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79" r:id="rId2"/>
    <p:sldId id="524" r:id="rId3"/>
    <p:sldId id="526" r:id="rId4"/>
    <p:sldId id="525" r:id="rId5"/>
    <p:sldId id="514" r:id="rId6"/>
    <p:sldId id="523" r:id="rId7"/>
    <p:sldId id="323" r:id="rId8"/>
    <p:sldId id="509" r:id="rId9"/>
    <p:sldId id="510" r:id="rId10"/>
    <p:sldId id="511" r:id="rId11"/>
    <p:sldId id="515" r:id="rId12"/>
    <p:sldId id="516" r:id="rId13"/>
    <p:sldId id="345" r:id="rId14"/>
    <p:sldId id="517" r:id="rId15"/>
    <p:sldId id="518" r:id="rId16"/>
    <p:sldId id="520" r:id="rId17"/>
    <p:sldId id="270" r:id="rId18"/>
    <p:sldId id="521" r:id="rId19"/>
    <p:sldId id="411" r:id="rId20"/>
    <p:sldId id="386" r:id="rId21"/>
    <p:sldId id="409" r:id="rId22"/>
    <p:sldId id="410" r:id="rId23"/>
    <p:sldId id="412" r:id="rId24"/>
    <p:sldId id="373" r:id="rId25"/>
    <p:sldId id="391" r:id="rId26"/>
    <p:sldId id="394" r:id="rId27"/>
    <p:sldId id="371" r:id="rId28"/>
    <p:sldId id="372" r:id="rId29"/>
    <p:sldId id="374" r:id="rId30"/>
    <p:sldId id="519" r:id="rId31"/>
    <p:sldId id="508" r:id="rId32"/>
    <p:sldId id="512" r:id="rId33"/>
    <p:sldId id="30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a:srgbClr val="FFFD8D"/>
    <a:srgbClr val="F33CF4"/>
    <a:srgbClr val="F3F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209" autoAdjust="0"/>
    <p:restoredTop sz="94660"/>
  </p:normalViewPr>
  <p:slideViewPr>
    <p:cSldViewPr snapToGrid="0" showGuides="1">
      <p:cViewPr>
        <p:scale>
          <a:sx n="150" d="100"/>
          <a:sy n="150" d="100"/>
        </p:scale>
        <p:origin x="616" y="648"/>
      </p:cViewPr>
      <p:guideLst>
        <p:guide orient="horz" pos="1275"/>
        <p:guide pos="3727"/>
        <p:guide pos="3953"/>
        <p:guide pos="7287"/>
        <p:guide pos="393"/>
        <p:guide orient="horz" pos="3725"/>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18.03.25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18.03.25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5</a:t>
            </a:fld>
            <a:endParaRPr lang="de-DE"/>
          </a:p>
        </p:txBody>
      </p:sp>
    </p:spTree>
    <p:extLst>
      <p:ext uri="{BB962C8B-B14F-4D97-AF65-F5344CB8AC3E}">
        <p14:creationId xmlns:p14="http://schemas.microsoft.com/office/powerpoint/2010/main" val="200040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7</a:t>
            </a:fld>
            <a:endParaRPr lang="de-DE"/>
          </a:p>
        </p:txBody>
      </p:sp>
    </p:spTree>
    <p:extLst>
      <p:ext uri="{BB962C8B-B14F-4D97-AF65-F5344CB8AC3E}">
        <p14:creationId xmlns:p14="http://schemas.microsoft.com/office/powerpoint/2010/main" val="199630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11</a:t>
            </a:fld>
            <a:endParaRPr lang="de-DE"/>
          </a:p>
        </p:txBody>
      </p:sp>
    </p:spTree>
    <p:extLst>
      <p:ext uri="{BB962C8B-B14F-4D97-AF65-F5344CB8AC3E}">
        <p14:creationId xmlns:p14="http://schemas.microsoft.com/office/powerpoint/2010/main" val="136513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12</a:t>
            </a:fld>
            <a:endParaRPr lang="de-DE"/>
          </a:p>
        </p:txBody>
      </p:sp>
    </p:spTree>
    <p:extLst>
      <p:ext uri="{BB962C8B-B14F-4D97-AF65-F5344CB8AC3E}">
        <p14:creationId xmlns:p14="http://schemas.microsoft.com/office/powerpoint/2010/main" val="192442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13</a:t>
            </a:fld>
            <a:endParaRPr lang="de-DE"/>
          </a:p>
        </p:txBody>
      </p:sp>
    </p:spTree>
    <p:extLst>
      <p:ext uri="{BB962C8B-B14F-4D97-AF65-F5344CB8AC3E}">
        <p14:creationId xmlns:p14="http://schemas.microsoft.com/office/powerpoint/2010/main" val="72979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14</a:t>
            </a:fld>
            <a:endParaRPr lang="de-DE"/>
          </a:p>
        </p:txBody>
      </p:sp>
    </p:spTree>
    <p:extLst>
      <p:ext uri="{BB962C8B-B14F-4D97-AF65-F5344CB8AC3E}">
        <p14:creationId xmlns:p14="http://schemas.microsoft.com/office/powerpoint/2010/main" val="124131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15</a:t>
            </a:fld>
            <a:endParaRPr lang="de-DE"/>
          </a:p>
        </p:txBody>
      </p:sp>
    </p:spTree>
    <p:extLst>
      <p:ext uri="{BB962C8B-B14F-4D97-AF65-F5344CB8AC3E}">
        <p14:creationId xmlns:p14="http://schemas.microsoft.com/office/powerpoint/2010/main" val="2784451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0F96095-A911-4B8A-9974-6A40BAAD5501}" type="slidenum">
              <a:rPr lang="de-DE" smtClean="0"/>
              <a:pPr/>
              <a:t>17</a:t>
            </a:fld>
            <a:endParaRPr lang="de-DE"/>
          </a:p>
        </p:txBody>
      </p:sp>
    </p:spTree>
    <p:extLst>
      <p:ext uri="{BB962C8B-B14F-4D97-AF65-F5344CB8AC3E}">
        <p14:creationId xmlns:p14="http://schemas.microsoft.com/office/powerpoint/2010/main" val="80835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27</a:t>
            </a:fld>
            <a:endParaRPr lang="de-DE"/>
          </a:p>
        </p:txBody>
      </p:sp>
    </p:spTree>
    <p:extLst>
      <p:ext uri="{BB962C8B-B14F-4D97-AF65-F5344CB8AC3E}">
        <p14:creationId xmlns:p14="http://schemas.microsoft.com/office/powerpoint/2010/main" val="959138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de-DE" noProof="0"/>
              <a:t>Titelmasterformat durch Klicken bearbeiten</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Formatvorlage des Untertitelmasters durch Klicken bearbeiten</a:t>
            </a:r>
            <a:endParaRPr lang="en-US" noProof="0" dirty="0"/>
          </a:p>
        </p:txBody>
      </p:sp>
      <p:pic>
        <p:nvPicPr>
          <p:cNvPr id="7"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4125" y="771527"/>
            <a:ext cx="1423988" cy="1422341"/>
          </a:xfrm>
          <a:prstGeom prst="rect">
            <a:avLst/>
          </a:prstGeom>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pic>
        <p:nvPicPr>
          <p:cNvPr id="8" name="Grafik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96540" y="793888"/>
            <a:ext cx="1425027" cy="1425027"/>
          </a:xfrm>
          <a:prstGeom prst="rect">
            <a:avLst/>
          </a:prstGeom>
        </p:spPr>
      </p:pic>
      <p:pic>
        <p:nvPicPr>
          <p:cNvPr id="9" name="Picture 21" descr="HG_LOGO_70_ENG_K"/>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96540" y="2481276"/>
            <a:ext cx="1473200" cy="5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1" descr="HG_LOGO_70_ENG_K"/>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Grafik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6" name="Picture Placeholder 5"/>
          <p:cNvSpPr>
            <a:spLocks noGrp="1"/>
          </p:cNvSpPr>
          <p:nvPr>
            <p:ph type="pic" sz="quarter" idx="12"/>
          </p:nvPr>
        </p:nvSpPr>
        <p:spPr>
          <a:xfrm>
            <a:off x="623888" y="2024064"/>
            <a:ext cx="8101013" cy="3889375"/>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
        <p:nvSpPr>
          <p:cNvPr id="7" name="Textplatzhalter 4"/>
          <p:cNvSpPr>
            <a:spLocks noGrp="1"/>
          </p:cNvSpPr>
          <p:nvPr>
            <p:ph type="body" sz="quarter" idx="14" hasCustomPrompt="1"/>
          </p:nvPr>
        </p:nvSpPr>
        <p:spPr>
          <a:xfrm>
            <a:off x="623887" y="5913438"/>
            <a:ext cx="8101013"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8"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69002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de-DE" noProof="0"/>
              <a:t>Titelmasterformat durch Klicken bearbeiten</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de-DE" noProof="0"/>
              <a:t>Textmasterformat bearbeiten</a:t>
            </a:r>
          </a:p>
        </p:txBody>
      </p:sp>
      <p:pic>
        <p:nvPicPr>
          <p:cNvPr id="4"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
        <p:nvSpPr>
          <p:cNvPr id="6" name="TextBox 5">
            <a:extLst>
              <a:ext uri="{FF2B5EF4-FFF2-40B4-BE49-F238E27FC236}">
                <a16:creationId xmlns:a16="http://schemas.microsoft.com/office/drawing/2014/main" id="{00665A34-C680-884F-9C94-59F1C816B702}"/>
              </a:ext>
            </a:extLst>
          </p:cNvPr>
          <p:cNvSpPr txBox="1"/>
          <p:nvPr userDrawn="1"/>
        </p:nvSpPr>
        <p:spPr>
          <a:xfrm>
            <a:off x="7362334" y="471340"/>
            <a:ext cx="0" cy="0"/>
          </a:xfrm>
          <a:prstGeom prst="rect">
            <a:avLst/>
          </a:prstGeom>
          <a:noFill/>
        </p:spPr>
        <p:txBody>
          <a:bodyPr wrap="none" rtlCol="0">
            <a:noAutofit/>
          </a:bodyPr>
          <a:lstStyle/>
          <a:p>
            <a:pPr marL="269875" indent="-269875">
              <a:lnSpc>
                <a:spcPct val="112000"/>
              </a:lnSpc>
              <a:buBlip>
                <a:blip r:embed="rId4"/>
              </a:buBlip>
            </a:pPr>
            <a:endParaRPr lang="en-US" sz="1400" dirty="0" err="1"/>
          </a:p>
        </p:txBody>
      </p:sp>
    </p:spTree>
    <p:extLst>
      <p:ext uri="{BB962C8B-B14F-4D97-AF65-F5344CB8AC3E}">
        <p14:creationId xmlns:p14="http://schemas.microsoft.com/office/powerpoint/2010/main" val="40230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de-DE" noProof="0"/>
              <a:t>Titelmasterformat durch Klicken bearbeiten</a:t>
            </a:r>
            <a:endParaRPr lang="en-US" noProof="0" dirty="0"/>
          </a:p>
        </p:txBody>
      </p:sp>
      <p:sp>
        <p:nvSpPr>
          <p:cNvPr id="3" name="Text Placeholder 2"/>
          <p:cNvSpPr>
            <a:spLocks noGrp="1"/>
          </p:cNvSpPr>
          <p:nvPr>
            <p:ph type="body" idx="1"/>
          </p:nvPr>
        </p:nvSpPr>
        <p:spPr>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noProof="0"/>
              <a:t>Textmasterformat bearbeiten</a:t>
            </a:r>
          </a:p>
        </p:txBody>
      </p:sp>
      <p:pic>
        <p:nvPicPr>
          <p:cNvPr id="4"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222422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pic>
        <p:nvPicPr>
          <p:cNvPr id="3"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Picture Placeholder 5"/>
          <p:cNvSpPr>
            <a:spLocks noGrp="1"/>
          </p:cNvSpPr>
          <p:nvPr>
            <p:ph type="pic" sz="quarter" idx="12"/>
          </p:nvPr>
        </p:nvSpPr>
        <p:spPr>
          <a:xfrm>
            <a:off x="623888" y="2024063"/>
            <a:ext cx="10944224" cy="3889375"/>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8" y="828675"/>
            <a:ext cx="10944224" cy="5084763"/>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
        <p:nvSpPr>
          <p:cNvPr id="5" name="Textplatzhalter 4"/>
          <p:cNvSpPr>
            <a:spLocks noGrp="1"/>
          </p:cNvSpPr>
          <p:nvPr>
            <p:ph type="body" sz="quarter" idx="13" hasCustomPrompt="1"/>
          </p:nvPr>
        </p:nvSpPr>
        <p:spPr>
          <a:xfrm>
            <a:off x="623887" y="5913438"/>
            <a:ext cx="10944225" cy="241299"/>
          </a:xfrm>
        </p:spPr>
        <p:txBody>
          <a:bodyPr tIns="36000" rIns="0"/>
          <a:lstStyle>
            <a:lvl1pPr marL="0" indent="0">
              <a:buFont typeface="Arial" panose="020B0604020202020204" pitchFamily="34" charset="0"/>
              <a:buNone/>
              <a:defRPr sz="900"/>
            </a:lvl1pPr>
          </a:lstStyle>
          <a:p>
            <a:pPr lvl="0"/>
            <a:r>
              <a:rPr lang="de-DE" dirty="0"/>
              <a:t>Caption</a:t>
            </a:r>
          </a:p>
        </p:txBody>
      </p:sp>
      <p:pic>
        <p:nvPicPr>
          <p:cNvPr id="4"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9" y="1196976"/>
            <a:ext cx="5292723" cy="4716463"/>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
        <p:nvSpPr>
          <p:cNvPr id="7" name="Picture Placeholder 5"/>
          <p:cNvSpPr>
            <a:spLocks noGrp="1"/>
          </p:cNvSpPr>
          <p:nvPr>
            <p:ph type="pic" sz="quarter" idx="13"/>
          </p:nvPr>
        </p:nvSpPr>
        <p:spPr>
          <a:xfrm>
            <a:off x="6275388" y="1196976"/>
            <a:ext cx="5292725" cy="4716463"/>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
        <p:nvSpPr>
          <p:cNvPr id="8" name="Textplatzhalter 4"/>
          <p:cNvSpPr>
            <a:spLocks noGrp="1"/>
          </p:cNvSpPr>
          <p:nvPr>
            <p:ph type="body" sz="quarter" idx="14" hasCustomPrompt="1"/>
          </p:nvPr>
        </p:nvSpPr>
        <p:spPr>
          <a:xfrm>
            <a:off x="623888" y="5913438"/>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913438"/>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pic>
        <p:nvPicPr>
          <p:cNvPr id="10"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6" name="Picture Placeholder 5"/>
          <p:cNvSpPr>
            <a:spLocks noGrp="1"/>
          </p:cNvSpPr>
          <p:nvPr>
            <p:ph type="pic" sz="quarter" idx="12"/>
          </p:nvPr>
        </p:nvSpPr>
        <p:spPr>
          <a:xfrm>
            <a:off x="623887" y="2024063"/>
            <a:ext cx="5292725" cy="3062288"/>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
        <p:nvSpPr>
          <p:cNvPr id="7" name="Picture Placeholder 5"/>
          <p:cNvSpPr>
            <a:spLocks noGrp="1"/>
          </p:cNvSpPr>
          <p:nvPr>
            <p:ph type="pic" sz="quarter" idx="13"/>
          </p:nvPr>
        </p:nvSpPr>
        <p:spPr>
          <a:xfrm>
            <a:off x="6275389" y="2024063"/>
            <a:ext cx="5292724" cy="3062288"/>
          </a:xfrm>
          <a:noFill/>
        </p:spPr>
        <p:txBody>
          <a:bodyPr anchor="ctr"/>
          <a:lstStyle>
            <a:lvl1pPr marL="0" indent="0" algn="ctr">
              <a:buFont typeface="Arial" panose="020B0604020202020204" pitchFamily="34" charset="0"/>
              <a:buNone/>
              <a:defRPr/>
            </a:lvl1pPr>
          </a:lstStyle>
          <a:p>
            <a:r>
              <a:rPr lang="de-DE"/>
              <a:t>Bild durch Klicken auf Symbol hinzufügen</a:t>
            </a:r>
            <a:endParaRPr lang="en-GB"/>
          </a:p>
        </p:txBody>
      </p:sp>
      <p:sp>
        <p:nvSpPr>
          <p:cNvPr id="8" name="Textplatzhalter 4"/>
          <p:cNvSpPr>
            <a:spLocks noGrp="1"/>
          </p:cNvSpPr>
          <p:nvPr>
            <p:ph type="body" sz="quarter" idx="14" hasCustomPrompt="1"/>
          </p:nvPr>
        </p:nvSpPr>
        <p:spPr>
          <a:xfrm>
            <a:off x="623888" y="5086351"/>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086351"/>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pic>
        <p:nvPicPr>
          <p:cNvPr id="10" name="Picture 21" descr="HG_LOGO_70_ENG_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831" y="6299939"/>
            <a:ext cx="857798" cy="34848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9632" y="6299938"/>
            <a:ext cx="348481" cy="348481"/>
          </a:xfrm>
          <a:prstGeom prst="rect">
            <a:avLst/>
          </a:prstGeom>
        </p:spPr>
      </p:pic>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712232"/>
            <a:ext cx="10956924" cy="780540"/>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2024064"/>
            <a:ext cx="10944224" cy="388937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p:nvSpPr>
        <p:spPr>
          <a:xfrm>
            <a:off x="11377083"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a:t>
            </a:fld>
            <a:endParaRPr lang="en-US" sz="1600" noProof="0" dirty="0"/>
          </a:p>
        </p:txBody>
      </p:sp>
      <p:cxnSp>
        <p:nvCxnSpPr>
          <p:cNvPr id="11" name="Gerader Verbinder 10"/>
          <p:cNvCxnSpPr/>
          <p:nvPr/>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p:nvSpPr>
        <p:spPr>
          <a:xfrm>
            <a:off x="623888" y="381001"/>
            <a:ext cx="5292725" cy="216000"/>
          </a:xfrm>
          <a:prstGeom prst="rect">
            <a:avLst/>
          </a:prstGeom>
        </p:spPr>
        <p:txBody>
          <a:bodyPr vert="horz" lIns="0" tIns="0" rIns="0" bIns="0" rtlCol="0" anchor="t" anchorCtr="0">
            <a:noAutofit/>
          </a:bodyPr>
          <a:lstStyle/>
          <a:p>
            <a:pPr lvl="0"/>
            <a:r>
              <a:rPr lang="en-US" sz="900" dirty="0"/>
              <a:t>Emittance and beam optics measurements with multi quad scans</a:t>
            </a:r>
          </a:p>
        </p:txBody>
      </p:sp>
      <p:sp>
        <p:nvSpPr>
          <p:cNvPr id="8" name="Rechteck 7"/>
          <p:cNvSpPr/>
          <p:nvPr/>
        </p:nvSpPr>
        <p:spPr>
          <a:xfrm>
            <a:off x="6275389" y="381001"/>
            <a:ext cx="5292724" cy="216000"/>
          </a:xfrm>
          <a:prstGeom prst="rect">
            <a:avLst/>
          </a:prstGeom>
        </p:spPr>
        <p:txBody>
          <a:bodyPr vert="horz" lIns="0" tIns="0" rIns="0" bIns="0" rtlCol="0" anchor="t" anchorCtr="0">
            <a:noAutofit/>
          </a:bodyPr>
          <a:lstStyle/>
          <a:p>
            <a:pPr lvl="0"/>
            <a:r>
              <a:rPr lang="en-US" sz="900" dirty="0"/>
              <a:t>Matthias</a:t>
            </a:r>
            <a:r>
              <a:rPr lang="en-US" sz="900" baseline="0" dirty="0"/>
              <a:t> Scholz</a:t>
            </a:r>
            <a:r>
              <a:rPr lang="en-US" sz="900" dirty="0"/>
              <a:t>, March 19, 2025</a:t>
            </a:r>
          </a:p>
        </p:txBody>
      </p:sp>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3.emf"/><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19.gif"/><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emf"/><Relationship Id="rId7"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22.gi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5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3.emf"/><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000" y="793888"/>
            <a:ext cx="6376607" cy="1014364"/>
          </a:xfrm>
        </p:spPr>
        <p:txBody>
          <a:bodyPr/>
          <a:lstStyle/>
          <a:p>
            <a:r>
              <a:rPr lang="en-GB" b="0" dirty="0"/>
              <a:t>EuXFEL Operator Training</a:t>
            </a:r>
            <a:br>
              <a:rPr lang="en-GB" b="0" dirty="0"/>
            </a:br>
            <a:r>
              <a:rPr lang="en-GB" b="0" dirty="0"/>
              <a:t>Injector beam optics measurements </a:t>
            </a:r>
          </a:p>
        </p:txBody>
      </p:sp>
      <p:sp>
        <p:nvSpPr>
          <p:cNvPr id="3" name="Subtitle 2"/>
          <p:cNvSpPr>
            <a:spLocks noGrp="1"/>
          </p:cNvSpPr>
          <p:nvPr>
            <p:ph type="subTitle" idx="1"/>
          </p:nvPr>
        </p:nvSpPr>
        <p:spPr/>
        <p:txBody>
          <a:bodyPr/>
          <a:lstStyle/>
          <a:p>
            <a:r>
              <a:rPr lang="en-GB" dirty="0"/>
              <a:t>Matthias Scholz</a:t>
            </a:r>
          </a:p>
          <a:p>
            <a:r>
              <a:rPr lang="en-GB" dirty="0"/>
              <a:t>March 18, 2025</a:t>
            </a:r>
          </a:p>
        </p:txBody>
      </p:sp>
      <p:sp>
        <p:nvSpPr>
          <p:cNvPr id="7" name="AutoShape 2" descr="https://media.desy.de/DESYmediabank/AssetServlet/?recordView=SearchResult_ThumbnailView&amp;catalogID=6&amp;recordID=21518&amp;errorURL=error.jsp"/>
          <p:cNvSpPr>
            <a:spLocks noChangeAspect="1" noChangeArrowheads="1"/>
          </p:cNvSpPr>
          <p:nvPr/>
        </p:nvSpPr>
        <p:spPr bwMode="auto">
          <a:xfrm>
            <a:off x="63500" y="-136525"/>
            <a:ext cx="7467600" cy="74676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ttps://media.desy.de/DESYmediabank/AssetServlet/?recordView=SearchResult_ThumbnailView&amp;catalogID=6&amp;recordID=21518&amp;errorURL=error.jsp"/>
          <p:cNvSpPr>
            <a:spLocks noChangeAspect="1" noChangeArrowheads="1"/>
          </p:cNvSpPr>
          <p:nvPr/>
        </p:nvSpPr>
        <p:spPr bwMode="auto">
          <a:xfrm>
            <a:off x="215900" y="15875"/>
            <a:ext cx="7467600" cy="74676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https://media.desy.de/DESYmediabank/AssetServlet/?recordView=SearchResult_ThumbnailView&amp;catalogID=6&amp;recordID=21518&amp;errorURL=error.jsp"/>
          <p:cNvSpPr>
            <a:spLocks noChangeAspect="1" noChangeArrowheads="1"/>
          </p:cNvSpPr>
          <p:nvPr/>
        </p:nvSpPr>
        <p:spPr bwMode="auto">
          <a:xfrm>
            <a:off x="368300" y="168275"/>
            <a:ext cx="7467600" cy="74676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6540" y="793888"/>
            <a:ext cx="1425027" cy="1425027"/>
          </a:xfrm>
          <a:prstGeom prst="rect">
            <a:avLst/>
          </a:prstGeom>
        </p:spPr>
      </p:pic>
      <p:pic>
        <p:nvPicPr>
          <p:cNvPr id="11" name="Picture 21" descr="HG_LOGO_70_ENG_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540" y="2481276"/>
            <a:ext cx="1473200" cy="5984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0192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3A4A-EF6B-A847-A17C-1EFBBB4FD6F5}"/>
              </a:ext>
            </a:extLst>
          </p:cNvPr>
          <p:cNvSpPr>
            <a:spLocks noGrp="1"/>
          </p:cNvSpPr>
          <p:nvPr>
            <p:ph type="title"/>
          </p:nvPr>
        </p:nvSpPr>
        <p:spPr>
          <a:xfrm>
            <a:off x="611189" y="712232"/>
            <a:ext cx="10956924" cy="284464"/>
          </a:xfrm>
        </p:spPr>
        <p:txBody>
          <a:bodyPr/>
          <a:lstStyle/>
          <a:p>
            <a:r>
              <a:rPr lang="en-US"/>
              <a:t>Emittance and </a:t>
            </a:r>
            <a:r>
              <a:rPr lang="en-US" dirty="0"/>
              <a:t>beam size measurements</a:t>
            </a:r>
          </a:p>
        </p:txBody>
      </p:sp>
      <p:sp>
        <p:nvSpPr>
          <p:cNvPr id="6" name="Oval 29">
            <a:extLst>
              <a:ext uri="{FF2B5EF4-FFF2-40B4-BE49-F238E27FC236}">
                <a16:creationId xmlns:a16="http://schemas.microsoft.com/office/drawing/2014/main" id="{702C77F0-D1A3-DA47-ADDA-B904CF0CBAB9}"/>
              </a:ext>
            </a:extLst>
          </p:cNvPr>
          <p:cNvSpPr>
            <a:spLocks noChangeArrowheads="1"/>
          </p:cNvSpPr>
          <p:nvPr/>
        </p:nvSpPr>
        <p:spPr bwMode="auto">
          <a:xfrm rot="-2063326">
            <a:off x="4123420" y="2947868"/>
            <a:ext cx="3600450" cy="1584325"/>
          </a:xfrm>
          <a:prstGeom prst="ellipse">
            <a:avLst/>
          </a:prstGeom>
          <a:solidFill>
            <a:schemeClr val="accent1">
              <a:lumMod val="25000"/>
              <a:lumOff val="7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30">
            <a:extLst>
              <a:ext uri="{FF2B5EF4-FFF2-40B4-BE49-F238E27FC236}">
                <a16:creationId xmlns:a16="http://schemas.microsoft.com/office/drawing/2014/main" id="{3C65C5A6-F4DA-CD41-87FE-FF3B6B7937B4}"/>
              </a:ext>
            </a:extLst>
          </p:cNvPr>
          <p:cNvSpPr>
            <a:spLocks noChangeArrowheads="1"/>
          </p:cNvSpPr>
          <p:nvPr/>
        </p:nvSpPr>
        <p:spPr bwMode="auto">
          <a:xfrm rot="-2063326">
            <a:off x="4633008" y="3316168"/>
            <a:ext cx="2482850" cy="850900"/>
          </a:xfrm>
          <a:prstGeom prst="ellipse">
            <a:avLst/>
          </a:prstGeom>
          <a:solidFill>
            <a:schemeClr val="accent1">
              <a:lumMod val="50000"/>
              <a:lumOff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31">
            <a:extLst>
              <a:ext uri="{FF2B5EF4-FFF2-40B4-BE49-F238E27FC236}">
                <a16:creationId xmlns:a16="http://schemas.microsoft.com/office/drawing/2014/main" id="{B0226A72-5FE5-6848-B26B-48C994DBAC40}"/>
              </a:ext>
            </a:extLst>
          </p:cNvPr>
          <p:cNvSpPr>
            <a:spLocks noChangeArrowheads="1"/>
          </p:cNvSpPr>
          <p:nvPr/>
        </p:nvSpPr>
        <p:spPr bwMode="auto">
          <a:xfrm rot="-2063326">
            <a:off x="5364845" y="3557468"/>
            <a:ext cx="993775" cy="365125"/>
          </a:xfrm>
          <a:prstGeom prst="ellipse">
            <a:avLst/>
          </a:prstGeom>
          <a:solidFill>
            <a:schemeClr val="accent1">
              <a:lumMod val="75000"/>
              <a:lumOff val="2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34">
            <a:extLst>
              <a:ext uri="{FF2B5EF4-FFF2-40B4-BE49-F238E27FC236}">
                <a16:creationId xmlns:a16="http://schemas.microsoft.com/office/drawing/2014/main" id="{2A38BD8A-6065-DE48-87E2-859F0511067D}"/>
              </a:ext>
            </a:extLst>
          </p:cNvPr>
          <p:cNvSpPr txBox="1">
            <a:spLocks noChangeArrowheads="1"/>
          </p:cNvSpPr>
          <p:nvPr/>
        </p:nvSpPr>
        <p:spPr bwMode="auto">
          <a:xfrm rot="16200000">
            <a:off x="-801056" y="5223438"/>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None/>
            </a:pPr>
            <a:r>
              <a:rPr lang="en-GB" altLang="de-DE" sz="1400" dirty="0"/>
              <a:t>momentum</a:t>
            </a:r>
          </a:p>
        </p:txBody>
      </p:sp>
      <p:cxnSp>
        <p:nvCxnSpPr>
          <p:cNvPr id="19" name="Straight Connector 18">
            <a:extLst>
              <a:ext uri="{FF2B5EF4-FFF2-40B4-BE49-F238E27FC236}">
                <a16:creationId xmlns:a16="http://schemas.microsoft.com/office/drawing/2014/main" id="{E6358C4D-DF59-DA48-AF84-FC0ED5F9022B}"/>
              </a:ext>
            </a:extLst>
          </p:cNvPr>
          <p:cNvCxnSpPr>
            <a:cxnSpLocks/>
          </p:cNvCxnSpPr>
          <p:nvPr/>
        </p:nvCxnSpPr>
        <p:spPr>
          <a:xfrm flipH="1">
            <a:off x="5850683" y="2016726"/>
            <a:ext cx="2648356" cy="325116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7B4B46-B28B-F94A-8F05-2ECB1F680A64}"/>
              </a:ext>
            </a:extLst>
          </p:cNvPr>
          <p:cNvCxnSpPr>
            <a:cxnSpLocks/>
          </p:cNvCxnSpPr>
          <p:nvPr/>
        </p:nvCxnSpPr>
        <p:spPr>
          <a:xfrm flipH="1">
            <a:off x="3487844" y="2016725"/>
            <a:ext cx="2648356" cy="325116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5874E6-60D2-F949-962A-B37D718AF1D7}"/>
              </a:ext>
            </a:extLst>
          </p:cNvPr>
          <p:cNvCxnSpPr>
            <a:cxnSpLocks/>
          </p:cNvCxnSpPr>
          <p:nvPr/>
        </p:nvCxnSpPr>
        <p:spPr>
          <a:xfrm>
            <a:off x="7465620" y="1582665"/>
            <a:ext cx="0" cy="310896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33A843-0C1B-1E49-9558-A0D3C869D867}"/>
              </a:ext>
            </a:extLst>
          </p:cNvPr>
          <p:cNvCxnSpPr>
            <a:cxnSpLocks/>
          </p:cNvCxnSpPr>
          <p:nvPr/>
        </p:nvCxnSpPr>
        <p:spPr>
          <a:xfrm>
            <a:off x="4368139" y="2951091"/>
            <a:ext cx="0" cy="310896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D4FD29-0B4C-2540-A6B7-6A3DC6900769}"/>
              </a:ext>
            </a:extLst>
          </p:cNvPr>
          <p:cNvCxnSpPr>
            <a:cxnSpLocks/>
          </p:cNvCxnSpPr>
          <p:nvPr/>
        </p:nvCxnSpPr>
        <p:spPr>
          <a:xfrm flipH="1">
            <a:off x="4180114" y="1896677"/>
            <a:ext cx="4439391" cy="141205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1EB4F4-0221-674F-8D02-A35FEF41D9C8}"/>
              </a:ext>
            </a:extLst>
          </p:cNvPr>
          <p:cNvCxnSpPr>
            <a:cxnSpLocks/>
          </p:cNvCxnSpPr>
          <p:nvPr/>
        </p:nvCxnSpPr>
        <p:spPr>
          <a:xfrm flipH="1">
            <a:off x="3566158" y="4046091"/>
            <a:ext cx="4439391" cy="141205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7A7E79-FFE9-404C-A1F4-DAA695A1FD55}"/>
              </a:ext>
            </a:extLst>
          </p:cNvPr>
          <p:cNvCxnSpPr>
            <a:cxnSpLocks/>
          </p:cNvCxnSpPr>
          <p:nvPr/>
        </p:nvCxnSpPr>
        <p:spPr>
          <a:xfrm flipH="1" flipV="1">
            <a:off x="5474601" y="1415445"/>
            <a:ext cx="3386446" cy="224753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4063A0-69E2-0A44-856B-124F4D098589}"/>
              </a:ext>
            </a:extLst>
          </p:cNvPr>
          <p:cNvCxnSpPr>
            <a:cxnSpLocks/>
          </p:cNvCxnSpPr>
          <p:nvPr/>
        </p:nvCxnSpPr>
        <p:spPr>
          <a:xfrm flipH="1" flipV="1">
            <a:off x="2621935" y="3588517"/>
            <a:ext cx="3386446" cy="224753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41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415904"/>
          </a:xfrm>
        </p:spPr>
        <p:txBody>
          <a:bodyPr/>
          <a:lstStyle/>
          <a:p>
            <a:r>
              <a:rPr lang="en-US" dirty="0"/>
              <a:t>How to determine emittance and Twiss parameters</a:t>
            </a:r>
          </a:p>
        </p:txBody>
      </p:sp>
      <p:sp>
        <p:nvSpPr>
          <p:cNvPr id="5" name="Content Placeholder 1"/>
          <p:cNvSpPr>
            <a:spLocks noGrp="1"/>
          </p:cNvSpPr>
          <p:nvPr>
            <p:ph idx="1"/>
          </p:nvPr>
        </p:nvSpPr>
        <p:spPr>
          <a:xfrm>
            <a:off x="492097" y="4220439"/>
            <a:ext cx="5068734" cy="1005412"/>
          </a:xfrm>
        </p:spPr>
        <p:txBody>
          <a:bodyPr/>
          <a:lstStyle/>
          <a:p>
            <a:pPr marL="0" indent="0">
              <a:buNone/>
            </a:pPr>
            <a:r>
              <a:rPr lang="en-GB" dirty="0"/>
              <a:t>However, we know how &lt;X</a:t>
            </a:r>
            <a:r>
              <a:rPr lang="en-GB" baseline="30000" dirty="0"/>
              <a:t>2</a:t>
            </a:r>
            <a:r>
              <a:rPr lang="en-GB" dirty="0"/>
              <a:t>&gt;</a:t>
            </a:r>
            <a:r>
              <a:rPr lang="en-GB" dirty="0">
                <a:solidFill>
                  <a:srgbClr val="F28E00"/>
                </a:solidFill>
              </a:rPr>
              <a:t> </a:t>
            </a:r>
            <a:r>
              <a:rPr lang="en-GB" dirty="0"/>
              <a:t>is transformed from 0 to 𝓲 using the transfer matrix elements </a:t>
            </a:r>
            <a:r>
              <a:rPr lang="en-GB" i="1" dirty="0" err="1"/>
              <a:t>R</a:t>
            </a:r>
            <a:r>
              <a:rPr lang="en-GB" i="1" baseline="-25000" dirty="0" err="1"/>
              <a:t>kl</a:t>
            </a:r>
            <a:endParaRPr lang="en-GB" i="1" baseline="-25000" dirty="0"/>
          </a:p>
        </p:txBody>
      </p:sp>
      <p:pic>
        <p:nvPicPr>
          <p:cNvPr id="9" name="Picture 8">
            <a:extLst>
              <a:ext uri="{FF2B5EF4-FFF2-40B4-BE49-F238E27FC236}">
                <a16:creationId xmlns:a16="http://schemas.microsoft.com/office/drawing/2014/main" id="{BDB0396B-0459-EC49-B7A6-D15484FA7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51" y="4081937"/>
            <a:ext cx="5596944" cy="932824"/>
          </a:xfrm>
          <a:prstGeom prst="rect">
            <a:avLst/>
          </a:prstGeom>
        </p:spPr>
      </p:pic>
      <p:sp>
        <p:nvSpPr>
          <p:cNvPr id="34" name="Content Placeholder 1">
            <a:extLst>
              <a:ext uri="{FF2B5EF4-FFF2-40B4-BE49-F238E27FC236}">
                <a16:creationId xmlns:a16="http://schemas.microsoft.com/office/drawing/2014/main" id="{75193471-CB00-F64D-9E14-144808A50E53}"/>
              </a:ext>
            </a:extLst>
          </p:cNvPr>
          <p:cNvSpPr txBox="1">
            <a:spLocks/>
          </p:cNvSpPr>
          <p:nvPr/>
        </p:nvSpPr>
        <p:spPr>
          <a:xfrm>
            <a:off x="4169023" y="5329874"/>
            <a:ext cx="6828688" cy="65794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solidFill>
                  <a:srgbClr val="F28E00"/>
                </a:solidFill>
              </a:rPr>
              <a:t>We do the measurements in section with no bending magnets and assume that the transfer matrix elements R</a:t>
            </a:r>
            <a:r>
              <a:rPr lang="en-GB" baseline="-25000" dirty="0">
                <a:solidFill>
                  <a:srgbClr val="F28E00"/>
                </a:solidFill>
              </a:rPr>
              <a:t>16</a:t>
            </a:r>
            <a:r>
              <a:rPr lang="en-GB" dirty="0">
                <a:solidFill>
                  <a:srgbClr val="F28E00"/>
                </a:solidFill>
              </a:rPr>
              <a:t> and R</a:t>
            </a:r>
            <a:r>
              <a:rPr lang="en-GB" baseline="-25000" dirty="0">
                <a:solidFill>
                  <a:srgbClr val="F28E00"/>
                </a:solidFill>
              </a:rPr>
              <a:t>26</a:t>
            </a:r>
            <a:r>
              <a:rPr lang="en-GB" dirty="0">
                <a:solidFill>
                  <a:srgbClr val="F28E00"/>
                </a:solidFill>
              </a:rPr>
              <a:t> are zero. </a:t>
            </a:r>
          </a:p>
        </p:txBody>
      </p:sp>
      <p:cxnSp>
        <p:nvCxnSpPr>
          <p:cNvPr id="13" name="Straight Connector 12">
            <a:extLst>
              <a:ext uri="{FF2B5EF4-FFF2-40B4-BE49-F238E27FC236}">
                <a16:creationId xmlns:a16="http://schemas.microsoft.com/office/drawing/2014/main" id="{BAB8ED8B-7D4A-844C-A3B8-8EE602139202}"/>
              </a:ext>
            </a:extLst>
          </p:cNvPr>
          <p:cNvCxnSpPr/>
          <p:nvPr/>
        </p:nvCxnSpPr>
        <p:spPr>
          <a:xfrm>
            <a:off x="6861596" y="4843905"/>
            <a:ext cx="4906851" cy="0"/>
          </a:xfrm>
          <a:prstGeom prst="line">
            <a:avLst/>
          </a:prstGeom>
          <a:ln w="57150">
            <a:solidFill>
              <a:srgbClr val="F28E00"/>
            </a:solidFill>
          </a:ln>
        </p:spPr>
        <p:style>
          <a:lnRef idx="1">
            <a:schemeClr val="accent1"/>
          </a:lnRef>
          <a:fillRef idx="0">
            <a:schemeClr val="accent1"/>
          </a:fillRef>
          <a:effectRef idx="0">
            <a:schemeClr val="accent1"/>
          </a:effectRef>
          <a:fontRef idx="minor">
            <a:schemeClr val="tx1"/>
          </a:fontRef>
        </p:style>
      </p:cxnSp>
      <p:pic>
        <p:nvPicPr>
          <p:cNvPr id="44" name="Picture 14" descr="http://latex.codecogs.com/gif.latex?%5Cdpi%7B200%7D%20%5Cbg_white%20%5Cvarepsilon_x%20=%20%5Csqrt%7B%5Cleft%3Cx_0%5E2%5Cright%3E%5Cleft%3Cx%27_0%5E2%5Cright%3E-%5Cleft%3Cx_0x%27_0%5Cright%3E%5E2%7D">
            <a:extLst>
              <a:ext uri="{FF2B5EF4-FFF2-40B4-BE49-F238E27FC236}">
                <a16:creationId xmlns:a16="http://schemas.microsoft.com/office/drawing/2014/main" id="{2C2F096F-F207-5848-ADAC-5B8E2ACE3C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1331" y="1666076"/>
            <a:ext cx="2194560" cy="348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latex.codecogs.com/gif.latex?%5Cdpi%7B300%7D%20%5Cbg_white%20%5Cbegin%7Bpmatrix%7D%20%5Cbeta_%7Bx_0%7D%20%5C%5C%20%5Calpha_%7Bx_0%7D%20%5C%5C%20%5Cgamma_%7Bx_0%7D%20%5Cend%7Bpmatrix%7D%20%3D%20%5Cbegin%7Bpmatrix%7D%20%5Cleft%20%5Clangle%20x_0%5E2%20%5Cright%20%5Crangle%20/%20%5Cvarepsilon_x%5C%5C%20-%5Cleft%20%5Clangle%20x_0x%5E%5Cprime_0%20%5Cright%20%5Crangle%20/%20%5Cvarepsilon_x%5C%5C%20%5Cleft%20%5Clangle%20x%5E%5Cprime_0%5E2%20%5Cright%20%5Crangle%20/%20%5Cvarepsilon_x%20%5Cend%7Bpmatrix%7D">
            <a:extLst>
              <a:ext uri="{FF2B5EF4-FFF2-40B4-BE49-F238E27FC236}">
                <a16:creationId xmlns:a16="http://schemas.microsoft.com/office/drawing/2014/main" id="{C3A305A3-23E5-344C-AF3B-C00EF1CFE8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4015" y="1499388"/>
            <a:ext cx="2061210" cy="681990"/>
          </a:xfrm>
          <a:prstGeom prst="rect">
            <a:avLst/>
          </a:prstGeom>
          <a:noFill/>
          <a:extLst>
            <a:ext uri="{909E8E84-426E-40DD-AFC4-6F175D3DCCD1}">
              <a14:hiddenFill xmlns:a14="http://schemas.microsoft.com/office/drawing/2010/main">
                <a:solidFill>
                  <a:srgbClr val="FFFFFF"/>
                </a:solidFill>
              </a14:hiddenFill>
            </a:ext>
          </a:extLst>
        </p:spPr>
      </p:pic>
      <p:sp>
        <p:nvSpPr>
          <p:cNvPr id="47" name="Content Placeholder 1">
            <a:extLst>
              <a:ext uri="{FF2B5EF4-FFF2-40B4-BE49-F238E27FC236}">
                <a16:creationId xmlns:a16="http://schemas.microsoft.com/office/drawing/2014/main" id="{84A928A9-1681-5346-8755-C787883F949E}"/>
              </a:ext>
            </a:extLst>
          </p:cNvPr>
          <p:cNvSpPr txBox="1">
            <a:spLocks/>
          </p:cNvSpPr>
          <p:nvPr/>
        </p:nvSpPr>
        <p:spPr>
          <a:xfrm>
            <a:off x="8436285" y="1735813"/>
            <a:ext cx="554835" cy="278878"/>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and</a:t>
            </a:r>
          </a:p>
        </p:txBody>
      </p:sp>
      <p:sp>
        <p:nvSpPr>
          <p:cNvPr id="48" name="Content Placeholder 1">
            <a:extLst>
              <a:ext uri="{FF2B5EF4-FFF2-40B4-BE49-F238E27FC236}">
                <a16:creationId xmlns:a16="http://schemas.microsoft.com/office/drawing/2014/main" id="{3A9D8093-1E3C-3141-885C-309B8A5693BD}"/>
              </a:ext>
            </a:extLst>
          </p:cNvPr>
          <p:cNvSpPr txBox="1">
            <a:spLocks/>
          </p:cNvSpPr>
          <p:nvPr/>
        </p:nvSpPr>
        <p:spPr>
          <a:xfrm>
            <a:off x="5560831" y="2495490"/>
            <a:ext cx="6177364"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F28E00"/>
                </a:solidFill>
              </a:rPr>
              <a:t>We can only measure &lt;X</a:t>
            </a:r>
            <a:r>
              <a:rPr lang="en-GB" baseline="30000" dirty="0">
                <a:solidFill>
                  <a:srgbClr val="F28E00"/>
                </a:solidFill>
              </a:rPr>
              <a:t>2</a:t>
            </a:r>
            <a:r>
              <a:rPr lang="en-GB" dirty="0">
                <a:solidFill>
                  <a:srgbClr val="F28E00"/>
                </a:solidFill>
              </a:rPr>
              <a:t>&gt;, the squared </a:t>
            </a:r>
            <a:r>
              <a:rPr lang="en-GB" dirty="0" err="1">
                <a:solidFill>
                  <a:srgbClr val="F28E00"/>
                </a:solidFill>
              </a:rPr>
              <a:t>rms</a:t>
            </a:r>
            <a:r>
              <a:rPr lang="en-GB" dirty="0">
                <a:solidFill>
                  <a:srgbClr val="F28E00"/>
                </a:solidFill>
              </a:rPr>
              <a:t> beam size 𝝈</a:t>
            </a:r>
            <a:r>
              <a:rPr lang="en-GB" baseline="30000" dirty="0">
                <a:solidFill>
                  <a:srgbClr val="F28E00"/>
                </a:solidFill>
              </a:rPr>
              <a:t>2</a:t>
            </a:r>
            <a:r>
              <a:rPr lang="en-GB" dirty="0">
                <a:solidFill>
                  <a:srgbClr val="F28E00"/>
                </a:solidFill>
              </a:rPr>
              <a:t>. </a:t>
            </a:r>
          </a:p>
          <a:p>
            <a:pPr marL="0" indent="0">
              <a:buFontTx/>
              <a:buNone/>
            </a:pPr>
            <a:r>
              <a:rPr lang="en-GB" dirty="0">
                <a:solidFill>
                  <a:srgbClr val="F28E00"/>
                </a:solidFill>
              </a:rPr>
              <a:t>-&gt; not enough… </a:t>
            </a:r>
          </a:p>
        </p:txBody>
      </p:sp>
      <p:sp>
        <p:nvSpPr>
          <p:cNvPr id="53" name="Content Placeholder 1">
            <a:extLst>
              <a:ext uri="{FF2B5EF4-FFF2-40B4-BE49-F238E27FC236}">
                <a16:creationId xmlns:a16="http://schemas.microsoft.com/office/drawing/2014/main" id="{1D8942C3-5BF1-0347-B19D-E87BBD56436E}"/>
              </a:ext>
            </a:extLst>
          </p:cNvPr>
          <p:cNvSpPr txBox="1">
            <a:spLocks/>
          </p:cNvSpPr>
          <p:nvPr/>
        </p:nvSpPr>
        <p:spPr>
          <a:xfrm>
            <a:off x="696848" y="1531661"/>
            <a:ext cx="5068734" cy="100541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The definition of the emittance and the Twiss parameters at position 0 using the second beam moments. </a:t>
            </a:r>
          </a:p>
        </p:txBody>
      </p:sp>
      <p:sp>
        <p:nvSpPr>
          <p:cNvPr id="54" name="Content Placeholder 1">
            <a:extLst>
              <a:ext uri="{FF2B5EF4-FFF2-40B4-BE49-F238E27FC236}">
                <a16:creationId xmlns:a16="http://schemas.microsoft.com/office/drawing/2014/main" id="{E29237E1-4301-C34E-8362-7FD06A5C3A5E}"/>
              </a:ext>
            </a:extLst>
          </p:cNvPr>
          <p:cNvSpPr txBox="1">
            <a:spLocks/>
          </p:cNvSpPr>
          <p:nvPr/>
        </p:nvSpPr>
        <p:spPr>
          <a:xfrm>
            <a:off x="6440997" y="4391997"/>
            <a:ext cx="399245" cy="39924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400" dirty="0"/>
              <a:t>𝓲</a:t>
            </a:r>
            <a:endParaRPr lang="en-GB" sz="1400" baseline="-25000" dirty="0"/>
          </a:p>
        </p:txBody>
      </p:sp>
    </p:spTree>
    <p:extLst>
      <p:ext uri="{BB962C8B-B14F-4D97-AF65-F5344CB8AC3E}">
        <p14:creationId xmlns:p14="http://schemas.microsoft.com/office/powerpoint/2010/main" val="213137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4" grpId="0"/>
      <p:bldP spid="48"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415904"/>
          </a:xfrm>
        </p:spPr>
        <p:txBody>
          <a:bodyPr/>
          <a:lstStyle/>
          <a:p>
            <a:r>
              <a:rPr lang="en-US" dirty="0"/>
              <a:t>How to determine emittance and Twiss parameters</a:t>
            </a:r>
          </a:p>
        </p:txBody>
      </p:sp>
      <p:sp>
        <p:nvSpPr>
          <p:cNvPr id="5" name="Content Placeholder 1"/>
          <p:cNvSpPr>
            <a:spLocks noGrp="1"/>
          </p:cNvSpPr>
          <p:nvPr>
            <p:ph idx="1"/>
          </p:nvPr>
        </p:nvSpPr>
        <p:spPr>
          <a:xfrm>
            <a:off x="492097" y="4220439"/>
            <a:ext cx="5068734" cy="1005412"/>
          </a:xfrm>
        </p:spPr>
        <p:txBody>
          <a:bodyPr/>
          <a:lstStyle/>
          <a:p>
            <a:pPr marL="0" indent="0">
              <a:buNone/>
            </a:pPr>
            <a:r>
              <a:rPr lang="en-GB" dirty="0"/>
              <a:t>However, we know how &lt;X</a:t>
            </a:r>
            <a:r>
              <a:rPr lang="en-GB" baseline="30000" dirty="0"/>
              <a:t>2</a:t>
            </a:r>
            <a:r>
              <a:rPr lang="en-GB" dirty="0"/>
              <a:t>&gt;</a:t>
            </a:r>
            <a:r>
              <a:rPr lang="en-GB" dirty="0">
                <a:solidFill>
                  <a:srgbClr val="F28E00"/>
                </a:solidFill>
              </a:rPr>
              <a:t> </a:t>
            </a:r>
            <a:r>
              <a:rPr lang="en-GB" dirty="0"/>
              <a:t>is transformed from 0 to 𝓲 using the transfer matrix elements </a:t>
            </a:r>
            <a:r>
              <a:rPr lang="en-GB" i="1" dirty="0" err="1"/>
              <a:t>R</a:t>
            </a:r>
            <a:r>
              <a:rPr lang="en-GB" i="1" baseline="-25000" dirty="0" err="1"/>
              <a:t>kl</a:t>
            </a:r>
            <a:endParaRPr lang="en-GB" i="1" baseline="-25000" dirty="0"/>
          </a:p>
        </p:txBody>
      </p:sp>
      <p:pic>
        <p:nvPicPr>
          <p:cNvPr id="9" name="Picture 8">
            <a:extLst>
              <a:ext uri="{FF2B5EF4-FFF2-40B4-BE49-F238E27FC236}">
                <a16:creationId xmlns:a16="http://schemas.microsoft.com/office/drawing/2014/main" id="{BDB0396B-0459-EC49-B7A6-D15484FA7A72}"/>
              </a:ext>
            </a:extLst>
          </p:cNvPr>
          <p:cNvPicPr>
            <a:picLocks noChangeAspect="1"/>
          </p:cNvPicPr>
          <p:nvPr/>
        </p:nvPicPr>
        <p:blipFill rotWithShape="1">
          <a:blip r:embed="rId3">
            <a:extLst>
              <a:ext uri="{28A0092B-C50C-407E-A947-70E740481C1C}">
                <a14:useLocalDpi xmlns:a14="http://schemas.microsoft.com/office/drawing/2010/main" val="0"/>
              </a:ext>
            </a:extLst>
          </a:blip>
          <a:srcRect r="13814" b="36784"/>
          <a:stretch/>
        </p:blipFill>
        <p:spPr>
          <a:xfrm>
            <a:off x="6089651" y="4081937"/>
            <a:ext cx="4823772" cy="589692"/>
          </a:xfrm>
          <a:prstGeom prst="rect">
            <a:avLst/>
          </a:prstGeom>
        </p:spPr>
      </p:pic>
      <p:pic>
        <p:nvPicPr>
          <p:cNvPr id="44" name="Picture 14" descr="http://latex.codecogs.com/gif.latex?%5Cdpi%7B200%7D%20%5Cbg_white%20%5Cvarepsilon_x%20=%20%5Csqrt%7B%5Cleft%3Cx_0%5E2%5Cright%3E%5Cleft%3Cx%27_0%5E2%5Cright%3E-%5Cleft%3Cx_0x%27_0%5Cright%3E%5E2%7D">
            <a:extLst>
              <a:ext uri="{FF2B5EF4-FFF2-40B4-BE49-F238E27FC236}">
                <a16:creationId xmlns:a16="http://schemas.microsoft.com/office/drawing/2014/main" id="{2C2F096F-F207-5848-ADAC-5B8E2ACE3C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331" y="1666076"/>
            <a:ext cx="2194560" cy="348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latex.codecogs.com/gif.latex?%5Cdpi%7B300%7D%20%5Cbg_white%20%5Cbegin%7Bpmatrix%7D%20%5Cbeta_%7Bx_0%7D%20%5C%5C%20%5Calpha_%7Bx_0%7D%20%5C%5C%20%5Cgamma_%7Bx_0%7D%20%5Cend%7Bpmatrix%7D%20%3D%20%5Cbegin%7Bpmatrix%7D%20%5Cleft%20%5Clangle%20x_0%5E2%20%5Cright%20%5Crangle%20/%20%5Cvarepsilon_x%5C%5C%20-%5Cleft%20%5Clangle%20x_0x%5E%5Cprime_0%20%5Cright%20%5Crangle%20/%20%5Cvarepsilon_x%5C%5C%20%5Cleft%20%5Clangle%20x%5E%5Cprime_0%5E2%20%5Cright%20%5Crangle%20/%20%5Cvarepsilon_x%20%5Cend%7Bpmatrix%7D">
            <a:extLst>
              <a:ext uri="{FF2B5EF4-FFF2-40B4-BE49-F238E27FC236}">
                <a16:creationId xmlns:a16="http://schemas.microsoft.com/office/drawing/2014/main" id="{C3A305A3-23E5-344C-AF3B-C00EF1CFE8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4015" y="1499388"/>
            <a:ext cx="2061210" cy="681990"/>
          </a:xfrm>
          <a:prstGeom prst="rect">
            <a:avLst/>
          </a:prstGeom>
          <a:noFill/>
          <a:extLst>
            <a:ext uri="{909E8E84-426E-40DD-AFC4-6F175D3DCCD1}">
              <a14:hiddenFill xmlns:a14="http://schemas.microsoft.com/office/drawing/2010/main">
                <a:solidFill>
                  <a:srgbClr val="FFFFFF"/>
                </a:solidFill>
              </a14:hiddenFill>
            </a:ext>
          </a:extLst>
        </p:spPr>
      </p:pic>
      <p:sp>
        <p:nvSpPr>
          <p:cNvPr id="46" name="Content Placeholder 1">
            <a:extLst>
              <a:ext uri="{FF2B5EF4-FFF2-40B4-BE49-F238E27FC236}">
                <a16:creationId xmlns:a16="http://schemas.microsoft.com/office/drawing/2014/main" id="{494C8C69-38DF-FD4E-9AA5-5D7FDD8D88E3}"/>
              </a:ext>
            </a:extLst>
          </p:cNvPr>
          <p:cNvSpPr txBox="1">
            <a:spLocks/>
          </p:cNvSpPr>
          <p:nvPr/>
        </p:nvSpPr>
        <p:spPr>
          <a:xfrm>
            <a:off x="696848" y="1531661"/>
            <a:ext cx="5068734" cy="100541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The definition of the emittance and the Twiss parameters at position 0 using the second beam moments. </a:t>
            </a:r>
          </a:p>
        </p:txBody>
      </p:sp>
      <p:sp>
        <p:nvSpPr>
          <p:cNvPr id="47" name="Content Placeholder 1">
            <a:extLst>
              <a:ext uri="{FF2B5EF4-FFF2-40B4-BE49-F238E27FC236}">
                <a16:creationId xmlns:a16="http://schemas.microsoft.com/office/drawing/2014/main" id="{84A928A9-1681-5346-8755-C787883F949E}"/>
              </a:ext>
            </a:extLst>
          </p:cNvPr>
          <p:cNvSpPr txBox="1">
            <a:spLocks/>
          </p:cNvSpPr>
          <p:nvPr/>
        </p:nvSpPr>
        <p:spPr>
          <a:xfrm>
            <a:off x="8436285" y="1735813"/>
            <a:ext cx="554835" cy="278878"/>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and</a:t>
            </a:r>
          </a:p>
        </p:txBody>
      </p:sp>
      <p:sp>
        <p:nvSpPr>
          <p:cNvPr id="48" name="Content Placeholder 1">
            <a:extLst>
              <a:ext uri="{FF2B5EF4-FFF2-40B4-BE49-F238E27FC236}">
                <a16:creationId xmlns:a16="http://schemas.microsoft.com/office/drawing/2014/main" id="{3A9D8093-1E3C-3141-885C-309B8A5693BD}"/>
              </a:ext>
            </a:extLst>
          </p:cNvPr>
          <p:cNvSpPr txBox="1">
            <a:spLocks/>
          </p:cNvSpPr>
          <p:nvPr/>
        </p:nvSpPr>
        <p:spPr>
          <a:xfrm>
            <a:off x="5560831" y="2495490"/>
            <a:ext cx="6177364"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F28E00"/>
                </a:solidFill>
              </a:rPr>
              <a:t>We can only measure &lt;X</a:t>
            </a:r>
            <a:r>
              <a:rPr lang="en-GB" baseline="30000" dirty="0">
                <a:solidFill>
                  <a:srgbClr val="F28E00"/>
                </a:solidFill>
              </a:rPr>
              <a:t>2</a:t>
            </a:r>
            <a:r>
              <a:rPr lang="en-GB" dirty="0">
                <a:solidFill>
                  <a:srgbClr val="F28E00"/>
                </a:solidFill>
              </a:rPr>
              <a:t>&gt;, the squared </a:t>
            </a:r>
            <a:r>
              <a:rPr lang="en-GB" dirty="0" err="1">
                <a:solidFill>
                  <a:srgbClr val="F28E00"/>
                </a:solidFill>
              </a:rPr>
              <a:t>rms</a:t>
            </a:r>
            <a:r>
              <a:rPr lang="en-GB" dirty="0">
                <a:solidFill>
                  <a:srgbClr val="F28E00"/>
                </a:solidFill>
              </a:rPr>
              <a:t> beam size 𝝈</a:t>
            </a:r>
            <a:r>
              <a:rPr lang="en-GB" baseline="30000" dirty="0">
                <a:solidFill>
                  <a:srgbClr val="F28E00"/>
                </a:solidFill>
              </a:rPr>
              <a:t>2</a:t>
            </a:r>
            <a:r>
              <a:rPr lang="en-GB" dirty="0">
                <a:solidFill>
                  <a:srgbClr val="F28E00"/>
                </a:solidFill>
              </a:rPr>
              <a:t>. </a:t>
            </a:r>
          </a:p>
          <a:p>
            <a:pPr marL="0" indent="0">
              <a:buFontTx/>
              <a:buNone/>
            </a:pPr>
            <a:r>
              <a:rPr lang="en-GB" dirty="0">
                <a:solidFill>
                  <a:srgbClr val="F28E00"/>
                </a:solidFill>
              </a:rPr>
              <a:t>-&gt; not enough… </a:t>
            </a:r>
          </a:p>
        </p:txBody>
      </p:sp>
      <p:sp>
        <p:nvSpPr>
          <p:cNvPr id="52" name="Oval 51">
            <a:extLst>
              <a:ext uri="{FF2B5EF4-FFF2-40B4-BE49-F238E27FC236}">
                <a16:creationId xmlns:a16="http://schemas.microsoft.com/office/drawing/2014/main" id="{A1B3CB92-4742-D74C-8FEA-00AF9FC7AB08}"/>
              </a:ext>
            </a:extLst>
          </p:cNvPr>
          <p:cNvSpPr/>
          <p:nvPr/>
        </p:nvSpPr>
        <p:spPr>
          <a:xfrm>
            <a:off x="6242786" y="4214429"/>
            <a:ext cx="457200" cy="457200"/>
          </a:xfrm>
          <a:prstGeom prst="ellipse">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15" name="Content Placeholder 1">
            <a:extLst>
              <a:ext uri="{FF2B5EF4-FFF2-40B4-BE49-F238E27FC236}">
                <a16:creationId xmlns:a16="http://schemas.microsoft.com/office/drawing/2014/main" id="{9AB633F4-15A5-4445-B880-36EE9930FE85}"/>
              </a:ext>
            </a:extLst>
          </p:cNvPr>
          <p:cNvSpPr txBox="1">
            <a:spLocks/>
          </p:cNvSpPr>
          <p:nvPr/>
        </p:nvSpPr>
        <p:spPr>
          <a:xfrm>
            <a:off x="5740031" y="5007683"/>
            <a:ext cx="1901840"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F28E00"/>
                </a:solidFill>
              </a:rPr>
              <a:t>can be measured</a:t>
            </a:r>
          </a:p>
        </p:txBody>
      </p:sp>
      <p:sp>
        <p:nvSpPr>
          <p:cNvPr id="16" name="Oval 15">
            <a:extLst>
              <a:ext uri="{FF2B5EF4-FFF2-40B4-BE49-F238E27FC236}">
                <a16:creationId xmlns:a16="http://schemas.microsoft.com/office/drawing/2014/main" id="{A0B6501A-0FB2-744B-A989-7EE9E8FBC15A}"/>
              </a:ext>
            </a:extLst>
          </p:cNvPr>
          <p:cNvSpPr/>
          <p:nvPr/>
        </p:nvSpPr>
        <p:spPr>
          <a:xfrm>
            <a:off x="6942380" y="4105687"/>
            <a:ext cx="515324" cy="58969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17" name="Content Placeholder 1">
            <a:extLst>
              <a:ext uri="{FF2B5EF4-FFF2-40B4-BE49-F238E27FC236}">
                <a16:creationId xmlns:a16="http://schemas.microsoft.com/office/drawing/2014/main" id="{F4674EF8-E23C-634C-9ABC-918FC8D9B2A1}"/>
              </a:ext>
            </a:extLst>
          </p:cNvPr>
          <p:cNvSpPr txBox="1">
            <a:spLocks/>
          </p:cNvSpPr>
          <p:nvPr/>
        </p:nvSpPr>
        <p:spPr>
          <a:xfrm>
            <a:off x="6496556" y="5587657"/>
            <a:ext cx="4146878"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0F0"/>
                </a:solidFill>
              </a:rPr>
              <a:t>Transfer matrix elements -&gt; well known</a:t>
            </a:r>
          </a:p>
        </p:txBody>
      </p:sp>
      <p:sp>
        <p:nvSpPr>
          <p:cNvPr id="18" name="Oval 17">
            <a:extLst>
              <a:ext uri="{FF2B5EF4-FFF2-40B4-BE49-F238E27FC236}">
                <a16:creationId xmlns:a16="http://schemas.microsoft.com/office/drawing/2014/main" id="{2A099D5D-775E-3D41-A78D-F53C7056E261}"/>
              </a:ext>
            </a:extLst>
          </p:cNvPr>
          <p:cNvSpPr/>
          <p:nvPr/>
        </p:nvSpPr>
        <p:spPr>
          <a:xfrm>
            <a:off x="8092149" y="4105687"/>
            <a:ext cx="515324" cy="58969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19" name="Oval 18">
            <a:extLst>
              <a:ext uri="{FF2B5EF4-FFF2-40B4-BE49-F238E27FC236}">
                <a16:creationId xmlns:a16="http://schemas.microsoft.com/office/drawing/2014/main" id="{6D3221C9-C985-B840-9751-A430E1F7F8B6}"/>
              </a:ext>
            </a:extLst>
          </p:cNvPr>
          <p:cNvSpPr/>
          <p:nvPr/>
        </p:nvSpPr>
        <p:spPr>
          <a:xfrm>
            <a:off x="9398592" y="4133453"/>
            <a:ext cx="837937" cy="58969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20" name="Oval 19">
            <a:extLst>
              <a:ext uri="{FF2B5EF4-FFF2-40B4-BE49-F238E27FC236}">
                <a16:creationId xmlns:a16="http://schemas.microsoft.com/office/drawing/2014/main" id="{5934DCBA-9EF2-0642-877E-2DE51893DA5D}"/>
              </a:ext>
            </a:extLst>
          </p:cNvPr>
          <p:cNvSpPr/>
          <p:nvPr/>
        </p:nvSpPr>
        <p:spPr>
          <a:xfrm>
            <a:off x="7415255" y="4211194"/>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2" name="Oval 21">
            <a:extLst>
              <a:ext uri="{FF2B5EF4-FFF2-40B4-BE49-F238E27FC236}">
                <a16:creationId xmlns:a16="http://schemas.microsoft.com/office/drawing/2014/main" id="{E27BC3C8-820A-AA45-BF03-6BDE6E93EFCF}"/>
              </a:ext>
            </a:extLst>
          </p:cNvPr>
          <p:cNvSpPr/>
          <p:nvPr/>
        </p:nvSpPr>
        <p:spPr>
          <a:xfrm>
            <a:off x="8556354" y="4208138"/>
            <a:ext cx="54864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3" name="Oval 22">
            <a:extLst>
              <a:ext uri="{FF2B5EF4-FFF2-40B4-BE49-F238E27FC236}">
                <a16:creationId xmlns:a16="http://schemas.microsoft.com/office/drawing/2014/main" id="{7AE313B1-5998-C447-9B5F-142494C228F1}"/>
              </a:ext>
            </a:extLst>
          </p:cNvPr>
          <p:cNvSpPr/>
          <p:nvPr/>
        </p:nvSpPr>
        <p:spPr>
          <a:xfrm>
            <a:off x="10192078" y="4208138"/>
            <a:ext cx="64008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4" name="Content Placeholder 1">
            <a:extLst>
              <a:ext uri="{FF2B5EF4-FFF2-40B4-BE49-F238E27FC236}">
                <a16:creationId xmlns:a16="http://schemas.microsoft.com/office/drawing/2014/main" id="{D11B94CD-07FF-914E-AA89-80CEC57D98A3}"/>
              </a:ext>
            </a:extLst>
          </p:cNvPr>
          <p:cNvSpPr txBox="1">
            <a:spLocks/>
          </p:cNvSpPr>
          <p:nvPr/>
        </p:nvSpPr>
        <p:spPr>
          <a:xfrm>
            <a:off x="9449238" y="5054295"/>
            <a:ext cx="2118875"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050"/>
                </a:solidFill>
              </a:rPr>
              <a:t>three unknowns</a:t>
            </a:r>
          </a:p>
        </p:txBody>
      </p:sp>
      <p:sp>
        <p:nvSpPr>
          <p:cNvPr id="27" name="Content Placeholder 1">
            <a:extLst>
              <a:ext uri="{FF2B5EF4-FFF2-40B4-BE49-F238E27FC236}">
                <a16:creationId xmlns:a16="http://schemas.microsoft.com/office/drawing/2014/main" id="{71112BF3-AEFB-3C44-A976-7B8B87AFD457}"/>
              </a:ext>
            </a:extLst>
          </p:cNvPr>
          <p:cNvSpPr txBox="1">
            <a:spLocks/>
          </p:cNvSpPr>
          <p:nvPr/>
        </p:nvSpPr>
        <p:spPr>
          <a:xfrm>
            <a:off x="6440997" y="4391997"/>
            <a:ext cx="399245" cy="39924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400" dirty="0"/>
              <a:t>𝓲</a:t>
            </a:r>
            <a:endParaRPr lang="en-GB" sz="1400" baseline="-25000" dirty="0"/>
          </a:p>
        </p:txBody>
      </p:sp>
      <p:sp>
        <p:nvSpPr>
          <p:cNvPr id="28" name="Oval 27">
            <a:extLst>
              <a:ext uri="{FF2B5EF4-FFF2-40B4-BE49-F238E27FC236}">
                <a16:creationId xmlns:a16="http://schemas.microsoft.com/office/drawing/2014/main" id="{4BE7D493-B8CB-4144-BD81-DF0DB315250A}"/>
              </a:ext>
            </a:extLst>
          </p:cNvPr>
          <p:cNvSpPr/>
          <p:nvPr/>
        </p:nvSpPr>
        <p:spPr>
          <a:xfrm>
            <a:off x="6500480" y="1603212"/>
            <a:ext cx="1662910" cy="54041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9" name="Oval 28">
            <a:extLst>
              <a:ext uri="{FF2B5EF4-FFF2-40B4-BE49-F238E27FC236}">
                <a16:creationId xmlns:a16="http://schemas.microsoft.com/office/drawing/2014/main" id="{6F97F90B-88C3-E34E-A542-4E26DA644B0C}"/>
              </a:ext>
            </a:extLst>
          </p:cNvPr>
          <p:cNvSpPr/>
          <p:nvPr/>
        </p:nvSpPr>
        <p:spPr>
          <a:xfrm>
            <a:off x="10353590" y="1352105"/>
            <a:ext cx="478568" cy="99069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Tree>
    <p:extLst>
      <p:ext uri="{BB962C8B-B14F-4D97-AF65-F5344CB8AC3E}">
        <p14:creationId xmlns:p14="http://schemas.microsoft.com/office/powerpoint/2010/main" val="277601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8" grpId="0" animBg="1"/>
      <p:bldP spid="19" grpId="0" animBg="1"/>
      <p:bldP spid="20" grpId="0" animBg="1"/>
      <p:bldP spid="22" grpId="0" animBg="1"/>
      <p:bldP spid="23" grpId="0" animBg="1"/>
      <p:bldP spid="24" grpId="0"/>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415904"/>
          </a:xfrm>
        </p:spPr>
        <p:txBody>
          <a:bodyPr/>
          <a:lstStyle/>
          <a:p>
            <a:r>
              <a:rPr lang="en-US" dirty="0"/>
              <a:t>Calculation of beam moments</a:t>
            </a:r>
          </a:p>
        </p:txBody>
      </p:sp>
      <p:sp>
        <p:nvSpPr>
          <p:cNvPr id="50" name="Content Placeholder 1">
            <a:extLst>
              <a:ext uri="{FF2B5EF4-FFF2-40B4-BE49-F238E27FC236}">
                <a16:creationId xmlns:a16="http://schemas.microsoft.com/office/drawing/2014/main" id="{61EE9EA8-1352-4F40-923B-B5D8CFFAE66B}"/>
              </a:ext>
            </a:extLst>
          </p:cNvPr>
          <p:cNvSpPr txBox="1">
            <a:spLocks/>
          </p:cNvSpPr>
          <p:nvPr/>
        </p:nvSpPr>
        <p:spPr>
          <a:xfrm>
            <a:off x="611188" y="1428631"/>
            <a:ext cx="6266437" cy="761957"/>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Lets make 3 measurements with different transfer matrices! </a:t>
            </a:r>
          </a:p>
        </p:txBody>
      </p:sp>
      <p:pic>
        <p:nvPicPr>
          <p:cNvPr id="51" name="Picture 50" descr="http://latex.codecogs.com/gif.latex?%5Cdpi%7B200%7D%20%5Cbg_white%20%5C%5C%20%5Csigma_%7Bx,1%7D%5E2%20=%20%5Cleft%3Cx_1%5E2%5Cright%3E%20=%20%7BR_%7B11%7D%5E1%7D%5E2%5Cleft%3Cx_0%5E2%5Cright%3E%20+%20%7BR_%7B12%7D%5E1%7D%5E2%5Cleft%3Cx_0%27%5E2%5Cright%3E%20+%202R_%7B11%7D%5E1R_%7B12%7D%5E1%5Cleft%3Cx_0x_0%27%5Cright%3E%20%5C%5C%20%5Csigma_%7Bx,2%7D%5E2%20=%20%5Cleft%3Cx_2%5E2%5Cright%3E%20=%20%7BR_%7B11%7D%5E2%7D%5E2%5Cleft%3Cx_0%5E2%5Cright%3E%20+%20%7BR_%7B12%7D%5E2%7D%5E2%5Cleft%3Cx_0%27%5E2%5Cright%3E%20+%202R_%7B11%7D%5E2R_%7B12%7D%5E2%5Cleft%3Cx_0x_0%27%5Cright%3E%20%5C%5C%20%5Csigma_%7Bx,3%7D%5E2%20=%20%5Cleft%3Cx_3%5E2%5Cright%3E%20=%20%7BR_%7B11%7D%5E3%7D%5E2%5Cleft%3Cx_0%5E2%5Cright%3E%20+%20%7BR_%7B12%7D%5E3%7D%5E2%5Cleft%3Cx_0%27%5E2%5Cright%3E%20+%202R_%7B11%7D%5E3R_%7B12%7D%5E3%5Cleft%3Cx_0x_0%27%5Cright%3E">
            <a:extLst>
              <a:ext uri="{FF2B5EF4-FFF2-40B4-BE49-F238E27FC236}">
                <a16:creationId xmlns:a16="http://schemas.microsoft.com/office/drawing/2014/main" id="{0670BA2B-01A3-4E42-8C56-0F63CD23E9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576" y="2203291"/>
            <a:ext cx="5439698" cy="10419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s://latex.codecogs.com/png.latex?%5Cdpi%7B300%7D%20%5Cbg_white%20%5Cbegin%7Bpmatrix%7D%20%5Cleft%20%3Cx_0%5E2%20%5Cright%3E%5C%5C%20%5Cleft%20%3Cx_0%20x_0%5E%5Cprime%20%5Cright%3E%5C%5C%20%5Cleft%20%3Cx_0%5E%5Cprime%5E2%20%5Cright%3E%20%5Cend%7Bpmatrix%7D%20%3D%20%5Cbegin%7Bpmatrix%7D%20%7BR_%7B11%7D%5E%7B%281%29%7D%7D%5E2%20%26%202R_%7B11%7D%5E%7B%281%29%7DR_%7B12%7D%5E%7B%281%29%7D%20%26%20%7BR_%7B12%7D%5E%7B%281%29%7D%7D%5E2%20%5C%5C%20%7BR_%7B11%7D%5E%7B%282%29%7D%7D%5E2%20%26%202R_%7B11%7D%5E%7B%282%29%7DR_%7B12%7D%5E%7B%282%29%7D%20%26%20%7BR_%7B12%7D%5E%7B%281%29%7D%7D%5E2%20%5C%5C%20%7BR_%7B11%7D%5E%7B%283%29%7D%7D%5E2%20%26%202R_%7B11%7D%5E%7B%283%29%7DR_%7B12%7D%5E%7B%283%29%7D%20%26%20%7BR_%7B12%7D%5E%7B%281%29%7D%7D%5E2%20%5Cend%7Bpmatrix%7D%5E%7B-1%7D%20%5Cbegin%7Bpmatrix%7D%20%5Csigma%5E2_%7Bx%2C1%7D%5C%5C%20%5Csigma%5E2_%7Bx%2C2%7D%5C%5C%20%5Csigma%5E2_%7Bx%2C3%7D%20%5Cend%7Bpmatrix%7D">
            <a:extLst>
              <a:ext uri="{FF2B5EF4-FFF2-40B4-BE49-F238E27FC236}">
                <a16:creationId xmlns:a16="http://schemas.microsoft.com/office/drawing/2014/main" id="{A871ABFC-8BF6-2649-A153-092CD60397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576" y="3855066"/>
            <a:ext cx="4493820" cy="1064664"/>
          </a:xfrm>
          <a:prstGeom prst="rect">
            <a:avLst/>
          </a:prstGeom>
          <a:noFill/>
          <a:extLst>
            <a:ext uri="{909E8E84-426E-40DD-AFC4-6F175D3DCCD1}">
              <a14:hiddenFill xmlns:a14="http://schemas.microsoft.com/office/drawing/2010/main">
                <a:solidFill>
                  <a:srgbClr val="FFFFFF"/>
                </a:solidFill>
              </a14:hiddenFill>
            </a:ext>
          </a:extLst>
        </p:spPr>
      </p:pic>
      <p:sp>
        <p:nvSpPr>
          <p:cNvPr id="53" name="Oval 52">
            <a:extLst>
              <a:ext uri="{FF2B5EF4-FFF2-40B4-BE49-F238E27FC236}">
                <a16:creationId xmlns:a16="http://schemas.microsoft.com/office/drawing/2014/main" id="{74040511-2A67-5B4B-B0C2-1621B5837F79}"/>
              </a:ext>
            </a:extLst>
          </p:cNvPr>
          <p:cNvSpPr/>
          <p:nvPr/>
        </p:nvSpPr>
        <p:spPr>
          <a:xfrm>
            <a:off x="1518477" y="2048187"/>
            <a:ext cx="517308" cy="1293642"/>
          </a:xfrm>
          <a:prstGeom prst="ellipse">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54" name="Content Placeholder 1">
            <a:extLst>
              <a:ext uri="{FF2B5EF4-FFF2-40B4-BE49-F238E27FC236}">
                <a16:creationId xmlns:a16="http://schemas.microsoft.com/office/drawing/2014/main" id="{B3E71A27-6554-224E-86B9-94EB06E3CDA2}"/>
              </a:ext>
            </a:extLst>
          </p:cNvPr>
          <p:cNvSpPr txBox="1">
            <a:spLocks/>
          </p:cNvSpPr>
          <p:nvPr/>
        </p:nvSpPr>
        <p:spPr>
          <a:xfrm>
            <a:off x="6958175" y="2216612"/>
            <a:ext cx="1901840"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F28E00"/>
                </a:solidFill>
              </a:rPr>
              <a:t>can be measured</a:t>
            </a:r>
          </a:p>
        </p:txBody>
      </p:sp>
      <p:sp>
        <p:nvSpPr>
          <p:cNvPr id="55" name="Oval 54">
            <a:extLst>
              <a:ext uri="{FF2B5EF4-FFF2-40B4-BE49-F238E27FC236}">
                <a16:creationId xmlns:a16="http://schemas.microsoft.com/office/drawing/2014/main" id="{DF517865-7D53-8941-BF7E-032C24E6C75F}"/>
              </a:ext>
            </a:extLst>
          </p:cNvPr>
          <p:cNvSpPr/>
          <p:nvPr/>
        </p:nvSpPr>
        <p:spPr>
          <a:xfrm>
            <a:off x="2268476" y="2048187"/>
            <a:ext cx="563723" cy="129364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56" name="Content Placeholder 1">
            <a:extLst>
              <a:ext uri="{FF2B5EF4-FFF2-40B4-BE49-F238E27FC236}">
                <a16:creationId xmlns:a16="http://schemas.microsoft.com/office/drawing/2014/main" id="{DEAE8F4A-2198-A84F-813E-D69C15DD9685}"/>
              </a:ext>
            </a:extLst>
          </p:cNvPr>
          <p:cNvSpPr txBox="1">
            <a:spLocks/>
          </p:cNvSpPr>
          <p:nvPr/>
        </p:nvSpPr>
        <p:spPr>
          <a:xfrm>
            <a:off x="6967778" y="2608171"/>
            <a:ext cx="4146878"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0F0"/>
                </a:solidFill>
              </a:rPr>
              <a:t>Transfer matrix elements -&gt; well known</a:t>
            </a:r>
          </a:p>
        </p:txBody>
      </p:sp>
      <p:sp>
        <p:nvSpPr>
          <p:cNvPr id="58" name="Content Placeholder 1">
            <a:extLst>
              <a:ext uri="{FF2B5EF4-FFF2-40B4-BE49-F238E27FC236}">
                <a16:creationId xmlns:a16="http://schemas.microsoft.com/office/drawing/2014/main" id="{FEE4FDBE-EEF3-8A4B-9036-C5DA3925E6DF}"/>
              </a:ext>
            </a:extLst>
          </p:cNvPr>
          <p:cNvSpPr txBox="1">
            <a:spLocks/>
          </p:cNvSpPr>
          <p:nvPr/>
        </p:nvSpPr>
        <p:spPr>
          <a:xfrm>
            <a:off x="7007346" y="3039799"/>
            <a:ext cx="2118875"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050"/>
                </a:solidFill>
              </a:rPr>
              <a:t>three unknowns</a:t>
            </a:r>
          </a:p>
        </p:txBody>
      </p:sp>
      <p:sp>
        <p:nvSpPr>
          <p:cNvPr id="65" name="Oval 64">
            <a:extLst>
              <a:ext uri="{FF2B5EF4-FFF2-40B4-BE49-F238E27FC236}">
                <a16:creationId xmlns:a16="http://schemas.microsoft.com/office/drawing/2014/main" id="{59DF6D35-08DC-3642-8081-2B50209354FF}"/>
              </a:ext>
            </a:extLst>
          </p:cNvPr>
          <p:cNvSpPr/>
          <p:nvPr/>
        </p:nvSpPr>
        <p:spPr>
          <a:xfrm>
            <a:off x="3523271" y="2077445"/>
            <a:ext cx="563723" cy="129364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66" name="Oval 65">
            <a:extLst>
              <a:ext uri="{FF2B5EF4-FFF2-40B4-BE49-F238E27FC236}">
                <a16:creationId xmlns:a16="http://schemas.microsoft.com/office/drawing/2014/main" id="{02A2A3B6-84D3-7141-8B40-2903431617E9}"/>
              </a:ext>
            </a:extLst>
          </p:cNvPr>
          <p:cNvSpPr/>
          <p:nvPr/>
        </p:nvSpPr>
        <p:spPr>
          <a:xfrm>
            <a:off x="4879559" y="2048187"/>
            <a:ext cx="859398" cy="129364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67" name="Oval 66">
            <a:extLst>
              <a:ext uri="{FF2B5EF4-FFF2-40B4-BE49-F238E27FC236}">
                <a16:creationId xmlns:a16="http://schemas.microsoft.com/office/drawing/2014/main" id="{25CC7221-0348-6D4A-8074-9F3C59898ED9}"/>
              </a:ext>
            </a:extLst>
          </p:cNvPr>
          <p:cNvSpPr/>
          <p:nvPr/>
        </p:nvSpPr>
        <p:spPr>
          <a:xfrm>
            <a:off x="2823411" y="2048187"/>
            <a:ext cx="457200" cy="12936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68" name="Oval 67">
            <a:extLst>
              <a:ext uri="{FF2B5EF4-FFF2-40B4-BE49-F238E27FC236}">
                <a16:creationId xmlns:a16="http://schemas.microsoft.com/office/drawing/2014/main" id="{20625387-CA1D-3647-9FAF-7237E12CABA5}"/>
              </a:ext>
            </a:extLst>
          </p:cNvPr>
          <p:cNvSpPr/>
          <p:nvPr/>
        </p:nvSpPr>
        <p:spPr>
          <a:xfrm>
            <a:off x="4070358" y="2048187"/>
            <a:ext cx="457200" cy="12936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69" name="Oval 68">
            <a:extLst>
              <a:ext uri="{FF2B5EF4-FFF2-40B4-BE49-F238E27FC236}">
                <a16:creationId xmlns:a16="http://schemas.microsoft.com/office/drawing/2014/main" id="{EC400FAC-314A-7A43-A461-D897A65416A3}"/>
              </a:ext>
            </a:extLst>
          </p:cNvPr>
          <p:cNvSpPr/>
          <p:nvPr/>
        </p:nvSpPr>
        <p:spPr>
          <a:xfrm>
            <a:off x="5696438" y="2073937"/>
            <a:ext cx="656377" cy="12936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70" name="Content Placeholder 1">
            <a:extLst>
              <a:ext uri="{FF2B5EF4-FFF2-40B4-BE49-F238E27FC236}">
                <a16:creationId xmlns:a16="http://schemas.microsoft.com/office/drawing/2014/main" id="{5C20D777-D2BD-E647-9277-B1C4B398BF49}"/>
              </a:ext>
            </a:extLst>
          </p:cNvPr>
          <p:cNvSpPr txBox="1">
            <a:spLocks/>
          </p:cNvSpPr>
          <p:nvPr/>
        </p:nvSpPr>
        <p:spPr>
          <a:xfrm>
            <a:off x="6089651" y="4215624"/>
            <a:ext cx="5660676" cy="37828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dirty="0"/>
              <a:t>Done. All 3 required beam moments can be calculated. </a:t>
            </a:r>
          </a:p>
        </p:txBody>
      </p:sp>
      <p:sp>
        <p:nvSpPr>
          <p:cNvPr id="71" name="Content Placeholder 1">
            <a:extLst>
              <a:ext uri="{FF2B5EF4-FFF2-40B4-BE49-F238E27FC236}">
                <a16:creationId xmlns:a16="http://schemas.microsoft.com/office/drawing/2014/main" id="{B9427FFA-959B-8544-9699-F9B2340A76E8}"/>
              </a:ext>
            </a:extLst>
          </p:cNvPr>
          <p:cNvSpPr txBox="1">
            <a:spLocks/>
          </p:cNvSpPr>
          <p:nvPr/>
        </p:nvSpPr>
        <p:spPr>
          <a:xfrm>
            <a:off x="8810290" y="3038303"/>
            <a:ext cx="1892238"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and 3 equations</a:t>
            </a:r>
          </a:p>
        </p:txBody>
      </p:sp>
    </p:spTree>
    <p:extLst>
      <p:ext uri="{BB962C8B-B14F-4D97-AF65-F5344CB8AC3E}">
        <p14:creationId xmlns:p14="http://schemas.microsoft.com/office/powerpoint/2010/main" val="21724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6" grpId="0"/>
      <p:bldP spid="58" grpId="0"/>
      <p:bldP spid="65" grpId="0" animBg="1"/>
      <p:bldP spid="66" grpId="0" animBg="1"/>
      <p:bldP spid="67" grpId="0" animBg="1"/>
      <p:bldP spid="68" grpId="0" animBg="1"/>
      <p:bldP spid="69" grpId="0" animBg="1"/>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1"/>
            <a:ext cx="10956924" cy="418271"/>
          </a:xfrm>
        </p:spPr>
        <p:txBody>
          <a:bodyPr/>
          <a:lstStyle/>
          <a:p>
            <a:r>
              <a:rPr lang="en-US" dirty="0"/>
              <a:t>Fit of beam moments</a:t>
            </a:r>
          </a:p>
        </p:txBody>
      </p:sp>
      <p:sp>
        <p:nvSpPr>
          <p:cNvPr id="50" name="Content Placeholder 1">
            <a:extLst>
              <a:ext uri="{FF2B5EF4-FFF2-40B4-BE49-F238E27FC236}">
                <a16:creationId xmlns:a16="http://schemas.microsoft.com/office/drawing/2014/main" id="{61EE9EA8-1352-4F40-923B-B5D8CFFAE66B}"/>
              </a:ext>
            </a:extLst>
          </p:cNvPr>
          <p:cNvSpPr txBox="1">
            <a:spLocks/>
          </p:cNvSpPr>
          <p:nvPr/>
        </p:nvSpPr>
        <p:spPr>
          <a:xfrm>
            <a:off x="611188" y="1428631"/>
            <a:ext cx="9945976" cy="224084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GB" dirty="0"/>
              <a:t>Calculating the beam moments with 3 measurements does not result in any error estimations!</a:t>
            </a:r>
          </a:p>
          <a:p>
            <a:pPr>
              <a:buFont typeface="Arial" panose="020B0604020202020204" pitchFamily="34" charset="0"/>
              <a:buChar char="•"/>
            </a:pPr>
            <a:r>
              <a:rPr lang="en-GB" dirty="0"/>
              <a:t>-&gt; Preferably more than 3 measurements should be made. </a:t>
            </a:r>
          </a:p>
          <a:p>
            <a:pPr>
              <a:buFont typeface="Arial" panose="020B0604020202020204" pitchFamily="34" charset="0"/>
              <a:buChar char="•"/>
            </a:pPr>
            <a:r>
              <a:rPr lang="en-GB" dirty="0"/>
              <a:t>The beam moments can be determined by a least square fit: </a:t>
            </a:r>
          </a:p>
          <a:p>
            <a:pPr marL="0" indent="0">
              <a:buNone/>
            </a:pPr>
            <a:endParaRPr lang="en-GB" dirty="0"/>
          </a:p>
        </p:txBody>
      </p:sp>
      <p:pic>
        <p:nvPicPr>
          <p:cNvPr id="21" name="Picture 12" descr="http://latex.codecogs.com/gif.latex?\dpi{200}%20\bg_white%20\\%20\chi^2%20=%20\sum_{i}\left[%20\frac{\left%3Cx_i^2\right%3E%20-%20\left(%20{R_{11}^i}^2\left%3Cx_0^2\right%3E%20+%20{R_{12}^i}^2\left%3Cx_0%27^2\right%3E%20+%202R_{11}^iR_{12}^i\left%3Cx_0x_0%27\right%3E\right%20)}{\sigma_{\left%3Cx_i^2\right%3E}}\right%20]^2">
            <a:extLst>
              <a:ext uri="{FF2B5EF4-FFF2-40B4-BE49-F238E27FC236}">
                <a16:creationId xmlns:a16="http://schemas.microsoft.com/office/drawing/2014/main" id="{B304E412-2CAD-0A4C-930B-E700D4C849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068" y="3283525"/>
            <a:ext cx="6287753" cy="93815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0B8391DA-E59A-5840-9D40-CB6EDCCBB834}"/>
              </a:ext>
            </a:extLst>
          </p:cNvPr>
          <p:cNvSpPr/>
          <p:nvPr/>
        </p:nvSpPr>
        <p:spPr>
          <a:xfrm>
            <a:off x="1991741" y="3301720"/>
            <a:ext cx="457200" cy="457200"/>
          </a:xfrm>
          <a:prstGeom prst="ellipse">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4" name="Oval 23">
            <a:extLst>
              <a:ext uri="{FF2B5EF4-FFF2-40B4-BE49-F238E27FC236}">
                <a16:creationId xmlns:a16="http://schemas.microsoft.com/office/drawing/2014/main" id="{F47E452F-5DFD-6541-9E24-636A816E4C5B}"/>
              </a:ext>
            </a:extLst>
          </p:cNvPr>
          <p:cNvSpPr/>
          <p:nvPr/>
        </p:nvSpPr>
        <p:spPr>
          <a:xfrm>
            <a:off x="2857830" y="3268682"/>
            <a:ext cx="502920" cy="50292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25" name="Oval 24">
            <a:extLst>
              <a:ext uri="{FF2B5EF4-FFF2-40B4-BE49-F238E27FC236}">
                <a16:creationId xmlns:a16="http://schemas.microsoft.com/office/drawing/2014/main" id="{78CFAC54-DF8B-E649-9C1D-F054DE48F485}"/>
              </a:ext>
            </a:extLst>
          </p:cNvPr>
          <p:cNvSpPr/>
          <p:nvPr/>
        </p:nvSpPr>
        <p:spPr>
          <a:xfrm>
            <a:off x="3341286" y="332458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6" name="Oval 25">
            <a:extLst>
              <a:ext uri="{FF2B5EF4-FFF2-40B4-BE49-F238E27FC236}">
                <a16:creationId xmlns:a16="http://schemas.microsoft.com/office/drawing/2014/main" id="{F6B53F97-9BDE-6344-8E8A-7BD016C57961}"/>
              </a:ext>
            </a:extLst>
          </p:cNvPr>
          <p:cNvSpPr/>
          <p:nvPr/>
        </p:nvSpPr>
        <p:spPr>
          <a:xfrm>
            <a:off x="4174824" y="3770413"/>
            <a:ext cx="548640" cy="548640"/>
          </a:xfrm>
          <a:prstGeom prst="ellipse">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27" name="Oval 26">
            <a:extLst>
              <a:ext uri="{FF2B5EF4-FFF2-40B4-BE49-F238E27FC236}">
                <a16:creationId xmlns:a16="http://schemas.microsoft.com/office/drawing/2014/main" id="{806BAB2B-9342-7647-814D-0E02A5B41BD5}"/>
              </a:ext>
            </a:extLst>
          </p:cNvPr>
          <p:cNvSpPr/>
          <p:nvPr/>
        </p:nvSpPr>
        <p:spPr>
          <a:xfrm>
            <a:off x="4041918" y="3238807"/>
            <a:ext cx="502920" cy="50292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28" name="Oval 27">
            <a:extLst>
              <a:ext uri="{FF2B5EF4-FFF2-40B4-BE49-F238E27FC236}">
                <a16:creationId xmlns:a16="http://schemas.microsoft.com/office/drawing/2014/main" id="{EACE2245-750E-6B4A-BDD8-EF8900AFAA96}"/>
              </a:ext>
            </a:extLst>
          </p:cNvPr>
          <p:cNvSpPr/>
          <p:nvPr/>
        </p:nvSpPr>
        <p:spPr>
          <a:xfrm>
            <a:off x="5391159" y="3278860"/>
            <a:ext cx="731520" cy="50292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29" name="Oval 28">
            <a:extLst>
              <a:ext uri="{FF2B5EF4-FFF2-40B4-BE49-F238E27FC236}">
                <a16:creationId xmlns:a16="http://schemas.microsoft.com/office/drawing/2014/main" id="{2E732397-46DC-7E42-B77C-DF30E849BE0F}"/>
              </a:ext>
            </a:extLst>
          </p:cNvPr>
          <p:cNvSpPr/>
          <p:nvPr/>
        </p:nvSpPr>
        <p:spPr>
          <a:xfrm>
            <a:off x="4534628" y="3313213"/>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30" name="Oval 29">
            <a:extLst>
              <a:ext uri="{FF2B5EF4-FFF2-40B4-BE49-F238E27FC236}">
                <a16:creationId xmlns:a16="http://schemas.microsoft.com/office/drawing/2014/main" id="{F9B5CF08-EEB2-B14C-8D45-A5E19B291EB3}"/>
              </a:ext>
            </a:extLst>
          </p:cNvPr>
          <p:cNvSpPr/>
          <p:nvPr/>
        </p:nvSpPr>
        <p:spPr>
          <a:xfrm>
            <a:off x="6143501" y="3324580"/>
            <a:ext cx="64008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31" name="Oval 30">
            <a:extLst>
              <a:ext uri="{FF2B5EF4-FFF2-40B4-BE49-F238E27FC236}">
                <a16:creationId xmlns:a16="http://schemas.microsoft.com/office/drawing/2014/main" id="{E2BBD800-EBD1-2B4B-8189-BCDCC454958D}"/>
              </a:ext>
            </a:extLst>
          </p:cNvPr>
          <p:cNvSpPr/>
          <p:nvPr/>
        </p:nvSpPr>
        <p:spPr>
          <a:xfrm>
            <a:off x="7679613" y="3284773"/>
            <a:ext cx="457200" cy="457200"/>
          </a:xfrm>
          <a:prstGeom prst="ellipse">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32" name="Oval 31">
            <a:extLst>
              <a:ext uri="{FF2B5EF4-FFF2-40B4-BE49-F238E27FC236}">
                <a16:creationId xmlns:a16="http://schemas.microsoft.com/office/drawing/2014/main" id="{CF92FC57-ED1F-AA4D-80DB-1898EFAE488E}"/>
              </a:ext>
            </a:extLst>
          </p:cNvPr>
          <p:cNvSpPr/>
          <p:nvPr/>
        </p:nvSpPr>
        <p:spPr>
          <a:xfrm>
            <a:off x="8180572" y="3278860"/>
            <a:ext cx="457200" cy="4572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34" name="Oval 33">
            <a:extLst>
              <a:ext uri="{FF2B5EF4-FFF2-40B4-BE49-F238E27FC236}">
                <a16:creationId xmlns:a16="http://schemas.microsoft.com/office/drawing/2014/main" id="{74919687-820C-5348-AFBC-BE738EE76B23}"/>
              </a:ext>
            </a:extLst>
          </p:cNvPr>
          <p:cNvSpPr/>
          <p:nvPr/>
        </p:nvSpPr>
        <p:spPr>
          <a:xfrm>
            <a:off x="8203432" y="3816133"/>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35" name="Content Placeholder 1">
            <a:extLst>
              <a:ext uri="{FF2B5EF4-FFF2-40B4-BE49-F238E27FC236}">
                <a16:creationId xmlns:a16="http://schemas.microsoft.com/office/drawing/2014/main" id="{BF847BF0-92B3-E541-A7A4-9779CF16112F}"/>
              </a:ext>
            </a:extLst>
          </p:cNvPr>
          <p:cNvSpPr txBox="1">
            <a:spLocks/>
          </p:cNvSpPr>
          <p:nvPr/>
        </p:nvSpPr>
        <p:spPr>
          <a:xfrm>
            <a:off x="8977923" y="3348176"/>
            <a:ext cx="1892238"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known</a:t>
            </a:r>
          </a:p>
        </p:txBody>
      </p:sp>
      <p:sp>
        <p:nvSpPr>
          <p:cNvPr id="36" name="Content Placeholder 1">
            <a:extLst>
              <a:ext uri="{FF2B5EF4-FFF2-40B4-BE49-F238E27FC236}">
                <a16:creationId xmlns:a16="http://schemas.microsoft.com/office/drawing/2014/main" id="{976E25C3-0284-6844-A7F2-D9B259082C19}"/>
              </a:ext>
            </a:extLst>
          </p:cNvPr>
          <p:cNvSpPr txBox="1">
            <a:spLocks/>
          </p:cNvSpPr>
          <p:nvPr/>
        </p:nvSpPr>
        <p:spPr>
          <a:xfrm>
            <a:off x="8980366" y="3868909"/>
            <a:ext cx="1892238"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fit parameters</a:t>
            </a:r>
          </a:p>
        </p:txBody>
      </p:sp>
      <p:pic>
        <p:nvPicPr>
          <p:cNvPr id="37" name="Picture 14" descr="http://latex.codecogs.com/gif.latex?%5Cdpi%7B200%7D%20%5Cbg_white%20%5Cvarepsilon_x%20=%20%5Csqrt%7B%5Cleft%3Cx_0%5E2%5Cright%3E%5Cleft%3Cx%27_0%5E2%5Cright%3E-%5Cleft%3Cx_0x%27_0%5Cright%3E%5E2%7D">
            <a:extLst>
              <a:ext uri="{FF2B5EF4-FFF2-40B4-BE49-F238E27FC236}">
                <a16:creationId xmlns:a16="http://schemas.microsoft.com/office/drawing/2014/main" id="{2764337A-8334-5E4C-8BEF-20570A8ED3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1580" y="5330504"/>
            <a:ext cx="2194560" cy="348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atex.codecogs.com/gif.latex?%5Cdpi%7B300%7D%20%5Cbg_white%20%5Cbegin%7Bpmatrix%7D%20%5Cbeta_%7Bx_0%7D%20%5C%5C%20%5Calpha_%7Bx_0%7D%20%5C%5C%20%5Cgamma_%7Bx_0%7D%20%5Cend%7Bpmatrix%7D%20%3D%20%5Cbegin%7Bpmatrix%7D%20%5Cleft%20%5Clangle%20x_0%5E2%20%5Cright%20%5Crangle%20/%20%5Cvarepsilon_x%5C%5C%20-%5Cleft%20%5Clangle%20x_0x%5E%5Cprime_0%20%5Cright%20%5Crangle%20/%20%5Cvarepsilon_x%5C%5C%20%5Cleft%20%5Clangle%20x%5E%5Cprime_0%5E2%20%5Cright%20%5Crangle%20/%20%5Cvarepsilon_x%20%5Cend%7Bpmatrix%7D">
            <a:extLst>
              <a:ext uri="{FF2B5EF4-FFF2-40B4-BE49-F238E27FC236}">
                <a16:creationId xmlns:a16="http://schemas.microsoft.com/office/drawing/2014/main" id="{6915ED0B-260A-204F-8C07-E457FBD760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4264" y="5163816"/>
            <a:ext cx="2061210" cy="681990"/>
          </a:xfrm>
          <a:prstGeom prst="rect">
            <a:avLst/>
          </a:prstGeom>
          <a:noFill/>
          <a:extLst>
            <a:ext uri="{909E8E84-426E-40DD-AFC4-6F175D3DCCD1}">
              <a14:hiddenFill xmlns:a14="http://schemas.microsoft.com/office/drawing/2010/main">
                <a:solidFill>
                  <a:srgbClr val="FFFFFF"/>
                </a:solidFill>
              </a14:hiddenFill>
            </a:ext>
          </a:extLst>
        </p:spPr>
      </p:pic>
      <p:sp>
        <p:nvSpPr>
          <p:cNvPr id="39" name="Content Placeholder 1">
            <a:extLst>
              <a:ext uri="{FF2B5EF4-FFF2-40B4-BE49-F238E27FC236}">
                <a16:creationId xmlns:a16="http://schemas.microsoft.com/office/drawing/2014/main" id="{1B4A256E-1043-1E4F-9901-FCA1A987D013}"/>
              </a:ext>
            </a:extLst>
          </p:cNvPr>
          <p:cNvSpPr txBox="1">
            <a:spLocks/>
          </p:cNvSpPr>
          <p:nvPr/>
        </p:nvSpPr>
        <p:spPr>
          <a:xfrm>
            <a:off x="6056534" y="5400241"/>
            <a:ext cx="554835" cy="278878"/>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and</a:t>
            </a:r>
          </a:p>
        </p:txBody>
      </p:sp>
      <p:sp>
        <p:nvSpPr>
          <p:cNvPr id="40" name="Oval 39">
            <a:extLst>
              <a:ext uri="{FF2B5EF4-FFF2-40B4-BE49-F238E27FC236}">
                <a16:creationId xmlns:a16="http://schemas.microsoft.com/office/drawing/2014/main" id="{5442B84B-3592-0349-8290-460CB3576D56}"/>
              </a:ext>
            </a:extLst>
          </p:cNvPr>
          <p:cNvSpPr/>
          <p:nvPr/>
        </p:nvSpPr>
        <p:spPr>
          <a:xfrm>
            <a:off x="4120729" y="5267640"/>
            <a:ext cx="1662910" cy="54041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sp>
        <p:nvSpPr>
          <p:cNvPr id="41" name="Oval 40">
            <a:extLst>
              <a:ext uri="{FF2B5EF4-FFF2-40B4-BE49-F238E27FC236}">
                <a16:creationId xmlns:a16="http://schemas.microsoft.com/office/drawing/2014/main" id="{A7207D0B-9925-184D-80A6-3BFE6B5BC550}"/>
              </a:ext>
            </a:extLst>
          </p:cNvPr>
          <p:cNvSpPr/>
          <p:nvPr/>
        </p:nvSpPr>
        <p:spPr>
          <a:xfrm>
            <a:off x="7973839" y="5016533"/>
            <a:ext cx="478568" cy="99069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28E00"/>
              </a:solidFill>
            </a:endParaRPr>
          </a:p>
        </p:txBody>
      </p:sp>
      <p:pic>
        <p:nvPicPr>
          <p:cNvPr id="33" name="Picture 32">
            <a:extLst>
              <a:ext uri="{FF2B5EF4-FFF2-40B4-BE49-F238E27FC236}">
                <a16:creationId xmlns:a16="http://schemas.microsoft.com/office/drawing/2014/main" id="{C8A25400-4554-CF4D-B766-B12D9ADD7B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131" y="4520225"/>
            <a:ext cx="5471792" cy="2362200"/>
          </a:xfrm>
          <a:prstGeom prst="rect">
            <a:avLst/>
          </a:prstGeom>
          <a:ln>
            <a:noFill/>
          </a:ln>
          <a:effectLst>
            <a:outerShdw blurRad="292100" dist="139700" dir="2700000" algn="tl" rotWithShape="0">
              <a:srgbClr val="333333">
                <a:alpha val="65000"/>
              </a:srgbClr>
            </a:outerShdw>
          </a:effectLst>
        </p:spPr>
      </p:pic>
      <p:sp>
        <p:nvSpPr>
          <p:cNvPr id="42" name="Content Placeholder 1">
            <a:extLst>
              <a:ext uri="{FF2B5EF4-FFF2-40B4-BE49-F238E27FC236}">
                <a16:creationId xmlns:a16="http://schemas.microsoft.com/office/drawing/2014/main" id="{258145DD-6E87-1448-9BA8-2A9FCBE6FA2F}"/>
              </a:ext>
            </a:extLst>
          </p:cNvPr>
          <p:cNvSpPr txBox="1">
            <a:spLocks/>
          </p:cNvSpPr>
          <p:nvPr/>
        </p:nvSpPr>
        <p:spPr>
          <a:xfrm>
            <a:off x="461703" y="4631586"/>
            <a:ext cx="1892238" cy="40442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minimize</a:t>
            </a:r>
          </a:p>
        </p:txBody>
      </p:sp>
      <p:cxnSp>
        <p:nvCxnSpPr>
          <p:cNvPr id="4" name="Straight Arrow Connector 3">
            <a:extLst>
              <a:ext uri="{FF2B5EF4-FFF2-40B4-BE49-F238E27FC236}">
                <a16:creationId xmlns:a16="http://schemas.microsoft.com/office/drawing/2014/main" id="{14D96CF3-46B4-A54A-A2AA-11749640AA91}"/>
              </a:ext>
            </a:extLst>
          </p:cNvPr>
          <p:cNvCxnSpPr/>
          <p:nvPr/>
        </p:nvCxnSpPr>
        <p:spPr>
          <a:xfrm flipV="1">
            <a:off x="955568" y="3991354"/>
            <a:ext cx="0" cy="552621"/>
          </a:xfrm>
          <a:prstGeom prst="straightConnector1">
            <a:avLst/>
          </a:prstGeom>
          <a:ln w="28575">
            <a:solidFill>
              <a:srgbClr val="F28E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27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P spid="24" grpId="1" animBg="1"/>
      <p:bldP spid="25" grpId="1" animBg="1"/>
      <p:bldP spid="26" grpId="1" animBg="1"/>
      <p:bldP spid="27" grpId="1" animBg="1"/>
      <p:bldP spid="28" grpId="1" animBg="1"/>
      <p:bldP spid="29" grpId="1" animBg="1"/>
      <p:bldP spid="30" grpId="1" animBg="1"/>
      <p:bldP spid="31" grpId="0" animBg="1"/>
      <p:bldP spid="32" grpId="0" animBg="1"/>
      <p:bldP spid="34" grpId="0" animBg="1"/>
      <p:bldP spid="35" grpId="0"/>
      <p:bldP spid="36" grpId="0"/>
      <p:bldP spid="39" grpId="0"/>
      <p:bldP spid="40" grpId="0" animBg="1"/>
      <p:bldP spid="41" grpId="0"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415904"/>
          </a:xfrm>
        </p:spPr>
        <p:txBody>
          <a:bodyPr/>
          <a:lstStyle/>
          <a:p>
            <a:r>
              <a:rPr lang="en-US" dirty="0"/>
              <a:t>Measurement methods</a:t>
            </a:r>
          </a:p>
        </p:txBody>
      </p:sp>
      <p:sp>
        <p:nvSpPr>
          <p:cNvPr id="50" name="Content Placeholder 1">
            <a:extLst>
              <a:ext uri="{FF2B5EF4-FFF2-40B4-BE49-F238E27FC236}">
                <a16:creationId xmlns:a16="http://schemas.microsoft.com/office/drawing/2014/main" id="{61EE9EA8-1352-4F40-923B-B5D8CFFAE66B}"/>
              </a:ext>
            </a:extLst>
          </p:cNvPr>
          <p:cNvSpPr txBox="1">
            <a:spLocks/>
          </p:cNvSpPr>
          <p:nvPr/>
        </p:nvSpPr>
        <p:spPr>
          <a:xfrm>
            <a:off x="611188" y="1345506"/>
            <a:ext cx="10717872" cy="761957"/>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How to make at least 3 different measurements with different transfer matrices between a reference position and the measurement position. </a:t>
            </a:r>
          </a:p>
        </p:txBody>
      </p:sp>
      <p:cxnSp>
        <p:nvCxnSpPr>
          <p:cNvPr id="21" name="Straight Arrow Connector 20">
            <a:extLst>
              <a:ext uri="{FF2B5EF4-FFF2-40B4-BE49-F238E27FC236}">
                <a16:creationId xmlns:a16="http://schemas.microsoft.com/office/drawing/2014/main" id="{0483D958-4388-D34A-ACA7-78EA2CA94BCA}"/>
              </a:ext>
            </a:extLst>
          </p:cNvPr>
          <p:cNvCxnSpPr>
            <a:cxnSpLocks/>
          </p:cNvCxnSpPr>
          <p:nvPr/>
        </p:nvCxnSpPr>
        <p:spPr>
          <a:xfrm>
            <a:off x="746059" y="4195511"/>
            <a:ext cx="476200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998A05-91B9-E44C-AC76-90E0BD77EC1D}"/>
              </a:ext>
            </a:extLst>
          </p:cNvPr>
          <p:cNvCxnSpPr/>
          <p:nvPr/>
        </p:nvCxnSpPr>
        <p:spPr>
          <a:xfrm>
            <a:off x="1216074" y="3547439"/>
            <a:ext cx="0" cy="1368152"/>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33F963-1651-AC4C-928E-B9F03D39A180}"/>
              </a:ext>
            </a:extLst>
          </p:cNvPr>
          <p:cNvCxnSpPr/>
          <p:nvPr/>
        </p:nvCxnSpPr>
        <p:spPr>
          <a:xfrm>
            <a:off x="4739618" y="3511816"/>
            <a:ext cx="0" cy="1368152"/>
          </a:xfrm>
          <a:prstGeom prst="line">
            <a:avLst/>
          </a:prstGeom>
          <a:ln w="38100">
            <a:solidFill>
              <a:srgbClr val="F28E00"/>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1D957FB-79C8-7A4B-B42F-9703DE3B05B2}"/>
              </a:ext>
            </a:extLst>
          </p:cNvPr>
          <p:cNvSpPr/>
          <p:nvPr/>
        </p:nvSpPr>
        <p:spPr>
          <a:xfrm>
            <a:off x="1504106" y="3784941"/>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00FC6845-780D-494E-85ED-BE3FA6D3BCA7}"/>
              </a:ext>
            </a:extLst>
          </p:cNvPr>
          <p:cNvSpPr txBox="1"/>
          <p:nvPr/>
        </p:nvSpPr>
        <p:spPr>
          <a:xfrm>
            <a:off x="219304" y="2815061"/>
            <a:ext cx="1728192" cy="646331"/>
          </a:xfrm>
          <a:prstGeom prst="rect">
            <a:avLst/>
          </a:prstGeom>
          <a:noFill/>
        </p:spPr>
        <p:txBody>
          <a:bodyPr wrap="square" rtlCol="0">
            <a:spAutoFit/>
          </a:bodyPr>
          <a:lstStyle/>
          <a:p>
            <a:pPr algn="ctr">
              <a:buNone/>
            </a:pPr>
            <a:r>
              <a:rPr lang="en-GB" dirty="0">
                <a:solidFill>
                  <a:srgbClr val="00B050"/>
                </a:solidFill>
                <a:latin typeface="Helvetica" pitchFamily="34" charset="0"/>
              </a:rPr>
              <a:t>reference </a:t>
            </a:r>
          </a:p>
          <a:p>
            <a:pPr algn="ctr">
              <a:buNone/>
            </a:pPr>
            <a:r>
              <a:rPr lang="en-GB" dirty="0">
                <a:solidFill>
                  <a:srgbClr val="00B050"/>
                </a:solidFill>
                <a:latin typeface="Helvetica" pitchFamily="34" charset="0"/>
              </a:rPr>
              <a:t>position</a:t>
            </a:r>
          </a:p>
        </p:txBody>
      </p:sp>
      <p:sp>
        <p:nvSpPr>
          <p:cNvPr id="42" name="Oval 41">
            <a:extLst>
              <a:ext uri="{FF2B5EF4-FFF2-40B4-BE49-F238E27FC236}">
                <a16:creationId xmlns:a16="http://schemas.microsoft.com/office/drawing/2014/main" id="{D21944D7-5E28-B244-8431-4D04B30E2023}"/>
              </a:ext>
            </a:extLst>
          </p:cNvPr>
          <p:cNvSpPr/>
          <p:nvPr/>
        </p:nvSpPr>
        <p:spPr>
          <a:xfrm>
            <a:off x="2080171" y="3784031"/>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D3B12368-FFD6-E747-9DF2-B57EDA5277EF}"/>
              </a:ext>
            </a:extLst>
          </p:cNvPr>
          <p:cNvSpPr/>
          <p:nvPr/>
        </p:nvSpPr>
        <p:spPr>
          <a:xfrm>
            <a:off x="2656236" y="3784031"/>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984F61DF-04E9-6146-9B1B-2A7A7405C1A0}"/>
              </a:ext>
            </a:extLst>
          </p:cNvPr>
          <p:cNvSpPr/>
          <p:nvPr/>
        </p:nvSpPr>
        <p:spPr>
          <a:xfrm>
            <a:off x="3232301" y="3783121"/>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6AB47D7-5CE7-A94A-B6E7-0F41BB78B0AA}"/>
              </a:ext>
            </a:extLst>
          </p:cNvPr>
          <p:cNvSpPr/>
          <p:nvPr/>
        </p:nvSpPr>
        <p:spPr>
          <a:xfrm>
            <a:off x="3796781" y="3783121"/>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4D1FD422-F718-F049-9D08-744B9F0C82CD}"/>
              </a:ext>
            </a:extLst>
          </p:cNvPr>
          <p:cNvSpPr/>
          <p:nvPr/>
        </p:nvSpPr>
        <p:spPr>
          <a:xfrm>
            <a:off x="4372846" y="3782211"/>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96F19797-1E89-7848-8181-AC3081F8719A}"/>
              </a:ext>
            </a:extLst>
          </p:cNvPr>
          <p:cNvCxnSpPr/>
          <p:nvPr/>
        </p:nvCxnSpPr>
        <p:spPr>
          <a:xfrm>
            <a:off x="4155747" y="3511814"/>
            <a:ext cx="0" cy="1368152"/>
          </a:xfrm>
          <a:prstGeom prst="line">
            <a:avLst/>
          </a:prstGeom>
          <a:ln w="38100">
            <a:solidFill>
              <a:srgbClr val="F28E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81063B1-5CE8-AB49-8103-E5C0208AB96E}"/>
              </a:ext>
            </a:extLst>
          </p:cNvPr>
          <p:cNvCxnSpPr/>
          <p:nvPr/>
        </p:nvCxnSpPr>
        <p:spPr>
          <a:xfrm>
            <a:off x="3595628" y="3511435"/>
            <a:ext cx="0" cy="1368152"/>
          </a:xfrm>
          <a:prstGeom prst="line">
            <a:avLst/>
          </a:prstGeom>
          <a:ln w="38100">
            <a:solidFill>
              <a:srgbClr val="F28E00"/>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9115D26-5C4E-C94D-94EB-22DECDFAA4EF}"/>
              </a:ext>
            </a:extLst>
          </p:cNvPr>
          <p:cNvCxnSpPr/>
          <p:nvPr/>
        </p:nvCxnSpPr>
        <p:spPr>
          <a:xfrm>
            <a:off x="3027592" y="3511435"/>
            <a:ext cx="0" cy="1368152"/>
          </a:xfrm>
          <a:prstGeom prst="line">
            <a:avLst/>
          </a:prstGeom>
          <a:ln w="38100">
            <a:solidFill>
              <a:srgbClr val="F28E00"/>
            </a:solidFill>
            <a:prstDash val="soli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8A7845B-5781-7D44-8B0A-34ABB01FF168}"/>
              </a:ext>
            </a:extLst>
          </p:cNvPr>
          <p:cNvSpPr txBox="1"/>
          <p:nvPr/>
        </p:nvSpPr>
        <p:spPr>
          <a:xfrm>
            <a:off x="5022873" y="4287371"/>
            <a:ext cx="553728" cy="369332"/>
          </a:xfrm>
          <a:prstGeom prst="rect">
            <a:avLst/>
          </a:prstGeom>
          <a:noFill/>
        </p:spPr>
        <p:txBody>
          <a:bodyPr wrap="square" rtlCol="0">
            <a:spAutoFit/>
          </a:bodyPr>
          <a:lstStyle/>
          <a:p>
            <a:pPr algn="ctr">
              <a:buNone/>
            </a:pPr>
            <a:r>
              <a:rPr lang="en-GB" dirty="0">
                <a:latin typeface="Helvetica" pitchFamily="34" charset="0"/>
              </a:rPr>
              <a:t>S</a:t>
            </a:r>
          </a:p>
        </p:txBody>
      </p:sp>
      <p:sp>
        <p:nvSpPr>
          <p:cNvPr id="64" name="TextBox 63">
            <a:extLst>
              <a:ext uri="{FF2B5EF4-FFF2-40B4-BE49-F238E27FC236}">
                <a16:creationId xmlns:a16="http://schemas.microsoft.com/office/drawing/2014/main" id="{21C8AB04-7E99-784E-9C2F-B6143DE7B5A4}"/>
              </a:ext>
            </a:extLst>
          </p:cNvPr>
          <p:cNvSpPr txBox="1"/>
          <p:nvPr/>
        </p:nvSpPr>
        <p:spPr>
          <a:xfrm>
            <a:off x="3508750" y="3021563"/>
            <a:ext cx="1728192" cy="369332"/>
          </a:xfrm>
          <a:prstGeom prst="rect">
            <a:avLst/>
          </a:prstGeom>
          <a:noFill/>
        </p:spPr>
        <p:txBody>
          <a:bodyPr wrap="square" rtlCol="0">
            <a:spAutoFit/>
          </a:bodyPr>
          <a:lstStyle/>
          <a:p>
            <a:pPr algn="ctr">
              <a:buNone/>
            </a:pPr>
            <a:r>
              <a:rPr lang="en-GB" dirty="0">
                <a:solidFill>
                  <a:schemeClr val="bg2"/>
                </a:solidFill>
                <a:latin typeface="Helvetica" pitchFamily="34" charset="0"/>
              </a:rPr>
              <a:t>screens</a:t>
            </a:r>
          </a:p>
        </p:txBody>
      </p:sp>
      <p:sp>
        <p:nvSpPr>
          <p:cNvPr id="72" name="TextBox 71">
            <a:extLst>
              <a:ext uri="{FF2B5EF4-FFF2-40B4-BE49-F238E27FC236}">
                <a16:creationId xmlns:a16="http://schemas.microsoft.com/office/drawing/2014/main" id="{3399536B-D689-5D4E-917E-E04D84BB9988}"/>
              </a:ext>
            </a:extLst>
          </p:cNvPr>
          <p:cNvSpPr txBox="1"/>
          <p:nvPr/>
        </p:nvSpPr>
        <p:spPr>
          <a:xfrm>
            <a:off x="1111890" y="3285371"/>
            <a:ext cx="1728192" cy="369332"/>
          </a:xfrm>
          <a:prstGeom prst="rect">
            <a:avLst/>
          </a:prstGeom>
          <a:noFill/>
        </p:spPr>
        <p:txBody>
          <a:bodyPr wrap="square" rtlCol="0">
            <a:spAutoFit/>
          </a:bodyPr>
          <a:lstStyle/>
          <a:p>
            <a:pPr algn="ctr">
              <a:buNone/>
            </a:pPr>
            <a:r>
              <a:rPr lang="en-GB" dirty="0">
                <a:solidFill>
                  <a:srgbClr val="00B0F0"/>
                </a:solidFill>
                <a:latin typeface="Helvetica" pitchFamily="34" charset="0"/>
              </a:rPr>
              <a:t>quads</a:t>
            </a:r>
          </a:p>
        </p:txBody>
      </p:sp>
      <p:sp>
        <p:nvSpPr>
          <p:cNvPr id="73" name="TextBox 72">
            <a:extLst>
              <a:ext uri="{FF2B5EF4-FFF2-40B4-BE49-F238E27FC236}">
                <a16:creationId xmlns:a16="http://schemas.microsoft.com/office/drawing/2014/main" id="{FD111B18-4ADD-544A-BD8C-FE2508180C6A}"/>
              </a:ext>
            </a:extLst>
          </p:cNvPr>
          <p:cNvSpPr txBox="1"/>
          <p:nvPr/>
        </p:nvSpPr>
        <p:spPr>
          <a:xfrm>
            <a:off x="1641284" y="2440004"/>
            <a:ext cx="2500317" cy="369332"/>
          </a:xfrm>
          <a:prstGeom prst="rect">
            <a:avLst/>
          </a:prstGeom>
          <a:noFill/>
        </p:spPr>
        <p:txBody>
          <a:bodyPr wrap="square" rtlCol="0">
            <a:spAutoFit/>
          </a:bodyPr>
          <a:lstStyle/>
          <a:p>
            <a:pPr algn="ctr">
              <a:buNone/>
            </a:pPr>
            <a:r>
              <a:rPr lang="en-GB" dirty="0">
                <a:latin typeface="Helvetica" pitchFamily="34" charset="0"/>
              </a:rPr>
              <a:t>4 screen method</a:t>
            </a:r>
          </a:p>
        </p:txBody>
      </p:sp>
      <p:cxnSp>
        <p:nvCxnSpPr>
          <p:cNvPr id="74" name="Straight Arrow Connector 73">
            <a:extLst>
              <a:ext uri="{FF2B5EF4-FFF2-40B4-BE49-F238E27FC236}">
                <a16:creationId xmlns:a16="http://schemas.microsoft.com/office/drawing/2014/main" id="{D056F197-CD21-884B-890F-47A02974B9A4}"/>
              </a:ext>
            </a:extLst>
          </p:cNvPr>
          <p:cNvCxnSpPr>
            <a:cxnSpLocks/>
          </p:cNvCxnSpPr>
          <p:nvPr/>
        </p:nvCxnSpPr>
        <p:spPr>
          <a:xfrm>
            <a:off x="6567055" y="4183383"/>
            <a:ext cx="476200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F31485B-ED69-7147-913C-BE0067E99188}"/>
              </a:ext>
            </a:extLst>
          </p:cNvPr>
          <p:cNvCxnSpPr/>
          <p:nvPr/>
        </p:nvCxnSpPr>
        <p:spPr>
          <a:xfrm>
            <a:off x="7037070" y="3535311"/>
            <a:ext cx="0" cy="1368152"/>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94ED5B1-8217-494A-858A-1CCDD89C4C48}"/>
              </a:ext>
            </a:extLst>
          </p:cNvPr>
          <p:cNvCxnSpPr/>
          <p:nvPr/>
        </p:nvCxnSpPr>
        <p:spPr>
          <a:xfrm>
            <a:off x="10560614" y="3499688"/>
            <a:ext cx="0" cy="1368152"/>
          </a:xfrm>
          <a:prstGeom prst="line">
            <a:avLst/>
          </a:prstGeom>
          <a:ln w="38100">
            <a:solidFill>
              <a:srgbClr val="F28E00"/>
            </a:solidFill>
            <a:prstDash val="soli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AFEFA8EB-52E1-B547-A043-050AC6854F9B}"/>
              </a:ext>
            </a:extLst>
          </p:cNvPr>
          <p:cNvSpPr/>
          <p:nvPr/>
        </p:nvSpPr>
        <p:spPr>
          <a:xfrm>
            <a:off x="7325102" y="3772813"/>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C908585C-82F9-D941-BA9A-0EC2408A2DD6}"/>
              </a:ext>
            </a:extLst>
          </p:cNvPr>
          <p:cNvSpPr txBox="1"/>
          <p:nvPr/>
        </p:nvSpPr>
        <p:spPr>
          <a:xfrm>
            <a:off x="6040300" y="2802933"/>
            <a:ext cx="1728192" cy="646331"/>
          </a:xfrm>
          <a:prstGeom prst="rect">
            <a:avLst/>
          </a:prstGeom>
          <a:noFill/>
        </p:spPr>
        <p:txBody>
          <a:bodyPr wrap="square" rtlCol="0">
            <a:spAutoFit/>
          </a:bodyPr>
          <a:lstStyle/>
          <a:p>
            <a:pPr algn="ctr">
              <a:buNone/>
            </a:pPr>
            <a:r>
              <a:rPr lang="en-GB" dirty="0">
                <a:solidFill>
                  <a:srgbClr val="00B050"/>
                </a:solidFill>
                <a:latin typeface="Helvetica" pitchFamily="34" charset="0"/>
              </a:rPr>
              <a:t>reference </a:t>
            </a:r>
          </a:p>
          <a:p>
            <a:pPr algn="ctr">
              <a:buNone/>
            </a:pPr>
            <a:r>
              <a:rPr lang="en-GB" dirty="0">
                <a:solidFill>
                  <a:srgbClr val="00B050"/>
                </a:solidFill>
                <a:latin typeface="Helvetica" pitchFamily="34" charset="0"/>
              </a:rPr>
              <a:t>position</a:t>
            </a:r>
          </a:p>
        </p:txBody>
      </p:sp>
      <p:sp>
        <p:nvSpPr>
          <p:cNvPr id="79" name="Oval 78">
            <a:extLst>
              <a:ext uri="{FF2B5EF4-FFF2-40B4-BE49-F238E27FC236}">
                <a16:creationId xmlns:a16="http://schemas.microsoft.com/office/drawing/2014/main" id="{7542264F-415B-DB4F-8268-F6B7C88E3627}"/>
              </a:ext>
            </a:extLst>
          </p:cNvPr>
          <p:cNvSpPr/>
          <p:nvPr/>
        </p:nvSpPr>
        <p:spPr>
          <a:xfrm>
            <a:off x="7901167" y="3771903"/>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7F11A3F9-F4EF-4B43-B1D2-D833EAB70664}"/>
              </a:ext>
            </a:extLst>
          </p:cNvPr>
          <p:cNvSpPr/>
          <p:nvPr/>
        </p:nvSpPr>
        <p:spPr>
          <a:xfrm>
            <a:off x="8477232" y="3771903"/>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85BB2752-70EF-3645-A2B2-3BF60DAEAE8C}"/>
              </a:ext>
            </a:extLst>
          </p:cNvPr>
          <p:cNvSpPr/>
          <p:nvPr/>
        </p:nvSpPr>
        <p:spPr>
          <a:xfrm>
            <a:off x="9053297" y="3770993"/>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15362A4B-D164-1C49-8F00-64110ED4D6E2}"/>
              </a:ext>
            </a:extLst>
          </p:cNvPr>
          <p:cNvSpPr/>
          <p:nvPr/>
        </p:nvSpPr>
        <p:spPr>
          <a:xfrm>
            <a:off x="9617777" y="3770993"/>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19FC5BC5-F2B3-3E4B-A4BE-E43344BCAF00}"/>
              </a:ext>
            </a:extLst>
          </p:cNvPr>
          <p:cNvSpPr/>
          <p:nvPr/>
        </p:nvSpPr>
        <p:spPr>
          <a:xfrm>
            <a:off x="10193842" y="3770083"/>
            <a:ext cx="144016" cy="82296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CAE9C29E-F56B-DB40-9D57-7AD0C5061309}"/>
              </a:ext>
            </a:extLst>
          </p:cNvPr>
          <p:cNvSpPr txBox="1"/>
          <p:nvPr/>
        </p:nvSpPr>
        <p:spPr>
          <a:xfrm>
            <a:off x="10843869" y="4275243"/>
            <a:ext cx="553728" cy="369332"/>
          </a:xfrm>
          <a:prstGeom prst="rect">
            <a:avLst/>
          </a:prstGeom>
          <a:noFill/>
        </p:spPr>
        <p:txBody>
          <a:bodyPr wrap="square" rtlCol="0">
            <a:spAutoFit/>
          </a:bodyPr>
          <a:lstStyle/>
          <a:p>
            <a:pPr algn="ctr">
              <a:buNone/>
            </a:pPr>
            <a:r>
              <a:rPr lang="en-GB" dirty="0">
                <a:latin typeface="Helvetica" pitchFamily="34" charset="0"/>
              </a:rPr>
              <a:t>S</a:t>
            </a:r>
          </a:p>
        </p:txBody>
      </p:sp>
      <p:sp>
        <p:nvSpPr>
          <p:cNvPr id="88" name="TextBox 87">
            <a:extLst>
              <a:ext uri="{FF2B5EF4-FFF2-40B4-BE49-F238E27FC236}">
                <a16:creationId xmlns:a16="http://schemas.microsoft.com/office/drawing/2014/main" id="{68DDCA6F-BEB2-7347-8816-FB5C13919AA1}"/>
              </a:ext>
            </a:extLst>
          </p:cNvPr>
          <p:cNvSpPr txBox="1"/>
          <p:nvPr/>
        </p:nvSpPr>
        <p:spPr>
          <a:xfrm>
            <a:off x="9757257" y="3009435"/>
            <a:ext cx="1728192" cy="369332"/>
          </a:xfrm>
          <a:prstGeom prst="rect">
            <a:avLst/>
          </a:prstGeom>
          <a:noFill/>
        </p:spPr>
        <p:txBody>
          <a:bodyPr wrap="square" rtlCol="0">
            <a:spAutoFit/>
          </a:bodyPr>
          <a:lstStyle/>
          <a:p>
            <a:pPr algn="ctr">
              <a:buNone/>
            </a:pPr>
            <a:r>
              <a:rPr lang="en-GB" dirty="0">
                <a:solidFill>
                  <a:schemeClr val="bg2"/>
                </a:solidFill>
                <a:latin typeface="Helvetica" pitchFamily="34" charset="0"/>
              </a:rPr>
              <a:t>screen</a:t>
            </a:r>
          </a:p>
        </p:txBody>
      </p:sp>
      <p:sp>
        <p:nvSpPr>
          <p:cNvPr id="89" name="TextBox 88">
            <a:extLst>
              <a:ext uri="{FF2B5EF4-FFF2-40B4-BE49-F238E27FC236}">
                <a16:creationId xmlns:a16="http://schemas.microsoft.com/office/drawing/2014/main" id="{5D2BDFDA-39A8-F04C-AB49-EDDA2B23E280}"/>
              </a:ext>
            </a:extLst>
          </p:cNvPr>
          <p:cNvSpPr txBox="1"/>
          <p:nvPr/>
        </p:nvSpPr>
        <p:spPr>
          <a:xfrm>
            <a:off x="6932886" y="3273243"/>
            <a:ext cx="1728192" cy="369332"/>
          </a:xfrm>
          <a:prstGeom prst="rect">
            <a:avLst/>
          </a:prstGeom>
          <a:noFill/>
        </p:spPr>
        <p:txBody>
          <a:bodyPr wrap="square" rtlCol="0">
            <a:spAutoFit/>
          </a:bodyPr>
          <a:lstStyle/>
          <a:p>
            <a:pPr algn="ctr">
              <a:buNone/>
            </a:pPr>
            <a:r>
              <a:rPr lang="en-GB" dirty="0">
                <a:solidFill>
                  <a:srgbClr val="00B0F0"/>
                </a:solidFill>
                <a:latin typeface="Helvetica" pitchFamily="34" charset="0"/>
              </a:rPr>
              <a:t>quads</a:t>
            </a:r>
          </a:p>
        </p:txBody>
      </p:sp>
      <p:sp>
        <p:nvSpPr>
          <p:cNvPr id="90" name="TextBox 89">
            <a:extLst>
              <a:ext uri="{FF2B5EF4-FFF2-40B4-BE49-F238E27FC236}">
                <a16:creationId xmlns:a16="http://schemas.microsoft.com/office/drawing/2014/main" id="{C8C58880-2999-4F4B-B1AB-64B45CC72527}"/>
              </a:ext>
            </a:extLst>
          </p:cNvPr>
          <p:cNvSpPr txBox="1"/>
          <p:nvPr/>
        </p:nvSpPr>
        <p:spPr>
          <a:xfrm>
            <a:off x="7462280" y="2416001"/>
            <a:ext cx="2500317" cy="369332"/>
          </a:xfrm>
          <a:prstGeom prst="rect">
            <a:avLst/>
          </a:prstGeom>
          <a:noFill/>
        </p:spPr>
        <p:txBody>
          <a:bodyPr wrap="square" rtlCol="0">
            <a:spAutoFit/>
          </a:bodyPr>
          <a:lstStyle/>
          <a:p>
            <a:pPr algn="ctr">
              <a:buNone/>
            </a:pPr>
            <a:r>
              <a:rPr lang="en-GB" dirty="0">
                <a:latin typeface="Helvetica" pitchFamily="34" charset="0"/>
              </a:rPr>
              <a:t>quad scan</a:t>
            </a:r>
          </a:p>
        </p:txBody>
      </p:sp>
      <p:sp>
        <p:nvSpPr>
          <p:cNvPr id="5" name="Arc 4">
            <a:extLst>
              <a:ext uri="{FF2B5EF4-FFF2-40B4-BE49-F238E27FC236}">
                <a16:creationId xmlns:a16="http://schemas.microsoft.com/office/drawing/2014/main" id="{77295C1A-2961-8948-9EBB-8A0CA4F3FC37}"/>
              </a:ext>
            </a:extLst>
          </p:cNvPr>
          <p:cNvSpPr/>
          <p:nvPr/>
        </p:nvSpPr>
        <p:spPr>
          <a:xfrm rot="8150293">
            <a:off x="5607508" y="-974188"/>
            <a:ext cx="6400800" cy="6400800"/>
          </a:xfrm>
          <a:prstGeom prst="arc">
            <a:avLst>
              <a:gd name="adj1" fmla="val 17149956"/>
              <a:gd name="adj2" fmla="val 2063705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EBA02A0E-34A7-BE4E-9CFF-89653DEB470F}"/>
              </a:ext>
            </a:extLst>
          </p:cNvPr>
          <p:cNvSpPr txBox="1"/>
          <p:nvPr/>
        </p:nvSpPr>
        <p:spPr>
          <a:xfrm>
            <a:off x="8476994" y="4969375"/>
            <a:ext cx="809509" cy="461665"/>
          </a:xfrm>
          <a:prstGeom prst="rect">
            <a:avLst/>
          </a:prstGeom>
          <a:noFill/>
        </p:spPr>
        <p:txBody>
          <a:bodyPr wrap="square" rtlCol="0">
            <a:spAutoFit/>
          </a:bodyPr>
          <a:lstStyle/>
          <a:p>
            <a:pPr algn="ctr">
              <a:buNone/>
            </a:pPr>
            <a:r>
              <a:rPr lang="en-GB" sz="2400" i="1" dirty="0">
                <a:latin typeface="Helvetica" pitchFamily="34" charset="0"/>
              </a:rPr>
              <a:t>R </a:t>
            </a:r>
            <a:r>
              <a:rPr lang="en-GB" sz="2400" baseline="30000" dirty="0">
                <a:latin typeface="Helvetica" pitchFamily="34" charset="0"/>
              </a:rPr>
              <a:t>(</a:t>
            </a:r>
            <a:r>
              <a:rPr lang="en-GB" sz="2400" baseline="30000" dirty="0"/>
              <a:t>𝓲</a:t>
            </a:r>
            <a:r>
              <a:rPr lang="en-GB" sz="2400" baseline="30000" dirty="0">
                <a:latin typeface="Helvetica" pitchFamily="34" charset="0"/>
              </a:rPr>
              <a:t>)</a:t>
            </a:r>
          </a:p>
        </p:txBody>
      </p:sp>
      <p:sp>
        <p:nvSpPr>
          <p:cNvPr id="92" name="TextBox 91">
            <a:extLst>
              <a:ext uri="{FF2B5EF4-FFF2-40B4-BE49-F238E27FC236}">
                <a16:creationId xmlns:a16="http://schemas.microsoft.com/office/drawing/2014/main" id="{EDF7ECC6-100D-BD42-826E-421ECD61C5A4}"/>
              </a:ext>
            </a:extLst>
          </p:cNvPr>
          <p:cNvSpPr txBox="1"/>
          <p:nvPr/>
        </p:nvSpPr>
        <p:spPr>
          <a:xfrm>
            <a:off x="6040300" y="5658299"/>
            <a:ext cx="3379068" cy="646331"/>
          </a:xfrm>
          <a:prstGeom prst="rect">
            <a:avLst/>
          </a:prstGeom>
          <a:noFill/>
        </p:spPr>
        <p:txBody>
          <a:bodyPr wrap="square" rtlCol="0">
            <a:spAutoFit/>
          </a:bodyPr>
          <a:lstStyle/>
          <a:p>
            <a:pPr algn="ctr">
              <a:buNone/>
            </a:pPr>
            <a:r>
              <a:rPr lang="en-GB" dirty="0">
                <a:latin typeface="Helvetica" pitchFamily="34" charset="0"/>
              </a:rPr>
              <a:t>Different transfer matrix due to </a:t>
            </a:r>
            <a:r>
              <a:rPr lang="en-GB" i="1" dirty="0"/>
              <a:t>𝓲 = 1,…,N </a:t>
            </a:r>
            <a:r>
              <a:rPr lang="en-GB" dirty="0"/>
              <a:t>quad settings</a:t>
            </a:r>
            <a:r>
              <a:rPr lang="en-GB" dirty="0">
                <a:latin typeface="Helvetica" pitchFamily="34" charset="0"/>
              </a:rPr>
              <a:t> </a:t>
            </a:r>
          </a:p>
        </p:txBody>
      </p:sp>
      <p:sp>
        <p:nvSpPr>
          <p:cNvPr id="94" name="Arc 93">
            <a:extLst>
              <a:ext uri="{FF2B5EF4-FFF2-40B4-BE49-F238E27FC236}">
                <a16:creationId xmlns:a16="http://schemas.microsoft.com/office/drawing/2014/main" id="{814FAC3A-F13C-DB4A-8ACC-D32796422A64}"/>
              </a:ext>
            </a:extLst>
          </p:cNvPr>
          <p:cNvSpPr/>
          <p:nvPr/>
        </p:nvSpPr>
        <p:spPr>
          <a:xfrm rot="7967833">
            <a:off x="262009" y="1624763"/>
            <a:ext cx="3657600" cy="3657600"/>
          </a:xfrm>
          <a:prstGeom prst="arc">
            <a:avLst>
              <a:gd name="adj1" fmla="val 17149956"/>
              <a:gd name="adj2" fmla="val 2063705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31BAFA3E-11BC-4D4B-9EA1-A31B9C6480DD}"/>
              </a:ext>
            </a:extLst>
          </p:cNvPr>
          <p:cNvSpPr txBox="1"/>
          <p:nvPr/>
        </p:nvSpPr>
        <p:spPr>
          <a:xfrm>
            <a:off x="1710172" y="4847869"/>
            <a:ext cx="809509" cy="461665"/>
          </a:xfrm>
          <a:prstGeom prst="rect">
            <a:avLst/>
          </a:prstGeom>
          <a:noFill/>
        </p:spPr>
        <p:txBody>
          <a:bodyPr wrap="square" rtlCol="0">
            <a:spAutoFit/>
          </a:bodyPr>
          <a:lstStyle/>
          <a:p>
            <a:pPr algn="ctr">
              <a:buNone/>
            </a:pPr>
            <a:r>
              <a:rPr lang="en-GB" sz="2400" i="1" dirty="0">
                <a:latin typeface="Helvetica" pitchFamily="34" charset="0"/>
              </a:rPr>
              <a:t>R </a:t>
            </a:r>
            <a:r>
              <a:rPr lang="en-GB" sz="2400" baseline="30000" dirty="0">
                <a:latin typeface="Helvetica" pitchFamily="34" charset="0"/>
              </a:rPr>
              <a:t>(1)</a:t>
            </a:r>
          </a:p>
        </p:txBody>
      </p:sp>
      <p:sp>
        <p:nvSpPr>
          <p:cNvPr id="6" name="Rectangle 5">
            <a:extLst>
              <a:ext uri="{FF2B5EF4-FFF2-40B4-BE49-F238E27FC236}">
                <a16:creationId xmlns:a16="http://schemas.microsoft.com/office/drawing/2014/main" id="{A602E403-13E8-7647-A42F-D8BC1EA7909A}"/>
              </a:ext>
            </a:extLst>
          </p:cNvPr>
          <p:cNvSpPr/>
          <p:nvPr/>
        </p:nvSpPr>
        <p:spPr>
          <a:xfrm>
            <a:off x="5895341" y="2107463"/>
            <a:ext cx="5884981" cy="4376464"/>
          </a:xfrm>
          <a:prstGeom prst="rect">
            <a:avLst/>
          </a:prstGeom>
          <a:noFill/>
          <a:ln>
            <a:solidFill>
              <a:schemeClr val="bg2"/>
            </a:solidFill>
          </a:ln>
        </p:spPr>
        <p:txBody>
          <a:bodyPr rtlCol="0" anchor="ctr">
            <a:noAutofit/>
          </a:bodyPr>
          <a:lstStyle/>
          <a:p>
            <a:pPr algn="ctr">
              <a:lnSpc>
                <a:spcPct val="113000"/>
              </a:lnSpc>
            </a:pPr>
            <a:endParaRPr lang="en-US" sz="1400" dirty="0" err="1"/>
          </a:p>
        </p:txBody>
      </p:sp>
    </p:spTree>
    <p:extLst>
      <p:ext uri="{BB962C8B-B14F-4D97-AF65-F5344CB8AC3E}">
        <p14:creationId xmlns:p14="http://schemas.microsoft.com/office/powerpoint/2010/main" val="38300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98A1-91F6-1C49-BB95-D8B7EA3E8868}"/>
              </a:ext>
            </a:extLst>
          </p:cNvPr>
          <p:cNvSpPr>
            <a:spLocks noGrp="1"/>
          </p:cNvSpPr>
          <p:nvPr>
            <p:ph type="title"/>
          </p:nvPr>
        </p:nvSpPr>
        <p:spPr>
          <a:xfrm>
            <a:off x="611189" y="712232"/>
            <a:ext cx="10956924" cy="366760"/>
          </a:xfrm>
        </p:spPr>
        <p:txBody>
          <a:bodyPr/>
          <a:lstStyle/>
          <a:p>
            <a:r>
              <a:rPr lang="en-US" dirty="0"/>
              <a:t>Single quad scan</a:t>
            </a:r>
          </a:p>
        </p:txBody>
      </p:sp>
      <p:pic>
        <p:nvPicPr>
          <p:cNvPr id="7" name="Picture 6">
            <a:extLst>
              <a:ext uri="{FF2B5EF4-FFF2-40B4-BE49-F238E27FC236}">
                <a16:creationId xmlns:a16="http://schemas.microsoft.com/office/drawing/2014/main" id="{FA71F61A-7DE4-5D44-ADD3-B7A58185C3A9}"/>
              </a:ext>
            </a:extLst>
          </p:cNvPr>
          <p:cNvPicPr>
            <a:picLocks noChangeAspect="1"/>
          </p:cNvPicPr>
          <p:nvPr/>
        </p:nvPicPr>
        <p:blipFill rotWithShape="1">
          <a:blip r:embed="rId2">
            <a:extLst>
              <a:ext uri="{28A0092B-C50C-407E-A947-70E740481C1C}">
                <a14:useLocalDpi xmlns:a14="http://schemas.microsoft.com/office/drawing/2010/main" val="0"/>
              </a:ext>
            </a:extLst>
          </a:blip>
          <a:srcRect l="340"/>
          <a:stretch/>
        </p:blipFill>
        <p:spPr>
          <a:xfrm>
            <a:off x="3584448" y="712232"/>
            <a:ext cx="8385049" cy="5478256"/>
          </a:xfrm>
          <a:prstGeom prst="rect">
            <a:avLst/>
          </a:prstGeom>
          <a:ln>
            <a:noFill/>
          </a:ln>
          <a:effectLst/>
        </p:spPr>
      </p:pic>
      <p:sp>
        <p:nvSpPr>
          <p:cNvPr id="8" name="TextBox 7">
            <a:extLst>
              <a:ext uri="{FF2B5EF4-FFF2-40B4-BE49-F238E27FC236}">
                <a16:creationId xmlns:a16="http://schemas.microsoft.com/office/drawing/2014/main" id="{38956177-6207-0448-85E6-7A72E7ECC002}"/>
              </a:ext>
            </a:extLst>
          </p:cNvPr>
          <p:cNvSpPr txBox="1"/>
          <p:nvPr/>
        </p:nvSpPr>
        <p:spPr>
          <a:xfrm>
            <a:off x="2075688" y="4370832"/>
            <a:ext cx="0" cy="0"/>
          </a:xfrm>
          <a:prstGeom prst="rect">
            <a:avLst/>
          </a:prstGeom>
          <a:noFill/>
        </p:spPr>
        <p:txBody>
          <a:bodyPr wrap="none" rtlCol="0">
            <a:noAutofit/>
          </a:bodyPr>
          <a:lstStyle/>
          <a:p>
            <a:pPr marL="269875" indent="-269875">
              <a:lnSpc>
                <a:spcPct val="112000"/>
              </a:lnSpc>
              <a:buBlip>
                <a:blip r:embed="rId3"/>
              </a:buBlip>
            </a:pPr>
            <a:endParaRPr lang="en-US" sz="1400" dirty="0" err="1"/>
          </a:p>
        </p:txBody>
      </p:sp>
      <p:sp>
        <p:nvSpPr>
          <p:cNvPr id="9" name="TextBox 8">
            <a:extLst>
              <a:ext uri="{FF2B5EF4-FFF2-40B4-BE49-F238E27FC236}">
                <a16:creationId xmlns:a16="http://schemas.microsoft.com/office/drawing/2014/main" id="{414753C2-81AD-CA42-8C5E-7EC2DADD789A}"/>
              </a:ext>
            </a:extLst>
          </p:cNvPr>
          <p:cNvSpPr txBox="1"/>
          <p:nvPr/>
        </p:nvSpPr>
        <p:spPr>
          <a:xfrm>
            <a:off x="1189936" y="2770632"/>
            <a:ext cx="3510960" cy="1060704"/>
          </a:xfrm>
          <a:prstGeom prst="rect">
            <a:avLst/>
          </a:prstGeom>
          <a:solidFill>
            <a:srgbClr val="FFFFFF"/>
          </a:solidFill>
          <a:ln>
            <a:solidFill>
              <a:srgbClr val="F39200"/>
            </a:solidFill>
          </a:ln>
        </p:spPr>
        <p:txBody>
          <a:bodyPr wrap="square" rtlCol="0">
            <a:noAutofit/>
          </a:bodyPr>
          <a:lstStyle/>
          <a:p>
            <a:pPr>
              <a:lnSpc>
                <a:spcPct val="112000"/>
              </a:lnSpc>
              <a:buClr>
                <a:schemeClr val="bg2"/>
              </a:buClr>
              <a:buSzPct val="200000"/>
            </a:pPr>
            <a:r>
              <a:rPr lang="en-US" dirty="0"/>
              <a:t>Depending on the beam optics it is often not possible to scan both planes at the same time.</a:t>
            </a:r>
          </a:p>
        </p:txBody>
      </p:sp>
      <p:cxnSp>
        <p:nvCxnSpPr>
          <p:cNvPr id="12" name="Straight Arrow Connector 11">
            <a:extLst>
              <a:ext uri="{FF2B5EF4-FFF2-40B4-BE49-F238E27FC236}">
                <a16:creationId xmlns:a16="http://schemas.microsoft.com/office/drawing/2014/main" id="{A9CB47AC-E803-C449-9014-7846B8DF059C}"/>
              </a:ext>
            </a:extLst>
          </p:cNvPr>
          <p:cNvCxnSpPr>
            <a:cxnSpLocks/>
          </p:cNvCxnSpPr>
          <p:nvPr/>
        </p:nvCxnSpPr>
        <p:spPr>
          <a:xfrm flipV="1">
            <a:off x="4700896" y="2569464"/>
            <a:ext cx="3418976" cy="740664"/>
          </a:xfrm>
          <a:prstGeom prst="straightConnector1">
            <a:avLst/>
          </a:prstGeom>
          <a:ln w="28575">
            <a:solidFill>
              <a:srgbClr val="F28E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8AE6B37-8F08-7648-8213-9C6005583DA4}"/>
              </a:ext>
            </a:extLst>
          </p:cNvPr>
          <p:cNvCxnSpPr>
            <a:cxnSpLocks/>
            <a:stCxn id="9" idx="3"/>
          </p:cNvCxnSpPr>
          <p:nvPr/>
        </p:nvCxnSpPr>
        <p:spPr>
          <a:xfrm>
            <a:off x="4700896" y="3300984"/>
            <a:ext cx="3675008" cy="621792"/>
          </a:xfrm>
          <a:prstGeom prst="straightConnector1">
            <a:avLst/>
          </a:prstGeom>
          <a:ln w="28575">
            <a:solidFill>
              <a:srgbClr val="F28E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996F1D-7EC1-C848-BF6C-070B6EB34E5D}"/>
              </a:ext>
            </a:extLst>
          </p:cNvPr>
          <p:cNvSpPr txBox="1"/>
          <p:nvPr/>
        </p:nvSpPr>
        <p:spPr>
          <a:xfrm>
            <a:off x="631712" y="4358640"/>
            <a:ext cx="3510960" cy="1060704"/>
          </a:xfrm>
          <a:prstGeom prst="rect">
            <a:avLst/>
          </a:prstGeom>
          <a:solidFill>
            <a:srgbClr val="FFFFFF"/>
          </a:solidFill>
          <a:ln>
            <a:solidFill>
              <a:srgbClr val="F39200"/>
            </a:solidFill>
          </a:ln>
        </p:spPr>
        <p:txBody>
          <a:bodyPr wrap="square" rtlCol="0">
            <a:noAutofit/>
          </a:bodyPr>
          <a:lstStyle/>
          <a:p>
            <a:pPr>
              <a:lnSpc>
                <a:spcPct val="112000"/>
              </a:lnSpc>
              <a:buClr>
                <a:schemeClr val="bg2"/>
              </a:buClr>
              <a:buSzPct val="200000"/>
            </a:pPr>
            <a:r>
              <a:rPr lang="en-US" dirty="0"/>
              <a:t>A very small beam size in the injector can lead to a beam blow up due to space charge.</a:t>
            </a:r>
          </a:p>
        </p:txBody>
      </p:sp>
      <p:cxnSp>
        <p:nvCxnSpPr>
          <p:cNvPr id="21" name="Straight Arrow Connector 20">
            <a:extLst>
              <a:ext uri="{FF2B5EF4-FFF2-40B4-BE49-F238E27FC236}">
                <a16:creationId xmlns:a16="http://schemas.microsoft.com/office/drawing/2014/main" id="{CB685C92-55A2-CD4B-8CB2-DABF2B55A056}"/>
              </a:ext>
            </a:extLst>
          </p:cNvPr>
          <p:cNvCxnSpPr>
            <a:cxnSpLocks/>
          </p:cNvCxnSpPr>
          <p:nvPr/>
        </p:nvCxnSpPr>
        <p:spPr>
          <a:xfrm>
            <a:off x="4147431" y="4835652"/>
            <a:ext cx="2619129" cy="394716"/>
          </a:xfrm>
          <a:prstGeom prst="straightConnector1">
            <a:avLst/>
          </a:prstGeom>
          <a:ln w="28575">
            <a:solidFill>
              <a:srgbClr val="F28E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458804"/>
          </a:xfrm>
        </p:spPr>
        <p:txBody>
          <a:bodyPr/>
          <a:lstStyle/>
          <a:p>
            <a:r>
              <a:rPr lang="en-US" dirty="0"/>
              <a:t>Single quad scan and scan step sizes</a:t>
            </a:r>
          </a:p>
        </p:txBody>
      </p:sp>
      <p:grpSp>
        <p:nvGrpSpPr>
          <p:cNvPr id="6" name="Group 5"/>
          <p:cNvGrpSpPr/>
          <p:nvPr/>
        </p:nvGrpSpPr>
        <p:grpSpPr>
          <a:xfrm>
            <a:off x="204317" y="1602641"/>
            <a:ext cx="7887262" cy="3859379"/>
            <a:chOff x="1295704" y="1037478"/>
            <a:chExt cx="6188206" cy="3169411"/>
          </a:xfrm>
        </p:grpSpPr>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3906"/>
            <a:stretch/>
          </p:blipFill>
          <p:spPr bwMode="auto">
            <a:xfrm>
              <a:off x="1295704" y="1037478"/>
              <a:ext cx="5612914" cy="316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7036420" y="1059780"/>
              <a:ext cx="447490" cy="2988113"/>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indent="-268288" defTabSz="914400" fontAlgn="base">
                <a:spcBef>
                  <a:spcPct val="20000"/>
                </a:spcBef>
                <a:spcAft>
                  <a:spcPct val="0"/>
                </a:spcAft>
                <a:buClr>
                  <a:schemeClr val="accent2"/>
                </a:buClr>
                <a:buSzPct val="80000"/>
                <a:buFont typeface="Wingdings" pitchFamily="2" charset="2"/>
                <a:buChar char="n"/>
              </a:pPr>
              <a:endParaRPr lang="en-GB" sz="2000">
                <a:solidFill>
                  <a:schemeClr val="accent3"/>
                </a:solidFill>
                <a:latin typeface="Arial" charset="0"/>
                <a:ea typeface="ＭＳ Ｐゴシック" pitchFamily="112" charset="-128"/>
              </a:endParaRPr>
            </a:p>
          </p:txBody>
        </p:sp>
      </p:grpSp>
      <p:sp>
        <p:nvSpPr>
          <p:cNvPr id="18" name="TextBox 17"/>
          <p:cNvSpPr txBox="1"/>
          <p:nvPr/>
        </p:nvSpPr>
        <p:spPr>
          <a:xfrm>
            <a:off x="430035" y="5462020"/>
            <a:ext cx="2373551" cy="461665"/>
          </a:xfrm>
          <a:prstGeom prst="rect">
            <a:avLst/>
          </a:prstGeom>
          <a:noFill/>
        </p:spPr>
        <p:txBody>
          <a:bodyPr wrap="square" rtlCol="0">
            <a:spAutoFit/>
          </a:bodyPr>
          <a:lstStyle/>
          <a:p>
            <a:pPr>
              <a:spcBef>
                <a:spcPts val="600"/>
              </a:spcBef>
              <a:buClr>
                <a:schemeClr val="accent2"/>
              </a:buClr>
              <a:buSzPct val="80000"/>
            </a:pPr>
            <a:r>
              <a:rPr lang="en-US" sz="1200" dirty="0">
                <a:solidFill>
                  <a:schemeClr val="accent3"/>
                </a:solidFill>
              </a:rPr>
              <a:t>Many thanks to </a:t>
            </a:r>
            <a:r>
              <a:rPr lang="en-US" sz="1200" dirty="0" err="1">
                <a:solidFill>
                  <a:schemeClr val="accent3"/>
                </a:solidFill>
              </a:rPr>
              <a:t>Bolko</a:t>
            </a:r>
            <a:r>
              <a:rPr lang="en-US" sz="1200" dirty="0">
                <a:solidFill>
                  <a:schemeClr val="accent3"/>
                </a:solidFill>
              </a:rPr>
              <a:t> for the nice and explanatory drawing </a:t>
            </a:r>
            <a:r>
              <a:rPr lang="en-US" sz="1200" dirty="0">
                <a:solidFill>
                  <a:schemeClr val="accent3"/>
                </a:solidFill>
                <a:sym typeface="Wingdings" pitchFamily="2" charset="2"/>
              </a:rPr>
              <a:t></a:t>
            </a:r>
            <a:endParaRPr lang="en-US" sz="1200" dirty="0">
              <a:solidFill>
                <a:schemeClr val="accent3"/>
              </a:solidFill>
            </a:endParaRPr>
          </a:p>
        </p:txBody>
      </p:sp>
      <p:sp>
        <p:nvSpPr>
          <p:cNvPr id="3" name="Content Placeholder 2"/>
          <p:cNvSpPr>
            <a:spLocks noGrp="1"/>
          </p:cNvSpPr>
          <p:nvPr>
            <p:ph idx="1"/>
          </p:nvPr>
        </p:nvSpPr>
        <p:spPr>
          <a:xfrm>
            <a:off x="7444598" y="1980504"/>
            <a:ext cx="4434779" cy="3419632"/>
          </a:xfrm>
        </p:spPr>
        <p:txBody>
          <a:bodyPr/>
          <a:lstStyle/>
          <a:p>
            <a:pPr>
              <a:buFont typeface="Arial" panose="020B0604020202020204" pitchFamily="34" charset="0"/>
              <a:buChar char="•"/>
            </a:pPr>
            <a:r>
              <a:rPr lang="en-GB" dirty="0"/>
              <a:t>If equally large steps are selected for the magnetic strength, this can potentially lead to doubtful measurement results. </a:t>
            </a:r>
          </a:p>
          <a:p>
            <a:pPr>
              <a:buFont typeface="Arial" panose="020B0604020202020204" pitchFamily="34" charset="0"/>
              <a:buChar char="•"/>
            </a:pPr>
            <a:r>
              <a:rPr lang="en-GB" dirty="0"/>
              <a:t>The measurement result of the emittance in the example on the right hand side is absolutely dominated the one measurement taken in the beam waist. </a:t>
            </a:r>
          </a:p>
        </p:txBody>
      </p:sp>
      <p:cxnSp>
        <p:nvCxnSpPr>
          <p:cNvPr id="13" name="Straight Arrow Connector 12">
            <a:extLst>
              <a:ext uri="{FF2B5EF4-FFF2-40B4-BE49-F238E27FC236}">
                <a16:creationId xmlns:a16="http://schemas.microsoft.com/office/drawing/2014/main" id="{2E4BD827-F443-444A-B302-55EA76A80671}"/>
              </a:ext>
            </a:extLst>
          </p:cNvPr>
          <p:cNvCxnSpPr/>
          <p:nvPr/>
        </p:nvCxnSpPr>
        <p:spPr>
          <a:xfrm>
            <a:off x="7021902" y="2268749"/>
            <a:ext cx="0" cy="698739"/>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33AF33-91D7-854D-A369-9FD528CBCF34}"/>
              </a:ext>
            </a:extLst>
          </p:cNvPr>
          <p:cNvCxnSpPr/>
          <p:nvPr/>
        </p:nvCxnSpPr>
        <p:spPr>
          <a:xfrm>
            <a:off x="2455653" y="4025662"/>
            <a:ext cx="0" cy="698739"/>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03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03CC-E342-C542-A5E3-14453FE4D5B0}"/>
              </a:ext>
            </a:extLst>
          </p:cNvPr>
          <p:cNvSpPr>
            <a:spLocks noGrp="1"/>
          </p:cNvSpPr>
          <p:nvPr>
            <p:ph type="title"/>
          </p:nvPr>
        </p:nvSpPr>
        <p:spPr>
          <a:xfrm>
            <a:off x="789320" y="712232"/>
            <a:ext cx="10956924" cy="475300"/>
          </a:xfrm>
        </p:spPr>
        <p:txBody>
          <a:bodyPr/>
          <a:lstStyle/>
          <a:p>
            <a:r>
              <a:rPr lang="en-US" dirty="0"/>
              <a:t>Multi quad scans</a:t>
            </a:r>
          </a:p>
        </p:txBody>
      </p:sp>
      <p:sp>
        <p:nvSpPr>
          <p:cNvPr id="3" name="Content Placeholder 2">
            <a:extLst>
              <a:ext uri="{FF2B5EF4-FFF2-40B4-BE49-F238E27FC236}">
                <a16:creationId xmlns:a16="http://schemas.microsoft.com/office/drawing/2014/main" id="{FE00ABEF-47BA-C34E-A49C-717C72B8FAD3}"/>
              </a:ext>
            </a:extLst>
          </p:cNvPr>
          <p:cNvSpPr>
            <a:spLocks noGrp="1"/>
          </p:cNvSpPr>
          <p:nvPr>
            <p:ph idx="1"/>
          </p:nvPr>
        </p:nvSpPr>
        <p:spPr>
          <a:xfrm>
            <a:off x="748146" y="1448793"/>
            <a:ext cx="11222182" cy="1793171"/>
          </a:xfrm>
        </p:spPr>
        <p:txBody>
          <a:bodyPr/>
          <a:lstStyle/>
          <a:p>
            <a:pPr>
              <a:buFont typeface="Arial" panose="020B0604020202020204" pitchFamily="34" charset="0"/>
              <a:buChar char="•"/>
            </a:pPr>
            <a:r>
              <a:rPr lang="en-US" dirty="0"/>
              <a:t>Using more than one quadrupole has the advantage that: </a:t>
            </a:r>
          </a:p>
          <a:p>
            <a:pPr lvl="1">
              <a:buFont typeface="Arial" panose="020B0604020202020204" pitchFamily="34" charset="0"/>
              <a:buChar char="•"/>
            </a:pPr>
            <a:endParaRPr lang="en-US" dirty="0"/>
          </a:p>
          <a:p>
            <a:pPr lvl="1">
              <a:buFont typeface="Arial" panose="020B0604020202020204" pitchFamily="34" charset="0"/>
              <a:buChar char="•"/>
            </a:pPr>
            <a:r>
              <a:rPr lang="en-US" dirty="0"/>
              <a:t>The beam size at the screen can be kept constant for all measurement steps. No small beams are necessary that might be blown up by space charge. </a:t>
            </a:r>
          </a:p>
          <a:p>
            <a:pPr lvl="1">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871C039A-20B4-3847-B2DE-29045ABB2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91" y="3065908"/>
            <a:ext cx="5904780" cy="3085509"/>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A6E8319-E214-664E-98F4-C70727AF578D}"/>
              </a:ext>
            </a:extLst>
          </p:cNvPr>
          <p:cNvSpPr txBox="1">
            <a:spLocks/>
          </p:cNvSpPr>
          <p:nvPr/>
        </p:nvSpPr>
        <p:spPr>
          <a:xfrm>
            <a:off x="6483927" y="2645036"/>
            <a:ext cx="4925436" cy="4432660"/>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en-US" dirty="0"/>
          </a:p>
          <a:p>
            <a:pPr lvl="1">
              <a:buFont typeface="Arial" panose="020B0604020202020204" pitchFamily="34" charset="0"/>
              <a:buChar char="•"/>
            </a:pPr>
            <a:r>
              <a:rPr lang="en-US" dirty="0"/>
              <a:t>Both transverse planes can be scanned over a wide range in the same measurement (advantage over most single quad scans). </a:t>
            </a:r>
          </a:p>
          <a:p>
            <a:pPr lvl="1">
              <a:buFont typeface="Arial" panose="020B0604020202020204" pitchFamily="34" charset="0"/>
              <a:buChar char="•"/>
            </a:pPr>
            <a:endParaRPr lang="en-US" dirty="0"/>
          </a:p>
          <a:p>
            <a:pPr lvl="1">
              <a:buFont typeface="Arial" panose="020B0604020202020204" pitchFamily="34" charset="0"/>
              <a:buChar char="•"/>
            </a:pPr>
            <a:r>
              <a:rPr lang="en-US" dirty="0"/>
              <a:t>Many measurement steps are possible thus measurement errors in single measurements can be found and neglected (advantage over multi-screen method). </a:t>
            </a:r>
          </a:p>
        </p:txBody>
      </p:sp>
    </p:spTree>
    <p:extLst>
      <p:ext uri="{BB962C8B-B14F-4D97-AF65-F5344CB8AC3E}">
        <p14:creationId xmlns:p14="http://schemas.microsoft.com/office/powerpoint/2010/main" val="6140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43373"/>
            <a:ext cx="10956924" cy="387519"/>
          </a:xfrm>
        </p:spPr>
        <p:txBody>
          <a:bodyPr/>
          <a:lstStyle/>
          <a:p>
            <a:r>
              <a:rPr lang="en-US" dirty="0"/>
              <a:t>Prepared quad scan for the EuXFEL injector</a:t>
            </a:r>
          </a:p>
        </p:txBody>
      </p:sp>
      <p:pic>
        <p:nvPicPr>
          <p:cNvPr id="5" name="Picture 4">
            <a:extLst>
              <a:ext uri="{FF2B5EF4-FFF2-40B4-BE49-F238E27FC236}">
                <a16:creationId xmlns:a16="http://schemas.microsoft.com/office/drawing/2014/main" id="{C225F988-98DF-274F-9EE5-2690AB67C21A}"/>
              </a:ext>
            </a:extLst>
          </p:cNvPr>
          <p:cNvPicPr>
            <a:picLocks noChangeAspect="1"/>
          </p:cNvPicPr>
          <p:nvPr/>
        </p:nvPicPr>
        <p:blipFill rotWithShape="1">
          <a:blip r:embed="rId2">
            <a:extLst>
              <a:ext uri="{28A0092B-C50C-407E-A947-70E740481C1C}">
                <a14:useLocalDpi xmlns:a14="http://schemas.microsoft.com/office/drawing/2010/main" val="0"/>
              </a:ext>
            </a:extLst>
          </a:blip>
          <a:srcRect l="10125" r="2575"/>
          <a:stretch/>
        </p:blipFill>
        <p:spPr>
          <a:xfrm>
            <a:off x="329184" y="1140619"/>
            <a:ext cx="11573746" cy="4976717"/>
          </a:xfrm>
          <a:prstGeom prst="rect">
            <a:avLst/>
          </a:prstGeom>
        </p:spPr>
      </p:pic>
    </p:spTree>
    <p:extLst>
      <p:ext uri="{BB962C8B-B14F-4D97-AF65-F5344CB8AC3E}">
        <p14:creationId xmlns:p14="http://schemas.microsoft.com/office/powerpoint/2010/main" val="429369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C35F5D4-8DED-1FE7-9FAD-330EEBED1C01}"/>
              </a:ext>
            </a:extLst>
          </p:cNvPr>
          <p:cNvPicPr>
            <a:picLocks noChangeAspect="1"/>
          </p:cNvPicPr>
          <p:nvPr/>
        </p:nvPicPr>
        <p:blipFill>
          <a:blip r:embed="rId2">
            <a:extLst>
              <a:ext uri="{28A0092B-C50C-407E-A947-70E740481C1C}">
                <a14:useLocalDpi xmlns:a14="http://schemas.microsoft.com/office/drawing/2010/main" val="0"/>
              </a:ext>
            </a:extLst>
          </a:blip>
          <a:srcRect l="10412" t="26444" r="59870" b="48213"/>
          <a:stretch/>
        </p:blipFill>
        <p:spPr>
          <a:xfrm>
            <a:off x="3896801" y="2435182"/>
            <a:ext cx="3181333" cy="3345003"/>
          </a:xfrm>
          <a:prstGeom prst="rect">
            <a:avLst/>
          </a:prstGeom>
          <a:ln>
            <a:noFill/>
          </a:ln>
          <a:effectLst>
            <a:softEdge rad="112500"/>
          </a:effectLst>
        </p:spPr>
      </p:pic>
      <p:sp>
        <p:nvSpPr>
          <p:cNvPr id="2" name="Title 1">
            <a:extLst>
              <a:ext uri="{FF2B5EF4-FFF2-40B4-BE49-F238E27FC236}">
                <a16:creationId xmlns:a16="http://schemas.microsoft.com/office/drawing/2014/main" id="{7DE0E0C6-6DA8-C87D-ABE7-9D7DE298130D}"/>
              </a:ext>
            </a:extLst>
          </p:cNvPr>
          <p:cNvSpPr>
            <a:spLocks noGrp="1"/>
          </p:cNvSpPr>
          <p:nvPr>
            <p:ph type="title"/>
          </p:nvPr>
        </p:nvSpPr>
        <p:spPr>
          <a:xfrm>
            <a:off x="611189" y="712232"/>
            <a:ext cx="10956924" cy="394325"/>
          </a:xfrm>
        </p:spPr>
        <p:txBody>
          <a:bodyPr/>
          <a:lstStyle/>
          <a:p>
            <a:r>
              <a:rPr lang="en-US" dirty="0"/>
              <a:t>First things first</a:t>
            </a:r>
          </a:p>
        </p:txBody>
      </p:sp>
      <p:sp>
        <p:nvSpPr>
          <p:cNvPr id="3" name="Content Placeholder 2">
            <a:extLst>
              <a:ext uri="{FF2B5EF4-FFF2-40B4-BE49-F238E27FC236}">
                <a16:creationId xmlns:a16="http://schemas.microsoft.com/office/drawing/2014/main" id="{7B7CC3B7-C51E-9BA2-991C-38DD5AFE81C8}"/>
              </a:ext>
            </a:extLst>
          </p:cNvPr>
          <p:cNvSpPr>
            <a:spLocks noGrp="1"/>
          </p:cNvSpPr>
          <p:nvPr>
            <p:ph idx="1"/>
          </p:nvPr>
        </p:nvSpPr>
        <p:spPr>
          <a:xfrm>
            <a:off x="636589" y="1484312"/>
            <a:ext cx="10944224" cy="3889375"/>
          </a:xfrm>
        </p:spPr>
        <p:txBody>
          <a:bodyPr/>
          <a:lstStyle/>
          <a:p>
            <a:r>
              <a:rPr lang="en-US" dirty="0"/>
              <a:t>The width of the beam (in horizontal or vertical plane) at a certain position in the beamline depends on two things: The so-called </a:t>
            </a:r>
            <a:r>
              <a:rPr lang="en-US" dirty="0">
                <a:solidFill>
                  <a:schemeClr val="bg2"/>
                </a:solidFill>
              </a:rPr>
              <a:t>beta function </a:t>
            </a:r>
            <a:r>
              <a:rPr lang="en-US" dirty="0"/>
              <a:t>at the position and the </a:t>
            </a:r>
            <a:r>
              <a:rPr lang="en-US" dirty="0">
                <a:solidFill>
                  <a:schemeClr val="bg2"/>
                </a:solidFill>
              </a:rPr>
              <a:t>emittance</a:t>
            </a:r>
            <a:r>
              <a:rPr lang="en-US" dirty="0"/>
              <a:t>. </a:t>
            </a:r>
          </a:p>
        </p:txBody>
      </p:sp>
      <p:pic>
        <p:nvPicPr>
          <p:cNvPr id="4" name="Picture 6">
            <a:extLst>
              <a:ext uri="{FF2B5EF4-FFF2-40B4-BE49-F238E27FC236}">
                <a16:creationId xmlns:a16="http://schemas.microsoft.com/office/drawing/2014/main" id="{8072B4EA-9AE3-1ACE-01D1-1D1365E0B7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13" t="89432" r="30604" b="2432"/>
          <a:stretch/>
        </p:blipFill>
        <p:spPr bwMode="auto">
          <a:xfrm>
            <a:off x="4504268" y="5749555"/>
            <a:ext cx="1701802" cy="71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ontent Placeholder 1">
            <a:extLst>
              <a:ext uri="{FF2B5EF4-FFF2-40B4-BE49-F238E27FC236}">
                <a16:creationId xmlns:a16="http://schemas.microsoft.com/office/drawing/2014/main" id="{3F9E8B2E-3534-0CE4-5280-3B04DACD25A3}"/>
              </a:ext>
            </a:extLst>
          </p:cNvPr>
          <p:cNvSpPr txBox="1">
            <a:spLocks/>
          </p:cNvSpPr>
          <p:nvPr/>
        </p:nvSpPr>
        <p:spPr>
          <a:xfrm>
            <a:off x="7738806" y="2943182"/>
            <a:ext cx="3181334"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A screenshot from the camera OTRC.59.I1in the XFEL injector </a:t>
            </a:r>
            <a:endParaRPr lang="en-GB" i="1" baseline="-25000" dirty="0"/>
          </a:p>
        </p:txBody>
      </p:sp>
      <p:cxnSp>
        <p:nvCxnSpPr>
          <p:cNvPr id="28" name="Straight Arrow Connector 27">
            <a:extLst>
              <a:ext uri="{FF2B5EF4-FFF2-40B4-BE49-F238E27FC236}">
                <a16:creationId xmlns:a16="http://schemas.microsoft.com/office/drawing/2014/main" id="{90152A99-7CD1-8836-F965-9253F5631CC1}"/>
              </a:ext>
            </a:extLst>
          </p:cNvPr>
          <p:cNvCxnSpPr>
            <a:cxnSpLocks/>
          </p:cNvCxnSpPr>
          <p:nvPr/>
        </p:nvCxnSpPr>
        <p:spPr>
          <a:xfrm>
            <a:off x="4906555" y="5109049"/>
            <a:ext cx="113864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31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348472"/>
          </a:xfrm>
        </p:spPr>
        <p:txBody>
          <a:bodyPr/>
          <a:lstStyle/>
          <a:p>
            <a:r>
              <a:rPr lang="en-US" dirty="0"/>
              <a:t>Optics matching in the injector using screen stations and multi knob quad scans</a:t>
            </a:r>
          </a:p>
        </p:txBody>
      </p:sp>
      <p:pic>
        <p:nvPicPr>
          <p:cNvPr id="6" name="Picture 5" descr="scan_I1.png"/>
          <p:cNvPicPr>
            <a:picLocks noChangeAspect="1"/>
          </p:cNvPicPr>
          <p:nvPr/>
        </p:nvPicPr>
        <p:blipFill rotWithShape="1">
          <a:blip r:embed="rId2">
            <a:extLst>
              <a:ext uri="{28A0092B-C50C-407E-A947-70E740481C1C}">
                <a14:useLocalDpi xmlns:a14="http://schemas.microsoft.com/office/drawing/2010/main" val="0"/>
              </a:ext>
            </a:extLst>
          </a:blip>
          <a:srcRect l="8474" t="3039" r="7223" b="7933"/>
          <a:stretch/>
        </p:blipFill>
        <p:spPr>
          <a:xfrm>
            <a:off x="4246021" y="1377146"/>
            <a:ext cx="6862483" cy="434817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D20E8E6-FBB7-8240-873A-74EE63EF3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1280160"/>
            <a:ext cx="4090539" cy="4590288"/>
          </a:xfrm>
          <a:prstGeom prst="rect">
            <a:avLst/>
          </a:prstGeom>
        </p:spPr>
      </p:pic>
    </p:spTree>
    <p:extLst>
      <p:ext uri="{BB962C8B-B14F-4D97-AF65-F5344CB8AC3E}">
        <p14:creationId xmlns:p14="http://schemas.microsoft.com/office/powerpoint/2010/main" val="352457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_I1.png"/>
          <p:cNvPicPr>
            <a:picLocks noChangeAspect="1"/>
          </p:cNvPicPr>
          <p:nvPr/>
        </p:nvPicPr>
        <p:blipFill rotWithShape="1">
          <a:blip r:embed="rId2">
            <a:extLst>
              <a:ext uri="{28A0092B-C50C-407E-A947-70E740481C1C}">
                <a14:useLocalDpi xmlns:a14="http://schemas.microsoft.com/office/drawing/2010/main" val="0"/>
              </a:ext>
            </a:extLst>
          </a:blip>
          <a:srcRect l="8474" t="3039" r="7223" b="7933"/>
          <a:stretch/>
        </p:blipFill>
        <p:spPr>
          <a:xfrm>
            <a:off x="4246021" y="1377146"/>
            <a:ext cx="6862483" cy="4348175"/>
          </a:xfrm>
          <a:prstGeom prst="rect">
            <a:avLst/>
          </a:prstGeom>
          <a:ln>
            <a:noFill/>
          </a:ln>
          <a:effectLst>
            <a:outerShdw blurRad="292100" dist="139700" dir="2700000" algn="tl" rotWithShape="0">
              <a:srgbClr val="333333">
                <a:alpha val="65000"/>
              </a:srgbClr>
            </a:outerShdw>
          </a:effectLst>
        </p:spPr>
      </p:pic>
      <p:pic>
        <p:nvPicPr>
          <p:cNvPr id="5" name="Picture 4" descr="matching_I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987" y="3320455"/>
            <a:ext cx="6110544" cy="337687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8057153" y="1060704"/>
            <a:ext cx="3510960" cy="1607290"/>
          </a:xfrm>
          <a:prstGeom prst="rect">
            <a:avLst/>
          </a:prstGeom>
          <a:solidFill>
            <a:srgbClr val="FFFFFF"/>
          </a:solidFill>
          <a:ln>
            <a:solidFill>
              <a:srgbClr val="F39200"/>
            </a:solidFill>
          </a:ln>
        </p:spPr>
        <p:txBody>
          <a:bodyPr wrap="square" rtlCol="0">
            <a:noAutofit/>
          </a:bodyPr>
          <a:lstStyle/>
          <a:p>
            <a:pPr>
              <a:lnSpc>
                <a:spcPct val="112000"/>
              </a:lnSpc>
              <a:buClr>
                <a:schemeClr val="bg2"/>
              </a:buClr>
              <a:buSzPct val="200000"/>
            </a:pPr>
            <a:endParaRPr lang="en-US" dirty="0"/>
          </a:p>
          <a:p>
            <a:pPr>
              <a:lnSpc>
                <a:spcPct val="112000"/>
              </a:lnSpc>
              <a:buClr>
                <a:schemeClr val="bg2"/>
              </a:buClr>
              <a:buSzPct val="200000"/>
            </a:pPr>
            <a:r>
              <a:rPr lang="en-US" dirty="0"/>
              <a:t>The measurement result can be directly used to match the beam in the respective section. </a:t>
            </a:r>
          </a:p>
        </p:txBody>
      </p:sp>
      <p:sp>
        <p:nvSpPr>
          <p:cNvPr id="11" name="Title 1">
            <a:extLst>
              <a:ext uri="{FF2B5EF4-FFF2-40B4-BE49-F238E27FC236}">
                <a16:creationId xmlns:a16="http://schemas.microsoft.com/office/drawing/2014/main" id="{379C5C6B-8F4B-A547-9818-780456B23AA6}"/>
              </a:ext>
            </a:extLst>
          </p:cNvPr>
          <p:cNvSpPr txBox="1">
            <a:spLocks/>
          </p:cNvSpPr>
          <p:nvPr/>
        </p:nvSpPr>
        <p:spPr>
          <a:xfrm>
            <a:off x="611189" y="712232"/>
            <a:ext cx="10956924" cy="348472"/>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a:lstStyle>
          <a:p>
            <a:r>
              <a:rPr lang="en-US"/>
              <a:t>Optics matching in the injector using screen stations</a:t>
            </a:r>
            <a:endParaRPr lang="en-US" dirty="0"/>
          </a:p>
        </p:txBody>
      </p:sp>
      <p:pic>
        <p:nvPicPr>
          <p:cNvPr id="8" name="Picture 7">
            <a:extLst>
              <a:ext uri="{FF2B5EF4-FFF2-40B4-BE49-F238E27FC236}">
                <a16:creationId xmlns:a16="http://schemas.microsoft.com/office/drawing/2014/main" id="{D278E848-FADB-8549-8785-2B575F1E1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 y="1280160"/>
            <a:ext cx="4090539" cy="4590288"/>
          </a:xfrm>
          <a:prstGeom prst="rect">
            <a:avLst/>
          </a:prstGeom>
        </p:spPr>
      </p:pic>
    </p:spTree>
    <p:extLst>
      <p:ext uri="{BB962C8B-B14F-4D97-AF65-F5344CB8AC3E}">
        <p14:creationId xmlns:p14="http://schemas.microsoft.com/office/powerpoint/2010/main" val="307927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43373"/>
            <a:ext cx="10956924" cy="387519"/>
          </a:xfrm>
        </p:spPr>
        <p:txBody>
          <a:bodyPr/>
          <a:lstStyle/>
          <a:p>
            <a:r>
              <a:rPr lang="en-US" dirty="0"/>
              <a:t>Beam optics measurements downstream L3</a:t>
            </a:r>
          </a:p>
        </p:txBody>
      </p:sp>
      <p:pic>
        <p:nvPicPr>
          <p:cNvPr id="5" name="Picture 4">
            <a:extLst>
              <a:ext uri="{FF2B5EF4-FFF2-40B4-BE49-F238E27FC236}">
                <a16:creationId xmlns:a16="http://schemas.microsoft.com/office/drawing/2014/main" id="{1DAE78CC-847A-024A-A079-3F2C6417B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95" y="1389810"/>
            <a:ext cx="4450025" cy="4967916"/>
          </a:xfrm>
          <a:prstGeom prst="rect">
            <a:avLst/>
          </a:prstGeom>
        </p:spPr>
      </p:pic>
      <p:sp>
        <p:nvSpPr>
          <p:cNvPr id="3" name="Rounded Rectangle 2"/>
          <p:cNvSpPr/>
          <p:nvPr/>
        </p:nvSpPr>
        <p:spPr>
          <a:xfrm>
            <a:off x="752845" y="2075157"/>
            <a:ext cx="3463087" cy="307674"/>
          </a:xfrm>
          <a:prstGeom prst="roundRect">
            <a:avLst>
              <a:gd name="adj" fmla="val 0"/>
            </a:avLst>
          </a:prstGeom>
          <a:noFill/>
          <a:ln w="38100" cmpd="sng">
            <a:solidFill>
              <a:schemeClr val="bg2">
                <a:lumMod val="60000"/>
                <a:lumOff val="40000"/>
              </a:schemeClr>
            </a:solidFill>
          </a:ln>
        </p:spPr>
        <p:txBody>
          <a:bodyPr rtlCol="0" anchor="ctr">
            <a:noAutofit/>
          </a:bodyPr>
          <a:lstStyle/>
          <a:p>
            <a:pPr algn="ctr">
              <a:lnSpc>
                <a:spcPct val="113000"/>
              </a:lnSpc>
            </a:pPr>
            <a:endParaRPr lang="en-US" sz="1400" dirty="0" err="1"/>
          </a:p>
        </p:txBody>
      </p:sp>
      <p:sp>
        <p:nvSpPr>
          <p:cNvPr id="26" name="TextBox 25"/>
          <p:cNvSpPr txBox="1"/>
          <p:nvPr/>
        </p:nvSpPr>
        <p:spPr>
          <a:xfrm>
            <a:off x="5030726" y="2986505"/>
            <a:ext cx="5745497" cy="2579023"/>
          </a:xfrm>
          <a:prstGeom prst="rect">
            <a:avLst/>
          </a:prstGeom>
          <a:solidFill>
            <a:srgbClr val="FFFFFF"/>
          </a:solidFill>
          <a:ln>
            <a:noFill/>
          </a:ln>
        </p:spPr>
        <p:txBody>
          <a:bodyPr wrap="square" rtlCol="0">
            <a:noAutofit/>
          </a:bodyPr>
          <a:lstStyle/>
          <a:p>
            <a:pPr marL="285750" indent="-285750">
              <a:lnSpc>
                <a:spcPct val="112000"/>
              </a:lnSpc>
              <a:buClr>
                <a:schemeClr val="bg2"/>
              </a:buClr>
              <a:buSzPct val="200000"/>
              <a:buFont typeface="Arial"/>
              <a:buChar char="•"/>
            </a:pPr>
            <a:r>
              <a:rPr lang="en-US" dirty="0"/>
              <a:t>Final beam optics measurements and corrections at the end of the main linac. </a:t>
            </a:r>
          </a:p>
          <a:p>
            <a:pPr marL="285750" indent="-285750">
              <a:lnSpc>
                <a:spcPct val="112000"/>
              </a:lnSpc>
              <a:buClr>
                <a:schemeClr val="bg2"/>
              </a:buClr>
              <a:buSzPct val="200000"/>
              <a:buFont typeface="Arial"/>
              <a:buChar char="•"/>
            </a:pPr>
            <a:endParaRPr lang="en-US" dirty="0"/>
          </a:p>
          <a:p>
            <a:pPr marL="285750" indent="-285750">
              <a:lnSpc>
                <a:spcPct val="112000"/>
              </a:lnSpc>
              <a:buClr>
                <a:schemeClr val="bg2"/>
              </a:buClr>
              <a:buSzPct val="200000"/>
              <a:buFont typeface="Arial"/>
              <a:buChar char="•"/>
            </a:pPr>
            <a:r>
              <a:rPr lang="en-US" dirty="0"/>
              <a:t>This measurement can be carried out using either screens or wire scanners. </a:t>
            </a:r>
          </a:p>
          <a:p>
            <a:pPr>
              <a:lnSpc>
                <a:spcPct val="112000"/>
              </a:lnSpc>
              <a:buClr>
                <a:schemeClr val="bg2"/>
              </a:buClr>
              <a:buSzPct val="200000"/>
            </a:pPr>
            <a:endParaRPr lang="en-US" dirty="0"/>
          </a:p>
          <a:p>
            <a:pPr marL="285750" indent="-285750">
              <a:lnSpc>
                <a:spcPct val="112000"/>
              </a:lnSpc>
              <a:buClr>
                <a:schemeClr val="bg2"/>
              </a:buClr>
              <a:buSzPct val="200000"/>
              <a:buFont typeface="Arial"/>
              <a:buChar char="•"/>
            </a:pPr>
            <a:r>
              <a:rPr lang="en-US" dirty="0"/>
              <a:t>It ensures, inter alia, an effective collimation in the following section. </a:t>
            </a:r>
          </a:p>
        </p:txBody>
      </p:sp>
      <p:pic>
        <p:nvPicPr>
          <p:cNvPr id="8" name="Picture Placeholder 11"/>
          <p:cNvPicPr>
            <a:picLocks noChangeAspect="1"/>
          </p:cNvPicPr>
          <p:nvPr/>
        </p:nvPicPr>
        <p:blipFill rotWithShape="1">
          <a:blip r:embed="rId3">
            <a:extLst>
              <a:ext uri="{28A0092B-C50C-407E-A947-70E740481C1C}">
                <a14:useLocalDpi xmlns:a14="http://schemas.microsoft.com/office/drawing/2010/main" val="0"/>
              </a:ext>
            </a:extLst>
          </a:blip>
          <a:srcRect t="-9717" b="-9717"/>
          <a:stretch/>
        </p:blipFill>
        <p:spPr>
          <a:xfrm>
            <a:off x="4681804" y="1303713"/>
            <a:ext cx="7219152" cy="1027740"/>
          </a:xfrm>
          <a:prstGeom prst="rect">
            <a:avLst/>
          </a:prstGeom>
          <a:noFill/>
          <a:ln>
            <a:noFill/>
          </a:ln>
        </p:spPr>
      </p:pic>
      <p:cxnSp>
        <p:nvCxnSpPr>
          <p:cNvPr id="9" name="Straight Arrow Connector 8"/>
          <p:cNvCxnSpPr/>
          <p:nvPr/>
        </p:nvCxnSpPr>
        <p:spPr>
          <a:xfrm flipH="1">
            <a:off x="9668842" y="1134507"/>
            <a:ext cx="353510" cy="510606"/>
          </a:xfrm>
          <a:prstGeom prst="straightConnector1">
            <a:avLst/>
          </a:prstGeom>
          <a:ln w="38100" cmpd="sng">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43373"/>
            <a:ext cx="10956924" cy="387519"/>
          </a:xfrm>
        </p:spPr>
        <p:txBody>
          <a:bodyPr/>
          <a:lstStyle/>
          <a:p>
            <a:r>
              <a:rPr lang="en-US" dirty="0"/>
              <a:t>Prepared quad scan for L3</a:t>
            </a:r>
          </a:p>
        </p:txBody>
      </p:sp>
      <p:pic>
        <p:nvPicPr>
          <p:cNvPr id="4" name="Picture 3">
            <a:extLst>
              <a:ext uri="{FF2B5EF4-FFF2-40B4-BE49-F238E27FC236}">
                <a16:creationId xmlns:a16="http://schemas.microsoft.com/office/drawing/2014/main" id="{00686B97-63FC-AB4A-997D-CE8ED555DAFC}"/>
              </a:ext>
            </a:extLst>
          </p:cNvPr>
          <p:cNvPicPr>
            <a:picLocks noChangeAspect="1"/>
          </p:cNvPicPr>
          <p:nvPr/>
        </p:nvPicPr>
        <p:blipFill rotWithShape="1">
          <a:blip r:embed="rId2">
            <a:extLst>
              <a:ext uri="{28A0092B-C50C-407E-A947-70E740481C1C}">
                <a14:useLocalDpi xmlns:a14="http://schemas.microsoft.com/office/drawing/2010/main" val="0"/>
              </a:ext>
            </a:extLst>
          </a:blip>
          <a:srcRect l="9825" r="7150"/>
          <a:stretch/>
        </p:blipFill>
        <p:spPr>
          <a:xfrm>
            <a:off x="274320" y="1076612"/>
            <a:ext cx="11492359" cy="5196172"/>
          </a:xfrm>
          <a:prstGeom prst="rect">
            <a:avLst/>
          </a:prstGeom>
        </p:spPr>
      </p:pic>
    </p:spTree>
    <p:extLst>
      <p:ext uri="{BB962C8B-B14F-4D97-AF65-F5344CB8AC3E}">
        <p14:creationId xmlns:p14="http://schemas.microsoft.com/office/powerpoint/2010/main" val="56597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D28F4E-187D-4258-9B1A-7C40BDC4F0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6914" y="1112637"/>
            <a:ext cx="7254022" cy="4078490"/>
          </a:xfrm>
          <a:prstGeom prst="rect">
            <a:avLst/>
          </a:prstGeom>
        </p:spPr>
      </p:pic>
      <p:pic>
        <p:nvPicPr>
          <p:cNvPr id="17" name="Picture 16">
            <a:extLst>
              <a:ext uri="{FF2B5EF4-FFF2-40B4-BE49-F238E27FC236}">
                <a16:creationId xmlns:a16="http://schemas.microsoft.com/office/drawing/2014/main" id="{B843F353-58D6-49F9-BA83-EF292081D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2" y="1402922"/>
            <a:ext cx="4292267" cy="5682498"/>
          </a:xfrm>
          <a:prstGeom prst="rect">
            <a:avLst/>
          </a:prstGeom>
        </p:spPr>
      </p:pic>
      <p:sp>
        <p:nvSpPr>
          <p:cNvPr id="2" name="Title 1"/>
          <p:cNvSpPr>
            <a:spLocks noGrp="1"/>
          </p:cNvSpPr>
          <p:nvPr>
            <p:ph type="title"/>
          </p:nvPr>
        </p:nvSpPr>
        <p:spPr>
          <a:xfrm>
            <a:off x="611189" y="657368"/>
            <a:ext cx="10956924" cy="400405"/>
          </a:xfrm>
        </p:spPr>
        <p:txBody>
          <a:bodyPr/>
          <a:lstStyle/>
          <a:p>
            <a:r>
              <a:rPr lang="en-US" dirty="0"/>
              <a:t>Measurement results for quad scans with wires</a:t>
            </a:r>
          </a:p>
        </p:txBody>
      </p:sp>
      <p:sp>
        <p:nvSpPr>
          <p:cNvPr id="4" name="AutoShape 2" descr="https://mail.desy.de/service/home/~/?auth=co&amp;loc=en_GB&amp;id=13273&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10C24F55-EB49-4B7D-A999-CB1E54AF2E3D}"/>
              </a:ext>
            </a:extLst>
          </p:cNvPr>
          <p:cNvSpPr txBox="1"/>
          <p:nvPr/>
        </p:nvSpPr>
        <p:spPr>
          <a:xfrm>
            <a:off x="2372895" y="1315044"/>
            <a:ext cx="2566224" cy="523220"/>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Signals from all wires and for all measurement steps</a:t>
            </a:r>
          </a:p>
        </p:txBody>
      </p:sp>
      <p:cxnSp>
        <p:nvCxnSpPr>
          <p:cNvPr id="18" name="Straight Arrow Connector 17">
            <a:extLst>
              <a:ext uri="{FF2B5EF4-FFF2-40B4-BE49-F238E27FC236}">
                <a16:creationId xmlns:a16="http://schemas.microsoft.com/office/drawing/2014/main" id="{06546043-F49B-470F-B118-CD82B5D8A914}"/>
              </a:ext>
            </a:extLst>
          </p:cNvPr>
          <p:cNvCxnSpPr>
            <a:cxnSpLocks/>
            <a:stCxn id="13" idx="3"/>
          </p:cNvCxnSpPr>
          <p:nvPr/>
        </p:nvCxnSpPr>
        <p:spPr bwMode="auto">
          <a:xfrm>
            <a:off x="4939119" y="1576655"/>
            <a:ext cx="618316" cy="119115"/>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1" name="TextBox 10">
            <a:extLst>
              <a:ext uri="{FF2B5EF4-FFF2-40B4-BE49-F238E27FC236}">
                <a16:creationId xmlns:a16="http://schemas.microsoft.com/office/drawing/2014/main" id="{5B844AC8-E834-4FBC-B874-E3448632F250}"/>
              </a:ext>
            </a:extLst>
          </p:cNvPr>
          <p:cNvSpPr txBox="1"/>
          <p:nvPr/>
        </p:nvSpPr>
        <p:spPr>
          <a:xfrm>
            <a:off x="2905315" y="5795504"/>
            <a:ext cx="2961249" cy="738664"/>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Normalized phase spaces and beam sizes as well crucial  scan parameters from the measurement. </a:t>
            </a:r>
          </a:p>
        </p:txBody>
      </p:sp>
      <p:cxnSp>
        <p:nvCxnSpPr>
          <p:cNvPr id="12" name="Straight Arrow Connector 11">
            <a:extLst>
              <a:ext uri="{FF2B5EF4-FFF2-40B4-BE49-F238E27FC236}">
                <a16:creationId xmlns:a16="http://schemas.microsoft.com/office/drawing/2014/main" id="{F1D5BD2E-B055-43C2-A812-9B250C5E8C75}"/>
              </a:ext>
            </a:extLst>
          </p:cNvPr>
          <p:cNvCxnSpPr>
            <a:cxnSpLocks/>
            <a:stCxn id="11" idx="1"/>
          </p:cNvCxnSpPr>
          <p:nvPr/>
        </p:nvCxnSpPr>
        <p:spPr bwMode="auto">
          <a:xfrm flipH="1" flipV="1">
            <a:off x="2714228" y="5672974"/>
            <a:ext cx="191087" cy="491863"/>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3" name="TextBox 22">
            <a:extLst>
              <a:ext uri="{FF2B5EF4-FFF2-40B4-BE49-F238E27FC236}">
                <a16:creationId xmlns:a16="http://schemas.microsoft.com/office/drawing/2014/main" id="{BD811DB9-1861-48F9-99FF-56BA4116E1DF}"/>
              </a:ext>
            </a:extLst>
          </p:cNvPr>
          <p:cNvSpPr txBox="1"/>
          <p:nvPr/>
        </p:nvSpPr>
        <p:spPr>
          <a:xfrm>
            <a:off x="7413428" y="4614650"/>
            <a:ext cx="2498668" cy="338554"/>
          </a:xfrm>
          <a:prstGeom prst="rect">
            <a:avLst/>
          </a:prstGeom>
          <a:solidFill>
            <a:schemeClr val="bg1"/>
          </a:solidFill>
          <a:ln w="1905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spcBef>
                <a:spcPts val="600"/>
              </a:spcBef>
              <a:buClr>
                <a:schemeClr val="accent2"/>
              </a:buClr>
              <a:buSzPct val="80000"/>
            </a:pPr>
            <a:r>
              <a:rPr lang="en-US" sz="1600" dirty="0">
                <a:solidFill>
                  <a:srgbClr val="00B0F0"/>
                </a:solidFill>
              </a:rPr>
              <a:t>&lt;- Measurement steps -&gt;</a:t>
            </a:r>
          </a:p>
        </p:txBody>
      </p:sp>
      <p:sp>
        <p:nvSpPr>
          <p:cNvPr id="25" name="TextBox 24">
            <a:extLst>
              <a:ext uri="{FF2B5EF4-FFF2-40B4-BE49-F238E27FC236}">
                <a16:creationId xmlns:a16="http://schemas.microsoft.com/office/drawing/2014/main" id="{1F03EE2B-4706-487B-9301-A60FFBA5DF6F}"/>
              </a:ext>
            </a:extLst>
          </p:cNvPr>
          <p:cNvSpPr txBox="1"/>
          <p:nvPr/>
        </p:nvSpPr>
        <p:spPr>
          <a:xfrm rot="16200000">
            <a:off x="4736586" y="2837062"/>
            <a:ext cx="1641699" cy="338554"/>
          </a:xfrm>
          <a:prstGeom prst="rect">
            <a:avLst/>
          </a:prstGeom>
          <a:solidFill>
            <a:schemeClr val="bg1"/>
          </a:solidFill>
          <a:ln w="1905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spcBef>
                <a:spcPts val="600"/>
              </a:spcBef>
              <a:buClr>
                <a:schemeClr val="accent2"/>
              </a:buClr>
              <a:buSzPct val="80000"/>
            </a:pPr>
            <a:r>
              <a:rPr lang="en-US" sz="1600" dirty="0">
                <a:solidFill>
                  <a:srgbClr val="00B0F0"/>
                </a:solidFill>
              </a:rPr>
              <a:t>&lt;- Detectors -&gt;</a:t>
            </a:r>
          </a:p>
        </p:txBody>
      </p:sp>
      <p:sp>
        <p:nvSpPr>
          <p:cNvPr id="3" name="Rectangle 2">
            <a:extLst>
              <a:ext uri="{FF2B5EF4-FFF2-40B4-BE49-F238E27FC236}">
                <a16:creationId xmlns:a16="http://schemas.microsoft.com/office/drawing/2014/main" id="{B1077AC8-9B40-294F-9605-7A0827C23638}"/>
              </a:ext>
            </a:extLst>
          </p:cNvPr>
          <p:cNvSpPr/>
          <p:nvPr/>
        </p:nvSpPr>
        <p:spPr>
          <a:xfrm>
            <a:off x="9912096" y="6164836"/>
            <a:ext cx="1289304" cy="693164"/>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19" name="TextBox 18">
            <a:extLst>
              <a:ext uri="{FF2B5EF4-FFF2-40B4-BE49-F238E27FC236}">
                <a16:creationId xmlns:a16="http://schemas.microsoft.com/office/drawing/2014/main" id="{F15BC76E-B23B-4C05-A2DA-900ECE037473}"/>
              </a:ext>
            </a:extLst>
          </p:cNvPr>
          <p:cNvSpPr txBox="1"/>
          <p:nvPr/>
        </p:nvSpPr>
        <p:spPr>
          <a:xfrm>
            <a:off x="6158235" y="5257185"/>
            <a:ext cx="5902701" cy="132343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marL="285750" indent="-285750">
              <a:spcBef>
                <a:spcPts val="600"/>
              </a:spcBef>
              <a:buClr>
                <a:schemeClr val="accent2"/>
              </a:buClr>
              <a:buSzPct val="80000"/>
              <a:buFont typeface="Arial" panose="020B0604020202020204" pitchFamily="34" charset="0"/>
              <a:buChar char="•"/>
            </a:pPr>
            <a:r>
              <a:rPr lang="en-US" sz="1400" dirty="0">
                <a:solidFill>
                  <a:schemeClr val="tx1"/>
                </a:solidFill>
              </a:rPr>
              <a:t>Blue intensity traces indicate that the data from the respective detector is used for the evaluation. </a:t>
            </a:r>
          </a:p>
          <a:p>
            <a:pPr marL="285750" indent="-285750">
              <a:spcBef>
                <a:spcPts val="600"/>
              </a:spcBef>
              <a:buClr>
                <a:schemeClr val="accent2"/>
              </a:buClr>
              <a:buSzPct val="80000"/>
              <a:buFont typeface="Arial" panose="020B0604020202020204" pitchFamily="34" charset="0"/>
              <a:buChar char="•"/>
            </a:pPr>
            <a:r>
              <a:rPr lang="en-US" sz="1400" dirty="0">
                <a:solidFill>
                  <a:schemeClr val="tx1"/>
                </a:solidFill>
              </a:rPr>
              <a:t>Thus, saturated signals should be presented in black, which means they are not considered in the evaluation.  </a:t>
            </a:r>
          </a:p>
          <a:p>
            <a:pPr marL="285750" indent="-285750">
              <a:spcBef>
                <a:spcPts val="600"/>
              </a:spcBef>
              <a:buClr>
                <a:schemeClr val="accent2"/>
              </a:buClr>
              <a:buSzPct val="80000"/>
              <a:buFont typeface="Arial" panose="020B0604020202020204" pitchFamily="34" charset="0"/>
              <a:buChar char="•"/>
            </a:pPr>
            <a:r>
              <a:rPr lang="en-US" sz="1400" dirty="0">
                <a:solidFill>
                  <a:schemeClr val="tx1"/>
                </a:solidFill>
              </a:rPr>
              <a:t>The upper plot is shown twice, one plot for each plane. </a:t>
            </a:r>
          </a:p>
        </p:txBody>
      </p:sp>
    </p:spTree>
    <p:extLst>
      <p:ext uri="{BB962C8B-B14F-4D97-AF65-F5344CB8AC3E}">
        <p14:creationId xmlns:p14="http://schemas.microsoft.com/office/powerpoint/2010/main" val="341416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43373"/>
            <a:ext cx="10956924" cy="387519"/>
          </a:xfrm>
        </p:spPr>
        <p:txBody>
          <a:bodyPr/>
          <a:lstStyle/>
          <a:p>
            <a:r>
              <a:rPr lang="en-US" dirty="0"/>
              <a:t>Beam optics measurements downstream L3</a:t>
            </a:r>
          </a:p>
        </p:txBody>
      </p:sp>
      <p:pic>
        <p:nvPicPr>
          <p:cNvPr id="28" name="Picture 27" descr="wire_detectors.png"/>
          <p:cNvPicPr>
            <a:picLocks noChangeAspect="1"/>
          </p:cNvPicPr>
          <p:nvPr/>
        </p:nvPicPr>
        <p:blipFill rotWithShape="1">
          <a:blip r:embed="rId2">
            <a:extLst>
              <a:ext uri="{28A0092B-C50C-407E-A947-70E740481C1C}">
                <a14:useLocalDpi xmlns:a14="http://schemas.microsoft.com/office/drawing/2010/main" val="0"/>
              </a:ext>
            </a:extLst>
          </a:blip>
          <a:srcRect l="11263" t="22943" r="7944" b="59411"/>
          <a:stretch/>
        </p:blipFill>
        <p:spPr>
          <a:xfrm>
            <a:off x="425542" y="3258195"/>
            <a:ext cx="11227875" cy="1212511"/>
          </a:xfrm>
          <a:prstGeom prst="rect">
            <a:avLst/>
          </a:prstGeom>
          <a:ln>
            <a:noFill/>
          </a:ln>
          <a:effectLst/>
        </p:spPr>
      </p:pic>
      <p:pic>
        <p:nvPicPr>
          <p:cNvPr id="29" name="Picture 28" descr="wire_detectors.png"/>
          <p:cNvPicPr>
            <a:picLocks noChangeAspect="1"/>
          </p:cNvPicPr>
          <p:nvPr/>
        </p:nvPicPr>
        <p:blipFill rotWithShape="1">
          <a:blip r:embed="rId2">
            <a:extLst>
              <a:ext uri="{28A0092B-C50C-407E-A947-70E740481C1C}">
                <a14:useLocalDpi xmlns:a14="http://schemas.microsoft.com/office/drawing/2010/main" val="0"/>
              </a:ext>
            </a:extLst>
          </a:blip>
          <a:srcRect l="10966" r="7943" b="93336"/>
          <a:stretch/>
        </p:blipFill>
        <p:spPr>
          <a:xfrm>
            <a:off x="398947" y="2802306"/>
            <a:ext cx="11269228" cy="457910"/>
          </a:xfrm>
          <a:prstGeom prst="rect">
            <a:avLst/>
          </a:prstGeom>
        </p:spPr>
      </p:pic>
      <p:sp>
        <p:nvSpPr>
          <p:cNvPr id="30" name="TextBox 29"/>
          <p:cNvSpPr txBox="1"/>
          <p:nvPr/>
        </p:nvSpPr>
        <p:spPr>
          <a:xfrm>
            <a:off x="1169475" y="5200757"/>
            <a:ext cx="2607227" cy="398017"/>
          </a:xfrm>
          <a:prstGeom prst="rect">
            <a:avLst/>
          </a:prstGeom>
          <a:solidFill>
            <a:srgbClr val="FFFFFF"/>
          </a:solidFill>
          <a:ln>
            <a:noFill/>
          </a:ln>
        </p:spPr>
        <p:txBody>
          <a:bodyPr wrap="square" rtlCol="0">
            <a:noAutofit/>
          </a:bodyPr>
          <a:lstStyle/>
          <a:p>
            <a:pPr>
              <a:lnSpc>
                <a:spcPct val="112000"/>
              </a:lnSpc>
              <a:buClr>
                <a:schemeClr val="bg2"/>
              </a:buClr>
              <a:buSzPct val="130000"/>
            </a:pPr>
            <a:r>
              <a:rPr lang="en-US" sz="1600" dirty="0"/>
              <a:t>A quadrupole scan using :</a:t>
            </a:r>
          </a:p>
          <a:p>
            <a:pPr>
              <a:lnSpc>
                <a:spcPct val="112000"/>
              </a:lnSpc>
              <a:buClr>
                <a:schemeClr val="bg2"/>
              </a:buClr>
              <a:buSzPct val="200000"/>
            </a:pPr>
            <a:endParaRPr lang="en-US" sz="1600" dirty="0"/>
          </a:p>
        </p:txBody>
      </p:sp>
      <p:sp>
        <p:nvSpPr>
          <p:cNvPr id="31" name="TextBox 30"/>
          <p:cNvSpPr txBox="1"/>
          <p:nvPr/>
        </p:nvSpPr>
        <p:spPr>
          <a:xfrm>
            <a:off x="3915565" y="5214060"/>
            <a:ext cx="4874576" cy="378066"/>
          </a:xfrm>
          <a:prstGeom prst="rect">
            <a:avLst/>
          </a:prstGeom>
          <a:solidFill>
            <a:srgbClr val="FFFFFF"/>
          </a:solidFill>
          <a:ln>
            <a:noFill/>
          </a:ln>
        </p:spPr>
        <p:txBody>
          <a:bodyPr wrap="square" rtlCol="0">
            <a:noAutofit/>
          </a:bodyPr>
          <a:lstStyle/>
          <a:p>
            <a:pPr marL="285750" indent="-285750">
              <a:lnSpc>
                <a:spcPct val="112000"/>
              </a:lnSpc>
              <a:buClr>
                <a:schemeClr val="bg2"/>
              </a:buClr>
              <a:buSzPct val="130000"/>
              <a:buFont typeface="Arial"/>
              <a:buChar char="•"/>
            </a:pPr>
            <a:r>
              <a:rPr lang="en-US" sz="1600" dirty="0"/>
              <a:t>Two different beam optics</a:t>
            </a:r>
          </a:p>
        </p:txBody>
      </p:sp>
      <p:sp>
        <p:nvSpPr>
          <p:cNvPr id="8" name="Rounded Rectangle 7"/>
          <p:cNvSpPr/>
          <p:nvPr/>
        </p:nvSpPr>
        <p:spPr>
          <a:xfrm>
            <a:off x="392298" y="2726244"/>
            <a:ext cx="5625159" cy="1908371"/>
          </a:xfrm>
          <a:prstGeom prst="roundRect">
            <a:avLst/>
          </a:prstGeom>
          <a:noFill/>
          <a:ln w="28575" cmpd="sng">
            <a:solidFill>
              <a:schemeClr val="bg2"/>
            </a:solidFill>
          </a:ln>
        </p:spPr>
        <p:txBody>
          <a:bodyPr rtlCol="0" anchor="ctr">
            <a:noAutofit/>
          </a:bodyPr>
          <a:lstStyle/>
          <a:p>
            <a:pPr algn="ctr">
              <a:lnSpc>
                <a:spcPct val="113000"/>
              </a:lnSpc>
            </a:pPr>
            <a:endParaRPr lang="en-US" sz="1400" dirty="0" err="1"/>
          </a:p>
        </p:txBody>
      </p:sp>
      <p:sp>
        <p:nvSpPr>
          <p:cNvPr id="32" name="Rounded Rectangle 31"/>
          <p:cNvSpPr/>
          <p:nvPr/>
        </p:nvSpPr>
        <p:spPr>
          <a:xfrm>
            <a:off x="6016927" y="2745657"/>
            <a:ext cx="5625159" cy="1908371"/>
          </a:xfrm>
          <a:prstGeom prst="roundRect">
            <a:avLst/>
          </a:prstGeom>
          <a:noFill/>
          <a:ln w="28575" cmpd="sng">
            <a:solidFill>
              <a:schemeClr val="bg2"/>
            </a:solidFill>
            <a:prstDash val="sysDash"/>
          </a:ln>
        </p:spPr>
        <p:txBody>
          <a:bodyPr rtlCol="0" anchor="ctr">
            <a:noAutofit/>
          </a:bodyPr>
          <a:lstStyle/>
          <a:p>
            <a:pPr algn="ctr">
              <a:lnSpc>
                <a:spcPct val="113000"/>
              </a:lnSpc>
            </a:pPr>
            <a:endParaRPr lang="en-US" sz="1400" dirty="0" err="1"/>
          </a:p>
        </p:txBody>
      </p:sp>
      <p:sp>
        <p:nvSpPr>
          <p:cNvPr id="33" name="TextBox 32"/>
          <p:cNvSpPr txBox="1"/>
          <p:nvPr/>
        </p:nvSpPr>
        <p:spPr>
          <a:xfrm>
            <a:off x="3901735" y="5745474"/>
            <a:ext cx="5037426" cy="378066"/>
          </a:xfrm>
          <a:prstGeom prst="rect">
            <a:avLst/>
          </a:prstGeom>
          <a:solidFill>
            <a:srgbClr val="FFFFFF"/>
          </a:solidFill>
          <a:ln>
            <a:noFill/>
          </a:ln>
        </p:spPr>
        <p:txBody>
          <a:bodyPr wrap="square" rtlCol="0">
            <a:noAutofit/>
          </a:bodyPr>
          <a:lstStyle/>
          <a:p>
            <a:pPr marL="285750" indent="-285750">
              <a:lnSpc>
                <a:spcPct val="112000"/>
              </a:lnSpc>
              <a:buClr>
                <a:srgbClr val="000090"/>
              </a:buClr>
              <a:buSzPct val="130000"/>
              <a:buFont typeface="Arial"/>
              <a:buChar char="•"/>
            </a:pPr>
            <a:r>
              <a:rPr lang="en-US" sz="1600" dirty="0"/>
              <a:t>Three different wire scanners (or screen stations)</a:t>
            </a:r>
          </a:p>
        </p:txBody>
      </p:sp>
      <p:sp>
        <p:nvSpPr>
          <p:cNvPr id="35" name="Rounded Rectangle 34"/>
          <p:cNvSpPr/>
          <p:nvPr/>
        </p:nvSpPr>
        <p:spPr>
          <a:xfrm>
            <a:off x="518102" y="2858697"/>
            <a:ext cx="1283810" cy="346303"/>
          </a:xfrm>
          <a:prstGeom prst="roundRect">
            <a:avLst/>
          </a:prstGeom>
          <a:noFill/>
          <a:ln w="28575" cmpd="sng">
            <a:solidFill>
              <a:srgbClr val="000090"/>
            </a:solidFill>
          </a:ln>
        </p:spPr>
        <p:txBody>
          <a:bodyPr rtlCol="0" anchor="ctr">
            <a:noAutofit/>
          </a:bodyPr>
          <a:lstStyle/>
          <a:p>
            <a:pPr algn="ctr">
              <a:lnSpc>
                <a:spcPct val="113000"/>
              </a:lnSpc>
            </a:pPr>
            <a:endParaRPr lang="en-US" sz="1400" dirty="0" err="1"/>
          </a:p>
        </p:txBody>
      </p:sp>
      <p:sp>
        <p:nvSpPr>
          <p:cNvPr id="36" name="Rounded Rectangle 35"/>
          <p:cNvSpPr/>
          <p:nvPr/>
        </p:nvSpPr>
        <p:spPr>
          <a:xfrm>
            <a:off x="2425871" y="2858161"/>
            <a:ext cx="1283810" cy="346303"/>
          </a:xfrm>
          <a:prstGeom prst="roundRect">
            <a:avLst/>
          </a:prstGeom>
          <a:noFill/>
          <a:ln w="28575" cmpd="sng">
            <a:solidFill>
              <a:srgbClr val="000090"/>
            </a:solidFill>
            <a:prstDash val="sysDash"/>
          </a:ln>
        </p:spPr>
        <p:txBody>
          <a:bodyPr rtlCol="0" anchor="ctr">
            <a:noAutofit/>
          </a:bodyPr>
          <a:lstStyle/>
          <a:p>
            <a:pPr algn="ctr">
              <a:lnSpc>
                <a:spcPct val="113000"/>
              </a:lnSpc>
            </a:pPr>
            <a:endParaRPr lang="en-US" sz="1400" dirty="0" err="1"/>
          </a:p>
        </p:txBody>
      </p:sp>
      <p:sp>
        <p:nvSpPr>
          <p:cNvPr id="37" name="Rounded Rectangle 36"/>
          <p:cNvSpPr/>
          <p:nvPr/>
        </p:nvSpPr>
        <p:spPr>
          <a:xfrm>
            <a:off x="4314222" y="2838213"/>
            <a:ext cx="1283810" cy="346303"/>
          </a:xfrm>
          <a:prstGeom prst="roundRect">
            <a:avLst/>
          </a:prstGeom>
          <a:noFill/>
          <a:ln w="28575" cmpd="sng">
            <a:solidFill>
              <a:srgbClr val="000090"/>
            </a:solidFill>
            <a:prstDash val="lgDashDotDot"/>
          </a:ln>
        </p:spPr>
        <p:txBody>
          <a:bodyPr rtlCol="0" anchor="ctr">
            <a:noAutofit/>
          </a:bodyPr>
          <a:lstStyle/>
          <a:p>
            <a:pPr algn="ctr">
              <a:lnSpc>
                <a:spcPct val="113000"/>
              </a:lnSpc>
            </a:pPr>
            <a:endParaRPr lang="en-US" sz="1400" dirty="0" err="1"/>
          </a:p>
        </p:txBody>
      </p:sp>
      <p:sp>
        <p:nvSpPr>
          <p:cNvPr id="38" name="Rounded Rectangle 37"/>
          <p:cNvSpPr/>
          <p:nvPr/>
        </p:nvSpPr>
        <p:spPr>
          <a:xfrm>
            <a:off x="6149380" y="2858161"/>
            <a:ext cx="1283810" cy="346303"/>
          </a:xfrm>
          <a:prstGeom prst="roundRect">
            <a:avLst/>
          </a:prstGeom>
          <a:noFill/>
          <a:ln w="28575" cmpd="sng">
            <a:solidFill>
              <a:srgbClr val="000090"/>
            </a:solidFill>
          </a:ln>
        </p:spPr>
        <p:txBody>
          <a:bodyPr rtlCol="0" anchor="ctr">
            <a:noAutofit/>
          </a:bodyPr>
          <a:lstStyle/>
          <a:p>
            <a:pPr algn="ctr">
              <a:lnSpc>
                <a:spcPct val="113000"/>
              </a:lnSpc>
            </a:pPr>
            <a:endParaRPr lang="en-US" sz="1400" dirty="0" err="1"/>
          </a:p>
        </p:txBody>
      </p:sp>
      <p:sp>
        <p:nvSpPr>
          <p:cNvPr id="39" name="Rounded Rectangle 38"/>
          <p:cNvSpPr/>
          <p:nvPr/>
        </p:nvSpPr>
        <p:spPr>
          <a:xfrm>
            <a:off x="8057149" y="2857625"/>
            <a:ext cx="1283810" cy="346303"/>
          </a:xfrm>
          <a:prstGeom prst="roundRect">
            <a:avLst/>
          </a:prstGeom>
          <a:noFill/>
          <a:ln w="28575" cmpd="sng">
            <a:solidFill>
              <a:srgbClr val="000090"/>
            </a:solidFill>
            <a:prstDash val="sysDash"/>
          </a:ln>
        </p:spPr>
        <p:txBody>
          <a:bodyPr rtlCol="0" anchor="ctr">
            <a:noAutofit/>
          </a:bodyPr>
          <a:lstStyle/>
          <a:p>
            <a:pPr algn="ctr">
              <a:lnSpc>
                <a:spcPct val="113000"/>
              </a:lnSpc>
            </a:pPr>
            <a:endParaRPr lang="en-US" sz="1400" dirty="0" err="1"/>
          </a:p>
        </p:txBody>
      </p:sp>
      <p:sp>
        <p:nvSpPr>
          <p:cNvPr id="40" name="Rounded Rectangle 39"/>
          <p:cNvSpPr/>
          <p:nvPr/>
        </p:nvSpPr>
        <p:spPr>
          <a:xfrm>
            <a:off x="9945500" y="2837677"/>
            <a:ext cx="1283810" cy="346303"/>
          </a:xfrm>
          <a:prstGeom prst="roundRect">
            <a:avLst/>
          </a:prstGeom>
          <a:noFill/>
          <a:ln w="28575" cmpd="sng">
            <a:solidFill>
              <a:srgbClr val="000090"/>
            </a:solidFill>
            <a:prstDash val="lgDashDotDot"/>
          </a:ln>
        </p:spPr>
        <p:txBody>
          <a:bodyPr rtlCol="0" anchor="ctr">
            <a:noAutofit/>
          </a:bodyPr>
          <a:lstStyle/>
          <a:p>
            <a:pPr algn="ctr">
              <a:lnSpc>
                <a:spcPct val="113000"/>
              </a:lnSpc>
            </a:pPr>
            <a:endParaRPr lang="en-US" sz="1400" dirty="0" err="1"/>
          </a:p>
        </p:txBody>
      </p:sp>
      <p:sp>
        <p:nvSpPr>
          <p:cNvPr id="41" name="Rounded Rectangle 40"/>
          <p:cNvSpPr/>
          <p:nvPr/>
        </p:nvSpPr>
        <p:spPr>
          <a:xfrm>
            <a:off x="3935221" y="5750638"/>
            <a:ext cx="5061295" cy="433280"/>
          </a:xfrm>
          <a:prstGeom prst="roundRect">
            <a:avLst/>
          </a:prstGeom>
          <a:noFill/>
          <a:ln w="28575" cmpd="sng">
            <a:solidFill>
              <a:srgbClr val="000090"/>
            </a:solidFill>
          </a:ln>
        </p:spPr>
        <p:txBody>
          <a:bodyPr rtlCol="0" anchor="ctr">
            <a:noAutofit/>
          </a:bodyPr>
          <a:lstStyle/>
          <a:p>
            <a:pPr algn="ctr">
              <a:lnSpc>
                <a:spcPct val="113000"/>
              </a:lnSpc>
            </a:pPr>
            <a:endParaRPr lang="en-US" sz="1400" dirty="0" err="1"/>
          </a:p>
        </p:txBody>
      </p:sp>
      <p:sp>
        <p:nvSpPr>
          <p:cNvPr id="42" name="Rounded Rectangle 41"/>
          <p:cNvSpPr/>
          <p:nvPr/>
        </p:nvSpPr>
        <p:spPr>
          <a:xfrm>
            <a:off x="3934691" y="5204854"/>
            <a:ext cx="4908113" cy="433280"/>
          </a:xfrm>
          <a:prstGeom prst="roundRect">
            <a:avLst/>
          </a:prstGeom>
          <a:noFill/>
          <a:ln w="28575" cmpd="sng">
            <a:solidFill>
              <a:srgbClr val="F39200"/>
            </a:solidFill>
          </a:ln>
        </p:spPr>
        <p:txBody>
          <a:bodyPr rtlCol="0" anchor="ctr">
            <a:noAutofit/>
          </a:bodyPr>
          <a:lstStyle/>
          <a:p>
            <a:pPr algn="ctr">
              <a:lnSpc>
                <a:spcPct val="113000"/>
              </a:lnSpc>
            </a:pPr>
            <a:endParaRPr lang="en-US" sz="1400" dirty="0" err="1"/>
          </a:p>
        </p:txBody>
      </p:sp>
      <p:pic>
        <p:nvPicPr>
          <p:cNvPr id="44" name="Picture Placeholder 11"/>
          <p:cNvPicPr>
            <a:picLocks noChangeAspect="1"/>
          </p:cNvPicPr>
          <p:nvPr/>
        </p:nvPicPr>
        <p:blipFill rotWithShape="1">
          <a:blip r:embed="rId3">
            <a:extLst>
              <a:ext uri="{28A0092B-C50C-407E-A947-70E740481C1C}">
                <a14:useLocalDpi xmlns:a14="http://schemas.microsoft.com/office/drawing/2010/main" val="0"/>
              </a:ext>
            </a:extLst>
          </a:blip>
          <a:srcRect t="-9717" b="-9717"/>
          <a:stretch/>
        </p:blipFill>
        <p:spPr>
          <a:xfrm>
            <a:off x="4681804" y="1303713"/>
            <a:ext cx="7219152" cy="1027740"/>
          </a:xfrm>
          <a:prstGeom prst="rect">
            <a:avLst/>
          </a:prstGeom>
          <a:noFill/>
          <a:ln>
            <a:noFill/>
          </a:ln>
        </p:spPr>
      </p:pic>
      <p:cxnSp>
        <p:nvCxnSpPr>
          <p:cNvPr id="45" name="Straight Arrow Connector 44"/>
          <p:cNvCxnSpPr/>
          <p:nvPr/>
        </p:nvCxnSpPr>
        <p:spPr>
          <a:xfrm flipH="1">
            <a:off x="9668842" y="1134507"/>
            <a:ext cx="353510" cy="510606"/>
          </a:xfrm>
          <a:prstGeom prst="straightConnector1">
            <a:avLst/>
          </a:prstGeom>
          <a:ln w="38100" cmpd="sng">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64913" y="2394189"/>
            <a:ext cx="1981440" cy="378066"/>
          </a:xfrm>
          <a:prstGeom prst="rect">
            <a:avLst/>
          </a:prstGeom>
          <a:noFill/>
          <a:ln>
            <a:noFill/>
          </a:ln>
        </p:spPr>
        <p:txBody>
          <a:bodyPr wrap="square" rtlCol="0">
            <a:noAutofit/>
          </a:bodyPr>
          <a:lstStyle/>
          <a:p>
            <a:pPr>
              <a:lnSpc>
                <a:spcPct val="112000"/>
              </a:lnSpc>
              <a:buClr>
                <a:schemeClr val="bg2"/>
              </a:buClr>
              <a:buSzPct val="130000"/>
            </a:pPr>
            <a:r>
              <a:rPr lang="en-US" sz="1400" dirty="0"/>
              <a:t>Electron beam profiles</a:t>
            </a:r>
          </a:p>
        </p:txBody>
      </p:sp>
    </p:spTree>
    <p:extLst>
      <p:ext uri="{BB962C8B-B14F-4D97-AF65-F5344CB8AC3E}">
        <p14:creationId xmlns:p14="http://schemas.microsoft.com/office/powerpoint/2010/main" val="67404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100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1" grpId="1" animBg="1"/>
      <p:bldP spid="8"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43373"/>
            <a:ext cx="10956924" cy="387519"/>
          </a:xfrm>
        </p:spPr>
        <p:txBody>
          <a:bodyPr/>
          <a:lstStyle/>
          <a:p>
            <a:r>
              <a:rPr lang="en-US" dirty="0"/>
              <a:t>Optics matching in L3</a:t>
            </a:r>
          </a:p>
        </p:txBody>
      </p:sp>
      <p:pic>
        <p:nvPicPr>
          <p:cNvPr id="8" name="Picture 7" descr="scan_L3.png"/>
          <p:cNvPicPr>
            <a:picLocks noChangeAspect="1"/>
          </p:cNvPicPr>
          <p:nvPr/>
        </p:nvPicPr>
        <p:blipFill rotWithShape="1">
          <a:blip r:embed="rId2">
            <a:extLst>
              <a:ext uri="{28A0092B-C50C-407E-A947-70E740481C1C}">
                <a14:useLocalDpi xmlns:a14="http://schemas.microsoft.com/office/drawing/2010/main" val="0"/>
              </a:ext>
            </a:extLst>
          </a:blip>
          <a:srcRect l="5605" t="3346" r="6173" b="10306"/>
          <a:stretch/>
        </p:blipFill>
        <p:spPr>
          <a:xfrm>
            <a:off x="678439" y="1311352"/>
            <a:ext cx="4276619" cy="5321941"/>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5378371" y="1337471"/>
            <a:ext cx="6345350" cy="1023058"/>
          </a:xfrm>
          <a:prstGeom prst="rect">
            <a:avLst/>
          </a:prstGeom>
          <a:solidFill>
            <a:srgbClr val="FFFFFF"/>
          </a:solidFill>
          <a:ln>
            <a:solidFill>
              <a:srgbClr val="F39200"/>
            </a:solidFill>
          </a:ln>
        </p:spPr>
        <p:txBody>
          <a:bodyPr wrap="square" rtlCol="0">
            <a:noAutofit/>
          </a:bodyPr>
          <a:lstStyle/>
          <a:p>
            <a:pPr marL="285750" indent="-285750">
              <a:lnSpc>
                <a:spcPct val="112000"/>
              </a:lnSpc>
              <a:buClr>
                <a:schemeClr val="bg2"/>
              </a:buClr>
              <a:buSzPct val="130000"/>
              <a:buFont typeface="Arial"/>
              <a:buChar char="•"/>
            </a:pPr>
            <a:r>
              <a:rPr lang="en-US" sz="1600" dirty="0"/>
              <a:t>The beam optics measurement presentation is the same as for the screen measurements.</a:t>
            </a:r>
          </a:p>
          <a:p>
            <a:pPr marL="285750" indent="-285750">
              <a:lnSpc>
                <a:spcPct val="112000"/>
              </a:lnSpc>
              <a:buClr>
                <a:schemeClr val="bg2"/>
              </a:buClr>
              <a:buSzPct val="130000"/>
              <a:buFont typeface="Arial"/>
              <a:buChar char="•"/>
            </a:pPr>
            <a:r>
              <a:rPr lang="en-US" sz="1600" dirty="0"/>
              <a:t>The measurement result can used to match the beam in L3.</a:t>
            </a:r>
          </a:p>
          <a:p>
            <a:pPr>
              <a:lnSpc>
                <a:spcPct val="112000"/>
              </a:lnSpc>
              <a:buClr>
                <a:schemeClr val="bg2"/>
              </a:buClr>
              <a:buSzPct val="200000"/>
            </a:pPr>
            <a:endParaRPr lang="en-US" sz="1600" dirty="0"/>
          </a:p>
        </p:txBody>
      </p:sp>
      <p:sp>
        <p:nvSpPr>
          <p:cNvPr id="10" name="Rectangle 9"/>
          <p:cNvSpPr/>
          <p:nvPr/>
        </p:nvSpPr>
        <p:spPr>
          <a:xfrm>
            <a:off x="7869496" y="5311589"/>
            <a:ext cx="4258235" cy="1419411"/>
          </a:xfrm>
          <a:prstGeom prst="rect">
            <a:avLst/>
          </a:prstGeom>
          <a:solidFill>
            <a:srgbClr val="FFFFFF"/>
          </a:solidFill>
        </p:spPr>
        <p:txBody>
          <a:bodyPr rtlCol="0" anchor="ctr">
            <a:noAutofit/>
          </a:bodyPr>
          <a:lstStyle/>
          <a:p>
            <a:pPr algn="ctr">
              <a:lnSpc>
                <a:spcPct val="113000"/>
              </a:lnSpc>
            </a:pPr>
            <a:endParaRPr lang="en-US" sz="1400" dirty="0" err="1"/>
          </a:p>
        </p:txBody>
      </p:sp>
      <p:pic>
        <p:nvPicPr>
          <p:cNvPr id="4" name="Picture 3" descr="matching_L3.png"/>
          <p:cNvPicPr>
            <a:picLocks noChangeAspect="1"/>
          </p:cNvPicPr>
          <p:nvPr/>
        </p:nvPicPr>
        <p:blipFill rotWithShape="1">
          <a:blip r:embed="rId3">
            <a:extLst>
              <a:ext uri="{28A0092B-C50C-407E-A947-70E740481C1C}">
                <a14:useLocalDpi xmlns:a14="http://schemas.microsoft.com/office/drawing/2010/main" val="0"/>
              </a:ext>
            </a:extLst>
          </a:blip>
          <a:srcRect l="5014" r="5387"/>
          <a:stretch/>
        </p:blipFill>
        <p:spPr>
          <a:xfrm>
            <a:off x="5424693" y="2629037"/>
            <a:ext cx="4795816" cy="4014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49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17232"/>
            <a:ext cx="10956924" cy="492804"/>
          </a:xfrm>
        </p:spPr>
        <p:txBody>
          <a:bodyPr/>
          <a:lstStyle/>
          <a:p>
            <a:r>
              <a:rPr lang="en-US" dirty="0"/>
              <a:t>Multi quad scan GUI</a:t>
            </a:r>
          </a:p>
        </p:txBody>
      </p:sp>
      <p:sp>
        <p:nvSpPr>
          <p:cNvPr id="4" name="AutoShape 2" descr="https://mail.desy.de/service/home/~/?auth=co&amp;loc=en_GB&amp;id=13273&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0C8AD54-8DA6-4B34-91E2-6D699614E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913" y="1112064"/>
            <a:ext cx="3703200" cy="4729333"/>
          </a:xfrm>
          <a:prstGeom prst="rect">
            <a:avLst/>
          </a:prstGeom>
        </p:spPr>
      </p:pic>
      <p:sp>
        <p:nvSpPr>
          <p:cNvPr id="13" name="TextBox 12">
            <a:extLst>
              <a:ext uri="{FF2B5EF4-FFF2-40B4-BE49-F238E27FC236}">
                <a16:creationId xmlns:a16="http://schemas.microsoft.com/office/drawing/2014/main" id="{10C24F55-EB49-4B7D-A999-CB1E54AF2E3D}"/>
              </a:ext>
            </a:extLst>
          </p:cNvPr>
          <p:cNvSpPr txBox="1"/>
          <p:nvPr/>
        </p:nvSpPr>
        <p:spPr>
          <a:xfrm>
            <a:off x="1880042" y="1378716"/>
            <a:ext cx="2225289" cy="307777"/>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none" rtlCol="0">
            <a:spAutoFit/>
          </a:bodyPr>
          <a:lstStyle/>
          <a:p>
            <a:pPr>
              <a:spcBef>
                <a:spcPts val="600"/>
              </a:spcBef>
              <a:buClr>
                <a:schemeClr val="accent2"/>
              </a:buClr>
              <a:buSzPct val="80000"/>
            </a:pPr>
            <a:r>
              <a:rPr lang="en-US" sz="1400" dirty="0">
                <a:solidFill>
                  <a:srgbClr val="00B0F0"/>
                </a:solidFill>
              </a:rPr>
              <a:t>Select a beamline section</a:t>
            </a:r>
          </a:p>
        </p:txBody>
      </p:sp>
      <p:sp>
        <p:nvSpPr>
          <p:cNvPr id="6" name="TextBox 5">
            <a:extLst>
              <a:ext uri="{FF2B5EF4-FFF2-40B4-BE49-F238E27FC236}">
                <a16:creationId xmlns:a16="http://schemas.microsoft.com/office/drawing/2014/main" id="{99168DA5-27C1-4FBA-BF71-C1D22F3B4B15}"/>
              </a:ext>
            </a:extLst>
          </p:cNvPr>
          <p:cNvSpPr txBox="1"/>
          <p:nvPr/>
        </p:nvSpPr>
        <p:spPr>
          <a:xfrm>
            <a:off x="1679576" y="1998112"/>
            <a:ext cx="2443521" cy="1169551"/>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Select the measurement device: Screens or wires? The default device is automatically set for each beamline section. </a:t>
            </a:r>
          </a:p>
        </p:txBody>
      </p:sp>
      <p:sp>
        <p:nvSpPr>
          <p:cNvPr id="7" name="TextBox 6">
            <a:extLst>
              <a:ext uri="{FF2B5EF4-FFF2-40B4-BE49-F238E27FC236}">
                <a16:creationId xmlns:a16="http://schemas.microsoft.com/office/drawing/2014/main" id="{8BFD1638-AE24-4C7E-983D-CBC220FC15EA}"/>
              </a:ext>
            </a:extLst>
          </p:cNvPr>
          <p:cNvSpPr txBox="1"/>
          <p:nvPr/>
        </p:nvSpPr>
        <p:spPr>
          <a:xfrm>
            <a:off x="1782607" y="3429000"/>
            <a:ext cx="1814893" cy="523220"/>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Select the preferred  cycling procedure.</a:t>
            </a:r>
          </a:p>
        </p:txBody>
      </p:sp>
      <p:sp>
        <p:nvSpPr>
          <p:cNvPr id="8" name="TextBox 7">
            <a:extLst>
              <a:ext uri="{FF2B5EF4-FFF2-40B4-BE49-F238E27FC236}">
                <a16:creationId xmlns:a16="http://schemas.microsoft.com/office/drawing/2014/main" id="{590E4442-876F-4DD6-B4C9-A47D13A7BFDC}"/>
              </a:ext>
            </a:extLst>
          </p:cNvPr>
          <p:cNvSpPr txBox="1"/>
          <p:nvPr/>
        </p:nvSpPr>
        <p:spPr>
          <a:xfrm>
            <a:off x="8184631" y="1532604"/>
            <a:ext cx="2212064" cy="738664"/>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Increment: only every nth step of the measurement will be taken. </a:t>
            </a:r>
          </a:p>
        </p:txBody>
      </p:sp>
      <p:sp>
        <p:nvSpPr>
          <p:cNvPr id="9" name="TextBox 8">
            <a:extLst>
              <a:ext uri="{FF2B5EF4-FFF2-40B4-BE49-F238E27FC236}">
                <a16:creationId xmlns:a16="http://schemas.microsoft.com/office/drawing/2014/main" id="{836C8A13-9268-4E6A-9BB4-1A4A6B363DE9}"/>
              </a:ext>
            </a:extLst>
          </p:cNvPr>
          <p:cNvSpPr txBox="1"/>
          <p:nvPr/>
        </p:nvSpPr>
        <p:spPr>
          <a:xfrm>
            <a:off x="8111114" y="2628474"/>
            <a:ext cx="2443521" cy="954107"/>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Chose beam optics after measurement: either design values or beam optics used before the measurement. </a:t>
            </a:r>
          </a:p>
        </p:txBody>
      </p:sp>
      <p:sp>
        <p:nvSpPr>
          <p:cNvPr id="10" name="TextBox 9">
            <a:extLst>
              <a:ext uri="{FF2B5EF4-FFF2-40B4-BE49-F238E27FC236}">
                <a16:creationId xmlns:a16="http://schemas.microsoft.com/office/drawing/2014/main" id="{99CB54A7-B8F8-4EE0-BFDB-B96D0CB0E6CB}"/>
              </a:ext>
            </a:extLst>
          </p:cNvPr>
          <p:cNvSpPr txBox="1"/>
          <p:nvPr/>
        </p:nvSpPr>
        <p:spPr>
          <a:xfrm>
            <a:off x="2569060" y="4191728"/>
            <a:ext cx="1305334" cy="307777"/>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Start the scan</a:t>
            </a:r>
          </a:p>
        </p:txBody>
      </p:sp>
      <p:pic>
        <p:nvPicPr>
          <p:cNvPr id="5" name="Picture 4">
            <a:extLst>
              <a:ext uri="{FF2B5EF4-FFF2-40B4-BE49-F238E27FC236}">
                <a16:creationId xmlns:a16="http://schemas.microsoft.com/office/drawing/2014/main" id="{84F3B0A8-8013-4F2A-BAD0-4CFC35C69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786" y="4758245"/>
            <a:ext cx="2052909" cy="143263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4FE44CC4-8F14-44DB-9261-4982D431D2C2}"/>
              </a:ext>
            </a:extLst>
          </p:cNvPr>
          <p:cNvSpPr txBox="1"/>
          <p:nvPr/>
        </p:nvSpPr>
        <p:spPr>
          <a:xfrm>
            <a:off x="1754606" y="4661639"/>
            <a:ext cx="2455059" cy="954107"/>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It is necessary to change matching quads, wire scan detectors or something else? Press ‘edit config file’. </a:t>
            </a:r>
          </a:p>
        </p:txBody>
      </p:sp>
      <p:sp>
        <p:nvSpPr>
          <p:cNvPr id="15" name="TextBox 14">
            <a:extLst>
              <a:ext uri="{FF2B5EF4-FFF2-40B4-BE49-F238E27FC236}">
                <a16:creationId xmlns:a16="http://schemas.microsoft.com/office/drawing/2014/main" id="{36FE73F1-53A9-456F-86A6-A66C88FA08B7}"/>
              </a:ext>
            </a:extLst>
          </p:cNvPr>
          <p:cNvSpPr txBox="1"/>
          <p:nvPr/>
        </p:nvSpPr>
        <p:spPr>
          <a:xfrm>
            <a:off x="2803288" y="5777879"/>
            <a:ext cx="2158703" cy="523220"/>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Access to the prepared quad scan files. </a:t>
            </a:r>
          </a:p>
        </p:txBody>
      </p:sp>
      <p:sp>
        <p:nvSpPr>
          <p:cNvPr id="16" name="TextBox 15">
            <a:extLst>
              <a:ext uri="{FF2B5EF4-FFF2-40B4-BE49-F238E27FC236}">
                <a16:creationId xmlns:a16="http://schemas.microsoft.com/office/drawing/2014/main" id="{87072F2B-74F3-41B5-B600-FF2BF8BAD09F}"/>
              </a:ext>
            </a:extLst>
          </p:cNvPr>
          <p:cNvSpPr txBox="1"/>
          <p:nvPr/>
        </p:nvSpPr>
        <p:spPr>
          <a:xfrm>
            <a:off x="5597841" y="5777879"/>
            <a:ext cx="2158703" cy="523220"/>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a:solidFill>
                  <a:srgbClr val="00B0F0"/>
                </a:solidFill>
              </a:rPr>
              <a:t>Access to all quad scan measurement data. </a:t>
            </a:r>
          </a:p>
        </p:txBody>
      </p:sp>
      <p:sp>
        <p:nvSpPr>
          <p:cNvPr id="11" name="TextBox 10">
            <a:extLst>
              <a:ext uri="{FF2B5EF4-FFF2-40B4-BE49-F238E27FC236}">
                <a16:creationId xmlns:a16="http://schemas.microsoft.com/office/drawing/2014/main" id="{A37B66AC-238C-4185-9161-CAE392F73FBC}"/>
              </a:ext>
            </a:extLst>
          </p:cNvPr>
          <p:cNvSpPr txBox="1"/>
          <p:nvPr/>
        </p:nvSpPr>
        <p:spPr>
          <a:xfrm>
            <a:off x="8184631" y="3906358"/>
            <a:ext cx="2252764" cy="738664"/>
          </a:xfrm>
          <a:prstGeom prst="rect">
            <a:avLst/>
          </a:prstGeom>
          <a:ln w="9525">
            <a:solidFill>
              <a:schemeClr val="bg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buClr>
                <a:schemeClr val="accent2"/>
              </a:buClr>
              <a:buSzPct val="80000"/>
            </a:pPr>
            <a:r>
              <a:rPr lang="en-US" sz="1400">
                <a:solidFill>
                  <a:srgbClr val="00B0F0"/>
                </a:solidFill>
              </a:rPr>
              <a:t>New button: load and plot old measurements. Opens a file selector GUI. </a:t>
            </a:r>
          </a:p>
        </p:txBody>
      </p:sp>
      <p:cxnSp>
        <p:nvCxnSpPr>
          <p:cNvPr id="18" name="Straight Arrow Connector 17">
            <a:extLst>
              <a:ext uri="{FF2B5EF4-FFF2-40B4-BE49-F238E27FC236}">
                <a16:creationId xmlns:a16="http://schemas.microsoft.com/office/drawing/2014/main" id="{06546043-F49B-470F-B118-CD82B5D8A914}"/>
              </a:ext>
            </a:extLst>
          </p:cNvPr>
          <p:cNvCxnSpPr>
            <a:stCxn id="13" idx="3"/>
          </p:cNvCxnSpPr>
          <p:nvPr/>
        </p:nvCxnSpPr>
        <p:spPr bwMode="auto">
          <a:xfrm>
            <a:off x="4105330" y="1532604"/>
            <a:ext cx="724578" cy="369332"/>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9" name="Straight Arrow Connector 18">
            <a:extLst>
              <a:ext uri="{FF2B5EF4-FFF2-40B4-BE49-F238E27FC236}">
                <a16:creationId xmlns:a16="http://schemas.microsoft.com/office/drawing/2014/main" id="{1B6A225D-34CF-4099-B662-5CA48639ECD3}"/>
              </a:ext>
            </a:extLst>
          </p:cNvPr>
          <p:cNvCxnSpPr>
            <a:cxnSpLocks/>
            <a:stCxn id="6" idx="3"/>
          </p:cNvCxnSpPr>
          <p:nvPr/>
        </p:nvCxnSpPr>
        <p:spPr bwMode="auto">
          <a:xfrm flipV="1">
            <a:off x="4123096" y="2135469"/>
            <a:ext cx="706812" cy="447419"/>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2" name="Straight Arrow Connector 21">
            <a:extLst>
              <a:ext uri="{FF2B5EF4-FFF2-40B4-BE49-F238E27FC236}">
                <a16:creationId xmlns:a16="http://schemas.microsoft.com/office/drawing/2014/main" id="{B45EB2E5-C0E6-48FA-8DFE-198A83A1D833}"/>
              </a:ext>
            </a:extLst>
          </p:cNvPr>
          <p:cNvCxnSpPr>
            <a:cxnSpLocks/>
            <a:stCxn id="7" idx="3"/>
          </p:cNvCxnSpPr>
          <p:nvPr/>
        </p:nvCxnSpPr>
        <p:spPr bwMode="auto">
          <a:xfrm flipV="1">
            <a:off x="3597500" y="2430592"/>
            <a:ext cx="1232409" cy="1260018"/>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Arrow Connector 25">
            <a:extLst>
              <a:ext uri="{FF2B5EF4-FFF2-40B4-BE49-F238E27FC236}">
                <a16:creationId xmlns:a16="http://schemas.microsoft.com/office/drawing/2014/main" id="{EA74D636-D54B-404C-9E72-8A3577C14B73}"/>
              </a:ext>
            </a:extLst>
          </p:cNvPr>
          <p:cNvCxnSpPr>
            <a:cxnSpLocks/>
            <a:stCxn id="10" idx="3"/>
          </p:cNvCxnSpPr>
          <p:nvPr/>
        </p:nvCxnSpPr>
        <p:spPr bwMode="auto">
          <a:xfrm flipV="1">
            <a:off x="3874394" y="3780324"/>
            <a:ext cx="955514" cy="565293"/>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9" name="Straight Arrow Connector 28">
            <a:extLst>
              <a:ext uri="{FF2B5EF4-FFF2-40B4-BE49-F238E27FC236}">
                <a16:creationId xmlns:a16="http://schemas.microsoft.com/office/drawing/2014/main" id="{19F7EE8C-9C2B-48EE-98CA-E242B1263F6B}"/>
              </a:ext>
            </a:extLst>
          </p:cNvPr>
          <p:cNvCxnSpPr>
            <a:cxnSpLocks/>
            <a:stCxn id="8" idx="1"/>
          </p:cNvCxnSpPr>
          <p:nvPr/>
        </p:nvCxnSpPr>
        <p:spPr bwMode="auto">
          <a:xfrm flipH="1">
            <a:off x="7460567" y="1901936"/>
            <a:ext cx="724065" cy="636824"/>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2" name="Straight Arrow Connector 31">
            <a:extLst>
              <a:ext uri="{FF2B5EF4-FFF2-40B4-BE49-F238E27FC236}">
                <a16:creationId xmlns:a16="http://schemas.microsoft.com/office/drawing/2014/main" id="{2BC58C88-C37F-4217-B661-15FFE5D84290}"/>
              </a:ext>
            </a:extLst>
          </p:cNvPr>
          <p:cNvCxnSpPr>
            <a:cxnSpLocks/>
            <a:stCxn id="9" idx="1"/>
          </p:cNvCxnSpPr>
          <p:nvPr/>
        </p:nvCxnSpPr>
        <p:spPr bwMode="auto">
          <a:xfrm flipH="1">
            <a:off x="7523871" y="3105528"/>
            <a:ext cx="587242" cy="62135"/>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Arrow Connector 34">
            <a:extLst>
              <a:ext uri="{FF2B5EF4-FFF2-40B4-BE49-F238E27FC236}">
                <a16:creationId xmlns:a16="http://schemas.microsoft.com/office/drawing/2014/main" id="{15814FD0-3B20-4C85-927C-46536D87BE4F}"/>
              </a:ext>
            </a:extLst>
          </p:cNvPr>
          <p:cNvCxnSpPr>
            <a:cxnSpLocks/>
            <a:stCxn id="11" idx="1"/>
          </p:cNvCxnSpPr>
          <p:nvPr/>
        </p:nvCxnSpPr>
        <p:spPr bwMode="auto">
          <a:xfrm flipH="1" flipV="1">
            <a:off x="7671583" y="3780324"/>
            <a:ext cx="513048" cy="495366"/>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Arrow Connector 37">
            <a:extLst>
              <a:ext uri="{FF2B5EF4-FFF2-40B4-BE49-F238E27FC236}">
                <a16:creationId xmlns:a16="http://schemas.microsoft.com/office/drawing/2014/main" id="{2D3A97F4-513A-4041-AB26-1592118D74C1}"/>
              </a:ext>
            </a:extLst>
          </p:cNvPr>
          <p:cNvCxnSpPr>
            <a:cxnSpLocks/>
            <a:stCxn id="14" idx="3"/>
          </p:cNvCxnSpPr>
          <p:nvPr/>
        </p:nvCxnSpPr>
        <p:spPr bwMode="auto">
          <a:xfrm>
            <a:off x="4209665" y="5138693"/>
            <a:ext cx="533519" cy="115591"/>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1" name="Straight Arrow Connector 40">
            <a:extLst>
              <a:ext uri="{FF2B5EF4-FFF2-40B4-BE49-F238E27FC236}">
                <a16:creationId xmlns:a16="http://schemas.microsoft.com/office/drawing/2014/main" id="{0F09AEDE-08EB-4605-B14B-17746508E4DD}"/>
              </a:ext>
            </a:extLst>
          </p:cNvPr>
          <p:cNvCxnSpPr>
            <a:cxnSpLocks/>
            <a:stCxn id="15" idx="3"/>
          </p:cNvCxnSpPr>
          <p:nvPr/>
        </p:nvCxnSpPr>
        <p:spPr bwMode="auto">
          <a:xfrm flipV="1">
            <a:off x="4961990" y="5416063"/>
            <a:ext cx="587242" cy="623426"/>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5" name="Straight Arrow Connector 44">
            <a:extLst>
              <a:ext uri="{FF2B5EF4-FFF2-40B4-BE49-F238E27FC236}">
                <a16:creationId xmlns:a16="http://schemas.microsoft.com/office/drawing/2014/main" id="{DC388429-FAF6-428A-9FA9-ED174D13C602}"/>
              </a:ext>
            </a:extLst>
          </p:cNvPr>
          <p:cNvCxnSpPr>
            <a:cxnSpLocks/>
            <a:stCxn id="16" idx="0"/>
          </p:cNvCxnSpPr>
          <p:nvPr/>
        </p:nvCxnSpPr>
        <p:spPr bwMode="auto">
          <a:xfrm flipV="1">
            <a:off x="6677193" y="5416063"/>
            <a:ext cx="276937" cy="361816"/>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 name="Rectangle 2">
            <a:extLst>
              <a:ext uri="{FF2B5EF4-FFF2-40B4-BE49-F238E27FC236}">
                <a16:creationId xmlns:a16="http://schemas.microsoft.com/office/drawing/2014/main" id="{73D5BDD8-0318-424A-925B-763BFB11DFBE}"/>
              </a:ext>
            </a:extLst>
          </p:cNvPr>
          <p:cNvSpPr/>
          <p:nvPr/>
        </p:nvSpPr>
        <p:spPr>
          <a:xfrm>
            <a:off x="9290663" y="547984"/>
            <a:ext cx="2108206" cy="369332"/>
          </a:xfrm>
          <a:prstGeom prst="rect">
            <a:avLst/>
          </a:prstGeom>
          <a:ln>
            <a:solidFill>
              <a:srgbClr val="00B0F0"/>
            </a:solidFill>
          </a:ln>
        </p:spPr>
        <p:txBody>
          <a:bodyPr wrap="none">
            <a:spAutoFit/>
          </a:bodyPr>
          <a:lstStyle/>
          <a:p>
            <a:r>
              <a:rPr lang="en-US" b="1" dirty="0">
                <a:solidFill>
                  <a:schemeClr val="bg2"/>
                </a:solidFill>
              </a:rPr>
              <a:t>Tools Advertising</a:t>
            </a:r>
          </a:p>
        </p:txBody>
      </p:sp>
    </p:spTree>
    <p:extLst>
      <p:ext uri="{BB962C8B-B14F-4D97-AF65-F5344CB8AC3E}">
        <p14:creationId xmlns:p14="http://schemas.microsoft.com/office/powerpoint/2010/main" val="188531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grpId="0" nodeType="withEffect">
                                  <p:stCondLst>
                                    <p:cond delay="0"/>
                                  </p:stCondLst>
                                  <p:endCondLst>
                                    <p:cond evt="onNext" delay="0">
                                      <p:tgtEl>
                                        <p:sldTgt/>
                                      </p:tgtEl>
                                    </p:cond>
                                  </p:end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668B7C0-22C0-4328-AB4C-5EACB7D58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330" y="1546064"/>
            <a:ext cx="3678288" cy="4733919"/>
          </a:xfrm>
          <a:prstGeom prst="rect">
            <a:avLst/>
          </a:prstGeom>
        </p:spPr>
      </p:pic>
      <p:pic>
        <p:nvPicPr>
          <p:cNvPr id="21" name="Picture 20">
            <a:extLst>
              <a:ext uri="{FF2B5EF4-FFF2-40B4-BE49-F238E27FC236}">
                <a16:creationId xmlns:a16="http://schemas.microsoft.com/office/drawing/2014/main" id="{C9C21C0C-1AAD-4878-886C-50138381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666" y="1033664"/>
            <a:ext cx="6225922" cy="4190524"/>
          </a:xfrm>
          <a:prstGeom prst="rect">
            <a:avLst/>
          </a:prstGeom>
        </p:spPr>
      </p:pic>
      <p:sp>
        <p:nvSpPr>
          <p:cNvPr id="2" name="Title 1"/>
          <p:cNvSpPr>
            <a:spLocks noGrp="1"/>
          </p:cNvSpPr>
          <p:nvPr>
            <p:ph type="title"/>
          </p:nvPr>
        </p:nvSpPr>
        <p:spPr>
          <a:xfrm>
            <a:off x="575019" y="272907"/>
            <a:ext cx="7410132" cy="714375"/>
          </a:xfrm>
        </p:spPr>
        <p:txBody>
          <a:bodyPr/>
          <a:lstStyle/>
          <a:p>
            <a:r>
              <a:rPr lang="en-US" dirty="0"/>
              <a:t>Measurement results for quad scans with screens</a:t>
            </a:r>
          </a:p>
        </p:txBody>
      </p:sp>
      <p:sp>
        <p:nvSpPr>
          <p:cNvPr id="4" name="AutoShape 2" descr="https://mail.desy.de/service/home/~/?auth=co&amp;loc=en_GB&amp;id=13273&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10C24F55-EB49-4B7D-A999-CB1E54AF2E3D}"/>
              </a:ext>
            </a:extLst>
          </p:cNvPr>
          <p:cNvSpPr txBox="1"/>
          <p:nvPr/>
        </p:nvSpPr>
        <p:spPr>
          <a:xfrm>
            <a:off x="1880041" y="1242313"/>
            <a:ext cx="3227752" cy="738664"/>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Well know measurement presentation after a quadrupole scan using screen as measurement devices. </a:t>
            </a:r>
          </a:p>
        </p:txBody>
      </p:sp>
      <p:cxnSp>
        <p:nvCxnSpPr>
          <p:cNvPr id="18" name="Straight Arrow Connector 17">
            <a:extLst>
              <a:ext uri="{FF2B5EF4-FFF2-40B4-BE49-F238E27FC236}">
                <a16:creationId xmlns:a16="http://schemas.microsoft.com/office/drawing/2014/main" id="{06546043-F49B-470F-B118-CD82B5D8A914}"/>
              </a:ext>
            </a:extLst>
          </p:cNvPr>
          <p:cNvCxnSpPr>
            <a:cxnSpLocks/>
            <a:stCxn id="13" idx="3"/>
          </p:cNvCxnSpPr>
          <p:nvPr/>
        </p:nvCxnSpPr>
        <p:spPr bwMode="auto">
          <a:xfrm>
            <a:off x="5107794" y="1611645"/>
            <a:ext cx="929249" cy="252324"/>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6" name="TextBox 35">
            <a:extLst>
              <a:ext uri="{FF2B5EF4-FFF2-40B4-BE49-F238E27FC236}">
                <a16:creationId xmlns:a16="http://schemas.microsoft.com/office/drawing/2014/main" id="{C0F715FD-1268-4A92-AD21-379D5C6F23CD}"/>
              </a:ext>
            </a:extLst>
          </p:cNvPr>
          <p:cNvSpPr txBox="1"/>
          <p:nvPr/>
        </p:nvSpPr>
        <p:spPr>
          <a:xfrm>
            <a:off x="1085473" y="5205900"/>
            <a:ext cx="2850062" cy="313835"/>
          </a:xfrm>
          <a:prstGeom prst="rect">
            <a:avLst/>
          </a:prstGeom>
          <a:solidFill>
            <a:schemeClr val="bg1"/>
          </a:solidFill>
        </p:spPr>
        <p:txBody>
          <a:bodyPr wrap="square" tIns="79200" bIns="79200" rtlCol="0">
            <a:spAutoFit/>
          </a:bodyPr>
          <a:lstStyle/>
          <a:p>
            <a:pPr algn="ctr">
              <a:spcBef>
                <a:spcPts val="600"/>
              </a:spcBef>
              <a:buClr>
                <a:schemeClr val="accent2"/>
              </a:buClr>
              <a:buSzPct val="80000"/>
            </a:pPr>
            <a:r>
              <a:rPr lang="en-US" sz="1000" dirty="0"/>
              <a:t>Match using last results</a:t>
            </a:r>
          </a:p>
        </p:txBody>
      </p:sp>
      <p:pic>
        <p:nvPicPr>
          <p:cNvPr id="39" name="Picture 38">
            <a:extLst>
              <a:ext uri="{FF2B5EF4-FFF2-40B4-BE49-F238E27FC236}">
                <a16:creationId xmlns:a16="http://schemas.microsoft.com/office/drawing/2014/main" id="{C2DA246D-9CD1-4D61-995C-FD606D98C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4402" y="3499340"/>
            <a:ext cx="3333474" cy="2500105"/>
          </a:xfrm>
          <a:prstGeom prst="rect">
            <a:avLst/>
          </a:prstGeom>
          <a:ln>
            <a:noFill/>
          </a:ln>
          <a:effectLst>
            <a:outerShdw blurRad="292100" dist="139700" dir="2700000" algn="tl" rotWithShape="0">
              <a:srgbClr val="333333">
                <a:alpha val="65000"/>
              </a:srgbClr>
            </a:outerShdw>
          </a:effectLst>
        </p:spPr>
      </p:pic>
      <p:sp>
        <p:nvSpPr>
          <p:cNvPr id="42" name="TextBox 41">
            <a:extLst>
              <a:ext uri="{FF2B5EF4-FFF2-40B4-BE49-F238E27FC236}">
                <a16:creationId xmlns:a16="http://schemas.microsoft.com/office/drawing/2014/main" id="{7D6CE1A7-15CC-4E70-89F7-8E55D7509172}"/>
              </a:ext>
            </a:extLst>
          </p:cNvPr>
          <p:cNvSpPr txBox="1"/>
          <p:nvPr/>
        </p:nvSpPr>
        <p:spPr>
          <a:xfrm>
            <a:off x="4342814" y="4158043"/>
            <a:ext cx="2145323" cy="1169551"/>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The matching routine uses either the last measurement or the last re-evaluation of the measurement data. </a:t>
            </a:r>
          </a:p>
        </p:txBody>
      </p:sp>
      <p:cxnSp>
        <p:nvCxnSpPr>
          <p:cNvPr id="43" name="Straight Arrow Connector 42">
            <a:extLst>
              <a:ext uri="{FF2B5EF4-FFF2-40B4-BE49-F238E27FC236}">
                <a16:creationId xmlns:a16="http://schemas.microsoft.com/office/drawing/2014/main" id="{8F4F8888-6672-4462-9A42-E422F5798BAD}"/>
              </a:ext>
            </a:extLst>
          </p:cNvPr>
          <p:cNvCxnSpPr>
            <a:cxnSpLocks/>
            <a:stCxn id="42" idx="1"/>
          </p:cNvCxnSpPr>
          <p:nvPr/>
        </p:nvCxnSpPr>
        <p:spPr bwMode="auto">
          <a:xfrm flipH="1">
            <a:off x="3961483" y="4742818"/>
            <a:ext cx="381331" cy="503394"/>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46" name="TextBox 45">
            <a:extLst>
              <a:ext uri="{FF2B5EF4-FFF2-40B4-BE49-F238E27FC236}">
                <a16:creationId xmlns:a16="http://schemas.microsoft.com/office/drawing/2014/main" id="{7E38C11F-CE9A-4A1F-81B3-ABDCF6676FBF}"/>
              </a:ext>
            </a:extLst>
          </p:cNvPr>
          <p:cNvSpPr txBox="1"/>
          <p:nvPr/>
        </p:nvSpPr>
        <p:spPr>
          <a:xfrm>
            <a:off x="5379380" y="5845555"/>
            <a:ext cx="4099900" cy="523220"/>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Typical result after matching calculation. This plot is only shown if the algorithm found a solution.  </a:t>
            </a:r>
          </a:p>
        </p:txBody>
      </p:sp>
      <p:sp>
        <p:nvSpPr>
          <p:cNvPr id="14" name="Rectangle 13">
            <a:extLst>
              <a:ext uri="{FF2B5EF4-FFF2-40B4-BE49-F238E27FC236}">
                <a16:creationId xmlns:a16="http://schemas.microsoft.com/office/drawing/2014/main" id="{F50AB142-4804-1D4F-A6D5-BC60F7E06819}"/>
              </a:ext>
            </a:extLst>
          </p:cNvPr>
          <p:cNvSpPr/>
          <p:nvPr/>
        </p:nvSpPr>
        <p:spPr>
          <a:xfrm>
            <a:off x="9290663" y="547984"/>
            <a:ext cx="2108206" cy="369332"/>
          </a:xfrm>
          <a:prstGeom prst="rect">
            <a:avLst/>
          </a:prstGeom>
          <a:ln>
            <a:solidFill>
              <a:srgbClr val="00B0F0"/>
            </a:solidFill>
          </a:ln>
        </p:spPr>
        <p:txBody>
          <a:bodyPr wrap="none">
            <a:spAutoFit/>
          </a:bodyPr>
          <a:lstStyle/>
          <a:p>
            <a:r>
              <a:rPr lang="en-US" b="1" dirty="0">
                <a:solidFill>
                  <a:schemeClr val="bg2"/>
                </a:solidFill>
              </a:rPr>
              <a:t>Tools Advertising</a:t>
            </a:r>
          </a:p>
        </p:txBody>
      </p:sp>
    </p:spTree>
    <p:extLst>
      <p:ext uri="{BB962C8B-B14F-4D97-AF65-F5344CB8AC3E}">
        <p14:creationId xmlns:p14="http://schemas.microsoft.com/office/powerpoint/2010/main" val="295469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grpId="0" nodeType="withEffect">
                                  <p:stCondLst>
                                    <p:cond delay="0"/>
                                  </p:stCondLst>
                                  <p:endCondLst>
                                    <p:cond evt="onNext" delay="0">
                                      <p:tgtEl>
                                        <p:sldTgt/>
                                      </p:tgtEl>
                                    </p:cond>
                                  </p:endCondLst>
                                  <p:childTnLst>
                                    <p:animClr clrSpc="hsl" dir="cw">
                                      <p:cBhvr override="childStyle">
                                        <p:cTn id="6" dur="500" fill="hold"/>
                                        <p:tgtEl>
                                          <p:spTgt spid="14"/>
                                        </p:tgtEl>
                                        <p:attrNameLst>
                                          <p:attrName>style.color</p:attrName>
                                        </p:attrNameLst>
                                      </p:cBhvr>
                                      <p:by>
                                        <p:hsl h="0" s="12549" l="25098"/>
                                      </p:by>
                                    </p:animClr>
                                    <p:animClr clrSpc="hsl" dir="cw">
                                      <p:cBhvr>
                                        <p:cTn id="7" dur="500" fill="hold"/>
                                        <p:tgtEl>
                                          <p:spTgt spid="14"/>
                                        </p:tgtEl>
                                        <p:attrNameLst>
                                          <p:attrName>fillcolor</p:attrName>
                                        </p:attrNameLst>
                                      </p:cBhvr>
                                      <p:by>
                                        <p:hsl h="0" s="12549" l="25098"/>
                                      </p:by>
                                    </p:animClr>
                                    <p:animClr clrSpc="hsl" dir="cw">
                                      <p:cBhvr>
                                        <p:cTn id="8" dur="500" fill="hold"/>
                                        <p:tgtEl>
                                          <p:spTgt spid="14"/>
                                        </p:tgtEl>
                                        <p:attrNameLst>
                                          <p:attrName>stroke.color</p:attrName>
                                        </p:attrNameLst>
                                      </p:cBhvr>
                                      <p:by>
                                        <p:hsl h="0" s="12549" l="25098"/>
                                      </p:by>
                                    </p:animClr>
                                    <p:set>
                                      <p:cBhvr>
                                        <p:cTn id="9"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37" y="712232"/>
            <a:ext cx="10956924" cy="412067"/>
          </a:xfrm>
        </p:spPr>
        <p:txBody>
          <a:bodyPr/>
          <a:lstStyle/>
          <a:p>
            <a:r>
              <a:rPr lang="en-US" dirty="0"/>
              <a:t>Deselecting single measurements</a:t>
            </a:r>
          </a:p>
        </p:txBody>
      </p:sp>
      <p:sp>
        <p:nvSpPr>
          <p:cNvPr id="4" name="AutoShape 2" descr="https://mail.desy.de/service/home/~/?auth=co&amp;loc=en_GB&amp;id=13273&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10C24F55-EB49-4B7D-A999-CB1E54AF2E3D}"/>
              </a:ext>
            </a:extLst>
          </p:cNvPr>
          <p:cNvSpPr txBox="1"/>
          <p:nvPr/>
        </p:nvSpPr>
        <p:spPr>
          <a:xfrm>
            <a:off x="6384486" y="5958200"/>
            <a:ext cx="2284774" cy="523220"/>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After deselecting the first two measurement steps</a:t>
            </a:r>
          </a:p>
        </p:txBody>
      </p:sp>
      <p:pic>
        <p:nvPicPr>
          <p:cNvPr id="21" name="Picture 20">
            <a:extLst>
              <a:ext uri="{FF2B5EF4-FFF2-40B4-BE49-F238E27FC236}">
                <a16:creationId xmlns:a16="http://schemas.microsoft.com/office/drawing/2014/main" id="{E9DE8407-3D1F-452E-AAE6-B6A7EA7409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71360"/>
            <a:ext cx="5637673" cy="3794587"/>
          </a:xfrm>
          <a:prstGeom prst="rect">
            <a:avLst/>
          </a:prstGeom>
        </p:spPr>
      </p:pic>
      <p:pic>
        <p:nvPicPr>
          <p:cNvPr id="24" name="Picture 23">
            <a:extLst>
              <a:ext uri="{FF2B5EF4-FFF2-40B4-BE49-F238E27FC236}">
                <a16:creationId xmlns:a16="http://schemas.microsoft.com/office/drawing/2014/main" id="{C9C03AEB-A8F7-4CF1-9B36-E3B515F75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370" y="1999853"/>
            <a:ext cx="5764318" cy="3879829"/>
          </a:xfrm>
          <a:prstGeom prst="rect">
            <a:avLst/>
          </a:prstGeom>
        </p:spPr>
      </p:pic>
      <p:pic>
        <p:nvPicPr>
          <p:cNvPr id="33" name="Picture 32">
            <a:extLst>
              <a:ext uri="{FF2B5EF4-FFF2-40B4-BE49-F238E27FC236}">
                <a16:creationId xmlns:a16="http://schemas.microsoft.com/office/drawing/2014/main" id="{EE679D70-F561-4AB1-8B54-DB362B4FC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227"/>
          <a:stretch/>
        </p:blipFill>
        <p:spPr>
          <a:xfrm>
            <a:off x="1104783" y="1283354"/>
            <a:ext cx="3206945" cy="2384499"/>
          </a:xfrm>
          <a:prstGeom prst="rect">
            <a:avLst/>
          </a:prstGeom>
        </p:spPr>
      </p:pic>
      <p:cxnSp>
        <p:nvCxnSpPr>
          <p:cNvPr id="18" name="Straight Arrow Connector 17">
            <a:extLst>
              <a:ext uri="{FF2B5EF4-FFF2-40B4-BE49-F238E27FC236}">
                <a16:creationId xmlns:a16="http://schemas.microsoft.com/office/drawing/2014/main" id="{06546043-F49B-470F-B118-CD82B5D8A914}"/>
              </a:ext>
            </a:extLst>
          </p:cNvPr>
          <p:cNvCxnSpPr>
            <a:cxnSpLocks/>
            <a:stCxn id="13" idx="0"/>
          </p:cNvCxnSpPr>
          <p:nvPr/>
        </p:nvCxnSpPr>
        <p:spPr bwMode="auto">
          <a:xfrm flipH="1" flipV="1">
            <a:off x="7220309" y="5530116"/>
            <a:ext cx="306564" cy="428084"/>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6" name="TextBox 35">
            <a:extLst>
              <a:ext uri="{FF2B5EF4-FFF2-40B4-BE49-F238E27FC236}">
                <a16:creationId xmlns:a16="http://schemas.microsoft.com/office/drawing/2014/main" id="{462DBACF-5AA3-4B0D-BE64-6F5D88D2804E}"/>
              </a:ext>
            </a:extLst>
          </p:cNvPr>
          <p:cNvSpPr txBox="1"/>
          <p:nvPr/>
        </p:nvSpPr>
        <p:spPr>
          <a:xfrm>
            <a:off x="9771268" y="2872531"/>
            <a:ext cx="2189084" cy="2831544"/>
          </a:xfrm>
          <a:prstGeom prst="rect">
            <a:avLst/>
          </a:prstGeom>
          <a:no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200" dirty="0">
                <a:solidFill>
                  <a:srgbClr val="00B0F0"/>
                </a:solidFill>
              </a:rPr>
              <a:t>Be careful with the deselection of measurement steps and with the following evaluation of the data!</a:t>
            </a:r>
          </a:p>
          <a:p>
            <a:pPr>
              <a:spcBef>
                <a:spcPts val="600"/>
              </a:spcBef>
              <a:buClr>
                <a:schemeClr val="accent2"/>
              </a:buClr>
              <a:buSzPct val="80000"/>
            </a:pPr>
            <a:r>
              <a:rPr lang="en-US" sz="1200" dirty="0">
                <a:solidFill>
                  <a:srgbClr val="00B0F0"/>
                </a:solidFill>
              </a:rPr>
              <a:t>This functionality must only be used to deselect measurements steps that went clearly wrong (e.g. no beam). </a:t>
            </a:r>
          </a:p>
          <a:p>
            <a:pPr>
              <a:spcBef>
                <a:spcPts val="600"/>
              </a:spcBef>
              <a:buClr>
                <a:schemeClr val="accent2"/>
              </a:buClr>
              <a:buSzPct val="80000"/>
            </a:pPr>
            <a:r>
              <a:rPr lang="en-US" sz="1200" dirty="0">
                <a:solidFill>
                  <a:srgbClr val="00B0F0"/>
                </a:solidFill>
              </a:rPr>
              <a:t>It must not be used to deselect ‘unwanted’ measurement steps to improve e.g. emittance size or beam optics matching! </a:t>
            </a:r>
          </a:p>
        </p:txBody>
      </p:sp>
      <p:sp>
        <p:nvSpPr>
          <p:cNvPr id="34" name="Rectangle 33">
            <a:extLst>
              <a:ext uri="{FF2B5EF4-FFF2-40B4-BE49-F238E27FC236}">
                <a16:creationId xmlns:a16="http://schemas.microsoft.com/office/drawing/2014/main" id="{EEF9F9DF-123A-49A2-BBE3-06245D18B88A}"/>
              </a:ext>
            </a:extLst>
          </p:cNvPr>
          <p:cNvSpPr/>
          <p:nvPr/>
        </p:nvSpPr>
        <p:spPr bwMode="auto">
          <a:xfrm>
            <a:off x="1280629" y="1283353"/>
            <a:ext cx="2855741" cy="751791"/>
          </a:xfrm>
          <a:prstGeom prst="rect">
            <a:avLst/>
          </a:prstGeom>
          <a:solidFill>
            <a:schemeClr val="bg1">
              <a:alpha val="64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indent="-268288" defTabSz="914400" fontAlgn="base">
              <a:spcBef>
                <a:spcPct val="20000"/>
              </a:spcBef>
              <a:spcAft>
                <a:spcPct val="0"/>
              </a:spcAft>
              <a:buClr>
                <a:schemeClr val="accent2"/>
              </a:buClr>
              <a:buSzPct val="80000"/>
              <a:buFont typeface="Wingdings" pitchFamily="2" charset="2"/>
              <a:buChar char="n"/>
            </a:pPr>
            <a:endParaRPr lang="en-US" sz="2000">
              <a:solidFill>
                <a:schemeClr val="accent3"/>
              </a:solidFill>
              <a:latin typeface="Arial" charset="0"/>
              <a:ea typeface="ＭＳ Ｐゴシック" pitchFamily="112" charset="-128"/>
            </a:endParaRPr>
          </a:p>
        </p:txBody>
      </p:sp>
      <p:sp>
        <p:nvSpPr>
          <p:cNvPr id="40" name="TextBox 39">
            <a:extLst>
              <a:ext uri="{FF2B5EF4-FFF2-40B4-BE49-F238E27FC236}">
                <a16:creationId xmlns:a16="http://schemas.microsoft.com/office/drawing/2014/main" id="{7DE5DBD9-EBCF-4BBC-9329-322D2D94357E}"/>
              </a:ext>
            </a:extLst>
          </p:cNvPr>
          <p:cNvSpPr txBox="1"/>
          <p:nvPr/>
        </p:nvSpPr>
        <p:spPr>
          <a:xfrm>
            <a:off x="1580270" y="6073407"/>
            <a:ext cx="2778370" cy="523220"/>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spcBef>
                <a:spcPts val="600"/>
              </a:spcBef>
              <a:buClr>
                <a:schemeClr val="accent2"/>
              </a:buClr>
              <a:buSzPct val="80000"/>
            </a:pPr>
            <a:r>
              <a:rPr lang="en-US" sz="1400" dirty="0">
                <a:solidFill>
                  <a:srgbClr val="00B0F0"/>
                </a:solidFill>
              </a:rPr>
              <a:t>The first two measurement steps were taken steps without beam. </a:t>
            </a:r>
          </a:p>
        </p:txBody>
      </p:sp>
      <p:cxnSp>
        <p:nvCxnSpPr>
          <p:cNvPr id="42" name="Straight Arrow Connector 41">
            <a:extLst>
              <a:ext uri="{FF2B5EF4-FFF2-40B4-BE49-F238E27FC236}">
                <a16:creationId xmlns:a16="http://schemas.microsoft.com/office/drawing/2014/main" id="{D3B6A302-599A-4CBD-9335-59D9013D432A}"/>
              </a:ext>
            </a:extLst>
          </p:cNvPr>
          <p:cNvCxnSpPr>
            <a:cxnSpLocks/>
          </p:cNvCxnSpPr>
          <p:nvPr/>
        </p:nvCxnSpPr>
        <p:spPr bwMode="auto">
          <a:xfrm flipH="1" flipV="1">
            <a:off x="2210105" y="5510151"/>
            <a:ext cx="713631" cy="563256"/>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44" name="TextBox 43">
            <a:extLst>
              <a:ext uri="{FF2B5EF4-FFF2-40B4-BE49-F238E27FC236}">
                <a16:creationId xmlns:a16="http://schemas.microsoft.com/office/drawing/2014/main" id="{69C55F6F-7357-4DE8-AB4E-67567D41ACD8}"/>
              </a:ext>
            </a:extLst>
          </p:cNvPr>
          <p:cNvSpPr txBox="1"/>
          <p:nvPr/>
        </p:nvSpPr>
        <p:spPr>
          <a:xfrm>
            <a:off x="5079824" y="1219080"/>
            <a:ext cx="5824515" cy="1107996"/>
          </a:xfrm>
          <a:prstGeom prst="rect">
            <a:avLst/>
          </a:prstGeom>
          <a:solidFill>
            <a:schemeClr val="bg1"/>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marL="285750" indent="-285750">
              <a:spcBef>
                <a:spcPts val="600"/>
              </a:spcBef>
              <a:buClr>
                <a:schemeClr val="accent2"/>
              </a:buClr>
              <a:buSzPct val="80000"/>
            </a:pPr>
            <a:r>
              <a:rPr lang="en-US" sz="1400" dirty="0">
                <a:solidFill>
                  <a:srgbClr val="00B0F0"/>
                </a:solidFill>
              </a:rPr>
              <a:t>It is possible to evaluate only a selection of the taken data steps.</a:t>
            </a:r>
          </a:p>
          <a:p>
            <a:pPr marL="285750" indent="-285750">
              <a:spcBef>
                <a:spcPts val="600"/>
              </a:spcBef>
              <a:buClr>
                <a:schemeClr val="accent2"/>
              </a:buClr>
              <a:buSzPct val="80000"/>
            </a:pPr>
            <a:r>
              <a:rPr lang="en-US" sz="1400" dirty="0">
                <a:solidFill>
                  <a:srgbClr val="00B0F0"/>
                </a:solidFill>
              </a:rPr>
              <a:t>Write all step numbers that should into that field and press ‘Evaluate again’. </a:t>
            </a:r>
          </a:p>
          <a:p>
            <a:pPr marL="285750" indent="-285750">
              <a:spcBef>
                <a:spcPts val="600"/>
              </a:spcBef>
              <a:buClr>
                <a:schemeClr val="accent2"/>
              </a:buClr>
              <a:buSzPct val="80000"/>
            </a:pPr>
            <a:r>
              <a:rPr lang="en-US" sz="1400" dirty="0">
                <a:solidFill>
                  <a:srgbClr val="00B0F0"/>
                </a:solidFill>
              </a:rPr>
              <a:t>You can use MATLAB type vector definitions like [3:7] = [3 4 5 6 7].</a:t>
            </a:r>
          </a:p>
        </p:txBody>
      </p:sp>
      <p:cxnSp>
        <p:nvCxnSpPr>
          <p:cNvPr id="46" name="Straight Arrow Connector 45">
            <a:extLst>
              <a:ext uri="{FF2B5EF4-FFF2-40B4-BE49-F238E27FC236}">
                <a16:creationId xmlns:a16="http://schemas.microsoft.com/office/drawing/2014/main" id="{02081D11-4151-4918-A44F-DB0733F94D2E}"/>
              </a:ext>
            </a:extLst>
          </p:cNvPr>
          <p:cNvCxnSpPr>
            <a:cxnSpLocks/>
            <a:stCxn id="44" idx="1"/>
          </p:cNvCxnSpPr>
          <p:nvPr/>
        </p:nvCxnSpPr>
        <p:spPr bwMode="auto">
          <a:xfrm flipH="1">
            <a:off x="2587752" y="1773078"/>
            <a:ext cx="2492072" cy="405793"/>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8" name="Straight Arrow Connector 47">
            <a:extLst>
              <a:ext uri="{FF2B5EF4-FFF2-40B4-BE49-F238E27FC236}">
                <a16:creationId xmlns:a16="http://schemas.microsoft.com/office/drawing/2014/main" id="{9B5FEB0D-3920-44E1-9DA4-DF3EAA564E94}"/>
              </a:ext>
            </a:extLst>
          </p:cNvPr>
          <p:cNvCxnSpPr>
            <a:cxnSpLocks/>
            <a:stCxn id="44" idx="1"/>
          </p:cNvCxnSpPr>
          <p:nvPr/>
        </p:nvCxnSpPr>
        <p:spPr bwMode="auto">
          <a:xfrm flipH="1">
            <a:off x="3913632" y="1773078"/>
            <a:ext cx="1166192" cy="354796"/>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7" name="Rectangle 16">
            <a:extLst>
              <a:ext uri="{FF2B5EF4-FFF2-40B4-BE49-F238E27FC236}">
                <a16:creationId xmlns:a16="http://schemas.microsoft.com/office/drawing/2014/main" id="{F057EE13-DDC4-6B41-A34B-AE33CFC8A5FB}"/>
              </a:ext>
            </a:extLst>
          </p:cNvPr>
          <p:cNvSpPr/>
          <p:nvPr/>
        </p:nvSpPr>
        <p:spPr>
          <a:xfrm>
            <a:off x="9290663" y="547984"/>
            <a:ext cx="2108206" cy="369332"/>
          </a:xfrm>
          <a:prstGeom prst="rect">
            <a:avLst/>
          </a:prstGeom>
          <a:ln>
            <a:solidFill>
              <a:srgbClr val="00B0F0"/>
            </a:solidFill>
          </a:ln>
        </p:spPr>
        <p:txBody>
          <a:bodyPr wrap="none">
            <a:spAutoFit/>
          </a:bodyPr>
          <a:lstStyle/>
          <a:p>
            <a:r>
              <a:rPr lang="en-US" b="1" dirty="0">
                <a:solidFill>
                  <a:schemeClr val="bg2"/>
                </a:solidFill>
              </a:rPr>
              <a:t>Tools Advertising</a:t>
            </a:r>
          </a:p>
        </p:txBody>
      </p:sp>
    </p:spTree>
    <p:extLst>
      <p:ext uri="{BB962C8B-B14F-4D97-AF65-F5344CB8AC3E}">
        <p14:creationId xmlns:p14="http://schemas.microsoft.com/office/powerpoint/2010/main" val="280348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grpId="0" nodeType="withEffect">
                                  <p:stCondLst>
                                    <p:cond delay="0"/>
                                  </p:stCondLst>
                                  <p:endCondLst>
                                    <p:cond evt="onNext" delay="0">
                                      <p:tgtEl>
                                        <p:sldTgt/>
                                      </p:tgtEl>
                                    </p:cond>
                                  </p:endCondLst>
                                  <p:childTnLst>
                                    <p:animClr clrSpc="hsl" dir="cw">
                                      <p:cBhvr override="childStyle">
                                        <p:cTn id="6" dur="500" fill="hold"/>
                                        <p:tgtEl>
                                          <p:spTgt spid="17"/>
                                        </p:tgtEl>
                                        <p:attrNameLst>
                                          <p:attrName>style.color</p:attrName>
                                        </p:attrNameLst>
                                      </p:cBhvr>
                                      <p:by>
                                        <p:hsl h="0" s="12549" l="25098"/>
                                      </p:by>
                                    </p:animClr>
                                    <p:animClr clrSpc="hsl" dir="cw">
                                      <p:cBhvr>
                                        <p:cTn id="7" dur="500" fill="hold"/>
                                        <p:tgtEl>
                                          <p:spTgt spid="17"/>
                                        </p:tgtEl>
                                        <p:attrNameLst>
                                          <p:attrName>fillcolor</p:attrName>
                                        </p:attrNameLst>
                                      </p:cBhvr>
                                      <p:by>
                                        <p:hsl h="0" s="12549" l="25098"/>
                                      </p:by>
                                    </p:animClr>
                                    <p:animClr clrSpc="hsl" dir="cw">
                                      <p:cBhvr>
                                        <p:cTn id="8" dur="500" fill="hold"/>
                                        <p:tgtEl>
                                          <p:spTgt spid="17"/>
                                        </p:tgtEl>
                                        <p:attrNameLst>
                                          <p:attrName>stroke.color</p:attrName>
                                        </p:attrNameLst>
                                      </p:cBhvr>
                                      <p:by>
                                        <p:hsl h="0" s="12549" l="25098"/>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0781-78E7-6E1C-49FA-8B948CF5D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6D942-FF19-0F09-F541-ED09020228DC}"/>
              </a:ext>
            </a:extLst>
          </p:cNvPr>
          <p:cNvSpPr>
            <a:spLocks noGrp="1"/>
          </p:cNvSpPr>
          <p:nvPr>
            <p:ph type="title"/>
          </p:nvPr>
        </p:nvSpPr>
        <p:spPr>
          <a:xfrm>
            <a:off x="611189" y="712232"/>
            <a:ext cx="10956924" cy="394325"/>
          </a:xfrm>
        </p:spPr>
        <p:txBody>
          <a:bodyPr/>
          <a:lstStyle/>
          <a:p>
            <a:r>
              <a:rPr lang="en-US" dirty="0"/>
              <a:t>First things first</a:t>
            </a:r>
          </a:p>
        </p:txBody>
      </p:sp>
      <p:sp>
        <p:nvSpPr>
          <p:cNvPr id="3" name="Content Placeholder 2">
            <a:extLst>
              <a:ext uri="{FF2B5EF4-FFF2-40B4-BE49-F238E27FC236}">
                <a16:creationId xmlns:a16="http://schemas.microsoft.com/office/drawing/2014/main" id="{CDF84D29-C89F-53F1-A2D8-FBD6C9C2AEAF}"/>
              </a:ext>
            </a:extLst>
          </p:cNvPr>
          <p:cNvSpPr>
            <a:spLocks noGrp="1"/>
          </p:cNvSpPr>
          <p:nvPr>
            <p:ph idx="1"/>
          </p:nvPr>
        </p:nvSpPr>
        <p:spPr>
          <a:xfrm>
            <a:off x="611189" y="1255713"/>
            <a:ext cx="10944224" cy="1445154"/>
          </a:xfrm>
        </p:spPr>
        <p:txBody>
          <a:bodyPr/>
          <a:lstStyle/>
          <a:p>
            <a:r>
              <a:rPr lang="en-US" sz="1600" dirty="0"/>
              <a:t>Matching means, that the actual electron beam parameters fit to the design optics of the lattice (given by the position and strength of magnets). In other words, the beam’s size at different positions in the accelerator is as designed. </a:t>
            </a:r>
          </a:p>
          <a:p>
            <a:r>
              <a:rPr lang="en-US" sz="1600" dirty="0"/>
              <a:t>The lattice is designed such that the electron beam’s quality in the undulator beamlines is as good as possible for lasing. </a:t>
            </a:r>
          </a:p>
        </p:txBody>
      </p:sp>
      <p:pic>
        <p:nvPicPr>
          <p:cNvPr id="6" name="Picture 5">
            <a:extLst>
              <a:ext uri="{FF2B5EF4-FFF2-40B4-BE49-F238E27FC236}">
                <a16:creationId xmlns:a16="http://schemas.microsoft.com/office/drawing/2014/main" id="{AE91AD4A-8158-E891-A3EF-38BD03F60315}"/>
              </a:ext>
            </a:extLst>
          </p:cNvPr>
          <p:cNvPicPr>
            <a:picLocks noChangeAspect="1"/>
          </p:cNvPicPr>
          <p:nvPr/>
        </p:nvPicPr>
        <p:blipFill>
          <a:blip r:embed="rId2">
            <a:extLst>
              <a:ext uri="{28A0092B-C50C-407E-A947-70E740481C1C}">
                <a14:useLocalDpi xmlns:a14="http://schemas.microsoft.com/office/drawing/2010/main" val="0"/>
              </a:ext>
            </a:extLst>
          </a:blip>
          <a:srcRect l="2231" t="25646" r="22606" b="17495"/>
          <a:stretch/>
        </p:blipFill>
        <p:spPr>
          <a:xfrm>
            <a:off x="2921000" y="2850023"/>
            <a:ext cx="6574367" cy="3077567"/>
          </a:xfrm>
          <a:prstGeom prst="rect">
            <a:avLst/>
          </a:prstGeom>
          <a:ln>
            <a:noFill/>
          </a:ln>
          <a:effectLst>
            <a:outerShdw blurRad="292100" dist="139700" dir="2700000" algn="tl" rotWithShape="0">
              <a:srgbClr val="333333">
                <a:alpha val="65000"/>
              </a:srgbClr>
            </a:outerShdw>
          </a:effectLst>
        </p:spPr>
      </p:pic>
      <p:sp>
        <p:nvSpPr>
          <p:cNvPr id="4" name="Content Placeholder 1">
            <a:extLst>
              <a:ext uri="{FF2B5EF4-FFF2-40B4-BE49-F238E27FC236}">
                <a16:creationId xmlns:a16="http://schemas.microsoft.com/office/drawing/2014/main" id="{8A905B5A-E961-1C09-715F-31D3CF7F1519}"/>
              </a:ext>
            </a:extLst>
          </p:cNvPr>
          <p:cNvSpPr txBox="1">
            <a:spLocks/>
          </p:cNvSpPr>
          <p:nvPr/>
        </p:nvSpPr>
        <p:spPr>
          <a:xfrm>
            <a:off x="6349999" y="2968582"/>
            <a:ext cx="3145367"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solidFill>
                  <a:schemeClr val="bg1"/>
                </a:solidFill>
              </a:rPr>
              <a:t>Beta functions (“beam sizes’) in the EuXFEL injector </a:t>
            </a:r>
            <a:endParaRPr lang="en-GB" i="1" baseline="-25000" dirty="0">
              <a:solidFill>
                <a:schemeClr val="bg1"/>
              </a:solidFill>
            </a:endParaRPr>
          </a:p>
        </p:txBody>
      </p:sp>
      <p:sp>
        <p:nvSpPr>
          <p:cNvPr id="5" name="Content Placeholder 1">
            <a:extLst>
              <a:ext uri="{FF2B5EF4-FFF2-40B4-BE49-F238E27FC236}">
                <a16:creationId xmlns:a16="http://schemas.microsoft.com/office/drawing/2014/main" id="{0B892338-5CE0-6BBE-3282-07BBAF0F79B8}"/>
              </a:ext>
            </a:extLst>
          </p:cNvPr>
          <p:cNvSpPr txBox="1">
            <a:spLocks/>
          </p:cNvSpPr>
          <p:nvPr/>
        </p:nvSpPr>
        <p:spPr>
          <a:xfrm>
            <a:off x="3204632" y="5246115"/>
            <a:ext cx="3145367" cy="45195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solidFill>
                  <a:schemeClr val="bg1"/>
                </a:solidFill>
              </a:rPr>
              <a:t>Strengths of quads</a:t>
            </a:r>
            <a:endParaRPr lang="en-GB" i="1" baseline="-25000" dirty="0">
              <a:solidFill>
                <a:schemeClr val="bg1"/>
              </a:solidFill>
            </a:endParaRPr>
          </a:p>
        </p:txBody>
      </p:sp>
      <p:sp>
        <p:nvSpPr>
          <p:cNvPr id="7" name="Content Placeholder 1">
            <a:extLst>
              <a:ext uri="{FF2B5EF4-FFF2-40B4-BE49-F238E27FC236}">
                <a16:creationId xmlns:a16="http://schemas.microsoft.com/office/drawing/2014/main" id="{BF02433A-C78A-34A2-F5AC-7FBF298F6D60}"/>
              </a:ext>
            </a:extLst>
          </p:cNvPr>
          <p:cNvSpPr txBox="1">
            <a:spLocks/>
          </p:cNvSpPr>
          <p:nvPr/>
        </p:nvSpPr>
        <p:spPr>
          <a:xfrm>
            <a:off x="1532466" y="4725899"/>
            <a:ext cx="1388534"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Position of the cathode</a:t>
            </a:r>
            <a:endParaRPr lang="en-GB" i="1" baseline="-25000" dirty="0"/>
          </a:p>
        </p:txBody>
      </p:sp>
      <p:sp>
        <p:nvSpPr>
          <p:cNvPr id="9" name="Content Placeholder 1">
            <a:extLst>
              <a:ext uri="{FF2B5EF4-FFF2-40B4-BE49-F238E27FC236}">
                <a16:creationId xmlns:a16="http://schemas.microsoft.com/office/drawing/2014/main" id="{55FB17C0-691C-66B2-9CA5-C3BAC263A710}"/>
              </a:ext>
            </a:extLst>
          </p:cNvPr>
          <p:cNvSpPr txBox="1">
            <a:spLocks/>
          </p:cNvSpPr>
          <p:nvPr/>
        </p:nvSpPr>
        <p:spPr>
          <a:xfrm>
            <a:off x="7560733" y="6046149"/>
            <a:ext cx="2582334"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I1 matching section</a:t>
            </a:r>
            <a:endParaRPr lang="en-GB" i="1" baseline="-25000" dirty="0"/>
          </a:p>
        </p:txBody>
      </p:sp>
    </p:spTree>
    <p:extLst>
      <p:ext uri="{BB962C8B-B14F-4D97-AF65-F5344CB8AC3E}">
        <p14:creationId xmlns:p14="http://schemas.microsoft.com/office/powerpoint/2010/main" val="398301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build="p"/>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3A4A-EF6B-A847-A17C-1EFBBB4FD6F5}"/>
              </a:ext>
            </a:extLst>
          </p:cNvPr>
          <p:cNvSpPr>
            <a:spLocks noGrp="1"/>
          </p:cNvSpPr>
          <p:nvPr>
            <p:ph type="title"/>
          </p:nvPr>
        </p:nvSpPr>
        <p:spPr>
          <a:xfrm>
            <a:off x="611189" y="712232"/>
            <a:ext cx="10956924" cy="284464"/>
          </a:xfrm>
        </p:spPr>
        <p:txBody>
          <a:bodyPr/>
          <a:lstStyle/>
          <a:p>
            <a:r>
              <a:rPr lang="en-US" dirty="0"/>
              <a:t>Tomographic reconstruction of transverse phase spaces</a:t>
            </a:r>
          </a:p>
        </p:txBody>
      </p:sp>
      <p:sp>
        <p:nvSpPr>
          <p:cNvPr id="4" name="Line 27">
            <a:extLst>
              <a:ext uri="{FF2B5EF4-FFF2-40B4-BE49-F238E27FC236}">
                <a16:creationId xmlns:a16="http://schemas.microsoft.com/office/drawing/2014/main" id="{D330A810-59A2-3346-8F6D-92E04B9EF59B}"/>
              </a:ext>
            </a:extLst>
          </p:cNvPr>
          <p:cNvSpPr>
            <a:spLocks noChangeShapeType="1"/>
          </p:cNvSpPr>
          <p:nvPr/>
        </p:nvSpPr>
        <p:spPr bwMode="auto">
          <a:xfrm>
            <a:off x="3547158" y="4756129"/>
            <a:ext cx="50403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28">
            <a:extLst>
              <a:ext uri="{FF2B5EF4-FFF2-40B4-BE49-F238E27FC236}">
                <a16:creationId xmlns:a16="http://schemas.microsoft.com/office/drawing/2014/main" id="{4FEC2E39-2F26-634C-AE48-B1780048076C}"/>
              </a:ext>
            </a:extLst>
          </p:cNvPr>
          <p:cNvSpPr>
            <a:spLocks noChangeShapeType="1"/>
          </p:cNvSpPr>
          <p:nvPr/>
        </p:nvSpPr>
        <p:spPr bwMode="auto">
          <a:xfrm flipV="1">
            <a:off x="3907520" y="1803379"/>
            <a:ext cx="0" cy="3168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29">
            <a:extLst>
              <a:ext uri="{FF2B5EF4-FFF2-40B4-BE49-F238E27FC236}">
                <a16:creationId xmlns:a16="http://schemas.microsoft.com/office/drawing/2014/main" id="{702C77F0-D1A3-DA47-ADDA-B904CF0CBAB9}"/>
              </a:ext>
            </a:extLst>
          </p:cNvPr>
          <p:cNvSpPr>
            <a:spLocks noChangeArrowheads="1"/>
          </p:cNvSpPr>
          <p:nvPr/>
        </p:nvSpPr>
        <p:spPr bwMode="auto">
          <a:xfrm rot="-2063326">
            <a:off x="4123420" y="2306617"/>
            <a:ext cx="3600450" cy="1584325"/>
          </a:xfrm>
          <a:prstGeom prst="ellipse">
            <a:avLst/>
          </a:prstGeom>
          <a:solidFill>
            <a:schemeClr val="accent1">
              <a:lumMod val="25000"/>
              <a:lumOff val="7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30">
            <a:extLst>
              <a:ext uri="{FF2B5EF4-FFF2-40B4-BE49-F238E27FC236}">
                <a16:creationId xmlns:a16="http://schemas.microsoft.com/office/drawing/2014/main" id="{3C65C5A6-F4DA-CD41-87FE-FF3B6B7937B4}"/>
              </a:ext>
            </a:extLst>
          </p:cNvPr>
          <p:cNvSpPr>
            <a:spLocks noChangeArrowheads="1"/>
          </p:cNvSpPr>
          <p:nvPr/>
        </p:nvSpPr>
        <p:spPr bwMode="auto">
          <a:xfrm rot="-2063326">
            <a:off x="4633008" y="2674917"/>
            <a:ext cx="2482850" cy="850900"/>
          </a:xfrm>
          <a:prstGeom prst="ellipse">
            <a:avLst/>
          </a:prstGeom>
          <a:solidFill>
            <a:schemeClr val="accent1">
              <a:lumMod val="50000"/>
              <a:lumOff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31">
            <a:extLst>
              <a:ext uri="{FF2B5EF4-FFF2-40B4-BE49-F238E27FC236}">
                <a16:creationId xmlns:a16="http://schemas.microsoft.com/office/drawing/2014/main" id="{B0226A72-5FE5-6848-B26B-48C994DBAC40}"/>
              </a:ext>
            </a:extLst>
          </p:cNvPr>
          <p:cNvSpPr>
            <a:spLocks noChangeArrowheads="1"/>
          </p:cNvSpPr>
          <p:nvPr/>
        </p:nvSpPr>
        <p:spPr bwMode="auto">
          <a:xfrm rot="-2063326">
            <a:off x="5364845" y="2916217"/>
            <a:ext cx="993775" cy="365125"/>
          </a:xfrm>
          <a:prstGeom prst="ellipse">
            <a:avLst/>
          </a:prstGeom>
          <a:solidFill>
            <a:schemeClr val="accent1">
              <a:lumMod val="75000"/>
              <a:lumOff val="2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34">
            <a:extLst>
              <a:ext uri="{FF2B5EF4-FFF2-40B4-BE49-F238E27FC236}">
                <a16:creationId xmlns:a16="http://schemas.microsoft.com/office/drawing/2014/main" id="{2A38BD8A-6065-DE48-87E2-859F0511067D}"/>
              </a:ext>
            </a:extLst>
          </p:cNvPr>
          <p:cNvSpPr txBox="1">
            <a:spLocks noChangeArrowheads="1"/>
          </p:cNvSpPr>
          <p:nvPr/>
        </p:nvSpPr>
        <p:spPr bwMode="auto">
          <a:xfrm rot="16200000">
            <a:off x="2799445" y="2119292"/>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None/>
            </a:pPr>
            <a:r>
              <a:rPr lang="en-GB" altLang="de-DE" sz="1400" dirty="0"/>
              <a:t>momentum</a:t>
            </a:r>
          </a:p>
        </p:txBody>
      </p:sp>
      <p:sp>
        <p:nvSpPr>
          <p:cNvPr id="10" name="Text Box 43">
            <a:extLst>
              <a:ext uri="{FF2B5EF4-FFF2-40B4-BE49-F238E27FC236}">
                <a16:creationId xmlns:a16="http://schemas.microsoft.com/office/drawing/2014/main" id="{46780CD4-392C-1848-9754-284618C8909F}"/>
              </a:ext>
            </a:extLst>
          </p:cNvPr>
          <p:cNvSpPr txBox="1">
            <a:spLocks noChangeArrowheads="1"/>
          </p:cNvSpPr>
          <p:nvPr/>
        </p:nvSpPr>
        <p:spPr bwMode="auto">
          <a:xfrm>
            <a:off x="7652433" y="4827567"/>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GB" altLang="de-DE" sz="1400" dirty="0"/>
              <a:t>position</a:t>
            </a:r>
          </a:p>
        </p:txBody>
      </p:sp>
      <p:cxnSp>
        <p:nvCxnSpPr>
          <p:cNvPr id="20" name="Straight Arrow Connector 19">
            <a:extLst>
              <a:ext uri="{FF2B5EF4-FFF2-40B4-BE49-F238E27FC236}">
                <a16:creationId xmlns:a16="http://schemas.microsoft.com/office/drawing/2014/main" id="{D2CBA09B-B7FC-3A42-8F4C-2E1EEBD58039}"/>
              </a:ext>
            </a:extLst>
          </p:cNvPr>
          <p:cNvCxnSpPr/>
          <p:nvPr/>
        </p:nvCxnSpPr>
        <p:spPr>
          <a:xfrm>
            <a:off x="4370118" y="5132367"/>
            <a:ext cx="3097481"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 Box 43">
            <a:extLst>
              <a:ext uri="{FF2B5EF4-FFF2-40B4-BE49-F238E27FC236}">
                <a16:creationId xmlns:a16="http://schemas.microsoft.com/office/drawing/2014/main" id="{69685BA9-1C61-3D4C-8AC2-E83179775214}"/>
              </a:ext>
            </a:extLst>
          </p:cNvPr>
          <p:cNvSpPr txBox="1">
            <a:spLocks noChangeArrowheads="1"/>
          </p:cNvSpPr>
          <p:nvPr/>
        </p:nvSpPr>
        <p:spPr bwMode="auto">
          <a:xfrm>
            <a:off x="5700033" y="5190667"/>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GB" altLang="de-DE" sz="1400" dirty="0"/>
              <a:t>beam size</a:t>
            </a:r>
          </a:p>
        </p:txBody>
      </p:sp>
      <p:cxnSp>
        <p:nvCxnSpPr>
          <p:cNvPr id="25" name="Straight Connector 24">
            <a:extLst>
              <a:ext uri="{FF2B5EF4-FFF2-40B4-BE49-F238E27FC236}">
                <a16:creationId xmlns:a16="http://schemas.microsoft.com/office/drawing/2014/main" id="{159AF740-22F1-3F43-9034-4287E3DE348A}"/>
              </a:ext>
            </a:extLst>
          </p:cNvPr>
          <p:cNvCxnSpPr>
            <a:cxnSpLocks/>
          </p:cNvCxnSpPr>
          <p:nvPr/>
        </p:nvCxnSpPr>
        <p:spPr>
          <a:xfrm>
            <a:off x="4370118" y="3895122"/>
            <a:ext cx="0" cy="146304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B9BD3-7768-6248-B4ED-8B1C460D78F9}"/>
              </a:ext>
            </a:extLst>
          </p:cNvPr>
          <p:cNvCxnSpPr>
            <a:cxnSpLocks/>
          </p:cNvCxnSpPr>
          <p:nvPr/>
        </p:nvCxnSpPr>
        <p:spPr>
          <a:xfrm>
            <a:off x="7467599" y="2273612"/>
            <a:ext cx="0" cy="310896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4" name="Line 27">
            <a:extLst>
              <a:ext uri="{FF2B5EF4-FFF2-40B4-BE49-F238E27FC236}">
                <a16:creationId xmlns:a16="http://schemas.microsoft.com/office/drawing/2014/main" id="{64666DB4-CBB9-4641-80ED-0A7E20EE19B5}"/>
              </a:ext>
            </a:extLst>
          </p:cNvPr>
          <p:cNvSpPr>
            <a:spLocks noChangeShapeType="1"/>
          </p:cNvSpPr>
          <p:nvPr/>
        </p:nvSpPr>
        <p:spPr bwMode="auto">
          <a:xfrm>
            <a:off x="3549903" y="6487948"/>
            <a:ext cx="50403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8">
            <a:extLst>
              <a:ext uri="{FF2B5EF4-FFF2-40B4-BE49-F238E27FC236}">
                <a16:creationId xmlns:a16="http://schemas.microsoft.com/office/drawing/2014/main" id="{4B1D0390-1949-F943-9CA2-AA60B21DC50F}"/>
              </a:ext>
            </a:extLst>
          </p:cNvPr>
          <p:cNvSpPr>
            <a:spLocks noChangeShapeType="1"/>
          </p:cNvSpPr>
          <p:nvPr/>
        </p:nvSpPr>
        <p:spPr bwMode="auto">
          <a:xfrm flipV="1">
            <a:off x="3906078" y="5495466"/>
            <a:ext cx="1441" cy="11936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1">
            <a:extLst>
              <a:ext uri="{FF2B5EF4-FFF2-40B4-BE49-F238E27FC236}">
                <a16:creationId xmlns:a16="http://schemas.microsoft.com/office/drawing/2014/main" id="{BC1344E7-6B22-F64A-8F62-C9EB52CEAF1A}"/>
              </a:ext>
            </a:extLst>
          </p:cNvPr>
          <p:cNvSpPr/>
          <p:nvPr/>
        </p:nvSpPr>
        <p:spPr>
          <a:xfrm>
            <a:off x="4346369" y="5549293"/>
            <a:ext cx="3121230" cy="950860"/>
          </a:xfrm>
          <a:custGeom>
            <a:avLst/>
            <a:gdLst>
              <a:gd name="connsiteX0" fmla="*/ 0 w 3230088"/>
              <a:gd name="connsiteY0" fmla="*/ 558140 h 584997"/>
              <a:gd name="connsiteX1" fmla="*/ 83127 w 3230088"/>
              <a:gd name="connsiteY1" fmla="*/ 581891 h 584997"/>
              <a:gd name="connsiteX2" fmla="*/ 344384 w 3230088"/>
              <a:gd name="connsiteY2" fmla="*/ 558140 h 584997"/>
              <a:gd name="connsiteX3" fmla="*/ 475013 w 3230088"/>
              <a:gd name="connsiteY3" fmla="*/ 522514 h 584997"/>
              <a:gd name="connsiteX4" fmla="*/ 510639 w 3230088"/>
              <a:gd name="connsiteY4" fmla="*/ 510639 h 584997"/>
              <a:gd name="connsiteX5" fmla="*/ 546265 w 3230088"/>
              <a:gd name="connsiteY5" fmla="*/ 498763 h 584997"/>
              <a:gd name="connsiteX6" fmla="*/ 617517 w 3230088"/>
              <a:gd name="connsiteY6" fmla="*/ 439387 h 584997"/>
              <a:gd name="connsiteX7" fmla="*/ 653143 w 3230088"/>
              <a:gd name="connsiteY7" fmla="*/ 427511 h 584997"/>
              <a:gd name="connsiteX8" fmla="*/ 760021 w 3230088"/>
              <a:gd name="connsiteY8" fmla="*/ 368135 h 584997"/>
              <a:gd name="connsiteX9" fmla="*/ 831273 w 3230088"/>
              <a:gd name="connsiteY9" fmla="*/ 308758 h 584997"/>
              <a:gd name="connsiteX10" fmla="*/ 866899 w 3230088"/>
              <a:gd name="connsiteY10" fmla="*/ 296883 h 584997"/>
              <a:gd name="connsiteX11" fmla="*/ 938150 w 3230088"/>
              <a:gd name="connsiteY11" fmla="*/ 249382 h 584997"/>
              <a:gd name="connsiteX12" fmla="*/ 973776 w 3230088"/>
              <a:gd name="connsiteY12" fmla="*/ 225631 h 584997"/>
              <a:gd name="connsiteX13" fmla="*/ 1045028 w 3230088"/>
              <a:gd name="connsiteY13" fmla="*/ 201880 h 584997"/>
              <a:gd name="connsiteX14" fmla="*/ 1116280 w 3230088"/>
              <a:gd name="connsiteY14" fmla="*/ 166254 h 584997"/>
              <a:gd name="connsiteX15" fmla="*/ 1151906 w 3230088"/>
              <a:gd name="connsiteY15" fmla="*/ 142504 h 584997"/>
              <a:gd name="connsiteX16" fmla="*/ 1246909 w 3230088"/>
              <a:gd name="connsiteY16" fmla="*/ 118753 h 584997"/>
              <a:gd name="connsiteX17" fmla="*/ 1353787 w 3230088"/>
              <a:gd name="connsiteY17" fmla="*/ 83127 h 584997"/>
              <a:gd name="connsiteX18" fmla="*/ 1389413 w 3230088"/>
              <a:gd name="connsiteY18" fmla="*/ 71252 h 584997"/>
              <a:gd name="connsiteX19" fmla="*/ 1496291 w 3230088"/>
              <a:gd name="connsiteY19" fmla="*/ 47501 h 584997"/>
              <a:gd name="connsiteX20" fmla="*/ 1615044 w 3230088"/>
              <a:gd name="connsiteY20" fmla="*/ 11875 h 584997"/>
              <a:gd name="connsiteX21" fmla="*/ 1710047 w 3230088"/>
              <a:gd name="connsiteY21" fmla="*/ 0 h 584997"/>
              <a:gd name="connsiteX22" fmla="*/ 1983179 w 3230088"/>
              <a:gd name="connsiteY22" fmla="*/ 23750 h 584997"/>
              <a:gd name="connsiteX23" fmla="*/ 2054431 w 3230088"/>
              <a:gd name="connsiteY23" fmla="*/ 59376 h 584997"/>
              <a:gd name="connsiteX24" fmla="*/ 2090057 w 3230088"/>
              <a:gd name="connsiteY24" fmla="*/ 71252 h 584997"/>
              <a:gd name="connsiteX25" fmla="*/ 2185060 w 3230088"/>
              <a:gd name="connsiteY25" fmla="*/ 95002 h 584997"/>
              <a:gd name="connsiteX26" fmla="*/ 2291937 w 3230088"/>
              <a:gd name="connsiteY26" fmla="*/ 118753 h 584997"/>
              <a:gd name="connsiteX27" fmla="*/ 2422566 w 3230088"/>
              <a:gd name="connsiteY27" fmla="*/ 106878 h 584997"/>
              <a:gd name="connsiteX28" fmla="*/ 2683823 w 3230088"/>
              <a:gd name="connsiteY28" fmla="*/ 130628 h 584997"/>
              <a:gd name="connsiteX29" fmla="*/ 2778826 w 3230088"/>
              <a:gd name="connsiteY29" fmla="*/ 154379 h 584997"/>
              <a:gd name="connsiteX30" fmla="*/ 2814452 w 3230088"/>
              <a:gd name="connsiteY30" fmla="*/ 178130 h 584997"/>
              <a:gd name="connsiteX31" fmla="*/ 2850078 w 3230088"/>
              <a:gd name="connsiteY31" fmla="*/ 190005 h 584997"/>
              <a:gd name="connsiteX32" fmla="*/ 2897579 w 3230088"/>
              <a:gd name="connsiteY32" fmla="*/ 213756 h 584997"/>
              <a:gd name="connsiteX33" fmla="*/ 2980706 w 3230088"/>
              <a:gd name="connsiteY33" fmla="*/ 273132 h 584997"/>
              <a:gd name="connsiteX34" fmla="*/ 3016332 w 3230088"/>
              <a:gd name="connsiteY34" fmla="*/ 308758 h 584997"/>
              <a:gd name="connsiteX35" fmla="*/ 3051958 w 3230088"/>
              <a:gd name="connsiteY35" fmla="*/ 332509 h 584997"/>
              <a:gd name="connsiteX36" fmla="*/ 3075709 w 3230088"/>
              <a:gd name="connsiteY36" fmla="*/ 403761 h 584997"/>
              <a:gd name="connsiteX37" fmla="*/ 3111335 w 3230088"/>
              <a:gd name="connsiteY37" fmla="*/ 475013 h 584997"/>
              <a:gd name="connsiteX38" fmla="*/ 3146961 w 3230088"/>
              <a:gd name="connsiteY38" fmla="*/ 486888 h 584997"/>
              <a:gd name="connsiteX39" fmla="*/ 3230088 w 3230088"/>
              <a:gd name="connsiteY39" fmla="*/ 546265 h 584997"/>
              <a:gd name="connsiteX0" fmla="*/ 0 w 3230088"/>
              <a:gd name="connsiteY0" fmla="*/ 632038 h 658895"/>
              <a:gd name="connsiteX1" fmla="*/ 83127 w 3230088"/>
              <a:gd name="connsiteY1" fmla="*/ 655789 h 658895"/>
              <a:gd name="connsiteX2" fmla="*/ 344384 w 3230088"/>
              <a:gd name="connsiteY2" fmla="*/ 632038 h 658895"/>
              <a:gd name="connsiteX3" fmla="*/ 475013 w 3230088"/>
              <a:gd name="connsiteY3" fmla="*/ 596412 h 658895"/>
              <a:gd name="connsiteX4" fmla="*/ 510639 w 3230088"/>
              <a:gd name="connsiteY4" fmla="*/ 584537 h 658895"/>
              <a:gd name="connsiteX5" fmla="*/ 546265 w 3230088"/>
              <a:gd name="connsiteY5" fmla="*/ 572661 h 658895"/>
              <a:gd name="connsiteX6" fmla="*/ 617517 w 3230088"/>
              <a:gd name="connsiteY6" fmla="*/ 513285 h 658895"/>
              <a:gd name="connsiteX7" fmla="*/ 653143 w 3230088"/>
              <a:gd name="connsiteY7" fmla="*/ 501409 h 658895"/>
              <a:gd name="connsiteX8" fmla="*/ 760021 w 3230088"/>
              <a:gd name="connsiteY8" fmla="*/ 442033 h 658895"/>
              <a:gd name="connsiteX9" fmla="*/ 831273 w 3230088"/>
              <a:gd name="connsiteY9" fmla="*/ 382656 h 658895"/>
              <a:gd name="connsiteX10" fmla="*/ 866899 w 3230088"/>
              <a:gd name="connsiteY10" fmla="*/ 370781 h 658895"/>
              <a:gd name="connsiteX11" fmla="*/ 938150 w 3230088"/>
              <a:gd name="connsiteY11" fmla="*/ 323280 h 658895"/>
              <a:gd name="connsiteX12" fmla="*/ 973776 w 3230088"/>
              <a:gd name="connsiteY12" fmla="*/ 299529 h 658895"/>
              <a:gd name="connsiteX13" fmla="*/ 1045028 w 3230088"/>
              <a:gd name="connsiteY13" fmla="*/ 275778 h 658895"/>
              <a:gd name="connsiteX14" fmla="*/ 1116280 w 3230088"/>
              <a:gd name="connsiteY14" fmla="*/ 240152 h 658895"/>
              <a:gd name="connsiteX15" fmla="*/ 1151906 w 3230088"/>
              <a:gd name="connsiteY15" fmla="*/ 216402 h 658895"/>
              <a:gd name="connsiteX16" fmla="*/ 1246909 w 3230088"/>
              <a:gd name="connsiteY16" fmla="*/ 192651 h 658895"/>
              <a:gd name="connsiteX17" fmla="*/ 1353787 w 3230088"/>
              <a:gd name="connsiteY17" fmla="*/ 157025 h 658895"/>
              <a:gd name="connsiteX18" fmla="*/ 1389413 w 3230088"/>
              <a:gd name="connsiteY18" fmla="*/ 145150 h 658895"/>
              <a:gd name="connsiteX19" fmla="*/ 1496291 w 3230088"/>
              <a:gd name="connsiteY19" fmla="*/ 121399 h 658895"/>
              <a:gd name="connsiteX20" fmla="*/ 1615044 w 3230088"/>
              <a:gd name="connsiteY20" fmla="*/ 85773 h 658895"/>
              <a:gd name="connsiteX21" fmla="*/ 1719510 w 3230088"/>
              <a:gd name="connsiteY21" fmla="*/ 0 h 658895"/>
              <a:gd name="connsiteX22" fmla="*/ 1983179 w 3230088"/>
              <a:gd name="connsiteY22" fmla="*/ 97648 h 658895"/>
              <a:gd name="connsiteX23" fmla="*/ 2054431 w 3230088"/>
              <a:gd name="connsiteY23" fmla="*/ 133274 h 658895"/>
              <a:gd name="connsiteX24" fmla="*/ 2090057 w 3230088"/>
              <a:gd name="connsiteY24" fmla="*/ 145150 h 658895"/>
              <a:gd name="connsiteX25" fmla="*/ 2185060 w 3230088"/>
              <a:gd name="connsiteY25" fmla="*/ 168900 h 658895"/>
              <a:gd name="connsiteX26" fmla="*/ 2291937 w 3230088"/>
              <a:gd name="connsiteY26" fmla="*/ 192651 h 658895"/>
              <a:gd name="connsiteX27" fmla="*/ 2422566 w 3230088"/>
              <a:gd name="connsiteY27" fmla="*/ 180776 h 658895"/>
              <a:gd name="connsiteX28" fmla="*/ 2683823 w 3230088"/>
              <a:gd name="connsiteY28" fmla="*/ 204526 h 658895"/>
              <a:gd name="connsiteX29" fmla="*/ 2778826 w 3230088"/>
              <a:gd name="connsiteY29" fmla="*/ 228277 h 658895"/>
              <a:gd name="connsiteX30" fmla="*/ 2814452 w 3230088"/>
              <a:gd name="connsiteY30" fmla="*/ 252028 h 658895"/>
              <a:gd name="connsiteX31" fmla="*/ 2850078 w 3230088"/>
              <a:gd name="connsiteY31" fmla="*/ 263903 h 658895"/>
              <a:gd name="connsiteX32" fmla="*/ 2897579 w 3230088"/>
              <a:gd name="connsiteY32" fmla="*/ 287654 h 658895"/>
              <a:gd name="connsiteX33" fmla="*/ 2980706 w 3230088"/>
              <a:gd name="connsiteY33" fmla="*/ 347030 h 658895"/>
              <a:gd name="connsiteX34" fmla="*/ 3016332 w 3230088"/>
              <a:gd name="connsiteY34" fmla="*/ 382656 h 658895"/>
              <a:gd name="connsiteX35" fmla="*/ 3051958 w 3230088"/>
              <a:gd name="connsiteY35" fmla="*/ 406407 h 658895"/>
              <a:gd name="connsiteX36" fmla="*/ 3075709 w 3230088"/>
              <a:gd name="connsiteY36" fmla="*/ 477659 h 658895"/>
              <a:gd name="connsiteX37" fmla="*/ 3111335 w 3230088"/>
              <a:gd name="connsiteY37" fmla="*/ 548911 h 658895"/>
              <a:gd name="connsiteX38" fmla="*/ 3146961 w 3230088"/>
              <a:gd name="connsiteY38" fmla="*/ 560786 h 658895"/>
              <a:gd name="connsiteX39" fmla="*/ 3230088 w 3230088"/>
              <a:gd name="connsiteY39" fmla="*/ 620163 h 658895"/>
              <a:gd name="connsiteX0" fmla="*/ 0 w 3230088"/>
              <a:gd name="connsiteY0" fmla="*/ 632038 h 658895"/>
              <a:gd name="connsiteX1" fmla="*/ 83127 w 3230088"/>
              <a:gd name="connsiteY1" fmla="*/ 655789 h 658895"/>
              <a:gd name="connsiteX2" fmla="*/ 344384 w 3230088"/>
              <a:gd name="connsiteY2" fmla="*/ 632038 h 658895"/>
              <a:gd name="connsiteX3" fmla="*/ 475013 w 3230088"/>
              <a:gd name="connsiteY3" fmla="*/ 596412 h 658895"/>
              <a:gd name="connsiteX4" fmla="*/ 510639 w 3230088"/>
              <a:gd name="connsiteY4" fmla="*/ 584537 h 658895"/>
              <a:gd name="connsiteX5" fmla="*/ 546265 w 3230088"/>
              <a:gd name="connsiteY5" fmla="*/ 572661 h 658895"/>
              <a:gd name="connsiteX6" fmla="*/ 617517 w 3230088"/>
              <a:gd name="connsiteY6" fmla="*/ 513285 h 658895"/>
              <a:gd name="connsiteX7" fmla="*/ 653143 w 3230088"/>
              <a:gd name="connsiteY7" fmla="*/ 501409 h 658895"/>
              <a:gd name="connsiteX8" fmla="*/ 760021 w 3230088"/>
              <a:gd name="connsiteY8" fmla="*/ 442033 h 658895"/>
              <a:gd name="connsiteX9" fmla="*/ 831273 w 3230088"/>
              <a:gd name="connsiteY9" fmla="*/ 382656 h 658895"/>
              <a:gd name="connsiteX10" fmla="*/ 866899 w 3230088"/>
              <a:gd name="connsiteY10" fmla="*/ 370781 h 658895"/>
              <a:gd name="connsiteX11" fmla="*/ 938150 w 3230088"/>
              <a:gd name="connsiteY11" fmla="*/ 323280 h 658895"/>
              <a:gd name="connsiteX12" fmla="*/ 973776 w 3230088"/>
              <a:gd name="connsiteY12" fmla="*/ 299529 h 658895"/>
              <a:gd name="connsiteX13" fmla="*/ 1045028 w 3230088"/>
              <a:gd name="connsiteY13" fmla="*/ 275778 h 658895"/>
              <a:gd name="connsiteX14" fmla="*/ 1116280 w 3230088"/>
              <a:gd name="connsiteY14" fmla="*/ 240152 h 658895"/>
              <a:gd name="connsiteX15" fmla="*/ 1151906 w 3230088"/>
              <a:gd name="connsiteY15" fmla="*/ 216402 h 658895"/>
              <a:gd name="connsiteX16" fmla="*/ 1246909 w 3230088"/>
              <a:gd name="connsiteY16" fmla="*/ 192651 h 658895"/>
              <a:gd name="connsiteX17" fmla="*/ 1353787 w 3230088"/>
              <a:gd name="connsiteY17" fmla="*/ 157025 h 658895"/>
              <a:gd name="connsiteX18" fmla="*/ 1389413 w 3230088"/>
              <a:gd name="connsiteY18" fmla="*/ 145150 h 658895"/>
              <a:gd name="connsiteX19" fmla="*/ 1496291 w 3230088"/>
              <a:gd name="connsiteY19" fmla="*/ 121399 h 658895"/>
              <a:gd name="connsiteX20" fmla="*/ 1577192 w 3230088"/>
              <a:gd name="connsiteY20" fmla="*/ 48824 h 658895"/>
              <a:gd name="connsiteX21" fmla="*/ 1719510 w 3230088"/>
              <a:gd name="connsiteY21" fmla="*/ 0 h 658895"/>
              <a:gd name="connsiteX22" fmla="*/ 1983179 w 3230088"/>
              <a:gd name="connsiteY22" fmla="*/ 97648 h 658895"/>
              <a:gd name="connsiteX23" fmla="*/ 2054431 w 3230088"/>
              <a:gd name="connsiteY23" fmla="*/ 133274 h 658895"/>
              <a:gd name="connsiteX24" fmla="*/ 2090057 w 3230088"/>
              <a:gd name="connsiteY24" fmla="*/ 145150 h 658895"/>
              <a:gd name="connsiteX25" fmla="*/ 2185060 w 3230088"/>
              <a:gd name="connsiteY25" fmla="*/ 168900 h 658895"/>
              <a:gd name="connsiteX26" fmla="*/ 2291937 w 3230088"/>
              <a:gd name="connsiteY26" fmla="*/ 192651 h 658895"/>
              <a:gd name="connsiteX27" fmla="*/ 2422566 w 3230088"/>
              <a:gd name="connsiteY27" fmla="*/ 180776 h 658895"/>
              <a:gd name="connsiteX28" fmla="*/ 2683823 w 3230088"/>
              <a:gd name="connsiteY28" fmla="*/ 204526 h 658895"/>
              <a:gd name="connsiteX29" fmla="*/ 2778826 w 3230088"/>
              <a:gd name="connsiteY29" fmla="*/ 228277 h 658895"/>
              <a:gd name="connsiteX30" fmla="*/ 2814452 w 3230088"/>
              <a:gd name="connsiteY30" fmla="*/ 252028 h 658895"/>
              <a:gd name="connsiteX31" fmla="*/ 2850078 w 3230088"/>
              <a:gd name="connsiteY31" fmla="*/ 263903 h 658895"/>
              <a:gd name="connsiteX32" fmla="*/ 2897579 w 3230088"/>
              <a:gd name="connsiteY32" fmla="*/ 287654 h 658895"/>
              <a:gd name="connsiteX33" fmla="*/ 2980706 w 3230088"/>
              <a:gd name="connsiteY33" fmla="*/ 347030 h 658895"/>
              <a:gd name="connsiteX34" fmla="*/ 3016332 w 3230088"/>
              <a:gd name="connsiteY34" fmla="*/ 382656 h 658895"/>
              <a:gd name="connsiteX35" fmla="*/ 3051958 w 3230088"/>
              <a:gd name="connsiteY35" fmla="*/ 406407 h 658895"/>
              <a:gd name="connsiteX36" fmla="*/ 3075709 w 3230088"/>
              <a:gd name="connsiteY36" fmla="*/ 477659 h 658895"/>
              <a:gd name="connsiteX37" fmla="*/ 3111335 w 3230088"/>
              <a:gd name="connsiteY37" fmla="*/ 548911 h 658895"/>
              <a:gd name="connsiteX38" fmla="*/ 3146961 w 3230088"/>
              <a:gd name="connsiteY38" fmla="*/ 560786 h 658895"/>
              <a:gd name="connsiteX39" fmla="*/ 3230088 w 3230088"/>
              <a:gd name="connsiteY39" fmla="*/ 620163 h 658895"/>
              <a:gd name="connsiteX0" fmla="*/ 0 w 3230088"/>
              <a:gd name="connsiteY0" fmla="*/ 632038 h 634163"/>
              <a:gd name="connsiteX1" fmla="*/ 86853 w 3230088"/>
              <a:gd name="connsiteY1" fmla="*/ 624271 h 634163"/>
              <a:gd name="connsiteX2" fmla="*/ 344384 w 3230088"/>
              <a:gd name="connsiteY2" fmla="*/ 632038 h 634163"/>
              <a:gd name="connsiteX3" fmla="*/ 475013 w 3230088"/>
              <a:gd name="connsiteY3" fmla="*/ 596412 h 634163"/>
              <a:gd name="connsiteX4" fmla="*/ 510639 w 3230088"/>
              <a:gd name="connsiteY4" fmla="*/ 584537 h 634163"/>
              <a:gd name="connsiteX5" fmla="*/ 546265 w 3230088"/>
              <a:gd name="connsiteY5" fmla="*/ 572661 h 634163"/>
              <a:gd name="connsiteX6" fmla="*/ 617517 w 3230088"/>
              <a:gd name="connsiteY6" fmla="*/ 513285 h 634163"/>
              <a:gd name="connsiteX7" fmla="*/ 653143 w 3230088"/>
              <a:gd name="connsiteY7" fmla="*/ 501409 h 634163"/>
              <a:gd name="connsiteX8" fmla="*/ 760021 w 3230088"/>
              <a:gd name="connsiteY8" fmla="*/ 442033 h 634163"/>
              <a:gd name="connsiteX9" fmla="*/ 831273 w 3230088"/>
              <a:gd name="connsiteY9" fmla="*/ 382656 h 634163"/>
              <a:gd name="connsiteX10" fmla="*/ 866899 w 3230088"/>
              <a:gd name="connsiteY10" fmla="*/ 370781 h 634163"/>
              <a:gd name="connsiteX11" fmla="*/ 938150 w 3230088"/>
              <a:gd name="connsiteY11" fmla="*/ 323280 h 634163"/>
              <a:gd name="connsiteX12" fmla="*/ 973776 w 3230088"/>
              <a:gd name="connsiteY12" fmla="*/ 299529 h 634163"/>
              <a:gd name="connsiteX13" fmla="*/ 1045028 w 3230088"/>
              <a:gd name="connsiteY13" fmla="*/ 275778 h 634163"/>
              <a:gd name="connsiteX14" fmla="*/ 1116280 w 3230088"/>
              <a:gd name="connsiteY14" fmla="*/ 240152 h 634163"/>
              <a:gd name="connsiteX15" fmla="*/ 1151906 w 3230088"/>
              <a:gd name="connsiteY15" fmla="*/ 216402 h 634163"/>
              <a:gd name="connsiteX16" fmla="*/ 1246909 w 3230088"/>
              <a:gd name="connsiteY16" fmla="*/ 192651 h 634163"/>
              <a:gd name="connsiteX17" fmla="*/ 1353787 w 3230088"/>
              <a:gd name="connsiteY17" fmla="*/ 157025 h 634163"/>
              <a:gd name="connsiteX18" fmla="*/ 1389413 w 3230088"/>
              <a:gd name="connsiteY18" fmla="*/ 145150 h 634163"/>
              <a:gd name="connsiteX19" fmla="*/ 1496291 w 3230088"/>
              <a:gd name="connsiteY19" fmla="*/ 121399 h 634163"/>
              <a:gd name="connsiteX20" fmla="*/ 1577192 w 3230088"/>
              <a:gd name="connsiteY20" fmla="*/ 48824 h 634163"/>
              <a:gd name="connsiteX21" fmla="*/ 1719510 w 3230088"/>
              <a:gd name="connsiteY21" fmla="*/ 0 h 634163"/>
              <a:gd name="connsiteX22" fmla="*/ 1983179 w 3230088"/>
              <a:gd name="connsiteY22" fmla="*/ 97648 h 634163"/>
              <a:gd name="connsiteX23" fmla="*/ 2054431 w 3230088"/>
              <a:gd name="connsiteY23" fmla="*/ 133274 h 634163"/>
              <a:gd name="connsiteX24" fmla="*/ 2090057 w 3230088"/>
              <a:gd name="connsiteY24" fmla="*/ 145150 h 634163"/>
              <a:gd name="connsiteX25" fmla="*/ 2185060 w 3230088"/>
              <a:gd name="connsiteY25" fmla="*/ 168900 h 634163"/>
              <a:gd name="connsiteX26" fmla="*/ 2291937 w 3230088"/>
              <a:gd name="connsiteY26" fmla="*/ 192651 h 634163"/>
              <a:gd name="connsiteX27" fmla="*/ 2422566 w 3230088"/>
              <a:gd name="connsiteY27" fmla="*/ 180776 h 634163"/>
              <a:gd name="connsiteX28" fmla="*/ 2683823 w 3230088"/>
              <a:gd name="connsiteY28" fmla="*/ 204526 h 634163"/>
              <a:gd name="connsiteX29" fmla="*/ 2778826 w 3230088"/>
              <a:gd name="connsiteY29" fmla="*/ 228277 h 634163"/>
              <a:gd name="connsiteX30" fmla="*/ 2814452 w 3230088"/>
              <a:gd name="connsiteY30" fmla="*/ 252028 h 634163"/>
              <a:gd name="connsiteX31" fmla="*/ 2850078 w 3230088"/>
              <a:gd name="connsiteY31" fmla="*/ 263903 h 634163"/>
              <a:gd name="connsiteX32" fmla="*/ 2897579 w 3230088"/>
              <a:gd name="connsiteY32" fmla="*/ 287654 h 634163"/>
              <a:gd name="connsiteX33" fmla="*/ 2980706 w 3230088"/>
              <a:gd name="connsiteY33" fmla="*/ 347030 h 634163"/>
              <a:gd name="connsiteX34" fmla="*/ 3016332 w 3230088"/>
              <a:gd name="connsiteY34" fmla="*/ 382656 h 634163"/>
              <a:gd name="connsiteX35" fmla="*/ 3051958 w 3230088"/>
              <a:gd name="connsiteY35" fmla="*/ 406407 h 634163"/>
              <a:gd name="connsiteX36" fmla="*/ 3075709 w 3230088"/>
              <a:gd name="connsiteY36" fmla="*/ 477659 h 634163"/>
              <a:gd name="connsiteX37" fmla="*/ 3111335 w 3230088"/>
              <a:gd name="connsiteY37" fmla="*/ 548911 h 634163"/>
              <a:gd name="connsiteX38" fmla="*/ 3146961 w 3230088"/>
              <a:gd name="connsiteY38" fmla="*/ 560786 h 634163"/>
              <a:gd name="connsiteX39" fmla="*/ 3230088 w 3230088"/>
              <a:gd name="connsiteY39" fmla="*/ 620163 h 634163"/>
              <a:gd name="connsiteX0" fmla="*/ 0 w 3230088"/>
              <a:gd name="connsiteY0" fmla="*/ 632038 h 634905"/>
              <a:gd name="connsiteX1" fmla="*/ 86853 w 3230088"/>
              <a:gd name="connsiteY1" fmla="*/ 624271 h 634905"/>
              <a:gd name="connsiteX2" fmla="*/ 340659 w 3230088"/>
              <a:gd name="connsiteY2" fmla="*/ 600520 h 634905"/>
              <a:gd name="connsiteX3" fmla="*/ 475013 w 3230088"/>
              <a:gd name="connsiteY3" fmla="*/ 596412 h 634905"/>
              <a:gd name="connsiteX4" fmla="*/ 510639 w 3230088"/>
              <a:gd name="connsiteY4" fmla="*/ 584537 h 634905"/>
              <a:gd name="connsiteX5" fmla="*/ 546265 w 3230088"/>
              <a:gd name="connsiteY5" fmla="*/ 572661 h 634905"/>
              <a:gd name="connsiteX6" fmla="*/ 617517 w 3230088"/>
              <a:gd name="connsiteY6" fmla="*/ 513285 h 634905"/>
              <a:gd name="connsiteX7" fmla="*/ 653143 w 3230088"/>
              <a:gd name="connsiteY7" fmla="*/ 501409 h 634905"/>
              <a:gd name="connsiteX8" fmla="*/ 760021 w 3230088"/>
              <a:gd name="connsiteY8" fmla="*/ 442033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10639 w 3230088"/>
              <a:gd name="connsiteY4" fmla="*/ 584537 h 634905"/>
              <a:gd name="connsiteX5" fmla="*/ 546265 w 3230088"/>
              <a:gd name="connsiteY5" fmla="*/ 572661 h 634905"/>
              <a:gd name="connsiteX6" fmla="*/ 617517 w 3230088"/>
              <a:gd name="connsiteY6" fmla="*/ 513285 h 634905"/>
              <a:gd name="connsiteX7" fmla="*/ 653143 w 3230088"/>
              <a:gd name="connsiteY7" fmla="*/ 501409 h 634905"/>
              <a:gd name="connsiteX8" fmla="*/ 760021 w 3230088"/>
              <a:gd name="connsiteY8" fmla="*/ 442033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10639 w 3230088"/>
              <a:gd name="connsiteY4" fmla="*/ 584537 h 634905"/>
              <a:gd name="connsiteX5" fmla="*/ 542539 w 3230088"/>
              <a:gd name="connsiteY5" fmla="*/ 545992 h 634905"/>
              <a:gd name="connsiteX6" fmla="*/ 617517 w 3230088"/>
              <a:gd name="connsiteY6" fmla="*/ 513285 h 634905"/>
              <a:gd name="connsiteX7" fmla="*/ 653143 w 3230088"/>
              <a:gd name="connsiteY7" fmla="*/ 501409 h 634905"/>
              <a:gd name="connsiteX8" fmla="*/ 760021 w 3230088"/>
              <a:gd name="connsiteY8" fmla="*/ 442033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7517 w 3230088"/>
              <a:gd name="connsiteY6" fmla="*/ 513285 h 634905"/>
              <a:gd name="connsiteX7" fmla="*/ 653143 w 3230088"/>
              <a:gd name="connsiteY7" fmla="*/ 501409 h 634905"/>
              <a:gd name="connsiteX8" fmla="*/ 760021 w 3230088"/>
              <a:gd name="connsiteY8" fmla="*/ 442033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53143 w 3230088"/>
              <a:gd name="connsiteY7" fmla="*/ 501409 h 634905"/>
              <a:gd name="connsiteX8" fmla="*/ 760021 w 3230088"/>
              <a:gd name="connsiteY8" fmla="*/ 442033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60021 w 3230088"/>
              <a:gd name="connsiteY8" fmla="*/ 442033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31273 w 3230088"/>
              <a:gd name="connsiteY9" fmla="*/ 382656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66899 w 3230088"/>
              <a:gd name="connsiteY10" fmla="*/ 370781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323280 h 634905"/>
              <a:gd name="connsiteX12" fmla="*/ 973776 w 3230088"/>
              <a:gd name="connsiteY12" fmla="*/ 299529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323280 h 634905"/>
              <a:gd name="connsiteX12" fmla="*/ 977502 w 3230088"/>
              <a:gd name="connsiteY12" fmla="*/ 197701 h 634905"/>
              <a:gd name="connsiteX13" fmla="*/ 1045028 w 3230088"/>
              <a:gd name="connsiteY13" fmla="*/ 275778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323280 h 634905"/>
              <a:gd name="connsiteX12" fmla="*/ 977502 w 3230088"/>
              <a:gd name="connsiteY12" fmla="*/ 197701 h 634905"/>
              <a:gd name="connsiteX13" fmla="*/ 1048753 w 3230088"/>
              <a:gd name="connsiteY13" fmla="*/ 176374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16280 w 3230088"/>
              <a:gd name="connsiteY14" fmla="*/ 240152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01378 w 3230088"/>
              <a:gd name="connsiteY14" fmla="*/ 152871 h 634905"/>
              <a:gd name="connsiteX15" fmla="*/ 1151906 w 3230088"/>
              <a:gd name="connsiteY15" fmla="*/ 216402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01378 w 3230088"/>
              <a:gd name="connsiteY14" fmla="*/ 152871 h 634905"/>
              <a:gd name="connsiteX15" fmla="*/ 1166808 w 3230088"/>
              <a:gd name="connsiteY15" fmla="*/ 136394 h 634905"/>
              <a:gd name="connsiteX16" fmla="*/ 1246909 w 3230088"/>
              <a:gd name="connsiteY16" fmla="*/ 192651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01378 w 3230088"/>
              <a:gd name="connsiteY14" fmla="*/ 152871 h 634905"/>
              <a:gd name="connsiteX15" fmla="*/ 1166808 w 3230088"/>
              <a:gd name="connsiteY15" fmla="*/ 136394 h 634905"/>
              <a:gd name="connsiteX16" fmla="*/ 1220831 w 3230088"/>
              <a:gd name="connsiteY16" fmla="*/ 112643 h 634905"/>
              <a:gd name="connsiteX17" fmla="*/ 1353787 w 3230088"/>
              <a:gd name="connsiteY17" fmla="*/ 157025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01378 w 3230088"/>
              <a:gd name="connsiteY14" fmla="*/ 152871 h 634905"/>
              <a:gd name="connsiteX15" fmla="*/ 1166808 w 3230088"/>
              <a:gd name="connsiteY15" fmla="*/ 136394 h 634905"/>
              <a:gd name="connsiteX16" fmla="*/ 1220831 w 3230088"/>
              <a:gd name="connsiteY16" fmla="*/ 112643 h 634905"/>
              <a:gd name="connsiteX17" fmla="*/ 1338885 w 3230088"/>
              <a:gd name="connsiteY17" fmla="*/ 77017 h 634905"/>
              <a:gd name="connsiteX18" fmla="*/ 1389413 w 3230088"/>
              <a:gd name="connsiteY18" fmla="*/ 145150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01378 w 3230088"/>
              <a:gd name="connsiteY14" fmla="*/ 152871 h 634905"/>
              <a:gd name="connsiteX15" fmla="*/ 1166808 w 3230088"/>
              <a:gd name="connsiteY15" fmla="*/ 136394 h 634905"/>
              <a:gd name="connsiteX16" fmla="*/ 1220831 w 3230088"/>
              <a:gd name="connsiteY16" fmla="*/ 112643 h 634905"/>
              <a:gd name="connsiteX17" fmla="*/ 1338885 w 3230088"/>
              <a:gd name="connsiteY17" fmla="*/ 77017 h 634905"/>
              <a:gd name="connsiteX18" fmla="*/ 1381962 w 3230088"/>
              <a:gd name="connsiteY18" fmla="*/ 60293 h 634905"/>
              <a:gd name="connsiteX19" fmla="*/ 1496291 w 3230088"/>
              <a:gd name="connsiteY19" fmla="*/ 121399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2038 h 634905"/>
              <a:gd name="connsiteX1" fmla="*/ 86853 w 3230088"/>
              <a:gd name="connsiteY1" fmla="*/ 624271 h 634905"/>
              <a:gd name="connsiteX2" fmla="*/ 340659 w 3230088"/>
              <a:gd name="connsiteY2" fmla="*/ 600520 h 634905"/>
              <a:gd name="connsiteX3" fmla="*/ 471287 w 3230088"/>
              <a:gd name="connsiteY3" fmla="*/ 569743 h 634905"/>
              <a:gd name="connsiteX4" fmla="*/ 503188 w 3230088"/>
              <a:gd name="connsiteY4" fmla="*/ 555443 h 634905"/>
              <a:gd name="connsiteX5" fmla="*/ 542539 w 3230088"/>
              <a:gd name="connsiteY5" fmla="*/ 545992 h 634905"/>
              <a:gd name="connsiteX6" fmla="*/ 610066 w 3230088"/>
              <a:gd name="connsiteY6" fmla="*/ 476918 h 634905"/>
              <a:gd name="connsiteX7" fmla="*/ 638241 w 3230088"/>
              <a:gd name="connsiteY7" fmla="*/ 438372 h 634905"/>
              <a:gd name="connsiteX8" fmla="*/ 730216 w 3230088"/>
              <a:gd name="connsiteY8" fmla="*/ 381421 h 634905"/>
              <a:gd name="connsiteX9" fmla="*/ 808920 w 3230088"/>
              <a:gd name="connsiteY9" fmla="*/ 305072 h 634905"/>
              <a:gd name="connsiteX10" fmla="*/ 892977 w 3230088"/>
              <a:gd name="connsiteY10" fmla="*/ 247133 h 634905"/>
              <a:gd name="connsiteX11" fmla="*/ 938150 w 3230088"/>
              <a:gd name="connsiteY11" fmla="*/ 214179 h 634905"/>
              <a:gd name="connsiteX12" fmla="*/ 977502 w 3230088"/>
              <a:gd name="connsiteY12" fmla="*/ 197701 h 634905"/>
              <a:gd name="connsiteX13" fmla="*/ 1048753 w 3230088"/>
              <a:gd name="connsiteY13" fmla="*/ 176374 h 634905"/>
              <a:gd name="connsiteX14" fmla="*/ 1101378 w 3230088"/>
              <a:gd name="connsiteY14" fmla="*/ 152871 h 634905"/>
              <a:gd name="connsiteX15" fmla="*/ 1166808 w 3230088"/>
              <a:gd name="connsiteY15" fmla="*/ 136394 h 634905"/>
              <a:gd name="connsiteX16" fmla="*/ 1220831 w 3230088"/>
              <a:gd name="connsiteY16" fmla="*/ 112643 h 634905"/>
              <a:gd name="connsiteX17" fmla="*/ 1338885 w 3230088"/>
              <a:gd name="connsiteY17" fmla="*/ 77017 h 634905"/>
              <a:gd name="connsiteX18" fmla="*/ 1381962 w 3230088"/>
              <a:gd name="connsiteY18" fmla="*/ 60293 h 634905"/>
              <a:gd name="connsiteX19" fmla="*/ 1455310 w 3230088"/>
              <a:gd name="connsiteY19" fmla="*/ 26844 h 634905"/>
              <a:gd name="connsiteX20" fmla="*/ 1577192 w 3230088"/>
              <a:gd name="connsiteY20" fmla="*/ 48824 h 634905"/>
              <a:gd name="connsiteX21" fmla="*/ 1719510 w 3230088"/>
              <a:gd name="connsiteY21" fmla="*/ 0 h 634905"/>
              <a:gd name="connsiteX22" fmla="*/ 1983179 w 3230088"/>
              <a:gd name="connsiteY22" fmla="*/ 97648 h 634905"/>
              <a:gd name="connsiteX23" fmla="*/ 2054431 w 3230088"/>
              <a:gd name="connsiteY23" fmla="*/ 133274 h 634905"/>
              <a:gd name="connsiteX24" fmla="*/ 2090057 w 3230088"/>
              <a:gd name="connsiteY24" fmla="*/ 145150 h 634905"/>
              <a:gd name="connsiteX25" fmla="*/ 2185060 w 3230088"/>
              <a:gd name="connsiteY25" fmla="*/ 168900 h 634905"/>
              <a:gd name="connsiteX26" fmla="*/ 2291937 w 3230088"/>
              <a:gd name="connsiteY26" fmla="*/ 192651 h 634905"/>
              <a:gd name="connsiteX27" fmla="*/ 2422566 w 3230088"/>
              <a:gd name="connsiteY27" fmla="*/ 180776 h 634905"/>
              <a:gd name="connsiteX28" fmla="*/ 2683823 w 3230088"/>
              <a:gd name="connsiteY28" fmla="*/ 204526 h 634905"/>
              <a:gd name="connsiteX29" fmla="*/ 2778826 w 3230088"/>
              <a:gd name="connsiteY29" fmla="*/ 228277 h 634905"/>
              <a:gd name="connsiteX30" fmla="*/ 2814452 w 3230088"/>
              <a:gd name="connsiteY30" fmla="*/ 252028 h 634905"/>
              <a:gd name="connsiteX31" fmla="*/ 2850078 w 3230088"/>
              <a:gd name="connsiteY31" fmla="*/ 263903 h 634905"/>
              <a:gd name="connsiteX32" fmla="*/ 2897579 w 3230088"/>
              <a:gd name="connsiteY32" fmla="*/ 287654 h 634905"/>
              <a:gd name="connsiteX33" fmla="*/ 2980706 w 3230088"/>
              <a:gd name="connsiteY33" fmla="*/ 347030 h 634905"/>
              <a:gd name="connsiteX34" fmla="*/ 3016332 w 3230088"/>
              <a:gd name="connsiteY34" fmla="*/ 382656 h 634905"/>
              <a:gd name="connsiteX35" fmla="*/ 3051958 w 3230088"/>
              <a:gd name="connsiteY35" fmla="*/ 406407 h 634905"/>
              <a:gd name="connsiteX36" fmla="*/ 3075709 w 3230088"/>
              <a:gd name="connsiteY36" fmla="*/ 477659 h 634905"/>
              <a:gd name="connsiteX37" fmla="*/ 3111335 w 3230088"/>
              <a:gd name="connsiteY37" fmla="*/ 548911 h 634905"/>
              <a:gd name="connsiteX38" fmla="*/ 3146961 w 3230088"/>
              <a:gd name="connsiteY38" fmla="*/ 560786 h 634905"/>
              <a:gd name="connsiteX39" fmla="*/ 3230088 w 3230088"/>
              <a:gd name="connsiteY39" fmla="*/ 620163 h 634905"/>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38742 h 640373"/>
              <a:gd name="connsiteX24" fmla="*/ 2090057 w 3230088"/>
              <a:gd name="connsiteY24" fmla="*/ 150618 h 640373"/>
              <a:gd name="connsiteX25" fmla="*/ 2185060 w 3230088"/>
              <a:gd name="connsiteY25" fmla="*/ 174368 h 640373"/>
              <a:gd name="connsiteX26" fmla="*/ 2291937 w 3230088"/>
              <a:gd name="connsiteY26" fmla="*/ 198119 h 640373"/>
              <a:gd name="connsiteX27" fmla="*/ 2422566 w 3230088"/>
              <a:gd name="connsiteY27" fmla="*/ 186244 h 640373"/>
              <a:gd name="connsiteX28" fmla="*/ 2683823 w 3230088"/>
              <a:gd name="connsiteY28" fmla="*/ 209994 h 640373"/>
              <a:gd name="connsiteX29" fmla="*/ 2778826 w 3230088"/>
              <a:gd name="connsiteY29" fmla="*/ 23374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38742 h 640373"/>
              <a:gd name="connsiteX24" fmla="*/ 2090057 w 3230088"/>
              <a:gd name="connsiteY24" fmla="*/ 150618 h 640373"/>
              <a:gd name="connsiteX25" fmla="*/ 2192511 w 3230088"/>
              <a:gd name="connsiteY25" fmla="*/ 140425 h 640373"/>
              <a:gd name="connsiteX26" fmla="*/ 2291937 w 3230088"/>
              <a:gd name="connsiteY26" fmla="*/ 198119 h 640373"/>
              <a:gd name="connsiteX27" fmla="*/ 2422566 w 3230088"/>
              <a:gd name="connsiteY27" fmla="*/ 186244 h 640373"/>
              <a:gd name="connsiteX28" fmla="*/ 2683823 w 3230088"/>
              <a:gd name="connsiteY28" fmla="*/ 209994 h 640373"/>
              <a:gd name="connsiteX29" fmla="*/ 2778826 w 3230088"/>
              <a:gd name="connsiteY29" fmla="*/ 23374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38742 h 640373"/>
              <a:gd name="connsiteX24" fmla="*/ 2090057 w 3230088"/>
              <a:gd name="connsiteY24" fmla="*/ 150618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83823 w 3230088"/>
              <a:gd name="connsiteY28" fmla="*/ 209994 h 640373"/>
              <a:gd name="connsiteX29" fmla="*/ 2778826 w 3230088"/>
              <a:gd name="connsiteY29" fmla="*/ 23374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090057 w 3230088"/>
              <a:gd name="connsiteY24" fmla="*/ 150618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83823 w 3230088"/>
              <a:gd name="connsiteY28" fmla="*/ 209994 h 640373"/>
              <a:gd name="connsiteX29" fmla="*/ 2778826 w 3230088"/>
              <a:gd name="connsiteY29" fmla="*/ 23374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83823 w 3230088"/>
              <a:gd name="connsiteY28" fmla="*/ 209994 h 640373"/>
              <a:gd name="connsiteX29" fmla="*/ 2778826 w 3230088"/>
              <a:gd name="connsiteY29" fmla="*/ 23374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78826 w 3230088"/>
              <a:gd name="connsiteY29" fmla="*/ 23374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4452 w 3230088"/>
              <a:gd name="connsiteY30" fmla="*/ 257496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50078 w 3230088"/>
              <a:gd name="connsiteY31" fmla="*/ 269371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97579 w 3230088"/>
              <a:gd name="connsiteY32" fmla="*/ 293122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80706 w 3230088"/>
              <a:gd name="connsiteY33" fmla="*/ 35249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47177 w 3230088"/>
              <a:gd name="connsiteY33" fmla="*/ 444628 h 640373"/>
              <a:gd name="connsiteX34" fmla="*/ 3016332 w 3230088"/>
              <a:gd name="connsiteY34" fmla="*/ 388124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47177 w 3230088"/>
              <a:gd name="connsiteY33" fmla="*/ 444628 h 640373"/>
              <a:gd name="connsiteX34" fmla="*/ 2986528 w 3230088"/>
              <a:gd name="connsiteY34" fmla="*/ 475405 h 640373"/>
              <a:gd name="connsiteX35" fmla="*/ 3051958 w 3230088"/>
              <a:gd name="connsiteY35" fmla="*/ 411875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47177 w 3230088"/>
              <a:gd name="connsiteY33" fmla="*/ 444628 h 640373"/>
              <a:gd name="connsiteX34" fmla="*/ 2986528 w 3230088"/>
              <a:gd name="connsiteY34" fmla="*/ 475405 h 640373"/>
              <a:gd name="connsiteX35" fmla="*/ 3037056 w 3230088"/>
              <a:gd name="connsiteY35" fmla="*/ 518552 h 640373"/>
              <a:gd name="connsiteX36" fmla="*/ 3075709 w 3230088"/>
              <a:gd name="connsiteY36" fmla="*/ 483127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47177 w 3230088"/>
              <a:gd name="connsiteY33" fmla="*/ 444628 h 640373"/>
              <a:gd name="connsiteX34" fmla="*/ 2986528 w 3230088"/>
              <a:gd name="connsiteY34" fmla="*/ 475405 h 640373"/>
              <a:gd name="connsiteX35" fmla="*/ 3037056 w 3230088"/>
              <a:gd name="connsiteY35" fmla="*/ 518552 h 640373"/>
              <a:gd name="connsiteX36" fmla="*/ 3071984 w 3230088"/>
              <a:gd name="connsiteY36" fmla="*/ 536466 h 640373"/>
              <a:gd name="connsiteX37" fmla="*/ 3111335 w 3230088"/>
              <a:gd name="connsiteY37" fmla="*/ 554379 h 640373"/>
              <a:gd name="connsiteX38" fmla="*/ 3146961 w 3230088"/>
              <a:gd name="connsiteY38" fmla="*/ 566254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10565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47177 w 3230088"/>
              <a:gd name="connsiteY33" fmla="*/ 444628 h 640373"/>
              <a:gd name="connsiteX34" fmla="*/ 2986528 w 3230088"/>
              <a:gd name="connsiteY34" fmla="*/ 475405 h 640373"/>
              <a:gd name="connsiteX35" fmla="*/ 3037056 w 3230088"/>
              <a:gd name="connsiteY35" fmla="*/ 518552 h 640373"/>
              <a:gd name="connsiteX36" fmla="*/ 3071984 w 3230088"/>
              <a:gd name="connsiteY36" fmla="*/ 536466 h 640373"/>
              <a:gd name="connsiteX37" fmla="*/ 3111335 w 3230088"/>
              <a:gd name="connsiteY37" fmla="*/ 554379 h 640373"/>
              <a:gd name="connsiteX38" fmla="*/ 3161864 w 3230088"/>
              <a:gd name="connsiteY38" fmla="*/ 580801 h 640373"/>
              <a:gd name="connsiteX39" fmla="*/ 3230088 w 3230088"/>
              <a:gd name="connsiteY39" fmla="*/ 625631 h 640373"/>
              <a:gd name="connsiteX0" fmla="*/ 0 w 3230088"/>
              <a:gd name="connsiteY0" fmla="*/ 637506 h 640373"/>
              <a:gd name="connsiteX1" fmla="*/ 86853 w 3230088"/>
              <a:gd name="connsiteY1" fmla="*/ 629739 h 640373"/>
              <a:gd name="connsiteX2" fmla="*/ 340659 w 3230088"/>
              <a:gd name="connsiteY2" fmla="*/ 605988 h 640373"/>
              <a:gd name="connsiteX3" fmla="*/ 471287 w 3230088"/>
              <a:gd name="connsiteY3" fmla="*/ 575211 h 640373"/>
              <a:gd name="connsiteX4" fmla="*/ 503188 w 3230088"/>
              <a:gd name="connsiteY4" fmla="*/ 560911 h 640373"/>
              <a:gd name="connsiteX5" fmla="*/ 542539 w 3230088"/>
              <a:gd name="connsiteY5" fmla="*/ 551460 h 640373"/>
              <a:gd name="connsiteX6" fmla="*/ 610066 w 3230088"/>
              <a:gd name="connsiteY6" fmla="*/ 482386 h 640373"/>
              <a:gd name="connsiteX7" fmla="*/ 638241 w 3230088"/>
              <a:gd name="connsiteY7" fmla="*/ 443840 h 640373"/>
              <a:gd name="connsiteX8" fmla="*/ 730216 w 3230088"/>
              <a:gd name="connsiteY8" fmla="*/ 386889 h 640373"/>
              <a:gd name="connsiteX9" fmla="*/ 808920 w 3230088"/>
              <a:gd name="connsiteY9" fmla="*/ 310540 h 640373"/>
              <a:gd name="connsiteX10" fmla="*/ 892977 w 3230088"/>
              <a:gd name="connsiteY10" fmla="*/ 252601 h 640373"/>
              <a:gd name="connsiteX11" fmla="*/ 938150 w 3230088"/>
              <a:gd name="connsiteY11" fmla="*/ 219647 h 640373"/>
              <a:gd name="connsiteX12" fmla="*/ 977502 w 3230088"/>
              <a:gd name="connsiteY12" fmla="*/ 203169 h 640373"/>
              <a:gd name="connsiteX13" fmla="*/ 1048753 w 3230088"/>
              <a:gd name="connsiteY13" fmla="*/ 181842 h 640373"/>
              <a:gd name="connsiteX14" fmla="*/ 1101378 w 3230088"/>
              <a:gd name="connsiteY14" fmla="*/ 158339 h 640373"/>
              <a:gd name="connsiteX15" fmla="*/ 1166808 w 3230088"/>
              <a:gd name="connsiteY15" fmla="*/ 141862 h 640373"/>
              <a:gd name="connsiteX16" fmla="*/ 1220831 w 3230088"/>
              <a:gd name="connsiteY16" fmla="*/ 118111 h 640373"/>
              <a:gd name="connsiteX17" fmla="*/ 1338885 w 3230088"/>
              <a:gd name="connsiteY17" fmla="*/ 82485 h 640373"/>
              <a:gd name="connsiteX18" fmla="*/ 1381962 w 3230088"/>
              <a:gd name="connsiteY18" fmla="*/ 65761 h 640373"/>
              <a:gd name="connsiteX19" fmla="*/ 1455310 w 3230088"/>
              <a:gd name="connsiteY19" fmla="*/ 32312 h 640373"/>
              <a:gd name="connsiteX20" fmla="*/ 1566016 w 3230088"/>
              <a:gd name="connsiteY20" fmla="*/ 953 h 640373"/>
              <a:gd name="connsiteX21" fmla="*/ 1719510 w 3230088"/>
              <a:gd name="connsiteY21" fmla="*/ 5468 h 640373"/>
              <a:gd name="connsiteX22" fmla="*/ 1983179 w 3230088"/>
              <a:gd name="connsiteY22" fmla="*/ 103116 h 640373"/>
              <a:gd name="connsiteX23" fmla="*/ 2054431 w 3230088"/>
              <a:gd name="connsiteY23" fmla="*/ 112073 h 640373"/>
              <a:gd name="connsiteX24" fmla="*/ 2112411 w 3230088"/>
              <a:gd name="connsiteY24" fmla="*/ 123949 h 640373"/>
              <a:gd name="connsiteX25" fmla="*/ 2192511 w 3230088"/>
              <a:gd name="connsiteY25" fmla="*/ 140425 h 640373"/>
              <a:gd name="connsiteX26" fmla="*/ 2347820 w 3230088"/>
              <a:gd name="connsiteY26" fmla="*/ 181148 h 640373"/>
              <a:gd name="connsiteX27" fmla="*/ 2422566 w 3230088"/>
              <a:gd name="connsiteY27" fmla="*/ 186244 h 640373"/>
              <a:gd name="connsiteX28" fmla="*/ 2661470 w 3230088"/>
              <a:gd name="connsiteY28" fmla="*/ 246361 h 640373"/>
              <a:gd name="connsiteX29" fmla="*/ 2752747 w 3230088"/>
              <a:gd name="connsiteY29" fmla="*/ 282235 h 640373"/>
              <a:gd name="connsiteX30" fmla="*/ 2810727 w 3230088"/>
              <a:gd name="connsiteY30" fmla="*/ 308410 h 640373"/>
              <a:gd name="connsiteX31" fmla="*/ 2842627 w 3230088"/>
              <a:gd name="connsiteY31" fmla="*/ 342105 h 640373"/>
              <a:gd name="connsiteX32" fmla="*/ 2882677 w 3230088"/>
              <a:gd name="connsiteY32" fmla="*/ 387677 h 640373"/>
              <a:gd name="connsiteX33" fmla="*/ 2947177 w 3230088"/>
              <a:gd name="connsiteY33" fmla="*/ 444628 h 640373"/>
              <a:gd name="connsiteX34" fmla="*/ 2986528 w 3230088"/>
              <a:gd name="connsiteY34" fmla="*/ 475405 h 640373"/>
              <a:gd name="connsiteX35" fmla="*/ 3037056 w 3230088"/>
              <a:gd name="connsiteY35" fmla="*/ 518552 h 640373"/>
              <a:gd name="connsiteX36" fmla="*/ 3071984 w 3230088"/>
              <a:gd name="connsiteY36" fmla="*/ 536466 h 640373"/>
              <a:gd name="connsiteX37" fmla="*/ 3111335 w 3230088"/>
              <a:gd name="connsiteY37" fmla="*/ 554379 h 640373"/>
              <a:gd name="connsiteX38" fmla="*/ 3161864 w 3230088"/>
              <a:gd name="connsiteY38" fmla="*/ 580801 h 640373"/>
              <a:gd name="connsiteX39" fmla="*/ 3230088 w 3230088"/>
              <a:gd name="connsiteY39" fmla="*/ 625631 h 6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30088" h="640373">
                <a:moveTo>
                  <a:pt x="0" y="637506"/>
                </a:moveTo>
                <a:cubicBezTo>
                  <a:pt x="27709" y="645423"/>
                  <a:pt x="30076" y="634992"/>
                  <a:pt x="86853" y="629739"/>
                </a:cubicBezTo>
                <a:cubicBezTo>
                  <a:pt x="171455" y="621822"/>
                  <a:pt x="276587" y="615076"/>
                  <a:pt x="340659" y="605988"/>
                </a:cubicBezTo>
                <a:cubicBezTo>
                  <a:pt x="404731" y="596900"/>
                  <a:pt x="444199" y="582724"/>
                  <a:pt x="471287" y="575211"/>
                </a:cubicBezTo>
                <a:cubicBezTo>
                  <a:pt x="498375" y="567698"/>
                  <a:pt x="491313" y="564870"/>
                  <a:pt x="503188" y="560911"/>
                </a:cubicBezTo>
                <a:cubicBezTo>
                  <a:pt x="515063" y="556953"/>
                  <a:pt x="524726" y="564547"/>
                  <a:pt x="542539" y="551460"/>
                </a:cubicBezTo>
                <a:cubicBezTo>
                  <a:pt x="560352" y="538373"/>
                  <a:pt x="594116" y="500323"/>
                  <a:pt x="610066" y="482386"/>
                </a:cubicBezTo>
                <a:cubicBezTo>
                  <a:pt x="626016" y="464449"/>
                  <a:pt x="618216" y="459756"/>
                  <a:pt x="638241" y="443840"/>
                </a:cubicBezTo>
                <a:cubicBezTo>
                  <a:pt x="658266" y="427924"/>
                  <a:pt x="649606" y="413758"/>
                  <a:pt x="730216" y="386889"/>
                </a:cubicBezTo>
                <a:cubicBezTo>
                  <a:pt x="756479" y="360626"/>
                  <a:pt x="781793" y="332921"/>
                  <a:pt x="808920" y="310540"/>
                </a:cubicBezTo>
                <a:cubicBezTo>
                  <a:pt x="836047" y="288159"/>
                  <a:pt x="881102" y="256559"/>
                  <a:pt x="892977" y="252601"/>
                </a:cubicBezTo>
                <a:cubicBezTo>
                  <a:pt x="960513" y="185065"/>
                  <a:pt x="924062" y="227886"/>
                  <a:pt x="938150" y="219647"/>
                </a:cubicBezTo>
                <a:cubicBezTo>
                  <a:pt x="952238" y="211408"/>
                  <a:pt x="959068" y="209470"/>
                  <a:pt x="977502" y="203169"/>
                </a:cubicBezTo>
                <a:cubicBezTo>
                  <a:pt x="995936" y="196868"/>
                  <a:pt x="1028107" y="189314"/>
                  <a:pt x="1048753" y="181842"/>
                </a:cubicBezTo>
                <a:cubicBezTo>
                  <a:pt x="1069399" y="174370"/>
                  <a:pt x="1081702" y="165002"/>
                  <a:pt x="1101378" y="158339"/>
                </a:cubicBezTo>
                <a:cubicBezTo>
                  <a:pt x="1121054" y="151676"/>
                  <a:pt x="1146899" y="148567"/>
                  <a:pt x="1166808" y="141862"/>
                </a:cubicBezTo>
                <a:cubicBezTo>
                  <a:pt x="1186717" y="135157"/>
                  <a:pt x="1192152" y="128007"/>
                  <a:pt x="1220831" y="118111"/>
                </a:cubicBezTo>
                <a:cubicBezTo>
                  <a:pt x="1249511" y="108215"/>
                  <a:pt x="1312030" y="91210"/>
                  <a:pt x="1338885" y="82485"/>
                </a:cubicBezTo>
                <a:cubicBezTo>
                  <a:pt x="1365740" y="73760"/>
                  <a:pt x="1362558" y="74123"/>
                  <a:pt x="1381962" y="65761"/>
                </a:cubicBezTo>
                <a:cubicBezTo>
                  <a:pt x="1401366" y="57399"/>
                  <a:pt x="1424634" y="43113"/>
                  <a:pt x="1455310" y="32312"/>
                </a:cubicBezTo>
                <a:cubicBezTo>
                  <a:pt x="1485986" y="21511"/>
                  <a:pt x="1521983" y="5427"/>
                  <a:pt x="1566016" y="953"/>
                </a:cubicBezTo>
                <a:cubicBezTo>
                  <a:pt x="1610049" y="-3521"/>
                  <a:pt x="1687842" y="9426"/>
                  <a:pt x="1719510" y="5468"/>
                </a:cubicBezTo>
                <a:cubicBezTo>
                  <a:pt x="1787737" y="10016"/>
                  <a:pt x="1927359" y="85349"/>
                  <a:pt x="1983179" y="103116"/>
                </a:cubicBezTo>
                <a:cubicBezTo>
                  <a:pt x="2038999" y="120884"/>
                  <a:pt x="2032892" y="108601"/>
                  <a:pt x="2054431" y="112073"/>
                </a:cubicBezTo>
                <a:cubicBezTo>
                  <a:pt x="2075970" y="115545"/>
                  <a:pt x="2089398" y="119224"/>
                  <a:pt x="2112411" y="123949"/>
                </a:cubicBezTo>
                <a:cubicBezTo>
                  <a:pt x="2135424" y="128674"/>
                  <a:pt x="2153276" y="130892"/>
                  <a:pt x="2192511" y="140425"/>
                </a:cubicBezTo>
                <a:cubicBezTo>
                  <a:pt x="2231746" y="149958"/>
                  <a:pt x="2309478" y="173512"/>
                  <a:pt x="2347820" y="181148"/>
                </a:cubicBezTo>
                <a:cubicBezTo>
                  <a:pt x="2386163" y="188785"/>
                  <a:pt x="2370291" y="175375"/>
                  <a:pt x="2422566" y="186244"/>
                </a:cubicBezTo>
                <a:cubicBezTo>
                  <a:pt x="2474841" y="197113"/>
                  <a:pt x="2606440" y="230363"/>
                  <a:pt x="2661470" y="246361"/>
                </a:cubicBezTo>
                <a:cubicBezTo>
                  <a:pt x="2716500" y="262359"/>
                  <a:pt x="2703307" y="265756"/>
                  <a:pt x="2752747" y="282235"/>
                </a:cubicBezTo>
                <a:cubicBezTo>
                  <a:pt x="2764622" y="290152"/>
                  <a:pt x="2795747" y="298432"/>
                  <a:pt x="2810727" y="308410"/>
                </a:cubicBezTo>
                <a:cubicBezTo>
                  <a:pt x="2825707" y="318388"/>
                  <a:pt x="2830635" y="328894"/>
                  <a:pt x="2842627" y="342105"/>
                </a:cubicBezTo>
                <a:cubicBezTo>
                  <a:pt x="2854619" y="355316"/>
                  <a:pt x="2865252" y="370590"/>
                  <a:pt x="2882677" y="387677"/>
                </a:cubicBezTo>
                <a:cubicBezTo>
                  <a:pt x="2900102" y="404764"/>
                  <a:pt x="2929869" y="430007"/>
                  <a:pt x="2947177" y="444628"/>
                </a:cubicBezTo>
                <a:cubicBezTo>
                  <a:pt x="2964486" y="459249"/>
                  <a:pt x="2971548" y="463084"/>
                  <a:pt x="2986528" y="475405"/>
                </a:cubicBezTo>
                <a:cubicBezTo>
                  <a:pt x="3001508" y="487726"/>
                  <a:pt x="3025181" y="510635"/>
                  <a:pt x="3037056" y="518552"/>
                </a:cubicBezTo>
                <a:cubicBezTo>
                  <a:pt x="3049940" y="506744"/>
                  <a:pt x="3059604" y="530495"/>
                  <a:pt x="3071984" y="536466"/>
                </a:cubicBezTo>
                <a:cubicBezTo>
                  <a:pt x="3084364" y="542437"/>
                  <a:pt x="3096355" y="546990"/>
                  <a:pt x="3111335" y="554379"/>
                </a:cubicBezTo>
                <a:cubicBezTo>
                  <a:pt x="3126315" y="561768"/>
                  <a:pt x="3149989" y="576843"/>
                  <a:pt x="3161864" y="580801"/>
                </a:cubicBezTo>
                <a:cubicBezTo>
                  <a:pt x="3237774" y="631407"/>
                  <a:pt x="3198030" y="593570"/>
                  <a:pt x="3230088" y="625631"/>
                </a:cubicBezTo>
              </a:path>
            </a:pathLst>
          </a:custGeom>
          <a:solidFill>
            <a:srgbClr val="0070C0"/>
          </a:solidFill>
        </p:spPr>
        <p:txBody>
          <a:bodyPr rtlCol="0" anchor="ctr"/>
          <a:lstStyle/>
          <a:p>
            <a:pPr algn="ctr"/>
            <a:endParaRPr lang="en-US"/>
          </a:p>
        </p:txBody>
      </p:sp>
      <p:sp>
        <p:nvSpPr>
          <p:cNvPr id="19" name="Content Placeholder 1">
            <a:extLst>
              <a:ext uri="{FF2B5EF4-FFF2-40B4-BE49-F238E27FC236}">
                <a16:creationId xmlns:a16="http://schemas.microsoft.com/office/drawing/2014/main" id="{32245257-B0A4-BB48-BCBB-5702597DF5EE}"/>
              </a:ext>
            </a:extLst>
          </p:cNvPr>
          <p:cNvSpPr>
            <a:spLocks noGrp="1"/>
          </p:cNvSpPr>
          <p:nvPr>
            <p:ph idx="1"/>
          </p:nvPr>
        </p:nvSpPr>
        <p:spPr>
          <a:xfrm>
            <a:off x="8096215" y="1485535"/>
            <a:ext cx="3831335" cy="3019009"/>
          </a:xfrm>
        </p:spPr>
        <p:txBody>
          <a:bodyPr/>
          <a:lstStyle/>
          <a:p>
            <a:pPr>
              <a:buFont typeface="Arial" panose="020B0604020202020204" pitchFamily="34" charset="0"/>
              <a:buChar char="•"/>
            </a:pPr>
            <a:r>
              <a:rPr lang="en-GB" dirty="0"/>
              <a:t>Even more information about the beam can be obtained by using not only the beam sizes but also the profiles. </a:t>
            </a:r>
          </a:p>
          <a:p>
            <a:pPr>
              <a:buFont typeface="Arial" panose="020B0604020202020204" pitchFamily="34" charset="0"/>
              <a:buChar char="•"/>
            </a:pPr>
            <a:r>
              <a:rPr lang="en-GB" dirty="0"/>
              <a:t>The transverse phase spaces can be reconstructed using a tomographic algorithm and the profiles from different ‘angles’. </a:t>
            </a:r>
          </a:p>
          <a:p>
            <a:pPr marL="0" indent="0">
              <a:buNone/>
            </a:pPr>
            <a:endParaRPr lang="en-GB" i="1" baseline="-25000" dirty="0"/>
          </a:p>
        </p:txBody>
      </p:sp>
      <p:pic>
        <p:nvPicPr>
          <p:cNvPr id="21" name="Picture 20" descr="horizontalPSslice14.png">
            <a:extLst>
              <a:ext uri="{FF2B5EF4-FFF2-40B4-BE49-F238E27FC236}">
                <a16:creationId xmlns:a16="http://schemas.microsoft.com/office/drawing/2014/main" id="{618C04D1-1B12-634C-BCC8-51081D5DBA0C}"/>
              </a:ext>
            </a:extLst>
          </p:cNvPr>
          <p:cNvPicPr>
            <a:picLocks noChangeAspect="1"/>
          </p:cNvPicPr>
          <p:nvPr/>
        </p:nvPicPr>
        <p:blipFill rotWithShape="1">
          <a:blip r:embed="rId2">
            <a:extLst>
              <a:ext uri="{28A0092B-C50C-407E-A947-70E740481C1C}">
                <a14:useLocalDpi xmlns:a14="http://schemas.microsoft.com/office/drawing/2010/main" val="0"/>
              </a:ext>
            </a:extLst>
          </a:blip>
          <a:srcRect l="2651" r="6473"/>
          <a:stretch/>
        </p:blipFill>
        <p:spPr>
          <a:xfrm>
            <a:off x="223845" y="2898691"/>
            <a:ext cx="3035975" cy="2641458"/>
          </a:xfrm>
          <a:prstGeom prst="rect">
            <a:avLst/>
          </a:prstGeom>
          <a:ln>
            <a:noFill/>
          </a:ln>
          <a:effectLst>
            <a:outerShdw blurRad="292100" dist="139700" dir="2700000" algn="tl" rotWithShape="0">
              <a:srgbClr val="333333">
                <a:alpha val="65000"/>
              </a:srgbClr>
            </a:outerShdw>
          </a:effectLst>
        </p:spPr>
      </p:pic>
      <p:sp>
        <p:nvSpPr>
          <p:cNvPr id="23" name="Textfeld 12">
            <a:extLst>
              <a:ext uri="{FF2B5EF4-FFF2-40B4-BE49-F238E27FC236}">
                <a16:creationId xmlns:a16="http://schemas.microsoft.com/office/drawing/2014/main" id="{231637F0-3C50-E04F-9A67-1C0D002C8EEF}"/>
              </a:ext>
            </a:extLst>
          </p:cNvPr>
          <p:cNvSpPr txBox="1"/>
          <p:nvPr/>
        </p:nvSpPr>
        <p:spPr>
          <a:xfrm>
            <a:off x="304192" y="1957910"/>
            <a:ext cx="2855285" cy="794434"/>
          </a:xfrm>
          <a:prstGeom prst="rect">
            <a:avLst/>
          </a:prstGeom>
          <a:solidFill>
            <a:schemeClr val="bg1"/>
          </a:solidFill>
          <a:ln w="12700">
            <a:noFill/>
          </a:ln>
        </p:spPr>
        <p:txBody>
          <a:bodyPr wrap="square" rtlCol="0">
            <a:noAutofit/>
          </a:bodyPr>
          <a:lstStyle/>
          <a:p>
            <a:r>
              <a:rPr lang="en-US" sz="1600" dirty="0"/>
              <a:t>Tomographic reconstruction of the horizontal phase space for the center slice. </a:t>
            </a:r>
          </a:p>
        </p:txBody>
      </p:sp>
    </p:spTree>
    <p:extLst>
      <p:ext uri="{BB962C8B-B14F-4D97-AF65-F5344CB8AC3E}">
        <p14:creationId xmlns:p14="http://schemas.microsoft.com/office/powerpoint/2010/main" val="147971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424557"/>
            <a:ext cx="10956924" cy="518123"/>
          </a:xfrm>
        </p:spPr>
        <p:txBody>
          <a:bodyPr/>
          <a:lstStyle/>
          <a:p>
            <a:r>
              <a:rPr lang="en-US" sz="2000" dirty="0"/>
              <a:t>Tomographic reconstruction of the hor. phase space using a quad scan</a:t>
            </a:r>
          </a:p>
        </p:txBody>
      </p:sp>
      <p:pic>
        <p:nvPicPr>
          <p:cNvPr id="3" name="media.io_media1">
            <a:hlinkClick r:id="" action="ppaction://media"/>
            <a:extLst>
              <a:ext uri="{FF2B5EF4-FFF2-40B4-BE49-F238E27FC236}">
                <a16:creationId xmlns:a16="http://schemas.microsoft.com/office/drawing/2014/main" id="{3CB32522-9ADE-7E46-8027-8248083C3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945" y="1240748"/>
            <a:ext cx="11641912" cy="4946296"/>
          </a:xfrm>
          <a:prstGeom prst="rect">
            <a:avLst/>
          </a:prstGeom>
        </p:spPr>
      </p:pic>
    </p:spTree>
    <p:extLst>
      <p:ext uri="{BB962C8B-B14F-4D97-AF65-F5344CB8AC3E}">
        <p14:creationId xmlns:p14="http://schemas.microsoft.com/office/powerpoint/2010/main" val="48139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424557"/>
            <a:ext cx="10956924" cy="518123"/>
          </a:xfrm>
        </p:spPr>
        <p:txBody>
          <a:bodyPr/>
          <a:lstStyle/>
          <a:p>
            <a:r>
              <a:rPr lang="en-US" sz="2000" dirty="0"/>
              <a:t>Tomographic reconstruction of the hor. phase space using a quad scan</a:t>
            </a:r>
          </a:p>
        </p:txBody>
      </p:sp>
      <p:pic>
        <p:nvPicPr>
          <p:cNvPr id="4" name="media.io_media2">
            <a:hlinkClick r:id="" action="ppaction://media"/>
            <a:extLst>
              <a:ext uri="{FF2B5EF4-FFF2-40B4-BE49-F238E27FC236}">
                <a16:creationId xmlns:a16="http://schemas.microsoft.com/office/drawing/2014/main" id="{6583A832-3614-7A47-92C5-981D045FCC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387" y="1251047"/>
            <a:ext cx="11746264" cy="4990632"/>
          </a:xfrm>
          <a:prstGeom prst="rect">
            <a:avLst/>
          </a:prstGeom>
        </p:spPr>
      </p:pic>
    </p:spTree>
    <p:extLst>
      <p:ext uri="{BB962C8B-B14F-4D97-AF65-F5344CB8AC3E}">
        <p14:creationId xmlns:p14="http://schemas.microsoft.com/office/powerpoint/2010/main" val="287980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BA825E-A3B5-3B4C-A198-A285106A6E9C}"/>
              </a:ext>
            </a:extLst>
          </p:cNvPr>
          <p:cNvSpPr/>
          <p:nvPr/>
        </p:nvSpPr>
        <p:spPr>
          <a:xfrm>
            <a:off x="10087510" y="6441894"/>
            <a:ext cx="1839074" cy="489590"/>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2" name="Title 1"/>
          <p:cNvSpPr>
            <a:spLocks noGrp="1"/>
          </p:cNvSpPr>
          <p:nvPr>
            <p:ph type="title"/>
          </p:nvPr>
        </p:nvSpPr>
        <p:spPr>
          <a:xfrm>
            <a:off x="467354" y="712232"/>
            <a:ext cx="8275954" cy="749784"/>
          </a:xfrm>
        </p:spPr>
        <p:txBody>
          <a:bodyPr/>
          <a:lstStyle/>
          <a:p>
            <a:br>
              <a:rPr lang="en-GB" dirty="0"/>
            </a:br>
            <a:br>
              <a:rPr lang="en-GB" dirty="0"/>
            </a:br>
            <a:r>
              <a:rPr lang="en-GB" dirty="0"/>
              <a:t>EuXFEL</a:t>
            </a:r>
            <a:br>
              <a:rPr lang="en-GB" dirty="0"/>
            </a:br>
            <a:r>
              <a:rPr lang="en-GB" dirty="0"/>
              <a:t>Lyso screens</a:t>
            </a:r>
          </a:p>
        </p:txBody>
      </p:sp>
      <p:sp>
        <p:nvSpPr>
          <p:cNvPr id="31" name="Content Placeholder 2"/>
          <p:cNvSpPr txBox="1">
            <a:spLocks/>
          </p:cNvSpPr>
          <p:nvPr/>
        </p:nvSpPr>
        <p:spPr>
          <a:xfrm>
            <a:off x="2547989" y="829849"/>
            <a:ext cx="10356351" cy="83456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buFont typeface="Arial" panose="020B0604020202020204" pitchFamily="34" charset="0"/>
              <a:buChar char="•"/>
            </a:pPr>
            <a:r>
              <a:rPr lang="en-GB" sz="1600" dirty="0"/>
              <a:t>It turned out that measured emittances sizes depended on the beam size on the screens. </a:t>
            </a:r>
          </a:p>
          <a:p>
            <a:pPr>
              <a:lnSpc>
                <a:spcPct val="100000"/>
              </a:lnSpc>
              <a:spcBef>
                <a:spcPts val="1000"/>
              </a:spcBef>
              <a:buFont typeface="Arial" panose="020B0604020202020204" pitchFamily="34" charset="0"/>
              <a:buChar char="•"/>
            </a:pPr>
            <a:r>
              <a:rPr lang="en-GB" sz="1600" dirty="0"/>
              <a:t>In addition, the beam spots one the screens were not gaussian shaped but looked like smoke rings. </a:t>
            </a:r>
          </a:p>
        </p:txBody>
      </p:sp>
      <p:pic>
        <p:nvPicPr>
          <p:cNvPr id="6" name="Picture 5">
            <a:extLst>
              <a:ext uri="{FF2B5EF4-FFF2-40B4-BE49-F238E27FC236}">
                <a16:creationId xmlns:a16="http://schemas.microsoft.com/office/drawing/2014/main" id="{BA165E9B-274F-E547-B5AA-4948C1690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101" y="5013252"/>
            <a:ext cx="4777483" cy="172859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5B32468-CF49-2447-809F-B474F3BDACEF}"/>
              </a:ext>
            </a:extLst>
          </p:cNvPr>
          <p:cNvSpPr/>
          <p:nvPr/>
        </p:nvSpPr>
        <p:spPr>
          <a:xfrm>
            <a:off x="9635447" y="5203859"/>
            <a:ext cx="1839074" cy="143838"/>
          </a:xfrm>
          <a:prstGeom prst="rect">
            <a:avLst/>
          </a:prstGeom>
          <a:solidFill>
            <a:schemeClr val="bg1"/>
          </a:solidFill>
        </p:spPr>
        <p:txBody>
          <a:bodyPr rtlCol="0" anchor="ctr">
            <a:noAutofit/>
          </a:bodyPr>
          <a:lstStyle/>
          <a:p>
            <a:pPr algn="ctr">
              <a:lnSpc>
                <a:spcPct val="113000"/>
              </a:lnSpc>
            </a:pPr>
            <a:endParaRPr lang="en-US" sz="1400" dirty="0" err="1"/>
          </a:p>
        </p:txBody>
      </p:sp>
      <p:pic>
        <p:nvPicPr>
          <p:cNvPr id="9" name="Picture 8">
            <a:extLst>
              <a:ext uri="{FF2B5EF4-FFF2-40B4-BE49-F238E27FC236}">
                <a16:creationId xmlns:a16="http://schemas.microsoft.com/office/drawing/2014/main" id="{B554398D-104C-9D40-9A09-5825290F3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53" y="4164959"/>
            <a:ext cx="3342351" cy="2693041"/>
          </a:xfrm>
          <a:prstGeom prst="rect">
            <a:avLst/>
          </a:prstGeom>
        </p:spPr>
      </p:pic>
      <p:pic>
        <p:nvPicPr>
          <p:cNvPr id="11" name="Picture 10" descr="200pC_ring_OTRB.224.B1.png">
            <a:extLst>
              <a:ext uri="{FF2B5EF4-FFF2-40B4-BE49-F238E27FC236}">
                <a16:creationId xmlns:a16="http://schemas.microsoft.com/office/drawing/2014/main" id="{13BF51A5-067F-E244-AA18-1F5BB1986F2A}"/>
              </a:ext>
            </a:extLst>
          </p:cNvPr>
          <p:cNvPicPr>
            <a:picLocks noChangeAspect="1"/>
          </p:cNvPicPr>
          <p:nvPr/>
        </p:nvPicPr>
        <p:blipFill rotWithShape="1">
          <a:blip r:embed="rId6">
            <a:extLst>
              <a:ext uri="{28A0092B-C50C-407E-A947-70E740481C1C}">
                <a14:useLocalDpi xmlns:a14="http://schemas.microsoft.com/office/drawing/2010/main" val="0"/>
              </a:ext>
            </a:extLst>
          </a:blip>
          <a:srcRect l="7856" t="30720" r="50205" b="49478"/>
          <a:stretch/>
        </p:blipFill>
        <p:spPr>
          <a:xfrm>
            <a:off x="382855" y="1939921"/>
            <a:ext cx="2884003" cy="1670233"/>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4EFB4294-89CD-2C47-87A8-8D26A044E072}"/>
              </a:ext>
            </a:extLst>
          </p:cNvPr>
          <p:cNvCxnSpPr/>
          <p:nvPr/>
        </p:nvCxnSpPr>
        <p:spPr>
          <a:xfrm flipH="1" flipV="1">
            <a:off x="578899" y="2837480"/>
            <a:ext cx="0" cy="540000"/>
          </a:xfrm>
          <a:prstGeom prst="straightConnector1">
            <a:avLst/>
          </a:prstGeom>
          <a:ln w="19050" cmpd="sng">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FF5DBA-6B16-E845-B859-FA890077AEDD}"/>
              </a:ext>
            </a:extLst>
          </p:cNvPr>
          <p:cNvCxnSpPr/>
          <p:nvPr/>
        </p:nvCxnSpPr>
        <p:spPr>
          <a:xfrm flipV="1">
            <a:off x="571642" y="3367252"/>
            <a:ext cx="580573" cy="2971"/>
          </a:xfrm>
          <a:prstGeom prst="straightConnector1">
            <a:avLst/>
          </a:prstGeom>
          <a:ln w="19050" cmpd="sng">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0E4BAA-75E5-3C48-81A1-86A872BB37A5}"/>
              </a:ext>
            </a:extLst>
          </p:cNvPr>
          <p:cNvSpPr txBox="1"/>
          <p:nvPr/>
        </p:nvSpPr>
        <p:spPr>
          <a:xfrm>
            <a:off x="344537" y="2851995"/>
            <a:ext cx="285163" cy="280254"/>
          </a:xfrm>
          <a:prstGeom prst="rect">
            <a:avLst/>
          </a:prstGeom>
          <a:noFill/>
          <a:ln>
            <a:noFill/>
          </a:ln>
        </p:spPr>
        <p:txBody>
          <a:bodyPr wrap="none" rtlCol="0">
            <a:noAutofit/>
          </a:bodyPr>
          <a:lstStyle/>
          <a:p>
            <a:pPr>
              <a:lnSpc>
                <a:spcPct val="112000"/>
              </a:lnSpc>
            </a:pPr>
            <a:r>
              <a:rPr lang="en-US" sz="1200" dirty="0">
                <a:solidFill>
                  <a:schemeClr val="bg1">
                    <a:lumMod val="50000"/>
                  </a:schemeClr>
                </a:solidFill>
              </a:rPr>
              <a:t>y</a:t>
            </a:r>
          </a:p>
        </p:txBody>
      </p:sp>
      <p:sp>
        <p:nvSpPr>
          <p:cNvPr id="15" name="TextBox 14">
            <a:extLst>
              <a:ext uri="{FF2B5EF4-FFF2-40B4-BE49-F238E27FC236}">
                <a16:creationId xmlns:a16="http://schemas.microsoft.com/office/drawing/2014/main" id="{AD39CBA2-6E96-8445-8B8B-E3DA428DEB39}"/>
              </a:ext>
            </a:extLst>
          </p:cNvPr>
          <p:cNvSpPr txBox="1"/>
          <p:nvPr/>
        </p:nvSpPr>
        <p:spPr>
          <a:xfrm>
            <a:off x="838022" y="3316452"/>
            <a:ext cx="285163" cy="280254"/>
          </a:xfrm>
          <a:prstGeom prst="rect">
            <a:avLst/>
          </a:prstGeom>
          <a:noFill/>
          <a:ln>
            <a:noFill/>
          </a:ln>
        </p:spPr>
        <p:txBody>
          <a:bodyPr wrap="none" rtlCol="0">
            <a:noAutofit/>
          </a:bodyPr>
          <a:lstStyle/>
          <a:p>
            <a:pPr>
              <a:lnSpc>
                <a:spcPct val="112000"/>
              </a:lnSpc>
            </a:pPr>
            <a:r>
              <a:rPr lang="en-US" sz="1200" dirty="0">
                <a:solidFill>
                  <a:schemeClr val="bg1">
                    <a:lumMod val="50000"/>
                  </a:schemeClr>
                </a:solidFill>
              </a:rPr>
              <a:t>x</a:t>
            </a:r>
          </a:p>
        </p:txBody>
      </p:sp>
      <p:pic>
        <p:nvPicPr>
          <p:cNvPr id="17" name="Picture 16" descr="2017-03-18T22-26-38-00.eps">
            <a:extLst>
              <a:ext uri="{FF2B5EF4-FFF2-40B4-BE49-F238E27FC236}">
                <a16:creationId xmlns:a16="http://schemas.microsoft.com/office/drawing/2014/main" id="{0CCA299D-211A-E346-BE9F-46FF8872A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8525" y="1712324"/>
            <a:ext cx="5733843" cy="2704309"/>
          </a:xfrm>
          <a:prstGeom prst="rect">
            <a:avLst/>
          </a:prstGeom>
        </p:spPr>
      </p:pic>
      <p:sp>
        <p:nvSpPr>
          <p:cNvPr id="23" name="Content Placeholder 2">
            <a:extLst>
              <a:ext uri="{FF2B5EF4-FFF2-40B4-BE49-F238E27FC236}">
                <a16:creationId xmlns:a16="http://schemas.microsoft.com/office/drawing/2014/main" id="{7208D758-E981-2441-9E2C-5DD57E3073BA}"/>
              </a:ext>
            </a:extLst>
          </p:cNvPr>
          <p:cNvSpPr txBox="1">
            <a:spLocks/>
          </p:cNvSpPr>
          <p:nvPr/>
        </p:nvSpPr>
        <p:spPr>
          <a:xfrm>
            <a:off x="3708973" y="1767154"/>
            <a:ext cx="3024408" cy="1764021"/>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buFont typeface="Arial" panose="020B0604020202020204" pitchFamily="34" charset="0"/>
              <a:buChar char="•"/>
            </a:pPr>
            <a:r>
              <a:rPr lang="en-GB" sz="1600" dirty="0"/>
              <a:t>It was not clear if the beam looks like that or if the LYSO screens can not display the bunches correctly. </a:t>
            </a:r>
          </a:p>
          <a:p>
            <a:pPr>
              <a:lnSpc>
                <a:spcPct val="100000"/>
              </a:lnSpc>
              <a:spcBef>
                <a:spcPts val="1000"/>
              </a:spcBef>
              <a:buFont typeface="Arial" panose="020B0604020202020204" pitchFamily="34" charset="0"/>
              <a:buChar char="•"/>
            </a:pPr>
            <a:r>
              <a:rPr lang="en-GB" sz="1600" dirty="0"/>
              <a:t>No others screens were available in the machine. </a:t>
            </a:r>
          </a:p>
        </p:txBody>
      </p:sp>
      <p:sp>
        <p:nvSpPr>
          <p:cNvPr id="24" name="Content Placeholder 2">
            <a:extLst>
              <a:ext uri="{FF2B5EF4-FFF2-40B4-BE49-F238E27FC236}">
                <a16:creationId xmlns:a16="http://schemas.microsoft.com/office/drawing/2014/main" id="{0A132A07-580E-8F4C-8B58-CDE4341239A6}"/>
              </a:ext>
            </a:extLst>
          </p:cNvPr>
          <p:cNvSpPr txBox="1">
            <a:spLocks/>
          </p:cNvSpPr>
          <p:nvPr/>
        </p:nvSpPr>
        <p:spPr>
          <a:xfrm>
            <a:off x="3561633" y="4013804"/>
            <a:ext cx="3171748" cy="2619229"/>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buFont typeface="Arial" panose="020B0604020202020204" pitchFamily="34" charset="0"/>
              <a:buChar char="•"/>
            </a:pPr>
            <a:r>
              <a:rPr lang="en-GB" sz="1600" dirty="0"/>
              <a:t>It turned out that it was a quenching effect of the scintillators. </a:t>
            </a:r>
          </a:p>
          <a:p>
            <a:pPr>
              <a:lnSpc>
                <a:spcPct val="100000"/>
              </a:lnSpc>
              <a:spcBef>
                <a:spcPts val="1000"/>
              </a:spcBef>
              <a:buFont typeface="Arial" panose="020B0604020202020204" pitchFamily="34" charset="0"/>
              <a:buChar char="•"/>
            </a:pPr>
            <a:r>
              <a:rPr lang="en-GB" sz="1600" dirty="0"/>
              <a:t>That effect could be reproduced in simulations. </a:t>
            </a:r>
          </a:p>
          <a:p>
            <a:pPr>
              <a:lnSpc>
                <a:spcPct val="100000"/>
              </a:lnSpc>
              <a:spcBef>
                <a:spcPts val="1000"/>
              </a:spcBef>
              <a:buFont typeface="Arial" panose="020B0604020202020204" pitchFamily="34" charset="0"/>
              <a:buChar char="•"/>
            </a:pPr>
            <a:r>
              <a:rPr lang="en-GB" sz="1600" dirty="0"/>
              <a:t>Most of the screen have been or will be replaced with YAP or GGAG. </a:t>
            </a:r>
          </a:p>
        </p:txBody>
      </p:sp>
      <p:sp>
        <p:nvSpPr>
          <p:cNvPr id="26" name="Content Placeholder 2">
            <a:extLst>
              <a:ext uri="{FF2B5EF4-FFF2-40B4-BE49-F238E27FC236}">
                <a16:creationId xmlns:a16="http://schemas.microsoft.com/office/drawing/2014/main" id="{05F4E79A-CF73-0F41-BD21-76B55B480C78}"/>
              </a:ext>
            </a:extLst>
          </p:cNvPr>
          <p:cNvSpPr txBox="1">
            <a:spLocks/>
          </p:cNvSpPr>
          <p:nvPr/>
        </p:nvSpPr>
        <p:spPr>
          <a:xfrm rot="16200000">
            <a:off x="6236604" y="2796583"/>
            <a:ext cx="1436046" cy="29995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0"/>
              </a:spcBef>
              <a:buNone/>
            </a:pPr>
            <a:r>
              <a:rPr lang="en-GB" sz="1600" dirty="0"/>
              <a:t>Beam size</a:t>
            </a:r>
          </a:p>
        </p:txBody>
      </p:sp>
      <p:sp>
        <p:nvSpPr>
          <p:cNvPr id="27" name="Content Placeholder 2">
            <a:extLst>
              <a:ext uri="{FF2B5EF4-FFF2-40B4-BE49-F238E27FC236}">
                <a16:creationId xmlns:a16="http://schemas.microsoft.com/office/drawing/2014/main" id="{F212D332-9D79-EA47-9811-DE8801F6BBC0}"/>
              </a:ext>
            </a:extLst>
          </p:cNvPr>
          <p:cNvSpPr txBox="1">
            <a:spLocks/>
          </p:cNvSpPr>
          <p:nvPr/>
        </p:nvSpPr>
        <p:spPr>
          <a:xfrm>
            <a:off x="8739883" y="4324167"/>
            <a:ext cx="2804845" cy="29995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0"/>
              </a:spcBef>
              <a:buNone/>
            </a:pPr>
            <a:r>
              <a:rPr lang="en-GB" sz="1600" dirty="0"/>
              <a:t>Beta functions at screen</a:t>
            </a:r>
          </a:p>
        </p:txBody>
      </p:sp>
    </p:spTree>
    <p:extLst>
      <p:ext uri="{BB962C8B-B14F-4D97-AF65-F5344CB8AC3E}">
        <p14:creationId xmlns:p14="http://schemas.microsoft.com/office/powerpoint/2010/main" val="63110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D8922-9FD4-191F-96ED-D74CC672D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4B4C0-D88C-7B20-6F31-A63D5D603832}"/>
              </a:ext>
            </a:extLst>
          </p:cNvPr>
          <p:cNvSpPr>
            <a:spLocks noGrp="1"/>
          </p:cNvSpPr>
          <p:nvPr>
            <p:ph type="title"/>
          </p:nvPr>
        </p:nvSpPr>
        <p:spPr>
          <a:xfrm>
            <a:off x="611189" y="712232"/>
            <a:ext cx="10956924" cy="394325"/>
          </a:xfrm>
        </p:spPr>
        <p:txBody>
          <a:bodyPr/>
          <a:lstStyle/>
          <a:p>
            <a:r>
              <a:rPr lang="en-US" dirty="0"/>
              <a:t>First things first</a:t>
            </a:r>
          </a:p>
        </p:txBody>
      </p:sp>
      <p:sp>
        <p:nvSpPr>
          <p:cNvPr id="3" name="Content Placeholder 2">
            <a:extLst>
              <a:ext uri="{FF2B5EF4-FFF2-40B4-BE49-F238E27FC236}">
                <a16:creationId xmlns:a16="http://schemas.microsoft.com/office/drawing/2014/main" id="{8C84AF5E-F95A-FE89-AF25-D7310C0AAAB6}"/>
              </a:ext>
            </a:extLst>
          </p:cNvPr>
          <p:cNvSpPr>
            <a:spLocks noGrp="1"/>
          </p:cNvSpPr>
          <p:nvPr>
            <p:ph idx="1"/>
          </p:nvPr>
        </p:nvSpPr>
        <p:spPr>
          <a:xfrm>
            <a:off x="611189" y="1255713"/>
            <a:ext cx="10944224" cy="1445154"/>
          </a:xfrm>
        </p:spPr>
        <p:txBody>
          <a:bodyPr/>
          <a:lstStyle/>
          <a:p>
            <a:r>
              <a:rPr lang="en-US" sz="1600" dirty="0"/>
              <a:t>Matched and mismatched beams in I1</a:t>
            </a:r>
          </a:p>
        </p:txBody>
      </p:sp>
      <p:pic>
        <p:nvPicPr>
          <p:cNvPr id="6" name="Picture 5">
            <a:extLst>
              <a:ext uri="{FF2B5EF4-FFF2-40B4-BE49-F238E27FC236}">
                <a16:creationId xmlns:a16="http://schemas.microsoft.com/office/drawing/2014/main" id="{C5BA590E-BE0D-A090-B6E1-A743F0E930F7}"/>
              </a:ext>
            </a:extLst>
          </p:cNvPr>
          <p:cNvPicPr>
            <a:picLocks noChangeAspect="1"/>
          </p:cNvPicPr>
          <p:nvPr/>
        </p:nvPicPr>
        <p:blipFill>
          <a:blip r:embed="rId2">
            <a:extLst>
              <a:ext uri="{28A0092B-C50C-407E-A947-70E740481C1C}">
                <a14:useLocalDpi xmlns:a14="http://schemas.microsoft.com/office/drawing/2010/main" val="0"/>
              </a:ext>
            </a:extLst>
          </a:blip>
          <a:srcRect l="2231" t="25646" r="22606" b="17495"/>
          <a:stretch/>
        </p:blipFill>
        <p:spPr>
          <a:xfrm>
            <a:off x="553573" y="2096489"/>
            <a:ext cx="5326527" cy="249343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1A477BD-B7BA-DF7F-0D90-5C32A84C32B5}"/>
              </a:ext>
            </a:extLst>
          </p:cNvPr>
          <p:cNvPicPr>
            <a:picLocks noChangeAspect="1"/>
          </p:cNvPicPr>
          <p:nvPr/>
        </p:nvPicPr>
        <p:blipFill>
          <a:blip r:embed="rId3">
            <a:extLst>
              <a:ext uri="{28A0092B-C50C-407E-A947-70E740481C1C}">
                <a14:useLocalDpi xmlns:a14="http://schemas.microsoft.com/office/drawing/2010/main" val="0"/>
              </a:ext>
            </a:extLst>
          </a:blip>
          <a:srcRect l="929" t="24778" r="20987" b="17935"/>
          <a:stretch/>
        </p:blipFill>
        <p:spPr>
          <a:xfrm>
            <a:off x="6311901" y="2096489"/>
            <a:ext cx="5459414" cy="2482893"/>
          </a:xfrm>
          <a:prstGeom prst="rect">
            <a:avLst/>
          </a:prstGeom>
          <a:ln>
            <a:noFill/>
          </a:ln>
          <a:effectLst>
            <a:outerShdw blurRad="292100" dist="139700" dir="2700000" algn="tl" rotWithShape="0">
              <a:srgbClr val="333333">
                <a:alpha val="65000"/>
              </a:srgbClr>
            </a:outerShdw>
          </a:effectLst>
        </p:spPr>
      </p:pic>
      <p:sp>
        <p:nvSpPr>
          <p:cNvPr id="9" name="Content Placeholder 1">
            <a:extLst>
              <a:ext uri="{FF2B5EF4-FFF2-40B4-BE49-F238E27FC236}">
                <a16:creationId xmlns:a16="http://schemas.microsoft.com/office/drawing/2014/main" id="{98706E2F-E911-D12B-FB76-38397AC95AAB}"/>
              </a:ext>
            </a:extLst>
          </p:cNvPr>
          <p:cNvSpPr txBox="1">
            <a:spLocks/>
          </p:cNvSpPr>
          <p:nvPr/>
        </p:nvSpPr>
        <p:spPr>
          <a:xfrm>
            <a:off x="7222066" y="4823122"/>
            <a:ext cx="2658534"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Changed the strengths of two quads in A1 and AH1</a:t>
            </a:r>
            <a:endParaRPr lang="en-GB" i="1" baseline="-25000" dirty="0"/>
          </a:p>
        </p:txBody>
      </p:sp>
      <p:sp>
        <p:nvSpPr>
          <p:cNvPr id="10" name="Content Placeholder 1">
            <a:extLst>
              <a:ext uri="{FF2B5EF4-FFF2-40B4-BE49-F238E27FC236}">
                <a16:creationId xmlns:a16="http://schemas.microsoft.com/office/drawing/2014/main" id="{EFD54D9E-B13E-55EB-EA86-C1A57BA031B5}"/>
              </a:ext>
            </a:extLst>
          </p:cNvPr>
          <p:cNvSpPr txBox="1">
            <a:spLocks/>
          </p:cNvSpPr>
          <p:nvPr/>
        </p:nvSpPr>
        <p:spPr>
          <a:xfrm>
            <a:off x="7891464" y="1255713"/>
            <a:ext cx="4224335"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The beam sizes are different from what we need for successful operation</a:t>
            </a:r>
            <a:endParaRPr lang="en-GB" i="1" baseline="-25000" dirty="0"/>
          </a:p>
        </p:txBody>
      </p:sp>
    </p:spTree>
    <p:extLst>
      <p:ext uri="{BB962C8B-B14F-4D97-AF65-F5344CB8AC3E}">
        <p14:creationId xmlns:p14="http://schemas.microsoft.com/office/powerpoint/2010/main" val="115590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3A4A-EF6B-A847-A17C-1EFBBB4FD6F5}"/>
              </a:ext>
            </a:extLst>
          </p:cNvPr>
          <p:cNvSpPr>
            <a:spLocks noGrp="1"/>
          </p:cNvSpPr>
          <p:nvPr>
            <p:ph type="title"/>
          </p:nvPr>
        </p:nvSpPr>
        <p:spPr>
          <a:xfrm>
            <a:off x="611189" y="712232"/>
            <a:ext cx="10956924" cy="321040"/>
          </a:xfrm>
        </p:spPr>
        <p:txBody>
          <a:bodyPr/>
          <a:lstStyle/>
          <a:p>
            <a:r>
              <a:rPr lang="en-US" dirty="0"/>
              <a:t>Emittance and Twiss-parameters</a:t>
            </a:r>
          </a:p>
        </p:txBody>
      </p:sp>
      <p:pic>
        <p:nvPicPr>
          <p:cNvPr id="4" name="Picture 6">
            <a:extLst>
              <a:ext uri="{FF2B5EF4-FFF2-40B4-BE49-F238E27FC236}">
                <a16:creationId xmlns:a16="http://schemas.microsoft.com/office/drawing/2014/main" id="{E98A7D1B-2E30-A94F-B8BD-F01071E92A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2131" y="984927"/>
            <a:ext cx="5262563" cy="3635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7BC75BFE-FAE7-ED4E-97FC-17EA76889E02}"/>
              </a:ext>
            </a:extLst>
          </p:cNvPr>
          <p:cNvSpPr txBox="1">
            <a:spLocks/>
          </p:cNvSpPr>
          <p:nvPr/>
        </p:nvSpPr>
        <p:spPr>
          <a:xfrm>
            <a:off x="487211" y="1451410"/>
            <a:ext cx="5658248" cy="493236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The beam orientation is described with the Twiss-parameters                 .</a:t>
            </a:r>
          </a:p>
          <a:p>
            <a:pPr>
              <a:buFont typeface="Arial" panose="020B0604020202020204" pitchFamily="34" charset="0"/>
              <a:buChar char="•"/>
            </a:pPr>
            <a:r>
              <a:rPr lang="en-US" dirty="0"/>
              <a:t>The “slope” of the ellipses are a signature of convergent or divergent beams.</a:t>
            </a:r>
          </a:p>
          <a:p>
            <a:pPr>
              <a:buFont typeface="Arial" panose="020B0604020202020204" pitchFamily="34" charset="0"/>
              <a:buChar char="•"/>
            </a:pPr>
            <a:r>
              <a:rPr lang="en-US" dirty="0"/>
              <a:t>A beam which does not have the same orientations  (with respect to design optics) is called “mismatched” even if the emittance is the same. </a:t>
            </a:r>
            <a:br>
              <a:rPr lang="en-US" dirty="0"/>
            </a:br>
            <a:br>
              <a:rPr lang="en-US" dirty="0"/>
            </a:br>
            <a:endParaRPr lang="en-US" dirty="0">
              <a:solidFill>
                <a:srgbClr val="92D050"/>
              </a:solidFill>
            </a:endParaRPr>
          </a:p>
        </p:txBody>
      </p:sp>
      <p:pic>
        <p:nvPicPr>
          <p:cNvPr id="15" name="Picture 2" descr="http://latex.codecogs.com/gif.latex?%5Cdpi%7B300%7D%20%5Cbg_white%20%28%5Calpha%2C%20%5Cbeta%2C%20%5Cgamma%29">
            <a:extLst>
              <a:ext uri="{FF2B5EF4-FFF2-40B4-BE49-F238E27FC236}">
                <a16:creationId xmlns:a16="http://schemas.microsoft.com/office/drawing/2014/main" id="{6BF25507-A97F-A246-B034-6842D32842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0608" y="1778787"/>
            <a:ext cx="931184" cy="28563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67">
            <a:extLst>
              <a:ext uri="{FF2B5EF4-FFF2-40B4-BE49-F238E27FC236}">
                <a16:creationId xmlns:a16="http://schemas.microsoft.com/office/drawing/2014/main" id="{FCA7F089-C74A-8844-867D-18F9B4271620}"/>
              </a:ext>
            </a:extLst>
          </p:cNvPr>
          <p:cNvGrpSpPr>
            <a:grpSpLocks/>
          </p:cNvGrpSpPr>
          <p:nvPr/>
        </p:nvGrpSpPr>
        <p:grpSpPr bwMode="auto">
          <a:xfrm rot="20932051">
            <a:off x="7244325" y="1470385"/>
            <a:ext cx="3626721" cy="2973585"/>
            <a:chOff x="4336" y="3310"/>
            <a:chExt cx="1707" cy="832"/>
          </a:xfrm>
        </p:grpSpPr>
        <p:sp>
          <p:nvSpPr>
            <p:cNvPr id="36" name="Oval 68">
              <a:extLst>
                <a:ext uri="{FF2B5EF4-FFF2-40B4-BE49-F238E27FC236}">
                  <a16:creationId xmlns:a16="http://schemas.microsoft.com/office/drawing/2014/main" id="{464ED8C6-2BAE-644F-958A-2100B22235B4}"/>
                </a:ext>
              </a:extLst>
            </p:cNvPr>
            <p:cNvSpPr>
              <a:spLocks noChangeArrowheads="1"/>
            </p:cNvSpPr>
            <p:nvPr/>
          </p:nvSpPr>
          <p:spPr bwMode="auto">
            <a:xfrm rot="-1500000">
              <a:off x="4272" y="3585"/>
              <a:ext cx="1881" cy="264"/>
            </a:xfrm>
            <a:prstGeom prst="ellipse">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37" name="Oval 69">
              <a:extLst>
                <a:ext uri="{FF2B5EF4-FFF2-40B4-BE49-F238E27FC236}">
                  <a16:creationId xmlns:a16="http://schemas.microsoft.com/office/drawing/2014/main" id="{FB9DDA44-80C1-DD40-8A8C-84BA55455416}"/>
                </a:ext>
              </a:extLst>
            </p:cNvPr>
            <p:cNvSpPr>
              <a:spLocks noChangeArrowheads="1"/>
            </p:cNvSpPr>
            <p:nvPr/>
          </p:nvSpPr>
          <p:spPr bwMode="auto">
            <a:xfrm rot="-1500000">
              <a:off x="4321" y="3593"/>
              <a:ext cx="1780" cy="249"/>
            </a:xfrm>
            <a:prstGeom prst="ellipse">
              <a:avLst/>
            </a:prstGeom>
            <a:solidFill>
              <a:srgbClr val="2300D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38" name="Oval 70">
              <a:extLst>
                <a:ext uri="{FF2B5EF4-FFF2-40B4-BE49-F238E27FC236}">
                  <a16:creationId xmlns:a16="http://schemas.microsoft.com/office/drawing/2014/main" id="{3B2BDF9E-4868-E340-847D-851ED91E5C1E}"/>
                </a:ext>
              </a:extLst>
            </p:cNvPr>
            <p:cNvSpPr>
              <a:spLocks noChangeArrowheads="1"/>
            </p:cNvSpPr>
            <p:nvPr/>
          </p:nvSpPr>
          <p:spPr bwMode="auto">
            <a:xfrm rot="-1500000">
              <a:off x="4371" y="3601"/>
              <a:ext cx="1679" cy="234"/>
            </a:xfrm>
            <a:prstGeom prst="ellipse">
              <a:avLst/>
            </a:prstGeom>
            <a:solidFill>
              <a:srgbClr val="0047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39" name="Oval 71">
              <a:extLst>
                <a:ext uri="{FF2B5EF4-FFF2-40B4-BE49-F238E27FC236}">
                  <a16:creationId xmlns:a16="http://schemas.microsoft.com/office/drawing/2014/main" id="{5F0D610C-6EBA-A745-85BA-D61A0AAEB94F}"/>
                </a:ext>
              </a:extLst>
            </p:cNvPr>
            <p:cNvSpPr>
              <a:spLocks noChangeArrowheads="1"/>
            </p:cNvSpPr>
            <p:nvPr/>
          </p:nvSpPr>
          <p:spPr bwMode="auto">
            <a:xfrm rot="-1500000">
              <a:off x="4420" y="3609"/>
              <a:ext cx="1577" cy="220"/>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0" name="Oval 72">
              <a:extLst>
                <a:ext uri="{FF2B5EF4-FFF2-40B4-BE49-F238E27FC236}">
                  <a16:creationId xmlns:a16="http://schemas.microsoft.com/office/drawing/2014/main" id="{56D6FC66-7423-F548-9720-189E126B07DB}"/>
                </a:ext>
              </a:extLst>
            </p:cNvPr>
            <p:cNvSpPr>
              <a:spLocks noChangeArrowheads="1"/>
            </p:cNvSpPr>
            <p:nvPr/>
          </p:nvSpPr>
          <p:spPr bwMode="auto">
            <a:xfrm rot="-1500000">
              <a:off x="4469" y="3617"/>
              <a:ext cx="1474" cy="205"/>
            </a:xfrm>
            <a:prstGeom prst="ellipse">
              <a:avLst/>
            </a:prstGeom>
            <a:solidFill>
              <a:srgbClr val="00D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1" name="Oval 73">
              <a:extLst>
                <a:ext uri="{FF2B5EF4-FFF2-40B4-BE49-F238E27FC236}">
                  <a16:creationId xmlns:a16="http://schemas.microsoft.com/office/drawing/2014/main" id="{CFF610DB-E38C-1943-BE20-521DA5534307}"/>
                </a:ext>
              </a:extLst>
            </p:cNvPr>
            <p:cNvSpPr>
              <a:spLocks noChangeArrowheads="1"/>
            </p:cNvSpPr>
            <p:nvPr/>
          </p:nvSpPr>
          <p:spPr bwMode="auto">
            <a:xfrm rot="-1500000">
              <a:off x="4519" y="3625"/>
              <a:ext cx="1373" cy="191"/>
            </a:xfrm>
            <a:prstGeom prst="ellipse">
              <a:avLst/>
            </a:prstGeom>
            <a:solidFill>
              <a:srgbClr val="33A3A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2" name="Oval 74">
              <a:extLst>
                <a:ext uri="{FF2B5EF4-FFF2-40B4-BE49-F238E27FC236}">
                  <a16:creationId xmlns:a16="http://schemas.microsoft.com/office/drawing/2014/main" id="{00D79515-8EE2-294B-AADF-CE2247715B23}"/>
                </a:ext>
              </a:extLst>
            </p:cNvPr>
            <p:cNvSpPr>
              <a:spLocks noChangeArrowheads="1"/>
            </p:cNvSpPr>
            <p:nvPr/>
          </p:nvSpPr>
          <p:spPr bwMode="auto">
            <a:xfrm rot="-1500000">
              <a:off x="4569" y="3633"/>
              <a:ext cx="1270" cy="176"/>
            </a:xfrm>
            <a:prstGeom prst="ellipse">
              <a:avLst/>
            </a:pr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3" name="Oval 75">
              <a:extLst>
                <a:ext uri="{FF2B5EF4-FFF2-40B4-BE49-F238E27FC236}">
                  <a16:creationId xmlns:a16="http://schemas.microsoft.com/office/drawing/2014/main" id="{90239DFC-49BF-B847-AAAC-734C634C43FA}"/>
                </a:ext>
              </a:extLst>
            </p:cNvPr>
            <p:cNvSpPr>
              <a:spLocks noChangeArrowheads="1"/>
            </p:cNvSpPr>
            <p:nvPr/>
          </p:nvSpPr>
          <p:spPr bwMode="auto">
            <a:xfrm rot="-1500000">
              <a:off x="4619" y="3641"/>
              <a:ext cx="1168" cy="162"/>
            </a:xfrm>
            <a:prstGeom prst="ellipse">
              <a:avLst/>
            </a:prstGeom>
            <a:solidFill>
              <a:srgbClr val="3DEB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4" name="Oval 76">
              <a:extLst>
                <a:ext uri="{FF2B5EF4-FFF2-40B4-BE49-F238E27FC236}">
                  <a16:creationId xmlns:a16="http://schemas.microsoft.com/office/drawing/2014/main" id="{122F5B22-950C-FF4A-A6F0-70174346D769}"/>
                </a:ext>
              </a:extLst>
            </p:cNvPr>
            <p:cNvSpPr>
              <a:spLocks noChangeArrowheads="1"/>
            </p:cNvSpPr>
            <p:nvPr/>
          </p:nvSpPr>
          <p:spPr bwMode="auto">
            <a:xfrm rot="-1440000">
              <a:off x="4669" y="3648"/>
              <a:ext cx="1067" cy="147"/>
            </a:xfrm>
            <a:prstGeom prst="ellipse">
              <a:avLst/>
            </a:prstGeom>
            <a:solidFill>
              <a:srgbClr val="23FF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5" name="Oval 77">
              <a:extLst>
                <a:ext uri="{FF2B5EF4-FFF2-40B4-BE49-F238E27FC236}">
                  <a16:creationId xmlns:a16="http://schemas.microsoft.com/office/drawing/2014/main" id="{720149B1-8323-CB45-8DBA-3306FD3DAD69}"/>
                </a:ext>
              </a:extLst>
            </p:cNvPr>
            <p:cNvSpPr>
              <a:spLocks noChangeArrowheads="1"/>
            </p:cNvSpPr>
            <p:nvPr/>
          </p:nvSpPr>
          <p:spPr bwMode="auto">
            <a:xfrm rot="-1440000">
              <a:off x="4721" y="3656"/>
              <a:ext cx="959" cy="133"/>
            </a:xfrm>
            <a:prstGeom prst="ellipse">
              <a:avLst/>
            </a:prstGeom>
            <a:solidFill>
              <a:srgbClr val="E6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6" name="Oval 78">
              <a:extLst>
                <a:ext uri="{FF2B5EF4-FFF2-40B4-BE49-F238E27FC236}">
                  <a16:creationId xmlns:a16="http://schemas.microsoft.com/office/drawing/2014/main" id="{C241D9E8-0B2F-014E-8C06-395092CC7F82}"/>
                </a:ext>
              </a:extLst>
            </p:cNvPr>
            <p:cNvSpPr>
              <a:spLocks noChangeArrowheads="1"/>
            </p:cNvSpPr>
            <p:nvPr/>
          </p:nvSpPr>
          <p:spPr bwMode="auto">
            <a:xfrm rot="-1440000">
              <a:off x="4771" y="3664"/>
              <a:ext cx="858" cy="11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7" name="Oval 79">
              <a:extLst>
                <a:ext uri="{FF2B5EF4-FFF2-40B4-BE49-F238E27FC236}">
                  <a16:creationId xmlns:a16="http://schemas.microsoft.com/office/drawing/2014/main" id="{87B933A7-E0AF-554B-B9E5-E515DBCDD6AB}"/>
                </a:ext>
              </a:extLst>
            </p:cNvPr>
            <p:cNvSpPr>
              <a:spLocks noChangeArrowheads="1"/>
            </p:cNvSpPr>
            <p:nvPr/>
          </p:nvSpPr>
          <p:spPr bwMode="auto">
            <a:xfrm rot="-1440000">
              <a:off x="4826" y="3672"/>
              <a:ext cx="745" cy="103"/>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8" name="Oval 80">
              <a:extLst>
                <a:ext uri="{FF2B5EF4-FFF2-40B4-BE49-F238E27FC236}">
                  <a16:creationId xmlns:a16="http://schemas.microsoft.com/office/drawing/2014/main" id="{6422E835-49F1-5C48-AC15-115E5E27C067}"/>
                </a:ext>
              </a:extLst>
            </p:cNvPr>
            <p:cNvSpPr>
              <a:spLocks noChangeArrowheads="1"/>
            </p:cNvSpPr>
            <p:nvPr/>
          </p:nvSpPr>
          <p:spPr bwMode="auto">
            <a:xfrm rot="-1440000">
              <a:off x="4875" y="3681"/>
              <a:ext cx="643" cy="88"/>
            </a:xfrm>
            <a:prstGeom prst="ellipse">
              <a:avLst/>
            </a:pr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49" name="Oval 81">
              <a:extLst>
                <a:ext uri="{FF2B5EF4-FFF2-40B4-BE49-F238E27FC236}">
                  <a16:creationId xmlns:a16="http://schemas.microsoft.com/office/drawing/2014/main" id="{CA20459A-426C-254F-8459-288EC5406BA8}"/>
                </a:ext>
              </a:extLst>
            </p:cNvPr>
            <p:cNvSpPr>
              <a:spLocks noChangeArrowheads="1"/>
            </p:cNvSpPr>
            <p:nvPr/>
          </p:nvSpPr>
          <p:spPr bwMode="auto">
            <a:xfrm rot="-1440000">
              <a:off x="4928" y="3688"/>
              <a:ext cx="536" cy="74"/>
            </a:xfrm>
            <a:prstGeom prst="ellipse">
              <a:avLst/>
            </a:pr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50" name="Oval 82">
              <a:extLst>
                <a:ext uri="{FF2B5EF4-FFF2-40B4-BE49-F238E27FC236}">
                  <a16:creationId xmlns:a16="http://schemas.microsoft.com/office/drawing/2014/main" id="{8B6039C6-9AC0-ED42-9A05-BC1A1C95AD54}"/>
                </a:ext>
              </a:extLst>
            </p:cNvPr>
            <p:cNvSpPr>
              <a:spLocks noChangeArrowheads="1"/>
            </p:cNvSpPr>
            <p:nvPr/>
          </p:nvSpPr>
          <p:spPr bwMode="auto">
            <a:xfrm rot="-1440000">
              <a:off x="4981" y="3696"/>
              <a:ext cx="429" cy="59"/>
            </a:xfrm>
            <a:prstGeom prst="ellipse">
              <a:avLst/>
            </a:prstGeom>
            <a:solidFill>
              <a:srgbClr val="EB61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51" name="Oval 83">
              <a:extLst>
                <a:ext uri="{FF2B5EF4-FFF2-40B4-BE49-F238E27FC236}">
                  <a16:creationId xmlns:a16="http://schemas.microsoft.com/office/drawing/2014/main" id="{860ADA8B-AD04-F745-9780-C99D26608A57}"/>
                </a:ext>
              </a:extLst>
            </p:cNvPr>
            <p:cNvSpPr>
              <a:spLocks noChangeArrowheads="1"/>
            </p:cNvSpPr>
            <p:nvPr/>
          </p:nvSpPr>
          <p:spPr bwMode="auto">
            <a:xfrm rot="-1440000">
              <a:off x="5033" y="3704"/>
              <a:ext cx="322" cy="4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sp>
          <p:nvSpPr>
            <p:cNvPr id="52" name="Oval 84">
              <a:extLst>
                <a:ext uri="{FF2B5EF4-FFF2-40B4-BE49-F238E27FC236}">
                  <a16:creationId xmlns:a16="http://schemas.microsoft.com/office/drawing/2014/main" id="{6D9E689A-3F7B-0A48-8E72-36B3127BF6AD}"/>
                </a:ext>
              </a:extLst>
            </p:cNvPr>
            <p:cNvSpPr>
              <a:spLocks noChangeArrowheads="1"/>
            </p:cNvSpPr>
            <p:nvPr/>
          </p:nvSpPr>
          <p:spPr bwMode="auto">
            <a:xfrm rot="-1440000">
              <a:off x="5086" y="3712"/>
              <a:ext cx="215" cy="30"/>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de-DE" altLang="de-DE">
                <a:ea typeface="ＭＳ Ｐゴシック" pitchFamily="34" charset="-128"/>
              </a:endParaRPr>
            </a:p>
          </p:txBody>
        </p:sp>
      </p:grpSp>
      <p:pic>
        <p:nvPicPr>
          <p:cNvPr id="53" name="Picture 8">
            <a:extLst>
              <a:ext uri="{FF2B5EF4-FFF2-40B4-BE49-F238E27FC236}">
                <a16:creationId xmlns:a16="http://schemas.microsoft.com/office/drawing/2014/main" id="{F94DE95A-2CCF-0648-9822-B28892DF28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284" t="6126" r="1401" b="44755"/>
          <a:stretch/>
        </p:blipFill>
        <p:spPr bwMode="auto">
          <a:xfrm>
            <a:off x="574194" y="4657944"/>
            <a:ext cx="2439538" cy="193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Straight Arrow Connector 53">
            <a:extLst>
              <a:ext uri="{FF2B5EF4-FFF2-40B4-BE49-F238E27FC236}">
                <a16:creationId xmlns:a16="http://schemas.microsoft.com/office/drawing/2014/main" id="{CA134BDF-3688-7942-BB99-AEFB28F6E5BF}"/>
              </a:ext>
            </a:extLst>
          </p:cNvPr>
          <p:cNvCxnSpPr/>
          <p:nvPr/>
        </p:nvCxnSpPr>
        <p:spPr bwMode="auto">
          <a:xfrm>
            <a:off x="1625055" y="5367573"/>
            <a:ext cx="230400" cy="79200"/>
          </a:xfrm>
          <a:prstGeom prst="straightConnector1">
            <a:avLst/>
          </a:prstGeom>
          <a:noFill/>
          <a:ln w="12700" cap="flat" cmpd="sng" algn="ctr">
            <a:solidFill>
              <a:srgbClr val="FF0000"/>
            </a:solidFill>
            <a:prstDash val="solid"/>
            <a:round/>
            <a:headEnd type="oval"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5" name="Straight Arrow Connector 54">
            <a:extLst>
              <a:ext uri="{FF2B5EF4-FFF2-40B4-BE49-F238E27FC236}">
                <a16:creationId xmlns:a16="http://schemas.microsoft.com/office/drawing/2014/main" id="{4A325C42-1EA8-D946-AE3D-BC5A4D79BF5E}"/>
              </a:ext>
            </a:extLst>
          </p:cNvPr>
          <p:cNvCxnSpPr/>
          <p:nvPr/>
        </p:nvCxnSpPr>
        <p:spPr bwMode="auto">
          <a:xfrm flipV="1">
            <a:off x="2496175" y="5278102"/>
            <a:ext cx="230400" cy="85200"/>
          </a:xfrm>
          <a:prstGeom prst="straightConnector1">
            <a:avLst/>
          </a:prstGeom>
          <a:noFill/>
          <a:ln w="12700" cap="flat" cmpd="sng" algn="ctr">
            <a:solidFill>
              <a:srgbClr val="00B050"/>
            </a:solidFill>
            <a:prstDash val="solid"/>
            <a:round/>
            <a:headEnd type="oval"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 name="Content Placeholder 1">
            <a:extLst>
              <a:ext uri="{FF2B5EF4-FFF2-40B4-BE49-F238E27FC236}">
                <a16:creationId xmlns:a16="http://schemas.microsoft.com/office/drawing/2014/main" id="{D1BF9503-38D0-AD6B-32D4-2BFF0EC46E2C}"/>
              </a:ext>
            </a:extLst>
          </p:cNvPr>
          <p:cNvSpPr txBox="1">
            <a:spLocks/>
          </p:cNvSpPr>
          <p:nvPr/>
        </p:nvSpPr>
        <p:spPr>
          <a:xfrm>
            <a:off x="8108267" y="5153201"/>
            <a:ext cx="2582334" cy="149238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This, can actually be measured (transverse beam sizes) e.g. with a screen or wire! </a:t>
            </a:r>
            <a:endParaRPr lang="en-GB" i="1" baseline="-25000" dirty="0"/>
          </a:p>
        </p:txBody>
      </p:sp>
      <p:cxnSp>
        <p:nvCxnSpPr>
          <p:cNvPr id="7" name="Straight Arrow Connector 6">
            <a:extLst>
              <a:ext uri="{FF2B5EF4-FFF2-40B4-BE49-F238E27FC236}">
                <a16:creationId xmlns:a16="http://schemas.microsoft.com/office/drawing/2014/main" id="{1C1AEED4-B582-7F62-66A9-6474F8282BC4}"/>
              </a:ext>
            </a:extLst>
          </p:cNvPr>
          <p:cNvCxnSpPr>
            <a:cxnSpLocks/>
          </p:cNvCxnSpPr>
          <p:nvPr/>
        </p:nvCxnSpPr>
        <p:spPr>
          <a:xfrm flipV="1">
            <a:off x="9343081" y="4606022"/>
            <a:ext cx="320297" cy="4017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8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CCC1-D0E1-B8C9-5E07-AB1D8493B118}"/>
              </a:ext>
            </a:extLst>
          </p:cNvPr>
          <p:cNvSpPr>
            <a:spLocks noGrp="1"/>
          </p:cNvSpPr>
          <p:nvPr>
            <p:ph type="title"/>
          </p:nvPr>
        </p:nvSpPr>
        <p:spPr>
          <a:xfrm>
            <a:off x="611189" y="712232"/>
            <a:ext cx="10956924" cy="467965"/>
          </a:xfrm>
        </p:spPr>
        <p:txBody>
          <a:bodyPr/>
          <a:lstStyle/>
          <a:p>
            <a:r>
              <a:rPr lang="en-US" dirty="0"/>
              <a:t>Emittance</a:t>
            </a:r>
          </a:p>
        </p:txBody>
      </p:sp>
      <p:sp>
        <p:nvSpPr>
          <p:cNvPr id="6" name="Rectangle 5">
            <a:extLst>
              <a:ext uri="{FF2B5EF4-FFF2-40B4-BE49-F238E27FC236}">
                <a16:creationId xmlns:a16="http://schemas.microsoft.com/office/drawing/2014/main" id="{D4284BEB-4794-A8A9-5BF4-EEDE38F7EED4}"/>
              </a:ext>
            </a:extLst>
          </p:cNvPr>
          <p:cNvSpPr/>
          <p:nvPr/>
        </p:nvSpPr>
        <p:spPr bwMode="auto">
          <a:xfrm>
            <a:off x="1869243" y="6242989"/>
            <a:ext cx="867011" cy="216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a:ln>
                <a:noFill/>
              </a:ln>
              <a:solidFill>
                <a:schemeClr val="accent3"/>
              </a:solidFill>
              <a:effectLst/>
              <a:latin typeface="Arial" charset="0"/>
              <a:ea typeface="ＭＳ Ｐゴシック" pitchFamily="112" charset="-128"/>
            </a:endParaRPr>
          </a:p>
        </p:txBody>
      </p:sp>
      <p:sp>
        <p:nvSpPr>
          <p:cNvPr id="7" name="Content Placeholder 2">
            <a:extLst>
              <a:ext uri="{FF2B5EF4-FFF2-40B4-BE49-F238E27FC236}">
                <a16:creationId xmlns:a16="http://schemas.microsoft.com/office/drawing/2014/main" id="{4C3DF442-53EF-41E9-32E4-309473635A3A}"/>
              </a:ext>
            </a:extLst>
          </p:cNvPr>
          <p:cNvSpPr>
            <a:spLocks noGrp="1"/>
          </p:cNvSpPr>
          <p:nvPr>
            <p:ph idx="1"/>
          </p:nvPr>
        </p:nvSpPr>
        <p:spPr>
          <a:xfrm>
            <a:off x="476808" y="1697302"/>
            <a:ext cx="10041213" cy="4630254"/>
          </a:xfrm>
        </p:spPr>
        <p:txBody>
          <a:bodyPr/>
          <a:lstStyle/>
          <a:p>
            <a:r>
              <a:rPr lang="en-US" sz="1600" dirty="0"/>
              <a:t>Area covered by particles in phase space is </a:t>
            </a:r>
            <a:br>
              <a:rPr lang="en-US" sz="1600" dirty="0"/>
            </a:br>
            <a:r>
              <a:rPr lang="en-US" sz="1600" dirty="0"/>
              <a:t>called emittance</a:t>
            </a:r>
          </a:p>
          <a:p>
            <a:r>
              <a:rPr lang="en-US" sz="1600" dirty="0"/>
              <a:t>We can assume an elliptical distribution</a:t>
            </a:r>
          </a:p>
          <a:p>
            <a:r>
              <a:rPr lang="en-US" sz="1600" dirty="0"/>
              <a:t>Emittance is conserved in linear optics </a:t>
            </a:r>
            <a:br>
              <a:rPr lang="en-US" sz="1600" dirty="0"/>
            </a:br>
            <a:r>
              <a:rPr lang="en-US" sz="1600" dirty="0"/>
              <a:t>(</a:t>
            </a:r>
            <a:r>
              <a:rPr lang="en-US" sz="1600" dirty="0" err="1"/>
              <a:t>Liouville’s</a:t>
            </a:r>
            <a:r>
              <a:rPr lang="en-US" sz="1600" dirty="0"/>
              <a:t> theorem) </a:t>
            </a:r>
            <a:br>
              <a:rPr lang="en-US" sz="1600" dirty="0"/>
            </a:br>
            <a:r>
              <a:rPr lang="en-US" sz="1600" dirty="0"/>
              <a:t>=&gt;	beam behaves like an incompressible liquid</a:t>
            </a:r>
            <a:br>
              <a:rPr lang="en-US" sz="1600" dirty="0"/>
            </a:br>
            <a:r>
              <a:rPr lang="en-US" sz="1600" dirty="0"/>
              <a:t>=&gt;     focusing the beam will increase its </a:t>
            </a:r>
            <a:br>
              <a:rPr lang="en-US" sz="1600" dirty="0"/>
            </a:br>
            <a:r>
              <a:rPr lang="en-US" sz="1600" dirty="0"/>
              <a:t>	divergence</a:t>
            </a:r>
          </a:p>
          <a:p>
            <a:r>
              <a:rPr lang="en-US" sz="1600" dirty="0"/>
              <a:t>Small beams with little divergence as required </a:t>
            </a:r>
            <a:br>
              <a:rPr lang="en-US" sz="1600" dirty="0"/>
            </a:br>
            <a:r>
              <a:rPr lang="en-US" sz="1600" dirty="0"/>
              <a:t>for SASE lead to small emittance requirements. </a:t>
            </a:r>
          </a:p>
        </p:txBody>
      </p:sp>
      <p:pic>
        <p:nvPicPr>
          <p:cNvPr id="8" name="Picture 4" descr="Bildergebnis für water balloon">
            <a:extLst>
              <a:ext uri="{FF2B5EF4-FFF2-40B4-BE49-F238E27FC236}">
                <a16:creationId xmlns:a16="http://schemas.microsoft.com/office/drawing/2014/main" id="{070A132D-EFFF-A37F-72EF-A1B02F877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94672" y="1697302"/>
            <a:ext cx="3751407" cy="375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9B36F246-BAC7-4247-930B-F960EF8122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284" t="6126" r="1401" b="44755"/>
          <a:stretch/>
        </p:blipFill>
        <p:spPr bwMode="auto">
          <a:xfrm>
            <a:off x="574194" y="4657944"/>
            <a:ext cx="2439538" cy="193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BED13A4A-EF6B-A847-A17C-1EFBBB4FD6F5}"/>
              </a:ext>
            </a:extLst>
          </p:cNvPr>
          <p:cNvSpPr>
            <a:spLocks noGrp="1"/>
          </p:cNvSpPr>
          <p:nvPr>
            <p:ph type="title"/>
          </p:nvPr>
        </p:nvSpPr>
        <p:spPr>
          <a:xfrm>
            <a:off x="611189" y="712232"/>
            <a:ext cx="10956924" cy="321040"/>
          </a:xfrm>
        </p:spPr>
        <p:txBody>
          <a:bodyPr/>
          <a:lstStyle/>
          <a:p>
            <a:r>
              <a:rPr lang="en-US" dirty="0"/>
              <a:t>Emittance and Twiss-parameters</a:t>
            </a:r>
          </a:p>
        </p:txBody>
      </p:sp>
      <p:pic>
        <p:nvPicPr>
          <p:cNvPr id="4" name="Picture 6">
            <a:extLst>
              <a:ext uri="{FF2B5EF4-FFF2-40B4-BE49-F238E27FC236}">
                <a16:creationId xmlns:a16="http://schemas.microsoft.com/office/drawing/2014/main" id="{E98A7D1B-2E30-A94F-B8BD-F01071E92A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2197" y="2473410"/>
            <a:ext cx="5262563" cy="3635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C2D39E9D-C994-9247-8B0E-03F4F029CA55}"/>
              </a:ext>
            </a:extLst>
          </p:cNvPr>
          <p:cNvCxnSpPr/>
          <p:nvPr/>
        </p:nvCxnSpPr>
        <p:spPr bwMode="auto">
          <a:xfrm>
            <a:off x="1625055" y="5367573"/>
            <a:ext cx="230400" cy="79200"/>
          </a:xfrm>
          <a:prstGeom prst="straightConnector1">
            <a:avLst/>
          </a:prstGeom>
          <a:noFill/>
          <a:ln w="12700" cap="flat" cmpd="sng" algn="ctr">
            <a:solidFill>
              <a:srgbClr val="FF0000"/>
            </a:solidFill>
            <a:prstDash val="solid"/>
            <a:round/>
            <a:headEnd type="oval"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 name="Straight Arrow Connector 9">
            <a:extLst>
              <a:ext uri="{FF2B5EF4-FFF2-40B4-BE49-F238E27FC236}">
                <a16:creationId xmlns:a16="http://schemas.microsoft.com/office/drawing/2014/main" id="{9C40951C-2B89-DF44-91A6-2D7717B7B03B}"/>
              </a:ext>
            </a:extLst>
          </p:cNvPr>
          <p:cNvCxnSpPr/>
          <p:nvPr/>
        </p:nvCxnSpPr>
        <p:spPr bwMode="auto">
          <a:xfrm flipV="1">
            <a:off x="2496175" y="5278102"/>
            <a:ext cx="230400" cy="85200"/>
          </a:xfrm>
          <a:prstGeom prst="straightConnector1">
            <a:avLst/>
          </a:prstGeom>
          <a:noFill/>
          <a:ln w="12700" cap="flat" cmpd="sng" algn="ctr">
            <a:solidFill>
              <a:srgbClr val="00B050"/>
            </a:solidFill>
            <a:prstDash val="solid"/>
            <a:round/>
            <a:headEnd type="oval"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1" name="Oval 10">
            <a:extLst>
              <a:ext uri="{FF2B5EF4-FFF2-40B4-BE49-F238E27FC236}">
                <a16:creationId xmlns:a16="http://schemas.microsoft.com/office/drawing/2014/main" id="{30EB4D74-8285-D142-9BC9-DA116532C3ED}"/>
              </a:ext>
            </a:extLst>
          </p:cNvPr>
          <p:cNvSpPr/>
          <p:nvPr/>
        </p:nvSpPr>
        <p:spPr bwMode="auto">
          <a:xfrm rot="19423970">
            <a:off x="7700977" y="4064073"/>
            <a:ext cx="3115362" cy="590400"/>
          </a:xfrm>
          <a:prstGeom prst="ellipse">
            <a:avLst/>
          </a:prstGeom>
          <a:noFill/>
          <a:ln w="38100"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a:ln>
                <a:noFill/>
              </a:ln>
              <a:solidFill>
                <a:schemeClr val="accent3"/>
              </a:solidFill>
              <a:effectLst/>
              <a:latin typeface="Arial" charset="0"/>
              <a:ea typeface="ＭＳ Ｐゴシック" pitchFamily="112" charset="-128"/>
            </a:endParaRPr>
          </a:p>
        </p:txBody>
      </p:sp>
      <p:sp>
        <p:nvSpPr>
          <p:cNvPr id="12" name="Oval 11">
            <a:extLst>
              <a:ext uri="{FF2B5EF4-FFF2-40B4-BE49-F238E27FC236}">
                <a16:creationId xmlns:a16="http://schemas.microsoft.com/office/drawing/2014/main" id="{0DC90607-19AF-6F40-AEC8-637D732429AF}"/>
              </a:ext>
            </a:extLst>
          </p:cNvPr>
          <p:cNvSpPr/>
          <p:nvPr/>
        </p:nvSpPr>
        <p:spPr bwMode="auto">
          <a:xfrm rot="729103">
            <a:off x="7281618" y="3922845"/>
            <a:ext cx="3898626" cy="893882"/>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a:ln>
                <a:noFill/>
              </a:ln>
              <a:solidFill>
                <a:schemeClr val="accent3"/>
              </a:solidFill>
              <a:effectLst/>
              <a:latin typeface="Arial" charset="0"/>
              <a:ea typeface="ＭＳ Ｐゴシック" pitchFamily="112" charset="-128"/>
            </a:endParaRPr>
          </a:p>
        </p:txBody>
      </p:sp>
      <p:sp>
        <p:nvSpPr>
          <p:cNvPr id="13" name="Rectangle 12">
            <a:extLst>
              <a:ext uri="{FF2B5EF4-FFF2-40B4-BE49-F238E27FC236}">
                <a16:creationId xmlns:a16="http://schemas.microsoft.com/office/drawing/2014/main" id="{410FD2C3-0EED-1144-A8D1-2B11678F41E4}"/>
              </a:ext>
            </a:extLst>
          </p:cNvPr>
          <p:cNvSpPr/>
          <p:nvPr/>
        </p:nvSpPr>
        <p:spPr>
          <a:xfrm>
            <a:off x="5731269" y="5774762"/>
            <a:ext cx="3050847" cy="523220"/>
          </a:xfrm>
          <a:prstGeom prst="rect">
            <a:avLst/>
          </a:prstGeom>
        </p:spPr>
        <p:txBody>
          <a:bodyPr wrap="square">
            <a:spAutoFit/>
          </a:bodyPr>
          <a:lstStyle/>
          <a:p>
            <a:pPr>
              <a:buNone/>
            </a:pPr>
            <a:r>
              <a:rPr lang="en-US" sz="1400" dirty="0">
                <a:solidFill>
                  <a:srgbClr val="FFC000"/>
                </a:solidFill>
              </a:rPr>
              <a:t>smaller emittance and no mismatch</a:t>
            </a:r>
            <a:br>
              <a:rPr lang="en-US" sz="1400" dirty="0"/>
            </a:br>
            <a:endParaRPr lang="en-US" sz="1400" dirty="0"/>
          </a:p>
        </p:txBody>
      </p:sp>
      <p:sp>
        <p:nvSpPr>
          <p:cNvPr id="14" name="Rectangle 13">
            <a:extLst>
              <a:ext uri="{FF2B5EF4-FFF2-40B4-BE49-F238E27FC236}">
                <a16:creationId xmlns:a16="http://schemas.microsoft.com/office/drawing/2014/main" id="{2E21DA12-8C79-724D-BD5A-78CF714A7AC4}"/>
              </a:ext>
            </a:extLst>
          </p:cNvPr>
          <p:cNvSpPr/>
          <p:nvPr/>
        </p:nvSpPr>
        <p:spPr>
          <a:xfrm>
            <a:off x="4996607" y="4987442"/>
            <a:ext cx="2632452" cy="307777"/>
          </a:xfrm>
          <a:prstGeom prst="rect">
            <a:avLst/>
          </a:prstGeom>
        </p:spPr>
        <p:txBody>
          <a:bodyPr wrap="none">
            <a:spAutoFit/>
          </a:bodyPr>
          <a:lstStyle/>
          <a:p>
            <a:pPr>
              <a:buNone/>
            </a:pPr>
            <a:r>
              <a:rPr lang="en-US" sz="1400" dirty="0">
                <a:solidFill>
                  <a:srgbClr val="92D050"/>
                </a:solidFill>
              </a:rPr>
              <a:t>same emittance with mismatch</a:t>
            </a:r>
          </a:p>
        </p:txBody>
      </p:sp>
      <p:sp>
        <p:nvSpPr>
          <p:cNvPr id="16" name="Oval 15">
            <a:extLst>
              <a:ext uri="{FF2B5EF4-FFF2-40B4-BE49-F238E27FC236}">
                <a16:creationId xmlns:a16="http://schemas.microsoft.com/office/drawing/2014/main" id="{F3C72008-AF35-F946-80DE-582550AF8028}"/>
              </a:ext>
            </a:extLst>
          </p:cNvPr>
          <p:cNvSpPr/>
          <p:nvPr/>
        </p:nvSpPr>
        <p:spPr bwMode="auto">
          <a:xfrm rot="19423970">
            <a:off x="7295777" y="3925725"/>
            <a:ext cx="3895788" cy="880344"/>
          </a:xfrm>
          <a:prstGeom prst="ellipse">
            <a:avLst/>
          </a:prstGeom>
          <a:noFill/>
          <a:ln w="38100" cap="flat" cmpd="sng" algn="ctr">
            <a:solidFill>
              <a:srgbClr val="0A2BB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a:ln>
                <a:noFill/>
              </a:ln>
              <a:solidFill>
                <a:schemeClr val="accent3"/>
              </a:solidFill>
              <a:effectLst/>
              <a:latin typeface="Arial" charset="0"/>
              <a:ea typeface="ＭＳ Ｐゴシック" pitchFamily="112" charset="-128"/>
            </a:endParaRPr>
          </a:p>
        </p:txBody>
      </p:sp>
      <p:sp>
        <p:nvSpPr>
          <p:cNvPr id="21" name="Content Placeholder 2">
            <a:extLst>
              <a:ext uri="{FF2B5EF4-FFF2-40B4-BE49-F238E27FC236}">
                <a16:creationId xmlns:a16="http://schemas.microsoft.com/office/drawing/2014/main" id="{3B25DD70-0C72-F54E-AF5E-469ABBD7C30F}"/>
              </a:ext>
            </a:extLst>
          </p:cNvPr>
          <p:cNvSpPr txBox="1">
            <a:spLocks/>
          </p:cNvSpPr>
          <p:nvPr/>
        </p:nvSpPr>
        <p:spPr>
          <a:xfrm>
            <a:off x="487211" y="1451410"/>
            <a:ext cx="5658248" cy="493236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The beam orientation is described with the Twiss-parameters</a:t>
            </a:r>
          </a:p>
          <a:p>
            <a:pPr>
              <a:buFont typeface="Arial" panose="020B0604020202020204" pitchFamily="34" charset="0"/>
              <a:buChar char="•"/>
            </a:pPr>
            <a:r>
              <a:rPr lang="en-US" dirty="0"/>
              <a:t>The “slope” of the ellipses are a signature of convergent or divergent beams.</a:t>
            </a:r>
          </a:p>
          <a:p>
            <a:pPr>
              <a:buFont typeface="Arial" panose="020B0604020202020204" pitchFamily="34" charset="0"/>
              <a:buChar char="•"/>
            </a:pPr>
            <a:r>
              <a:rPr lang="en-US" dirty="0"/>
              <a:t>A beam which does not have the same orientations  (with respect to design optics) is called “mismatched” even if the emittance is the same </a:t>
            </a:r>
            <a:br>
              <a:rPr lang="en-US" dirty="0"/>
            </a:br>
            <a:br>
              <a:rPr lang="en-US" dirty="0"/>
            </a:br>
            <a:endParaRPr lang="en-US" dirty="0">
              <a:solidFill>
                <a:srgbClr val="92D050"/>
              </a:solidFill>
            </a:endParaRPr>
          </a:p>
        </p:txBody>
      </p:sp>
      <p:pic>
        <p:nvPicPr>
          <p:cNvPr id="22" name="Picture 2" descr="http://latex.codecogs.com/gif.latex?%5Cdpi%7B300%7D%20%5Cbg_white%20%28%5Calpha%2C%20%5Cbeta%2C%20%5Cgamma%29">
            <a:extLst>
              <a:ext uri="{FF2B5EF4-FFF2-40B4-BE49-F238E27FC236}">
                <a16:creationId xmlns:a16="http://schemas.microsoft.com/office/drawing/2014/main" id="{C7BD01BE-532C-254D-8122-5145E5491D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5112" y="1778787"/>
            <a:ext cx="931184" cy="28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1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3A4A-EF6B-A847-A17C-1EFBBB4FD6F5}"/>
              </a:ext>
            </a:extLst>
          </p:cNvPr>
          <p:cNvSpPr>
            <a:spLocks noGrp="1"/>
          </p:cNvSpPr>
          <p:nvPr>
            <p:ph type="title"/>
          </p:nvPr>
        </p:nvSpPr>
        <p:spPr>
          <a:xfrm>
            <a:off x="611189" y="712232"/>
            <a:ext cx="10956924" cy="284464"/>
          </a:xfrm>
        </p:spPr>
        <p:txBody>
          <a:bodyPr/>
          <a:lstStyle/>
          <a:p>
            <a:r>
              <a:rPr lang="en-US" dirty="0"/>
              <a:t>Emittance and beam size measurements</a:t>
            </a:r>
          </a:p>
        </p:txBody>
      </p:sp>
      <p:sp>
        <p:nvSpPr>
          <p:cNvPr id="4" name="Line 27">
            <a:extLst>
              <a:ext uri="{FF2B5EF4-FFF2-40B4-BE49-F238E27FC236}">
                <a16:creationId xmlns:a16="http://schemas.microsoft.com/office/drawing/2014/main" id="{D330A810-59A2-3346-8F6D-92E04B9EF59B}"/>
              </a:ext>
            </a:extLst>
          </p:cNvPr>
          <p:cNvSpPr>
            <a:spLocks noChangeShapeType="1"/>
          </p:cNvSpPr>
          <p:nvPr/>
        </p:nvSpPr>
        <p:spPr bwMode="auto">
          <a:xfrm>
            <a:off x="3547158" y="5397380"/>
            <a:ext cx="50403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28">
            <a:extLst>
              <a:ext uri="{FF2B5EF4-FFF2-40B4-BE49-F238E27FC236}">
                <a16:creationId xmlns:a16="http://schemas.microsoft.com/office/drawing/2014/main" id="{4FEC2E39-2F26-634C-AE48-B1780048076C}"/>
              </a:ext>
            </a:extLst>
          </p:cNvPr>
          <p:cNvSpPr>
            <a:spLocks noChangeShapeType="1"/>
          </p:cNvSpPr>
          <p:nvPr/>
        </p:nvSpPr>
        <p:spPr bwMode="auto">
          <a:xfrm flipV="1">
            <a:off x="3907520" y="2444630"/>
            <a:ext cx="0" cy="3168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29">
            <a:extLst>
              <a:ext uri="{FF2B5EF4-FFF2-40B4-BE49-F238E27FC236}">
                <a16:creationId xmlns:a16="http://schemas.microsoft.com/office/drawing/2014/main" id="{702C77F0-D1A3-DA47-ADDA-B904CF0CBAB9}"/>
              </a:ext>
            </a:extLst>
          </p:cNvPr>
          <p:cNvSpPr>
            <a:spLocks noChangeArrowheads="1"/>
          </p:cNvSpPr>
          <p:nvPr/>
        </p:nvSpPr>
        <p:spPr bwMode="auto">
          <a:xfrm rot="-2063326">
            <a:off x="4123420" y="2947868"/>
            <a:ext cx="3600450" cy="1584325"/>
          </a:xfrm>
          <a:prstGeom prst="ellipse">
            <a:avLst/>
          </a:prstGeom>
          <a:solidFill>
            <a:schemeClr val="accent1">
              <a:lumMod val="25000"/>
              <a:lumOff val="7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30">
            <a:extLst>
              <a:ext uri="{FF2B5EF4-FFF2-40B4-BE49-F238E27FC236}">
                <a16:creationId xmlns:a16="http://schemas.microsoft.com/office/drawing/2014/main" id="{3C65C5A6-F4DA-CD41-87FE-FF3B6B7937B4}"/>
              </a:ext>
            </a:extLst>
          </p:cNvPr>
          <p:cNvSpPr>
            <a:spLocks noChangeArrowheads="1"/>
          </p:cNvSpPr>
          <p:nvPr/>
        </p:nvSpPr>
        <p:spPr bwMode="auto">
          <a:xfrm rot="-2063326">
            <a:off x="4633008" y="3316168"/>
            <a:ext cx="2482850" cy="850900"/>
          </a:xfrm>
          <a:prstGeom prst="ellipse">
            <a:avLst/>
          </a:prstGeom>
          <a:solidFill>
            <a:schemeClr val="accent1">
              <a:lumMod val="50000"/>
              <a:lumOff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31">
            <a:extLst>
              <a:ext uri="{FF2B5EF4-FFF2-40B4-BE49-F238E27FC236}">
                <a16:creationId xmlns:a16="http://schemas.microsoft.com/office/drawing/2014/main" id="{B0226A72-5FE5-6848-B26B-48C994DBAC40}"/>
              </a:ext>
            </a:extLst>
          </p:cNvPr>
          <p:cNvSpPr>
            <a:spLocks noChangeArrowheads="1"/>
          </p:cNvSpPr>
          <p:nvPr/>
        </p:nvSpPr>
        <p:spPr bwMode="auto">
          <a:xfrm rot="-2063326">
            <a:off x="5364845" y="3557468"/>
            <a:ext cx="993775" cy="365125"/>
          </a:xfrm>
          <a:prstGeom prst="ellipse">
            <a:avLst/>
          </a:prstGeom>
          <a:solidFill>
            <a:schemeClr val="accent1">
              <a:lumMod val="75000"/>
              <a:lumOff val="2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34">
            <a:extLst>
              <a:ext uri="{FF2B5EF4-FFF2-40B4-BE49-F238E27FC236}">
                <a16:creationId xmlns:a16="http://schemas.microsoft.com/office/drawing/2014/main" id="{2A38BD8A-6065-DE48-87E2-859F0511067D}"/>
              </a:ext>
            </a:extLst>
          </p:cNvPr>
          <p:cNvSpPr txBox="1">
            <a:spLocks noChangeArrowheads="1"/>
          </p:cNvSpPr>
          <p:nvPr/>
        </p:nvSpPr>
        <p:spPr bwMode="auto">
          <a:xfrm rot="16200000">
            <a:off x="2799445" y="2760543"/>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None/>
            </a:pPr>
            <a:r>
              <a:rPr lang="en-GB" altLang="de-DE" sz="1400" dirty="0"/>
              <a:t>momentum</a:t>
            </a:r>
          </a:p>
        </p:txBody>
      </p:sp>
      <p:sp>
        <p:nvSpPr>
          <p:cNvPr id="10" name="Text Box 43">
            <a:extLst>
              <a:ext uri="{FF2B5EF4-FFF2-40B4-BE49-F238E27FC236}">
                <a16:creationId xmlns:a16="http://schemas.microsoft.com/office/drawing/2014/main" id="{46780CD4-392C-1848-9754-284618C8909F}"/>
              </a:ext>
            </a:extLst>
          </p:cNvPr>
          <p:cNvSpPr txBox="1">
            <a:spLocks noChangeArrowheads="1"/>
          </p:cNvSpPr>
          <p:nvPr/>
        </p:nvSpPr>
        <p:spPr bwMode="auto">
          <a:xfrm>
            <a:off x="7652433" y="5468818"/>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GB" altLang="de-DE" sz="1400" dirty="0"/>
              <a:t>position</a:t>
            </a:r>
          </a:p>
        </p:txBody>
      </p:sp>
      <p:cxnSp>
        <p:nvCxnSpPr>
          <p:cNvPr id="20" name="Straight Arrow Connector 19">
            <a:extLst>
              <a:ext uri="{FF2B5EF4-FFF2-40B4-BE49-F238E27FC236}">
                <a16:creationId xmlns:a16="http://schemas.microsoft.com/office/drawing/2014/main" id="{D2CBA09B-B7FC-3A42-8F4C-2E1EEBD58039}"/>
              </a:ext>
            </a:extLst>
          </p:cNvPr>
          <p:cNvCxnSpPr/>
          <p:nvPr/>
        </p:nvCxnSpPr>
        <p:spPr>
          <a:xfrm>
            <a:off x="4370118" y="5773618"/>
            <a:ext cx="3097481"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 Box 43">
            <a:extLst>
              <a:ext uri="{FF2B5EF4-FFF2-40B4-BE49-F238E27FC236}">
                <a16:creationId xmlns:a16="http://schemas.microsoft.com/office/drawing/2014/main" id="{69685BA9-1C61-3D4C-8AC2-E83179775214}"/>
              </a:ext>
            </a:extLst>
          </p:cNvPr>
          <p:cNvSpPr txBox="1">
            <a:spLocks noChangeArrowheads="1"/>
          </p:cNvSpPr>
          <p:nvPr/>
        </p:nvSpPr>
        <p:spPr bwMode="auto">
          <a:xfrm>
            <a:off x="5700033" y="5831918"/>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GB" altLang="de-DE" sz="1400" dirty="0"/>
              <a:t>beam size</a:t>
            </a:r>
          </a:p>
        </p:txBody>
      </p:sp>
      <p:cxnSp>
        <p:nvCxnSpPr>
          <p:cNvPr id="25" name="Straight Connector 24">
            <a:extLst>
              <a:ext uri="{FF2B5EF4-FFF2-40B4-BE49-F238E27FC236}">
                <a16:creationId xmlns:a16="http://schemas.microsoft.com/office/drawing/2014/main" id="{159AF740-22F1-3F43-9034-4287E3DE348A}"/>
              </a:ext>
            </a:extLst>
          </p:cNvPr>
          <p:cNvCxnSpPr>
            <a:cxnSpLocks/>
          </p:cNvCxnSpPr>
          <p:nvPr/>
        </p:nvCxnSpPr>
        <p:spPr>
          <a:xfrm>
            <a:off x="4370118" y="4536373"/>
            <a:ext cx="0" cy="146304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B9BD3-7768-6248-B4ED-8B1C460D78F9}"/>
              </a:ext>
            </a:extLst>
          </p:cNvPr>
          <p:cNvCxnSpPr>
            <a:cxnSpLocks/>
          </p:cNvCxnSpPr>
          <p:nvPr/>
        </p:nvCxnSpPr>
        <p:spPr>
          <a:xfrm>
            <a:off x="7467599" y="2914863"/>
            <a:ext cx="0" cy="310896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90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3A4A-EF6B-A847-A17C-1EFBBB4FD6F5}"/>
              </a:ext>
            </a:extLst>
          </p:cNvPr>
          <p:cNvSpPr>
            <a:spLocks noGrp="1"/>
          </p:cNvSpPr>
          <p:nvPr>
            <p:ph type="title"/>
          </p:nvPr>
        </p:nvSpPr>
        <p:spPr>
          <a:xfrm>
            <a:off x="611189" y="712232"/>
            <a:ext cx="10956924" cy="284464"/>
          </a:xfrm>
        </p:spPr>
        <p:txBody>
          <a:bodyPr/>
          <a:lstStyle/>
          <a:p>
            <a:r>
              <a:rPr lang="en-US" dirty="0"/>
              <a:t>Emittance and beam size measurements</a:t>
            </a:r>
          </a:p>
        </p:txBody>
      </p:sp>
      <p:sp>
        <p:nvSpPr>
          <p:cNvPr id="4" name="Line 27">
            <a:extLst>
              <a:ext uri="{FF2B5EF4-FFF2-40B4-BE49-F238E27FC236}">
                <a16:creationId xmlns:a16="http://schemas.microsoft.com/office/drawing/2014/main" id="{D330A810-59A2-3346-8F6D-92E04B9EF59B}"/>
              </a:ext>
            </a:extLst>
          </p:cNvPr>
          <p:cNvSpPr>
            <a:spLocks noChangeShapeType="1"/>
          </p:cNvSpPr>
          <p:nvPr/>
        </p:nvSpPr>
        <p:spPr bwMode="auto">
          <a:xfrm>
            <a:off x="2992583" y="3930732"/>
            <a:ext cx="3382306" cy="27617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28">
            <a:extLst>
              <a:ext uri="{FF2B5EF4-FFF2-40B4-BE49-F238E27FC236}">
                <a16:creationId xmlns:a16="http://schemas.microsoft.com/office/drawing/2014/main" id="{4FEC2E39-2F26-634C-AE48-B1780048076C}"/>
              </a:ext>
            </a:extLst>
          </p:cNvPr>
          <p:cNvSpPr>
            <a:spLocks noChangeShapeType="1"/>
          </p:cNvSpPr>
          <p:nvPr/>
        </p:nvSpPr>
        <p:spPr bwMode="auto">
          <a:xfrm flipV="1">
            <a:off x="3065058" y="1599016"/>
            <a:ext cx="2351315" cy="28569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29">
            <a:extLst>
              <a:ext uri="{FF2B5EF4-FFF2-40B4-BE49-F238E27FC236}">
                <a16:creationId xmlns:a16="http://schemas.microsoft.com/office/drawing/2014/main" id="{702C77F0-D1A3-DA47-ADDA-B904CF0CBAB9}"/>
              </a:ext>
            </a:extLst>
          </p:cNvPr>
          <p:cNvSpPr>
            <a:spLocks noChangeArrowheads="1"/>
          </p:cNvSpPr>
          <p:nvPr/>
        </p:nvSpPr>
        <p:spPr bwMode="auto">
          <a:xfrm rot="-2063326">
            <a:off x="4123420" y="2947868"/>
            <a:ext cx="3600450" cy="1584325"/>
          </a:xfrm>
          <a:prstGeom prst="ellipse">
            <a:avLst/>
          </a:prstGeom>
          <a:solidFill>
            <a:schemeClr val="accent1">
              <a:lumMod val="25000"/>
              <a:lumOff val="7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30">
            <a:extLst>
              <a:ext uri="{FF2B5EF4-FFF2-40B4-BE49-F238E27FC236}">
                <a16:creationId xmlns:a16="http://schemas.microsoft.com/office/drawing/2014/main" id="{3C65C5A6-F4DA-CD41-87FE-FF3B6B7937B4}"/>
              </a:ext>
            </a:extLst>
          </p:cNvPr>
          <p:cNvSpPr>
            <a:spLocks noChangeArrowheads="1"/>
          </p:cNvSpPr>
          <p:nvPr/>
        </p:nvSpPr>
        <p:spPr bwMode="auto">
          <a:xfrm rot="-2063326">
            <a:off x="4633008" y="3316168"/>
            <a:ext cx="2482850" cy="850900"/>
          </a:xfrm>
          <a:prstGeom prst="ellipse">
            <a:avLst/>
          </a:prstGeom>
          <a:solidFill>
            <a:schemeClr val="accent1">
              <a:lumMod val="50000"/>
              <a:lumOff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31">
            <a:extLst>
              <a:ext uri="{FF2B5EF4-FFF2-40B4-BE49-F238E27FC236}">
                <a16:creationId xmlns:a16="http://schemas.microsoft.com/office/drawing/2014/main" id="{B0226A72-5FE5-6848-B26B-48C994DBAC40}"/>
              </a:ext>
            </a:extLst>
          </p:cNvPr>
          <p:cNvSpPr>
            <a:spLocks noChangeArrowheads="1"/>
          </p:cNvSpPr>
          <p:nvPr/>
        </p:nvSpPr>
        <p:spPr bwMode="auto">
          <a:xfrm rot="-2063326">
            <a:off x="5364845" y="3557468"/>
            <a:ext cx="993775" cy="365125"/>
          </a:xfrm>
          <a:prstGeom prst="ellipse">
            <a:avLst/>
          </a:prstGeom>
          <a:solidFill>
            <a:schemeClr val="accent1">
              <a:lumMod val="75000"/>
              <a:lumOff val="25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34">
            <a:extLst>
              <a:ext uri="{FF2B5EF4-FFF2-40B4-BE49-F238E27FC236}">
                <a16:creationId xmlns:a16="http://schemas.microsoft.com/office/drawing/2014/main" id="{2A38BD8A-6065-DE48-87E2-859F0511067D}"/>
              </a:ext>
            </a:extLst>
          </p:cNvPr>
          <p:cNvSpPr txBox="1">
            <a:spLocks noChangeArrowheads="1"/>
          </p:cNvSpPr>
          <p:nvPr/>
        </p:nvSpPr>
        <p:spPr bwMode="auto">
          <a:xfrm rot="16200000">
            <a:off x="-801056" y="5223438"/>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None/>
            </a:pPr>
            <a:r>
              <a:rPr lang="en-GB" altLang="de-DE" sz="1400" dirty="0"/>
              <a:t>momentum</a:t>
            </a:r>
          </a:p>
        </p:txBody>
      </p:sp>
      <p:sp>
        <p:nvSpPr>
          <p:cNvPr id="10" name="Text Box 43">
            <a:extLst>
              <a:ext uri="{FF2B5EF4-FFF2-40B4-BE49-F238E27FC236}">
                <a16:creationId xmlns:a16="http://schemas.microsoft.com/office/drawing/2014/main" id="{46780CD4-392C-1848-9754-284618C8909F}"/>
              </a:ext>
            </a:extLst>
          </p:cNvPr>
          <p:cNvSpPr txBox="1">
            <a:spLocks noChangeArrowheads="1"/>
          </p:cNvSpPr>
          <p:nvPr/>
        </p:nvSpPr>
        <p:spPr bwMode="auto">
          <a:xfrm rot="2394508">
            <a:off x="5041864" y="6302386"/>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de-DE" sz="1400" dirty="0"/>
              <a:t>position</a:t>
            </a:r>
          </a:p>
        </p:txBody>
      </p:sp>
      <p:cxnSp>
        <p:nvCxnSpPr>
          <p:cNvPr id="14" name="Straight Connector 13">
            <a:extLst>
              <a:ext uri="{FF2B5EF4-FFF2-40B4-BE49-F238E27FC236}">
                <a16:creationId xmlns:a16="http://schemas.microsoft.com/office/drawing/2014/main" id="{4A027146-B1A2-0D47-89D8-811D3004455E}"/>
              </a:ext>
            </a:extLst>
          </p:cNvPr>
          <p:cNvCxnSpPr>
            <a:cxnSpLocks/>
          </p:cNvCxnSpPr>
          <p:nvPr/>
        </p:nvCxnSpPr>
        <p:spPr>
          <a:xfrm>
            <a:off x="4370118" y="4536373"/>
            <a:ext cx="0" cy="146304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1CA31-6C04-FB4A-A817-79FC0CB61CF2}"/>
              </a:ext>
            </a:extLst>
          </p:cNvPr>
          <p:cNvCxnSpPr>
            <a:cxnSpLocks/>
          </p:cNvCxnSpPr>
          <p:nvPr/>
        </p:nvCxnSpPr>
        <p:spPr>
          <a:xfrm>
            <a:off x="7467599" y="2914863"/>
            <a:ext cx="0" cy="310896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CBA09B-B7FC-3A42-8F4C-2E1EEBD58039}"/>
              </a:ext>
            </a:extLst>
          </p:cNvPr>
          <p:cNvCxnSpPr/>
          <p:nvPr/>
        </p:nvCxnSpPr>
        <p:spPr>
          <a:xfrm>
            <a:off x="4370118" y="5773618"/>
            <a:ext cx="3097481"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 Box 43">
            <a:extLst>
              <a:ext uri="{FF2B5EF4-FFF2-40B4-BE49-F238E27FC236}">
                <a16:creationId xmlns:a16="http://schemas.microsoft.com/office/drawing/2014/main" id="{3632736F-B6F2-E14D-931C-234407096F85}"/>
              </a:ext>
            </a:extLst>
          </p:cNvPr>
          <p:cNvSpPr txBox="1">
            <a:spLocks noChangeArrowheads="1"/>
          </p:cNvSpPr>
          <p:nvPr/>
        </p:nvSpPr>
        <p:spPr bwMode="auto">
          <a:xfrm>
            <a:off x="5700033" y="5831918"/>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GB" altLang="de-DE" sz="1400" dirty="0"/>
              <a:t>beam size</a:t>
            </a:r>
          </a:p>
        </p:txBody>
      </p:sp>
      <p:sp>
        <p:nvSpPr>
          <p:cNvPr id="15" name="Text Box 34">
            <a:extLst>
              <a:ext uri="{FF2B5EF4-FFF2-40B4-BE49-F238E27FC236}">
                <a16:creationId xmlns:a16="http://schemas.microsoft.com/office/drawing/2014/main" id="{9D90CFA2-782A-5E47-987B-F8C68D7C0DE0}"/>
              </a:ext>
            </a:extLst>
          </p:cNvPr>
          <p:cNvSpPr txBox="1">
            <a:spLocks noChangeArrowheads="1"/>
          </p:cNvSpPr>
          <p:nvPr/>
        </p:nvSpPr>
        <p:spPr bwMode="auto">
          <a:xfrm rot="18607182">
            <a:off x="4174722" y="1901096"/>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None/>
            </a:pPr>
            <a:r>
              <a:rPr lang="en-GB" altLang="de-DE" sz="1400" dirty="0"/>
              <a:t>momentum</a:t>
            </a:r>
          </a:p>
        </p:txBody>
      </p:sp>
      <p:cxnSp>
        <p:nvCxnSpPr>
          <p:cNvPr id="17" name="Straight Connector 16">
            <a:extLst>
              <a:ext uri="{FF2B5EF4-FFF2-40B4-BE49-F238E27FC236}">
                <a16:creationId xmlns:a16="http://schemas.microsoft.com/office/drawing/2014/main" id="{21B9F408-1DE1-6342-AF51-3BB44070435E}"/>
              </a:ext>
            </a:extLst>
          </p:cNvPr>
          <p:cNvCxnSpPr>
            <a:cxnSpLocks/>
          </p:cNvCxnSpPr>
          <p:nvPr/>
        </p:nvCxnSpPr>
        <p:spPr>
          <a:xfrm flipH="1">
            <a:off x="3263179" y="3658444"/>
            <a:ext cx="1539043" cy="189920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358C4D-DF59-DA48-AF84-FC0ED5F9022B}"/>
              </a:ext>
            </a:extLst>
          </p:cNvPr>
          <p:cNvCxnSpPr>
            <a:cxnSpLocks/>
          </p:cNvCxnSpPr>
          <p:nvPr/>
        </p:nvCxnSpPr>
        <p:spPr>
          <a:xfrm flipH="1">
            <a:off x="4702629" y="3930732"/>
            <a:ext cx="2232561" cy="270391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E494399-2B3F-F642-B445-D7DD6DFA386E}"/>
              </a:ext>
            </a:extLst>
          </p:cNvPr>
          <p:cNvCxnSpPr>
            <a:cxnSpLocks/>
          </p:cNvCxnSpPr>
          <p:nvPr/>
        </p:nvCxnSpPr>
        <p:spPr>
          <a:xfrm>
            <a:off x="3455719" y="5362102"/>
            <a:ext cx="1346503" cy="113370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 Box 43">
            <a:extLst>
              <a:ext uri="{FF2B5EF4-FFF2-40B4-BE49-F238E27FC236}">
                <a16:creationId xmlns:a16="http://schemas.microsoft.com/office/drawing/2014/main" id="{CB89B3B2-6A41-E943-A51B-CBEFE525CC48}"/>
              </a:ext>
            </a:extLst>
          </p:cNvPr>
          <p:cNvSpPr txBox="1">
            <a:spLocks noChangeArrowheads="1"/>
          </p:cNvSpPr>
          <p:nvPr/>
        </p:nvSpPr>
        <p:spPr bwMode="auto">
          <a:xfrm rot="2384881">
            <a:off x="3172519" y="5892670"/>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de-DE" sz="1400" dirty="0"/>
              <a:t>beam size</a:t>
            </a:r>
          </a:p>
        </p:txBody>
      </p:sp>
      <p:cxnSp>
        <p:nvCxnSpPr>
          <p:cNvPr id="30" name="Straight Connector 29">
            <a:extLst>
              <a:ext uri="{FF2B5EF4-FFF2-40B4-BE49-F238E27FC236}">
                <a16:creationId xmlns:a16="http://schemas.microsoft.com/office/drawing/2014/main" id="{044784F6-508A-6040-8137-55F2DCB4FA01}"/>
              </a:ext>
            </a:extLst>
          </p:cNvPr>
          <p:cNvCxnSpPr>
            <a:cxnSpLocks/>
          </p:cNvCxnSpPr>
          <p:nvPr/>
        </p:nvCxnSpPr>
        <p:spPr>
          <a:xfrm>
            <a:off x="3286929" y="2805669"/>
            <a:ext cx="0" cy="137753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EAB11014-2964-C744-8FC8-4FF1150119D1}"/>
              </a:ext>
            </a:extLst>
          </p:cNvPr>
          <p:cNvSpPr/>
          <p:nvPr/>
        </p:nvSpPr>
        <p:spPr>
          <a:xfrm rot="20005593">
            <a:off x="1925439" y="2857513"/>
            <a:ext cx="2743200" cy="2743200"/>
          </a:xfrm>
          <a:prstGeom prst="arc">
            <a:avLst>
              <a:gd name="adj1" fmla="val 17773766"/>
              <a:gd name="adj2" fmla="val 2010963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 Box 43">
            <a:extLst>
              <a:ext uri="{FF2B5EF4-FFF2-40B4-BE49-F238E27FC236}">
                <a16:creationId xmlns:a16="http://schemas.microsoft.com/office/drawing/2014/main" id="{1BBDA294-EB6A-674E-9D55-7A7A718510C8}"/>
              </a:ext>
            </a:extLst>
          </p:cNvPr>
          <p:cNvSpPr txBox="1">
            <a:spLocks noChangeArrowheads="1"/>
          </p:cNvSpPr>
          <p:nvPr/>
        </p:nvSpPr>
        <p:spPr bwMode="auto">
          <a:xfrm>
            <a:off x="1455233" y="2937802"/>
            <a:ext cx="19795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de-DE" sz="1400" dirty="0" err="1"/>
              <a:t>Δ</a:t>
            </a:r>
            <a:r>
              <a:rPr lang="en-GB" altLang="de-DE" sz="1400" dirty="0"/>
              <a:t> phase advance *</a:t>
            </a:r>
          </a:p>
        </p:txBody>
      </p:sp>
      <p:pic>
        <p:nvPicPr>
          <p:cNvPr id="36" name="Picture 35">
            <a:extLst>
              <a:ext uri="{FF2B5EF4-FFF2-40B4-BE49-F238E27FC236}">
                <a16:creationId xmlns:a16="http://schemas.microsoft.com/office/drawing/2014/main" id="{4BB48DC6-586F-CE47-B4BB-49E34748F37D}"/>
              </a:ext>
            </a:extLst>
          </p:cNvPr>
          <p:cNvPicPr>
            <a:picLocks noChangeAspect="1"/>
          </p:cNvPicPr>
          <p:nvPr/>
        </p:nvPicPr>
        <p:blipFill rotWithShape="1">
          <a:blip r:embed="rId2">
            <a:extLst>
              <a:ext uri="{28A0092B-C50C-407E-A947-70E740481C1C}">
                <a14:useLocalDpi xmlns:a14="http://schemas.microsoft.com/office/drawing/2010/main" val="0"/>
              </a:ext>
            </a:extLst>
          </a:blip>
          <a:srcRect l="10030" t="12623" r="13793" b="12040"/>
          <a:stretch/>
        </p:blipFill>
        <p:spPr>
          <a:xfrm>
            <a:off x="708128" y="3320074"/>
            <a:ext cx="1992342" cy="971508"/>
          </a:xfrm>
          <a:prstGeom prst="rect">
            <a:avLst/>
          </a:prstGeom>
        </p:spPr>
      </p:pic>
      <p:sp>
        <p:nvSpPr>
          <p:cNvPr id="37" name="Text Box 43">
            <a:extLst>
              <a:ext uri="{FF2B5EF4-FFF2-40B4-BE49-F238E27FC236}">
                <a16:creationId xmlns:a16="http://schemas.microsoft.com/office/drawing/2014/main" id="{F88E86B3-4F26-F24C-8F74-166D1CDC80FC}"/>
              </a:ext>
            </a:extLst>
          </p:cNvPr>
          <p:cNvSpPr txBox="1">
            <a:spLocks noChangeArrowheads="1"/>
          </p:cNvSpPr>
          <p:nvPr/>
        </p:nvSpPr>
        <p:spPr bwMode="auto">
          <a:xfrm>
            <a:off x="8485769" y="5410519"/>
            <a:ext cx="35467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de-DE" sz="1400" dirty="0"/>
              <a:t>* This is only true in the so called normalized phase space, but for simplicity's sake, let's keep it that way. </a:t>
            </a:r>
          </a:p>
        </p:txBody>
      </p:sp>
    </p:spTree>
    <p:extLst>
      <p:ext uri="{BB962C8B-B14F-4D97-AF65-F5344CB8AC3E}">
        <p14:creationId xmlns:p14="http://schemas.microsoft.com/office/powerpoint/2010/main" val="12242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animBg="1"/>
      <p:bldP spid="35" grpId="0"/>
      <p:bldP spid="3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European_XFEL_Template_Presentation_16x9">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2.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European_XFEL_Template_Presentation_16x9</Template>
  <TotalTime>20704</TotalTime>
  <Words>1720</Words>
  <Application>Microsoft Macintosh PowerPoint</Application>
  <PresentationFormat>Widescreen</PresentationFormat>
  <Paragraphs>198</Paragraphs>
  <Slides>33</Slides>
  <Notes>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ＭＳ Ｐゴシック</vt:lpstr>
      <vt:lpstr>Arial</vt:lpstr>
      <vt:lpstr>Helvetica</vt:lpstr>
      <vt:lpstr>Wingdings</vt:lpstr>
      <vt:lpstr>European_XFEL_Template_Presentation_16x9</vt:lpstr>
      <vt:lpstr>EuXFEL Operator Training Injector beam optics measurements </vt:lpstr>
      <vt:lpstr>First things first</vt:lpstr>
      <vt:lpstr>First things first</vt:lpstr>
      <vt:lpstr>First things first</vt:lpstr>
      <vt:lpstr>Emittance and Twiss-parameters</vt:lpstr>
      <vt:lpstr>Emittance</vt:lpstr>
      <vt:lpstr>Emittance and Twiss-parameters</vt:lpstr>
      <vt:lpstr>Emittance and beam size measurements</vt:lpstr>
      <vt:lpstr>Emittance and beam size measurements</vt:lpstr>
      <vt:lpstr>Emittance and beam size measurements</vt:lpstr>
      <vt:lpstr>How to determine emittance and Twiss parameters</vt:lpstr>
      <vt:lpstr>How to determine emittance and Twiss parameters</vt:lpstr>
      <vt:lpstr>Calculation of beam moments</vt:lpstr>
      <vt:lpstr>Fit of beam moments</vt:lpstr>
      <vt:lpstr>Measurement methods</vt:lpstr>
      <vt:lpstr>Single quad scan</vt:lpstr>
      <vt:lpstr>Single quad scan and scan step sizes</vt:lpstr>
      <vt:lpstr>Multi quad scans</vt:lpstr>
      <vt:lpstr>Prepared quad scan for the EuXFEL injector</vt:lpstr>
      <vt:lpstr>Optics matching in the injector using screen stations and multi knob quad scans</vt:lpstr>
      <vt:lpstr>PowerPoint Presentation</vt:lpstr>
      <vt:lpstr>Beam optics measurements downstream L3</vt:lpstr>
      <vt:lpstr>Prepared quad scan for L3</vt:lpstr>
      <vt:lpstr>Measurement results for quad scans with wires</vt:lpstr>
      <vt:lpstr>Beam optics measurements downstream L3</vt:lpstr>
      <vt:lpstr>Optics matching in L3</vt:lpstr>
      <vt:lpstr>Multi quad scan GUI</vt:lpstr>
      <vt:lpstr>Measurement results for quad scans with screens</vt:lpstr>
      <vt:lpstr>Deselecting single measurements</vt:lpstr>
      <vt:lpstr>Tomographic reconstruction of transverse phase spaces</vt:lpstr>
      <vt:lpstr>Tomographic reconstruction of the hor. phase space using a quad scan</vt:lpstr>
      <vt:lpstr>Tomographic reconstruction of the hor. phase space using a quad scan</vt:lpstr>
      <vt:lpstr>  EuXFEL Lyso screens</vt:lpstr>
    </vt:vector>
  </TitlesOfParts>
  <Manager/>
  <Company>DESY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 one line (or two lines)</dc:title>
  <dc:subject/>
  <dc:creator>dnoelle</dc:creator>
  <cp:keywords/>
  <dc:description/>
  <cp:lastModifiedBy>Matthias Scholz</cp:lastModifiedBy>
  <cp:revision>400</cp:revision>
  <cp:lastPrinted>2017-10-20T13:42:10Z</cp:lastPrinted>
  <dcterms:created xsi:type="dcterms:W3CDTF">2017-10-16T10:32:50Z</dcterms:created>
  <dcterms:modified xsi:type="dcterms:W3CDTF">2025-03-20T14:06:03Z</dcterms:modified>
  <cp:category/>
</cp:coreProperties>
</file>