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1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2" r:id="rId12"/>
    <p:sldId id="271" r:id="rId13"/>
    <p:sldId id="272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95752" autoAdjust="0"/>
  </p:normalViewPr>
  <p:slideViewPr>
    <p:cSldViewPr snapToGrid="0">
      <p:cViewPr varScale="1">
        <p:scale>
          <a:sx n="117" d="100"/>
          <a:sy n="117" d="100"/>
        </p:scale>
        <p:origin x="-996" y="-9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80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035CA18-3BB8-4B0E-90A0-E53A41CDF4A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364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8DEB5-212A-4CAF-9880-70E92CE7410A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41165D-8C60-4D83-B3C2-DB0C16BC1284}" type="slidenum">
              <a:rPr lang="de-DE"/>
              <a:pPr/>
              <a:t>2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AED1BB-FE41-4B34-8868-58B8EAB3BB7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92566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697EAD-642F-47FE-85E0-4AAA449E39A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9787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518E81-CA98-483E-BA30-586BB5DF922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Delete this text and put in here: Date of the Talk, location, … (max: 1 line)</a:t>
            </a:r>
          </a:p>
          <a:p>
            <a:r>
              <a:rPr lang="en-GB" dirty="0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96256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17DB07-F910-4CAF-9890-D556C9E9502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66672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A67E70-BF59-4BB7-B294-AE2BA67D4E8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9835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19C896-DA6A-4400-8C14-50907EB4EF5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26663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01219B-1E0C-4AD5-9BA5-31ADD492874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993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53F5AD-B768-4BD1-BFC6-9F80796D57F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1707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640F77-37AB-4F36-92C1-08296952260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36851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9DD594-1494-490C-A2F0-850B64D3D3D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420917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BA1EBF86-6A8F-4A06-BB51-46337A5CF2A5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Winfried Decking, 23.09.2011</a:t>
            </a:r>
            <a:endParaRPr lang="en-GB" dirty="0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1st Meeting of Working Group on XFEL Commissioning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298825"/>
            <a:ext cx="7283450" cy="1814513"/>
          </a:xfrm>
        </p:spPr>
        <p:txBody>
          <a:bodyPr/>
          <a:lstStyle/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Meeting</a:t>
            </a:r>
          </a:p>
          <a:p>
            <a:r>
              <a:rPr lang="en-GB" dirty="0" smtClean="0"/>
              <a:t>23.09.2011</a:t>
            </a:r>
            <a:endParaRPr lang="en-GB" dirty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319213"/>
            <a:ext cx="7251700" cy="1844675"/>
          </a:xfrm>
          <a:ln/>
        </p:spPr>
        <p:txBody>
          <a:bodyPr/>
          <a:lstStyle/>
          <a:p>
            <a:r>
              <a:rPr lang="en-GB" dirty="0" smtClean="0"/>
              <a:t>Working Group on XFEL Commissioning</a:t>
            </a:r>
            <a:endParaRPr lang="en-GB" dirty="0"/>
          </a:p>
        </p:txBody>
      </p:sp>
      <p:pic>
        <p:nvPicPr>
          <p:cNvPr id="83987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88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Milestones - Attempt to sort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Delete this text and put in here: Date of the Talk, location, … (max: 1 line)</a:t>
            </a:r>
          </a:p>
          <a:p>
            <a:r>
              <a:rPr lang="en-GB" smtClean="0"/>
              <a:t>Put in here: Name of the speaker, function, affiliation, … (max. 1 line)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728683"/>
              </p:ext>
            </p:extLst>
          </p:nvPr>
        </p:nvGraphicFramePr>
        <p:xfrm>
          <a:off x="117470" y="1298117"/>
          <a:ext cx="8675465" cy="4761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568"/>
                <a:gridCol w="448000"/>
                <a:gridCol w="2978596"/>
                <a:gridCol w="826379"/>
                <a:gridCol w="665946"/>
                <a:gridCol w="484325"/>
                <a:gridCol w="532757"/>
                <a:gridCol w="702271"/>
                <a:gridCol w="484325"/>
                <a:gridCol w="1153298"/>
              </a:tblGrid>
              <a:tr h="624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Milestone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Beam where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Energy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Repetition Rate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# of Bunches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Bunch Charge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Peak Current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SASE Wavelength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GeV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First Beam in Injector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I1D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1-2700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-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First Beam in BC2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B2D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-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First Beam in TLD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TLD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-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First Beam in T4D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T4D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-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Lasing in SASE 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T4D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0.16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Lasing in SASE 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T4D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Parasitic lasing SASE1 and SASE 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T4D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0.16/4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Multi Bunch operation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TLD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17.5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-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Lasing with long bunch trains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T4D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17.5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0.16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Compression at various bunch charges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TLD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17.5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0.05-0.5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-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Lasing with short pulses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T4D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17.5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0.05-0.5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0.16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Wavelength variation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T4D/T5D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10.5-17.5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&lt;0.1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First Beam in T5D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T5D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-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Lasing in SASE 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T5D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0.16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Slow 10 Hz switch between 1 &amp; 2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T4D/T5D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-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2885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Fast switching and arbitrary bunch patterns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T4D/T5D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-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35367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Lasing with fast switching and arbitrary bunch patterns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T4D/T5D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0.16/4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  <a:tr h="20804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Multi Bunch operation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73" marR="5973" marT="59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TLD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2700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3758" marT="5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73" marR="5973" marT="597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1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795297" cy="4459287"/>
          </a:xfrm>
        </p:spPr>
        <p:txBody>
          <a:bodyPr/>
          <a:lstStyle/>
          <a:p>
            <a:r>
              <a:rPr lang="en-US" dirty="0" smtClean="0"/>
              <a:t>Start </a:t>
            </a:r>
            <a:r>
              <a:rPr lang="en-US" dirty="0"/>
              <a:t>with SASE2 or </a:t>
            </a:r>
            <a:r>
              <a:rPr lang="en-US" dirty="0" smtClean="0"/>
              <a:t>SASE1/3</a:t>
            </a:r>
          </a:p>
          <a:p>
            <a:r>
              <a:rPr lang="en-US" dirty="0" smtClean="0"/>
              <a:t>Once </a:t>
            </a:r>
            <a:r>
              <a:rPr lang="en-US" dirty="0"/>
              <a:t>SASE is achieved how to continue (emphasize on user runs, machine development, additional beam lines, </a:t>
            </a:r>
            <a:r>
              <a:rPr lang="en-US" dirty="0" smtClean="0"/>
              <a:t>…)</a:t>
            </a:r>
          </a:p>
          <a:p>
            <a:pPr lvl="0"/>
            <a:r>
              <a:rPr lang="en-US" dirty="0"/>
              <a:t>Requirement to  x-ray diagnostics during e-beam/SASE commissioning (this probably includes priorities/time-table)</a:t>
            </a:r>
          </a:p>
          <a:p>
            <a:pPr lvl="0"/>
            <a:r>
              <a:rPr lang="en-US" dirty="0"/>
              <a:t>Rough time-table for taking e-beam/SASE/x-ray into operation (at least up to ‘end of construction milestone</a:t>
            </a:r>
            <a:r>
              <a:rPr lang="en-US" dirty="0" smtClean="0"/>
              <a:t>’)</a:t>
            </a:r>
            <a:endParaRPr lang="en-US" dirty="0"/>
          </a:p>
          <a:p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 fast </a:t>
            </a:r>
            <a:r>
              <a:rPr lang="de-DE" dirty="0"/>
              <a:t>e-beam </a:t>
            </a:r>
            <a:r>
              <a:rPr lang="de-DE" dirty="0" err="1"/>
              <a:t>switching</a:t>
            </a:r>
            <a:r>
              <a:rPr lang="de-DE" dirty="0"/>
              <a:t>, pulse </a:t>
            </a:r>
            <a:r>
              <a:rPr lang="de-DE" dirty="0" err="1"/>
              <a:t>train</a:t>
            </a:r>
            <a:r>
              <a:rPr lang="de-DE" dirty="0"/>
              <a:t> </a:t>
            </a:r>
            <a:r>
              <a:rPr lang="de-DE" dirty="0" err="1"/>
              <a:t>operation</a:t>
            </a:r>
            <a:r>
              <a:rPr lang="de-DE" dirty="0"/>
              <a:t>, pulse </a:t>
            </a:r>
            <a:r>
              <a:rPr lang="de-DE" dirty="0" err="1"/>
              <a:t>duration</a:t>
            </a:r>
            <a:r>
              <a:rPr lang="de-DE" dirty="0"/>
              <a:t>, etc.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Delete this text and put in here: Date of the Talk, location, … (max: 1 line)</a:t>
            </a:r>
          </a:p>
          <a:p>
            <a:r>
              <a:rPr lang="en-GB" smtClean="0"/>
              <a:t>Put in here: Name of the speaker, function, affiliation, … (max. 1 line)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86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347788"/>
            <a:ext cx="8814928" cy="4459287"/>
          </a:xfrm>
        </p:spPr>
        <p:txBody>
          <a:bodyPr/>
          <a:lstStyle/>
          <a:p>
            <a:r>
              <a:rPr lang="en-US" dirty="0" err="1" smtClean="0"/>
              <a:t>ToDos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Align rough commissioning schedule</a:t>
            </a:r>
          </a:p>
          <a:p>
            <a:pPr lvl="1"/>
            <a:r>
              <a:rPr lang="en-US" dirty="0" smtClean="0"/>
              <a:t>Gather sub-</a:t>
            </a:r>
            <a:r>
              <a:rPr lang="en-US" dirty="0" err="1" smtClean="0"/>
              <a:t>sytems</a:t>
            </a:r>
            <a:r>
              <a:rPr lang="en-US" dirty="0" smtClean="0"/>
              <a:t> commissioning pre-requisites and time needed</a:t>
            </a:r>
          </a:p>
          <a:p>
            <a:pPr lvl="1"/>
            <a:r>
              <a:rPr lang="en-US" dirty="0" smtClean="0"/>
              <a:t>Define day one photon </a:t>
            </a:r>
            <a:r>
              <a:rPr lang="en-US" dirty="0" err="1" smtClean="0"/>
              <a:t>diag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Delete this text and put in here: Date of the Talk, location, … (max: 1 line)</a:t>
            </a:r>
          </a:p>
          <a:p>
            <a:r>
              <a:rPr lang="en-GB" smtClean="0"/>
              <a:t>Put in here: Name of the speaker, function, affiliation, … (max. 1 line)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578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Organiztional</a:t>
            </a:r>
            <a:r>
              <a:rPr lang="en-US" dirty="0" smtClean="0"/>
              <a:t>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07371" cy="4459287"/>
          </a:xfrm>
        </p:spPr>
        <p:txBody>
          <a:bodyPr/>
          <a:lstStyle/>
          <a:p>
            <a:r>
              <a:rPr lang="en-US" dirty="0" smtClean="0"/>
              <a:t>Next Meetings: </a:t>
            </a:r>
          </a:p>
          <a:p>
            <a:pPr lvl="1"/>
            <a:r>
              <a:rPr lang="en-US" dirty="0" smtClean="0"/>
              <a:t>Friday, October 21, 10:00, 30b/459</a:t>
            </a:r>
            <a:endParaRPr lang="en-US" dirty="0"/>
          </a:p>
          <a:p>
            <a:pPr lvl="1"/>
            <a:r>
              <a:rPr lang="en-US" dirty="0" smtClean="0"/>
              <a:t>Friday, November 25 or December 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Delete this text and put in here: Date of the Talk, location, … (max: 1 line)</a:t>
            </a:r>
          </a:p>
          <a:p>
            <a:r>
              <a:rPr lang="en-GB" smtClean="0"/>
              <a:t>Put in here: Name of the speaker, function, affiliation, … (max. 1 line)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30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46146-BDD9-4C97-8272-670ED94D12DF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Delete this text and put in here: Date of the Talk, location, … (max: 1 line)</a:t>
            </a:r>
          </a:p>
          <a:p>
            <a:r>
              <a:rPr lang="en-GB" dirty="0"/>
              <a:t>Put in here: Name of the speaker, function, affiliation, … (max. 1 line)</a:t>
            </a:r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541338"/>
            <a:ext cx="6613525" cy="481012"/>
          </a:xfrm>
        </p:spPr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117775" name="Rectangle 15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12713" y="1290638"/>
            <a:ext cx="5702300" cy="4459287"/>
          </a:xfrm>
        </p:spPr>
        <p:txBody>
          <a:bodyPr/>
          <a:lstStyle/>
          <a:p>
            <a:r>
              <a:rPr lang="en-GB" dirty="0" smtClean="0"/>
              <a:t>Purpose and Mandate</a:t>
            </a:r>
          </a:p>
          <a:p>
            <a:r>
              <a:rPr lang="en-GB" dirty="0" smtClean="0"/>
              <a:t>XFEL Schedule (very rough)</a:t>
            </a:r>
          </a:p>
          <a:p>
            <a:r>
              <a:rPr lang="en-GB" dirty="0" smtClean="0"/>
              <a:t>High Level Milestones</a:t>
            </a:r>
          </a:p>
          <a:p>
            <a:r>
              <a:rPr lang="en-GB" dirty="0" smtClean="0"/>
              <a:t>Open Questions</a:t>
            </a:r>
          </a:p>
          <a:p>
            <a:r>
              <a:rPr lang="en-GB" dirty="0" smtClean="0"/>
              <a:t>Organizational Matters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Mandate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910911" cy="4459287"/>
          </a:xfrm>
        </p:spPr>
        <p:txBody>
          <a:bodyPr/>
          <a:lstStyle/>
          <a:p>
            <a:r>
              <a:rPr lang="en-US" dirty="0"/>
              <a:t>The European XFEL Project board calls for a working group to plan the commissioning of the </a:t>
            </a:r>
            <a:r>
              <a:rPr lang="en-US" dirty="0" smtClean="0"/>
              <a:t>facility</a:t>
            </a:r>
          </a:p>
          <a:p>
            <a:r>
              <a:rPr lang="en-US" dirty="0" smtClean="0"/>
              <a:t>This </a:t>
            </a:r>
            <a:r>
              <a:rPr lang="en-US" dirty="0"/>
              <a:t>group will work out the commissioning strategy, </a:t>
            </a:r>
            <a:r>
              <a:rPr lang="en-US" dirty="0" smtClean="0"/>
              <a:t>the initial operating envelope, the </a:t>
            </a:r>
            <a:r>
              <a:rPr lang="en-US" dirty="0"/>
              <a:t>high level goals and their </a:t>
            </a:r>
            <a:r>
              <a:rPr lang="en-US" dirty="0" smtClean="0"/>
              <a:t>sequence</a:t>
            </a:r>
          </a:p>
          <a:p>
            <a:r>
              <a:rPr lang="en-US" dirty="0" smtClean="0"/>
              <a:t>Although not specifically charged – and maybe even to early to deliver – a first commissioning schedule should be one of the outcomes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Delete this text and put in here: Date of the Talk, location, … (max: 1 line)</a:t>
            </a:r>
          </a:p>
          <a:p>
            <a:r>
              <a:rPr lang="en-GB" smtClean="0"/>
              <a:t>Put in here: Name of the speaker, function, affiliation, … (max. 1 line)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59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XFEL Schedule (very rough)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347788"/>
            <a:ext cx="8921422" cy="4947909"/>
          </a:xfrm>
        </p:spPr>
        <p:txBody>
          <a:bodyPr/>
          <a:lstStyle/>
          <a:p>
            <a:pPr marL="298450" lvl="1" indent="-298450"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dirty="0"/>
              <a:t>One year before linac </a:t>
            </a:r>
            <a:r>
              <a:rPr lang="en-US" dirty="0" err="1" smtClean="0"/>
              <a:t>cooldown</a:t>
            </a:r>
            <a:r>
              <a:rPr lang="en-US" dirty="0" smtClean="0"/>
              <a:t> (mid </a:t>
            </a:r>
            <a:r>
              <a:rPr lang="en-US" dirty="0"/>
              <a:t>2014) start of beam operation with the injector</a:t>
            </a:r>
          </a:p>
          <a:p>
            <a:pPr lvl="1"/>
            <a:r>
              <a:rPr lang="en-US" dirty="0"/>
              <a:t>Backwards </a:t>
            </a:r>
            <a:r>
              <a:rPr lang="en-US" dirty="0" smtClean="0"/>
              <a:t>tied </a:t>
            </a:r>
            <a:r>
              <a:rPr lang="en-US" dirty="0"/>
              <a:t>to start of linac </a:t>
            </a:r>
            <a:r>
              <a:rPr lang="en-US" dirty="0" err="1"/>
              <a:t>cooldown</a:t>
            </a:r>
            <a:r>
              <a:rPr lang="en-US" dirty="0"/>
              <a:t>, i.e. it makes little sense to start commissioning of injector earlier than 12 month before linac </a:t>
            </a:r>
            <a:r>
              <a:rPr lang="en-US" dirty="0" err="1"/>
              <a:t>cooldown</a:t>
            </a:r>
            <a:endParaRPr lang="en-US" dirty="0"/>
          </a:p>
          <a:p>
            <a:pPr lvl="1"/>
            <a:r>
              <a:rPr lang="en-US" dirty="0"/>
              <a:t>Fits to 3</a:t>
            </a:r>
            <a:r>
              <a:rPr lang="en-US" baseline="30000" dirty="0"/>
              <a:t>rd</a:t>
            </a:r>
            <a:r>
              <a:rPr lang="en-US" dirty="0"/>
              <a:t> harmonic and cryogenics schedule</a:t>
            </a:r>
          </a:p>
          <a:p>
            <a:pPr lvl="1"/>
            <a:r>
              <a:rPr lang="en-US" dirty="0"/>
              <a:t>Injector commissioning no issue for this working </a:t>
            </a:r>
            <a:r>
              <a:rPr lang="en-US" dirty="0" smtClean="0"/>
              <a:t>group</a:t>
            </a:r>
          </a:p>
          <a:p>
            <a:r>
              <a:rPr lang="en-US" dirty="0" smtClean="0"/>
              <a:t>Cool down of main linac mid 2015 (driven by production rate of RF-modules)</a:t>
            </a:r>
          </a:p>
          <a:p>
            <a:r>
              <a:rPr lang="en-US" dirty="0" smtClean="0"/>
              <a:t>Technical Commissioning as far as possible in parallel to installation, but expect some weeks of additional commissioning time before first beam into main linac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Delete this text and put in here: Date of the Talk, location, … (max: 1 line)</a:t>
            </a:r>
          </a:p>
          <a:p>
            <a:r>
              <a:rPr lang="en-GB" dirty="0" smtClean="0"/>
              <a:t>Put in here: Name of the speaker, function, affiliation, … (max. 1 line)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59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XFEL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Delete this text and put in here: Date of the Talk, location, … (max: 1 line)</a:t>
            </a:r>
          </a:p>
          <a:p>
            <a:r>
              <a:rPr lang="en-GB" smtClean="0"/>
              <a:t>Put in here: Name of the speaker, function, affiliation, … (max. 1 line)</a:t>
            </a:r>
            <a:endParaRPr lang="en-GB" dirty="0"/>
          </a:p>
        </p:txBody>
      </p:sp>
      <p:pic>
        <p:nvPicPr>
          <p:cNvPr id="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51" y="1200347"/>
            <a:ext cx="8927873" cy="4882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330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Beam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347788"/>
            <a:ext cx="8579638" cy="4459287"/>
          </a:xfrm>
        </p:spPr>
        <p:txBody>
          <a:bodyPr/>
          <a:lstStyle/>
          <a:p>
            <a:r>
              <a:rPr lang="en-US" dirty="0" smtClean="0"/>
              <a:t>17.5 GeV</a:t>
            </a:r>
          </a:p>
          <a:p>
            <a:r>
              <a:rPr lang="en-US" dirty="0" smtClean="0"/>
              <a:t>0.5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Higher charge eases diagnostics tasks</a:t>
            </a:r>
          </a:p>
          <a:p>
            <a:r>
              <a:rPr lang="en-US" dirty="0" smtClean="0"/>
              <a:t>5 kA, 70 fs FWHM electron bunch</a:t>
            </a:r>
          </a:p>
          <a:p>
            <a:pPr marL="382587" indent="-342900"/>
            <a:r>
              <a:rPr lang="en-US" dirty="0"/>
              <a:t>s</a:t>
            </a:r>
            <a:r>
              <a:rPr lang="en-US" dirty="0" smtClean="0"/>
              <a:t>ingle – few bunches</a:t>
            </a:r>
          </a:p>
          <a:p>
            <a:pPr marL="642937" lvl="1" indent="-342900"/>
            <a:r>
              <a:rPr lang="en-US" dirty="0" smtClean="0"/>
              <a:t>Eases machine protection issues</a:t>
            </a:r>
          </a:p>
          <a:p>
            <a:pPr marL="300037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Delete this text and put in here: Date of the Talk, location, … (max: 1 line)</a:t>
            </a:r>
          </a:p>
          <a:p>
            <a:r>
              <a:rPr lang="en-GB" smtClean="0"/>
              <a:t>Put in here: Name of the speaker, function, affiliation, … (max. 1 line)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09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151306"/>
            <a:ext cx="8905613" cy="5294837"/>
          </a:xfrm>
        </p:spPr>
        <p:txBody>
          <a:bodyPr/>
          <a:lstStyle/>
          <a:p>
            <a:pPr marL="228600" indent="-228600">
              <a:buClrTx/>
              <a:buFont typeface="+mj-lt"/>
              <a:buAutoNum type="arabicPeriod"/>
            </a:pPr>
            <a:r>
              <a:rPr lang="en-GB" sz="1600" b="1" dirty="0" smtClean="0"/>
              <a:t>First </a:t>
            </a:r>
            <a:r>
              <a:rPr lang="en-GB" sz="1600" b="1" dirty="0"/>
              <a:t>Beam through Linac</a:t>
            </a:r>
            <a:endParaRPr lang="en-US" sz="1600" b="1" dirty="0"/>
          </a:p>
          <a:p>
            <a:pPr lvl="1"/>
            <a:r>
              <a:rPr lang="en-GB" sz="1600" dirty="0"/>
              <a:t>A 17.5 GeV beam is transported through the linac to the TLD dump. </a:t>
            </a:r>
            <a:endParaRPr lang="en-US" sz="1600" dirty="0"/>
          </a:p>
          <a:p>
            <a:pPr lvl="1"/>
            <a:r>
              <a:rPr lang="en-GB" sz="1600" dirty="0"/>
              <a:t>Pattern: 10 Hz, single bunch, 0.5nC, C=100</a:t>
            </a:r>
            <a:endParaRPr lang="en-US" sz="1600" dirty="0"/>
          </a:p>
          <a:p>
            <a:pPr lvl="1"/>
            <a:r>
              <a:rPr lang="en-GB" sz="1600" dirty="0"/>
              <a:t>Control: Charge, peak current, energy and trajectory are controlled by slow feedbacks.</a:t>
            </a:r>
            <a:endParaRPr lang="en-US" sz="1600" dirty="0"/>
          </a:p>
          <a:p>
            <a:pPr>
              <a:buClrTx/>
              <a:buFont typeface="+mj-lt"/>
              <a:buAutoNum type="arabicPeriod"/>
            </a:pPr>
            <a:r>
              <a:rPr lang="en-GB" sz="1600" b="1" dirty="0" smtClean="0"/>
              <a:t>First </a:t>
            </a:r>
            <a:r>
              <a:rPr lang="en-GB" sz="1600" b="1" dirty="0"/>
              <a:t>Beam to TD4 (SASE1 and SASE3</a:t>
            </a:r>
            <a:r>
              <a:rPr lang="en-GB" sz="1600" b="1" dirty="0" smtClean="0"/>
              <a:t>)</a:t>
            </a:r>
          </a:p>
          <a:p>
            <a:pPr lvl="1"/>
            <a:r>
              <a:rPr lang="en-GB" sz="1600" dirty="0"/>
              <a:t>A 17.5 GeV beam is transported through the linac to the T4D dump. </a:t>
            </a:r>
            <a:endParaRPr lang="en-US" sz="1600" dirty="0"/>
          </a:p>
          <a:p>
            <a:pPr lvl="1"/>
            <a:r>
              <a:rPr lang="en-GB" sz="1600" dirty="0"/>
              <a:t>Pattern: 10 Hz, single bunch, 0.5nC, C=100</a:t>
            </a:r>
            <a:endParaRPr lang="en-US" sz="1600" dirty="0"/>
          </a:p>
          <a:p>
            <a:pPr lvl="1"/>
            <a:r>
              <a:rPr lang="en-GB" sz="1600" dirty="0"/>
              <a:t>Control: Charge, peak current, energy and trajectory are controlled by slow feedbacks</a:t>
            </a:r>
            <a:r>
              <a:rPr lang="en-GB" sz="1600" dirty="0" smtClean="0"/>
              <a:t>.</a:t>
            </a:r>
          </a:p>
          <a:p>
            <a:pPr lvl="1"/>
            <a:r>
              <a:rPr lang="en-GB" sz="1600" dirty="0"/>
              <a:t>Electron beam based trajectory alignment in undulator</a:t>
            </a:r>
            <a:endParaRPr lang="en-GB" sz="1600" b="1" dirty="0" smtClean="0"/>
          </a:p>
          <a:p>
            <a:pPr>
              <a:buClrTx/>
              <a:buFont typeface="+mj-lt"/>
              <a:buAutoNum type="arabicPeriod"/>
            </a:pPr>
            <a:r>
              <a:rPr lang="en-GB" sz="1600" b="1" dirty="0" smtClean="0"/>
              <a:t>First </a:t>
            </a:r>
            <a:r>
              <a:rPr lang="en-GB" sz="1600" b="1" dirty="0"/>
              <a:t>Lasing in SASE1</a:t>
            </a:r>
            <a:endParaRPr lang="en-US" sz="1600" b="1" dirty="0"/>
          </a:p>
          <a:p>
            <a:pPr lvl="1"/>
            <a:r>
              <a:rPr lang="en-GB" sz="1600" dirty="0" smtClean="0"/>
              <a:t>Tasks</a:t>
            </a:r>
            <a:r>
              <a:rPr lang="en-GB" sz="1600" dirty="0"/>
              <a:t>:</a:t>
            </a:r>
            <a:endParaRPr lang="en-US" sz="1600" dirty="0"/>
          </a:p>
          <a:p>
            <a:pPr lvl="2"/>
            <a:r>
              <a:rPr lang="en-GB" sz="1600" dirty="0" smtClean="0"/>
              <a:t>Photon </a:t>
            </a:r>
            <a:r>
              <a:rPr lang="en-GB" sz="1600" dirty="0"/>
              <a:t>based alignment of undulators</a:t>
            </a:r>
            <a:endParaRPr lang="en-US" sz="1600" dirty="0"/>
          </a:p>
          <a:p>
            <a:pPr lvl="2"/>
            <a:r>
              <a:rPr lang="en-GB" sz="1600" dirty="0"/>
              <a:t>SASE search SASE1 (0.1 nm)</a:t>
            </a:r>
            <a:endParaRPr lang="en-US" sz="1600" dirty="0"/>
          </a:p>
          <a:p>
            <a:pPr lvl="1"/>
            <a:r>
              <a:rPr lang="en-GB" sz="1600" dirty="0"/>
              <a:t>Alternatives: </a:t>
            </a:r>
            <a:endParaRPr lang="en-US" sz="1600" dirty="0"/>
          </a:p>
          <a:p>
            <a:pPr lvl="2"/>
            <a:r>
              <a:rPr lang="en-GB" sz="1600" dirty="0" smtClean="0"/>
              <a:t>Start </a:t>
            </a:r>
            <a:r>
              <a:rPr lang="en-GB" sz="1600" dirty="0"/>
              <a:t>with SASE2 if SASE3 not </a:t>
            </a:r>
            <a:r>
              <a:rPr lang="en-GB" sz="1600" dirty="0" smtClean="0"/>
              <a:t>ready</a:t>
            </a:r>
          </a:p>
          <a:p>
            <a:pPr marL="342900" indent="-342900">
              <a:buClrTx/>
              <a:buFont typeface="+mj-lt"/>
              <a:buAutoNum type="arabicPeriod"/>
            </a:pPr>
            <a:r>
              <a:rPr lang="en-GB" sz="1600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Lasing </a:t>
            </a:r>
            <a:r>
              <a:rPr lang="en-GB" sz="16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in SASE </a:t>
            </a:r>
            <a:r>
              <a:rPr lang="en-GB" sz="1600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3 (</a:t>
            </a:r>
            <a:r>
              <a:rPr lang="en-GB" sz="16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see </a:t>
            </a:r>
            <a:r>
              <a:rPr lang="en-GB" sz="1600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2.)</a:t>
            </a:r>
            <a:endParaRPr lang="en-US" sz="1600" dirty="0"/>
          </a:p>
          <a:p>
            <a:pPr marL="0" indent="0">
              <a:buNone/>
            </a:pPr>
            <a:endParaRPr lang="en-US" sz="105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Delete this text and put in here: Date of the Talk, location, … (max: 1 line)</a:t>
            </a:r>
          </a:p>
          <a:p>
            <a:r>
              <a:rPr lang="en-GB" smtClean="0"/>
              <a:t>Put in here: Name of the speaker, function, affiliation, … (max. 1 line)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747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Milestones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141112"/>
            <a:ext cx="8928284" cy="4665964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From here on parallel operation photon/electron development appears possible. </a:t>
            </a:r>
            <a:endParaRPr lang="en-US" sz="1600" b="1" dirty="0"/>
          </a:p>
          <a:p>
            <a:pPr marL="228600" indent="-228600">
              <a:buClrTx/>
              <a:buFont typeface="+mj-lt"/>
              <a:buAutoNum type="arabicPeriod" startAt="4"/>
            </a:pPr>
            <a:r>
              <a:rPr lang="en-GB" sz="16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Multi-bunch operation</a:t>
            </a:r>
            <a:endParaRPr lang="en-US" sz="16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lvl="1"/>
            <a:r>
              <a:rPr lang="de-DE" sz="1600" dirty="0"/>
              <a:t>Pattern: 10 Hz, 2700 </a:t>
            </a:r>
            <a:r>
              <a:rPr lang="de-DE" sz="1600" dirty="0" err="1"/>
              <a:t>bunches</a:t>
            </a:r>
            <a:r>
              <a:rPr lang="de-DE" sz="1600" dirty="0"/>
              <a:t>, 0.5nC, C=100</a:t>
            </a:r>
            <a:endParaRPr lang="en-US" sz="1600" dirty="0"/>
          </a:p>
          <a:p>
            <a:pPr lvl="1"/>
            <a:r>
              <a:rPr lang="en-GB" sz="1600" dirty="0"/>
              <a:t>Control: Charge, peak current, energy, trajectory and arrival time are controlled by slow and fast feedbacks.</a:t>
            </a:r>
            <a:endParaRPr lang="en-US" sz="1600" dirty="0"/>
          </a:p>
          <a:p>
            <a:pPr>
              <a:buClrTx/>
              <a:buFont typeface="+mj-lt"/>
              <a:buAutoNum type="arabicPeriod" startAt="4"/>
            </a:pPr>
            <a:r>
              <a:rPr lang="en-GB" sz="16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Quasi-</a:t>
            </a:r>
            <a:r>
              <a:rPr lang="en-GB" sz="1600" b="1" dirty="0" err="1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simulataneous</a:t>
            </a:r>
            <a:r>
              <a:rPr lang="en-GB" sz="16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operation of SASE1 and SASE2 beam line</a:t>
            </a:r>
            <a:endParaRPr lang="en-US" sz="16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lvl="1"/>
            <a:r>
              <a:rPr lang="de-DE" sz="1600" dirty="0"/>
              <a:t>Pattern: 10 Hz, 2700 </a:t>
            </a:r>
            <a:r>
              <a:rPr lang="de-DE" sz="1600" dirty="0" err="1"/>
              <a:t>bunches</a:t>
            </a:r>
            <a:r>
              <a:rPr lang="de-DE" sz="1600" dirty="0"/>
              <a:t>, 0.5nC, C=100</a:t>
            </a:r>
            <a:endParaRPr lang="en-US" sz="1600" dirty="0"/>
          </a:p>
          <a:p>
            <a:pPr lvl="1"/>
            <a:r>
              <a:rPr lang="en-GB" sz="1600" dirty="0"/>
              <a:t>Control: Charge, peak current, energy, trajectory and arrival time are controlled by slow and fast feedbacks.</a:t>
            </a:r>
            <a:endParaRPr lang="en-US" sz="1600" dirty="0"/>
          </a:p>
          <a:p>
            <a:pPr lvl="1"/>
            <a:r>
              <a:rPr lang="en-GB" sz="1600" dirty="0"/>
              <a:t>Tasks:</a:t>
            </a:r>
            <a:endParaRPr lang="en-US" sz="1600" dirty="0"/>
          </a:p>
          <a:p>
            <a:pPr lvl="2"/>
            <a:r>
              <a:rPr lang="en-GB" sz="1600" dirty="0"/>
              <a:t>Bunch pattern control by fast switching elements</a:t>
            </a:r>
            <a:endParaRPr lang="en-US" sz="1600" dirty="0"/>
          </a:p>
          <a:p>
            <a:pPr>
              <a:buClrTx/>
              <a:buFont typeface="+mj-lt"/>
              <a:buAutoNum type="arabicPeriod" startAt="4"/>
            </a:pPr>
            <a:r>
              <a:rPr lang="en-GB" sz="16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Flexibility in wavelength and bunch length</a:t>
            </a:r>
            <a:endParaRPr lang="en-US" sz="16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lvl="1"/>
            <a:r>
              <a:rPr lang="de-DE" sz="1600" dirty="0"/>
              <a:t>Pattern: 10 Hz, 2700 </a:t>
            </a:r>
            <a:r>
              <a:rPr lang="de-DE" sz="1600" dirty="0" err="1"/>
              <a:t>bunches</a:t>
            </a:r>
            <a:r>
              <a:rPr lang="de-DE" sz="1600" dirty="0"/>
              <a:t>, 0.02-1nC, C=2000-50</a:t>
            </a:r>
            <a:endParaRPr lang="en-US" sz="1600" dirty="0"/>
          </a:p>
          <a:p>
            <a:pPr lvl="1"/>
            <a:r>
              <a:rPr lang="en-GB" sz="1600" dirty="0"/>
              <a:t>Control: Charge, peak current, energy, trajectory and arrival time are controlled by slow and fast feedbacks.</a:t>
            </a:r>
            <a:endParaRPr lang="en-US" sz="1600" dirty="0"/>
          </a:p>
          <a:p>
            <a:pPr lvl="1"/>
            <a:r>
              <a:rPr lang="en-GB" sz="1600" dirty="0"/>
              <a:t>Tasks:</a:t>
            </a:r>
            <a:endParaRPr lang="en-US" sz="1600" dirty="0"/>
          </a:p>
          <a:p>
            <a:pPr lvl="2"/>
            <a:r>
              <a:rPr lang="en-GB" sz="1600" dirty="0"/>
              <a:t>establish procedures to change bunch length/bunch charges</a:t>
            </a:r>
            <a:endParaRPr lang="en-US" sz="1600" dirty="0"/>
          </a:p>
          <a:p>
            <a:pPr lvl="2"/>
            <a:r>
              <a:rPr lang="en-GB" sz="1600" dirty="0"/>
              <a:t>establish procedures to change photon wavelength by changing energy/undulator </a:t>
            </a:r>
            <a:r>
              <a:rPr lang="en-GB" sz="1600" dirty="0" smtClean="0"/>
              <a:t>gap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Delete this text and put in here: Date of the Talk, location, … (max: 1 line)</a:t>
            </a:r>
          </a:p>
          <a:p>
            <a:r>
              <a:rPr lang="en-GB" smtClean="0"/>
              <a:t>Put in here: Name of the speaker, function, affiliation, … (max. 1 line)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763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Milestones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141112"/>
            <a:ext cx="8928284" cy="4665964"/>
          </a:xfrm>
        </p:spPr>
        <p:txBody>
          <a:bodyPr/>
          <a:lstStyle/>
          <a:p>
            <a:pPr marL="342900" indent="-342900">
              <a:buClrTx/>
              <a:buFont typeface="+mj-lt"/>
              <a:buAutoNum type="arabicPeriod" startAt="7"/>
            </a:pPr>
            <a:r>
              <a:rPr lang="en-GB" sz="1600" b="1" dirty="0"/>
              <a:t>First Lasing in SASE2 (see 2</a:t>
            </a:r>
            <a:r>
              <a:rPr lang="en-GB" sz="1600" b="1" dirty="0" smtClean="0"/>
              <a:t>.)</a:t>
            </a:r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Delete this text and put in here: Date of the Talk, location, … (max: 1 line)</a:t>
            </a:r>
          </a:p>
          <a:p>
            <a:r>
              <a:rPr lang="en-GB" smtClean="0"/>
              <a:t>Put in here: Name of the speaker, function, affiliation, … (max. 1 line)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52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-with-partner-logos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template-european-xfel-gmbh_presentation-with-partner-logos</Template>
  <TotalTime>0</TotalTime>
  <Words>1436</Words>
  <Application>Microsoft Office PowerPoint</Application>
  <PresentationFormat>On-screen Show (4:3)</PresentationFormat>
  <Paragraphs>308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template-european-xfel-gmbh_presentation-with-partner-logos</vt:lpstr>
      <vt:lpstr>Working Group on XFEL Commissioning</vt:lpstr>
      <vt:lpstr>Agenda</vt:lpstr>
      <vt:lpstr>Purpose and Mandate</vt:lpstr>
      <vt:lpstr>XFEL Schedule (very rough)</vt:lpstr>
      <vt:lpstr>XFEL Schedule</vt:lpstr>
      <vt:lpstr>Initial Beam Parameters</vt:lpstr>
      <vt:lpstr>High Level Milestones</vt:lpstr>
      <vt:lpstr>High Level Milestones cont.</vt:lpstr>
      <vt:lpstr>High Level Milestones cont.</vt:lpstr>
      <vt:lpstr>High Level Milestones - Attempt to sort</vt:lpstr>
      <vt:lpstr>Open Questions</vt:lpstr>
      <vt:lpstr>Organizational Matters</vt:lpstr>
      <vt:lpstr>Organiztional Matters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wdecking</dc:creator>
  <cp:lastModifiedBy>wdecking</cp:lastModifiedBy>
  <cp:revision>18</cp:revision>
  <cp:lastPrinted>2008-09-01T15:04:16Z</cp:lastPrinted>
  <dcterms:created xsi:type="dcterms:W3CDTF">2011-09-22T08:40:53Z</dcterms:created>
  <dcterms:modified xsi:type="dcterms:W3CDTF">2011-09-30T09:48:22Z</dcterms:modified>
</cp:coreProperties>
</file>