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9" r:id="rId3"/>
    <p:sldId id="261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62" r:id="rId12"/>
    <p:sldId id="271" r:id="rId13"/>
    <p:sldId id="272" r:id="rId14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20000"/>
      </a:spcBef>
      <a:spcAft>
        <a:spcPct val="0"/>
      </a:spcAft>
      <a:buClr>
        <a:srgbClr val="F8B323"/>
      </a:buClr>
      <a:buFont typeface="Wingdings" pitchFamily="2" charset="2"/>
      <a:buChar char="n"/>
      <a:defRPr sz="9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rgbClr val="F8B323"/>
      </a:buClr>
      <a:buFont typeface="Wingdings" pitchFamily="2" charset="2"/>
      <a:buChar char="n"/>
      <a:defRPr sz="9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rgbClr val="F8B323"/>
      </a:buClr>
      <a:buFont typeface="Wingdings" pitchFamily="2" charset="2"/>
      <a:buChar char="n"/>
      <a:defRPr sz="9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rgbClr val="F8B323"/>
      </a:buClr>
      <a:buFont typeface="Wingdings" pitchFamily="2" charset="2"/>
      <a:buChar char="n"/>
      <a:defRPr sz="9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rgbClr val="F8B323"/>
      </a:buClr>
      <a:buFont typeface="Wingdings" pitchFamily="2" charset="2"/>
      <a:buChar char="n"/>
      <a:defRPr sz="9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5pPr>
    <a:lvl6pPr marL="2286000" algn="l" defTabSz="914400" rtl="0" eaLnBrk="1" latinLnBrk="0" hangingPunct="1">
      <a:defRPr sz="9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6pPr>
    <a:lvl7pPr marL="2743200" algn="l" defTabSz="914400" rtl="0" eaLnBrk="1" latinLnBrk="0" hangingPunct="1">
      <a:defRPr sz="9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7pPr>
    <a:lvl8pPr marL="3200400" algn="l" defTabSz="914400" rtl="0" eaLnBrk="1" latinLnBrk="0" hangingPunct="1">
      <a:defRPr sz="9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8pPr>
    <a:lvl9pPr marL="3657600" algn="l" defTabSz="914400" rtl="0" eaLnBrk="1" latinLnBrk="0" hangingPunct="1">
      <a:defRPr sz="9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E0E0"/>
    <a:srgbClr val="FD930A"/>
    <a:srgbClr val="261748"/>
    <a:srgbClr val="251555"/>
    <a:srgbClr val="626262"/>
    <a:srgbClr val="100F2E"/>
    <a:srgbClr val="2314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259" autoAdjust="0"/>
    <p:restoredTop sz="95752" autoAdjust="0"/>
  </p:normalViewPr>
  <p:slideViewPr>
    <p:cSldViewPr snapToGrid="0">
      <p:cViewPr varScale="1">
        <p:scale>
          <a:sx n="117" d="100"/>
          <a:sy n="117" d="100"/>
        </p:scale>
        <p:origin x="-996" y="-96"/>
      </p:cViewPr>
      <p:guideLst>
        <p:guide orient="horz" pos="3956"/>
        <p:guide orient="horz" pos="881"/>
        <p:guide orient="horz" pos="2446"/>
        <p:guide orient="horz" pos="4038"/>
        <p:guide pos="5277"/>
        <p:guide pos="1750"/>
        <p:guide pos="4023"/>
        <p:guide pos="5685"/>
        <p:guide pos="255"/>
        <p:guide pos="5318"/>
        <p:guide pos="7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1494" y="468"/>
      </p:cViewPr>
      <p:guideLst>
        <p:guide orient="horz" pos="2880"/>
        <p:guide pos="215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012806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endParaRPr 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endParaRPr lang="de-DE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endParaRPr lang="de-D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fld id="{F035CA18-3BB8-4B0E-90A0-E53A41CDF4AD}" type="slidenum">
              <a:rPr lang="de-DE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243640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A8DEB5-212A-4CAF-9880-70E92CE7410A}" type="slidenum">
              <a:rPr lang="de-DE"/>
              <a:pPr/>
              <a:t>1</a:t>
            </a:fld>
            <a:endParaRPr lang="de-DE"/>
          </a:p>
        </p:txBody>
      </p:sp>
      <p:sp>
        <p:nvSpPr>
          <p:cNvPr id="10649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marL="228600" indent="-228600">
              <a:spcBef>
                <a:spcPct val="0"/>
              </a:spcBef>
              <a:spcAft>
                <a:spcPct val="20000"/>
              </a:spcAft>
            </a:pPr>
            <a:r>
              <a:rPr lang="en-GB" sz="1100" b="1"/>
              <a:t>How to edit the title slide</a:t>
            </a:r>
          </a:p>
          <a:p>
            <a:pPr marL="228600" indent="-228600">
              <a:spcBef>
                <a:spcPct val="0"/>
              </a:spcBef>
              <a:spcAft>
                <a:spcPct val="20000"/>
              </a:spcAft>
            </a:pPr>
            <a:endParaRPr lang="en-GB" sz="1100"/>
          </a:p>
          <a:p>
            <a:pPr marL="228600" indent="-228600">
              <a:spcBef>
                <a:spcPct val="0"/>
              </a:spcBef>
              <a:spcAft>
                <a:spcPct val="20000"/>
              </a:spcAft>
              <a:buFontTx/>
              <a:buAutoNum type="arabicPeriod"/>
            </a:pPr>
            <a:r>
              <a:rPr lang="en-GB" sz="1100"/>
              <a:t>  Upper area: </a:t>
            </a:r>
            <a:r>
              <a:rPr lang="en-GB" sz="1100" b="1"/>
              <a:t>Title</a:t>
            </a:r>
            <a:r>
              <a:rPr lang="en-GB" sz="1100"/>
              <a:t> of your talk, max. 2 rows of the defined size (55 pt)</a:t>
            </a:r>
          </a:p>
          <a:p>
            <a:pPr marL="228600" indent="-228600">
              <a:spcBef>
                <a:spcPct val="0"/>
              </a:spcBef>
              <a:spcAft>
                <a:spcPct val="20000"/>
              </a:spcAft>
              <a:buFontTx/>
              <a:buAutoNum type="arabicPeriod"/>
            </a:pPr>
            <a:r>
              <a:rPr lang="en-GB" sz="1100"/>
              <a:t>  Lower area </a:t>
            </a:r>
            <a:r>
              <a:rPr lang="en-GB" sz="1100" b="1"/>
              <a:t>(subtitle):</a:t>
            </a:r>
            <a:r>
              <a:rPr lang="en-GB" sz="1100"/>
              <a:t> Conference/meeting/workshop, location, date, </a:t>
            </a:r>
            <a:br>
              <a:rPr lang="en-GB" sz="1100"/>
            </a:br>
            <a:r>
              <a:rPr lang="en-GB" sz="1100"/>
              <a:t>  your name and affiliation, </a:t>
            </a:r>
            <a:br>
              <a:rPr lang="en-GB" sz="1100"/>
            </a:br>
            <a:r>
              <a:rPr lang="en-GB" sz="1100"/>
              <a:t>  max. 4 rows of the defined size (32 pt)</a:t>
            </a:r>
          </a:p>
          <a:p>
            <a:pPr marL="228600" indent="-228600">
              <a:spcBef>
                <a:spcPct val="0"/>
              </a:spcBef>
              <a:spcAft>
                <a:spcPct val="20000"/>
              </a:spcAft>
              <a:buFontTx/>
              <a:buAutoNum type="arabicPeriod"/>
            </a:pPr>
            <a:r>
              <a:rPr lang="en-GB" sz="1100"/>
              <a:t> Change the </a:t>
            </a:r>
            <a:r>
              <a:rPr lang="en-GB" sz="1100" b="1"/>
              <a:t>partner logos</a:t>
            </a:r>
            <a:r>
              <a:rPr lang="en-GB" sz="1100"/>
              <a:t> or add others in the last row.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41165D-8C60-4D83-B3C2-DB0C16BC1284}" type="slidenum">
              <a:rPr lang="de-DE"/>
              <a:pPr/>
              <a:t>2</a:t>
            </a:fld>
            <a:endParaRPr lang="de-DE"/>
          </a:p>
        </p:txBody>
      </p:sp>
      <p:sp>
        <p:nvSpPr>
          <p:cNvPr id="621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15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marL="228600" indent="-22860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</a:pPr>
            <a:r>
              <a:rPr lang="en-GB" b="1"/>
              <a:t>   </a:t>
            </a:r>
            <a:r>
              <a:rPr lang="en-GB" sz="1100" b="1"/>
              <a:t>Before you start</a:t>
            </a:r>
            <a:r>
              <a:rPr lang="en-GB" sz="1100"/>
              <a:t> editing the slides of your talk change to the </a:t>
            </a:r>
            <a:r>
              <a:rPr lang="en-GB" sz="1100" b="1"/>
              <a:t>Master Slide view</a:t>
            </a:r>
            <a:r>
              <a:rPr lang="en-GB" sz="1100"/>
              <a:t>:   </a:t>
            </a:r>
            <a:br>
              <a:rPr lang="en-GB" sz="1100"/>
            </a:br>
            <a:r>
              <a:rPr lang="en-GB" sz="1100"/>
              <a:t>   Menu button “View”,</a:t>
            </a:r>
            <a:r>
              <a:rPr lang="en-GB" sz="1100">
                <a:sym typeface="Wingdings" pitchFamily="2" charset="2"/>
              </a:rPr>
              <a:t> Master, Slide Master:</a:t>
            </a:r>
            <a:br>
              <a:rPr lang="en-GB" sz="1100">
                <a:sym typeface="Wingdings" pitchFamily="2" charset="2"/>
              </a:rPr>
            </a:br>
            <a:endParaRPr lang="en-GB" sz="1100">
              <a:sym typeface="Wingdings" pitchFamily="2" charset="2"/>
            </a:endParaRPr>
          </a:p>
          <a:p>
            <a:pPr marL="228600" indent="-22860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</a:pPr>
            <a:r>
              <a:rPr lang="en-GB" sz="1100">
                <a:sym typeface="Wingdings" pitchFamily="2" charset="2"/>
              </a:rPr>
              <a:t>   </a:t>
            </a:r>
            <a:r>
              <a:rPr lang="en-GB" sz="1100" b="1">
                <a:sym typeface="Wingdings" pitchFamily="2" charset="2"/>
              </a:rPr>
              <a:t>Edit the following 2 items in the 1st slide:</a:t>
            </a:r>
            <a:r>
              <a:rPr lang="en-GB" sz="1100">
                <a:sym typeface="Wingdings" pitchFamily="2" charset="2"/>
              </a:rPr>
              <a:t/>
            </a:r>
            <a:br>
              <a:rPr lang="en-GB" sz="1100">
                <a:sym typeface="Wingdings" pitchFamily="2" charset="2"/>
              </a:rPr>
            </a:br>
            <a:r>
              <a:rPr lang="en-GB" sz="1100">
                <a:sym typeface="Wingdings" pitchFamily="2" charset="2"/>
              </a:rPr>
              <a:t>   1)  1st row in the violet header: </a:t>
            </a:r>
            <a:br>
              <a:rPr lang="en-GB" sz="1100">
                <a:sym typeface="Wingdings" pitchFamily="2" charset="2"/>
              </a:rPr>
            </a:br>
            <a:r>
              <a:rPr lang="en-GB" sz="1100">
                <a:sym typeface="Wingdings" pitchFamily="2" charset="2"/>
              </a:rPr>
              <a:t>       Delete the existent text and write the title of your talk into this text field</a:t>
            </a:r>
            <a:br>
              <a:rPr lang="en-GB" sz="1100">
                <a:sym typeface="Wingdings" pitchFamily="2" charset="2"/>
              </a:rPr>
            </a:br>
            <a:r>
              <a:rPr lang="en-GB" sz="1100">
                <a:sym typeface="Wingdings" pitchFamily="2" charset="2"/>
              </a:rPr>
              <a:t>   2)  The 2 rows in the footer area: Delete the text and write the information </a:t>
            </a:r>
            <a:br>
              <a:rPr lang="en-GB" sz="1100">
                <a:sym typeface="Wingdings" pitchFamily="2" charset="2"/>
              </a:rPr>
            </a:br>
            <a:r>
              <a:rPr lang="en-GB" sz="1100">
                <a:sym typeface="Wingdings" pitchFamily="2" charset="2"/>
              </a:rPr>
              <a:t>       regarding your talk (same as on the Title Slide) into this text field.  </a:t>
            </a:r>
            <a:br>
              <a:rPr lang="en-GB" sz="1100">
                <a:sym typeface="Wingdings" pitchFamily="2" charset="2"/>
              </a:rPr>
            </a:br>
            <a:endParaRPr lang="en-GB" sz="1100">
              <a:sym typeface="Wingdings" pitchFamily="2" charset="2"/>
            </a:endParaRPr>
          </a:p>
          <a:p>
            <a:pPr marL="228600" indent="-22860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</a:pPr>
            <a:r>
              <a:rPr lang="en-GB" sz="1100">
                <a:sym typeface="Wingdings" pitchFamily="2" charset="2"/>
              </a:rPr>
              <a:t>   If you want to use more </a:t>
            </a:r>
            <a:r>
              <a:rPr lang="en-GB" sz="1100" b="1">
                <a:sym typeface="Wingdings" pitchFamily="2" charset="2"/>
              </a:rPr>
              <a:t>partner logos</a:t>
            </a:r>
            <a:r>
              <a:rPr lang="en-GB" sz="1100">
                <a:sym typeface="Wingdings" pitchFamily="2" charset="2"/>
              </a:rPr>
              <a:t> position them left </a:t>
            </a:r>
            <a:br>
              <a:rPr lang="en-GB" sz="1100">
                <a:sym typeface="Wingdings" pitchFamily="2" charset="2"/>
              </a:rPr>
            </a:br>
            <a:r>
              <a:rPr lang="en-GB" sz="1100">
                <a:sym typeface="Wingdings" pitchFamily="2" charset="2"/>
              </a:rPr>
              <a:t>   beside the DESY logo in the footer area </a:t>
            </a:r>
            <a:br>
              <a:rPr lang="en-GB" sz="1100">
                <a:sym typeface="Wingdings" pitchFamily="2" charset="2"/>
              </a:rPr>
            </a:br>
            <a:r>
              <a:rPr lang="en-GB" sz="1100">
                <a:sym typeface="Wingdings" pitchFamily="2" charset="2"/>
              </a:rPr>
              <a:t>   </a:t>
            </a:r>
            <a:r>
              <a:rPr lang="en-GB" sz="1100" b="1">
                <a:sym typeface="Wingdings" pitchFamily="2" charset="2"/>
              </a:rPr>
              <a:t>Close Master View</a:t>
            </a:r>
            <a:endParaRPr lang="en-GB" sz="1100" b="1"/>
          </a:p>
          <a:p>
            <a:pPr marL="228600" indent="-22860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</a:pPr>
            <a:endParaRPr lang="en-US" sz="1100">
              <a:sym typeface="Wingdings" pitchFamily="2" charset="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3" name="Line 73"/>
          <p:cNvSpPr>
            <a:spLocks noChangeShapeType="1"/>
          </p:cNvSpPr>
          <p:nvPr userDrawn="1"/>
        </p:nvSpPr>
        <p:spPr bwMode="auto">
          <a:xfrm>
            <a:off x="115888" y="6477000"/>
            <a:ext cx="8904287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2" name="Rectangle 82"/>
          <p:cNvSpPr>
            <a:spLocks noChangeArrowheads="1"/>
          </p:cNvSpPr>
          <p:nvPr userDrawn="1"/>
        </p:nvSpPr>
        <p:spPr bwMode="auto">
          <a:xfrm>
            <a:off x="8448675" y="119063"/>
            <a:ext cx="569913" cy="903287"/>
          </a:xfrm>
          <a:prstGeom prst="rect">
            <a:avLst/>
          </a:prstGeom>
          <a:solidFill>
            <a:schemeClr val="hlink"/>
          </a:solidFill>
          <a:ln w="9525">
            <a:solidFill>
              <a:srgbClr val="261748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0323" name="Picture 83" descr="logo-XFEL_rgb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75" y="114300"/>
            <a:ext cx="911225" cy="911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24" name="Rectangle 8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42975" y="3411538"/>
            <a:ext cx="7258050" cy="2868612"/>
          </a:xfrm>
          <a:extLst>
            <a:ext uri="{91240B29-F687-4F45-9708-019B960494DF}">
              <a14:hiddenLine xmlns:a14="http://schemas.microsoft.com/office/drawing/2010/main" w="28575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1440" tIns="45720" bIns="0"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hlink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GB" noProof="0" smtClean="0"/>
          </a:p>
        </p:txBody>
      </p:sp>
      <p:sp>
        <p:nvSpPr>
          <p:cNvPr id="10325" name="Line 85"/>
          <p:cNvSpPr>
            <a:spLocks noChangeShapeType="1"/>
          </p:cNvSpPr>
          <p:nvPr userDrawn="1"/>
        </p:nvSpPr>
        <p:spPr bwMode="auto">
          <a:xfrm>
            <a:off x="115888" y="6477000"/>
            <a:ext cx="8904287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6" name="Rectangle 86"/>
          <p:cNvSpPr>
            <a:spLocks noGrp="1" noChangeArrowheads="1"/>
          </p:cNvSpPr>
          <p:nvPr>
            <p:ph type="ctrTitle" sz="quarter"/>
          </p:nvPr>
        </p:nvSpPr>
        <p:spPr>
          <a:xfrm>
            <a:off x="939800" y="1314450"/>
            <a:ext cx="7251700" cy="1844675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" bIns="45720" anchor="ctr"/>
          <a:lstStyle>
            <a:lvl1pPr algn="ctr">
              <a:defRPr sz="5500" b="0">
                <a:solidFill>
                  <a:schemeClr val="hlink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GB" noProof="0" smtClean="0"/>
          </a:p>
        </p:txBody>
      </p:sp>
      <p:pic>
        <p:nvPicPr>
          <p:cNvPr id="10327" name="Picture 87" descr="Undulator_final_nurh#50DE97_links4-1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375" y="114300"/>
            <a:ext cx="7281863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7AED1BB-FE41-4B34-8868-58B8EAB3BB7D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Delete this text and put in here: Date of the Talk, location, … (max: 1 line)</a:t>
            </a:r>
          </a:p>
          <a:p>
            <a:r>
              <a:rPr lang="en-GB"/>
              <a:t>Put in here: Name of the speaker, function, affiliation, … (max. 1 line)</a:t>
            </a:r>
          </a:p>
        </p:txBody>
      </p:sp>
    </p:spTree>
    <p:extLst>
      <p:ext uri="{BB962C8B-B14F-4D97-AF65-F5344CB8AC3E}">
        <p14:creationId xmlns:p14="http://schemas.microsoft.com/office/powerpoint/2010/main" val="2925663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13488" y="541338"/>
            <a:ext cx="2063750" cy="52657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475" y="541338"/>
            <a:ext cx="6043613" cy="52657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B697EAD-642F-47FE-85E0-4AAA449E39AD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Delete this text and put in here: Date of the Talk, location, … (max: 1 line)</a:t>
            </a:r>
          </a:p>
          <a:p>
            <a:r>
              <a:rPr lang="en-GB"/>
              <a:t>Put in here: Name of the speaker, function, affiliation, … (max. 1 line)</a:t>
            </a:r>
          </a:p>
        </p:txBody>
      </p:sp>
    </p:spTree>
    <p:extLst>
      <p:ext uri="{BB962C8B-B14F-4D97-AF65-F5344CB8AC3E}">
        <p14:creationId xmlns:p14="http://schemas.microsoft.com/office/powerpoint/2010/main" val="297877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D518E81-CA98-483E-BA30-586BB5DF9225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Delete this text and put in here: Date of the Talk, location, … (max: 1 line)</a:t>
            </a:r>
          </a:p>
          <a:p>
            <a:r>
              <a:rPr lang="en-GB" dirty="0"/>
              <a:t>Put in here: Name of the speaker, function, affiliation, … (max. 1 line)</a:t>
            </a:r>
          </a:p>
        </p:txBody>
      </p:sp>
    </p:spTree>
    <p:extLst>
      <p:ext uri="{BB962C8B-B14F-4D97-AF65-F5344CB8AC3E}">
        <p14:creationId xmlns:p14="http://schemas.microsoft.com/office/powerpoint/2010/main" val="1962560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517DB07-F910-4CAF-9890-D556C9E9502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Delete this text and put in here: Date of the Talk, location, … (max: 1 line)</a:t>
            </a:r>
          </a:p>
          <a:p>
            <a:r>
              <a:rPr lang="en-GB"/>
              <a:t>Put in here: Name of the speaker, function, affiliation, … (max. 1 line)</a:t>
            </a:r>
          </a:p>
        </p:txBody>
      </p:sp>
    </p:spTree>
    <p:extLst>
      <p:ext uri="{BB962C8B-B14F-4D97-AF65-F5344CB8AC3E}">
        <p14:creationId xmlns:p14="http://schemas.microsoft.com/office/powerpoint/2010/main" val="2666721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475" y="1347788"/>
            <a:ext cx="2774950" cy="44592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4825" y="1347788"/>
            <a:ext cx="2774950" cy="44592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1A67E70-BF59-4BB7-B294-AE2BA67D4E8E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Delete this text and put in here: Date of the Talk, location, … (max: 1 line)</a:t>
            </a:r>
          </a:p>
          <a:p>
            <a:r>
              <a:rPr lang="en-GB"/>
              <a:t>Put in here: Name of the speaker, function, affiliation, … (max. 1 line)</a:t>
            </a:r>
          </a:p>
        </p:txBody>
      </p:sp>
    </p:spTree>
    <p:extLst>
      <p:ext uri="{BB962C8B-B14F-4D97-AF65-F5344CB8AC3E}">
        <p14:creationId xmlns:p14="http://schemas.microsoft.com/office/powerpoint/2010/main" val="398356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E19C896-DA6A-4400-8C14-50907EB4EF5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Delete this text and put in here: Date of the Talk, location, … (max: 1 line)</a:t>
            </a:r>
          </a:p>
          <a:p>
            <a:r>
              <a:rPr lang="en-GB"/>
              <a:t>Put in here: Name of the speaker, function, affiliation, … (max. 1 line)</a:t>
            </a:r>
          </a:p>
        </p:txBody>
      </p:sp>
    </p:spTree>
    <p:extLst>
      <p:ext uri="{BB962C8B-B14F-4D97-AF65-F5344CB8AC3E}">
        <p14:creationId xmlns:p14="http://schemas.microsoft.com/office/powerpoint/2010/main" val="3266637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C01219B-1E0C-4AD5-9BA5-31ADD4928749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Delete this text and put in here: Date of the Talk, location, … (max: 1 line)</a:t>
            </a:r>
          </a:p>
          <a:p>
            <a:r>
              <a:rPr lang="en-GB"/>
              <a:t>Put in here: Name of the speaker, function, affiliation, … (max. 1 line)</a:t>
            </a:r>
          </a:p>
        </p:txBody>
      </p:sp>
    </p:spTree>
    <p:extLst>
      <p:ext uri="{BB962C8B-B14F-4D97-AF65-F5344CB8AC3E}">
        <p14:creationId xmlns:p14="http://schemas.microsoft.com/office/powerpoint/2010/main" val="1993445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053F5AD-B768-4BD1-BFC6-9F80796D57FA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Delete this text and put in here: Date of the Talk, location, … (max: 1 line)</a:t>
            </a:r>
          </a:p>
          <a:p>
            <a:r>
              <a:rPr lang="en-GB"/>
              <a:t>Put in here: Name of the speaker, function, affiliation, … (max. 1 line)</a:t>
            </a:r>
          </a:p>
        </p:txBody>
      </p:sp>
    </p:spTree>
    <p:extLst>
      <p:ext uri="{BB962C8B-B14F-4D97-AF65-F5344CB8AC3E}">
        <p14:creationId xmlns:p14="http://schemas.microsoft.com/office/powerpoint/2010/main" val="1170795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D640F77-37AB-4F36-92C1-08296952260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Delete this text and put in here: Date of the Talk, location, … (max: 1 line)</a:t>
            </a:r>
          </a:p>
          <a:p>
            <a:r>
              <a:rPr lang="en-GB"/>
              <a:t>Put in here: Name of the speaker, function, affiliation, … (max. 1 line)</a:t>
            </a:r>
          </a:p>
        </p:txBody>
      </p:sp>
    </p:spTree>
    <p:extLst>
      <p:ext uri="{BB962C8B-B14F-4D97-AF65-F5344CB8AC3E}">
        <p14:creationId xmlns:p14="http://schemas.microsoft.com/office/powerpoint/2010/main" val="2368519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A9DD594-1494-490C-A2F0-850B64D3D3DA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Delete this text and put in here: Date of the Talk, location, … (max: 1 line)</a:t>
            </a:r>
          </a:p>
          <a:p>
            <a:r>
              <a:rPr lang="en-GB"/>
              <a:t>Put in here: Name of the speaker, function, affiliation, … (max. 1 line)</a:t>
            </a:r>
          </a:p>
        </p:txBody>
      </p:sp>
    </p:spTree>
    <p:extLst>
      <p:ext uri="{BB962C8B-B14F-4D97-AF65-F5344CB8AC3E}">
        <p14:creationId xmlns:p14="http://schemas.microsoft.com/office/powerpoint/2010/main" val="4209170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58" name="Picture 134" descr="Undulator_final_nurh#50DE97_rechts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7088" y="117475"/>
            <a:ext cx="57785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50" name="Rectangle 1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42325" y="114300"/>
            <a:ext cx="576263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4000" tIns="45720" rIns="54000" bIns="18000" numCol="1" anchor="b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0"/>
              </a:spcBef>
              <a:buClrTx/>
              <a:buFontTx/>
              <a:buNone/>
              <a:defRPr sz="1000" b="1">
                <a:solidFill>
                  <a:schemeClr val="bg1"/>
                </a:solidFill>
                <a:ea typeface="Geneva" pitchFamily="1" charset="-128"/>
              </a:defRPr>
            </a:lvl1pPr>
          </a:lstStyle>
          <a:p>
            <a:fld id="{BA1EBF86-6A8F-4A06-BB51-46337A5CF2A5}" type="slidenum">
              <a:rPr lang="en-GB"/>
              <a:pPr/>
              <a:t>‹#›</a:t>
            </a:fld>
            <a:endParaRPr lang="en-GB"/>
          </a:p>
        </p:txBody>
      </p:sp>
      <p:pic>
        <p:nvPicPr>
          <p:cNvPr id="1061" name="Picture 37" descr="Helmholtz_Logo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6600" y="6516688"/>
            <a:ext cx="584200" cy="236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50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7475" y="6505575"/>
            <a:ext cx="5702300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10000"/>
              </a:lnSpc>
              <a:spcBef>
                <a:spcPct val="0"/>
              </a:spcBef>
              <a:buClrTx/>
              <a:buFontTx/>
              <a:buNone/>
              <a:defRPr sz="800">
                <a:solidFill>
                  <a:srgbClr val="000000"/>
                </a:solidFill>
              </a:defRPr>
            </a:lvl1pPr>
          </a:lstStyle>
          <a:p>
            <a:r>
              <a:rPr lang="en-GB" dirty="0" smtClean="0"/>
              <a:t>Winfried Decking, 23.09.2011</a:t>
            </a:r>
            <a:endParaRPr lang="en-GB" dirty="0"/>
          </a:p>
        </p:txBody>
      </p:sp>
      <p:sp>
        <p:nvSpPr>
          <p:cNvPr id="1144" name="Line 120"/>
          <p:cNvSpPr>
            <a:spLocks noChangeShapeType="1"/>
          </p:cNvSpPr>
          <p:nvPr/>
        </p:nvSpPr>
        <p:spPr bwMode="auto">
          <a:xfrm>
            <a:off x="115888" y="6477000"/>
            <a:ext cx="8904287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145" name="Picture 121" descr="DESY-Logo-cyan-RGB_Hintergrund weiss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9888" y="6511925"/>
            <a:ext cx="252412" cy="252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46" name="Rectangle 122"/>
          <p:cNvSpPr>
            <a:spLocks noChangeArrowheads="1"/>
          </p:cNvSpPr>
          <p:nvPr/>
        </p:nvSpPr>
        <p:spPr bwMode="auto">
          <a:xfrm>
            <a:off x="1093788" y="114300"/>
            <a:ext cx="7283450" cy="915988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buClrTx/>
              <a:buFontTx/>
              <a:buNone/>
            </a:pPr>
            <a:endParaRPr lang="en-GB" sz="2400"/>
          </a:p>
        </p:txBody>
      </p:sp>
      <p:sp>
        <p:nvSpPr>
          <p:cNvPr id="1147" name="Text Box 123"/>
          <p:cNvSpPr txBox="1">
            <a:spLocks noChangeArrowheads="1"/>
          </p:cNvSpPr>
          <p:nvPr/>
        </p:nvSpPr>
        <p:spPr bwMode="auto">
          <a:xfrm>
            <a:off x="1093788" y="114300"/>
            <a:ext cx="6629400" cy="19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251555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79200" tIns="0" rIns="46800" bIns="0" anchor="b"/>
          <a:lstStyle/>
          <a:p>
            <a:pPr eaLnBrk="0" hangingPunct="0">
              <a:lnSpc>
                <a:spcPct val="110000"/>
              </a:lnSpc>
              <a:spcBef>
                <a:spcPct val="50000"/>
              </a:spcBef>
              <a:buClrTx/>
              <a:buFontTx/>
              <a:buNone/>
            </a:pPr>
            <a:r>
              <a:rPr lang="en-GB" sz="1000" dirty="0" smtClean="0">
                <a:solidFill>
                  <a:schemeClr val="bg1"/>
                </a:solidFill>
              </a:rPr>
              <a:t>1st Meeting of Working Group on XFEL Commissioning</a:t>
            </a:r>
            <a:endParaRPr lang="en-GB" sz="1000" dirty="0">
              <a:solidFill>
                <a:schemeClr val="bg1"/>
              </a:solidFill>
            </a:endParaRPr>
          </a:p>
        </p:txBody>
      </p:sp>
      <p:pic>
        <p:nvPicPr>
          <p:cNvPr id="1151" name="Picture 127" descr="logo-XFEL_rgb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75" y="114300"/>
            <a:ext cx="911225" cy="911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54" name="Rectangle 130"/>
          <p:cNvSpPr>
            <a:spLocks noGrp="1" noChangeArrowheads="1"/>
          </p:cNvSpPr>
          <p:nvPr>
            <p:ph type="title"/>
          </p:nvPr>
        </p:nvSpPr>
        <p:spPr bwMode="auto">
          <a:xfrm>
            <a:off x="1093788" y="541338"/>
            <a:ext cx="7283450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2000" tIns="45720" rIns="9144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Slide title: Don’t edit here!</a:t>
            </a:r>
          </a:p>
        </p:txBody>
      </p:sp>
      <p:sp>
        <p:nvSpPr>
          <p:cNvPr id="1156" name="Rectangle 132"/>
          <p:cNvSpPr>
            <a:spLocks noGrp="1" noChangeAspect="1" noChangeArrowheads="1"/>
          </p:cNvSpPr>
          <p:nvPr>
            <p:ph type="body" idx="1"/>
          </p:nvPr>
        </p:nvSpPr>
        <p:spPr bwMode="auto">
          <a:xfrm>
            <a:off x="117475" y="1347788"/>
            <a:ext cx="5702300" cy="4459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70000" tIns="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text format – don’t edit!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9pPr>
    </p:titleStyle>
    <p:bodyStyle>
      <a:lvl1pPr marL="298450" indent="-2984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n"/>
        <a:defRPr sz="2400">
          <a:solidFill>
            <a:schemeClr val="tx2"/>
          </a:solidFill>
          <a:latin typeface="+mn-lt"/>
          <a:ea typeface="+mn-ea"/>
          <a:cs typeface="+mn-cs"/>
        </a:defRPr>
      </a:lvl1pPr>
      <a:lvl2pPr marL="558800" indent="-25876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tx2"/>
          </a:solidFill>
          <a:latin typeface="+mn-lt"/>
          <a:ea typeface="+mn-ea"/>
        </a:defRPr>
      </a:lvl2pPr>
      <a:lvl3pPr marL="817563" indent="-257175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"/>
        <a:defRPr sz="2400">
          <a:solidFill>
            <a:schemeClr val="tx2"/>
          </a:solidFill>
          <a:latin typeface="+mn-lt"/>
          <a:ea typeface="+mn-ea"/>
        </a:defRPr>
      </a:lvl3pPr>
      <a:lvl4pPr marL="1077913" indent="-25876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rgbClr val="100F2E"/>
          </a:solidFill>
          <a:latin typeface="+mn-lt"/>
          <a:ea typeface="+mn-ea"/>
        </a:defRPr>
      </a:lvl4pPr>
      <a:lvl5pPr marL="1312863" indent="-223838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5pPr>
      <a:lvl6pPr marL="1770063" indent="-223838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6pPr>
      <a:lvl7pPr marL="2227263" indent="-223838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7pPr>
      <a:lvl8pPr marL="2684463" indent="-223838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8pPr>
      <a:lvl9pPr marL="3141663" indent="-223838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30275" y="3298825"/>
            <a:ext cx="7283450" cy="1814513"/>
          </a:xfrm>
        </p:spPr>
        <p:txBody>
          <a:bodyPr/>
          <a:lstStyle/>
          <a:p>
            <a:r>
              <a:rPr lang="en-GB" dirty="0" smtClean="0"/>
              <a:t>1</a:t>
            </a:r>
            <a:r>
              <a:rPr lang="en-GB" baseline="30000" dirty="0" smtClean="0"/>
              <a:t>st</a:t>
            </a:r>
            <a:r>
              <a:rPr lang="en-GB" dirty="0" smtClean="0"/>
              <a:t> Meeting</a:t>
            </a:r>
          </a:p>
          <a:p>
            <a:r>
              <a:rPr lang="en-GB" dirty="0" smtClean="0"/>
              <a:t>23.09.2011</a:t>
            </a:r>
            <a:endParaRPr lang="en-GB" dirty="0"/>
          </a:p>
        </p:txBody>
      </p:sp>
      <p:sp>
        <p:nvSpPr>
          <p:cNvPr id="83986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939800" y="1319213"/>
            <a:ext cx="7251700" cy="1844675"/>
          </a:xfrm>
          <a:ln/>
        </p:spPr>
        <p:txBody>
          <a:bodyPr/>
          <a:lstStyle/>
          <a:p>
            <a:r>
              <a:rPr lang="en-GB" dirty="0" smtClean="0"/>
              <a:t>Working Group on XFEL Commissioning</a:t>
            </a:r>
            <a:endParaRPr lang="en-GB" dirty="0"/>
          </a:p>
        </p:txBody>
      </p:sp>
      <p:pic>
        <p:nvPicPr>
          <p:cNvPr id="83987" name="Picture 19" descr="DESY-Logo-cyan-RGB_Hintergrund weis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2250" y="5348288"/>
            <a:ext cx="9906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3988" name="Picture 20" descr="Helmholtz_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4650" y="5373688"/>
            <a:ext cx="2201863" cy="890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 Level Milestones - Attempt to sort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518E81-CA98-483E-BA30-586BB5DF9225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Delete this text and put in here: Date of the Talk, location, … (max: 1 line)</a:t>
            </a:r>
          </a:p>
          <a:p>
            <a:r>
              <a:rPr lang="en-GB" smtClean="0"/>
              <a:t>Put in here: Name of the speaker, function, affiliation, … (max. 1 line)</a:t>
            </a:r>
            <a:endParaRPr lang="en-GB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8728683"/>
              </p:ext>
            </p:extLst>
          </p:nvPr>
        </p:nvGraphicFramePr>
        <p:xfrm>
          <a:off x="117470" y="1298117"/>
          <a:ext cx="8675465" cy="476150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9568"/>
                <a:gridCol w="448000"/>
                <a:gridCol w="2978596"/>
                <a:gridCol w="826379"/>
                <a:gridCol w="665946"/>
                <a:gridCol w="484325"/>
                <a:gridCol w="532757"/>
                <a:gridCol w="702271"/>
                <a:gridCol w="484325"/>
                <a:gridCol w="1153298"/>
              </a:tblGrid>
              <a:tr h="62413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Milestone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73" marR="5973" marT="597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73" marR="5973" marT="597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73" marR="5973" marT="5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Beam where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73" marR="5973" marT="5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Energy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73" marR="5973" marT="5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Repetition Rate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73" marR="5973" marT="5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# of Bunches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73" marR="5973" marT="5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Bunch Charge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73" marR="53758" marT="5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Peak Current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73" marR="5973" marT="5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SASE Wavelength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73" marR="5973" marT="5973" marB="0" anchor="b"/>
                </a:tc>
              </a:tr>
              <a:tr h="208046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73" marR="5973" marT="597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73" marR="5973" marT="597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73" marR="5973" marT="597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73" marR="5973" marT="5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GeV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73" marR="5973" marT="5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Hz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73" marR="5973" marT="597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73" marR="5973" marT="5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nC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73" marR="53758" marT="5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kA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73" marR="5973" marT="5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nm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73" marR="5973" marT="5973" marB="0" anchor="b"/>
                </a:tc>
              </a:tr>
              <a:tr h="208046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73" marR="5973" marT="5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73" marR="5973" marT="5973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First Beam in Injector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973" marR="5973" marT="597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I1D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73" marR="5973" marT="5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0.13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73" marR="5973" marT="5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73" marR="5973" marT="5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1-2700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73" marR="5973" marT="5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73" marR="53758" marT="5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0.05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73" marR="5973" marT="5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-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73" marR="5973" marT="5973" marB="0" anchor="b"/>
                </a:tc>
              </a:tr>
              <a:tr h="208046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73" marR="5973" marT="5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73" marR="5973" marT="5973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First Beam in BC2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973" marR="5973" marT="597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B2D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73" marR="5973" marT="5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73" marR="5973" marT="5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73" marR="5973" marT="5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73" marR="5973" marT="5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73" marR="53758" marT="5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73" marR="5973" marT="5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-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73" marR="5973" marT="5973" marB="0" anchor="b"/>
                </a:tc>
              </a:tr>
              <a:tr h="208046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73" marR="5973" marT="5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73" marR="5973" marT="5973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First Beam in TLD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973" marR="5973" marT="597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TLD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73" marR="5973" marT="5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17.5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73" marR="5973" marT="5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73" marR="5973" marT="5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73" marR="5973" marT="5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73" marR="53758" marT="5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73" marR="5973" marT="5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-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73" marR="5973" marT="5973" marB="0" anchor="b"/>
                </a:tc>
              </a:tr>
              <a:tr h="208046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73" marR="5973" marT="5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73" marR="5973" marT="5973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First Beam in T4D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973" marR="5973" marT="597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T4D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73" marR="5973" marT="5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17.5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73" marR="5973" marT="5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73" marR="5973" marT="5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73" marR="5973" marT="5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73" marR="53758" marT="5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73" marR="5973" marT="5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-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73" marR="5973" marT="5973" marB="0" anchor="b"/>
                </a:tc>
              </a:tr>
              <a:tr h="208046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73" marR="5973" marT="5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73" marR="5973" marT="5973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Lasing in SASE 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973" marR="5973" marT="597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T4D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73" marR="5973" marT="5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17.5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73" marR="5973" marT="5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73" marR="5973" marT="5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73" marR="5973" marT="5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73" marR="53758" marT="5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73" marR="5973" marT="5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0.16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73" marR="5973" marT="5973" marB="0" anchor="b"/>
                </a:tc>
              </a:tr>
              <a:tr h="208046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73" marR="5973" marT="5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73" marR="5973" marT="5973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Lasing in SASE 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973" marR="5973" marT="597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T4D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73" marR="5973" marT="5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17.5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73" marR="5973" marT="5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73" marR="5973" marT="5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73" marR="5973" marT="5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73" marR="53758" marT="5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73" marR="5973" marT="5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73" marR="5973" marT="5973" marB="0" anchor="b"/>
                </a:tc>
              </a:tr>
              <a:tr h="208046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73" marR="5973" marT="5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73" marR="5973" marT="5973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Parasitic lasing SASE1 and SASE 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973" marR="5973" marT="597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T4D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73" marR="5973" marT="5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17.5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73" marR="5973" marT="5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73" marR="5973" marT="5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600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73" marR="5973" marT="5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73" marR="53758" marT="5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73" marR="5973" marT="5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0.16/4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73" marR="5973" marT="5973" marB="0" anchor="b"/>
                </a:tc>
              </a:tr>
              <a:tr h="208046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73" marR="5973" marT="5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73" marR="5973" marT="5973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Multi Bunch operation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973" marR="5973" marT="597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TLD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73" marR="5973" marT="5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17.5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73" marR="5973" marT="5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73" marR="5973" marT="5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600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73" marR="5973" marT="5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73" marR="53758" marT="5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73" marR="5973" marT="5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-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73" marR="5973" marT="5973" marB="0" anchor="b"/>
                </a:tc>
              </a:tr>
              <a:tr h="208046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73" marR="5973" marT="5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73" marR="5973" marT="5973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Lasing with long bunch trains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973" marR="5973" marT="597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T4D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73" marR="5973" marT="5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17.5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73" marR="5973" marT="5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73" marR="5973" marT="5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600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73" marR="5973" marT="5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73" marR="53758" marT="5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73" marR="5973" marT="5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0.16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73" marR="5973" marT="5973" marB="0" anchor="b"/>
                </a:tc>
              </a:tr>
              <a:tr h="208046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73" marR="5973" marT="5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73" marR="5973" marT="5973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Compression at various bunch charges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973" marR="5973" marT="597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TLD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73" marR="5973" marT="5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17.5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73" marR="5973" marT="5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73" marR="5973" marT="5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73" marR="5973" marT="5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0.05-0.5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73" marR="53758" marT="5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73" marR="5973" marT="5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-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73" marR="5973" marT="5973" marB="0" anchor="b"/>
                </a:tc>
              </a:tr>
              <a:tr h="208046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73" marR="5973" marT="5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73" marR="5973" marT="5973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Lasing with short pulses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973" marR="5973" marT="597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T4D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73" marR="5973" marT="5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17.5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73" marR="5973" marT="5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73" marR="5973" marT="5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73" marR="5973" marT="5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0.05-0.5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73" marR="53758" marT="5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73" marR="5973" marT="5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0.16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73" marR="5973" marT="5973" marB="0" anchor="b"/>
                </a:tc>
              </a:tr>
              <a:tr h="208046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73" marR="5973" marT="5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73" marR="5973" marT="5973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Wavelength variation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973" marR="5973" marT="597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T4D/T5D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73" marR="5973" marT="5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10.5-17.5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73" marR="5973" marT="5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73" marR="5973" marT="5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600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73" marR="5973" marT="5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73" marR="53758" marT="5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73" marR="5973" marT="5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&lt;0.1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73" marR="5973" marT="5973" marB="0" anchor="b"/>
                </a:tc>
              </a:tr>
              <a:tr h="208046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73" marR="5973" marT="5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73" marR="5973" marT="5973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First Beam in T5D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973" marR="5973" marT="597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T5D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73" marR="5973" marT="5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17.5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73" marR="5973" marT="5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73" marR="5973" marT="5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73" marR="5973" marT="5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73" marR="53758" marT="5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73" marR="5973" marT="5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-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73" marR="5973" marT="5973" marB="0" anchor="b"/>
                </a:tc>
              </a:tr>
              <a:tr h="208046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73" marR="5973" marT="5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73" marR="5973" marT="5973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Lasing in SASE 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973" marR="5973" marT="597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T5D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73" marR="5973" marT="5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17.5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73" marR="5973" marT="5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10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73" marR="5973" marT="5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73" marR="5973" marT="5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73" marR="53758" marT="5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73" marR="5973" marT="5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0.16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73" marR="5973" marT="5973" marB="0" anchor="b"/>
                </a:tc>
              </a:tr>
              <a:tr h="208046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73" marR="5973" marT="5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73" marR="5973" marT="5973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Slow 10 Hz switch between 1 &amp; 2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973" marR="5973" marT="597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T4D/T5D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73" marR="5973" marT="5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17.5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73" marR="5973" marT="5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73" marR="5973" marT="5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73" marR="5973" marT="5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0.5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73" marR="53758" marT="5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73" marR="5973" marT="5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-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73" marR="5973" marT="5973" marB="0" anchor="b"/>
                </a:tc>
              </a:tr>
              <a:tr h="228851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73" marR="5973" marT="5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73" marR="5973" marT="5973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Fast switching and arbitrary bunch patterns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973" marR="5973" marT="597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T4D/T5D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73" marR="5973" marT="5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17.5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73" marR="5973" marT="5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73" marR="5973" marT="5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600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73" marR="5973" marT="5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73" marR="53758" marT="5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73" marR="5973" marT="5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-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73" marR="5973" marT="5973" marB="0" anchor="b"/>
                </a:tc>
              </a:tr>
              <a:tr h="353678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73" marR="5973" marT="5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73" marR="5973" marT="5973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Lasing with fast switching and arbitrary bunch patterns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973" marR="5973" marT="597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T4D/T5D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73" marR="5973" marT="5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17.5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73" marR="5973" marT="5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73" marR="5973" marT="5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600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73" marR="5973" marT="5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73" marR="53758" marT="5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73" marR="5973" marT="5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0.16/4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73" marR="5973" marT="5973" marB="0" anchor="b"/>
                </a:tc>
              </a:tr>
              <a:tr h="208046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73" marR="5973" marT="5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73" marR="5973" marT="5973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Multi Bunch operation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973" marR="5973" marT="597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TLD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73" marR="5973" marT="5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17.5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73" marR="5973" marT="5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73" marR="5973" marT="5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2700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73" marR="5973" marT="5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73" marR="53758" marT="5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73" marR="5973" marT="5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73" marR="5973" marT="5973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9318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474" y="1347788"/>
            <a:ext cx="8795297" cy="4459287"/>
          </a:xfrm>
        </p:spPr>
        <p:txBody>
          <a:bodyPr/>
          <a:lstStyle/>
          <a:p>
            <a:r>
              <a:rPr lang="en-US" dirty="0" smtClean="0"/>
              <a:t>Start </a:t>
            </a:r>
            <a:r>
              <a:rPr lang="en-US" dirty="0"/>
              <a:t>with SASE2 or </a:t>
            </a:r>
            <a:r>
              <a:rPr lang="en-US" dirty="0" smtClean="0"/>
              <a:t>SASE1/3</a:t>
            </a:r>
          </a:p>
          <a:p>
            <a:r>
              <a:rPr lang="en-US" dirty="0" smtClean="0"/>
              <a:t>Once </a:t>
            </a:r>
            <a:r>
              <a:rPr lang="en-US" dirty="0"/>
              <a:t>SASE is achieved how to continue (emphasize on user runs, machine development, additional beam lines, </a:t>
            </a:r>
            <a:r>
              <a:rPr lang="en-US" dirty="0" smtClean="0"/>
              <a:t>…)</a:t>
            </a:r>
          </a:p>
          <a:p>
            <a:pPr lvl="0"/>
            <a:r>
              <a:rPr lang="en-US" dirty="0"/>
              <a:t>Requirement to  x-ray diagnostics during e-beam/SASE commissioning (this probably includes priorities/time-table)</a:t>
            </a:r>
          </a:p>
          <a:p>
            <a:pPr lvl="0"/>
            <a:r>
              <a:rPr lang="en-US" dirty="0"/>
              <a:t>Rough time-table for taking e-beam/SASE/x-ray into operation (at least up to ‘end of construction milestone</a:t>
            </a:r>
            <a:r>
              <a:rPr lang="en-US" dirty="0" smtClean="0"/>
              <a:t>’)</a:t>
            </a:r>
            <a:endParaRPr lang="en-US" dirty="0"/>
          </a:p>
          <a:p>
            <a:r>
              <a:rPr lang="de-DE" dirty="0" err="1" smtClean="0"/>
              <a:t>When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do fast </a:t>
            </a:r>
            <a:r>
              <a:rPr lang="de-DE" dirty="0"/>
              <a:t>e-beam </a:t>
            </a:r>
            <a:r>
              <a:rPr lang="de-DE" dirty="0" err="1"/>
              <a:t>switching</a:t>
            </a:r>
            <a:r>
              <a:rPr lang="de-DE" dirty="0"/>
              <a:t>, pulse </a:t>
            </a:r>
            <a:r>
              <a:rPr lang="de-DE" dirty="0" err="1"/>
              <a:t>train</a:t>
            </a:r>
            <a:r>
              <a:rPr lang="de-DE" dirty="0"/>
              <a:t> </a:t>
            </a:r>
            <a:r>
              <a:rPr lang="de-DE" dirty="0" err="1"/>
              <a:t>operation</a:t>
            </a:r>
            <a:r>
              <a:rPr lang="de-DE" dirty="0"/>
              <a:t>, pulse </a:t>
            </a:r>
            <a:r>
              <a:rPr lang="de-DE" dirty="0" err="1"/>
              <a:t>duration</a:t>
            </a:r>
            <a:r>
              <a:rPr lang="de-DE" dirty="0"/>
              <a:t>, etc.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518E81-CA98-483E-BA30-586BB5DF9225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Delete this text and put in here: Date of the Talk, location, … (max: 1 line)</a:t>
            </a:r>
          </a:p>
          <a:p>
            <a:r>
              <a:rPr lang="en-GB" smtClean="0"/>
              <a:t>Put in here: Name of the speaker, function, affiliation, … (max. 1 line)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0869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Organizational Matters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475" y="1347788"/>
            <a:ext cx="8814928" cy="4459287"/>
          </a:xfrm>
        </p:spPr>
        <p:txBody>
          <a:bodyPr/>
          <a:lstStyle/>
          <a:p>
            <a:r>
              <a:rPr lang="en-US" dirty="0" err="1" smtClean="0"/>
              <a:t>ToDos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Align rough commissioning schedule</a:t>
            </a:r>
          </a:p>
          <a:p>
            <a:pPr lvl="1"/>
            <a:r>
              <a:rPr lang="en-US" dirty="0" smtClean="0"/>
              <a:t>Gather sub-</a:t>
            </a:r>
            <a:r>
              <a:rPr lang="en-US" dirty="0" err="1" smtClean="0"/>
              <a:t>sytems</a:t>
            </a:r>
            <a:r>
              <a:rPr lang="en-US" dirty="0" smtClean="0"/>
              <a:t> commissioning pre-requisites and time needed</a:t>
            </a:r>
          </a:p>
          <a:p>
            <a:pPr lvl="1"/>
            <a:r>
              <a:rPr lang="en-US" dirty="0" smtClean="0"/>
              <a:t>Define day one photon </a:t>
            </a:r>
            <a:r>
              <a:rPr lang="en-US" dirty="0" err="1" smtClean="0"/>
              <a:t>diag</a:t>
            </a:r>
            <a:endParaRPr lang="en-US" dirty="0" smtClean="0"/>
          </a:p>
          <a:p>
            <a:pPr lvl="1"/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518E81-CA98-483E-BA30-586BB5DF9225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Delete this text and put in here: Date of the Talk, location, … (max: 1 line)</a:t>
            </a:r>
          </a:p>
          <a:p>
            <a:r>
              <a:rPr lang="en-GB" smtClean="0"/>
              <a:t>Put in here: Name of the speaker, function, affiliation, … (max. 1 line)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25789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Organiztional</a:t>
            </a:r>
            <a:r>
              <a:rPr lang="en-US" dirty="0" smtClean="0"/>
              <a:t> Matters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474" y="1347788"/>
            <a:ext cx="8807371" cy="4459287"/>
          </a:xfrm>
        </p:spPr>
        <p:txBody>
          <a:bodyPr/>
          <a:lstStyle/>
          <a:p>
            <a:r>
              <a:rPr lang="en-US" dirty="0" smtClean="0"/>
              <a:t>Next Meetings: </a:t>
            </a:r>
          </a:p>
          <a:p>
            <a:pPr lvl="1"/>
            <a:r>
              <a:rPr lang="en-US" dirty="0" smtClean="0"/>
              <a:t>Friday, October 21, 10:00, 30b/459</a:t>
            </a:r>
            <a:endParaRPr lang="en-US" dirty="0"/>
          </a:p>
          <a:p>
            <a:pPr lvl="1"/>
            <a:r>
              <a:rPr lang="en-US" dirty="0" smtClean="0"/>
              <a:t>Friday, November 25 or December 02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518E81-CA98-483E-BA30-586BB5DF9225}" type="slidenum">
              <a:rPr lang="en-GB" smtClean="0"/>
              <a:pPr/>
              <a:t>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Delete this text and put in here: Date of the Talk, location, … (max: 1 line)</a:t>
            </a:r>
          </a:p>
          <a:p>
            <a:r>
              <a:rPr lang="en-GB" smtClean="0"/>
              <a:t>Put in here: Name of the speaker, function, affiliation, … (max. 1 line)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03048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746146-BDD9-4C97-8272-670ED94D12DF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Delete this text and put in here: Date of the Talk, location, … (max: 1 line)</a:t>
            </a:r>
          </a:p>
          <a:p>
            <a:r>
              <a:rPr lang="en-GB" dirty="0"/>
              <a:t>Put in here: Name of the speaker, function, affiliation, … (max. 1 line)</a:t>
            </a:r>
          </a:p>
        </p:txBody>
      </p:sp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>
          <a:xfrm>
            <a:off x="1093788" y="541338"/>
            <a:ext cx="6613525" cy="481012"/>
          </a:xfrm>
        </p:spPr>
        <p:txBody>
          <a:bodyPr/>
          <a:lstStyle/>
          <a:p>
            <a:r>
              <a:rPr lang="en-GB" dirty="0" smtClean="0"/>
              <a:t>Agenda</a:t>
            </a:r>
            <a:endParaRPr lang="en-GB" dirty="0"/>
          </a:p>
        </p:txBody>
      </p:sp>
      <p:sp>
        <p:nvSpPr>
          <p:cNvPr id="117775" name="Rectangle 15"/>
          <p:cNvSpPr>
            <a:spLocks noGrp="1" noChangeAspect="1" noChangeArrowheads="1"/>
          </p:cNvSpPr>
          <p:nvPr>
            <p:ph type="body" idx="1"/>
          </p:nvPr>
        </p:nvSpPr>
        <p:spPr>
          <a:xfrm>
            <a:off x="112713" y="1290638"/>
            <a:ext cx="5702300" cy="4459287"/>
          </a:xfrm>
        </p:spPr>
        <p:txBody>
          <a:bodyPr/>
          <a:lstStyle/>
          <a:p>
            <a:r>
              <a:rPr lang="en-GB" dirty="0" smtClean="0"/>
              <a:t>Purpose and Mandate</a:t>
            </a:r>
          </a:p>
          <a:p>
            <a:r>
              <a:rPr lang="en-GB" dirty="0" smtClean="0"/>
              <a:t>XFEL Schedule (very rough)</a:t>
            </a:r>
          </a:p>
          <a:p>
            <a:r>
              <a:rPr lang="en-GB" dirty="0" smtClean="0"/>
              <a:t>High Level Milestones</a:t>
            </a:r>
          </a:p>
          <a:p>
            <a:r>
              <a:rPr lang="en-GB" dirty="0" smtClean="0"/>
              <a:t>Open Questions</a:t>
            </a:r>
          </a:p>
          <a:p>
            <a:r>
              <a:rPr lang="en-GB" dirty="0" smtClean="0"/>
              <a:t>Organizational Matters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 and Mandate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474" y="1347788"/>
            <a:ext cx="8910911" cy="4459287"/>
          </a:xfrm>
        </p:spPr>
        <p:txBody>
          <a:bodyPr/>
          <a:lstStyle/>
          <a:p>
            <a:r>
              <a:rPr lang="en-US" dirty="0"/>
              <a:t>The European XFEL Project board calls for a working group to plan the commissioning of the </a:t>
            </a:r>
            <a:r>
              <a:rPr lang="en-US" dirty="0" smtClean="0"/>
              <a:t>facility</a:t>
            </a:r>
          </a:p>
          <a:p>
            <a:r>
              <a:rPr lang="en-US" dirty="0" smtClean="0"/>
              <a:t>This </a:t>
            </a:r>
            <a:r>
              <a:rPr lang="en-US" dirty="0"/>
              <a:t>group will work out the commissioning strategy, </a:t>
            </a:r>
            <a:r>
              <a:rPr lang="en-US" dirty="0" smtClean="0"/>
              <a:t>the initial operating envelope, the </a:t>
            </a:r>
            <a:r>
              <a:rPr lang="en-US" dirty="0"/>
              <a:t>high level goals and their </a:t>
            </a:r>
            <a:r>
              <a:rPr lang="en-US" dirty="0" smtClean="0"/>
              <a:t>sequence</a:t>
            </a:r>
          </a:p>
          <a:p>
            <a:r>
              <a:rPr lang="en-US" dirty="0" smtClean="0"/>
              <a:t>Although not specifically charged – and maybe even to early to deliver – a first commissioning schedule should be one of the outcomes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518E81-CA98-483E-BA30-586BB5DF9225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Delete this text and put in here: Date of the Talk, location, … (max: 1 line)</a:t>
            </a:r>
          </a:p>
          <a:p>
            <a:r>
              <a:rPr lang="en-GB" smtClean="0"/>
              <a:t>Put in here: Name of the speaker, function, affiliation, … (max. 1 line)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65948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XFEL Schedule (very rough)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475" y="1347788"/>
            <a:ext cx="8921422" cy="4947909"/>
          </a:xfrm>
        </p:spPr>
        <p:txBody>
          <a:bodyPr/>
          <a:lstStyle/>
          <a:p>
            <a:pPr marL="298450" lvl="1" indent="-298450">
              <a:buClr>
                <a:schemeClr val="accent2"/>
              </a:buClr>
              <a:buSzPct val="80000"/>
              <a:buFont typeface="Wingdings" pitchFamily="2" charset="2"/>
              <a:buChar char="n"/>
            </a:pPr>
            <a:r>
              <a:rPr lang="en-US" dirty="0"/>
              <a:t>One year before linac </a:t>
            </a:r>
            <a:r>
              <a:rPr lang="en-US" dirty="0" err="1" smtClean="0"/>
              <a:t>cooldown</a:t>
            </a:r>
            <a:r>
              <a:rPr lang="en-US" dirty="0" smtClean="0"/>
              <a:t> (mid </a:t>
            </a:r>
            <a:r>
              <a:rPr lang="en-US" dirty="0"/>
              <a:t>2014) start of beam operation with the injector</a:t>
            </a:r>
          </a:p>
          <a:p>
            <a:pPr lvl="1"/>
            <a:r>
              <a:rPr lang="en-US" dirty="0"/>
              <a:t>Backwards </a:t>
            </a:r>
            <a:r>
              <a:rPr lang="en-US" dirty="0" smtClean="0"/>
              <a:t>tied </a:t>
            </a:r>
            <a:r>
              <a:rPr lang="en-US" dirty="0"/>
              <a:t>to start of linac </a:t>
            </a:r>
            <a:r>
              <a:rPr lang="en-US" dirty="0" err="1"/>
              <a:t>cooldown</a:t>
            </a:r>
            <a:r>
              <a:rPr lang="en-US" dirty="0"/>
              <a:t>, i.e. it makes little sense to start commissioning of injector earlier than 12 month before linac </a:t>
            </a:r>
            <a:r>
              <a:rPr lang="en-US" dirty="0" err="1"/>
              <a:t>cooldown</a:t>
            </a:r>
            <a:endParaRPr lang="en-US" dirty="0"/>
          </a:p>
          <a:p>
            <a:pPr lvl="1"/>
            <a:r>
              <a:rPr lang="en-US" dirty="0"/>
              <a:t>Fits to 3</a:t>
            </a:r>
            <a:r>
              <a:rPr lang="en-US" baseline="30000" dirty="0"/>
              <a:t>rd</a:t>
            </a:r>
            <a:r>
              <a:rPr lang="en-US" dirty="0"/>
              <a:t> harmonic and cryogenics schedule</a:t>
            </a:r>
          </a:p>
          <a:p>
            <a:pPr lvl="1"/>
            <a:r>
              <a:rPr lang="en-US" dirty="0"/>
              <a:t>Injector commissioning no issue for this working </a:t>
            </a:r>
            <a:r>
              <a:rPr lang="en-US" dirty="0" smtClean="0"/>
              <a:t>group</a:t>
            </a:r>
          </a:p>
          <a:p>
            <a:r>
              <a:rPr lang="en-US" dirty="0" smtClean="0"/>
              <a:t>Cool down of main linac mid 2015 (driven by production rate of RF-modules)</a:t>
            </a:r>
          </a:p>
          <a:p>
            <a:r>
              <a:rPr lang="en-US" dirty="0" smtClean="0"/>
              <a:t>Technical Commissioning as far as possible in parallel to installation, but expect some weeks of additional commissioning time before first beam into main linac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518E81-CA98-483E-BA30-586BB5DF9225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Delete this text and put in here: Date of the Talk, location, … (max: 1 line)</a:t>
            </a:r>
          </a:p>
          <a:p>
            <a:r>
              <a:rPr lang="en-GB" dirty="0" smtClean="0"/>
              <a:t>Put in here: Name of the speaker, function, affiliation, … (max. 1 line)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45946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XFEL Schedule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518E81-CA98-483E-BA30-586BB5DF9225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Delete this text and put in here: Date of the Talk, location, … (max: 1 line)</a:t>
            </a:r>
          </a:p>
          <a:p>
            <a:r>
              <a:rPr lang="en-GB" smtClean="0"/>
              <a:t>Put in here: Name of the speaker, function, affiliation, … (max. 1 line)</a:t>
            </a:r>
            <a:endParaRPr lang="en-GB" dirty="0"/>
          </a:p>
        </p:txBody>
      </p:sp>
      <p:pic>
        <p:nvPicPr>
          <p:cNvPr id="7" name="Picture 7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651" y="1200347"/>
            <a:ext cx="8927873" cy="4882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033079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 Beam 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475" y="1347788"/>
            <a:ext cx="8579638" cy="4459287"/>
          </a:xfrm>
        </p:spPr>
        <p:txBody>
          <a:bodyPr/>
          <a:lstStyle/>
          <a:p>
            <a:r>
              <a:rPr lang="en-US" dirty="0" smtClean="0"/>
              <a:t>17.5 GeV</a:t>
            </a:r>
          </a:p>
          <a:p>
            <a:r>
              <a:rPr lang="en-US" dirty="0" smtClean="0"/>
              <a:t>0.5 </a:t>
            </a:r>
            <a:r>
              <a:rPr lang="en-US" dirty="0" err="1" smtClean="0"/>
              <a:t>nC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Higher charge eases diagnostics tasks</a:t>
            </a:r>
          </a:p>
          <a:p>
            <a:r>
              <a:rPr lang="en-US" dirty="0" smtClean="0"/>
              <a:t>5 kA, 70 fs FWHM electron bunch</a:t>
            </a:r>
          </a:p>
          <a:p>
            <a:pPr marL="382587" indent="-342900"/>
            <a:r>
              <a:rPr lang="en-US" dirty="0"/>
              <a:t>s</a:t>
            </a:r>
            <a:r>
              <a:rPr lang="en-US" dirty="0" smtClean="0"/>
              <a:t>ingle – few bunches</a:t>
            </a:r>
          </a:p>
          <a:p>
            <a:pPr marL="642937" lvl="1" indent="-342900"/>
            <a:r>
              <a:rPr lang="en-US" dirty="0" smtClean="0"/>
              <a:t>Eases machine protection issues</a:t>
            </a:r>
          </a:p>
          <a:p>
            <a:pPr marL="300037" lvl="1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518E81-CA98-483E-BA30-586BB5DF9225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Delete this text and put in here: Date of the Talk, location, … (max: 1 line)</a:t>
            </a:r>
          </a:p>
          <a:p>
            <a:r>
              <a:rPr lang="en-GB" smtClean="0"/>
              <a:t>Put in here: Name of the speaker, function, affiliation, … (max. 1 line)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29095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 Level Milestones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475" y="1151306"/>
            <a:ext cx="8905613" cy="5294837"/>
          </a:xfrm>
        </p:spPr>
        <p:txBody>
          <a:bodyPr/>
          <a:lstStyle/>
          <a:p>
            <a:pPr marL="228600" indent="-228600">
              <a:buClrTx/>
              <a:buFont typeface="+mj-lt"/>
              <a:buAutoNum type="arabicPeriod"/>
            </a:pPr>
            <a:r>
              <a:rPr lang="en-GB" sz="1600" b="1" dirty="0" smtClean="0"/>
              <a:t>First </a:t>
            </a:r>
            <a:r>
              <a:rPr lang="en-GB" sz="1600" b="1" dirty="0"/>
              <a:t>Beam through Linac</a:t>
            </a:r>
            <a:endParaRPr lang="en-US" sz="1600" b="1" dirty="0"/>
          </a:p>
          <a:p>
            <a:pPr lvl="1"/>
            <a:r>
              <a:rPr lang="en-GB" sz="1600" dirty="0"/>
              <a:t>A 17.5 GeV beam is transported through the linac to the TLD dump. </a:t>
            </a:r>
            <a:endParaRPr lang="en-US" sz="1600" dirty="0"/>
          </a:p>
          <a:p>
            <a:pPr lvl="1"/>
            <a:r>
              <a:rPr lang="en-GB" sz="1600" dirty="0"/>
              <a:t>Pattern: 10 Hz, single bunch, 0.5nC, C=100</a:t>
            </a:r>
            <a:endParaRPr lang="en-US" sz="1600" dirty="0"/>
          </a:p>
          <a:p>
            <a:pPr lvl="1"/>
            <a:r>
              <a:rPr lang="en-GB" sz="1600" dirty="0"/>
              <a:t>Control: Charge, peak current, energy and trajectory are controlled by slow feedbacks.</a:t>
            </a:r>
            <a:endParaRPr lang="en-US" sz="1600" dirty="0"/>
          </a:p>
          <a:p>
            <a:pPr>
              <a:buClrTx/>
              <a:buFont typeface="+mj-lt"/>
              <a:buAutoNum type="arabicPeriod"/>
            </a:pPr>
            <a:r>
              <a:rPr lang="en-GB" sz="1600" b="1" dirty="0" smtClean="0"/>
              <a:t>First </a:t>
            </a:r>
            <a:r>
              <a:rPr lang="en-GB" sz="1600" b="1" dirty="0"/>
              <a:t>Beam to TD4 (SASE1 and SASE3</a:t>
            </a:r>
            <a:r>
              <a:rPr lang="en-GB" sz="1600" b="1" dirty="0" smtClean="0"/>
              <a:t>)</a:t>
            </a:r>
          </a:p>
          <a:p>
            <a:pPr lvl="1"/>
            <a:r>
              <a:rPr lang="en-GB" sz="1600" dirty="0"/>
              <a:t>A 17.5 GeV beam is transported through the linac to the T4D dump. </a:t>
            </a:r>
            <a:endParaRPr lang="en-US" sz="1600" dirty="0"/>
          </a:p>
          <a:p>
            <a:pPr lvl="1"/>
            <a:r>
              <a:rPr lang="en-GB" sz="1600" dirty="0"/>
              <a:t>Pattern: 10 Hz, single bunch, 0.5nC, C=100</a:t>
            </a:r>
            <a:endParaRPr lang="en-US" sz="1600" dirty="0"/>
          </a:p>
          <a:p>
            <a:pPr lvl="1"/>
            <a:r>
              <a:rPr lang="en-GB" sz="1600" dirty="0"/>
              <a:t>Control: Charge, peak current, energy and trajectory are controlled by slow feedbacks</a:t>
            </a:r>
            <a:r>
              <a:rPr lang="en-GB" sz="1600" dirty="0" smtClean="0"/>
              <a:t>.</a:t>
            </a:r>
          </a:p>
          <a:p>
            <a:pPr lvl="1"/>
            <a:r>
              <a:rPr lang="en-GB" sz="1600" dirty="0"/>
              <a:t>Electron beam based trajectory alignment in undulator</a:t>
            </a:r>
            <a:endParaRPr lang="en-GB" sz="1600" b="1" dirty="0" smtClean="0"/>
          </a:p>
          <a:p>
            <a:pPr>
              <a:buClrTx/>
              <a:buFont typeface="+mj-lt"/>
              <a:buAutoNum type="arabicPeriod"/>
            </a:pPr>
            <a:r>
              <a:rPr lang="en-GB" sz="1600" b="1" dirty="0" smtClean="0"/>
              <a:t>First </a:t>
            </a:r>
            <a:r>
              <a:rPr lang="en-GB" sz="1600" b="1" dirty="0"/>
              <a:t>Lasing in SASE1</a:t>
            </a:r>
            <a:endParaRPr lang="en-US" sz="1600" b="1" dirty="0"/>
          </a:p>
          <a:p>
            <a:pPr lvl="1"/>
            <a:r>
              <a:rPr lang="en-GB" sz="1600" dirty="0" smtClean="0"/>
              <a:t>Tasks</a:t>
            </a:r>
            <a:r>
              <a:rPr lang="en-GB" sz="1600" dirty="0"/>
              <a:t>:</a:t>
            </a:r>
            <a:endParaRPr lang="en-US" sz="1600" dirty="0"/>
          </a:p>
          <a:p>
            <a:pPr lvl="2"/>
            <a:r>
              <a:rPr lang="en-GB" sz="1600" dirty="0" smtClean="0"/>
              <a:t>Photon </a:t>
            </a:r>
            <a:r>
              <a:rPr lang="en-GB" sz="1600" dirty="0"/>
              <a:t>based alignment of undulators</a:t>
            </a:r>
            <a:endParaRPr lang="en-US" sz="1600" dirty="0"/>
          </a:p>
          <a:p>
            <a:pPr lvl="2"/>
            <a:r>
              <a:rPr lang="en-GB" sz="1600" dirty="0"/>
              <a:t>SASE search SASE1 (0.1 nm)</a:t>
            </a:r>
            <a:endParaRPr lang="en-US" sz="1600" dirty="0"/>
          </a:p>
          <a:p>
            <a:pPr lvl="1"/>
            <a:r>
              <a:rPr lang="en-GB" sz="1600" dirty="0"/>
              <a:t>Alternatives: </a:t>
            </a:r>
            <a:endParaRPr lang="en-US" sz="1600" dirty="0"/>
          </a:p>
          <a:p>
            <a:pPr lvl="2"/>
            <a:r>
              <a:rPr lang="en-GB" sz="1600" dirty="0" smtClean="0"/>
              <a:t>Start </a:t>
            </a:r>
            <a:r>
              <a:rPr lang="en-GB" sz="1600" dirty="0"/>
              <a:t>with SASE2 if SASE3 not </a:t>
            </a:r>
            <a:r>
              <a:rPr lang="en-GB" sz="1600" dirty="0" smtClean="0"/>
              <a:t>ready</a:t>
            </a:r>
          </a:p>
          <a:p>
            <a:pPr marL="342900" indent="-342900">
              <a:buClrTx/>
              <a:buFont typeface="+mj-lt"/>
              <a:buAutoNum type="arabicPeriod"/>
            </a:pPr>
            <a:r>
              <a:rPr lang="en-GB" sz="1600" b="1" dirty="0" smtClean="0"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</a:rPr>
              <a:t>Lasing </a:t>
            </a:r>
            <a:r>
              <a:rPr lang="en-GB" sz="1600" b="1" dirty="0"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</a:rPr>
              <a:t>in SASE </a:t>
            </a:r>
            <a:r>
              <a:rPr lang="en-GB" sz="1600" b="1" dirty="0" smtClean="0"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</a:rPr>
              <a:t>3 (</a:t>
            </a:r>
            <a:r>
              <a:rPr lang="en-GB" sz="1600" b="1" dirty="0"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</a:rPr>
              <a:t>see </a:t>
            </a:r>
            <a:r>
              <a:rPr lang="en-GB" sz="1600" b="1" dirty="0" smtClean="0"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</a:rPr>
              <a:t>2.)</a:t>
            </a:r>
            <a:endParaRPr lang="en-US" sz="1600" dirty="0"/>
          </a:p>
          <a:p>
            <a:pPr marL="0" indent="0">
              <a:buNone/>
            </a:pPr>
            <a:endParaRPr lang="en-US" sz="1050" b="1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518E81-CA98-483E-BA30-586BB5DF9225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Delete this text and put in here: Date of the Talk, location, … (max: 1 line)</a:t>
            </a:r>
          </a:p>
          <a:p>
            <a:r>
              <a:rPr lang="en-GB" smtClean="0"/>
              <a:t>Put in here: Name of the speaker, function, affiliation, … (max. 1 line)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97475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 Level Milestones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475" y="1141112"/>
            <a:ext cx="8928284" cy="4665964"/>
          </a:xfrm>
        </p:spPr>
        <p:txBody>
          <a:bodyPr/>
          <a:lstStyle/>
          <a:p>
            <a:pPr marL="0" indent="0">
              <a:buNone/>
            </a:pPr>
            <a:r>
              <a:rPr lang="en-GB" sz="1600" b="1" dirty="0"/>
              <a:t>From here on parallel operation photon/electron development appears possible. </a:t>
            </a:r>
            <a:endParaRPr lang="en-US" sz="1600" b="1" dirty="0"/>
          </a:p>
          <a:p>
            <a:pPr marL="228600" indent="-228600">
              <a:buClrTx/>
              <a:buFont typeface="+mj-lt"/>
              <a:buAutoNum type="arabicPeriod" startAt="4"/>
            </a:pPr>
            <a:r>
              <a:rPr lang="en-GB" sz="1600" b="1" dirty="0"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</a:rPr>
              <a:t>Multi-bunch operation</a:t>
            </a:r>
            <a:endParaRPr lang="en-US" sz="1600" b="1" dirty="0">
              <a:effectLst>
                <a:glow>
                  <a:srgbClr val="000000"/>
                </a:glow>
                <a:outerShdw sx="0" sy="0">
                  <a:srgbClr val="000000"/>
                </a:outerShdw>
                <a:reflection stA="0" endPos="0" fadeDir="0" sx="0" sy="0"/>
              </a:effectLst>
            </a:endParaRPr>
          </a:p>
          <a:p>
            <a:pPr lvl="1"/>
            <a:r>
              <a:rPr lang="de-DE" sz="1600" dirty="0"/>
              <a:t>Pattern: 10 Hz, 2700 </a:t>
            </a:r>
            <a:r>
              <a:rPr lang="de-DE" sz="1600" dirty="0" err="1"/>
              <a:t>bunches</a:t>
            </a:r>
            <a:r>
              <a:rPr lang="de-DE" sz="1600" dirty="0"/>
              <a:t>, 0.5nC, C=100</a:t>
            </a:r>
            <a:endParaRPr lang="en-US" sz="1600" dirty="0"/>
          </a:p>
          <a:p>
            <a:pPr lvl="1"/>
            <a:r>
              <a:rPr lang="en-GB" sz="1600" dirty="0"/>
              <a:t>Control: Charge, peak current, energy, trajectory and arrival time are controlled by slow and fast feedbacks.</a:t>
            </a:r>
            <a:endParaRPr lang="en-US" sz="1600" dirty="0"/>
          </a:p>
          <a:p>
            <a:pPr>
              <a:buClrTx/>
              <a:buFont typeface="+mj-lt"/>
              <a:buAutoNum type="arabicPeriod" startAt="4"/>
            </a:pPr>
            <a:r>
              <a:rPr lang="en-GB" sz="1600" b="1" dirty="0"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</a:rPr>
              <a:t>Quasi-</a:t>
            </a:r>
            <a:r>
              <a:rPr lang="en-GB" sz="1600" b="1" dirty="0" err="1"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</a:rPr>
              <a:t>simulataneous</a:t>
            </a:r>
            <a:r>
              <a:rPr lang="en-GB" sz="1600" b="1" dirty="0"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</a:rPr>
              <a:t> operation of SASE1 and SASE2 beam line</a:t>
            </a:r>
            <a:endParaRPr lang="en-US" sz="1600" b="1" dirty="0">
              <a:effectLst>
                <a:glow>
                  <a:srgbClr val="000000"/>
                </a:glow>
                <a:outerShdw sx="0" sy="0">
                  <a:srgbClr val="000000"/>
                </a:outerShdw>
                <a:reflection stA="0" endPos="0" fadeDir="0" sx="0" sy="0"/>
              </a:effectLst>
            </a:endParaRPr>
          </a:p>
          <a:p>
            <a:pPr lvl="1"/>
            <a:r>
              <a:rPr lang="de-DE" sz="1600" dirty="0"/>
              <a:t>Pattern: 10 Hz, 2700 </a:t>
            </a:r>
            <a:r>
              <a:rPr lang="de-DE" sz="1600" dirty="0" err="1"/>
              <a:t>bunches</a:t>
            </a:r>
            <a:r>
              <a:rPr lang="de-DE" sz="1600" dirty="0"/>
              <a:t>, 0.5nC, C=100</a:t>
            </a:r>
            <a:endParaRPr lang="en-US" sz="1600" dirty="0"/>
          </a:p>
          <a:p>
            <a:pPr lvl="1"/>
            <a:r>
              <a:rPr lang="en-GB" sz="1600" dirty="0"/>
              <a:t>Control: Charge, peak current, energy, trajectory and arrival time are controlled by slow and fast feedbacks.</a:t>
            </a:r>
            <a:endParaRPr lang="en-US" sz="1600" dirty="0"/>
          </a:p>
          <a:p>
            <a:pPr lvl="1"/>
            <a:r>
              <a:rPr lang="en-GB" sz="1600" dirty="0"/>
              <a:t>Tasks:</a:t>
            </a:r>
            <a:endParaRPr lang="en-US" sz="1600" dirty="0"/>
          </a:p>
          <a:p>
            <a:pPr lvl="2"/>
            <a:r>
              <a:rPr lang="en-GB" sz="1600" dirty="0"/>
              <a:t>Bunch pattern control by fast switching elements</a:t>
            </a:r>
            <a:endParaRPr lang="en-US" sz="1600" dirty="0"/>
          </a:p>
          <a:p>
            <a:pPr>
              <a:buClrTx/>
              <a:buFont typeface="+mj-lt"/>
              <a:buAutoNum type="arabicPeriod" startAt="4"/>
            </a:pPr>
            <a:r>
              <a:rPr lang="en-GB" sz="1600" b="1" dirty="0"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</a:rPr>
              <a:t>Flexibility in wavelength and bunch length</a:t>
            </a:r>
            <a:endParaRPr lang="en-US" sz="1600" b="1" dirty="0">
              <a:effectLst>
                <a:glow>
                  <a:srgbClr val="000000"/>
                </a:glow>
                <a:outerShdw sx="0" sy="0">
                  <a:srgbClr val="000000"/>
                </a:outerShdw>
                <a:reflection stA="0" endPos="0" fadeDir="0" sx="0" sy="0"/>
              </a:effectLst>
            </a:endParaRPr>
          </a:p>
          <a:p>
            <a:pPr lvl="1"/>
            <a:r>
              <a:rPr lang="de-DE" sz="1600" dirty="0"/>
              <a:t>Pattern: 10 Hz, 2700 </a:t>
            </a:r>
            <a:r>
              <a:rPr lang="de-DE" sz="1600" dirty="0" err="1"/>
              <a:t>bunches</a:t>
            </a:r>
            <a:r>
              <a:rPr lang="de-DE" sz="1600" dirty="0"/>
              <a:t>, 0.02-1nC, C=2000-50</a:t>
            </a:r>
            <a:endParaRPr lang="en-US" sz="1600" dirty="0"/>
          </a:p>
          <a:p>
            <a:pPr lvl="1"/>
            <a:r>
              <a:rPr lang="en-GB" sz="1600" dirty="0"/>
              <a:t>Control: Charge, peak current, energy, trajectory and arrival time are controlled by slow and fast feedbacks.</a:t>
            </a:r>
            <a:endParaRPr lang="en-US" sz="1600" dirty="0"/>
          </a:p>
          <a:p>
            <a:pPr lvl="1"/>
            <a:r>
              <a:rPr lang="en-GB" sz="1600" dirty="0"/>
              <a:t>Tasks:</a:t>
            </a:r>
            <a:endParaRPr lang="en-US" sz="1600" dirty="0"/>
          </a:p>
          <a:p>
            <a:pPr lvl="2"/>
            <a:r>
              <a:rPr lang="en-GB" sz="1600" dirty="0"/>
              <a:t>establish procedures to change bunch length/bunch charges</a:t>
            </a:r>
            <a:endParaRPr lang="en-US" sz="1600" dirty="0"/>
          </a:p>
          <a:p>
            <a:pPr lvl="2"/>
            <a:r>
              <a:rPr lang="en-GB" sz="1600" dirty="0"/>
              <a:t>establish procedures to change photon wavelength by changing energy/undulator </a:t>
            </a:r>
            <a:r>
              <a:rPr lang="en-GB" sz="1600" dirty="0" smtClean="0"/>
              <a:t>gap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518E81-CA98-483E-BA30-586BB5DF9225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Delete this text and put in here: Date of the Talk, location, … (max: 1 line)</a:t>
            </a:r>
          </a:p>
          <a:p>
            <a:r>
              <a:rPr lang="en-GB" smtClean="0"/>
              <a:t>Put in here: Name of the speaker, function, affiliation, … (max. 1 line)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77637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 Level Milestones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475" y="1141112"/>
            <a:ext cx="8928284" cy="4665964"/>
          </a:xfrm>
        </p:spPr>
        <p:txBody>
          <a:bodyPr/>
          <a:lstStyle/>
          <a:p>
            <a:pPr marL="342900" indent="-342900">
              <a:buClrTx/>
              <a:buFont typeface="+mj-lt"/>
              <a:buAutoNum type="arabicPeriod" startAt="7"/>
            </a:pPr>
            <a:r>
              <a:rPr lang="en-GB" sz="1600" b="1" dirty="0"/>
              <a:t>First Lasing in SASE2 (see 2</a:t>
            </a:r>
            <a:r>
              <a:rPr lang="en-GB" sz="1600" b="1" dirty="0" smtClean="0"/>
              <a:t>.)</a:t>
            </a:r>
            <a:endParaRPr lang="en-GB" sz="16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518E81-CA98-483E-BA30-586BB5DF9225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Delete this text and put in here: Date of the Talk, location, … (max: 1 line)</a:t>
            </a:r>
          </a:p>
          <a:p>
            <a:r>
              <a:rPr lang="en-GB" smtClean="0"/>
              <a:t>Put in here: Name of the speaker, function, affiliation, … (max. 1 line)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552501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-european-xfel-gmbh_presentation-with-partner-logos">
  <a:themeElements>
    <a:clrScheme name="DESY European XFEL 1">
      <a:dk1>
        <a:srgbClr val="261748"/>
      </a:dk1>
      <a:lt1>
        <a:srgbClr val="FFFFFF"/>
      </a:lt1>
      <a:dk2>
        <a:srgbClr val="000000"/>
      </a:dk2>
      <a:lt2>
        <a:srgbClr val="E0E0E0"/>
      </a:lt2>
      <a:accent1>
        <a:srgbClr val="261748"/>
      </a:accent1>
      <a:accent2>
        <a:srgbClr val="FD930A"/>
      </a:accent2>
      <a:accent3>
        <a:srgbClr val="FFFFFF"/>
      </a:accent3>
      <a:accent4>
        <a:srgbClr val="1F123C"/>
      </a:accent4>
      <a:accent5>
        <a:srgbClr val="ACABB1"/>
      </a:accent5>
      <a:accent6>
        <a:srgbClr val="E58508"/>
      </a:accent6>
      <a:hlink>
        <a:srgbClr val="261748"/>
      </a:hlink>
      <a:folHlink>
        <a:srgbClr val="FD930A"/>
      </a:folHlink>
    </a:clrScheme>
    <a:fontScheme name="DESY European XFEL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chemeClr val="folHlink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rgbClr val="000000">
                    <a:alpha val="74998"/>
                  </a:srgb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F8B323"/>
          </a:buClr>
          <a:buSzTx/>
          <a:buFont typeface="Wingdings" pitchFamily="2" charset="2"/>
          <a:buChar char="n"/>
          <a:tabLst/>
          <a:defRPr kumimoji="0" lang="de-DE" sz="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1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chemeClr val="folHlink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rgbClr val="000000">
                    <a:alpha val="74998"/>
                  </a:srgb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F8B323"/>
          </a:buClr>
          <a:buSzTx/>
          <a:buFont typeface="Wingdings" pitchFamily="2" charset="2"/>
          <a:buChar char="n"/>
          <a:tabLst/>
          <a:defRPr kumimoji="0" lang="de-DE" sz="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12" charset="-128"/>
          </a:defRPr>
        </a:defPPr>
      </a:lstStyle>
    </a:lnDef>
  </a:objectDefaults>
  <a:extraClrSchemeLst>
    <a:extraClrScheme>
      <a:clrScheme name="DESY European XFEL 1">
        <a:dk1>
          <a:srgbClr val="261748"/>
        </a:dk1>
        <a:lt1>
          <a:srgbClr val="FFFFFF"/>
        </a:lt1>
        <a:dk2>
          <a:srgbClr val="000000"/>
        </a:dk2>
        <a:lt2>
          <a:srgbClr val="E0E0E0"/>
        </a:lt2>
        <a:accent1>
          <a:srgbClr val="261748"/>
        </a:accent1>
        <a:accent2>
          <a:srgbClr val="FD930A"/>
        </a:accent2>
        <a:accent3>
          <a:srgbClr val="FFFFFF"/>
        </a:accent3>
        <a:accent4>
          <a:srgbClr val="1F123C"/>
        </a:accent4>
        <a:accent5>
          <a:srgbClr val="ACABB1"/>
        </a:accent5>
        <a:accent6>
          <a:srgbClr val="E58508"/>
        </a:accent6>
        <a:hlink>
          <a:srgbClr val="261748"/>
        </a:hlink>
        <a:folHlink>
          <a:srgbClr val="FD930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261748"/>
      </a:dk1>
      <a:lt1>
        <a:srgbClr val="FFFFFF"/>
      </a:lt1>
      <a:dk2>
        <a:srgbClr val="000000"/>
      </a:dk2>
      <a:lt2>
        <a:srgbClr val="E0E0E0"/>
      </a:lt2>
      <a:accent1>
        <a:srgbClr val="261748"/>
      </a:accent1>
      <a:accent2>
        <a:srgbClr val="FD930A"/>
      </a:accent2>
      <a:accent3>
        <a:srgbClr val="FFFFFF"/>
      </a:accent3>
      <a:accent4>
        <a:srgbClr val="1F123C"/>
      </a:accent4>
      <a:accent5>
        <a:srgbClr val="ACABB1"/>
      </a:accent5>
      <a:accent6>
        <a:srgbClr val="E58508"/>
      </a:accent6>
      <a:hlink>
        <a:srgbClr val="261748"/>
      </a:hlink>
      <a:folHlink>
        <a:srgbClr val="FD930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template-european-xfel-gmbh_presentation-with-partner-logos</Template>
  <TotalTime>0</TotalTime>
  <Words>1436</Words>
  <Application>Microsoft Office PowerPoint</Application>
  <PresentationFormat>On-screen Show (4:3)</PresentationFormat>
  <Paragraphs>308</Paragraphs>
  <Slides>13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template-european-xfel-gmbh_presentation-with-partner-logos</vt:lpstr>
      <vt:lpstr>Working Group on XFEL Commissioning</vt:lpstr>
      <vt:lpstr>Agenda</vt:lpstr>
      <vt:lpstr>Purpose and Mandate</vt:lpstr>
      <vt:lpstr>XFEL Schedule (very rough)</vt:lpstr>
      <vt:lpstr>XFEL Schedule</vt:lpstr>
      <vt:lpstr>Initial Beam Parameters</vt:lpstr>
      <vt:lpstr>High Level Milestones</vt:lpstr>
      <vt:lpstr>High Level Milestones cont.</vt:lpstr>
      <vt:lpstr>High Level Milestones cont.</vt:lpstr>
      <vt:lpstr>High Level Milestones - Attempt to sort</vt:lpstr>
      <vt:lpstr>Open Questions</vt:lpstr>
      <vt:lpstr>Organizational Matters</vt:lpstr>
      <vt:lpstr>Organiztional Matters</vt:lpstr>
    </vt:vector>
  </TitlesOfParts>
  <Company>DESY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wdecking</dc:creator>
  <cp:lastModifiedBy>wdecking</cp:lastModifiedBy>
  <cp:revision>18</cp:revision>
  <cp:lastPrinted>2008-09-01T15:04:16Z</cp:lastPrinted>
  <dcterms:created xsi:type="dcterms:W3CDTF">2011-09-22T08:40:53Z</dcterms:created>
  <dcterms:modified xsi:type="dcterms:W3CDTF">2011-09-30T09:48:22Z</dcterms:modified>
</cp:coreProperties>
</file>