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9" r:id="rId2"/>
    <p:sldId id="310" r:id="rId3"/>
    <p:sldId id="313" r:id="rId4"/>
    <p:sldId id="320" r:id="rId5"/>
    <p:sldId id="318" r:id="rId6"/>
    <p:sldId id="312" r:id="rId7"/>
    <p:sldId id="314" r:id="rId8"/>
    <p:sldId id="316" r:id="rId9"/>
    <p:sldId id="317" r:id="rId10"/>
    <p:sldId id="31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210"/>
    <a:srgbClr val="113061"/>
    <a:srgbClr val="69388B"/>
    <a:srgbClr val="1C9DD4"/>
    <a:srgbClr val="004A7C"/>
    <a:srgbClr val="CCCCCC"/>
    <a:srgbClr val="274164"/>
    <a:srgbClr val="63B0F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3" autoAdjust="0"/>
    <p:restoredTop sz="94660"/>
  </p:normalViewPr>
  <p:slideViewPr>
    <p:cSldViewPr showGuides="1">
      <p:cViewPr varScale="1">
        <p:scale>
          <a:sx n="136" d="100"/>
          <a:sy n="136" d="100"/>
        </p:scale>
        <p:origin x="240" y="824"/>
      </p:cViewPr>
      <p:guideLst>
        <p:guide orient="horz" pos="2976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03.04.25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03.04.25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1C9D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rgbClr val="11306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95D571-1481-471A-9007-B1465716A0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2041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1450FDE-064D-400A-B412-5CF3E1B7A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2EC3F1-20E1-4F9B-8359-7CDF58440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4543C0-FDBE-44E7-8C13-E53EF6C2D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630FA6-AEEC-4606-99B5-44DA464ED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C11B1A-3CA1-4824-B49C-6EA80862B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376A21-AFC0-4D47-BD0D-2823AB13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B7457-8697-4CBF-A7BB-92F9C4E8F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4C7B24-AEBB-473C-B23C-C97F0B9D1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6938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rgbClr val="11306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9984B46-8A80-443A-9E20-B4857DBB7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2041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rgbClr val="1C9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rgbClr val="1C9DD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55AF4C-EDBE-4075-844F-861F08E69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CAF716-028C-49FD-82CA-B48950304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944F52-16F9-4110-9B1F-530E2CF1D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73FBD5-7EAF-4224-87F9-4E150E335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11AB6F-91B4-4556-9F4D-DC0D7E674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472" y="6580800"/>
            <a:ext cx="9397043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rgbClr val="11306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rgbClr val="113061"/>
                </a:solidFill>
              </a:rPr>
              <a:pPr algn="r"/>
              <a:t>‹#›</a:t>
            </a:fld>
            <a:endParaRPr lang="de-DE" sz="1000" b="1" dirty="0">
              <a:solidFill>
                <a:srgbClr val="11306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DE0E11-AEA9-4BEB-BAF7-FCC19372D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24773"/>
          <a:stretch/>
        </p:blipFill>
        <p:spPr>
          <a:xfrm>
            <a:off x="244957" y="6424954"/>
            <a:ext cx="500551" cy="314305"/>
          </a:xfrm>
          <a:prstGeom prst="rect">
            <a:avLst/>
          </a:prstGeom>
        </p:spPr>
      </p:pic>
      <p:pic>
        <p:nvPicPr>
          <p:cNvPr id="1026" name="Picture 2" descr="altes und modernisiertes DESY-Logo">
            <a:extLst>
              <a:ext uri="{FF2B5EF4-FFF2-40B4-BE49-F238E27FC236}">
                <a16:creationId xmlns:a16="http://schemas.microsoft.com/office/drawing/2014/main" id="{8628A054-E3C5-0891-39C3-BD72F0D805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1"/>
          <a:stretch/>
        </p:blipFill>
        <p:spPr bwMode="auto">
          <a:xfrm>
            <a:off x="754573" y="6416676"/>
            <a:ext cx="378439" cy="3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rgbClr val="11306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856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8566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9818-B8E8-D00F-9E6E-2391839B1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Status report on Pilot for DOIs service at DESY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914C0-AAD7-4B93-98DF-AB36BFBF3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>
                <a:solidFill>
                  <a:srgbClr val="F07210"/>
                </a:solidFill>
              </a:rPr>
              <a:t>What are the features you can expect?</a:t>
            </a:r>
          </a:p>
          <a:p>
            <a:r>
              <a:rPr lang="en-DE" dirty="0">
                <a:solidFill>
                  <a:srgbClr val="F07210"/>
                </a:solidFill>
              </a:rPr>
              <a:t>What are the prospects?</a:t>
            </a:r>
          </a:p>
          <a:p>
            <a:r>
              <a:rPr lang="en-D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left to do to get there?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65637-1439-B91E-8784-DE9FB7220A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DE" dirty="0"/>
              <a:t>Regina Hinzmann with input from many</a:t>
            </a:r>
          </a:p>
          <a:p>
            <a:r>
              <a:rPr lang="en-DE" dirty="0"/>
              <a:t>esp. IT collegues Johannes Reppin, Armando B Martinez, Tim Wetzel and Tobias Klann.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8115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71C68-93E7-1900-1054-5DA64A64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73AC2-2D6C-6104-D818-B312145E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Pilot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5987B5-63CA-4880-F6DB-3B4307234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4679900" cy="379252"/>
          </a:xfrm>
        </p:spPr>
        <p:txBody>
          <a:bodyPr/>
          <a:lstStyle/>
          <a:p>
            <a:r>
              <a:rPr lang="en-US" dirty="0">
                <a:solidFill>
                  <a:srgbClr val="F07210"/>
                </a:solidFill>
              </a:rPr>
              <a:t>Usefulness of </a:t>
            </a:r>
            <a:r>
              <a:rPr lang="en-US" dirty="0" err="1">
                <a:solidFill>
                  <a:srgbClr val="F07210"/>
                </a:solidFill>
              </a:rPr>
              <a:t>SciCat</a:t>
            </a:r>
            <a:r>
              <a:rPr lang="en-US" dirty="0">
                <a:solidFill>
                  <a:srgbClr val="F07210"/>
                </a:solidFill>
              </a:rPr>
              <a:t>: DOIs 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F08ABA00-C6AD-F0D1-515C-FD88266F1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  <p:sp>
        <p:nvSpPr>
          <p:cNvPr id="7" name="Textfeld 46">
            <a:extLst>
              <a:ext uri="{FF2B5EF4-FFF2-40B4-BE49-F238E27FC236}">
                <a16:creationId xmlns:a16="http://schemas.microsoft.com/office/drawing/2014/main" id="{1DFBF85E-F85D-F60C-872D-0853A5FB31E1}"/>
              </a:ext>
            </a:extLst>
          </p:cNvPr>
          <p:cNvSpPr txBox="1"/>
          <p:nvPr/>
        </p:nvSpPr>
        <p:spPr>
          <a:xfrm flipH="1">
            <a:off x="6636315" y="2090519"/>
            <a:ext cx="5112569" cy="838676"/>
          </a:xfrm>
          <a:prstGeom prst="round2DiagRect">
            <a:avLst>
              <a:gd name="adj1" fmla="val 2106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spc="-1" dirty="0">
                <a:solidFill>
                  <a:schemeClr val="tx1"/>
                </a:solidFill>
              </a:rPr>
              <a:t>Next items on the table: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1" dirty="0">
                <a:solidFill>
                  <a:schemeClr val="tx1"/>
                </a:solidFill>
              </a:rPr>
              <a:t>Further improvements on UI/UX especially the 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1" dirty="0">
                <a:solidFill>
                  <a:schemeClr val="tx1"/>
                </a:solidFill>
              </a:rPr>
              <a:t>Refactor </a:t>
            </a:r>
            <a:r>
              <a:rPr lang="en-GB" sz="1400" b="1" spc="-1" dirty="0">
                <a:solidFill>
                  <a:srgbClr val="F07210"/>
                </a:solidFill>
              </a:rPr>
              <a:t>DOI minting procedure</a:t>
            </a:r>
            <a:r>
              <a:rPr lang="en-GB" sz="1400" spc="-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5509E-19FB-8874-8474-EE44BC4E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363998"/>
            <a:ext cx="5472608" cy="482075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933EFCB-32E2-4E55-5088-DF6AD8D49044}"/>
              </a:ext>
            </a:extLst>
          </p:cNvPr>
          <p:cNvSpPr/>
          <p:nvPr/>
        </p:nvSpPr>
        <p:spPr>
          <a:xfrm rot="20375313">
            <a:off x="565215" y="1842854"/>
            <a:ext cx="359420" cy="14401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57B440C-6C40-DEF1-4B64-C1EA2BDF1E81}"/>
              </a:ext>
            </a:extLst>
          </p:cNvPr>
          <p:cNvSpPr/>
          <p:nvPr/>
        </p:nvSpPr>
        <p:spPr>
          <a:xfrm rot="1455467">
            <a:off x="537381" y="5727238"/>
            <a:ext cx="359420" cy="177658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36A7D66-DA4E-A778-42F2-375EE1109056}"/>
              </a:ext>
            </a:extLst>
          </p:cNvPr>
          <p:cNvSpPr/>
          <p:nvPr/>
        </p:nvSpPr>
        <p:spPr>
          <a:xfrm rot="10800000">
            <a:off x="3555629" y="4509120"/>
            <a:ext cx="359420" cy="14401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3" name="Textfeld 46">
            <a:extLst>
              <a:ext uri="{FF2B5EF4-FFF2-40B4-BE49-F238E27FC236}">
                <a16:creationId xmlns:a16="http://schemas.microsoft.com/office/drawing/2014/main" id="{7C315CDA-16B4-C8CA-0D48-88481583114B}"/>
              </a:ext>
            </a:extLst>
          </p:cNvPr>
          <p:cNvSpPr txBox="1"/>
          <p:nvPr/>
        </p:nvSpPr>
        <p:spPr>
          <a:xfrm flipH="1">
            <a:off x="6634687" y="3680208"/>
            <a:ext cx="5052978" cy="594062"/>
          </a:xfrm>
          <a:prstGeom prst="round2DiagRect">
            <a:avLst>
              <a:gd name="adj1" fmla="val 2106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spc="-1" dirty="0">
                <a:solidFill>
                  <a:schemeClr val="tx1"/>
                </a:solidFill>
              </a:rPr>
              <a:t>From annual meeting last week we worked on a list which Max is now preparing for the next contract. </a:t>
            </a:r>
          </a:p>
        </p:txBody>
      </p:sp>
      <p:sp>
        <p:nvSpPr>
          <p:cNvPr id="15" name="Textfeld 46">
            <a:extLst>
              <a:ext uri="{FF2B5EF4-FFF2-40B4-BE49-F238E27FC236}">
                <a16:creationId xmlns:a16="http://schemas.microsoft.com/office/drawing/2014/main" id="{2C2F034D-C53A-1E58-3824-AABA71B0F134}"/>
              </a:ext>
            </a:extLst>
          </p:cNvPr>
          <p:cNvSpPr txBox="1"/>
          <p:nvPr/>
        </p:nvSpPr>
        <p:spPr>
          <a:xfrm flipH="1">
            <a:off x="7212122" y="4897667"/>
            <a:ext cx="3528393" cy="349448"/>
          </a:xfrm>
          <a:prstGeom prst="round2DiagRect">
            <a:avLst>
              <a:gd name="adj1" fmla="val 2106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spc="-1" dirty="0">
                <a:solidFill>
                  <a:schemeClr val="tx1"/>
                </a:solidFill>
              </a:rPr>
              <a:t>A big THANK YOU to all who contributed!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B9708-E744-D58F-8FF2-149581836C9D}"/>
              </a:ext>
            </a:extLst>
          </p:cNvPr>
          <p:cNvSpPr txBox="1"/>
          <p:nvPr/>
        </p:nvSpPr>
        <p:spPr>
          <a:xfrm>
            <a:off x="8652540" y="538202"/>
            <a:ext cx="3096344" cy="141577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DE" sz="1600" b="1" dirty="0">
                <a:solidFill>
                  <a:srgbClr val="00AA92"/>
                </a:solidFill>
              </a:rPr>
              <a:t>shown at </a:t>
            </a:r>
            <a:r>
              <a:rPr lang="en-DE" sz="1600" b="1" dirty="0">
                <a:solidFill>
                  <a:srgbClr val="00AA92"/>
                </a:solidFill>
                <a:hlinkClick r:id="rId3"/>
              </a:rPr>
              <a:t>SCT 2025-03-31</a:t>
            </a:r>
            <a:endParaRPr lang="en-DE" sz="1600" b="1" dirty="0">
              <a:solidFill>
                <a:srgbClr val="00AA92"/>
              </a:solidFill>
            </a:endParaRPr>
          </a:p>
          <a:p>
            <a:r>
              <a:rPr lang="en-GB" sz="1400" b="1" dirty="0">
                <a:solidFill>
                  <a:srgbClr val="00AA92"/>
                </a:solidFill>
                <a:hlinkClick r:id="rId3"/>
              </a:rPr>
              <a:t>https://indico.desy.de/event/48566/</a:t>
            </a:r>
            <a:endParaRPr lang="en-GB" sz="1400" b="1" dirty="0">
              <a:solidFill>
                <a:srgbClr val="00AA92"/>
              </a:solidFill>
            </a:endParaRPr>
          </a:p>
          <a:p>
            <a:endParaRPr lang="en-GB" sz="1400" b="1" dirty="0">
              <a:solidFill>
                <a:srgbClr val="00AA92"/>
              </a:solidFill>
            </a:endParaRPr>
          </a:p>
          <a:p>
            <a:r>
              <a:rPr lang="en-GB" sz="1400" b="1" dirty="0">
                <a:solidFill>
                  <a:srgbClr val="00AA92"/>
                </a:solidFill>
              </a:rPr>
              <a:t>Improvements for the second round of DAPHNE contributions to </a:t>
            </a:r>
            <a:r>
              <a:rPr lang="en-GB" sz="1400" b="1" dirty="0" err="1">
                <a:solidFill>
                  <a:srgbClr val="00AA92"/>
                </a:solidFill>
              </a:rPr>
              <a:t>SciCat</a:t>
            </a:r>
            <a:r>
              <a:rPr lang="en-GB" sz="1400" b="1" dirty="0">
                <a:solidFill>
                  <a:srgbClr val="00AA92"/>
                </a:solidFill>
              </a:rPr>
              <a:t> (DCS).</a:t>
            </a:r>
            <a:endParaRPr lang="en-DE" sz="1600" b="1" dirty="0">
              <a:solidFill>
                <a:srgbClr val="00A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00BFD-C9A7-0A0C-03FC-4E879943E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E672A-8E25-CAB0-C8D4-A674DAE2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Pilot: DOI minting service and catalogue functionality at DESY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F89ACB-B188-E36D-AF9E-56A03C29C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07210"/>
                </a:solidFill>
              </a:rPr>
              <a:t>benefiting from DESY involvements in European project that triggered </a:t>
            </a:r>
            <a:r>
              <a:rPr lang="en-US" dirty="0" err="1">
                <a:solidFill>
                  <a:srgbClr val="F07210"/>
                </a:solidFill>
              </a:rPr>
              <a:t>SciCat</a:t>
            </a:r>
            <a:r>
              <a:rPr lang="en-US" dirty="0">
                <a:solidFill>
                  <a:srgbClr val="F07210"/>
                </a:solidFill>
              </a:rPr>
              <a:t> activities (DESY-IT-RIC)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BE0E1-B9E6-3CB3-270B-E5D17C7C8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12" y="1570577"/>
            <a:ext cx="7772400" cy="43817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CA223-147D-466E-7A82-8C7D9B63C75F}"/>
              </a:ext>
            </a:extLst>
          </p:cNvPr>
          <p:cNvSpPr/>
          <p:nvPr/>
        </p:nvSpPr>
        <p:spPr>
          <a:xfrm>
            <a:off x="164788" y="1213543"/>
            <a:ext cx="4031828" cy="5095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DE" sz="1600" dirty="0">
                <a:solidFill>
                  <a:schemeClr val="tx1"/>
                </a:solidFill>
              </a:rPr>
              <a:t>Beginning Oct - 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IT and FS agreed on a set up: to handle data </a:t>
            </a:r>
            <a:r>
              <a:rPr lang="en-DE" sz="1600" b="1" dirty="0">
                <a:solidFill>
                  <a:schemeClr val="tx1"/>
                </a:solidFill>
              </a:rPr>
              <a:t>under</a:t>
            </a:r>
            <a:r>
              <a:rPr lang="en-DE" sz="1600" dirty="0">
                <a:solidFill>
                  <a:schemeClr val="tx1"/>
                </a:solidFill>
              </a:rPr>
              <a:t> </a:t>
            </a:r>
            <a:r>
              <a:rPr lang="en-DE" sz="1600" b="1" dirty="0">
                <a:solidFill>
                  <a:schemeClr val="tx1"/>
                </a:solidFill>
              </a:rPr>
              <a:t>embargo</a:t>
            </a:r>
            <a:r>
              <a:rPr lang="en-DE" sz="1600" dirty="0">
                <a:solidFill>
                  <a:schemeClr val="tx1"/>
                </a:solidFill>
              </a:rPr>
              <a:t> </a:t>
            </a:r>
            <a:r>
              <a:rPr lang="en-DE" sz="1600" b="1" dirty="0">
                <a:solidFill>
                  <a:schemeClr val="tx1"/>
                </a:solidFill>
              </a:rPr>
              <a:t>and</a:t>
            </a:r>
            <a:r>
              <a:rPr lang="en-DE" sz="1600" dirty="0">
                <a:solidFill>
                  <a:schemeClr val="tx1"/>
                </a:solidFill>
              </a:rPr>
              <a:t> </a:t>
            </a:r>
            <a:r>
              <a:rPr lang="en-DE" sz="1600" b="1" dirty="0">
                <a:solidFill>
                  <a:schemeClr val="tx1"/>
                </a:solidFill>
              </a:rPr>
              <a:t>those for which a DOI will be minted</a:t>
            </a:r>
            <a:r>
              <a:rPr lang="en-DE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we worked on such a setup w</a:t>
            </a:r>
            <a:r>
              <a:rPr lang="en-GB" sz="1600" dirty="0">
                <a:solidFill>
                  <a:schemeClr val="tx1"/>
                </a:solidFill>
              </a:rPr>
              <a:t>it</a:t>
            </a:r>
            <a:r>
              <a:rPr lang="en-DE" sz="1600" dirty="0">
                <a:solidFill>
                  <a:schemeClr val="tx1"/>
                </a:solidFill>
              </a:rPr>
              <a:t>h this concept: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to have an </a:t>
            </a:r>
            <a:r>
              <a:rPr lang="en-DE" sz="1600" b="1" dirty="0">
                <a:solidFill>
                  <a:schemeClr val="tx1"/>
                </a:solidFill>
              </a:rPr>
              <a:t>internal catalogue </a:t>
            </a:r>
            <a:r>
              <a:rPr lang="en-DE" sz="1600" dirty="0">
                <a:solidFill>
                  <a:schemeClr val="tx1"/>
                </a:solidFill>
              </a:rPr>
              <a:t>in which (</a:t>
            </a:r>
            <a:r>
              <a:rPr lang="en-DE" sz="1600" b="1" dirty="0">
                <a:solidFill>
                  <a:schemeClr val="tx1"/>
                </a:solidFill>
              </a:rPr>
              <a:t>all) beamline data</a:t>
            </a:r>
            <a:r>
              <a:rPr lang="en-DE" sz="1600" dirty="0">
                <a:solidFill>
                  <a:schemeClr val="tx1"/>
                </a:solidFill>
              </a:rPr>
              <a:t> is ingested into, just as the demonstrator instance at P08.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From that internal catalogue the user shall </a:t>
            </a:r>
            <a:r>
              <a:rPr lang="en-DE" sz="1600" b="1" dirty="0">
                <a:solidFill>
                  <a:schemeClr val="tx1"/>
                </a:solidFill>
              </a:rPr>
              <a:t>select those datasets</a:t>
            </a:r>
            <a:r>
              <a:rPr lang="en-DE" sz="1600" dirty="0">
                <a:solidFill>
                  <a:schemeClr val="tx1"/>
                </a:solidFill>
              </a:rPr>
              <a:t> (of metadata) which are to be published and DOI minted.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The user would need to </a:t>
            </a:r>
            <a:r>
              <a:rPr lang="en-DE" sz="1600" b="1" dirty="0">
                <a:solidFill>
                  <a:schemeClr val="tx1"/>
                </a:solidFill>
              </a:rPr>
              <a:t>transfer the metadatasets to an external catalogue</a:t>
            </a:r>
            <a:r>
              <a:rPr lang="en-DE" sz="1600" dirty="0">
                <a:solidFill>
                  <a:schemeClr val="tx1"/>
                </a:solidFill>
              </a:rPr>
              <a:t>, being exposed to the www without authentication and configured to point to a Landing page.</a:t>
            </a:r>
          </a:p>
        </p:txBody>
      </p:sp>
    </p:spTree>
    <p:extLst>
      <p:ext uri="{BB962C8B-B14F-4D97-AF65-F5344CB8AC3E}">
        <p14:creationId xmlns:p14="http://schemas.microsoft.com/office/powerpoint/2010/main" val="382364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6B399-6174-77BD-6347-38DB87E9F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D7CBC-A4B1-2485-89C4-08E3F064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Pilot: DOI minting service and catalogue functionality at DESY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14BCF1-F8B4-559E-800B-596B9EE16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07210"/>
                </a:solidFill>
              </a:rPr>
              <a:t>Status update since start in </a:t>
            </a:r>
            <a:r>
              <a:rPr lang="en-US" dirty="0" err="1">
                <a:solidFill>
                  <a:srgbClr val="F07210"/>
                </a:solidFill>
              </a:rPr>
              <a:t>Okt</a:t>
            </a:r>
            <a:r>
              <a:rPr lang="en-US" dirty="0">
                <a:solidFill>
                  <a:srgbClr val="F07210"/>
                </a:solidFill>
              </a:rPr>
              <a:t> 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65071C-6EE5-ED8F-8A45-7DF4BAC528CC}"/>
              </a:ext>
            </a:extLst>
          </p:cNvPr>
          <p:cNvGrpSpPr/>
          <p:nvPr/>
        </p:nvGrpSpPr>
        <p:grpSpPr>
          <a:xfrm>
            <a:off x="4053391" y="1844824"/>
            <a:ext cx="2088232" cy="3292029"/>
            <a:chOff x="2063552" y="1916832"/>
            <a:chExt cx="2088232" cy="329202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A56AC83-DCEC-98FA-D592-18DB695523CF}"/>
                </a:ext>
              </a:extLst>
            </p:cNvPr>
            <p:cNvSpPr/>
            <p:nvPr/>
          </p:nvSpPr>
          <p:spPr>
            <a:xfrm>
              <a:off x="2567608" y="1916832"/>
              <a:ext cx="1584176" cy="720080"/>
            </a:xfrm>
            <a:prstGeom prst="roundRect">
              <a:avLst/>
            </a:prstGeom>
            <a:solidFill>
              <a:srgbClr val="E35D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600" dirty="0">
                  <a:solidFill>
                    <a:schemeClr val="tx1"/>
                  </a:solidFill>
                </a:rPr>
                <a:t>doi.desy.de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7EBBDA8-DD45-49CC-0D5E-37E53FE5AED9}"/>
                </a:ext>
              </a:extLst>
            </p:cNvPr>
            <p:cNvSpPr/>
            <p:nvPr/>
          </p:nvSpPr>
          <p:spPr>
            <a:xfrm>
              <a:off x="2567608" y="2758219"/>
              <a:ext cx="1584176" cy="720080"/>
            </a:xfrm>
            <a:prstGeom prst="roundRect">
              <a:avLst/>
            </a:prstGeom>
            <a:solidFill>
              <a:srgbClr val="E35D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600" dirty="0">
                  <a:solidFill>
                    <a:schemeClr val="tx1"/>
                  </a:solidFill>
                </a:rPr>
                <a:t>scicat.desy.de</a:t>
              </a:r>
            </a:p>
          </p:txBody>
        </p:sp>
        <p:sp>
          <p:nvSpPr>
            <p:cNvPr id="8" name="Can 7">
              <a:extLst>
                <a:ext uri="{FF2B5EF4-FFF2-40B4-BE49-F238E27FC236}">
                  <a16:creationId xmlns:a16="http://schemas.microsoft.com/office/drawing/2014/main" id="{739F8BA6-C83E-0C42-0410-8E85FE429780}"/>
                </a:ext>
              </a:extLst>
            </p:cNvPr>
            <p:cNvSpPr/>
            <p:nvPr/>
          </p:nvSpPr>
          <p:spPr>
            <a:xfrm>
              <a:off x="2963949" y="3757251"/>
              <a:ext cx="791494" cy="1451610"/>
            </a:xfrm>
            <a:prstGeom prst="can">
              <a:avLst/>
            </a:prstGeom>
            <a:solidFill>
              <a:srgbClr val="8B6EC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600" dirty="0"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6E6863AF-B751-72BE-E5F9-46AB58A64E26}"/>
                </a:ext>
              </a:extLst>
            </p:cNvPr>
            <p:cNvSpPr/>
            <p:nvPr/>
          </p:nvSpPr>
          <p:spPr>
            <a:xfrm rot="16200000">
              <a:off x="1398092" y="4168821"/>
              <a:ext cx="1746720" cy="333360"/>
            </a:xfrm>
            <a:prstGeom prst="rect">
              <a:avLst/>
            </a:prstGeom>
            <a:solidFill>
              <a:srgbClr val="92D050"/>
            </a:solidFill>
            <a:ln w="0">
              <a:solidFill>
                <a:srgbClr val="007BC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en-DE" sz="1600" b="0" strike="noStrike" spc="-1" dirty="0">
                  <a:solidFill>
                    <a:schemeClr val="dk1"/>
                  </a:solidFill>
                  <a:latin typeface="Comic Sans MS"/>
                </a:rPr>
                <a:t>SciCat BE + DB</a:t>
              </a:r>
              <a:endParaRPr lang="de-DE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D4A35364-B41A-E777-F938-2FD21AD4CFBE}"/>
                </a:ext>
              </a:extLst>
            </p:cNvPr>
            <p:cNvSpPr/>
            <p:nvPr/>
          </p:nvSpPr>
          <p:spPr>
            <a:xfrm rot="16200000">
              <a:off x="1665572" y="2386821"/>
              <a:ext cx="1129320" cy="333360"/>
            </a:xfrm>
            <a:prstGeom prst="rect">
              <a:avLst/>
            </a:prstGeom>
            <a:solidFill>
              <a:srgbClr val="00AA92"/>
            </a:solidFill>
            <a:ln w="0">
              <a:solidFill>
                <a:srgbClr val="007BC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en-DE" sz="1600" b="0" strike="noStrike" spc="-1" dirty="0">
                  <a:solidFill>
                    <a:schemeClr val="dk1"/>
                  </a:solidFill>
                  <a:latin typeface="Comic Sans MS"/>
                </a:rPr>
                <a:t>SciCat FE</a:t>
              </a:r>
              <a:endParaRPr lang="de-DE" sz="1600" b="0" strike="noStrike" spc="-1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3" name="Cube 12">
            <a:extLst>
              <a:ext uri="{FF2B5EF4-FFF2-40B4-BE49-F238E27FC236}">
                <a16:creationId xmlns:a16="http://schemas.microsoft.com/office/drawing/2014/main" id="{07BA5EB1-02CD-3439-9382-4BBF9CC6AD4F}"/>
              </a:ext>
            </a:extLst>
          </p:cNvPr>
          <p:cNvSpPr/>
          <p:nvPr/>
        </p:nvSpPr>
        <p:spPr>
          <a:xfrm>
            <a:off x="6263820" y="3962166"/>
            <a:ext cx="1440160" cy="1152128"/>
          </a:xfrm>
          <a:prstGeom prst="cube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86FA4C-A0E6-2AEF-4453-0753327B816C}"/>
              </a:ext>
            </a:extLst>
          </p:cNvPr>
          <p:cNvSpPr/>
          <p:nvPr/>
        </p:nvSpPr>
        <p:spPr>
          <a:xfrm>
            <a:off x="7826177" y="1319522"/>
            <a:ext cx="4281373" cy="48795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DE" sz="1600" u="sng" dirty="0">
                <a:solidFill>
                  <a:schemeClr val="tx1"/>
                </a:solidFill>
              </a:rPr>
              <a:t>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b="1" dirty="0">
                <a:solidFill>
                  <a:schemeClr val="tx1"/>
                </a:solidFill>
              </a:rPr>
              <a:t>pilot anticipated (early) Q2</a:t>
            </a:r>
            <a:r>
              <a:rPr lang="en-DE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catalogue function for meta datasets for all beamlines where ingestion to SciCat is setup.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DOIs of selected metadata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1600" b="1" dirty="0">
                <a:solidFill>
                  <a:schemeClr val="tx1"/>
                </a:solidFill>
              </a:rPr>
              <a:t>no direct data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sz="1600" b="1" dirty="0">
                <a:solidFill>
                  <a:schemeClr val="tx1"/>
                </a:solidFill>
              </a:rPr>
              <a:t>no data curation</a:t>
            </a:r>
          </a:p>
          <a:p>
            <a:r>
              <a:rPr lang="en-DE" sz="1600" u="sng" dirty="0">
                <a:solidFill>
                  <a:schemeClr val="tx1"/>
                </a:solidFill>
              </a:rPr>
              <a:t>Prospects/to be decided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To provide </a:t>
            </a:r>
            <a:r>
              <a:rPr lang="en-DE" sz="1600" b="1" dirty="0">
                <a:solidFill>
                  <a:schemeClr val="tx1"/>
                </a:solidFill>
              </a:rPr>
              <a:t>core functions </a:t>
            </a:r>
            <a:r>
              <a:rPr lang="en-DE" sz="1600" dirty="0">
                <a:solidFill>
                  <a:schemeClr val="tx1"/>
                </a:solidFill>
              </a:rPr>
              <a:t>of a metadata catalogue DESY must agree on</a:t>
            </a:r>
          </a:p>
          <a:p>
            <a:pPr marL="342900" indent="-342900">
              <a:buFont typeface="+mj-lt"/>
              <a:buAutoNum type="arabicPeriod"/>
            </a:pPr>
            <a:r>
              <a:rPr lang="en-DE" sz="1600" dirty="0">
                <a:solidFill>
                  <a:schemeClr val="tx1"/>
                </a:solidFill>
              </a:rPr>
              <a:t>workflow of DOI minting at DESY. The pilot offers a crude way to mint DOIs. But: </a:t>
            </a:r>
            <a:r>
              <a:rPr lang="en-DE" sz="1600" b="1" dirty="0">
                <a:solidFill>
                  <a:schemeClr val="tx1"/>
                </a:solidFill>
              </a:rPr>
              <a:t>combine it with curation service of lib</a:t>
            </a:r>
            <a:r>
              <a:rPr lang="en-GB" sz="1600" b="1" dirty="0">
                <a:solidFill>
                  <a:schemeClr val="tx1"/>
                </a:solidFill>
              </a:rPr>
              <a:t>r</a:t>
            </a:r>
            <a:r>
              <a:rPr lang="en-DE" sz="1600" b="1" dirty="0">
                <a:solidFill>
                  <a:schemeClr val="tx1"/>
                </a:solidFill>
              </a:rPr>
              <a:t>ary</a:t>
            </a:r>
            <a:r>
              <a:rPr lang="en-DE" sz="1600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en-DE" sz="1600" dirty="0">
                <a:solidFill>
                  <a:schemeClr val="tx1"/>
                </a:solidFill>
              </a:rPr>
              <a:t>Needs agreement: What are automated and what manual parts in the workflow?</a:t>
            </a:r>
          </a:p>
          <a:p>
            <a:pPr marL="342900" indent="-342900">
              <a:buFont typeface="+mj-lt"/>
              <a:buAutoNum type="arabicPeriod"/>
            </a:pPr>
            <a:r>
              <a:rPr lang="en-DE" sz="1600" dirty="0">
                <a:solidFill>
                  <a:schemeClr val="tx1"/>
                </a:solidFill>
              </a:rPr>
              <a:t>Define </a:t>
            </a:r>
            <a:r>
              <a:rPr lang="en-DE" sz="1600" b="1" dirty="0">
                <a:solidFill>
                  <a:schemeClr val="tx1"/>
                </a:solidFill>
              </a:rPr>
              <a:t>concept of data access </a:t>
            </a:r>
            <a:r>
              <a:rPr lang="en-DE" sz="1600" dirty="0">
                <a:solidFill>
                  <a:schemeClr val="tx1"/>
                </a:solidFill>
              </a:rPr>
              <a:t>or “download functionality”. </a:t>
            </a:r>
          </a:p>
          <a:p>
            <a:pPr marL="342900" indent="-342900">
              <a:buFont typeface="+mj-lt"/>
              <a:buAutoNum type="arabicPeriod"/>
            </a:pPr>
            <a:endParaRPr lang="en-DE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4EE69-D49D-AF17-1953-C8802EB36D6E}"/>
              </a:ext>
            </a:extLst>
          </p:cNvPr>
          <p:cNvSpPr/>
          <p:nvPr/>
        </p:nvSpPr>
        <p:spPr>
          <a:xfrm>
            <a:off x="105376" y="1319522"/>
            <a:ext cx="3817044" cy="48795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DE" sz="1600" dirty="0">
                <a:solidFill>
                  <a:schemeClr val="tx1"/>
                </a:solidFill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We moved away from OpenStack and use </a:t>
            </a:r>
            <a:r>
              <a:rPr lang="en-DE" sz="1600" b="1" dirty="0">
                <a:solidFill>
                  <a:schemeClr val="tx1"/>
                </a:solidFill>
              </a:rPr>
              <a:t>already the productive environment </a:t>
            </a:r>
            <a:r>
              <a:rPr lang="en-DE" sz="1600" dirty="0">
                <a:solidFill>
                  <a:schemeClr val="tx1"/>
                </a:solidFill>
              </a:rPr>
              <a:t>(systems Kubernetes cluster).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We will deploy a </a:t>
            </a:r>
            <a:r>
              <a:rPr lang="en-DE" sz="1600" b="1" dirty="0">
                <a:solidFill>
                  <a:schemeClr val="tx1"/>
                </a:solidFill>
              </a:rPr>
              <a:t>single instance </a:t>
            </a:r>
            <a:r>
              <a:rPr lang="en-DE" sz="1600" dirty="0">
                <a:solidFill>
                  <a:schemeClr val="tx1"/>
                </a:solidFill>
              </a:rPr>
              <a:t>capable of dealing with internal and published meta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Proprietary/industry metadata will not be ingested at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We moved from fs-data.desy.de to </a:t>
            </a:r>
            <a:r>
              <a:rPr lang="en-DE" sz="1600" b="1" dirty="0">
                <a:solidFill>
                  <a:schemeClr val="tx1"/>
                </a:solidFill>
              </a:rPr>
              <a:t>scicat.desy.de </a:t>
            </a:r>
            <a:r>
              <a:rPr lang="en-DE" sz="1600" dirty="0">
                <a:solidFill>
                  <a:schemeClr val="tx1"/>
                </a:solidFill>
              </a:rPr>
              <a:t>to cover also cases beyond 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a Landing Page has been configured and set up: </a:t>
            </a:r>
            <a:r>
              <a:rPr lang="en-DE" sz="1600" b="1" dirty="0">
                <a:solidFill>
                  <a:schemeClr val="tx1"/>
                </a:solidFill>
              </a:rPr>
              <a:t>doi.desy.de*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chemeClr val="tx1"/>
                </a:solidFill>
              </a:rPr>
              <a:t>For the next 1 ½ - 2 months: </a:t>
            </a:r>
            <a:r>
              <a:rPr lang="en-DE" sz="1600" b="1" dirty="0">
                <a:solidFill>
                  <a:schemeClr val="tx1"/>
                </a:solidFill>
              </a:rPr>
              <a:t>test</a:t>
            </a:r>
            <a:r>
              <a:rPr lang="en-DE" sz="1600" dirty="0">
                <a:solidFill>
                  <a:schemeClr val="tx1"/>
                </a:solidFill>
              </a:rPr>
              <a:t> workflow, collect missing features and benefit from the second round of DAPHNE contribution to SciCat.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DE" sz="16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6E954A-7C64-249F-27D5-EAE62DA4FF79}"/>
              </a:ext>
            </a:extLst>
          </p:cNvPr>
          <p:cNvSpPr/>
          <p:nvPr/>
        </p:nvSpPr>
        <p:spPr>
          <a:xfrm>
            <a:off x="6275077" y="1965007"/>
            <a:ext cx="1368152" cy="526073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DE" sz="1600" dirty="0">
                <a:solidFill>
                  <a:schemeClr val="tx1"/>
                </a:solidFill>
              </a:rPr>
              <a:t>curation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B9B5C-FB56-94FD-5B32-D4EC95947EE9}"/>
              </a:ext>
            </a:extLst>
          </p:cNvPr>
          <p:cNvSpPr txBox="1"/>
          <p:nvPr/>
        </p:nvSpPr>
        <p:spPr>
          <a:xfrm>
            <a:off x="6449217" y="5652537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yet </a:t>
            </a:r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FDDCB5-528A-F7A8-A196-8B5042540658}"/>
              </a:ext>
            </a:extLst>
          </p:cNvPr>
          <p:cNvSpPr txBox="1"/>
          <p:nvPr/>
        </p:nvSpPr>
        <p:spPr>
          <a:xfrm>
            <a:off x="4295800" y="5898758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for pilot</a:t>
            </a:r>
          </a:p>
        </p:txBody>
      </p:sp>
    </p:spTree>
    <p:extLst>
      <p:ext uri="{BB962C8B-B14F-4D97-AF65-F5344CB8AC3E}">
        <p14:creationId xmlns:p14="http://schemas.microsoft.com/office/powerpoint/2010/main" val="377650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6198-EF37-8337-9997-181679E4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TEST instance </a:t>
            </a:r>
            <a:r>
              <a:rPr lang="en-DE" dirty="0">
                <a:latin typeface="American Typewriter" panose="02090604020004020304" pitchFamily="18" charset="77"/>
              </a:rPr>
              <a:t>scicat.desy.de </a:t>
            </a:r>
            <a:r>
              <a:rPr lang="en-DE" dirty="0"/>
              <a:t>on systems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6C59C-A2B1-F959-ABA3-15C631F0A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Under development and continous improv</a:t>
            </a:r>
            <a:r>
              <a:rPr lang="en-GB" dirty="0"/>
              <a:t>e</a:t>
            </a:r>
            <a:r>
              <a:rPr lang="en-DE" dirty="0"/>
              <a:t>ment. </a:t>
            </a:r>
            <a:r>
              <a:rPr lang="en-DE" dirty="0">
                <a:solidFill>
                  <a:srgbClr val="FF0000"/>
                </a:solidFill>
              </a:rPr>
              <a:t>Don’t expect stable behavior for now!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0A27A-235B-78EF-78A5-24105168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3" y="1412776"/>
            <a:ext cx="4151785" cy="5095613"/>
          </a:xfrm>
        </p:spPr>
        <p:txBody>
          <a:bodyPr/>
          <a:lstStyle/>
          <a:p>
            <a:r>
              <a:rPr lang="en-DE" sz="1600" dirty="0"/>
              <a:t>Configured to </a:t>
            </a:r>
            <a:r>
              <a:rPr lang="en-DE" sz="1600" b="1" dirty="0"/>
              <a:t>enable each user to ingest </a:t>
            </a:r>
            <a:r>
              <a:rPr lang="en-DE" sz="1600" dirty="0"/>
              <a:t>a dataset:</a:t>
            </a:r>
          </a:p>
          <a:p>
            <a:pPr lvl="1"/>
            <a:r>
              <a:rPr lang="en-DE" sz="1600" dirty="0"/>
              <a:t>no functional account for ingestor is needed which makes it more secure.</a:t>
            </a:r>
          </a:p>
          <a:p>
            <a:r>
              <a:rPr lang="en-DE" sz="1600" b="1" dirty="0"/>
              <a:t>Tweak performance</a:t>
            </a:r>
            <a:r>
              <a:rPr lang="en-DE" sz="1600" dirty="0"/>
              <a:t>: requested new features for SciCat for better administration, e.g. move the credentials of BE to DB so one can have several BE API servers for 1 DB.</a:t>
            </a:r>
          </a:p>
          <a:p>
            <a:r>
              <a:rPr lang="en-DE" sz="1600" b="1" dirty="0"/>
              <a:t>Next in April</a:t>
            </a:r>
            <a:r>
              <a:rPr lang="en-DE" sz="1600" dirty="0"/>
              <a:t>: Test the DOI minting workflow with larger test data.</a:t>
            </a:r>
          </a:p>
          <a:p>
            <a:r>
              <a:rPr lang="en-DE" sz="1600" dirty="0"/>
              <a:t>Plan is to </a:t>
            </a:r>
            <a:r>
              <a:rPr lang="en-DE" sz="1600" b="1" dirty="0"/>
              <a:t>dump TEST data</a:t>
            </a:r>
            <a:r>
              <a:rPr lang="en-DE" sz="1600" dirty="0"/>
              <a:t> of current SciCat instances into our pilot cleaned from any proprietary data. </a:t>
            </a:r>
            <a:endParaRPr lang="en-D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7EF78-CAF3-E167-6FFA-6E9073607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t="5366" r="691" b="44235"/>
          <a:stretch/>
        </p:blipFill>
        <p:spPr>
          <a:xfrm>
            <a:off x="4439816" y="1268760"/>
            <a:ext cx="7646640" cy="244827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D85E3-6B00-D4C0-E7B7-B9358498A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13241" r="48040" b="35264"/>
          <a:stretch/>
        </p:blipFill>
        <p:spPr>
          <a:xfrm>
            <a:off x="9023648" y="3818843"/>
            <a:ext cx="3168352" cy="252028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2BC1EB-45BA-5599-0686-C956D49D0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7196" r="28485" b="35341"/>
          <a:stretch/>
        </p:blipFill>
        <p:spPr>
          <a:xfrm>
            <a:off x="4283461" y="3944044"/>
            <a:ext cx="4608512" cy="279135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1FEB9DD-73C2-8028-1A03-1FEA499921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60097" y="3284981"/>
            <a:ext cx="1800205" cy="1794002"/>
          </a:xfrm>
          <a:prstGeom prst="curvedConnector3">
            <a:avLst>
              <a:gd name="adj1" fmla="val 7670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E422C3B4-ABF2-6CCF-A804-483ECF7068F3}"/>
              </a:ext>
            </a:extLst>
          </p:cNvPr>
          <p:cNvCxnSpPr>
            <a:cxnSpLocks/>
          </p:cNvCxnSpPr>
          <p:nvPr/>
        </p:nvCxnSpPr>
        <p:spPr>
          <a:xfrm rot="5400000">
            <a:off x="10383297" y="3802692"/>
            <a:ext cx="943414" cy="56311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B229D77-A99C-72A0-E1D6-312C4D38C835}"/>
              </a:ext>
            </a:extLst>
          </p:cNvPr>
          <p:cNvSpPr txBox="1">
            <a:spLocks/>
          </p:cNvSpPr>
          <p:nvPr/>
        </p:nvSpPr>
        <p:spPr>
          <a:xfrm>
            <a:off x="1559496" y="6381328"/>
            <a:ext cx="11369549" cy="70037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E" sz="1600" dirty="0"/>
              <a:t>credits for set up &amp; running: My IT collegues Johannes Reppin, Armando B Martinez, Tim Wetzel and Tobias Klann.</a:t>
            </a:r>
          </a:p>
          <a:p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32127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0FCD1-7B24-C57A-3780-C3C328D3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C7F8E-960F-4E53-83B9-5550B06A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3" y="349876"/>
            <a:ext cx="11376024" cy="451098"/>
          </a:xfrm>
        </p:spPr>
        <p:txBody>
          <a:bodyPr/>
          <a:lstStyle/>
          <a:p>
            <a:r>
              <a:rPr lang="en-US" dirty="0"/>
              <a:t>DESY-wide metadata catalogue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50E908-2655-06C8-699E-F3AC956C4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817500"/>
            <a:ext cx="1024371" cy="2683508"/>
          </a:xfrm>
        </p:spPr>
        <p:txBody>
          <a:bodyPr/>
          <a:lstStyle/>
          <a:p>
            <a:r>
              <a:rPr lang="en-US" dirty="0">
                <a:solidFill>
                  <a:srgbClr val="F07210"/>
                </a:solidFill>
              </a:rPr>
              <a:t>for all FS data under embargo</a:t>
            </a:r>
          </a:p>
          <a:p>
            <a:endParaRPr lang="en-US" dirty="0">
              <a:solidFill>
                <a:srgbClr val="F07210"/>
              </a:solidFill>
            </a:endParaRP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F565FE20-EB36-491E-5330-B2B2DC1EF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415DB-C286-F614-0C12-00196550A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t="2736" r="-58" b="6843"/>
          <a:stretch/>
        </p:blipFill>
        <p:spPr>
          <a:xfrm>
            <a:off x="1287723" y="820052"/>
            <a:ext cx="9616553" cy="5482334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D9C23E74-37B0-0670-C10F-0D5F361BD7F8}"/>
              </a:ext>
            </a:extLst>
          </p:cNvPr>
          <p:cNvSpPr/>
          <p:nvPr/>
        </p:nvSpPr>
        <p:spPr>
          <a:xfrm rot="16200000">
            <a:off x="10102929" y="2532465"/>
            <a:ext cx="425127" cy="201973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2C706-B57B-DAFD-91B2-EF7E2C576E3E}"/>
              </a:ext>
            </a:extLst>
          </p:cNvPr>
          <p:cNvSpPr txBox="1"/>
          <p:nvPr/>
        </p:nvSpPr>
        <p:spPr>
          <a:xfrm>
            <a:off x="8544272" y="2844225"/>
            <a:ext cx="2008883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scicat can handle </a:t>
            </a:r>
          </a:p>
          <a:p>
            <a:r>
              <a:rPr lang="en-DE" sz="1600" dirty="0"/>
              <a:t>public metadatasets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3A828-A3E1-E91E-4C36-7979E2088E1E}"/>
              </a:ext>
            </a:extLst>
          </p:cNvPr>
          <p:cNvSpPr txBox="1"/>
          <p:nvPr/>
        </p:nvSpPr>
        <p:spPr>
          <a:xfrm>
            <a:off x="4649321" y="1340768"/>
            <a:ext cx="289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200" dirty="0">
                <a:latin typeface="American Typewriter" panose="02090604020004020304" pitchFamily="18" charset="77"/>
              </a:rPr>
              <a:t>scicat.desy.de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06053FC-D3BC-804E-FA1D-362437FFFB06}"/>
              </a:ext>
            </a:extLst>
          </p:cNvPr>
          <p:cNvSpPr/>
          <p:nvPr/>
        </p:nvSpPr>
        <p:spPr>
          <a:xfrm rot="11066730">
            <a:off x="2634705" y="5231551"/>
            <a:ext cx="735195" cy="322010"/>
          </a:xfrm>
          <a:prstGeom prst="rightArrow">
            <a:avLst>
              <a:gd name="adj1" fmla="val 44224"/>
              <a:gd name="adj2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D3031-AB21-59EF-F902-490E2D4E98AF}"/>
              </a:ext>
            </a:extLst>
          </p:cNvPr>
          <p:cNvSpPr txBox="1"/>
          <p:nvPr/>
        </p:nvSpPr>
        <p:spPr>
          <a:xfrm>
            <a:off x="3359696" y="4768760"/>
            <a:ext cx="5184576" cy="83099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DE" sz="1600" dirty="0"/>
              <a:t>scicat handles </a:t>
            </a:r>
          </a:p>
          <a:p>
            <a:r>
              <a:rPr lang="en-DE" sz="1600" dirty="0"/>
              <a:t>externally defined access rights (me as part of this group have ownership for this dataset too)</a:t>
            </a:r>
          </a:p>
        </p:txBody>
      </p:sp>
    </p:spTree>
    <p:extLst>
      <p:ext uri="{BB962C8B-B14F-4D97-AF65-F5344CB8AC3E}">
        <p14:creationId xmlns:p14="http://schemas.microsoft.com/office/powerpoint/2010/main" val="261550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29823-838D-E659-5303-ED17B1405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0F00B-5568-A4E8-3AB5-508E5D73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Pilot: DOI minting service and catalogue functionality at DESY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22B540-5F0A-F8A4-884F-A7181D404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07210"/>
                </a:solidFill>
              </a:rPr>
              <a:t>First impressions.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6A7AE-13FD-3D03-457E-0125DC39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361311"/>
            <a:ext cx="7772400" cy="3572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0EEE18-FACF-6F3E-26B5-C1458C633078}"/>
              </a:ext>
            </a:extLst>
          </p:cNvPr>
          <p:cNvSpPr txBox="1"/>
          <p:nvPr/>
        </p:nvSpPr>
        <p:spPr>
          <a:xfrm>
            <a:off x="6600056" y="1988840"/>
            <a:ext cx="2807179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Selection of several datasets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8430C-9BF3-274A-AC9C-637DB306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72" y="3752078"/>
            <a:ext cx="7772400" cy="3489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7179C2-F477-33B4-B5D1-9B540CB55ADE}"/>
              </a:ext>
            </a:extLst>
          </p:cNvPr>
          <p:cNvSpPr txBox="1"/>
          <p:nvPr/>
        </p:nvSpPr>
        <p:spPr>
          <a:xfrm>
            <a:off x="2351584" y="4757382"/>
            <a:ext cx="2988319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resolved to DataCite catalogue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33BA0-5F5E-8D4F-1A8B-0ACE2AB35BF3}"/>
              </a:ext>
            </a:extLst>
          </p:cNvPr>
          <p:cNvSpPr txBox="1"/>
          <p:nvPr/>
        </p:nvSpPr>
        <p:spPr>
          <a:xfrm>
            <a:off x="209609" y="4027503"/>
            <a:ext cx="364555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cannot edit all fields </a:t>
            </a:r>
          </a:p>
          <a:p>
            <a:r>
              <a:rPr lang="en-DE" sz="1600" dirty="0"/>
              <a:t>e.g. authors</a:t>
            </a:r>
            <a:r>
              <a:rPr lang="en-DE" sz="1600" dirty="0">
                <a:solidFill>
                  <a:srgbClr val="002060"/>
                </a:solidFill>
              </a:rPr>
              <a:t>, for now Creator is author</a:t>
            </a:r>
            <a:endParaRPr lang="en-D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0B7DC-AF9E-878A-E298-83BD7299813E}"/>
              </a:ext>
            </a:extLst>
          </p:cNvPr>
          <p:cNvSpPr txBox="1"/>
          <p:nvPr/>
        </p:nvSpPr>
        <p:spPr>
          <a:xfrm>
            <a:off x="7930472" y="3063647"/>
            <a:ext cx="3230372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SciCat covers only a minimum of </a:t>
            </a:r>
          </a:p>
          <a:p>
            <a:r>
              <a:rPr lang="en-DE" sz="1600" dirty="0"/>
              <a:t>DataCite fields.</a:t>
            </a:r>
          </a:p>
        </p:txBody>
      </p:sp>
    </p:spTree>
    <p:extLst>
      <p:ext uri="{BB962C8B-B14F-4D97-AF65-F5344CB8AC3E}">
        <p14:creationId xmlns:p14="http://schemas.microsoft.com/office/powerpoint/2010/main" val="4046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C7630-884A-88CF-5F54-E8916E363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9AA5B-C67C-03A1-A304-07334B662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007126"/>
            <a:ext cx="7467906" cy="54927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163FA3-9AA0-D4A8-91A9-AD14C4DB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Pilot: DOI minting service and catalogue functionality at DESY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BA2AA2-A219-8A3E-C980-1131F2784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07210"/>
                </a:solidFill>
              </a:rPr>
              <a:t>Next tasks for pilot early O3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6271C-4621-41FB-62C9-71AAC8C7266B}"/>
              </a:ext>
            </a:extLst>
          </p:cNvPr>
          <p:cNvSpPr/>
          <p:nvPr/>
        </p:nvSpPr>
        <p:spPr>
          <a:xfrm>
            <a:off x="47328" y="1213543"/>
            <a:ext cx="5688632" cy="50888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DE" sz="1600" b="1" dirty="0">
                <a:solidFill>
                  <a:schemeClr val="tx1"/>
                </a:solidFill>
              </a:rPr>
              <a:t>I</a:t>
            </a:r>
            <a:r>
              <a:rPr lang="en-DE" sz="1600" dirty="0">
                <a:solidFill>
                  <a:schemeClr val="tx1"/>
                </a:solidFill>
              </a:rPr>
              <a:t>teration with developers, e.g. no search on global Landing Page is currently possible.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DE" sz="1600" dirty="0">
                <a:solidFill>
                  <a:schemeClr val="tx1"/>
                </a:solidFill>
              </a:rPr>
              <a:t>Be able to edit more fields than currently possible, e.g. authors.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DE" sz="1600" dirty="0">
                <a:solidFill>
                  <a:schemeClr val="tx1"/>
                </a:solidFill>
              </a:rPr>
              <a:t>Remove selection column (left) or better: get rid of LP but integrate the more general approach published Data as home page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DE" sz="1600" dirty="0">
                <a:solidFill>
                  <a:schemeClr val="tx1"/>
                </a:solidFill>
              </a:rPr>
              <a:t>Fix DOI minting workflow (e.g. user can still edit record after registration). </a:t>
            </a:r>
          </a:p>
          <a:p>
            <a:pPr lvl="1"/>
            <a:r>
              <a:rPr lang="en-DE" sz="1600" b="1" dirty="0">
                <a:solidFill>
                  <a:schemeClr val="tx1"/>
                </a:solidFill>
              </a:rPr>
              <a:t>Collect all missing features for production. With Nicolas H we worked on an improved workflow.</a:t>
            </a:r>
          </a:p>
          <a:p>
            <a:pPr marL="342900" indent="-342900">
              <a:buFont typeface="+mj-lt"/>
              <a:buAutoNum type="arabicPeriod"/>
            </a:pPr>
            <a:r>
              <a:rPr lang="en-DE" sz="1600" dirty="0">
                <a:solidFill>
                  <a:schemeClr val="tx1"/>
                </a:solidFill>
              </a:rPr>
              <a:t>Test findability of datasets. </a:t>
            </a:r>
          </a:p>
          <a:p>
            <a:pPr marL="342900" indent="-342900">
              <a:buFont typeface="+mj-lt"/>
              <a:buAutoNum type="arabicPeriod"/>
            </a:pPr>
            <a:r>
              <a:rPr lang="en-DE" sz="1600" dirty="0">
                <a:solidFill>
                  <a:schemeClr val="tx1"/>
                </a:solidFill>
              </a:rPr>
              <a:t>Disclaimer that no direct data access (download of data) is granted until IT/FS/L agrees and realises a concept.</a:t>
            </a:r>
          </a:p>
          <a:p>
            <a:pPr marL="342900" indent="-342900">
              <a:buFont typeface="+mj-lt"/>
              <a:buAutoNum type="arabicPeriod"/>
            </a:pPr>
            <a:r>
              <a:rPr lang="en-DE" sz="1600" dirty="0">
                <a:solidFill>
                  <a:schemeClr val="tx1"/>
                </a:solidFill>
              </a:rPr>
              <a:t>Define and perform tests to test stabilty of DOI workflow. Involvement of test user and L (and FS).</a:t>
            </a:r>
          </a:p>
          <a:p>
            <a:endParaRPr lang="en-DE" sz="1600" dirty="0">
              <a:solidFill>
                <a:schemeClr val="tx1"/>
              </a:solidFill>
            </a:endParaRPr>
          </a:p>
          <a:p>
            <a:r>
              <a:rPr lang="en-DE" sz="1600" b="1" dirty="0">
                <a:solidFill>
                  <a:schemeClr val="tx1"/>
                </a:solidFill>
              </a:rPr>
              <a:t>Prospects</a:t>
            </a:r>
            <a:r>
              <a:rPr lang="en-DE" sz="1600" dirty="0">
                <a:solidFill>
                  <a:schemeClr val="tx1"/>
                </a:solidFill>
              </a:rPr>
              <a:t>: within the next (4) month, ie. early O3,  significant improvement will be made. With some grace time, the pilot is considered </a:t>
            </a:r>
            <a:r>
              <a:rPr lang="en-DE" sz="1600">
                <a:solidFill>
                  <a:schemeClr val="tx1"/>
                </a:solidFill>
              </a:rPr>
              <a:t>ready (w/ agreed plan for data access). </a:t>
            </a:r>
            <a:endParaRPr lang="en-DE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C3153-AA53-1721-58CD-6074496FB23E}"/>
              </a:ext>
            </a:extLst>
          </p:cNvPr>
          <p:cNvSpPr txBox="1"/>
          <p:nvPr/>
        </p:nvSpPr>
        <p:spPr>
          <a:xfrm>
            <a:off x="5735960" y="1196752"/>
            <a:ext cx="2348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200" dirty="0">
                <a:latin typeface="American Typewriter" panose="02090604020004020304" pitchFamily="18" charset="77"/>
              </a:rPr>
              <a:t>doi.desy.de</a:t>
            </a:r>
          </a:p>
        </p:txBody>
      </p:sp>
    </p:spTree>
    <p:extLst>
      <p:ext uri="{BB962C8B-B14F-4D97-AF65-F5344CB8AC3E}">
        <p14:creationId xmlns:p14="http://schemas.microsoft.com/office/powerpoint/2010/main" val="223729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8FE3-B2AB-66A4-2D94-E22C5E96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08920"/>
            <a:ext cx="11376025" cy="1151880"/>
          </a:xfrm>
        </p:spPr>
        <p:txBody>
          <a:bodyPr/>
          <a:lstStyle/>
          <a:p>
            <a:pPr algn="ctr"/>
            <a:r>
              <a:rPr lang="en-DE" dirty="0"/>
              <a:t>additional info</a:t>
            </a:r>
            <a:br>
              <a:rPr lang="en-DE" dirty="0"/>
            </a:br>
            <a:r>
              <a:rPr lang="en-DE" dirty="0"/>
              <a:t>(reminder)</a:t>
            </a:r>
          </a:p>
        </p:txBody>
      </p:sp>
    </p:spTree>
    <p:extLst>
      <p:ext uri="{BB962C8B-B14F-4D97-AF65-F5344CB8AC3E}">
        <p14:creationId xmlns:p14="http://schemas.microsoft.com/office/powerpoint/2010/main" val="202399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3F6B8-1F04-C612-509C-1666BCB6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CBC42-0B82-6F66-A278-11476EEA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Pilot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1DC697-303D-6A19-DF8D-0C8703B5E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07210"/>
                </a:solidFill>
              </a:rPr>
              <a:t>When </a:t>
            </a:r>
            <a:r>
              <a:rPr lang="en-US" dirty="0" err="1">
                <a:solidFill>
                  <a:srgbClr val="F07210"/>
                </a:solidFill>
              </a:rPr>
              <a:t>SciCat</a:t>
            </a:r>
            <a:r>
              <a:rPr lang="en-US" dirty="0">
                <a:solidFill>
                  <a:srgbClr val="F07210"/>
                </a:solidFill>
              </a:rPr>
              <a:t> becomes useful…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FD858457-697A-C7F9-AD80-E8F73C746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DCS final round 1</a:t>
            </a:r>
            <a:endParaRPr lang="de-DE" dirty="0"/>
          </a:p>
        </p:txBody>
      </p:sp>
      <p:sp>
        <p:nvSpPr>
          <p:cNvPr id="6" name="Textfeld 46">
            <a:extLst>
              <a:ext uri="{FF2B5EF4-FFF2-40B4-BE49-F238E27FC236}">
                <a16:creationId xmlns:a16="http://schemas.microsoft.com/office/drawing/2014/main" id="{39F1D9B0-AC1C-ED71-571A-BEDE81053B66}"/>
              </a:ext>
            </a:extLst>
          </p:cNvPr>
          <p:cNvSpPr txBox="1"/>
          <p:nvPr/>
        </p:nvSpPr>
        <p:spPr>
          <a:xfrm flipH="1">
            <a:off x="5810821" y="544598"/>
            <a:ext cx="5562619" cy="838676"/>
          </a:xfrm>
          <a:prstGeom prst="round2DiagRect">
            <a:avLst>
              <a:gd name="adj1" fmla="val 2106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spc="-1" dirty="0">
                <a:solidFill>
                  <a:schemeClr val="tx1"/>
                </a:solidFill>
              </a:rPr>
              <a:t>Next items on the table: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1" dirty="0">
                <a:solidFill>
                  <a:schemeClr val="tx1"/>
                </a:solidFill>
              </a:rPr>
              <a:t>Further improvements on UI/UX especially the </a:t>
            </a:r>
            <a:r>
              <a:rPr lang="en-GB" sz="1400" b="1" spc="-1" dirty="0">
                <a:solidFill>
                  <a:srgbClr val="F07210"/>
                </a:solidFill>
              </a:rPr>
              <a:t>search</a:t>
            </a:r>
            <a:r>
              <a:rPr lang="en-GB" sz="1400" spc="-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1" dirty="0">
                <a:solidFill>
                  <a:schemeClr val="tx1"/>
                </a:solidFill>
              </a:rPr>
              <a:t>Refactor DOI minting procedure.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6179D-F748-6C09-CB38-3AC35347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" r="868" b="6449"/>
          <a:stretch/>
        </p:blipFill>
        <p:spPr>
          <a:xfrm>
            <a:off x="905043" y="1578261"/>
            <a:ext cx="7704856" cy="4218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333CF-B67C-1034-3C36-2C43337D9FBD}"/>
              </a:ext>
            </a:extLst>
          </p:cNvPr>
          <p:cNvSpPr txBox="1"/>
          <p:nvPr/>
        </p:nvSpPr>
        <p:spPr>
          <a:xfrm>
            <a:off x="8832304" y="1889991"/>
            <a:ext cx="3096344" cy="141577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DE" sz="1600" b="1" dirty="0">
                <a:solidFill>
                  <a:srgbClr val="00AA92"/>
                </a:solidFill>
              </a:rPr>
              <a:t>shown at </a:t>
            </a:r>
            <a:r>
              <a:rPr lang="en-DE" sz="1600" b="1" dirty="0">
                <a:solidFill>
                  <a:srgbClr val="00AA92"/>
                </a:solidFill>
                <a:hlinkClick r:id="rId3"/>
              </a:rPr>
              <a:t>SCT 2025-03-31</a:t>
            </a:r>
            <a:endParaRPr lang="en-DE" sz="1600" b="1" dirty="0">
              <a:solidFill>
                <a:srgbClr val="00AA92"/>
              </a:solidFill>
            </a:endParaRPr>
          </a:p>
          <a:p>
            <a:r>
              <a:rPr lang="en-GB" sz="1400" b="1" dirty="0">
                <a:solidFill>
                  <a:srgbClr val="00AA92"/>
                </a:solidFill>
                <a:hlinkClick r:id="rId3"/>
              </a:rPr>
              <a:t>https://indico.desy.de/event/48566/</a:t>
            </a:r>
            <a:endParaRPr lang="en-GB" sz="1400" b="1" dirty="0">
              <a:solidFill>
                <a:srgbClr val="00AA92"/>
              </a:solidFill>
            </a:endParaRPr>
          </a:p>
          <a:p>
            <a:endParaRPr lang="en-GB" sz="1400" b="1" dirty="0">
              <a:solidFill>
                <a:srgbClr val="00AA92"/>
              </a:solidFill>
            </a:endParaRPr>
          </a:p>
          <a:p>
            <a:r>
              <a:rPr lang="en-GB" sz="1400" b="1" dirty="0">
                <a:solidFill>
                  <a:srgbClr val="00AA92"/>
                </a:solidFill>
              </a:rPr>
              <a:t>Improvements for the second round of DAPHNE contributions to </a:t>
            </a:r>
            <a:r>
              <a:rPr lang="en-GB" sz="1400" b="1" dirty="0" err="1">
                <a:solidFill>
                  <a:srgbClr val="00AA92"/>
                </a:solidFill>
              </a:rPr>
              <a:t>SciCat</a:t>
            </a:r>
            <a:r>
              <a:rPr lang="en-GB" sz="1400" b="1" dirty="0">
                <a:solidFill>
                  <a:srgbClr val="00AA92"/>
                </a:solidFill>
              </a:rPr>
              <a:t> (DCS).</a:t>
            </a:r>
            <a:endParaRPr lang="en-DE" sz="1600" b="1" dirty="0">
              <a:solidFill>
                <a:srgbClr val="00A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2301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DESY_PowerPoint_16x9_de_2022</Template>
  <TotalTime>21035</TotalTime>
  <Words>1037</Words>
  <Application>Microsoft Macintosh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American Typewriter</vt:lpstr>
      <vt:lpstr>Arial</vt:lpstr>
      <vt:lpstr>Calibri</vt:lpstr>
      <vt:lpstr>Comic Sans MS</vt:lpstr>
      <vt:lpstr>Times New Roman</vt:lpstr>
      <vt:lpstr>Wingdings</vt:lpstr>
      <vt:lpstr>DESY</vt:lpstr>
      <vt:lpstr>Status report on Pilot for DOIs service at DESY </vt:lpstr>
      <vt:lpstr>Pilot: DOI minting service and catalogue functionality at DESY</vt:lpstr>
      <vt:lpstr>Pilot: DOI minting service and catalogue functionality at DESY</vt:lpstr>
      <vt:lpstr>TEST instance scicat.desy.de on systems cluster</vt:lpstr>
      <vt:lpstr>DESY-wide metadata catalogue</vt:lpstr>
      <vt:lpstr>Pilot: DOI minting service and catalogue functionality at DESY</vt:lpstr>
      <vt:lpstr>Pilot: DOI minting service and catalogue functionality at DESY</vt:lpstr>
      <vt:lpstr>additional info (reminder)</vt:lpstr>
      <vt:lpstr>Outlook Pilot</vt:lpstr>
      <vt:lpstr>Outlook Pilot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</dc:title>
  <dc:creator>Amelung, Lisa</dc:creator>
  <cp:lastModifiedBy>Regina</cp:lastModifiedBy>
  <cp:revision>331</cp:revision>
  <dcterms:created xsi:type="dcterms:W3CDTF">2022-08-16T08:05:15Z</dcterms:created>
  <dcterms:modified xsi:type="dcterms:W3CDTF">2025-04-07T06:33:44Z</dcterms:modified>
</cp:coreProperties>
</file>