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_rels/presentation.xml.rels" ContentType="application/vnd.openxmlformats-package.relationships+xml"/>
  <Override PartName="/ppt/media/image56.png" ContentType="image/png"/>
  <Override PartName="/ppt/media/image55.png" ContentType="image/png"/>
  <Override PartName="/ppt/media/image54.png" ContentType="image/png"/>
  <Override PartName="/ppt/media/image2.wmf" ContentType="image/x-wmf"/>
  <Override PartName="/ppt/media/image53.png" ContentType="image/png"/>
  <Override PartName="/ppt/media/image1.wmf" ContentType="image/x-wmf"/>
  <Override PartName="/ppt/media/image52.png" ContentType="image/png"/>
  <Override PartName="/ppt/media/image47.png" ContentType="image/png"/>
  <Override PartName="/ppt/media/image10.png" ContentType="image/png"/>
  <Override PartName="/ppt/media/image6.png" ContentType="image/png"/>
  <Override PartName="/ppt/media/image15.png" ContentType="image/png"/>
  <Override PartName="/ppt/media/image37.png" ContentType="image/png"/>
  <Override PartName="/ppt/media/image5.png" ContentType="image/png"/>
  <Override PartName="/ppt/media/image19.png" ContentType="image/png"/>
  <Override PartName="/ppt/media/image61.png" ContentType="image/png"/>
  <Override PartName="/ppt/media/image21.png" ContentType="image/png"/>
  <Override PartName="/ppt/media/image58.png" ContentType="image/png"/>
  <Override PartName="/ppt/media/image66.png" ContentType="image/png"/>
  <Override PartName="/ppt/media/image29.png" ContentType="image/png"/>
  <Override PartName="/ppt/media/image26.png" ContentType="image/png"/>
  <Override PartName="/ppt/media/image63.png" ContentType="image/png"/>
  <Override PartName="/ppt/media/image30.png" ContentType="image/png"/>
  <Override PartName="/ppt/media/image65.png" ContentType="image/png"/>
  <Override PartName="/ppt/media/image28.png" ContentType="image/png"/>
  <Override PartName="/ppt/media/image25.png" ContentType="image/png"/>
  <Override PartName="/ppt/media/image62.png" ContentType="image/png"/>
  <Override PartName="/ppt/media/image64.png" ContentType="image/png"/>
  <Override PartName="/ppt/media/image27.png" ContentType="image/png"/>
  <Override PartName="/ppt/media/image38.png" ContentType="image/png"/>
  <Override PartName="/ppt/media/image14.jpeg" ContentType="image/jpeg"/>
  <Override PartName="/ppt/media/image23.png" ContentType="image/png"/>
  <Override PartName="/ppt/media/image60.png" ContentType="image/png"/>
  <Override PartName="/ppt/media/image46.svg" ContentType="image/svg"/>
  <Override PartName="/ppt/media/image59.png" ContentType="image/png"/>
  <Override PartName="/ppt/media/image22.png" ContentType="image/png"/>
  <Override PartName="/ppt/media/image24.png" ContentType="image/png"/>
  <Override PartName="/ppt/media/image16.png" ContentType="image/png"/>
  <Override PartName="/ppt/media/image7.png" ContentType="image/png"/>
  <Override PartName="/ppt/media/image39.png" ContentType="image/png"/>
  <Override PartName="/ppt/media/image11.png" ContentType="image/png"/>
  <Override PartName="/ppt/media/image48.png" ContentType="image/png"/>
  <Override PartName="/ppt/media/image8.png" ContentType="image/png"/>
  <Override PartName="/ppt/media/image17.png" ContentType="image/png"/>
  <Override PartName="/ppt/media/image12.png" ContentType="image/png"/>
  <Override PartName="/ppt/media/image49.png" ContentType="image/png"/>
  <Override PartName="/ppt/media/image20.png" ContentType="image/png"/>
  <Override PartName="/ppt/media/image57.png" ContentType="image/png"/>
  <Override PartName="/ppt/media/image18.png" ContentType="image/png"/>
  <Override PartName="/ppt/media/image9.png" ContentType="image/png"/>
  <Override PartName="/ppt/media/image36.png" ContentType="image/png"/>
  <Override PartName="/ppt/media/image4.png" ContentType="image/png"/>
  <Override PartName="/ppt/media/image13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40.png" ContentType="image/png"/>
  <Override PartName="/ppt/media/image3.jpeg" ContentType="image/jpe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50.png" ContentType="image/png"/>
  <Override PartName="/ppt/media/image51.png" ContentType="image/png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34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de-DE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A480363-AA6E-434A-AF39-931BDEE7F8B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0" descr="Logo Helmholtz"/>
          <p:cNvPicPr/>
          <p:nvPr/>
        </p:nvPicPr>
        <p:blipFill>
          <a:blip r:embed="rId2"/>
          <a:stretch/>
        </p:blipFill>
        <p:spPr>
          <a:xfrm>
            <a:off x="187920" y="6447960"/>
            <a:ext cx="1185480" cy="158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Grafik 9" descr="Logo DESY"/>
          <p:cNvPicPr/>
          <p:nvPr/>
        </p:nvPicPr>
        <p:blipFill>
          <a:blip r:embed="rId3"/>
          <a:stretch/>
        </p:blipFill>
        <p:spPr>
          <a:xfrm>
            <a:off x="11167560" y="5835960"/>
            <a:ext cx="896760" cy="89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708480"/>
            <a:ext cx="1097136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ftr" idx="4"/>
          </p:nvPr>
        </p:nvSpPr>
        <p:spPr>
          <a:xfrm>
            <a:off x="427644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 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0214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261444A-AA4F-4692-9295-92773B27EDAB}" type="slidenum">
              <a: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dt" idx="6"/>
          </p:nvPr>
        </p:nvSpPr>
        <p:spPr>
          <a:xfrm>
            <a:off x="1554120" y="635652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0" descr="Logo Helmholtz"/>
          <p:cNvPicPr/>
          <p:nvPr/>
        </p:nvPicPr>
        <p:blipFill>
          <a:blip r:embed="rId2"/>
          <a:stretch/>
        </p:blipFill>
        <p:spPr>
          <a:xfrm>
            <a:off x="187920" y="6447960"/>
            <a:ext cx="1185480" cy="158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" name="Grafik 9" descr="Logo DESY"/>
          <p:cNvPicPr/>
          <p:nvPr/>
        </p:nvPicPr>
        <p:blipFill>
          <a:blip r:embed="rId3"/>
          <a:stretch/>
        </p:blipFill>
        <p:spPr>
          <a:xfrm>
            <a:off x="11167560" y="5835960"/>
            <a:ext cx="896760" cy="89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" name="PlaceHolder 1"/>
          <p:cNvSpPr>
            <a:spLocks noGrp="1"/>
          </p:cNvSpPr>
          <p:nvPr>
            <p:ph type="ftr" idx="7"/>
          </p:nvPr>
        </p:nvSpPr>
        <p:spPr>
          <a:xfrm>
            <a:off x="427644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 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0214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343A99C-BBAE-4027-9464-9673F6470D7A}" type="slidenum">
              <a: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1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dt" idx="9"/>
          </p:nvPr>
        </p:nvSpPr>
        <p:spPr>
          <a:xfrm>
            <a:off x="1554120" y="635652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de-DE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0" descr="Logo Helmholtz"/>
          <p:cNvPicPr/>
          <p:nvPr/>
        </p:nvPicPr>
        <p:blipFill>
          <a:blip r:embed="rId2"/>
          <a:stretch/>
        </p:blipFill>
        <p:spPr>
          <a:xfrm>
            <a:off x="187920" y="6447960"/>
            <a:ext cx="1185480" cy="158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" name="Grafik 9" descr="Logo DESY"/>
          <p:cNvPicPr/>
          <p:nvPr/>
        </p:nvPicPr>
        <p:blipFill>
          <a:blip r:embed="rId3"/>
          <a:stretch/>
        </p:blipFill>
        <p:spPr>
          <a:xfrm>
            <a:off x="11167560" y="5835960"/>
            <a:ext cx="896760" cy="89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PlaceHolder 1"/>
          <p:cNvSpPr>
            <a:spLocks noGrp="1"/>
          </p:cNvSpPr>
          <p:nvPr>
            <p:ph type="ftr" idx="10"/>
          </p:nvPr>
        </p:nvSpPr>
        <p:spPr>
          <a:xfrm>
            <a:off x="427644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0214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EDFF3A9-3FC7-4617-881D-094753F346EA}" type="slidenum">
              <a: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12"/>
          </p:nvPr>
        </p:nvSpPr>
        <p:spPr>
          <a:xfrm>
            <a:off x="1554120" y="635652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de-DE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10" descr="Logo Helmholtz"/>
          <p:cNvPicPr/>
          <p:nvPr/>
        </p:nvPicPr>
        <p:blipFill>
          <a:blip r:embed="rId2"/>
          <a:stretch/>
        </p:blipFill>
        <p:spPr>
          <a:xfrm>
            <a:off x="187920" y="6447960"/>
            <a:ext cx="1185480" cy="158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" name="Grafik 9" descr="Logo DESY"/>
          <p:cNvPicPr/>
          <p:nvPr/>
        </p:nvPicPr>
        <p:blipFill>
          <a:blip r:embed="rId3"/>
          <a:stretch/>
        </p:blipFill>
        <p:spPr>
          <a:xfrm>
            <a:off x="11167560" y="5835960"/>
            <a:ext cx="896760" cy="89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" name="PlaceHolder 1"/>
          <p:cNvSpPr>
            <a:spLocks noGrp="1"/>
          </p:cNvSpPr>
          <p:nvPr>
            <p:ph type="ftr" idx="13"/>
          </p:nvPr>
        </p:nvSpPr>
        <p:spPr>
          <a:xfrm>
            <a:off x="427644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0214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467623B-A0C3-4790-8EF4-FFE2750170DA}" type="slidenum">
              <a: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dt" idx="15"/>
          </p:nvPr>
        </p:nvSpPr>
        <p:spPr>
          <a:xfrm>
            <a:off x="1554120" y="635652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de-DE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10" descr="Logo Helmholtz"/>
          <p:cNvPicPr/>
          <p:nvPr/>
        </p:nvPicPr>
        <p:blipFill>
          <a:blip r:embed="rId2"/>
          <a:stretch/>
        </p:blipFill>
        <p:spPr>
          <a:xfrm>
            <a:off x="187920" y="6447960"/>
            <a:ext cx="1185480" cy="158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" name="Grafik 9" descr="Logo DESY"/>
          <p:cNvPicPr/>
          <p:nvPr/>
        </p:nvPicPr>
        <p:blipFill>
          <a:blip r:embed="rId3"/>
          <a:stretch/>
        </p:blipFill>
        <p:spPr>
          <a:xfrm>
            <a:off x="11167560" y="5835960"/>
            <a:ext cx="896760" cy="89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" name="PlaceHolder 1"/>
          <p:cNvSpPr>
            <a:spLocks noGrp="1"/>
          </p:cNvSpPr>
          <p:nvPr>
            <p:ph type="ftr" idx="16"/>
          </p:nvPr>
        </p:nvSpPr>
        <p:spPr>
          <a:xfrm>
            <a:off x="427644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02140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E9C1B8E-46DE-401D-B09F-4C5C6AD40BC4}" type="slidenum">
              <a: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dt" idx="18"/>
          </p:nvPr>
        </p:nvSpPr>
        <p:spPr>
          <a:xfrm>
            <a:off x="1554120" y="635652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de-DE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708120"/>
            <a:ext cx="1097172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&lt;footer&gt;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8DD1180-15DE-4C41-93C6-354F8747E169}" type="slidenum">
              <a:rPr b="0" lang="en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de-DE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  <p:sldLayoutId id="2147483652" r:id="rId3"/>
    <p:sldLayoutId id="2147483653" r:id="rId4"/>
    <p:sldLayoutId id="2147483654" r:id="rId5"/>
    <p:sldLayoutId id="2147483655" r:id="rId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hyperlink" Target="https://creativecommons.org/licenses/by/4.0/" TargetMode="External"/><Relationship Id="rId8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18.png"/><Relationship Id="rId9" Type="http://schemas.openxmlformats.org/officeDocument/2006/relationships/slideLayout" Target="../slideLayouts/slideLayout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5.png"/><Relationship Id="rId8" Type="http://schemas.openxmlformats.org/officeDocument/2006/relationships/image" Target="../media/image35.png"/><Relationship Id="rId9" Type="http://schemas.openxmlformats.org/officeDocument/2006/relationships/image" Target="../media/image35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slideLayout" Target="../slideLayouts/slideLayout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41.png"/><Relationship Id="rId3" Type="http://schemas.openxmlformats.org/officeDocument/2006/relationships/image" Target="../media/image41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6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2.png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43.png"/><Relationship Id="rId6" Type="http://schemas.openxmlformats.org/officeDocument/2006/relationships/slideLayout" Target="../slideLayouts/slideLayout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svg"/><Relationship Id="rId4" Type="http://schemas.openxmlformats.org/officeDocument/2006/relationships/image" Target="../media/image47.png"/><Relationship Id="rId5" Type="http://schemas.openxmlformats.org/officeDocument/2006/relationships/image" Target="../media/image26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0.png"/><Relationship Id="rId10" Type="http://schemas.openxmlformats.org/officeDocument/2006/relationships/slideLayout" Target="../slideLayouts/slideLayout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6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6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6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6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6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6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6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6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6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6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6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6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slideLayout" Target="../slideLayouts/slideLayout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18.png"/><Relationship Id="rId9" Type="http://schemas.openxmlformats.org/officeDocument/2006/relationships/image" Target="../media/image24.png"/><Relationship Id="rId10" Type="http://schemas.openxmlformats.org/officeDocument/2006/relationships/image" Target="../media/image28.png"/><Relationship Id="rId11" Type="http://schemas.openxmlformats.org/officeDocument/2006/relationships/image" Target="../media/image18.png"/><Relationship Id="rId12" Type="http://schemas.openxmlformats.org/officeDocument/2006/relationships/slideLayout" Target="../slideLayouts/slideLayout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platzhalter 6" descr=""/>
          <p:cNvPicPr/>
          <p:nvPr/>
        </p:nvPicPr>
        <p:blipFill>
          <a:blip r:embed="rId1"/>
          <a:srcRect l="0" t="80" r="0" b="80"/>
          <a:stretch/>
        </p:blipFill>
        <p:spPr>
          <a:xfrm>
            <a:off x="0" y="0"/>
            <a:ext cx="12189240" cy="3426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" name="PlaceHolder 1"/>
          <p:cNvSpPr/>
          <p:nvPr/>
        </p:nvSpPr>
        <p:spPr>
          <a:xfrm>
            <a:off x="407880" y="349560"/>
            <a:ext cx="11373120" cy="10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DesySans Office"/>
              </a:rPr>
              <a:t>An Update from </a:t>
            </a:r>
            <a:endParaRPr b="1" lang="de-DE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DesySans Office"/>
              </a:rPr>
              <a:t>public-data.desy.de</a:t>
            </a:r>
            <a:endParaRPr b="1" lang="de-DE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b="0" lang="de-DE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2"/>
          <p:cNvSpPr/>
          <p:nvPr/>
        </p:nvSpPr>
        <p:spPr>
          <a:xfrm>
            <a:off x="128520" y="3528360"/>
            <a:ext cx="11366640" cy="69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10000"/>
              </a:lnSpc>
              <a:tabLst>
                <a:tab algn="l" pos="0"/>
              </a:tabLst>
            </a:pPr>
            <a:r>
              <a:rPr b="0" lang="en-US" sz="1600" strike="noStrike" u="sng">
                <a:solidFill>
                  <a:schemeClr val="accent5"/>
                </a:solidFill>
                <a:effectLst/>
                <a:uFillTx/>
                <a:latin typeface="Arial"/>
              </a:rPr>
              <a:t>Tim Wetzel</a:t>
            </a:r>
            <a:r>
              <a:rPr b="0" lang="en-US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, Patrick Fuhrmann, Armando Bermudez Martinez, Uwe Jandt, Paul Millar, Sophie Servan, Peter van der Reest, Regina Hinzmann, Johannes Reppin, Christian Voss, Linus Pithan, Anton Barty, … (DESY)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tabLst>
                <a:tab algn="l" pos="0"/>
              </a:tabLst>
            </a:pPr>
            <a:r>
              <a:rPr b="0" lang="en-US" sz="1600" strike="noStrike" u="none">
                <a:solidFill>
                  <a:schemeClr val="accent5"/>
                </a:solidFill>
                <a:effectLst/>
                <a:uFillTx/>
                <a:latin typeface="Arial"/>
              </a:rPr>
              <a:t>Julia Kobus, Philipp Jordt, Linus Liedtke, Bridget Murphy (CAU Kiel)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tabLst>
                <a:tab algn="l" pos="0"/>
              </a:tabLst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tabLst>
                <a:tab algn="l" pos="0"/>
              </a:tabLst>
            </a:pP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10000"/>
              </a:lnSpc>
              <a:tabLst>
                <a:tab algn="l" pos="0"/>
              </a:tabLst>
            </a:pP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4" name=""/>
          <p:cNvGrpSpPr/>
          <p:nvPr/>
        </p:nvGrpSpPr>
        <p:grpSpPr>
          <a:xfrm>
            <a:off x="6120000" y="4771800"/>
            <a:ext cx="5842080" cy="1706040"/>
            <a:chOff x="6120000" y="4771800"/>
            <a:chExt cx="5842080" cy="1706040"/>
          </a:xfrm>
        </p:grpSpPr>
        <p:pic>
          <p:nvPicPr>
            <p:cNvPr id="45" name="Grafik 10" descr="Logo Helmholtz"/>
            <p:cNvPicPr/>
            <p:nvPr/>
          </p:nvPicPr>
          <p:blipFill>
            <a:blip r:embed="rId2"/>
            <a:stretch/>
          </p:blipFill>
          <p:spPr>
            <a:xfrm>
              <a:off x="6120000" y="5221080"/>
              <a:ext cx="2695320" cy="378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6" name="Grafik 9" descr="Logo DESY"/>
            <p:cNvPicPr/>
            <p:nvPr/>
          </p:nvPicPr>
          <p:blipFill>
            <a:blip r:embed="rId3"/>
            <a:stretch/>
          </p:blipFill>
          <p:spPr>
            <a:xfrm>
              <a:off x="9167040" y="4894200"/>
              <a:ext cx="896760" cy="8971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7" name="Picture 2" descr="Consortia DAPHNE4NFDI | NFDI"/>
            <p:cNvPicPr/>
            <p:nvPr/>
          </p:nvPicPr>
          <p:blipFill>
            <a:blip r:embed="rId4"/>
            <a:stretch/>
          </p:blipFill>
          <p:spPr>
            <a:xfrm>
              <a:off x="10406160" y="4771800"/>
              <a:ext cx="1555920" cy="8712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8" name="Picture 2" descr="EOSC Beyond - EOSC Association"/>
            <p:cNvPicPr/>
            <p:nvPr/>
          </p:nvPicPr>
          <p:blipFill>
            <a:blip r:embed="rId5"/>
            <a:stretch/>
          </p:blipFill>
          <p:spPr>
            <a:xfrm>
              <a:off x="6168240" y="5955840"/>
              <a:ext cx="3741480" cy="5220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9" name=""/>
          <p:cNvSpPr/>
          <p:nvPr/>
        </p:nvSpPr>
        <p:spPr>
          <a:xfrm>
            <a:off x="1800000" y="6120000"/>
            <a:ext cx="4137840" cy="53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10000"/>
              </a:lnSpc>
              <a:tabLst>
                <a:tab algn="l" pos="0"/>
              </a:tabLst>
            </a:pPr>
            <a:r>
              <a:rPr b="1" lang="en-US" sz="20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FH SciComp Workshop 2025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"/>
          <p:cNvSpPr/>
          <p:nvPr/>
        </p:nvSpPr>
        <p:spPr>
          <a:xfrm>
            <a:off x="180000" y="4572000"/>
            <a:ext cx="5397840" cy="61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Slides partly with courtesy from Patrick Fuhrmann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" name="" descr=""/>
          <p:cNvPicPr/>
          <p:nvPr/>
        </p:nvPicPr>
        <p:blipFill>
          <a:blip r:embed="rId6"/>
          <a:stretch/>
        </p:blipFill>
        <p:spPr>
          <a:xfrm>
            <a:off x="288000" y="5157720"/>
            <a:ext cx="956880" cy="33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" name=""/>
          <p:cNvSpPr/>
          <p:nvPr/>
        </p:nvSpPr>
        <p:spPr>
          <a:xfrm>
            <a:off x="180000" y="5525640"/>
            <a:ext cx="539856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This presentation is licensed under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trike="noStrike" u="sng">
                <a:solidFill>
                  <a:srgbClr val="0563c1"/>
                </a:solidFill>
                <a:effectLst/>
                <a:uFillTx/>
                <a:latin typeface="Arial"/>
                <a:hlinkClick r:id="rId7"/>
              </a:rPr>
              <a:t>https://creativecommons.org/licenses/by/4.0/</a:t>
            </a:r>
            <a:r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"/>
          <p:cNvSpPr/>
          <p:nvPr/>
        </p:nvSpPr>
        <p:spPr>
          <a:xfrm>
            <a:off x="216000" y="4910400"/>
            <a:ext cx="3418560" cy="64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Publishing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Rounded Rectangle 6"/>
          <p:cNvSpPr/>
          <p:nvPr/>
        </p:nvSpPr>
        <p:spPr>
          <a:xfrm>
            <a:off x="198360" y="3155040"/>
            <a:ext cx="1857240" cy="3024360"/>
          </a:xfrm>
          <a:prstGeom prst="roundRect">
            <a:avLst>
              <a:gd name="adj" fmla="val 16667"/>
            </a:avLst>
          </a:prstGeom>
          <a:solidFill>
            <a:srgbClr val="e2f0d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DE" sz="1800" strike="noStrike" u="none">
              <a:solidFill>
                <a:srgbClr val="ffffff"/>
              </a:solidFill>
              <a:effectLst/>
              <a:uFillTx/>
              <a:latin typeface="DesySans Office"/>
            </a:endParaRPr>
          </a:p>
        </p:txBody>
      </p:sp>
      <p:sp>
        <p:nvSpPr>
          <p:cNvPr id="188" name="object 40"/>
          <p:cNvSpPr/>
          <p:nvPr/>
        </p:nvSpPr>
        <p:spPr>
          <a:xfrm>
            <a:off x="1283400" y="2196720"/>
            <a:ext cx="761040" cy="76104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</p:txBody>
      </p:sp>
      <p:sp>
        <p:nvSpPr>
          <p:cNvPr id="189" name="object 68"/>
          <p:cNvSpPr/>
          <p:nvPr/>
        </p:nvSpPr>
        <p:spPr>
          <a:xfrm>
            <a:off x="188280" y="716040"/>
            <a:ext cx="2066760" cy="48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30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496"/>
              </a:spcBef>
              <a:tabLst>
                <a:tab algn="l" pos="0"/>
              </a:tabLst>
            </a:pPr>
            <a:r>
              <a:rPr b="0" lang="en-US" sz="2800" strike="noStrike" u="none">
                <a:solidFill>
                  <a:srgbClr val="009fdf"/>
                </a:solidFill>
                <a:effectLst/>
                <a:uFillTx/>
                <a:latin typeface="DesySans Office"/>
              </a:rPr>
              <a:t>User Space</a:t>
            </a: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" name="Vertical Scroll 9"/>
          <p:cNvSpPr/>
          <p:nvPr/>
        </p:nvSpPr>
        <p:spPr>
          <a:xfrm>
            <a:off x="313920" y="3749040"/>
            <a:ext cx="1038240" cy="1002240"/>
          </a:xfrm>
          <a:prstGeom prst="verticalScroll">
            <a:avLst>
              <a:gd name="adj" fmla="val 12500"/>
            </a:avLst>
          </a:prstGeom>
          <a:solidFill>
            <a:srgbClr val="70ad47"/>
          </a:solidFill>
          <a:ln w="254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DE" sz="1800" strike="noStrike" u="none">
              <a:solidFill>
                <a:srgbClr val="ffffff"/>
              </a:solidFill>
              <a:effectLst/>
              <a:uFillTx/>
              <a:latin typeface="DesySans Office"/>
            </a:endParaRPr>
          </a:p>
        </p:txBody>
      </p:sp>
      <p:sp>
        <p:nvSpPr>
          <p:cNvPr id="191" name="object 68"/>
          <p:cNvSpPr/>
          <p:nvPr/>
        </p:nvSpPr>
        <p:spPr>
          <a:xfrm>
            <a:off x="506520" y="4033080"/>
            <a:ext cx="72036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30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496"/>
              </a:spcBef>
              <a:tabLst>
                <a:tab algn="l" pos="0"/>
              </a:tabLst>
            </a:pPr>
            <a:r>
              <a:rPr b="0" lang="en-US" sz="1800" strike="noStrike" u="none">
                <a:solidFill>
                  <a:srgbClr val="ffffff"/>
                </a:solidFill>
                <a:effectLst/>
                <a:uFillTx/>
                <a:latin typeface="DesySans Office"/>
              </a:rPr>
              <a:t>ORSO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Vertical Scroll 11"/>
          <p:cNvSpPr/>
          <p:nvPr/>
        </p:nvSpPr>
        <p:spPr>
          <a:xfrm>
            <a:off x="929520" y="4412520"/>
            <a:ext cx="1038240" cy="1002240"/>
          </a:xfrm>
          <a:prstGeom prst="verticalScroll">
            <a:avLst>
              <a:gd name="adj" fmla="val 12500"/>
            </a:avLst>
          </a:prstGeom>
          <a:solidFill>
            <a:srgbClr val="70ad47"/>
          </a:solidFill>
          <a:ln w="254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DE" sz="1800" strike="noStrike" u="none">
              <a:solidFill>
                <a:srgbClr val="ffffff"/>
              </a:solidFill>
              <a:effectLst/>
              <a:uFillTx/>
              <a:latin typeface="DesySans Office"/>
            </a:endParaRPr>
          </a:p>
        </p:txBody>
      </p:sp>
      <p:sp>
        <p:nvSpPr>
          <p:cNvPr id="193" name="object 68"/>
          <p:cNvSpPr/>
          <p:nvPr/>
        </p:nvSpPr>
        <p:spPr>
          <a:xfrm>
            <a:off x="1145520" y="4708800"/>
            <a:ext cx="72036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30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496"/>
              </a:spcBef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DesySans Office"/>
              </a:rPr>
              <a:t>NeXus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4" name="Vertical Scroll 13"/>
          <p:cNvSpPr/>
          <p:nvPr/>
        </p:nvSpPr>
        <p:spPr>
          <a:xfrm>
            <a:off x="297360" y="5050080"/>
            <a:ext cx="1038240" cy="1002240"/>
          </a:xfrm>
          <a:prstGeom prst="verticalScroll">
            <a:avLst>
              <a:gd name="adj" fmla="val 12500"/>
            </a:avLst>
          </a:prstGeom>
          <a:solidFill>
            <a:srgbClr val="70ad47"/>
          </a:solidFill>
          <a:ln w="254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DE" sz="1800" strike="noStrike" u="none">
              <a:solidFill>
                <a:srgbClr val="ffffff"/>
              </a:solidFill>
              <a:effectLst/>
              <a:uFillTx/>
              <a:latin typeface="DesySans Office"/>
            </a:endParaRPr>
          </a:p>
        </p:txBody>
      </p:sp>
      <p:sp>
        <p:nvSpPr>
          <p:cNvPr id="195" name="object 68"/>
          <p:cNvSpPr/>
          <p:nvPr/>
        </p:nvSpPr>
        <p:spPr>
          <a:xfrm>
            <a:off x="568080" y="5377680"/>
            <a:ext cx="720360" cy="30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30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496"/>
              </a:spcBef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DesySans Office"/>
              </a:rPr>
              <a:t>HDF5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" name="TextBox 15"/>
          <p:cNvSpPr/>
          <p:nvPr/>
        </p:nvSpPr>
        <p:spPr>
          <a:xfrm>
            <a:off x="46800" y="1346760"/>
            <a:ext cx="216216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DE" sz="1600" strike="noStrike" u="none">
                <a:solidFill>
                  <a:srgbClr val="009fdf"/>
                </a:solidFill>
                <a:effectLst/>
                <a:uFillTx/>
                <a:latin typeface="DesySans Office"/>
              </a:rPr>
              <a:t>Automatically or manually generated preliminary Metadata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object 68"/>
          <p:cNvSpPr/>
          <p:nvPr/>
        </p:nvSpPr>
        <p:spPr>
          <a:xfrm>
            <a:off x="357840" y="3140280"/>
            <a:ext cx="923040" cy="48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30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496"/>
              </a:spcBef>
              <a:tabLst>
                <a:tab algn="l" pos="0"/>
              </a:tabLst>
            </a:pPr>
            <a:r>
              <a:rPr b="0" lang="en-US" sz="2800" strike="noStrike" u="none">
                <a:solidFill>
                  <a:srgbClr val="548235"/>
                </a:solidFill>
                <a:effectLst/>
                <a:uFillTx/>
                <a:latin typeface="DesySans Office"/>
              </a:rPr>
              <a:t>Data</a:t>
            </a: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8" name="Picture 17" descr=""/>
          <p:cNvPicPr/>
          <p:nvPr/>
        </p:nvPicPr>
        <p:blipFill>
          <a:blip r:embed="rId2"/>
          <a:srcRect l="34866" t="22847" r="34236" b="24392"/>
          <a:stretch/>
        </p:blipFill>
        <p:spPr>
          <a:xfrm>
            <a:off x="280800" y="2153520"/>
            <a:ext cx="430560" cy="73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9" name="Down Arrow 18"/>
          <p:cNvSpPr/>
          <p:nvPr/>
        </p:nvSpPr>
        <p:spPr>
          <a:xfrm rot="10800000">
            <a:off x="1506960" y="3009240"/>
            <a:ext cx="300600" cy="8215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ad47"/>
          </a:solidFill>
          <a:ln w="12700"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DE" sz="1800" strike="noStrike" u="none">
              <a:solidFill>
                <a:srgbClr val="ffffff"/>
              </a:solidFill>
              <a:effectLst/>
              <a:uFillTx/>
              <a:latin typeface="DesySans Office"/>
            </a:endParaRPr>
          </a:p>
        </p:txBody>
      </p:sp>
      <p:sp>
        <p:nvSpPr>
          <p:cNvPr id="200" name="Down Arrow 19"/>
          <p:cNvSpPr/>
          <p:nvPr/>
        </p:nvSpPr>
        <p:spPr>
          <a:xfrm rot="16200000">
            <a:off x="869400" y="2252160"/>
            <a:ext cx="300600" cy="545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ad47"/>
          </a:solidFill>
          <a:ln w="12700"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DE" sz="1800" strike="noStrike" u="none">
              <a:solidFill>
                <a:srgbClr val="ffffff"/>
              </a:solidFill>
              <a:effectLst/>
              <a:uFillTx/>
              <a:latin typeface="DesySans Office"/>
            </a:endParaRPr>
          </a:p>
        </p:txBody>
      </p:sp>
      <p:grpSp>
        <p:nvGrpSpPr>
          <p:cNvPr id="201" name="Group 20"/>
          <p:cNvGrpSpPr/>
          <p:nvPr/>
        </p:nvGrpSpPr>
        <p:grpSpPr>
          <a:xfrm>
            <a:off x="2128320" y="814320"/>
            <a:ext cx="1839600" cy="5032800"/>
            <a:chOff x="2128320" y="814320"/>
            <a:chExt cx="1839600" cy="5032800"/>
          </a:xfrm>
        </p:grpSpPr>
        <p:pic>
          <p:nvPicPr>
            <p:cNvPr id="202" name="Picture 21" descr=""/>
            <p:cNvPicPr/>
            <p:nvPr/>
          </p:nvPicPr>
          <p:blipFill>
            <a:blip r:embed="rId3">
              <a:biLevel thresh="50000"/>
            </a:blip>
            <a:stretch/>
          </p:blipFill>
          <p:spPr>
            <a:xfrm>
              <a:off x="2557440" y="2204640"/>
              <a:ext cx="1059840" cy="10519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03" name="TextBox 22"/>
            <p:cNvSpPr/>
            <p:nvPr/>
          </p:nvSpPr>
          <p:spPr>
            <a:xfrm>
              <a:off x="2554920" y="814320"/>
              <a:ext cx="10173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600" strike="noStrike" u="none">
                  <a:solidFill>
                    <a:srgbClr val="000000"/>
                  </a:solidFill>
                  <a:effectLst/>
                  <a:uFillTx/>
                  <a:latin typeface="DesySans Office"/>
                </a:rPr>
                <a:t>Daphne</a:t>
              </a:r>
              <a:endParaRPr b="0" lang="de-DE" sz="1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b="0" lang="en-DE" sz="1600" strike="noStrike" u="none">
                  <a:solidFill>
                    <a:srgbClr val="000000"/>
                  </a:solidFill>
                  <a:effectLst/>
                  <a:uFillTx/>
                  <a:latin typeface="DesySans Office"/>
                </a:rPr>
                <a:t>Sisyphos</a:t>
              </a:r>
              <a:endParaRPr b="0" lang="de-DE" sz="1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4" name="TextBox 23"/>
            <p:cNvSpPr/>
            <p:nvPr/>
          </p:nvSpPr>
          <p:spPr>
            <a:xfrm>
              <a:off x="2311560" y="1371240"/>
              <a:ext cx="1519560" cy="73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400" strike="noStrike" u="none">
                  <a:solidFill>
                    <a:srgbClr val="000000"/>
                  </a:solidFill>
                  <a:effectLst/>
                  <a:uFillTx/>
                  <a:latin typeface="DesySans Office"/>
                </a:rPr>
                <a:t>PaN Reflectivity </a:t>
              </a:r>
              <a:endParaRPr b="0" lang="de-DE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DE" sz="1400" strike="noStrike" u="none">
                  <a:solidFill>
                    <a:srgbClr val="000000"/>
                  </a:solidFill>
                  <a:effectLst/>
                  <a:uFillTx/>
                  <a:latin typeface="DesySans Office"/>
                </a:rPr>
                <a:t>Database</a:t>
              </a:r>
              <a:endParaRPr b="0" lang="de-DE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DE" sz="1400" strike="noStrike" u="none">
                  <a:solidFill>
                    <a:srgbClr val="000000"/>
                  </a:solidFill>
                  <a:effectLst/>
                  <a:uFillTx/>
                  <a:latin typeface="DesySans Office"/>
                </a:rPr>
                <a:t>Upload Tool</a:t>
              </a:r>
              <a:endParaRPr b="0" lang="de-DE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5" name="TextBox 24"/>
            <p:cNvSpPr/>
            <p:nvPr/>
          </p:nvSpPr>
          <p:spPr>
            <a:xfrm>
              <a:off x="2128320" y="4142160"/>
              <a:ext cx="1839600" cy="170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500" strike="noStrike" u="none">
                  <a:solidFill>
                    <a:srgbClr val="000000"/>
                  </a:solidFill>
                  <a:effectLst/>
                  <a:uFillTx/>
                  <a:latin typeface="DesySans Office"/>
                </a:rPr>
                <a:t>Metadata validation against defined schemata enforced.</a:t>
              </a:r>
              <a:endParaRPr b="0" lang="de-DE" sz="15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de-DE" sz="1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DE" sz="1500" strike="noStrike" u="none">
                  <a:solidFill>
                    <a:srgbClr val="000000"/>
                  </a:solidFill>
                  <a:effectLst/>
                  <a:uFillTx/>
                  <a:latin typeface="DesySans Office"/>
                </a:rPr>
                <a:t>UI with field annotations</a:t>
              </a:r>
              <a:endParaRPr b="0" lang="de-DE" sz="15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06" name="Group 25"/>
          <p:cNvGrpSpPr/>
          <p:nvPr/>
        </p:nvGrpSpPr>
        <p:grpSpPr>
          <a:xfrm>
            <a:off x="3856320" y="533160"/>
            <a:ext cx="2831760" cy="5445360"/>
            <a:chOff x="3856320" y="533160"/>
            <a:chExt cx="2831760" cy="5445360"/>
          </a:xfrm>
        </p:grpSpPr>
        <p:sp>
          <p:nvSpPr>
            <p:cNvPr id="207" name="object 68"/>
            <p:cNvSpPr/>
            <p:nvPr/>
          </p:nvSpPr>
          <p:spPr>
            <a:xfrm>
              <a:off x="4113000" y="533160"/>
              <a:ext cx="2383920" cy="916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63000" bIns="0" anchor="t">
              <a:spAutoFit/>
            </a:bodyPr>
            <a:p>
              <a:pPr marL="12600" algn="ctr" defTabSz="914400">
                <a:lnSpc>
                  <a:spcPct val="100000"/>
                </a:lnSpc>
                <a:spcBef>
                  <a:spcPts val="496"/>
                </a:spcBef>
                <a:tabLst>
                  <a:tab algn="l" pos="0"/>
                </a:tabLst>
              </a:pPr>
              <a:r>
                <a:rPr b="0" lang="en-US" sz="2800" strike="noStrike" u="none">
                  <a:solidFill>
                    <a:srgbClr val="008fd3"/>
                  </a:solidFill>
                  <a:effectLst/>
                  <a:uFillTx/>
                  <a:latin typeface="Calibri"/>
                </a:rPr>
                <a:t>HIFIS Staging Space</a:t>
              </a:r>
              <a:endParaRPr b="0" lang="de-DE" sz="2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8" name="object 40"/>
            <p:cNvSpPr/>
            <p:nvPr/>
          </p:nvSpPr>
          <p:spPr>
            <a:xfrm>
              <a:off x="4043160" y="2275200"/>
              <a:ext cx="761040" cy="761040"/>
            </a:xfrm>
            <a:prstGeom prst="rect">
              <a:avLst/>
            </a:pr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DesySans Office"/>
              </a:endParaRPr>
            </a:p>
          </p:txBody>
        </p:sp>
        <p:sp>
          <p:nvSpPr>
            <p:cNvPr id="209" name="TextBox 28"/>
            <p:cNvSpPr/>
            <p:nvPr/>
          </p:nvSpPr>
          <p:spPr>
            <a:xfrm>
              <a:off x="3899160" y="4755600"/>
              <a:ext cx="2776680" cy="118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marL="285840" indent="-285840" defTabSz="914400">
                <a:lnSpc>
                  <a:spcPct val="100000"/>
                </a:lnSpc>
                <a:buClr>
                  <a:srgbClr val="5b9bd5"/>
                </a:buClr>
                <a:buFont typeface="Arial"/>
                <a:buChar char="•"/>
              </a:pPr>
              <a:r>
                <a:rPr b="0" lang="en-DE" sz="1800" strike="noStrike" u="none">
                  <a:solidFill>
                    <a:srgbClr val="5b9bd5"/>
                  </a:solidFill>
                  <a:effectLst/>
                  <a:uFillTx/>
                  <a:latin typeface="DesySans Office"/>
                </a:rPr>
                <a:t>Metadata verification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285840" indent="-285840" defTabSz="914400">
                <a:lnSpc>
                  <a:spcPct val="100000"/>
                </a:lnSpc>
                <a:buClr>
                  <a:srgbClr val="5b9bd5"/>
                </a:buClr>
                <a:buFont typeface="Arial"/>
                <a:buChar char="•"/>
              </a:pPr>
              <a:r>
                <a:rPr b="0" lang="en-DE" sz="1800" strike="noStrike" u="none">
                  <a:solidFill>
                    <a:srgbClr val="5b9bd5"/>
                  </a:solidFill>
                  <a:effectLst/>
                  <a:uFillTx/>
                  <a:latin typeface="DesySans Office"/>
                </a:rPr>
                <a:t>Licence/Legal checks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285840" indent="-285840" defTabSz="914400">
                <a:lnSpc>
                  <a:spcPct val="100000"/>
                </a:lnSpc>
                <a:buClr>
                  <a:srgbClr val="5b9bd5"/>
                </a:buClr>
                <a:buFont typeface="Arial"/>
                <a:buChar char="•"/>
              </a:pPr>
              <a:r>
                <a:rPr b="0" lang="en-DE" sz="1800" strike="noStrike" u="none">
                  <a:solidFill>
                    <a:srgbClr val="5b9bd5"/>
                  </a:solidFill>
                  <a:effectLst/>
                  <a:uFillTx/>
                  <a:latin typeface="DesySans Office"/>
                </a:rPr>
                <a:t>Data Quality verification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0" name="object 4"/>
            <p:cNvSpPr/>
            <p:nvPr/>
          </p:nvSpPr>
          <p:spPr>
            <a:xfrm>
              <a:off x="4205880" y="3583800"/>
              <a:ext cx="1687680" cy="804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12600" bIns="0" anchor="t">
              <a:spAutoFit/>
            </a:bodyPr>
            <a:p>
              <a:pPr marL="12600" algn="ctr" defTabSz="914400">
                <a:lnSpc>
                  <a:spcPct val="100000"/>
                </a:lnSpc>
                <a:spcBef>
                  <a:spcPts val="99"/>
                </a:spcBef>
                <a:tabLst>
                  <a:tab algn="l" pos="0"/>
                </a:tabLst>
              </a:pPr>
              <a:r>
                <a:rPr b="0" lang="en-US" sz="2600" strike="noStrike" u="none">
                  <a:solidFill>
                    <a:srgbClr val="008fd3"/>
                  </a:solidFill>
                  <a:effectLst/>
                  <a:uFillTx/>
                  <a:latin typeface="DesySans Office"/>
                </a:rPr>
                <a:t>Curation Process</a:t>
              </a:r>
              <a:endParaRPr b="0" lang="de-DE" sz="2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211" name="Group 30"/>
            <p:cNvGrpSpPr/>
            <p:nvPr/>
          </p:nvGrpSpPr>
          <p:grpSpPr>
            <a:xfrm>
              <a:off x="5141520" y="1863000"/>
              <a:ext cx="1331640" cy="1523880"/>
              <a:chOff x="5141520" y="1863000"/>
              <a:chExt cx="1331640" cy="1523880"/>
            </a:xfrm>
          </p:grpSpPr>
          <p:grpSp>
            <p:nvGrpSpPr>
              <p:cNvPr id="212" name="Group 32"/>
              <p:cNvGrpSpPr/>
              <p:nvPr/>
            </p:nvGrpSpPr>
            <p:grpSpPr>
              <a:xfrm>
                <a:off x="5141520" y="1863000"/>
                <a:ext cx="1038240" cy="1002240"/>
                <a:chOff x="5141520" y="1863000"/>
                <a:chExt cx="1038240" cy="1002240"/>
              </a:xfrm>
            </p:grpSpPr>
            <p:sp>
              <p:nvSpPr>
                <p:cNvPr id="213" name="Vertical Scroll 39"/>
                <p:cNvSpPr/>
                <p:nvPr/>
              </p:nvSpPr>
              <p:spPr>
                <a:xfrm>
                  <a:off x="5141520" y="1863000"/>
                  <a:ext cx="1038240" cy="1002240"/>
                </a:xfrm>
                <a:prstGeom prst="verticalScroll">
                  <a:avLst>
                    <a:gd name="adj" fmla="val 12500"/>
                  </a:avLst>
                </a:prstGeom>
                <a:solidFill>
                  <a:srgbClr val="70ad47"/>
                </a:solidFill>
                <a:ln w="25400">
                  <a:solidFill>
                    <a:srgbClr val="ffffff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  <a:tabLst>
                      <a:tab algn="l" pos="0"/>
                    </a:tabLst>
                  </a:pPr>
                  <a:endParaRPr b="0" lang="en-DE" sz="1800" strike="noStrike" u="none">
                    <a:solidFill>
                      <a:srgbClr val="ffffff"/>
                    </a:solidFill>
                    <a:effectLst/>
                    <a:uFillTx/>
                    <a:latin typeface="DesySans Office"/>
                  </a:endParaRPr>
                </a:p>
              </p:txBody>
            </p:sp>
            <p:sp>
              <p:nvSpPr>
                <p:cNvPr id="214" name="object 68"/>
                <p:cNvSpPr/>
                <p:nvPr/>
              </p:nvSpPr>
              <p:spPr>
                <a:xfrm>
                  <a:off x="5402160" y="2135520"/>
                  <a:ext cx="720360" cy="336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63000" bIns="0" anchor="t">
                  <a:spAutoFit/>
                </a:bodyPr>
                <a:p>
                  <a:pPr marL="12600" defTabSz="914400">
                    <a:lnSpc>
                      <a:spcPct val="100000"/>
                    </a:lnSpc>
                    <a:spcBef>
                      <a:spcPts val="496"/>
                    </a:spcBef>
                    <a:tabLst>
                      <a:tab algn="l" pos="0"/>
                    </a:tabLst>
                  </a:pPr>
                  <a:r>
                    <a:rPr b="0" lang="en-US" sz="1800" strike="noStrike" u="none">
                      <a:solidFill>
                        <a:srgbClr val="ffffff"/>
                      </a:solidFill>
                      <a:effectLst/>
                      <a:uFillTx/>
                      <a:latin typeface="Calibri"/>
                    </a:rPr>
                    <a:t>Data</a:t>
                  </a:r>
                  <a:endParaRPr b="0" lang="de-DE" sz="18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215" name="Group 33"/>
              <p:cNvGrpSpPr/>
              <p:nvPr/>
            </p:nvGrpSpPr>
            <p:grpSpPr>
              <a:xfrm>
                <a:off x="5304600" y="2097360"/>
                <a:ext cx="1038240" cy="1002240"/>
                <a:chOff x="5304600" y="2097360"/>
                <a:chExt cx="1038240" cy="1002240"/>
              </a:xfrm>
            </p:grpSpPr>
            <p:sp>
              <p:nvSpPr>
                <p:cNvPr id="216" name="Vertical Scroll 37"/>
                <p:cNvSpPr/>
                <p:nvPr/>
              </p:nvSpPr>
              <p:spPr>
                <a:xfrm>
                  <a:off x="5304600" y="2097360"/>
                  <a:ext cx="1038240" cy="1002240"/>
                </a:xfrm>
                <a:prstGeom prst="verticalScroll">
                  <a:avLst>
                    <a:gd name="adj" fmla="val 12500"/>
                  </a:avLst>
                </a:prstGeom>
                <a:solidFill>
                  <a:srgbClr val="70ad47"/>
                </a:solidFill>
                <a:ln w="25400">
                  <a:solidFill>
                    <a:srgbClr val="ffffff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  <a:tabLst>
                      <a:tab algn="l" pos="0"/>
                    </a:tabLst>
                  </a:pPr>
                  <a:endParaRPr b="0" lang="en-DE" sz="1800" strike="noStrike" u="none">
                    <a:solidFill>
                      <a:srgbClr val="ffffff"/>
                    </a:solidFill>
                    <a:effectLst/>
                    <a:uFillTx/>
                    <a:latin typeface="DesySans Office"/>
                  </a:endParaRPr>
                </a:p>
              </p:txBody>
            </p:sp>
            <p:sp>
              <p:nvSpPr>
                <p:cNvPr id="217" name="object 68"/>
                <p:cNvSpPr/>
                <p:nvPr/>
              </p:nvSpPr>
              <p:spPr>
                <a:xfrm>
                  <a:off x="5531040" y="2369880"/>
                  <a:ext cx="720360" cy="336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63000" bIns="0" anchor="t">
                  <a:spAutoFit/>
                </a:bodyPr>
                <a:p>
                  <a:pPr marL="12600" defTabSz="914400">
                    <a:lnSpc>
                      <a:spcPct val="100000"/>
                    </a:lnSpc>
                    <a:spcBef>
                      <a:spcPts val="496"/>
                    </a:spcBef>
                    <a:tabLst>
                      <a:tab algn="l" pos="0"/>
                    </a:tabLst>
                  </a:pPr>
                  <a:r>
                    <a:rPr b="0" lang="en-US" sz="1800" strike="noStrike" u="none">
                      <a:solidFill>
                        <a:srgbClr val="ffffff"/>
                      </a:solidFill>
                      <a:effectLst/>
                      <a:uFillTx/>
                      <a:latin typeface="Calibri"/>
                    </a:rPr>
                    <a:t>Data</a:t>
                  </a:r>
                  <a:endParaRPr b="0" lang="de-DE" sz="18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218" name="Group 34"/>
              <p:cNvGrpSpPr/>
              <p:nvPr/>
            </p:nvGrpSpPr>
            <p:grpSpPr>
              <a:xfrm>
                <a:off x="5434920" y="2384640"/>
                <a:ext cx="1038240" cy="1002240"/>
                <a:chOff x="5434920" y="2384640"/>
                <a:chExt cx="1038240" cy="1002240"/>
              </a:xfrm>
            </p:grpSpPr>
            <p:sp>
              <p:nvSpPr>
                <p:cNvPr id="219" name="Vertical Scroll 35"/>
                <p:cNvSpPr/>
                <p:nvPr/>
              </p:nvSpPr>
              <p:spPr>
                <a:xfrm>
                  <a:off x="5434920" y="2384640"/>
                  <a:ext cx="1038240" cy="1002240"/>
                </a:xfrm>
                <a:prstGeom prst="verticalScroll">
                  <a:avLst>
                    <a:gd name="adj" fmla="val 12500"/>
                  </a:avLst>
                </a:prstGeom>
                <a:solidFill>
                  <a:srgbClr val="70ad47"/>
                </a:solidFill>
                <a:ln w="25400">
                  <a:solidFill>
                    <a:srgbClr val="ffffff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  <a:tabLst>
                      <a:tab algn="l" pos="0"/>
                    </a:tabLst>
                  </a:pPr>
                  <a:endParaRPr b="0" lang="en-DE" sz="1800" strike="noStrike" u="none">
                    <a:solidFill>
                      <a:srgbClr val="ffffff"/>
                    </a:solidFill>
                    <a:effectLst/>
                    <a:uFillTx/>
                    <a:latin typeface="DesySans Office"/>
                  </a:endParaRPr>
                </a:p>
              </p:txBody>
            </p:sp>
            <p:sp>
              <p:nvSpPr>
                <p:cNvPr id="220" name="object 68"/>
                <p:cNvSpPr/>
                <p:nvPr/>
              </p:nvSpPr>
              <p:spPr>
                <a:xfrm>
                  <a:off x="5695200" y="2657160"/>
                  <a:ext cx="720360" cy="336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63000" bIns="0" anchor="t">
                  <a:spAutoFit/>
                </a:bodyPr>
                <a:p>
                  <a:pPr marL="12600" defTabSz="914400">
                    <a:lnSpc>
                      <a:spcPct val="100000"/>
                    </a:lnSpc>
                    <a:spcBef>
                      <a:spcPts val="496"/>
                    </a:spcBef>
                    <a:tabLst>
                      <a:tab algn="l" pos="0"/>
                    </a:tabLst>
                  </a:pPr>
                  <a:r>
                    <a:rPr b="0" lang="en-US" sz="1800" strike="noStrike" u="none">
                      <a:solidFill>
                        <a:srgbClr val="ffffff"/>
                      </a:solidFill>
                      <a:effectLst/>
                      <a:uFillTx/>
                      <a:latin typeface="Calibri"/>
                    </a:rPr>
                    <a:t>Data</a:t>
                  </a:r>
                  <a:endParaRPr b="0" lang="de-DE" sz="18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</p:grpSp>
        </p:grpSp>
        <p:sp>
          <p:nvSpPr>
            <p:cNvPr id="221" name="Rounded Rectangle 31"/>
            <p:cNvSpPr/>
            <p:nvPr/>
          </p:nvSpPr>
          <p:spPr>
            <a:xfrm>
              <a:off x="3856320" y="1489680"/>
              <a:ext cx="2831760" cy="4488840"/>
            </a:xfrm>
            <a:prstGeom prst="roundRect">
              <a:avLst>
                <a:gd name="adj" fmla="val 6841"/>
              </a:avLst>
            </a:prstGeom>
            <a:noFill/>
            <a:ln w="25400">
              <a:solidFill>
                <a:srgbClr val="5b9bd5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DE" sz="1800" strike="noStrike" u="none">
                <a:solidFill>
                  <a:srgbClr val="ffffff"/>
                </a:solidFill>
                <a:effectLst/>
                <a:uFillTx/>
                <a:latin typeface="DesySans Office"/>
              </a:endParaRPr>
            </a:p>
          </p:txBody>
        </p:sp>
      </p:grpSp>
      <p:sp>
        <p:nvSpPr>
          <p:cNvPr id="222" name="Rounded Rectangle 41"/>
          <p:cNvSpPr/>
          <p:nvPr/>
        </p:nvSpPr>
        <p:spPr>
          <a:xfrm>
            <a:off x="123120" y="1302120"/>
            <a:ext cx="2098800" cy="4948560"/>
          </a:xfrm>
          <a:prstGeom prst="roundRect">
            <a:avLst>
              <a:gd name="adj" fmla="val 6841"/>
            </a:avLst>
          </a:prstGeom>
          <a:noFill/>
          <a:ln w="25400">
            <a:solidFill>
              <a:srgbClr val="59595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DE" sz="1800" strike="noStrike" u="none">
              <a:solidFill>
                <a:srgbClr val="ffffff"/>
              </a:solidFill>
              <a:effectLst/>
              <a:uFillTx/>
              <a:latin typeface="DesySans Office"/>
            </a:endParaRPr>
          </a:p>
        </p:txBody>
      </p:sp>
      <p:sp>
        <p:nvSpPr>
          <p:cNvPr id="223" name="Down Arrow 42"/>
          <p:cNvSpPr/>
          <p:nvPr/>
        </p:nvSpPr>
        <p:spPr>
          <a:xfrm rot="16200000">
            <a:off x="2631600" y="3259080"/>
            <a:ext cx="811080" cy="8686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67171"/>
          </a:solidFill>
          <a:ln w="12700"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DE" sz="1800" strike="noStrike" u="none">
              <a:solidFill>
                <a:srgbClr val="ffffff"/>
              </a:solidFill>
              <a:effectLst/>
              <a:uFillTx/>
              <a:latin typeface="DesySans Office"/>
            </a:endParaRPr>
          </a:p>
        </p:txBody>
      </p:sp>
      <p:grpSp>
        <p:nvGrpSpPr>
          <p:cNvPr id="224" name="Group 43"/>
          <p:cNvGrpSpPr/>
          <p:nvPr/>
        </p:nvGrpSpPr>
        <p:grpSpPr>
          <a:xfrm>
            <a:off x="6383880" y="2488680"/>
            <a:ext cx="1744200" cy="1646280"/>
            <a:chOff x="6383880" y="2488680"/>
            <a:chExt cx="1744200" cy="1646280"/>
          </a:xfrm>
        </p:grpSpPr>
        <p:sp>
          <p:nvSpPr>
            <p:cNvPr id="225" name="object 68"/>
            <p:cNvSpPr/>
            <p:nvPr/>
          </p:nvSpPr>
          <p:spPr>
            <a:xfrm>
              <a:off x="6383880" y="2488680"/>
              <a:ext cx="1744200" cy="67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63000" bIns="0" anchor="t">
              <a:spAutoFit/>
            </a:bodyPr>
            <a:p>
              <a:pPr marL="12600" algn="ctr" defTabSz="914400">
                <a:lnSpc>
                  <a:spcPct val="100000"/>
                </a:lnSpc>
                <a:spcBef>
                  <a:spcPts val="496"/>
                </a:spcBef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404040"/>
                  </a:solidFill>
                  <a:effectLst/>
                  <a:uFillTx/>
                  <a:latin typeface="DesySans Office"/>
                </a:rPr>
                <a:t>Final 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marL="12600" algn="ctr" defTabSz="914400">
                <a:lnSpc>
                  <a:spcPct val="100000"/>
                </a:lnSpc>
                <a:spcBef>
                  <a:spcPts val="496"/>
                </a:spcBef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404040"/>
                  </a:solidFill>
                  <a:effectLst/>
                  <a:uFillTx/>
                  <a:latin typeface="DesySans Office"/>
                </a:rPr>
                <a:t>Publishing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6" name="Down Arrow 45"/>
            <p:cNvSpPr/>
            <p:nvPr/>
          </p:nvSpPr>
          <p:spPr>
            <a:xfrm rot="16200000">
              <a:off x="6899760" y="3295080"/>
              <a:ext cx="811080" cy="86868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67171"/>
            </a:solidFill>
            <a:ln w="12700"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DE" sz="1800" strike="noStrike" u="none">
                <a:solidFill>
                  <a:srgbClr val="ffffff"/>
                </a:solidFill>
                <a:effectLst/>
                <a:uFillTx/>
                <a:latin typeface="DesySans Office"/>
              </a:endParaRPr>
            </a:p>
          </p:txBody>
        </p:sp>
      </p:grpSp>
      <p:grpSp>
        <p:nvGrpSpPr>
          <p:cNvPr id="227" name="Group 46"/>
          <p:cNvGrpSpPr/>
          <p:nvPr/>
        </p:nvGrpSpPr>
        <p:grpSpPr>
          <a:xfrm>
            <a:off x="7892280" y="364320"/>
            <a:ext cx="4222800" cy="6050160"/>
            <a:chOff x="7892280" y="364320"/>
            <a:chExt cx="4222800" cy="6050160"/>
          </a:xfrm>
        </p:grpSpPr>
        <p:sp>
          <p:nvSpPr>
            <p:cNvPr id="228" name=""/>
            <p:cNvSpPr/>
            <p:nvPr/>
          </p:nvSpPr>
          <p:spPr>
            <a:xfrm>
              <a:off x="8277840" y="3996000"/>
              <a:ext cx="3564000" cy="2176200"/>
            </a:xfrm>
            <a:custGeom>
              <a:avLst/>
              <a:gdLst>
                <a:gd name="textAreaLeft" fmla="*/ 0 w 3564000"/>
                <a:gd name="textAreaRight" fmla="*/ 3566160 w 3564000"/>
                <a:gd name="textAreaTop" fmla="*/ 0 h 2176200"/>
                <a:gd name="textAreaBottom" fmla="*/ 2178360 h 2176200"/>
              </a:gdLst>
              <a:ahLst/>
              <a:cxnLst/>
              <a:rect l="textAreaLeft" t="textAreaTop" r="textAreaRight" b="textAreaBottom"/>
              <a:pathLst>
                <a:path w="9906" h="6051">
                  <a:moveTo>
                    <a:pt x="9257" y="4632"/>
                  </a:moveTo>
                  <a:cubicBezTo>
                    <a:pt x="8949" y="4632"/>
                    <a:pt x="8647" y="4713"/>
                    <a:pt x="8381" y="4867"/>
                  </a:cubicBezTo>
                  <a:cubicBezTo>
                    <a:pt x="8115" y="5020"/>
                    <a:pt x="7894" y="5241"/>
                    <a:pt x="7741" y="5507"/>
                  </a:cubicBezTo>
                  <a:cubicBezTo>
                    <a:pt x="7643" y="5677"/>
                    <a:pt x="7574" y="5860"/>
                    <a:pt x="7538" y="6051"/>
                  </a:cubicBezTo>
                  <a:lnTo>
                    <a:pt x="1651" y="6051"/>
                  </a:lnTo>
                  <a:lnTo>
                    <a:pt x="1542" y="6049"/>
                  </a:lnTo>
                  <a:lnTo>
                    <a:pt x="1435" y="6042"/>
                  </a:lnTo>
                  <a:lnTo>
                    <a:pt x="1331" y="6032"/>
                  </a:lnTo>
                  <a:lnTo>
                    <a:pt x="1229" y="6018"/>
                  </a:lnTo>
                  <a:lnTo>
                    <a:pt x="1129" y="6000"/>
                  </a:lnTo>
                  <a:lnTo>
                    <a:pt x="1032" y="5978"/>
                  </a:lnTo>
                  <a:lnTo>
                    <a:pt x="938" y="5953"/>
                  </a:lnTo>
                  <a:lnTo>
                    <a:pt x="847" y="5925"/>
                  </a:lnTo>
                  <a:lnTo>
                    <a:pt x="759" y="5893"/>
                  </a:lnTo>
                  <a:lnTo>
                    <a:pt x="675" y="5858"/>
                  </a:lnTo>
                  <a:lnTo>
                    <a:pt x="595" y="5821"/>
                  </a:lnTo>
                  <a:lnTo>
                    <a:pt x="520" y="5780"/>
                  </a:lnTo>
                  <a:lnTo>
                    <a:pt x="448" y="5737"/>
                  </a:lnTo>
                  <a:lnTo>
                    <a:pt x="381" y="5691"/>
                  </a:lnTo>
                  <a:lnTo>
                    <a:pt x="318" y="5643"/>
                  </a:lnTo>
                  <a:lnTo>
                    <a:pt x="260" y="5592"/>
                  </a:lnTo>
                  <a:lnTo>
                    <a:pt x="208" y="5539"/>
                  </a:lnTo>
                  <a:lnTo>
                    <a:pt x="161" y="5484"/>
                  </a:lnTo>
                  <a:lnTo>
                    <a:pt x="119" y="5427"/>
                  </a:lnTo>
                  <a:lnTo>
                    <a:pt x="84" y="5369"/>
                  </a:lnTo>
                  <a:lnTo>
                    <a:pt x="54" y="5309"/>
                  </a:lnTo>
                  <a:lnTo>
                    <a:pt x="30" y="5247"/>
                  </a:lnTo>
                  <a:lnTo>
                    <a:pt x="13" y="5184"/>
                  </a:lnTo>
                  <a:lnTo>
                    <a:pt x="3" y="5119"/>
                  </a:lnTo>
                  <a:lnTo>
                    <a:pt x="0" y="5054"/>
                  </a:lnTo>
                  <a:lnTo>
                    <a:pt x="0" y="997"/>
                  </a:lnTo>
                  <a:lnTo>
                    <a:pt x="3" y="931"/>
                  </a:lnTo>
                  <a:lnTo>
                    <a:pt x="13" y="867"/>
                  </a:lnTo>
                  <a:lnTo>
                    <a:pt x="30" y="804"/>
                  </a:lnTo>
                  <a:lnTo>
                    <a:pt x="54" y="742"/>
                  </a:lnTo>
                  <a:lnTo>
                    <a:pt x="84" y="682"/>
                  </a:lnTo>
                  <a:lnTo>
                    <a:pt x="119" y="623"/>
                  </a:lnTo>
                  <a:lnTo>
                    <a:pt x="161" y="566"/>
                  </a:lnTo>
                  <a:lnTo>
                    <a:pt x="208" y="511"/>
                  </a:lnTo>
                  <a:lnTo>
                    <a:pt x="260" y="458"/>
                  </a:lnTo>
                  <a:lnTo>
                    <a:pt x="318" y="408"/>
                  </a:lnTo>
                  <a:lnTo>
                    <a:pt x="381" y="359"/>
                  </a:lnTo>
                  <a:lnTo>
                    <a:pt x="448" y="314"/>
                  </a:lnTo>
                  <a:lnTo>
                    <a:pt x="520" y="270"/>
                  </a:lnTo>
                  <a:lnTo>
                    <a:pt x="595" y="230"/>
                  </a:lnTo>
                  <a:lnTo>
                    <a:pt x="675" y="192"/>
                  </a:lnTo>
                  <a:lnTo>
                    <a:pt x="759" y="157"/>
                  </a:lnTo>
                  <a:lnTo>
                    <a:pt x="847" y="125"/>
                  </a:lnTo>
                  <a:lnTo>
                    <a:pt x="938" y="97"/>
                  </a:lnTo>
                  <a:lnTo>
                    <a:pt x="1032" y="72"/>
                  </a:lnTo>
                  <a:lnTo>
                    <a:pt x="1129" y="50"/>
                  </a:lnTo>
                  <a:lnTo>
                    <a:pt x="1229" y="32"/>
                  </a:lnTo>
                  <a:lnTo>
                    <a:pt x="1331" y="18"/>
                  </a:lnTo>
                  <a:lnTo>
                    <a:pt x="1435" y="8"/>
                  </a:lnTo>
                  <a:lnTo>
                    <a:pt x="1542" y="2"/>
                  </a:lnTo>
                  <a:lnTo>
                    <a:pt x="1651" y="0"/>
                  </a:lnTo>
                  <a:lnTo>
                    <a:pt x="8255" y="0"/>
                  </a:lnTo>
                  <a:lnTo>
                    <a:pt x="8364" y="2"/>
                  </a:lnTo>
                  <a:lnTo>
                    <a:pt x="8470" y="8"/>
                  </a:lnTo>
                  <a:lnTo>
                    <a:pt x="8575" y="18"/>
                  </a:lnTo>
                  <a:lnTo>
                    <a:pt x="8677" y="32"/>
                  </a:lnTo>
                  <a:lnTo>
                    <a:pt x="8777" y="50"/>
                  </a:lnTo>
                  <a:lnTo>
                    <a:pt x="8874" y="72"/>
                  </a:lnTo>
                  <a:lnTo>
                    <a:pt x="8968" y="97"/>
                  </a:lnTo>
                  <a:lnTo>
                    <a:pt x="9059" y="125"/>
                  </a:lnTo>
                  <a:lnTo>
                    <a:pt x="9146" y="157"/>
                  </a:lnTo>
                  <a:lnTo>
                    <a:pt x="9230" y="192"/>
                  </a:lnTo>
                  <a:lnTo>
                    <a:pt x="9310" y="230"/>
                  </a:lnTo>
                  <a:lnTo>
                    <a:pt x="9386" y="270"/>
                  </a:lnTo>
                  <a:lnTo>
                    <a:pt x="9458" y="314"/>
                  </a:lnTo>
                  <a:lnTo>
                    <a:pt x="9525" y="359"/>
                  </a:lnTo>
                  <a:lnTo>
                    <a:pt x="9588" y="408"/>
                  </a:lnTo>
                  <a:lnTo>
                    <a:pt x="9645" y="458"/>
                  </a:lnTo>
                  <a:lnTo>
                    <a:pt x="9698" y="511"/>
                  </a:lnTo>
                  <a:lnTo>
                    <a:pt x="9745" y="566"/>
                  </a:lnTo>
                  <a:lnTo>
                    <a:pt x="9786" y="623"/>
                  </a:lnTo>
                  <a:lnTo>
                    <a:pt x="9822" y="682"/>
                  </a:lnTo>
                  <a:lnTo>
                    <a:pt x="9852" y="742"/>
                  </a:lnTo>
                  <a:lnTo>
                    <a:pt x="9875" y="804"/>
                  </a:lnTo>
                  <a:lnTo>
                    <a:pt x="9892" y="867"/>
                  </a:lnTo>
                  <a:lnTo>
                    <a:pt x="9903" y="931"/>
                  </a:lnTo>
                  <a:lnTo>
                    <a:pt x="9906" y="997"/>
                  </a:lnTo>
                  <a:lnTo>
                    <a:pt x="9906" y="4757"/>
                  </a:lnTo>
                  <a:cubicBezTo>
                    <a:pt x="9700" y="4675"/>
                    <a:pt x="9480" y="4632"/>
                    <a:pt x="9257" y="4632"/>
                  </a:cubicBezTo>
                  <a:close/>
                </a:path>
              </a:pathLst>
            </a:custGeom>
            <a:solidFill>
              <a:srgbClr val="e2f0d9"/>
            </a:solidFill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DesySans Office"/>
              </a:endParaRPr>
            </a:p>
          </p:txBody>
        </p:sp>
        <p:sp>
          <p:nvSpPr>
            <p:cNvPr id="229" name="object 4"/>
            <p:cNvSpPr/>
            <p:nvPr/>
          </p:nvSpPr>
          <p:spPr>
            <a:xfrm>
              <a:off x="8760240" y="364320"/>
              <a:ext cx="3119040" cy="439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12600" bIns="0" anchor="t">
              <a:spAutoFit/>
            </a:bodyPr>
            <a:p>
              <a:pPr marL="12600" defTabSz="914400">
                <a:lnSpc>
                  <a:spcPct val="100000"/>
                </a:lnSpc>
                <a:spcBef>
                  <a:spcPts val="99"/>
                </a:spcBef>
                <a:tabLst>
                  <a:tab algn="l" pos="0"/>
                </a:tabLst>
              </a:pPr>
              <a:r>
                <a:rPr b="0" lang="en-US" sz="2800" strike="noStrike" u="none">
                  <a:solidFill>
                    <a:srgbClr val="008fd3"/>
                  </a:solidFill>
                  <a:effectLst/>
                  <a:uFillTx/>
                  <a:latin typeface="DesySans Office"/>
                </a:rPr>
                <a:t>Open</a:t>
              </a:r>
              <a:r>
                <a:rPr b="0" lang="en-US" sz="2800" spc="-79" strike="noStrike" u="none">
                  <a:solidFill>
                    <a:srgbClr val="008fd3"/>
                  </a:solidFill>
                  <a:effectLst/>
                  <a:uFillTx/>
                  <a:latin typeface="DesySans Office"/>
                </a:rPr>
                <a:t> </a:t>
              </a:r>
              <a:r>
                <a:rPr b="0" lang="en-US" sz="2800" spc="-6" strike="noStrike" u="none">
                  <a:solidFill>
                    <a:srgbClr val="008fd3"/>
                  </a:solidFill>
                  <a:effectLst/>
                  <a:uFillTx/>
                  <a:latin typeface="DesySans Office"/>
                </a:rPr>
                <a:t>Data Portal</a:t>
              </a:r>
              <a:endParaRPr b="0" lang="de-DE" sz="2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0" name="Vertical Scroll 50"/>
            <p:cNvSpPr/>
            <p:nvPr/>
          </p:nvSpPr>
          <p:spPr>
            <a:xfrm>
              <a:off x="8553600" y="4833360"/>
              <a:ext cx="1038240" cy="1002240"/>
            </a:xfrm>
            <a:prstGeom prst="verticalScroll">
              <a:avLst>
                <a:gd name="adj" fmla="val 12500"/>
              </a:avLst>
            </a:prstGeom>
            <a:solidFill>
              <a:srgbClr val="70ad47"/>
            </a:solidFill>
            <a:ln w="2540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DE" sz="1800" strike="noStrike" u="none">
                <a:solidFill>
                  <a:srgbClr val="ffffff"/>
                </a:solidFill>
                <a:effectLst/>
                <a:uFillTx/>
                <a:latin typeface="DesySans Office"/>
              </a:endParaRPr>
            </a:p>
          </p:txBody>
        </p:sp>
        <p:sp>
          <p:nvSpPr>
            <p:cNvPr id="231" name="object 68"/>
            <p:cNvSpPr/>
            <p:nvPr/>
          </p:nvSpPr>
          <p:spPr>
            <a:xfrm>
              <a:off x="8813880" y="5105880"/>
              <a:ext cx="720360" cy="33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63000" bIns="0" anchor="t">
              <a:spAutoFit/>
            </a:bodyPr>
            <a:p>
              <a:pPr marL="12600" defTabSz="914400">
                <a:lnSpc>
                  <a:spcPct val="100000"/>
                </a:lnSpc>
                <a:spcBef>
                  <a:spcPts val="496"/>
                </a:spcBef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ffffff"/>
                  </a:solidFill>
                  <a:effectLst/>
                  <a:uFillTx/>
                  <a:latin typeface="Calibri"/>
                </a:rPr>
                <a:t>Data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2" name="object 6"/>
            <p:cNvSpPr/>
            <p:nvPr/>
          </p:nvSpPr>
          <p:spPr>
            <a:xfrm>
              <a:off x="8380440" y="3471120"/>
              <a:ext cx="3564360" cy="36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33120" bIns="0" anchor="t">
              <a:spAutoFit/>
            </a:bodyPr>
            <a:p>
              <a:pPr marL="12600" defTabSz="914400">
                <a:lnSpc>
                  <a:spcPct val="100000"/>
                </a:lnSpc>
                <a:spcBef>
                  <a:spcPts val="258"/>
                </a:spcBef>
                <a:tabLst>
                  <a:tab algn="l" pos="0"/>
                </a:tabLst>
              </a:pPr>
              <a:r>
                <a:rPr b="0" lang="en-US" sz="2200" spc="-6" strike="noStrike" u="none">
                  <a:solidFill>
                    <a:srgbClr val="008fd3"/>
                  </a:solidFill>
                  <a:effectLst/>
                  <a:uFillTx/>
                  <a:latin typeface="DesySans Office"/>
                </a:rPr>
                <a:t>Persistent HIFIS Space</a:t>
              </a:r>
              <a:endParaRPr b="0" lang="de-DE" sz="2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233" name="Picture 53" descr=""/>
            <p:cNvPicPr/>
            <p:nvPr/>
          </p:nvPicPr>
          <p:blipFill>
            <a:blip r:embed="rId5"/>
            <a:stretch/>
          </p:blipFill>
          <p:spPr>
            <a:xfrm>
              <a:off x="8472960" y="2291040"/>
              <a:ext cx="1048680" cy="239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4" name="TextBox 54"/>
            <p:cNvSpPr/>
            <p:nvPr/>
          </p:nvSpPr>
          <p:spPr>
            <a:xfrm>
              <a:off x="8363160" y="1886760"/>
              <a:ext cx="1605600" cy="326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000000"/>
                  </a:solidFill>
                  <a:effectLst/>
                  <a:uFillTx/>
                  <a:latin typeface="DesySans Office"/>
                </a:rPr>
                <a:t>DOI minting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5" name="Rounded Rectangle 55"/>
            <p:cNvSpPr/>
            <p:nvPr/>
          </p:nvSpPr>
          <p:spPr>
            <a:xfrm>
              <a:off x="8328240" y="1876680"/>
              <a:ext cx="1653840" cy="1509480"/>
            </a:xfrm>
            <a:prstGeom prst="roundRect">
              <a:avLst>
                <a:gd name="adj" fmla="val 16667"/>
              </a:avLst>
            </a:prstGeom>
            <a:noFill/>
            <a:ln cap="rnd"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DesySans Office"/>
              </a:endParaRPr>
            </a:p>
          </p:txBody>
        </p:sp>
        <p:pic>
          <p:nvPicPr>
            <p:cNvPr id="236" name="Picture 56" descr=""/>
            <p:cNvPicPr/>
            <p:nvPr/>
          </p:nvPicPr>
          <p:blipFill>
            <a:blip r:embed="rId6"/>
            <a:stretch/>
          </p:blipFill>
          <p:spPr>
            <a:xfrm>
              <a:off x="10343160" y="2092680"/>
              <a:ext cx="1248120" cy="6699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37" name="Picture 57" descr=""/>
            <p:cNvPicPr/>
            <p:nvPr/>
          </p:nvPicPr>
          <p:blipFill>
            <a:blip r:embed="rId7"/>
            <a:stretch/>
          </p:blipFill>
          <p:spPr>
            <a:xfrm>
              <a:off x="10847160" y="2596680"/>
              <a:ext cx="630360" cy="7203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8" name="Rounded Rectangle 58"/>
            <p:cNvSpPr/>
            <p:nvPr/>
          </p:nvSpPr>
          <p:spPr>
            <a:xfrm>
              <a:off x="10200600" y="1876680"/>
              <a:ext cx="1580400" cy="1509480"/>
            </a:xfrm>
            <a:prstGeom prst="roundRect">
              <a:avLst>
                <a:gd name="adj" fmla="val 16667"/>
              </a:avLst>
            </a:prstGeom>
            <a:noFill/>
            <a:ln cap="rnd" w="0">
              <a:solidFill>
                <a:srgbClr val="666666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9360" rIns="99360" tIns="54360" bIns="5436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000000"/>
                  </a:solidFill>
                  <a:effectLst/>
                  <a:uFillTx/>
                  <a:latin typeface="Calibri"/>
                </a:rPr>
                <a:t>`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9" name="Rounded Rectangle 59"/>
            <p:cNvSpPr/>
            <p:nvPr/>
          </p:nvSpPr>
          <p:spPr>
            <a:xfrm>
              <a:off x="8472240" y="2596680"/>
              <a:ext cx="1263600" cy="638640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0"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DesySans Office"/>
              </a:endParaRPr>
            </a:p>
          </p:txBody>
        </p:sp>
        <p:sp>
          <p:nvSpPr>
            <p:cNvPr id="240" name="TextBox 60"/>
            <p:cNvSpPr/>
            <p:nvPr/>
          </p:nvSpPr>
          <p:spPr>
            <a:xfrm>
              <a:off x="8436240" y="2740680"/>
              <a:ext cx="1411560" cy="326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500" strike="noStrike" u="none">
                  <a:solidFill>
                    <a:srgbClr val="5b9bd5"/>
                  </a:solidFill>
                  <a:effectLst/>
                  <a:uFillTx/>
                  <a:latin typeface="DesySans Office"/>
                </a:rPr>
                <a:t>Landing Page</a:t>
              </a:r>
              <a:endParaRPr b="0" lang="de-DE" sz="15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1" name="TextBox 61"/>
            <p:cNvSpPr/>
            <p:nvPr/>
          </p:nvSpPr>
          <p:spPr>
            <a:xfrm>
              <a:off x="10271160" y="1876680"/>
              <a:ext cx="1605600" cy="326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000000"/>
                  </a:solidFill>
                  <a:effectLst/>
                  <a:uFillTx/>
                  <a:latin typeface="DesySans Office"/>
                </a:rPr>
                <a:t>OAI-PMH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2" name="Vertical Scroll 62"/>
            <p:cNvSpPr/>
            <p:nvPr/>
          </p:nvSpPr>
          <p:spPr>
            <a:xfrm>
              <a:off x="9166320" y="5009040"/>
              <a:ext cx="1038240" cy="1002240"/>
            </a:xfrm>
            <a:prstGeom prst="verticalScroll">
              <a:avLst>
                <a:gd name="adj" fmla="val 12500"/>
              </a:avLst>
            </a:prstGeom>
            <a:solidFill>
              <a:srgbClr val="70ad47"/>
            </a:solidFill>
            <a:ln w="2540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DE" sz="1800" strike="noStrike" u="none">
                <a:solidFill>
                  <a:srgbClr val="ffffff"/>
                </a:solidFill>
                <a:effectLst/>
                <a:uFillTx/>
                <a:latin typeface="DesySans Office"/>
              </a:endParaRPr>
            </a:p>
          </p:txBody>
        </p:sp>
        <p:sp>
          <p:nvSpPr>
            <p:cNvPr id="243" name="object 68"/>
            <p:cNvSpPr/>
            <p:nvPr/>
          </p:nvSpPr>
          <p:spPr>
            <a:xfrm>
              <a:off x="9426600" y="5281920"/>
              <a:ext cx="720360" cy="33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63000" bIns="0" anchor="t">
              <a:spAutoFit/>
            </a:bodyPr>
            <a:p>
              <a:pPr marL="12600" defTabSz="914400">
                <a:lnSpc>
                  <a:spcPct val="100000"/>
                </a:lnSpc>
                <a:spcBef>
                  <a:spcPts val="496"/>
                </a:spcBef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ffffff"/>
                  </a:solidFill>
                  <a:effectLst/>
                  <a:uFillTx/>
                  <a:latin typeface="Calibri"/>
                </a:rPr>
                <a:t>Data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4" name="Vertical Scroll 64"/>
            <p:cNvSpPr/>
            <p:nvPr/>
          </p:nvSpPr>
          <p:spPr>
            <a:xfrm>
              <a:off x="9782280" y="4822920"/>
              <a:ext cx="1038240" cy="1002240"/>
            </a:xfrm>
            <a:prstGeom prst="verticalScroll">
              <a:avLst>
                <a:gd name="adj" fmla="val 12500"/>
              </a:avLst>
            </a:prstGeom>
            <a:solidFill>
              <a:srgbClr val="70ad47"/>
            </a:solidFill>
            <a:ln w="2540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DE" sz="1800" strike="noStrike" u="none">
                <a:solidFill>
                  <a:srgbClr val="ffffff"/>
                </a:solidFill>
                <a:effectLst/>
                <a:uFillTx/>
                <a:latin typeface="DesySans Office"/>
              </a:endParaRPr>
            </a:p>
          </p:txBody>
        </p:sp>
        <p:sp>
          <p:nvSpPr>
            <p:cNvPr id="245" name="object 68"/>
            <p:cNvSpPr/>
            <p:nvPr/>
          </p:nvSpPr>
          <p:spPr>
            <a:xfrm>
              <a:off x="10112040" y="5116680"/>
              <a:ext cx="720360" cy="33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63000" bIns="0" anchor="t">
              <a:spAutoFit/>
            </a:bodyPr>
            <a:p>
              <a:pPr marL="12600" defTabSz="914400">
                <a:lnSpc>
                  <a:spcPct val="100000"/>
                </a:lnSpc>
                <a:spcBef>
                  <a:spcPts val="496"/>
                </a:spcBef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ffffff"/>
                  </a:solidFill>
                  <a:effectLst/>
                  <a:uFillTx/>
                  <a:latin typeface="Calibri"/>
                </a:rPr>
                <a:t>Data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6" name="Vertical Scroll 66"/>
            <p:cNvSpPr/>
            <p:nvPr/>
          </p:nvSpPr>
          <p:spPr>
            <a:xfrm>
              <a:off x="10483560" y="4549680"/>
              <a:ext cx="1038240" cy="1002240"/>
            </a:xfrm>
            <a:prstGeom prst="verticalScroll">
              <a:avLst>
                <a:gd name="adj" fmla="val 12500"/>
              </a:avLst>
            </a:prstGeom>
            <a:solidFill>
              <a:srgbClr val="70ad47"/>
            </a:solidFill>
            <a:ln w="2540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DE" sz="1800" strike="noStrike" u="none">
                <a:solidFill>
                  <a:srgbClr val="ffffff"/>
                </a:solidFill>
                <a:effectLst/>
                <a:uFillTx/>
                <a:latin typeface="DesySans Office"/>
              </a:endParaRPr>
            </a:p>
          </p:txBody>
        </p:sp>
        <p:sp>
          <p:nvSpPr>
            <p:cNvPr id="247" name="object 68"/>
            <p:cNvSpPr/>
            <p:nvPr/>
          </p:nvSpPr>
          <p:spPr>
            <a:xfrm>
              <a:off x="10815840" y="4894560"/>
              <a:ext cx="720360" cy="33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63000" bIns="0" anchor="t">
              <a:spAutoFit/>
            </a:bodyPr>
            <a:p>
              <a:pPr marL="12600" defTabSz="914400">
                <a:lnSpc>
                  <a:spcPct val="100000"/>
                </a:lnSpc>
                <a:spcBef>
                  <a:spcPts val="496"/>
                </a:spcBef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ffffff"/>
                  </a:solidFill>
                  <a:effectLst/>
                  <a:uFillTx/>
                  <a:latin typeface="Calibri"/>
                </a:rPr>
                <a:t>Data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8" name="TextBox 68"/>
            <p:cNvSpPr/>
            <p:nvPr/>
          </p:nvSpPr>
          <p:spPr>
            <a:xfrm>
              <a:off x="8364600" y="4076640"/>
              <a:ext cx="3249000" cy="851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600" spc="-6" strike="noStrike" u="none">
                  <a:solidFill>
                    <a:srgbClr val="f1820f"/>
                  </a:solidFill>
                  <a:effectLst/>
                  <a:uFillTx/>
                  <a:latin typeface="DesySans Office"/>
                </a:rPr>
                <a:t>Data </a:t>
              </a:r>
              <a:r>
                <a:rPr b="0" lang="en-US" sz="1600" strike="noStrike" u="none">
                  <a:solidFill>
                    <a:srgbClr val="f1820f"/>
                  </a:solidFill>
                  <a:effectLst/>
                  <a:uFillTx/>
                  <a:latin typeface="DesySans Office"/>
                </a:rPr>
                <a:t>is </a:t>
              </a:r>
              <a:r>
                <a:rPr b="0" lang="en-US" sz="1600" spc="-6" strike="noStrike" u="none">
                  <a:solidFill>
                    <a:srgbClr val="f1820f"/>
                  </a:solidFill>
                  <a:effectLst/>
                  <a:uFillTx/>
                  <a:latin typeface="DesySans Office"/>
                </a:rPr>
                <a:t>immutable and no longer  removable</a:t>
              </a:r>
              <a:endParaRPr b="0" lang="de-DE" sz="1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249" name="Picture 69" descr=""/>
            <p:cNvPicPr/>
            <p:nvPr/>
          </p:nvPicPr>
          <p:blipFill>
            <a:blip r:embed="rId8"/>
            <a:stretch/>
          </p:blipFill>
          <p:spPr>
            <a:xfrm>
              <a:off x="8544240" y="868680"/>
              <a:ext cx="2671920" cy="9334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50" name=""/>
            <p:cNvSpPr/>
            <p:nvPr/>
          </p:nvSpPr>
          <p:spPr>
            <a:xfrm>
              <a:off x="7892280" y="834840"/>
              <a:ext cx="4222800" cy="5579640"/>
            </a:xfrm>
            <a:custGeom>
              <a:avLst/>
              <a:gdLst>
                <a:gd name="textAreaLeft" fmla="*/ 0 w 4222800"/>
                <a:gd name="textAreaRight" fmla="*/ 4224960 w 4222800"/>
                <a:gd name="textAreaTop" fmla="*/ 0 h 5579640"/>
                <a:gd name="textAreaBottom" fmla="*/ 5581800 h 5579640"/>
              </a:gdLst>
              <a:ahLst/>
              <a:cxnLst/>
              <a:rect l="textAreaLeft" t="textAreaTop" r="textAreaRight" b="textAreaBottom"/>
              <a:pathLst>
                <a:path w="11736" h="15505">
                  <a:moveTo>
                    <a:pt x="11665" y="13900"/>
                  </a:moveTo>
                  <a:lnTo>
                    <a:pt x="11665" y="834"/>
                  </a:lnTo>
                  <a:lnTo>
                    <a:pt x="11665" y="834"/>
                  </a:lnTo>
                  <a:lnTo>
                    <a:pt x="11665" y="834"/>
                  </a:lnTo>
                  <a:cubicBezTo>
                    <a:pt x="11665" y="767"/>
                    <a:pt x="11656" y="701"/>
                    <a:pt x="11639" y="637"/>
                  </a:cubicBezTo>
                  <a:cubicBezTo>
                    <a:pt x="11621" y="573"/>
                    <a:pt x="11596" y="511"/>
                    <a:pt x="11562" y="453"/>
                  </a:cubicBezTo>
                  <a:cubicBezTo>
                    <a:pt x="11529" y="395"/>
                    <a:pt x="11488" y="342"/>
                    <a:pt x="11441" y="295"/>
                  </a:cubicBezTo>
                  <a:cubicBezTo>
                    <a:pt x="11394" y="248"/>
                    <a:pt x="11341" y="207"/>
                    <a:pt x="11283" y="174"/>
                  </a:cubicBezTo>
                  <a:cubicBezTo>
                    <a:pt x="11225" y="140"/>
                    <a:pt x="11163" y="115"/>
                    <a:pt x="11099" y="97"/>
                  </a:cubicBezTo>
                  <a:cubicBezTo>
                    <a:pt x="11035" y="80"/>
                    <a:pt x="10969" y="72"/>
                    <a:pt x="10902" y="72"/>
                  </a:cubicBezTo>
                  <a:lnTo>
                    <a:pt x="10902" y="72"/>
                  </a:lnTo>
                  <a:lnTo>
                    <a:pt x="10902" y="71"/>
                  </a:lnTo>
                  <a:lnTo>
                    <a:pt x="834" y="71"/>
                  </a:lnTo>
                  <a:cubicBezTo>
                    <a:pt x="767" y="71"/>
                    <a:pt x="701" y="80"/>
                    <a:pt x="637" y="97"/>
                  </a:cubicBezTo>
                  <a:cubicBezTo>
                    <a:pt x="573" y="115"/>
                    <a:pt x="511" y="140"/>
                    <a:pt x="453" y="174"/>
                  </a:cubicBezTo>
                  <a:cubicBezTo>
                    <a:pt x="395" y="207"/>
                    <a:pt x="342" y="248"/>
                    <a:pt x="295" y="295"/>
                  </a:cubicBezTo>
                  <a:cubicBezTo>
                    <a:pt x="248" y="342"/>
                    <a:pt x="207" y="395"/>
                    <a:pt x="174" y="453"/>
                  </a:cubicBezTo>
                  <a:cubicBezTo>
                    <a:pt x="140" y="511"/>
                    <a:pt x="115" y="573"/>
                    <a:pt x="97" y="637"/>
                  </a:cubicBezTo>
                  <a:cubicBezTo>
                    <a:pt x="80" y="701"/>
                    <a:pt x="72" y="767"/>
                    <a:pt x="72" y="834"/>
                  </a:cubicBezTo>
                  <a:lnTo>
                    <a:pt x="72" y="834"/>
                  </a:lnTo>
                  <a:lnTo>
                    <a:pt x="71" y="14671"/>
                  </a:lnTo>
                  <a:cubicBezTo>
                    <a:pt x="71" y="14738"/>
                    <a:pt x="80" y="14804"/>
                    <a:pt x="97" y="14868"/>
                  </a:cubicBezTo>
                  <a:cubicBezTo>
                    <a:pt x="115" y="14932"/>
                    <a:pt x="140" y="14994"/>
                    <a:pt x="174" y="15052"/>
                  </a:cubicBezTo>
                  <a:cubicBezTo>
                    <a:pt x="207" y="15110"/>
                    <a:pt x="248" y="15163"/>
                    <a:pt x="295" y="15210"/>
                  </a:cubicBezTo>
                  <a:cubicBezTo>
                    <a:pt x="342" y="15257"/>
                    <a:pt x="395" y="15298"/>
                    <a:pt x="453" y="15331"/>
                  </a:cubicBezTo>
                  <a:cubicBezTo>
                    <a:pt x="511" y="15365"/>
                    <a:pt x="573" y="15390"/>
                    <a:pt x="637" y="15408"/>
                  </a:cubicBezTo>
                  <a:cubicBezTo>
                    <a:pt x="701" y="15425"/>
                    <a:pt x="767" y="15433"/>
                    <a:pt x="834" y="15433"/>
                  </a:cubicBezTo>
                  <a:lnTo>
                    <a:pt x="8405" y="15433"/>
                  </a:lnTo>
                  <a:cubicBezTo>
                    <a:pt x="8409" y="15457"/>
                    <a:pt x="8413" y="15480"/>
                    <a:pt x="8419" y="15504"/>
                  </a:cubicBezTo>
                  <a:lnTo>
                    <a:pt x="834" y="15504"/>
                  </a:lnTo>
                  <a:lnTo>
                    <a:pt x="834" y="15505"/>
                  </a:lnTo>
                  <a:lnTo>
                    <a:pt x="834" y="15505"/>
                  </a:lnTo>
                  <a:cubicBezTo>
                    <a:pt x="761" y="15505"/>
                    <a:pt x="688" y="15495"/>
                    <a:pt x="618" y="15476"/>
                  </a:cubicBezTo>
                  <a:cubicBezTo>
                    <a:pt x="548" y="15457"/>
                    <a:pt x="481" y="15429"/>
                    <a:pt x="417" y="15393"/>
                  </a:cubicBezTo>
                  <a:cubicBezTo>
                    <a:pt x="354" y="15356"/>
                    <a:pt x="296" y="15312"/>
                    <a:pt x="245" y="15260"/>
                  </a:cubicBezTo>
                  <a:cubicBezTo>
                    <a:pt x="193" y="15209"/>
                    <a:pt x="149" y="15151"/>
                    <a:pt x="112" y="15088"/>
                  </a:cubicBezTo>
                  <a:cubicBezTo>
                    <a:pt x="76" y="15024"/>
                    <a:pt x="48" y="14957"/>
                    <a:pt x="29" y="14887"/>
                  </a:cubicBezTo>
                  <a:cubicBezTo>
                    <a:pt x="10" y="14817"/>
                    <a:pt x="0" y="14744"/>
                    <a:pt x="0" y="14671"/>
                  </a:cubicBezTo>
                  <a:lnTo>
                    <a:pt x="0" y="14671"/>
                  </a:lnTo>
                  <a:lnTo>
                    <a:pt x="1" y="834"/>
                  </a:lnTo>
                  <a:lnTo>
                    <a:pt x="1" y="834"/>
                  </a:lnTo>
                  <a:cubicBezTo>
                    <a:pt x="1" y="761"/>
                    <a:pt x="10" y="688"/>
                    <a:pt x="29" y="618"/>
                  </a:cubicBezTo>
                  <a:cubicBezTo>
                    <a:pt x="48" y="548"/>
                    <a:pt x="76" y="481"/>
                    <a:pt x="112" y="417"/>
                  </a:cubicBezTo>
                  <a:cubicBezTo>
                    <a:pt x="149" y="354"/>
                    <a:pt x="193" y="296"/>
                    <a:pt x="245" y="245"/>
                  </a:cubicBezTo>
                  <a:cubicBezTo>
                    <a:pt x="296" y="193"/>
                    <a:pt x="354" y="149"/>
                    <a:pt x="417" y="112"/>
                  </a:cubicBezTo>
                  <a:cubicBezTo>
                    <a:pt x="481" y="76"/>
                    <a:pt x="548" y="48"/>
                    <a:pt x="618" y="29"/>
                  </a:cubicBezTo>
                  <a:cubicBezTo>
                    <a:pt x="688" y="10"/>
                    <a:pt x="761" y="0"/>
                    <a:pt x="834" y="0"/>
                  </a:cubicBezTo>
                  <a:lnTo>
                    <a:pt x="834" y="0"/>
                  </a:lnTo>
                  <a:lnTo>
                    <a:pt x="10902" y="1"/>
                  </a:lnTo>
                  <a:lnTo>
                    <a:pt x="10902" y="1"/>
                  </a:lnTo>
                  <a:cubicBezTo>
                    <a:pt x="10975" y="1"/>
                    <a:pt x="11048" y="10"/>
                    <a:pt x="11118" y="29"/>
                  </a:cubicBezTo>
                  <a:cubicBezTo>
                    <a:pt x="11188" y="48"/>
                    <a:pt x="11255" y="76"/>
                    <a:pt x="11319" y="112"/>
                  </a:cubicBezTo>
                  <a:cubicBezTo>
                    <a:pt x="11382" y="149"/>
                    <a:pt x="11440" y="193"/>
                    <a:pt x="11491" y="245"/>
                  </a:cubicBezTo>
                  <a:cubicBezTo>
                    <a:pt x="11543" y="296"/>
                    <a:pt x="11587" y="354"/>
                    <a:pt x="11624" y="417"/>
                  </a:cubicBezTo>
                  <a:cubicBezTo>
                    <a:pt x="11660" y="481"/>
                    <a:pt x="11688" y="548"/>
                    <a:pt x="11707" y="618"/>
                  </a:cubicBezTo>
                  <a:cubicBezTo>
                    <a:pt x="11726" y="688"/>
                    <a:pt x="11736" y="761"/>
                    <a:pt x="11736" y="834"/>
                  </a:cubicBezTo>
                  <a:lnTo>
                    <a:pt x="11736" y="834"/>
                  </a:lnTo>
                  <a:lnTo>
                    <a:pt x="11736" y="13991"/>
                  </a:lnTo>
                  <a:cubicBezTo>
                    <a:pt x="11714" y="13960"/>
                    <a:pt x="11690" y="13930"/>
                    <a:pt x="11665" y="13900"/>
                  </a:cubicBezTo>
                  <a:close/>
                </a:path>
              </a:pathLst>
            </a:custGeom>
            <a:solidFill>
              <a:srgbClr val="5b9bd5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DE" sz="1800" strike="noStrike" u="none">
                <a:solidFill>
                  <a:srgbClr val="ffffff"/>
                </a:solidFill>
                <a:effectLst/>
                <a:uFillTx/>
                <a:latin typeface="DesySans Office"/>
              </a:endParaRPr>
            </a:p>
          </p:txBody>
        </p:sp>
      </p:grpSp>
      <p:sp>
        <p:nvSpPr>
          <p:cNvPr id="251" name="Text Placeholder 5"/>
          <p:cNvSpPr/>
          <p:nvPr/>
        </p:nvSpPr>
        <p:spPr>
          <a:xfrm>
            <a:off x="264240" y="543600"/>
            <a:ext cx="5707800" cy="43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sisyphos.desy.de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PlaceHolder 10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9E4E57A-539C-40D6-A7EB-A694F7471F1E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Schemata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54" name="Picture 4" descr="YAML File icon SVG Vector &amp; PNG Free Download | UXWing"/>
          <p:cNvPicPr/>
          <p:nvPr/>
        </p:nvPicPr>
        <p:blipFill>
          <a:blip r:embed="rId1"/>
          <a:stretch/>
        </p:blipFill>
        <p:spPr>
          <a:xfrm>
            <a:off x="983520" y="1607760"/>
            <a:ext cx="1005480" cy="1070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5" name="TextBox 7"/>
          <p:cNvSpPr/>
          <p:nvPr/>
        </p:nvSpPr>
        <p:spPr>
          <a:xfrm>
            <a:off x="132120" y="887400"/>
            <a:ext cx="2193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Metadata Description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Language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6" name="Right Arrow 8"/>
          <p:cNvSpPr/>
          <p:nvPr/>
        </p:nvSpPr>
        <p:spPr>
          <a:xfrm>
            <a:off x="2063520" y="1895760"/>
            <a:ext cx="717480" cy="429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grpSp>
        <p:nvGrpSpPr>
          <p:cNvPr id="257" name="Group 9"/>
          <p:cNvGrpSpPr/>
          <p:nvPr/>
        </p:nvGrpSpPr>
        <p:grpSpPr>
          <a:xfrm>
            <a:off x="2927520" y="671400"/>
            <a:ext cx="2013840" cy="2301840"/>
            <a:chOff x="2927520" y="671400"/>
            <a:chExt cx="2013840" cy="2301840"/>
          </a:xfrm>
        </p:grpSpPr>
        <p:pic>
          <p:nvPicPr>
            <p:cNvPr id="258" name="Picture 8" descr="LinkML - Linked data Modeling Language"/>
            <p:cNvPicPr/>
            <p:nvPr/>
          </p:nvPicPr>
          <p:blipFill>
            <a:blip r:embed="rId2"/>
            <a:stretch/>
          </p:blipFill>
          <p:spPr>
            <a:xfrm>
              <a:off x="3167280" y="1679760"/>
              <a:ext cx="1558080" cy="8614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59" name="Rounded Rectangle 11"/>
            <p:cNvSpPr/>
            <p:nvPr/>
          </p:nvSpPr>
          <p:spPr>
            <a:xfrm>
              <a:off x="2927520" y="671400"/>
              <a:ext cx="2013840" cy="230184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a7e86"/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0" name="TextBox 12"/>
            <p:cNvSpPr/>
            <p:nvPr/>
          </p:nvSpPr>
          <p:spPr>
            <a:xfrm>
              <a:off x="3210120" y="743400"/>
              <a:ext cx="154116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24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MDS</a:t>
              </a:r>
              <a:endParaRPr b="0" lang="de-DE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DE" sz="24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Convertion</a:t>
              </a:r>
              <a:endParaRPr b="0" lang="de-DE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61" name="Group 13"/>
          <p:cNvGrpSpPr/>
          <p:nvPr/>
        </p:nvGrpSpPr>
        <p:grpSpPr>
          <a:xfrm>
            <a:off x="5087880" y="815400"/>
            <a:ext cx="2867400" cy="1581840"/>
            <a:chOff x="5087880" y="815400"/>
            <a:chExt cx="2867400" cy="1581840"/>
          </a:xfrm>
        </p:grpSpPr>
        <p:pic>
          <p:nvPicPr>
            <p:cNvPr id="262" name="Picture 14" descr=""/>
            <p:cNvPicPr/>
            <p:nvPr/>
          </p:nvPicPr>
          <p:blipFill>
            <a:blip r:embed="rId3"/>
            <a:stretch/>
          </p:blipFill>
          <p:spPr>
            <a:xfrm>
              <a:off x="5879880" y="1823760"/>
              <a:ext cx="2075400" cy="5734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63" name="Right Arrow 15"/>
            <p:cNvSpPr/>
            <p:nvPr/>
          </p:nvSpPr>
          <p:spPr>
            <a:xfrm>
              <a:off x="5087880" y="887400"/>
              <a:ext cx="501480" cy="2134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472c4"/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4" name="TextBox 16"/>
            <p:cNvSpPr/>
            <p:nvPr/>
          </p:nvSpPr>
          <p:spPr>
            <a:xfrm>
              <a:off x="5818680" y="815400"/>
              <a:ext cx="11210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8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W3C OWL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5" name="Right Arrow 17"/>
            <p:cNvSpPr/>
            <p:nvPr/>
          </p:nvSpPr>
          <p:spPr>
            <a:xfrm>
              <a:off x="5087880" y="1247400"/>
              <a:ext cx="501480" cy="2134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472c4"/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66" name="TextBox 18"/>
            <p:cNvSpPr/>
            <p:nvPr/>
          </p:nvSpPr>
          <p:spPr>
            <a:xfrm>
              <a:off x="5918400" y="1238400"/>
              <a:ext cx="5216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8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***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7" name="Right Arrow 19"/>
            <p:cNvSpPr/>
            <p:nvPr/>
          </p:nvSpPr>
          <p:spPr>
            <a:xfrm>
              <a:off x="5087880" y="1895760"/>
              <a:ext cx="717480" cy="4294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68" name="Right Arrow 20"/>
          <p:cNvSpPr/>
          <p:nvPr/>
        </p:nvSpPr>
        <p:spPr>
          <a:xfrm>
            <a:off x="7968240" y="1895760"/>
            <a:ext cx="717480" cy="429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grpSp>
        <p:nvGrpSpPr>
          <p:cNvPr id="269" name="Group 21"/>
          <p:cNvGrpSpPr/>
          <p:nvPr/>
        </p:nvGrpSpPr>
        <p:grpSpPr>
          <a:xfrm>
            <a:off x="8760240" y="671400"/>
            <a:ext cx="3237840" cy="5254200"/>
            <a:chOff x="8760240" y="671400"/>
            <a:chExt cx="3237840" cy="5254200"/>
          </a:xfrm>
        </p:grpSpPr>
        <p:grpSp>
          <p:nvGrpSpPr>
            <p:cNvPr id="270" name="Group 22"/>
            <p:cNvGrpSpPr/>
            <p:nvPr/>
          </p:nvGrpSpPr>
          <p:grpSpPr>
            <a:xfrm>
              <a:off x="8760240" y="2687760"/>
              <a:ext cx="1304640" cy="1304640"/>
              <a:chOff x="8760240" y="2687760"/>
              <a:chExt cx="1304640" cy="1304640"/>
            </a:xfrm>
          </p:grpSpPr>
          <p:sp>
            <p:nvSpPr>
              <p:cNvPr id="271" name="Snip Single Corner of Rectangle 41"/>
              <p:cNvSpPr/>
              <p:nvPr/>
            </p:nvSpPr>
            <p:spPr>
              <a:xfrm>
                <a:off x="8904240" y="2687760"/>
                <a:ext cx="1005480" cy="1293480"/>
              </a:xfrm>
              <a:prstGeom prst="snip1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rgbClr val="1d315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DE" sz="1800" strike="noStrike" u="none">
                  <a:solidFill>
                    <a:schemeClr val="lt1"/>
                  </a:solidFill>
                  <a:effectLst/>
                  <a:uFillTx/>
                  <a:latin typeface="Calibri"/>
                </a:endParaRPr>
              </a:p>
            </p:txBody>
          </p:sp>
          <p:pic>
            <p:nvPicPr>
              <p:cNvPr id="272" name="Picture 6" descr="Json file - Free interface icons"/>
              <p:cNvPicPr/>
              <p:nvPr/>
            </p:nvPicPr>
            <p:blipFill>
              <a:blip r:embed="rId4"/>
              <a:stretch/>
            </p:blipFill>
            <p:spPr>
              <a:xfrm>
                <a:off x="8760240" y="2687760"/>
                <a:ext cx="1304640" cy="130464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pic>
          <p:nvPicPr>
            <p:cNvPr id="273" name="Picture 23" descr=""/>
            <p:cNvPicPr/>
            <p:nvPr/>
          </p:nvPicPr>
          <p:blipFill>
            <a:blip r:embed="rId5"/>
            <a:stretch/>
          </p:blipFill>
          <p:spPr>
            <a:xfrm>
              <a:off x="8832240" y="1679760"/>
              <a:ext cx="2877840" cy="7174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74" name="TextBox 24"/>
            <p:cNvSpPr/>
            <p:nvPr/>
          </p:nvSpPr>
          <p:spPr>
            <a:xfrm>
              <a:off x="9192240" y="815400"/>
              <a:ext cx="242208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24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Metadata Schema</a:t>
              </a:r>
              <a:endParaRPr b="0" lang="de-DE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DE" sz="24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Registry</a:t>
              </a:r>
              <a:endParaRPr b="0" lang="de-DE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5" name="Rounded Rectangle 25"/>
            <p:cNvSpPr/>
            <p:nvPr/>
          </p:nvSpPr>
          <p:spPr>
            <a:xfrm>
              <a:off x="8760240" y="671400"/>
              <a:ext cx="3237840" cy="5254200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rgbClr val="e34328"/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276" name="Group 26"/>
            <p:cNvGrpSpPr/>
            <p:nvPr/>
          </p:nvGrpSpPr>
          <p:grpSpPr>
            <a:xfrm>
              <a:off x="9264240" y="3047760"/>
              <a:ext cx="1304640" cy="1304640"/>
              <a:chOff x="9264240" y="3047760"/>
              <a:chExt cx="1304640" cy="1304640"/>
            </a:xfrm>
          </p:grpSpPr>
          <p:sp>
            <p:nvSpPr>
              <p:cNvPr id="277" name="Snip Single Corner of Rectangle 39"/>
              <p:cNvSpPr/>
              <p:nvPr/>
            </p:nvSpPr>
            <p:spPr>
              <a:xfrm>
                <a:off x="9408240" y="3047760"/>
                <a:ext cx="1005480" cy="1293480"/>
              </a:xfrm>
              <a:prstGeom prst="snip1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rgbClr val="1d315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DE" sz="1800" strike="noStrike" u="none">
                  <a:solidFill>
                    <a:schemeClr val="lt1"/>
                  </a:solidFill>
                  <a:effectLst/>
                  <a:uFillTx/>
                  <a:latin typeface="Calibri"/>
                </a:endParaRPr>
              </a:p>
            </p:txBody>
          </p:sp>
          <p:pic>
            <p:nvPicPr>
              <p:cNvPr id="278" name="Picture 6" descr="Json file - Free interface icons"/>
              <p:cNvPicPr/>
              <p:nvPr/>
            </p:nvPicPr>
            <p:blipFill>
              <a:blip r:embed="rId6"/>
              <a:stretch/>
            </p:blipFill>
            <p:spPr>
              <a:xfrm>
                <a:off x="9264240" y="3047760"/>
                <a:ext cx="1304640" cy="130464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grpSp>
          <p:nvGrpSpPr>
            <p:cNvPr id="279" name="Group 27"/>
            <p:cNvGrpSpPr/>
            <p:nvPr/>
          </p:nvGrpSpPr>
          <p:grpSpPr>
            <a:xfrm>
              <a:off x="9768240" y="3407760"/>
              <a:ext cx="1304640" cy="1304640"/>
              <a:chOff x="9768240" y="3407760"/>
              <a:chExt cx="1304640" cy="1304640"/>
            </a:xfrm>
          </p:grpSpPr>
          <p:sp>
            <p:nvSpPr>
              <p:cNvPr id="280" name="Snip Single Corner of Rectangle 37"/>
              <p:cNvSpPr/>
              <p:nvPr/>
            </p:nvSpPr>
            <p:spPr>
              <a:xfrm>
                <a:off x="9912600" y="3407760"/>
                <a:ext cx="1005480" cy="1293480"/>
              </a:xfrm>
              <a:prstGeom prst="snip1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rgbClr val="1d315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DE" sz="1800" strike="noStrike" u="none">
                  <a:solidFill>
                    <a:schemeClr val="lt1"/>
                  </a:solidFill>
                  <a:effectLst/>
                  <a:uFillTx/>
                  <a:latin typeface="Calibri"/>
                </a:endParaRPr>
              </a:p>
            </p:txBody>
          </p:sp>
          <p:pic>
            <p:nvPicPr>
              <p:cNvPr id="281" name="Picture 6" descr="Json file - Free interface icons"/>
              <p:cNvPicPr/>
              <p:nvPr/>
            </p:nvPicPr>
            <p:blipFill>
              <a:blip r:embed="rId7"/>
              <a:stretch/>
            </p:blipFill>
            <p:spPr>
              <a:xfrm>
                <a:off x="9768240" y="3407760"/>
                <a:ext cx="1304640" cy="130464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grpSp>
          <p:nvGrpSpPr>
            <p:cNvPr id="282" name="Group 28"/>
            <p:cNvGrpSpPr/>
            <p:nvPr/>
          </p:nvGrpSpPr>
          <p:grpSpPr>
            <a:xfrm>
              <a:off x="10272600" y="3767760"/>
              <a:ext cx="1304640" cy="1304640"/>
              <a:chOff x="10272600" y="3767760"/>
              <a:chExt cx="1304640" cy="1304640"/>
            </a:xfrm>
          </p:grpSpPr>
          <p:sp>
            <p:nvSpPr>
              <p:cNvPr id="283" name="Snip Single Corner of Rectangle 35"/>
              <p:cNvSpPr/>
              <p:nvPr/>
            </p:nvSpPr>
            <p:spPr>
              <a:xfrm>
                <a:off x="10416600" y="3767760"/>
                <a:ext cx="1005480" cy="1293480"/>
              </a:xfrm>
              <a:prstGeom prst="snip1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rgbClr val="1d315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DE" sz="1800" strike="noStrike" u="none">
                  <a:solidFill>
                    <a:schemeClr val="lt1"/>
                  </a:solidFill>
                  <a:effectLst/>
                  <a:uFillTx/>
                  <a:latin typeface="Calibri"/>
                </a:endParaRPr>
              </a:p>
            </p:txBody>
          </p:sp>
          <p:pic>
            <p:nvPicPr>
              <p:cNvPr id="284" name="Picture 6" descr="Json file - Free interface icons"/>
              <p:cNvPicPr/>
              <p:nvPr/>
            </p:nvPicPr>
            <p:blipFill>
              <a:blip r:embed="rId8"/>
              <a:stretch/>
            </p:blipFill>
            <p:spPr>
              <a:xfrm>
                <a:off x="10272600" y="3767760"/>
                <a:ext cx="1304640" cy="130464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grpSp>
          <p:nvGrpSpPr>
            <p:cNvPr id="285" name="Group 29"/>
            <p:cNvGrpSpPr/>
            <p:nvPr/>
          </p:nvGrpSpPr>
          <p:grpSpPr>
            <a:xfrm>
              <a:off x="10632600" y="4127760"/>
              <a:ext cx="1304640" cy="1304640"/>
              <a:chOff x="10632600" y="4127760"/>
              <a:chExt cx="1304640" cy="1304640"/>
            </a:xfrm>
          </p:grpSpPr>
          <p:sp>
            <p:nvSpPr>
              <p:cNvPr id="286" name="Snip Single Corner of Rectangle 33"/>
              <p:cNvSpPr/>
              <p:nvPr/>
            </p:nvSpPr>
            <p:spPr>
              <a:xfrm>
                <a:off x="10776600" y="4127760"/>
                <a:ext cx="1005480" cy="1293480"/>
              </a:xfrm>
              <a:prstGeom prst="snip1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rgbClr val="1d315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DE" sz="1800" strike="noStrike" u="none">
                  <a:solidFill>
                    <a:schemeClr val="lt1"/>
                  </a:solidFill>
                  <a:effectLst/>
                  <a:uFillTx/>
                  <a:latin typeface="Calibri"/>
                </a:endParaRPr>
              </a:p>
            </p:txBody>
          </p:sp>
          <p:pic>
            <p:nvPicPr>
              <p:cNvPr id="287" name="Picture 6" descr="Json file - Free interface icons"/>
              <p:cNvPicPr/>
              <p:nvPr/>
            </p:nvPicPr>
            <p:blipFill>
              <a:blip r:embed="rId9"/>
              <a:stretch/>
            </p:blipFill>
            <p:spPr>
              <a:xfrm>
                <a:off x="10632600" y="4127760"/>
                <a:ext cx="1304640" cy="130464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sp>
          <p:nvSpPr>
            <p:cNvPr id="288" name="TextBox 30"/>
            <p:cNvSpPr/>
            <p:nvPr/>
          </p:nvSpPr>
          <p:spPr>
            <a:xfrm>
              <a:off x="9886680" y="2687760"/>
              <a:ext cx="1206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Reflectivity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9" name="TextBox 31"/>
            <p:cNvSpPr/>
            <p:nvPr/>
          </p:nvSpPr>
          <p:spPr>
            <a:xfrm>
              <a:off x="10465560" y="3047760"/>
              <a:ext cx="13258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Tomography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0" name="TextBox 32"/>
            <p:cNvSpPr/>
            <p:nvPr/>
          </p:nvSpPr>
          <p:spPr>
            <a:xfrm>
              <a:off x="11080440" y="3470400"/>
              <a:ext cx="5212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***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91" name="Group 43"/>
          <p:cNvGrpSpPr/>
          <p:nvPr/>
        </p:nvGrpSpPr>
        <p:grpSpPr>
          <a:xfrm>
            <a:off x="263520" y="3119760"/>
            <a:ext cx="8350560" cy="3237840"/>
            <a:chOff x="263520" y="3119760"/>
            <a:chExt cx="8350560" cy="3237840"/>
          </a:xfrm>
        </p:grpSpPr>
        <p:sp>
          <p:nvSpPr>
            <p:cNvPr id="292" name="Rounded Rectangle 44"/>
            <p:cNvSpPr/>
            <p:nvPr/>
          </p:nvSpPr>
          <p:spPr>
            <a:xfrm>
              <a:off x="263520" y="3119760"/>
              <a:ext cx="8350560" cy="323784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solidFill>
                <a:srgbClr val="1d3155"/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3" name="Rounded Rectangle 45"/>
            <p:cNvSpPr/>
            <p:nvPr/>
          </p:nvSpPr>
          <p:spPr>
            <a:xfrm>
              <a:off x="5420880" y="3767760"/>
              <a:ext cx="3093840" cy="16538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solidFill>
                <a:srgbClr val="1d3155"/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294" name="Picture 46" descr=""/>
            <p:cNvPicPr/>
            <p:nvPr/>
          </p:nvPicPr>
          <p:blipFill>
            <a:blip r:embed="rId10"/>
            <a:stretch/>
          </p:blipFill>
          <p:spPr>
            <a:xfrm>
              <a:off x="7293240" y="3839760"/>
              <a:ext cx="1059840" cy="10519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95" name="TextBox 47"/>
            <p:cNvSpPr/>
            <p:nvPr/>
          </p:nvSpPr>
          <p:spPr>
            <a:xfrm>
              <a:off x="5775840" y="3810240"/>
              <a:ext cx="127296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DE" sz="24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Sisyphos</a:t>
              </a:r>
              <a:endParaRPr b="0" lang="de-DE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296" name="Picture 48" descr=""/>
            <p:cNvPicPr/>
            <p:nvPr/>
          </p:nvPicPr>
          <p:blipFill>
            <a:blip r:embed="rId11"/>
            <a:stretch/>
          </p:blipFill>
          <p:spPr>
            <a:xfrm>
              <a:off x="335520" y="3695760"/>
              <a:ext cx="4749840" cy="24375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97" name="Right Arrow 49"/>
            <p:cNvSpPr/>
            <p:nvPr/>
          </p:nvSpPr>
          <p:spPr>
            <a:xfrm rot="10800000">
              <a:off x="4874400" y="3986280"/>
              <a:ext cx="717480" cy="4294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8" name="TextBox 50"/>
            <p:cNvSpPr/>
            <p:nvPr/>
          </p:nvSpPr>
          <p:spPr>
            <a:xfrm>
              <a:off x="5504760" y="4631760"/>
              <a:ext cx="187488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Meta Data Upload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DE" sz="18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Form Generator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9" name="TextBox 51"/>
            <p:cNvSpPr/>
            <p:nvPr/>
          </p:nvSpPr>
          <p:spPr>
            <a:xfrm>
              <a:off x="1168200" y="3191760"/>
              <a:ext cx="633060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DE" sz="2400" strike="noStrike" u="none">
                  <a:solidFill>
                    <a:schemeClr val="dk2">
                      <a:lumMod val="75000"/>
                    </a:schemeClr>
                  </a:solidFill>
                  <a:effectLst/>
                  <a:uFillTx/>
                  <a:latin typeface="Calibri"/>
                </a:rPr>
                <a:t>Domain Specific Meta Data Handling and Upload</a:t>
              </a:r>
              <a:endParaRPr b="0" lang="de-DE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00" name="Right Arrow 52"/>
          <p:cNvSpPr/>
          <p:nvPr/>
        </p:nvSpPr>
        <p:spPr>
          <a:xfrm rot="10800000">
            <a:off x="8402760" y="3986280"/>
            <a:ext cx="861480" cy="429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01" name="PlaceHolder 11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B439162-24BF-4AD4-B9DA-691D6970BC24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6" dur="indefinite" restart="never" nodeType="tmRoot">
          <p:childTnLst>
            <p:seq>
              <p:cTn id="97" dur="indefinite" nodeType="mainSeq"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building blocks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3" name="" descr=""/>
          <p:cNvPicPr/>
          <p:nvPr/>
        </p:nvPicPr>
        <p:blipFill>
          <a:blip r:embed="rId1"/>
          <a:stretch/>
        </p:blipFill>
        <p:spPr>
          <a:xfrm>
            <a:off x="218520" y="573120"/>
            <a:ext cx="10786320" cy="536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4" name=""/>
          <p:cNvSpPr/>
          <p:nvPr/>
        </p:nvSpPr>
        <p:spPr>
          <a:xfrm>
            <a:off x="360000" y="3240000"/>
            <a:ext cx="431928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Building blocks make schemata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more easily reusable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better understandable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highly modular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interoperable by design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5" name=""/>
          <p:cNvSpPr/>
          <p:nvPr/>
        </p:nvSpPr>
        <p:spPr>
          <a:xfrm>
            <a:off x="9000000" y="5940000"/>
            <a:ext cx="215928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de-DE" sz="10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Source: P. Jordt, CAU, priv. comm.</a:t>
            </a:r>
            <a:endParaRPr b="0" lang="de-DE" sz="1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6" name="PlaceHolder 31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E5F9FA4-FA46-45CE-89D4-8755EE19123A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Form – sisyphos.desy.de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8" name="Rounded Rectangle 6"/>
          <p:cNvSpPr/>
          <p:nvPr/>
        </p:nvSpPr>
        <p:spPr>
          <a:xfrm>
            <a:off x="386640" y="692640"/>
            <a:ext cx="10951200" cy="5129280"/>
          </a:xfrm>
          <a:prstGeom prst="roundRect">
            <a:avLst>
              <a:gd name="adj" fmla="val 362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09" name="Rounded Rectangle 7"/>
          <p:cNvSpPr/>
          <p:nvPr/>
        </p:nvSpPr>
        <p:spPr>
          <a:xfrm>
            <a:off x="547200" y="1238040"/>
            <a:ext cx="2939400" cy="2563200"/>
          </a:xfrm>
          <a:prstGeom prst="roundRect">
            <a:avLst>
              <a:gd name="adj" fmla="val 9118"/>
            </a:avLst>
          </a:prstGeom>
          <a:noFill/>
          <a:ln>
            <a:solidFill>
              <a:srgbClr val="1d3155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310" name="Picture 2" descr="Consortia DAPHNE4NFDI | NFDI"/>
          <p:cNvPicPr/>
          <p:nvPr/>
        </p:nvPicPr>
        <p:blipFill>
          <a:blip r:embed="rId1"/>
          <a:stretch/>
        </p:blipFill>
        <p:spPr>
          <a:xfrm>
            <a:off x="9159480" y="762480"/>
            <a:ext cx="1405440" cy="72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1" name="TextBox 9"/>
          <p:cNvSpPr/>
          <p:nvPr/>
        </p:nvSpPr>
        <p:spPr>
          <a:xfrm>
            <a:off x="663840" y="1320120"/>
            <a:ext cx="1095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Core Data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2" name="Rounded Rectangle 10"/>
          <p:cNvSpPr/>
          <p:nvPr/>
        </p:nvSpPr>
        <p:spPr>
          <a:xfrm>
            <a:off x="669240" y="1790640"/>
            <a:ext cx="2617920" cy="25056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13" name="TextBox 11"/>
          <p:cNvSpPr/>
          <p:nvPr/>
        </p:nvSpPr>
        <p:spPr>
          <a:xfrm>
            <a:off x="666720" y="1790640"/>
            <a:ext cx="7804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owner (</a:t>
            </a:r>
            <a:r>
              <a:rPr b="0" lang="en-DE" sz="1200" strike="noStrike" u="none">
                <a:solidFill>
                  <a:srgbClr val="ff0000"/>
                </a:solidFill>
                <a:effectLst/>
                <a:uFillTx/>
                <a:latin typeface="Calibri"/>
              </a:rPr>
              <a:t>*</a:t>
            </a: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4" name="Rounded Rectangle 12"/>
          <p:cNvSpPr/>
          <p:nvPr/>
        </p:nvSpPr>
        <p:spPr>
          <a:xfrm>
            <a:off x="669240" y="2104920"/>
            <a:ext cx="2617920" cy="25056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15" name="TextBox 13"/>
          <p:cNvSpPr/>
          <p:nvPr/>
        </p:nvSpPr>
        <p:spPr>
          <a:xfrm>
            <a:off x="663480" y="2104920"/>
            <a:ext cx="1181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contactEmail (</a:t>
            </a:r>
            <a:r>
              <a:rPr b="0" lang="en-DE" sz="1200" strike="noStrike" u="none">
                <a:solidFill>
                  <a:srgbClr val="ff0000"/>
                </a:solidFill>
                <a:effectLst/>
                <a:uFillTx/>
                <a:latin typeface="Calibri"/>
              </a:rPr>
              <a:t>*</a:t>
            </a: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6" name="Rounded Rectangle 14"/>
          <p:cNvSpPr/>
          <p:nvPr/>
        </p:nvSpPr>
        <p:spPr>
          <a:xfrm>
            <a:off x="669240" y="2412000"/>
            <a:ext cx="2617920" cy="25056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17" name="TextBox 15"/>
          <p:cNvSpPr/>
          <p:nvPr/>
        </p:nvSpPr>
        <p:spPr>
          <a:xfrm>
            <a:off x="664200" y="2412000"/>
            <a:ext cx="10753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description (</a:t>
            </a:r>
            <a:r>
              <a:rPr b="0" lang="en-DE" sz="1200" strike="noStrike" u="none">
                <a:solidFill>
                  <a:srgbClr val="ff0000"/>
                </a:solidFill>
                <a:effectLst/>
                <a:uFillTx/>
                <a:latin typeface="Calibri"/>
              </a:rPr>
              <a:t>*</a:t>
            </a: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8" name="Rounded Rectangle 16"/>
          <p:cNvSpPr/>
          <p:nvPr/>
        </p:nvSpPr>
        <p:spPr>
          <a:xfrm>
            <a:off x="677520" y="2715840"/>
            <a:ext cx="2617560" cy="25092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19" name="TextBox 17"/>
          <p:cNvSpPr/>
          <p:nvPr/>
        </p:nvSpPr>
        <p:spPr>
          <a:xfrm>
            <a:off x="671400" y="2722320"/>
            <a:ext cx="12110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datasetName (</a:t>
            </a:r>
            <a:r>
              <a:rPr b="0" lang="en-DE" sz="1200" strike="noStrike" u="none">
                <a:solidFill>
                  <a:srgbClr val="ff0000"/>
                </a:solidFill>
                <a:effectLst/>
                <a:uFillTx/>
                <a:latin typeface="Calibri"/>
              </a:rPr>
              <a:t>*</a:t>
            </a: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0" name="Rounded Rectangle 18"/>
          <p:cNvSpPr/>
          <p:nvPr/>
        </p:nvSpPr>
        <p:spPr>
          <a:xfrm>
            <a:off x="677520" y="3019320"/>
            <a:ext cx="2617560" cy="25056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21" name="TextBox 19"/>
          <p:cNvSpPr/>
          <p:nvPr/>
        </p:nvSpPr>
        <p:spPr>
          <a:xfrm>
            <a:off x="666720" y="3025800"/>
            <a:ext cx="16437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principalInvestigator (</a:t>
            </a:r>
            <a:r>
              <a:rPr b="0" lang="en-DE" sz="1200" strike="noStrike" u="none">
                <a:solidFill>
                  <a:srgbClr val="ff0000"/>
                </a:solidFill>
                <a:effectLst/>
                <a:uFillTx/>
                <a:latin typeface="Calibri"/>
              </a:rPr>
              <a:t>*</a:t>
            </a: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2" name="Rounded Rectangle 20"/>
          <p:cNvSpPr/>
          <p:nvPr/>
        </p:nvSpPr>
        <p:spPr>
          <a:xfrm>
            <a:off x="677520" y="3326400"/>
            <a:ext cx="2617560" cy="25056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23" name="TextBox 21"/>
          <p:cNvSpPr/>
          <p:nvPr/>
        </p:nvSpPr>
        <p:spPr>
          <a:xfrm>
            <a:off x="671040" y="3328200"/>
            <a:ext cx="1415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creationLocation (</a:t>
            </a:r>
            <a:r>
              <a:rPr b="0" lang="en-DE" sz="1200" strike="noStrike" u="none">
                <a:solidFill>
                  <a:srgbClr val="ff0000"/>
                </a:solidFill>
                <a:effectLst/>
                <a:uFillTx/>
                <a:latin typeface="Calibri"/>
              </a:rPr>
              <a:t>*</a:t>
            </a: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4" name="Rounded Rectangle 22"/>
          <p:cNvSpPr/>
          <p:nvPr/>
        </p:nvSpPr>
        <p:spPr>
          <a:xfrm>
            <a:off x="3619080" y="1238040"/>
            <a:ext cx="2939040" cy="2884320"/>
          </a:xfrm>
          <a:prstGeom prst="roundRect">
            <a:avLst>
              <a:gd name="adj" fmla="val 5446"/>
            </a:avLst>
          </a:prstGeom>
          <a:noFill/>
          <a:ln>
            <a:solidFill>
              <a:srgbClr val="1d3155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25" name="TextBox 23"/>
          <p:cNvSpPr/>
          <p:nvPr/>
        </p:nvSpPr>
        <p:spPr>
          <a:xfrm>
            <a:off x="3733920" y="1320120"/>
            <a:ext cx="1247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Experiment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6" name="Rounded Rectangle 24"/>
          <p:cNvSpPr/>
          <p:nvPr/>
        </p:nvSpPr>
        <p:spPr>
          <a:xfrm>
            <a:off x="3741480" y="1790640"/>
            <a:ext cx="2617560" cy="25056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27" name="TextBox 25"/>
          <p:cNvSpPr/>
          <p:nvPr/>
        </p:nvSpPr>
        <p:spPr>
          <a:xfrm>
            <a:off x="3740040" y="1790640"/>
            <a:ext cx="6296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title (</a:t>
            </a:r>
            <a:r>
              <a:rPr b="0" lang="en-DE" sz="1200" strike="noStrike" u="none">
                <a:solidFill>
                  <a:srgbClr val="ff0000"/>
                </a:solidFill>
                <a:effectLst/>
                <a:uFillTx/>
                <a:latin typeface="Calibri"/>
              </a:rPr>
              <a:t>*</a:t>
            </a: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8" name="Rounded Rectangle 26"/>
          <p:cNvSpPr/>
          <p:nvPr/>
        </p:nvSpPr>
        <p:spPr>
          <a:xfrm>
            <a:off x="3741480" y="2104920"/>
            <a:ext cx="2617560" cy="25056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29" name="TextBox 27"/>
          <p:cNvSpPr/>
          <p:nvPr/>
        </p:nvSpPr>
        <p:spPr>
          <a:xfrm>
            <a:off x="3734640" y="2104920"/>
            <a:ext cx="10670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instrument (</a:t>
            </a:r>
            <a:r>
              <a:rPr b="0" lang="en-DE" sz="1200" strike="noStrike" u="none">
                <a:solidFill>
                  <a:srgbClr val="ff0000"/>
                </a:solidFill>
                <a:effectLst/>
                <a:uFillTx/>
                <a:latin typeface="Calibri"/>
              </a:rPr>
              <a:t>*</a:t>
            </a: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0" name="Rounded Rectangle 28"/>
          <p:cNvSpPr/>
          <p:nvPr/>
        </p:nvSpPr>
        <p:spPr>
          <a:xfrm>
            <a:off x="3741480" y="2412000"/>
            <a:ext cx="2617560" cy="25056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31" name="TextBox 29"/>
          <p:cNvSpPr/>
          <p:nvPr/>
        </p:nvSpPr>
        <p:spPr>
          <a:xfrm>
            <a:off x="3735720" y="2412000"/>
            <a:ext cx="9802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</a:t>
            </a: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tart date (</a:t>
            </a:r>
            <a:r>
              <a:rPr b="0" lang="en-DE" sz="1200" strike="noStrike" u="none">
                <a:solidFill>
                  <a:srgbClr val="ff0000"/>
                </a:solidFill>
                <a:effectLst/>
                <a:uFillTx/>
                <a:latin typeface="Calibri"/>
              </a:rPr>
              <a:t>*</a:t>
            </a: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2" name="Rounded Rectangle 30"/>
          <p:cNvSpPr/>
          <p:nvPr/>
        </p:nvSpPr>
        <p:spPr>
          <a:xfrm>
            <a:off x="3750120" y="2715840"/>
            <a:ext cx="2617200" cy="25092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33" name="TextBox 31"/>
          <p:cNvSpPr/>
          <p:nvPr/>
        </p:nvSpPr>
        <p:spPr>
          <a:xfrm>
            <a:off x="3746520" y="2722320"/>
            <a:ext cx="5468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</a:t>
            </a: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robe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4" name="Rounded Rectangle 32"/>
          <p:cNvSpPr/>
          <p:nvPr/>
        </p:nvSpPr>
        <p:spPr>
          <a:xfrm>
            <a:off x="3750120" y="3019320"/>
            <a:ext cx="2617200" cy="25056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35" name="TextBox 33"/>
          <p:cNvSpPr/>
          <p:nvPr/>
        </p:nvSpPr>
        <p:spPr>
          <a:xfrm>
            <a:off x="3746160" y="3025800"/>
            <a:ext cx="5860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facility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6" name="Rounded Rectangle 34"/>
          <p:cNvSpPr/>
          <p:nvPr/>
        </p:nvSpPr>
        <p:spPr>
          <a:xfrm>
            <a:off x="3750120" y="3326400"/>
            <a:ext cx="2617200" cy="25056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37" name="TextBox 35"/>
          <p:cNvSpPr/>
          <p:nvPr/>
        </p:nvSpPr>
        <p:spPr>
          <a:xfrm>
            <a:off x="3744360" y="3328200"/>
            <a:ext cx="8514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proposalID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8" name="Rounded Rectangle 36"/>
          <p:cNvSpPr/>
          <p:nvPr/>
        </p:nvSpPr>
        <p:spPr>
          <a:xfrm>
            <a:off x="3750120" y="3644280"/>
            <a:ext cx="2617200" cy="25092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39" name="TextBox 37"/>
          <p:cNvSpPr/>
          <p:nvPr/>
        </p:nvSpPr>
        <p:spPr>
          <a:xfrm>
            <a:off x="3748320" y="3646080"/>
            <a:ext cx="4129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DOI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0" name="Rounded Rectangle 38"/>
          <p:cNvSpPr/>
          <p:nvPr/>
        </p:nvSpPr>
        <p:spPr>
          <a:xfrm>
            <a:off x="6810120" y="1709640"/>
            <a:ext cx="1972080" cy="2412720"/>
          </a:xfrm>
          <a:prstGeom prst="roundRect">
            <a:avLst>
              <a:gd name="adj" fmla="val 5446"/>
            </a:avLst>
          </a:prstGeom>
          <a:noFill/>
          <a:ln>
            <a:solidFill>
              <a:srgbClr val="1d3155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41" name="TextBox 39"/>
          <p:cNvSpPr/>
          <p:nvPr/>
        </p:nvSpPr>
        <p:spPr>
          <a:xfrm>
            <a:off x="6875640" y="1788840"/>
            <a:ext cx="1247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Experiment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2" name="Rounded Rectangle 40"/>
          <p:cNvSpPr/>
          <p:nvPr/>
        </p:nvSpPr>
        <p:spPr>
          <a:xfrm>
            <a:off x="9077400" y="1709640"/>
            <a:ext cx="1972080" cy="2419920"/>
          </a:xfrm>
          <a:prstGeom prst="roundRect">
            <a:avLst>
              <a:gd name="adj" fmla="val 5446"/>
            </a:avLst>
          </a:prstGeom>
          <a:noFill/>
          <a:ln>
            <a:solidFill>
              <a:srgbClr val="1d3155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43" name="TextBox 41"/>
          <p:cNvSpPr/>
          <p:nvPr/>
        </p:nvSpPr>
        <p:spPr>
          <a:xfrm>
            <a:off x="9118440" y="1787040"/>
            <a:ext cx="1489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Measurement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4" name="Rounded Rectangle 42"/>
          <p:cNvSpPr/>
          <p:nvPr/>
        </p:nvSpPr>
        <p:spPr>
          <a:xfrm>
            <a:off x="6931800" y="2182680"/>
            <a:ext cx="1688400" cy="250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45" name="Rounded Rectangle 43"/>
          <p:cNvSpPr/>
          <p:nvPr/>
        </p:nvSpPr>
        <p:spPr>
          <a:xfrm>
            <a:off x="6931800" y="3628080"/>
            <a:ext cx="1688400" cy="25092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46" name="Rounded Rectangle 44"/>
          <p:cNvSpPr/>
          <p:nvPr/>
        </p:nvSpPr>
        <p:spPr>
          <a:xfrm>
            <a:off x="9190800" y="2173320"/>
            <a:ext cx="1688040" cy="25092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47" name="Rounded Rectangle 45"/>
          <p:cNvSpPr/>
          <p:nvPr/>
        </p:nvSpPr>
        <p:spPr>
          <a:xfrm>
            <a:off x="9187920" y="3628080"/>
            <a:ext cx="1688400" cy="25092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48" name="TextBox 46"/>
          <p:cNvSpPr/>
          <p:nvPr/>
        </p:nvSpPr>
        <p:spPr>
          <a:xfrm>
            <a:off x="7627680" y="2425680"/>
            <a:ext cx="38268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*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DE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*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DE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*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9" name="TextBox 47"/>
          <p:cNvSpPr/>
          <p:nvPr/>
        </p:nvSpPr>
        <p:spPr>
          <a:xfrm>
            <a:off x="9842040" y="2429280"/>
            <a:ext cx="38268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*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DE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*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DE" sz="32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*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0" name="Rounded Rectangle 48"/>
          <p:cNvSpPr/>
          <p:nvPr/>
        </p:nvSpPr>
        <p:spPr>
          <a:xfrm>
            <a:off x="629640" y="4204080"/>
            <a:ext cx="5118480" cy="1526400"/>
          </a:xfrm>
          <a:prstGeom prst="roundRect">
            <a:avLst>
              <a:gd name="adj" fmla="val 9118"/>
            </a:avLst>
          </a:prstGeom>
          <a:noFill/>
          <a:ln>
            <a:solidFill>
              <a:srgbClr val="1d3155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51" name="Rounded Rectangle 49"/>
          <p:cNvSpPr/>
          <p:nvPr/>
        </p:nvSpPr>
        <p:spPr>
          <a:xfrm>
            <a:off x="6062760" y="4204080"/>
            <a:ext cx="5118120" cy="1526400"/>
          </a:xfrm>
          <a:prstGeom prst="roundRect">
            <a:avLst>
              <a:gd name="adj" fmla="val 9118"/>
            </a:avLst>
          </a:prstGeom>
          <a:noFill/>
          <a:ln>
            <a:solidFill>
              <a:srgbClr val="1d3155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52" name="TextBox 50"/>
          <p:cNvSpPr/>
          <p:nvPr/>
        </p:nvSpPr>
        <p:spPr>
          <a:xfrm>
            <a:off x="699840" y="4231800"/>
            <a:ext cx="2410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Reflectivity Data Upload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3" name="TextBox 51"/>
          <p:cNvSpPr/>
          <p:nvPr/>
        </p:nvSpPr>
        <p:spPr>
          <a:xfrm>
            <a:off x="6140520" y="4229280"/>
            <a:ext cx="1779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Raw Data Upload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4" name="TextBox 52"/>
          <p:cNvSpPr/>
          <p:nvPr/>
        </p:nvSpPr>
        <p:spPr>
          <a:xfrm>
            <a:off x="629640" y="4576680"/>
            <a:ext cx="51184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900" strike="noStrike" u="none">
                <a:solidFill>
                  <a:srgbClr val="31333f"/>
                </a:solidFill>
                <a:effectLst/>
                <a:uFillTx/>
                <a:latin typeface="Source Sans Pro"/>
              </a:rPr>
              <a:t>Please upload your reflectivity data csv-file. The file must contain at least two columns Qz and R. For further columns, please enter the relevant information below</a:t>
            </a:r>
            <a:endParaRPr b="0" lang="de-DE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5" name="TextBox 53"/>
          <p:cNvSpPr/>
          <p:nvPr/>
        </p:nvSpPr>
        <p:spPr>
          <a:xfrm>
            <a:off x="6024600" y="4564440"/>
            <a:ext cx="1339920" cy="22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900" strike="noStrike" u="none">
                <a:solidFill>
                  <a:srgbClr val="31333f"/>
                </a:solidFill>
                <a:effectLst/>
                <a:uFillTx/>
                <a:latin typeface="Source Sans Pro"/>
              </a:rPr>
              <a:t>Upload your raw data</a:t>
            </a:r>
            <a:endParaRPr b="0" lang="de-DE" sz="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6" name="Rounded Rectangle 54"/>
          <p:cNvSpPr/>
          <p:nvPr/>
        </p:nvSpPr>
        <p:spPr>
          <a:xfrm>
            <a:off x="713160" y="5022360"/>
            <a:ext cx="4917240" cy="60408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57" name="Rounded Rectangle 55"/>
          <p:cNvSpPr/>
          <p:nvPr/>
        </p:nvSpPr>
        <p:spPr>
          <a:xfrm>
            <a:off x="6163200" y="5025600"/>
            <a:ext cx="4916880" cy="60444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58" name="TextBox 56"/>
          <p:cNvSpPr/>
          <p:nvPr/>
        </p:nvSpPr>
        <p:spPr>
          <a:xfrm>
            <a:off x="1483200" y="5200920"/>
            <a:ext cx="18622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200" strike="noStrike" u="none">
                <a:solidFill>
                  <a:srgbClr val="31333f"/>
                </a:solidFill>
                <a:effectLst/>
                <a:uFillTx/>
                <a:latin typeface="Source Sans Pro"/>
              </a:rPr>
              <a:t>Drag and Drop file here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9" name="Picture 2" descr="Upload - Free arrows icons"/>
          <p:cNvPicPr/>
          <p:nvPr/>
        </p:nvPicPr>
        <p:blipFill>
          <a:blip r:embed="rId2"/>
          <a:stretch/>
        </p:blipFill>
        <p:spPr>
          <a:xfrm>
            <a:off x="928440" y="5074200"/>
            <a:ext cx="543240" cy="500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0" name="Rounded Rectangle 58"/>
          <p:cNvSpPr/>
          <p:nvPr/>
        </p:nvSpPr>
        <p:spPr>
          <a:xfrm>
            <a:off x="4298760" y="5158800"/>
            <a:ext cx="1157400" cy="354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61" name="TextBox 59"/>
          <p:cNvSpPr/>
          <p:nvPr/>
        </p:nvSpPr>
        <p:spPr>
          <a:xfrm>
            <a:off x="4340160" y="5209560"/>
            <a:ext cx="10630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200" strike="noStrike" u="none">
                <a:solidFill>
                  <a:srgbClr val="31333f"/>
                </a:solidFill>
                <a:effectLst/>
                <a:uFillTx/>
                <a:latin typeface="Source Sans Pro"/>
              </a:rPr>
              <a:t>Browse Files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2" name="TextBox 60"/>
          <p:cNvSpPr/>
          <p:nvPr/>
        </p:nvSpPr>
        <p:spPr>
          <a:xfrm>
            <a:off x="6882120" y="5214600"/>
            <a:ext cx="18622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200" strike="noStrike" u="none">
                <a:solidFill>
                  <a:srgbClr val="31333f"/>
                </a:solidFill>
                <a:effectLst/>
                <a:uFillTx/>
                <a:latin typeface="Source Sans Pro"/>
              </a:rPr>
              <a:t>Drag and Drop file here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63" name="Picture 2" descr="Upload - Free arrows icons"/>
          <p:cNvPicPr/>
          <p:nvPr/>
        </p:nvPicPr>
        <p:blipFill>
          <a:blip r:embed="rId3"/>
          <a:stretch/>
        </p:blipFill>
        <p:spPr>
          <a:xfrm>
            <a:off x="6327000" y="5087520"/>
            <a:ext cx="542880" cy="500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4" name="Rounded Rectangle 62"/>
          <p:cNvSpPr/>
          <p:nvPr/>
        </p:nvSpPr>
        <p:spPr>
          <a:xfrm>
            <a:off x="9697320" y="5171760"/>
            <a:ext cx="1157400" cy="3553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65" name="TextBox 63"/>
          <p:cNvSpPr/>
          <p:nvPr/>
        </p:nvSpPr>
        <p:spPr>
          <a:xfrm>
            <a:off x="9739080" y="5222880"/>
            <a:ext cx="10630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200" strike="noStrike" u="none">
                <a:solidFill>
                  <a:srgbClr val="31333f"/>
                </a:solidFill>
                <a:effectLst/>
                <a:uFillTx/>
                <a:latin typeface="Source Sans Pro"/>
              </a:rPr>
              <a:t>Browse Files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6" name="TextBox 64"/>
          <p:cNvSpPr/>
          <p:nvPr/>
        </p:nvSpPr>
        <p:spPr>
          <a:xfrm>
            <a:off x="550080" y="714960"/>
            <a:ext cx="60458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2800" strike="noStrike" u="none">
                <a:solidFill>
                  <a:schemeClr val="dk1">
                    <a:lumMod val="50000"/>
                    <a:lumOff val="50000"/>
                  </a:schemeClr>
                </a:solidFill>
                <a:effectLst/>
                <a:uFillTx/>
                <a:latin typeface="Calibri"/>
              </a:rPr>
              <a:t>PaN Reflectivity Database – Upload Tools</a:t>
            </a: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67" name="Picture 65" descr=""/>
          <p:cNvPicPr/>
          <p:nvPr/>
        </p:nvPicPr>
        <p:blipFill>
          <a:blip r:embed="rId4"/>
          <a:stretch/>
        </p:blipFill>
        <p:spPr>
          <a:xfrm>
            <a:off x="7267680" y="727560"/>
            <a:ext cx="1034640" cy="946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8" name="PlaceHolder 12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5E30D80-836F-4F62-A6FE-2C97BA0C0C0D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Form – sisyphos.desy.de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0" name="Picture 6" descr=""/>
          <p:cNvPicPr/>
          <p:nvPr/>
        </p:nvPicPr>
        <p:blipFill>
          <a:blip r:embed="rId1"/>
          <a:stretch/>
        </p:blipFill>
        <p:spPr>
          <a:xfrm>
            <a:off x="407520" y="908640"/>
            <a:ext cx="6292800" cy="3229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71" name="Group 7"/>
          <p:cNvGrpSpPr/>
          <p:nvPr/>
        </p:nvGrpSpPr>
        <p:grpSpPr>
          <a:xfrm>
            <a:off x="1343520" y="3863520"/>
            <a:ext cx="1581480" cy="2298960"/>
            <a:chOff x="1343520" y="3863520"/>
            <a:chExt cx="1581480" cy="2298960"/>
          </a:xfrm>
        </p:grpSpPr>
        <p:sp>
          <p:nvSpPr>
            <p:cNvPr id="372" name="Snip Single Corner of Rectangle 8"/>
            <p:cNvSpPr/>
            <p:nvPr/>
          </p:nvSpPr>
          <p:spPr>
            <a:xfrm>
              <a:off x="1343520" y="4437000"/>
              <a:ext cx="789480" cy="1293480"/>
            </a:xfrm>
            <a:prstGeom prst="snip1Rect">
              <a:avLst>
                <a:gd name="adj" fmla="val 40488"/>
              </a:avLst>
            </a:prstGeom>
            <a:solidFill>
              <a:schemeClr val="accent2">
                <a:lumMod val="75000"/>
              </a:schemeClr>
            </a:solidFill>
            <a:ln w="25400">
              <a:solidFill>
                <a:srgbClr val="ffffff"/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3" name="Snip Single Corner of Rectangle 9"/>
            <p:cNvSpPr/>
            <p:nvPr/>
          </p:nvSpPr>
          <p:spPr>
            <a:xfrm>
              <a:off x="1703520" y="4653000"/>
              <a:ext cx="789480" cy="1293480"/>
            </a:xfrm>
            <a:prstGeom prst="snip1Rect">
              <a:avLst>
                <a:gd name="adj" fmla="val 40488"/>
              </a:avLst>
            </a:prstGeom>
            <a:solidFill>
              <a:schemeClr val="accent2">
                <a:lumMod val="75000"/>
              </a:schemeClr>
            </a:solidFill>
            <a:ln w="25400">
              <a:solidFill>
                <a:srgbClr val="ffffff"/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4" name="Snip Single Corner of Rectangle 10"/>
            <p:cNvSpPr/>
            <p:nvPr/>
          </p:nvSpPr>
          <p:spPr>
            <a:xfrm>
              <a:off x="2135520" y="4869000"/>
              <a:ext cx="789480" cy="1293480"/>
            </a:xfrm>
            <a:prstGeom prst="snip1Rect">
              <a:avLst>
                <a:gd name="adj" fmla="val 40488"/>
              </a:avLst>
            </a:prstGeom>
            <a:solidFill>
              <a:schemeClr val="accent2">
                <a:lumMod val="75000"/>
              </a:schemeClr>
            </a:solidFill>
            <a:ln w="25400">
              <a:solidFill>
                <a:srgbClr val="ffffff"/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5" name="Right Arrow 11"/>
            <p:cNvSpPr/>
            <p:nvPr/>
          </p:nvSpPr>
          <p:spPr>
            <a:xfrm rot="16200000">
              <a:off x="2063520" y="3935520"/>
              <a:ext cx="789480" cy="6454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rgbClr val="1d3155"/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76" name="Group 12"/>
          <p:cNvGrpSpPr/>
          <p:nvPr/>
        </p:nvGrpSpPr>
        <p:grpSpPr>
          <a:xfrm>
            <a:off x="6888240" y="1881000"/>
            <a:ext cx="4965840" cy="2545200"/>
            <a:chOff x="6888240" y="1881000"/>
            <a:chExt cx="4965840" cy="2545200"/>
          </a:xfrm>
        </p:grpSpPr>
        <p:pic>
          <p:nvPicPr>
            <p:cNvPr id="377" name="Picture 13" descr=""/>
            <p:cNvPicPr/>
            <p:nvPr/>
          </p:nvPicPr>
          <p:blipFill>
            <a:blip r:embed="rId2"/>
            <a:stretch/>
          </p:blipFill>
          <p:spPr>
            <a:xfrm>
              <a:off x="7608240" y="1881000"/>
              <a:ext cx="2482920" cy="25452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78" name="Magnetic Disk 14"/>
            <p:cNvSpPr/>
            <p:nvPr/>
          </p:nvSpPr>
          <p:spPr>
            <a:xfrm>
              <a:off x="9624240" y="2745000"/>
              <a:ext cx="789480" cy="1005480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9" name="Magnetic Disk 15"/>
            <p:cNvSpPr/>
            <p:nvPr/>
          </p:nvSpPr>
          <p:spPr>
            <a:xfrm>
              <a:off x="10128600" y="2601000"/>
              <a:ext cx="789480" cy="1005480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0" name="Magnetic Disk 16"/>
            <p:cNvSpPr/>
            <p:nvPr/>
          </p:nvSpPr>
          <p:spPr>
            <a:xfrm>
              <a:off x="10632600" y="2457000"/>
              <a:ext cx="789480" cy="1005480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1" name="Magnetic Disk 17"/>
            <p:cNvSpPr/>
            <p:nvPr/>
          </p:nvSpPr>
          <p:spPr>
            <a:xfrm>
              <a:off x="11064600" y="2241000"/>
              <a:ext cx="789480" cy="1005480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2" name="Right Arrow 18"/>
            <p:cNvSpPr/>
            <p:nvPr/>
          </p:nvSpPr>
          <p:spPr>
            <a:xfrm>
              <a:off x="6888240" y="2529000"/>
              <a:ext cx="789480" cy="6454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rgbClr val="1d3155"/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83" name="Group 19"/>
          <p:cNvGrpSpPr/>
          <p:nvPr/>
        </p:nvGrpSpPr>
        <p:grpSpPr>
          <a:xfrm>
            <a:off x="6744240" y="908640"/>
            <a:ext cx="5006880" cy="1365480"/>
            <a:chOff x="6744240" y="908640"/>
            <a:chExt cx="5006880" cy="1365480"/>
          </a:xfrm>
        </p:grpSpPr>
        <p:pic>
          <p:nvPicPr>
            <p:cNvPr id="384" name="Picture 20" descr=""/>
            <p:cNvPicPr/>
            <p:nvPr/>
          </p:nvPicPr>
          <p:blipFill>
            <a:blip r:embed="rId3"/>
            <a:stretch/>
          </p:blipFill>
          <p:spPr>
            <a:xfrm>
              <a:off x="8256240" y="1052640"/>
              <a:ext cx="3494880" cy="12214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85" name="Right Arrow 21"/>
            <p:cNvSpPr/>
            <p:nvPr/>
          </p:nvSpPr>
          <p:spPr>
            <a:xfrm>
              <a:off x="6744240" y="1412640"/>
              <a:ext cx="1509480" cy="4294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472c4"/>
            </a:solidFill>
            <a:ln>
              <a:solidFill>
                <a:srgbClr val="1d3155"/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6" name="TextBox 22"/>
            <p:cNvSpPr/>
            <p:nvPr/>
          </p:nvSpPr>
          <p:spPr>
            <a:xfrm>
              <a:off x="6798600" y="908640"/>
              <a:ext cx="12312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DE" sz="1800" strike="noStrike" u="none">
                  <a:solidFill>
                    <a:srgbClr val="0070c0"/>
                  </a:solidFill>
                  <a:effectLst/>
                  <a:uFillTx/>
                  <a:latin typeface="Calibri"/>
                </a:rPr>
                <a:t> Meta Data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87" name="object 40"/>
            <p:cNvSpPr/>
            <p:nvPr/>
          </p:nvSpPr>
          <p:spPr>
            <a:xfrm>
              <a:off x="7104240" y="1268640"/>
              <a:ext cx="761040" cy="761040"/>
            </a:xfrm>
            <a:prstGeom prst="rect">
              <a:avLst/>
            </a:pr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n-US" sz="1800" strike="noStrike" u="non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388" name="" descr=""/>
          <p:cNvPicPr/>
          <p:nvPr/>
        </p:nvPicPr>
        <p:blipFill>
          <a:blip r:embed="rId5"/>
          <a:stretch/>
        </p:blipFill>
        <p:spPr>
          <a:xfrm>
            <a:off x="5308560" y="4176000"/>
            <a:ext cx="5705640" cy="2049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9" name=""/>
          <p:cNvSpPr/>
          <p:nvPr/>
        </p:nvSpPr>
        <p:spPr>
          <a:xfrm>
            <a:off x="9720000" y="6191280"/>
            <a:ext cx="1529640" cy="35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de-DE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xkcd.com/2054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0" name="PlaceHolder 13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8E7CF54-425A-4DE0-83DE-52FB7522BFE8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0" dur="indefinite" restart="never" nodeType="tmRoot">
          <p:childTnLst>
            <p:seq>
              <p:cTn id="121" dur="indefinite" nodeType="mainSeq">
                <p:childTnLst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roup 32"/>
          <p:cNvGrpSpPr/>
          <p:nvPr/>
        </p:nvGrpSpPr>
        <p:grpSpPr>
          <a:xfrm>
            <a:off x="7430400" y="859680"/>
            <a:ext cx="3907440" cy="5015880"/>
            <a:chOff x="7430400" y="859680"/>
            <a:chExt cx="3907440" cy="5015880"/>
          </a:xfrm>
        </p:grpSpPr>
        <p:sp>
          <p:nvSpPr>
            <p:cNvPr id="392" name="Rounded Rectangle 33"/>
            <p:cNvSpPr/>
            <p:nvPr/>
          </p:nvSpPr>
          <p:spPr>
            <a:xfrm>
              <a:off x="7958880" y="859680"/>
              <a:ext cx="3378960" cy="50158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DE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93" name="TextBox 34"/>
            <p:cNvSpPr/>
            <p:nvPr/>
          </p:nvSpPr>
          <p:spPr>
            <a:xfrm>
              <a:off x="8182440" y="2656080"/>
              <a:ext cx="30416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DE" sz="1800" strike="noStrike" u="none">
                  <a:solidFill>
                    <a:srgbClr val="0369a3"/>
                  </a:solidFill>
                  <a:effectLst/>
                  <a:uFillTx/>
                  <a:latin typeface="DesySans Office"/>
                </a:rPr>
                <a:t>Exchange Service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DE" sz="1800" strike="noStrike" u="none">
                  <a:solidFill>
                    <a:srgbClr val="0369a3"/>
                  </a:solidFill>
                  <a:effectLst/>
                  <a:uFillTx/>
                  <a:latin typeface="DesySans Office"/>
                </a:rPr>
                <a:t>for the 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DE" sz="1800" strike="noStrike" u="none">
                  <a:solidFill>
                    <a:srgbClr val="0369a3"/>
                  </a:solidFill>
                  <a:effectLst/>
                  <a:uFillTx/>
                  <a:latin typeface="DesySans Office"/>
                </a:rPr>
                <a:t>Thematic &amp; National Nodes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94" name="Right Arrow 35"/>
            <p:cNvSpPr/>
            <p:nvPr/>
          </p:nvSpPr>
          <p:spPr>
            <a:xfrm>
              <a:off x="7430400" y="3657960"/>
              <a:ext cx="1294920" cy="3675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b7e34"/>
            </a:solidFill>
            <a:ln w="9525"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DE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395" name="Picture 12" descr="Blue-Cloud contribution to the European Open Science Cloud ..."/>
            <p:cNvPicPr/>
            <p:nvPr/>
          </p:nvPicPr>
          <p:blipFill>
            <a:blip r:embed="rId1"/>
            <a:stretch/>
          </p:blipFill>
          <p:spPr>
            <a:xfrm>
              <a:off x="8397000" y="1197360"/>
              <a:ext cx="2691360" cy="6670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96" name="TextBox 37"/>
            <p:cNvSpPr/>
            <p:nvPr/>
          </p:nvSpPr>
          <p:spPr>
            <a:xfrm>
              <a:off x="8378640" y="1838160"/>
              <a:ext cx="2539440" cy="72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DE" sz="2100" strike="noStrike" u="none">
                  <a:solidFill>
                    <a:srgbClr val="002764"/>
                  </a:solidFill>
                  <a:effectLst/>
                  <a:uFillTx/>
                  <a:latin typeface="DesySans Office"/>
                </a:rPr>
                <a:t>Pilot Node</a:t>
              </a:r>
              <a:endParaRPr b="0" lang="de-DE" sz="2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DE" sz="2100" strike="noStrike" u="none">
                  <a:solidFill>
                    <a:srgbClr val="002764"/>
                  </a:solidFill>
                  <a:effectLst/>
                  <a:uFillTx/>
                  <a:latin typeface="DesySans Office"/>
                </a:rPr>
                <a:t>Candidate Nodes</a:t>
              </a:r>
              <a:endParaRPr b="0" lang="de-DE" sz="2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97" name=""/>
            <p:cNvSpPr/>
            <p:nvPr/>
          </p:nvSpPr>
          <p:spPr>
            <a:xfrm>
              <a:off x="8460000" y="4320000"/>
              <a:ext cx="2517840" cy="35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de-DE" sz="1800" strike="noStrike" u="none">
                  <a:solidFill>
                    <a:srgbClr val="007bc8"/>
                  </a:solidFill>
                  <a:effectLst/>
                  <a:uFillTx/>
                  <a:latin typeface="DesySans Office"/>
                </a:rPr>
                <a:t>NFDI &amp; PaNOSC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98" name="Group 21"/>
          <p:cNvGrpSpPr/>
          <p:nvPr/>
        </p:nvGrpSpPr>
        <p:grpSpPr>
          <a:xfrm>
            <a:off x="3642480" y="720000"/>
            <a:ext cx="1599120" cy="3957840"/>
            <a:chOff x="3642480" y="720000"/>
            <a:chExt cx="1599120" cy="3957840"/>
          </a:xfrm>
        </p:grpSpPr>
        <p:sp>
          <p:nvSpPr>
            <p:cNvPr id="399" name="TextBox 22"/>
            <p:cNvSpPr/>
            <p:nvPr/>
          </p:nvSpPr>
          <p:spPr>
            <a:xfrm>
              <a:off x="3942000" y="1159560"/>
              <a:ext cx="1048320" cy="50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DE" sz="1350" strike="noStrike" u="none">
                  <a:solidFill>
                    <a:srgbClr val="002764"/>
                  </a:solidFill>
                  <a:effectLst/>
                  <a:uFillTx/>
                  <a:latin typeface="DesySans Office"/>
                </a:rPr>
                <a:t>Thematic</a:t>
              </a:r>
              <a:br>
                <a:rPr sz="1350"/>
              </a:br>
              <a:r>
                <a:rPr b="0" lang="en-DE" sz="1350" strike="noStrike" u="none">
                  <a:solidFill>
                    <a:srgbClr val="002764"/>
                  </a:solidFill>
                  <a:effectLst/>
                  <a:uFillTx/>
                  <a:latin typeface="DesySans Office"/>
                </a:rPr>
                <a:t>Catalogues</a:t>
              </a:r>
              <a:endParaRPr b="0" lang="de-DE" sz="135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00" name="Rounded Rectangle 23"/>
            <p:cNvSpPr/>
            <p:nvPr/>
          </p:nvSpPr>
          <p:spPr>
            <a:xfrm>
              <a:off x="3642480" y="720000"/>
              <a:ext cx="1599120" cy="395784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DE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further Landscapes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02" name="Group 24"/>
          <p:cNvGrpSpPr/>
          <p:nvPr/>
        </p:nvGrpSpPr>
        <p:grpSpPr>
          <a:xfrm>
            <a:off x="5116680" y="684000"/>
            <a:ext cx="2670480" cy="5397840"/>
            <a:chOff x="5116680" y="684000"/>
            <a:chExt cx="2670480" cy="5397840"/>
          </a:xfrm>
        </p:grpSpPr>
        <p:sp>
          <p:nvSpPr>
            <p:cNvPr id="403" name="Rounded Rectangle 25"/>
            <p:cNvSpPr/>
            <p:nvPr/>
          </p:nvSpPr>
          <p:spPr>
            <a:xfrm>
              <a:off x="5744880" y="684000"/>
              <a:ext cx="2042280" cy="53978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DE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404" name="Graphic 26" descr=""/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/>
          </p:blipFill>
          <p:spPr>
            <a:xfrm>
              <a:off x="6113160" y="1013760"/>
              <a:ext cx="1164600" cy="2739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05" name="Right Arrow 27"/>
            <p:cNvSpPr/>
            <p:nvPr/>
          </p:nvSpPr>
          <p:spPr>
            <a:xfrm>
              <a:off x="5162760" y="5196600"/>
              <a:ext cx="1001520" cy="367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b7e34"/>
            </a:solidFill>
            <a:ln w="9525"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DE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06" name="TextBox 28"/>
            <p:cNvSpPr/>
            <p:nvPr/>
          </p:nvSpPr>
          <p:spPr>
            <a:xfrm>
              <a:off x="6578280" y="1290240"/>
              <a:ext cx="8071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DE" sz="1800" strike="noStrike" u="none">
                  <a:solidFill>
                    <a:srgbClr val="002764"/>
                  </a:solidFill>
                  <a:effectLst/>
                  <a:uFillTx/>
                  <a:latin typeface="DesySans Office"/>
                </a:rPr>
                <a:t>Portal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407" name="Picture 29" descr=""/>
            <p:cNvPicPr/>
            <p:nvPr/>
          </p:nvPicPr>
          <p:blipFill>
            <a:blip r:embed="rId4"/>
            <a:srcRect l="0" t="0" r="0" b="55933"/>
            <a:stretch/>
          </p:blipFill>
          <p:spPr>
            <a:xfrm>
              <a:off x="5920200" y="2492280"/>
              <a:ext cx="1774440" cy="18043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08" name="Right Arrow 30"/>
            <p:cNvSpPr/>
            <p:nvPr/>
          </p:nvSpPr>
          <p:spPr>
            <a:xfrm>
              <a:off x="5116680" y="2163960"/>
              <a:ext cx="1001520" cy="3675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b7e34"/>
            </a:solidFill>
            <a:ln w="9525"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DE" sz="1200" strike="noStrike" u="none">
                <a:solidFill>
                  <a:srgbClr val="fb7e34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09" name="Right Arrow 31"/>
            <p:cNvSpPr/>
            <p:nvPr/>
          </p:nvSpPr>
          <p:spPr>
            <a:xfrm>
              <a:off x="5116680" y="3531600"/>
              <a:ext cx="1001520" cy="3675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b7e34"/>
            </a:solidFill>
            <a:ln w="9525"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DE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10" name="Text Placeholder 6"/>
          <p:cNvSpPr/>
          <p:nvPr/>
        </p:nvSpPr>
        <p:spPr>
          <a:xfrm>
            <a:off x="264240" y="579600"/>
            <a:ext cx="5707800" cy="43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DESY, HIFIS, NFDI &amp; EOSC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11" name=""/>
          <p:cNvGrpSpPr/>
          <p:nvPr/>
        </p:nvGrpSpPr>
        <p:grpSpPr>
          <a:xfrm>
            <a:off x="2010240" y="4796280"/>
            <a:ext cx="3381120" cy="1190160"/>
            <a:chOff x="2010240" y="4796280"/>
            <a:chExt cx="3381120" cy="1190160"/>
          </a:xfrm>
        </p:grpSpPr>
        <p:grpSp>
          <p:nvGrpSpPr>
            <p:cNvPr id="412" name="Group 10"/>
            <p:cNvGrpSpPr/>
            <p:nvPr/>
          </p:nvGrpSpPr>
          <p:grpSpPr>
            <a:xfrm>
              <a:off x="2010240" y="4796280"/>
              <a:ext cx="3381120" cy="1190160"/>
              <a:chOff x="2010240" y="4796280"/>
              <a:chExt cx="3381120" cy="1190160"/>
            </a:xfrm>
          </p:grpSpPr>
          <p:sp>
            <p:nvSpPr>
              <p:cNvPr id="413" name="Rounded Rectangle 11"/>
              <p:cNvSpPr/>
              <p:nvPr/>
            </p:nvSpPr>
            <p:spPr>
              <a:xfrm>
                <a:off x="2010240" y="4796280"/>
                <a:ext cx="3381120" cy="119016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/>
              </a:ln>
              <a:effectLst>
                <a:outerShdw algn="tl" blurRad="50760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>
                  <a:lnSpc>
                    <a:spcPct val="100000"/>
                  </a:lnSpc>
                </a:pPr>
                <a:endParaRPr b="0" lang="en-DE" sz="12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4" name="TextBox 13"/>
              <p:cNvSpPr/>
              <p:nvPr/>
            </p:nvSpPr>
            <p:spPr>
              <a:xfrm>
                <a:off x="2392920" y="5014800"/>
                <a:ext cx="1247400" cy="706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algn="ctr" defTabSz="9144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DE" sz="1350" strike="noStrike" u="none">
                    <a:solidFill>
                      <a:srgbClr val="002764"/>
                    </a:solidFill>
                    <a:effectLst/>
                    <a:uFillTx/>
                    <a:latin typeface="DesySans Office"/>
                  </a:rPr>
                  <a:t>DESY</a:t>
                </a:r>
                <a:endParaRPr b="0" lang="de-DE" sz="135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ctr" defTabSz="9144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DE" sz="1350" strike="noStrike" u="none">
                    <a:solidFill>
                      <a:srgbClr val="002764"/>
                    </a:solidFill>
                    <a:effectLst/>
                    <a:uFillTx/>
                    <a:latin typeface="DesySans Office"/>
                  </a:rPr>
                  <a:t>Open</a:t>
                </a:r>
                <a:endParaRPr b="0" lang="de-DE" sz="135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ctr" defTabSz="9144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DE" sz="1350" strike="noStrike" u="none">
                    <a:solidFill>
                      <a:srgbClr val="002764"/>
                    </a:solidFill>
                    <a:effectLst/>
                    <a:uFillTx/>
                    <a:latin typeface="DesySans Office"/>
                  </a:rPr>
                  <a:t>Infrastructure</a:t>
                </a:r>
                <a:endParaRPr b="0" lang="de-DE" sz="135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pic>
          <p:nvPicPr>
            <p:cNvPr id="415" name="Picture 25_ 2" descr="jupyter.png"/>
            <p:cNvPicPr/>
            <p:nvPr/>
          </p:nvPicPr>
          <p:blipFill>
            <a:blip r:embed="rId5"/>
            <a:stretch/>
          </p:blipFill>
          <p:spPr>
            <a:xfrm>
              <a:off x="4113000" y="4932000"/>
              <a:ext cx="780840" cy="9054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416" name="Group 14"/>
          <p:cNvGrpSpPr/>
          <p:nvPr/>
        </p:nvGrpSpPr>
        <p:grpSpPr>
          <a:xfrm>
            <a:off x="360000" y="1667880"/>
            <a:ext cx="4989240" cy="2783160"/>
            <a:chOff x="360000" y="1667880"/>
            <a:chExt cx="4989240" cy="2783160"/>
          </a:xfrm>
        </p:grpSpPr>
        <p:pic>
          <p:nvPicPr>
            <p:cNvPr id="417" name="Picture 15" descr="Downloads | NFDI"/>
            <p:cNvPicPr/>
            <p:nvPr/>
          </p:nvPicPr>
          <p:blipFill>
            <a:blip r:embed="rId6"/>
            <a:srcRect l="16297" t="23822" r="14560" b="24213"/>
            <a:stretch/>
          </p:blipFill>
          <p:spPr>
            <a:xfrm>
              <a:off x="360000" y="2785680"/>
              <a:ext cx="1114560" cy="5817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18" name="Left Brace 17"/>
            <p:cNvSpPr/>
            <p:nvPr/>
          </p:nvSpPr>
          <p:spPr>
            <a:xfrm>
              <a:off x="1498680" y="1667880"/>
              <a:ext cx="575640" cy="278316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3175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DE" sz="135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419" name="Group 16"/>
            <p:cNvGrpSpPr/>
            <p:nvPr/>
          </p:nvGrpSpPr>
          <p:grpSpPr>
            <a:xfrm>
              <a:off x="1967760" y="3143160"/>
              <a:ext cx="3381480" cy="1190160"/>
              <a:chOff x="1967760" y="3143160"/>
              <a:chExt cx="3381480" cy="1190160"/>
            </a:xfrm>
          </p:grpSpPr>
          <p:sp>
            <p:nvSpPr>
              <p:cNvPr id="420" name="Rounded Rectangle 18"/>
              <p:cNvSpPr/>
              <p:nvPr/>
            </p:nvSpPr>
            <p:spPr>
              <a:xfrm>
                <a:off x="1967760" y="3143160"/>
                <a:ext cx="3381480" cy="119016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/>
              </a:ln>
              <a:effectLst>
                <a:outerShdw algn="tl" blurRad="50760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>
                  <a:lnSpc>
                    <a:spcPct val="100000"/>
                  </a:lnSpc>
                </a:pPr>
                <a:endParaRPr b="0" lang="en-DE" sz="12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pic>
            <p:nvPicPr>
              <p:cNvPr id="421" name="Picture 4" descr="Consortia PUNCH4NFDI | NFDI"/>
              <p:cNvPicPr/>
              <p:nvPr/>
            </p:nvPicPr>
            <p:blipFill>
              <a:blip r:embed="rId7"/>
              <a:stretch/>
            </p:blipFill>
            <p:spPr>
              <a:xfrm>
                <a:off x="2339280" y="3264840"/>
                <a:ext cx="772920" cy="8539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422" name="TextBox 20"/>
              <p:cNvSpPr/>
              <p:nvPr/>
            </p:nvSpPr>
            <p:spPr>
              <a:xfrm>
                <a:off x="3822480" y="3250080"/>
                <a:ext cx="1120680" cy="706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algn="ctr" defTabSz="9144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DE" sz="1350" strike="noStrike" u="none">
                    <a:solidFill>
                      <a:schemeClr val="lt2">
                        <a:lumMod val="75000"/>
                      </a:schemeClr>
                    </a:solidFill>
                    <a:effectLst/>
                    <a:uFillTx/>
                    <a:latin typeface="Calibri"/>
                  </a:rPr>
                  <a:t>ILDG</a:t>
                </a:r>
                <a:endParaRPr b="0" lang="de-DE" sz="135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ctr" defTabSz="9144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DE" sz="1350" strike="noStrike" u="none">
                    <a:solidFill>
                      <a:schemeClr val="lt2">
                        <a:lumMod val="75000"/>
                      </a:schemeClr>
                    </a:solidFill>
                    <a:effectLst/>
                    <a:uFillTx/>
                    <a:latin typeface="Calibri"/>
                  </a:rPr>
                  <a:t>Configuration</a:t>
                </a:r>
                <a:endParaRPr b="0" lang="de-DE" sz="135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ctr" defTabSz="9144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DE" sz="1350" strike="noStrike" u="none">
                    <a:solidFill>
                      <a:schemeClr val="lt2">
                        <a:lumMod val="75000"/>
                      </a:schemeClr>
                    </a:solidFill>
                    <a:effectLst/>
                    <a:uFillTx/>
                    <a:latin typeface="Calibri"/>
                  </a:rPr>
                  <a:t>Catalogue</a:t>
                </a:r>
                <a:endParaRPr b="0" lang="de-DE" sz="135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423" name=""/>
          <p:cNvGrpSpPr/>
          <p:nvPr/>
        </p:nvGrpSpPr>
        <p:grpSpPr>
          <a:xfrm>
            <a:off x="1967760" y="1767240"/>
            <a:ext cx="3381480" cy="1190520"/>
            <a:chOff x="1967760" y="1767240"/>
            <a:chExt cx="3381480" cy="1190520"/>
          </a:xfrm>
        </p:grpSpPr>
        <p:grpSp>
          <p:nvGrpSpPr>
            <p:cNvPr id="424" name="Group 6"/>
            <p:cNvGrpSpPr/>
            <p:nvPr/>
          </p:nvGrpSpPr>
          <p:grpSpPr>
            <a:xfrm>
              <a:off x="1967760" y="1767240"/>
              <a:ext cx="3381480" cy="1190520"/>
              <a:chOff x="1967760" y="1767240"/>
              <a:chExt cx="3381480" cy="1190520"/>
            </a:xfrm>
          </p:grpSpPr>
          <p:sp>
            <p:nvSpPr>
              <p:cNvPr id="425" name="Rounded Rectangle 7"/>
              <p:cNvSpPr/>
              <p:nvPr/>
            </p:nvSpPr>
            <p:spPr>
              <a:xfrm>
                <a:off x="1967760" y="1767240"/>
                <a:ext cx="3381480" cy="119052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/>
              </a:ln>
              <a:effectLst>
                <a:outerShdw algn="tl" blurRad="50760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>
                  <a:lnSpc>
                    <a:spcPct val="100000"/>
                  </a:lnSpc>
                </a:pPr>
                <a:endParaRPr b="0" lang="en-DE" sz="12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pic>
            <p:nvPicPr>
              <p:cNvPr id="426" name="Picture 2" descr="Consortia DAPHNE4NFDI | NFDI"/>
              <p:cNvPicPr/>
              <p:nvPr/>
            </p:nvPicPr>
            <p:blipFill>
              <a:blip r:embed="rId8"/>
              <a:stretch/>
            </p:blipFill>
            <p:spPr>
              <a:xfrm>
                <a:off x="2226240" y="1952640"/>
                <a:ext cx="1157760" cy="71568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pic>
          <p:nvPicPr>
            <p:cNvPr id="427" name="" descr=""/>
            <p:cNvPicPr/>
            <p:nvPr/>
          </p:nvPicPr>
          <p:blipFill>
            <a:blip r:embed="rId9"/>
            <a:stretch/>
          </p:blipFill>
          <p:spPr>
            <a:xfrm>
              <a:off x="3996000" y="1900800"/>
              <a:ext cx="941040" cy="9410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28" name="PlaceHolder 14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458DB65-1BA9-4D5E-B1D1-3DABDE1B22B0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8" dur="indefinite" restart="never" nodeType="tmRoot">
          <p:childTnLst>
            <p:seq>
              <p:cTn id="139" dur="indefinite" nodeType="mainSeq">
                <p:childTnLst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Federations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737892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Interfacing with other European communities and services - WIP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31" name="Picture 6" descr=""/>
          <p:cNvPicPr/>
          <p:nvPr/>
        </p:nvPicPr>
        <p:blipFill>
          <a:blip r:embed="rId1"/>
          <a:stretch/>
        </p:blipFill>
        <p:spPr>
          <a:xfrm>
            <a:off x="457200" y="1236600"/>
            <a:ext cx="8652600" cy="5161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2" name="TextBox 9"/>
          <p:cNvSpPr/>
          <p:nvPr/>
        </p:nvSpPr>
        <p:spPr>
          <a:xfrm>
            <a:off x="9435960" y="812880"/>
            <a:ext cx="2283480" cy="456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The European Open Science Cloud is currently being set up as a network of community-provided platforms (“Nodes”)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Each node brings their own AAI and services behind it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The nodes are designed to be interoperable in order to bring synergies and interconnections for a more efficient scientific landscape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3" name="PlaceHolder 15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ED09005-29C6-4675-82B4-38377AF9F263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Federations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737892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Interfacing with other European communities and services - WIP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36" name="Picture 6" descr=""/>
          <p:cNvPicPr/>
          <p:nvPr/>
        </p:nvPicPr>
        <p:blipFill>
          <a:blip r:embed="rId1"/>
          <a:stretch/>
        </p:blipFill>
        <p:spPr>
          <a:xfrm>
            <a:off x="457200" y="1236600"/>
            <a:ext cx="8652600" cy="5161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7" name="Up Arrow 7"/>
          <p:cNvSpPr/>
          <p:nvPr/>
        </p:nvSpPr>
        <p:spPr>
          <a:xfrm>
            <a:off x="3357000" y="5257800"/>
            <a:ext cx="454680" cy="114048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18f1f"/>
          </a:solidFill>
          <a:ln w="0">
            <a:solidFill>
              <a:srgbClr val="f18f1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38" name="Up Arrow 8"/>
          <p:cNvSpPr/>
          <p:nvPr/>
        </p:nvSpPr>
        <p:spPr>
          <a:xfrm rot="2247600">
            <a:off x="3683520" y="5175720"/>
            <a:ext cx="454680" cy="1050120"/>
          </a:xfrm>
          <a:prstGeom prst="upArrow">
            <a:avLst>
              <a:gd name="adj1" fmla="val 50000"/>
              <a:gd name="adj2" fmla="val 57559"/>
            </a:avLst>
          </a:prstGeom>
          <a:solidFill>
            <a:srgbClr val="f18f1f"/>
          </a:solidFill>
          <a:ln w="0">
            <a:solidFill>
              <a:srgbClr val="f18f1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39" name="TextBox 10"/>
          <p:cNvSpPr/>
          <p:nvPr/>
        </p:nvSpPr>
        <p:spPr>
          <a:xfrm>
            <a:off x="9436320" y="956880"/>
            <a:ext cx="2283480" cy="456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Mutual trust for authentication and authorization between communities allows for cross-community usage of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Identities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Services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Data sources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Infrastructure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...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In a modular, unified and transparent way to make it useful and easy for the scientists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0" name="PlaceHolder 18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8BD9E68-CBF5-4CA5-9922-E712FC8B6C1A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6" dur="indefinite" restart="never" nodeType="tmRoot">
          <p:childTnLst>
            <p:seq>
              <p:cTn id="157" dur="indefinite" nodeType="mainSeq">
                <p:childTnLst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</a:t>
            </a: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Loo</a:t>
            </a: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k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737892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What does the catalogue look like?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3" name="PlaceHolder 21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44" name="" descr=""/>
          <p:cNvPicPr/>
          <p:nvPr/>
        </p:nvPicPr>
        <p:blipFill>
          <a:blip r:embed="rId1"/>
          <a:stretch/>
        </p:blipFill>
        <p:spPr>
          <a:xfrm>
            <a:off x="360000" y="1013760"/>
            <a:ext cx="10418760" cy="5192280"/>
          </a:xfrm>
          <a:prstGeom prst="rect">
            <a:avLst/>
          </a:prstGeom>
          <a:noFill/>
          <a:ln w="0">
            <a:noFill/>
          </a:ln>
          <a:effectLst>
            <a:outerShdw dist="71785" dir="2700000" blurRad="101520" rotWithShape="0">
              <a:srgbClr val="808080"/>
            </a:outerShdw>
          </a:effectLst>
        </p:spPr>
      </p:pic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085D95B-8762-4F6B-9F50-39DA18451628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Outook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737892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Where do we go from here?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7" name="PlaceHolder 24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48" name="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360000" y="1013760"/>
            <a:ext cx="10418760" cy="5192280"/>
          </a:xfrm>
          <a:prstGeom prst="rect">
            <a:avLst/>
          </a:prstGeom>
          <a:noFill/>
          <a:ln w="0">
            <a:noFill/>
          </a:ln>
          <a:effectLst>
            <a:outerShdw dist="71785" dir="2700000" blurRad="101520" rotWithShape="0">
              <a:srgbClr val="808080"/>
            </a:outerShdw>
          </a:effectLst>
        </p:spPr>
      </p:pic>
      <p:sp>
        <p:nvSpPr>
          <p:cNvPr id="449" name=""/>
          <p:cNvSpPr txBox="1"/>
          <p:nvPr/>
        </p:nvSpPr>
        <p:spPr>
          <a:xfrm>
            <a:off x="1080000" y="1440000"/>
            <a:ext cx="8820000" cy="342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Presented in multiple contexts over the last 12 months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e.g. ISGC, HMC, EGI, ORSO, Helmholtz Open Science Office, IBERGRID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Positive feedback so far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Currently in early production phase with beta testers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Ingestion UI needs some more work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Bulk ingestion to be worked out next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Slow ramp-up in stored datasets expected until end of the year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99BA387-67AB-422C-B197-5B8B37B9D04B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Machine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dt" idx="19"/>
          </p:nvPr>
        </p:nvSpPr>
        <p:spPr>
          <a:xfrm>
            <a:off x="1554120" y="635652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6" name="Picture 8" descr=""/>
          <p:cNvPicPr/>
          <p:nvPr/>
        </p:nvPicPr>
        <p:blipFill>
          <a:blip r:embed="rId1"/>
          <a:stretch/>
        </p:blipFill>
        <p:spPr>
          <a:xfrm>
            <a:off x="1153800" y="895680"/>
            <a:ext cx="8871480" cy="486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" name="Text Placeholder 1"/>
          <p:cNvSpPr/>
          <p:nvPr/>
        </p:nvSpPr>
        <p:spPr>
          <a:xfrm>
            <a:off x="264240" y="579600"/>
            <a:ext cx="5707800" cy="43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PETRA III grows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"/>
          <p:cNvSpPr/>
          <p:nvPr/>
        </p:nvSpPr>
        <p:spPr>
          <a:xfrm flipH="1">
            <a:off x="6840000" y="4140000"/>
            <a:ext cx="1620000" cy="540000"/>
          </a:xfrm>
          <a:prstGeom prst="line">
            <a:avLst/>
          </a:prstGeom>
          <a:ln w="57240">
            <a:solidFill>
              <a:srgbClr val="ffff00"/>
            </a:solidFill>
            <a:custDash>
              <a:ds d="1262264" sp="95597"/>
              <a:ds d="100000" sp="95597"/>
              <a:ds d="100000" sp="95597"/>
              <a:ds d="100000" sp="95597"/>
              <a:ds d="100000" sp="95597"/>
              <a:ds d="100000" sp="95597"/>
              <a:ds d="100000" sp="95597"/>
              <a:ds d="100000" sp="95597"/>
              <a:ds d="100000" sp="95597"/>
              <a:ds d="100000" sp="95597"/>
              <a:ds d="100000" sp="95597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18080" rIns="118080" tIns="73080" bIns="73080" anchor="ctr">
            <a:noAutofit/>
          </a:bodyPr>
          <a:p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"/>
          <p:cNvSpPr/>
          <p:nvPr/>
        </p:nvSpPr>
        <p:spPr>
          <a:xfrm flipV="1">
            <a:off x="3451320" y="2340000"/>
            <a:ext cx="1408680" cy="446040"/>
          </a:xfrm>
          <a:prstGeom prst="line">
            <a:avLst/>
          </a:prstGeom>
          <a:ln w="57240">
            <a:solidFill>
              <a:srgbClr val="ffff00"/>
            </a:solidFill>
            <a:custDash>
              <a:ds d="1262264" sp="95597"/>
              <a:ds d="100000" sp="95597"/>
              <a:ds d="100000" sp="95597"/>
              <a:ds d="100000" sp="95597"/>
              <a:ds d="100000" sp="95597"/>
              <a:ds d="100000" sp="95597"/>
              <a:ds d="100000" sp="95597"/>
              <a:ds d="100000" sp="95597"/>
              <a:ds d="100000" sp="95597"/>
              <a:ds d="100000" sp="95597"/>
              <a:ds d="100000" sp="95597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18080" rIns="118080" tIns="73080" bIns="73080" anchor="ctr">
            <a:noAutofit/>
          </a:bodyPr>
          <a:p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35070B6-933E-4B94-B45C-183F89171D06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3120" cy="109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br>
              <a:rPr sz="6000"/>
            </a:br>
            <a:r>
              <a:rPr b="1" lang="de-DE" sz="60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Thank you</a:t>
            </a:r>
            <a:endParaRPr b="0" lang="de-DE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1" name="PlaceHolder 1"/>
          <p:cNvSpPr/>
          <p:nvPr/>
        </p:nvSpPr>
        <p:spPr>
          <a:xfrm>
            <a:off x="6245280" y="4389480"/>
            <a:ext cx="5588640" cy="189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28600" defTabSz="914400">
              <a:lnSpc>
                <a:spcPct val="12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DesySans Office"/>
                <a:ea typeface="Noto Sans SC Regular"/>
              </a:rPr>
              <a:t>Patrick Fuhrmann, Tim Wetzel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defTabSz="914400">
              <a:lnSpc>
                <a:spcPct val="12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DesySans Office"/>
                <a:ea typeface="Noto Sans SC Regular"/>
              </a:rPr>
              <a:t>DESY IT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defTabSz="914400">
              <a:lnSpc>
                <a:spcPct val="12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DesySans Office"/>
                <a:ea typeface="Noto Sans SC Regular"/>
              </a:rPr>
              <a:t>Patrick.Fuhrmann@desy.de, </a:t>
            </a:r>
            <a:r>
              <a:rPr b="0" lang="de-DE" sz="1800" strike="noStrike" u="sng">
                <a:solidFill>
                  <a:schemeClr val="dk1"/>
                </a:solidFill>
                <a:effectLst/>
                <a:uFillTx/>
                <a:latin typeface="DesySans Office"/>
                <a:ea typeface="Noto Sans SC Regular"/>
              </a:rPr>
              <a:t>Tim.Wetzel@desy.de</a:t>
            </a: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DesySans Office"/>
                <a:ea typeface="Noto Sans SC Regular"/>
              </a:rPr>
              <a:t> 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defTabSz="914400">
              <a:lnSpc>
                <a:spcPct val="120000"/>
              </a:lnSpc>
              <a:spcBef>
                <a:spcPts val="1001"/>
              </a:spcBef>
              <a:tabLst>
                <a:tab algn="l" pos="0"/>
              </a:tabLst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52" name=""/>
          <p:cNvGrpSpPr/>
          <p:nvPr/>
        </p:nvGrpSpPr>
        <p:grpSpPr>
          <a:xfrm>
            <a:off x="4831920" y="554400"/>
            <a:ext cx="7226280" cy="3007800"/>
            <a:chOff x="4831920" y="554400"/>
            <a:chExt cx="7226280" cy="3007800"/>
          </a:xfrm>
        </p:grpSpPr>
        <p:pic>
          <p:nvPicPr>
            <p:cNvPr id="453" name="" descr=""/>
            <p:cNvPicPr/>
            <p:nvPr/>
          </p:nvPicPr>
          <p:blipFill>
            <a:blip r:embed="rId1"/>
            <a:stretch/>
          </p:blipFill>
          <p:spPr>
            <a:xfrm>
              <a:off x="4831920" y="554400"/>
              <a:ext cx="7046280" cy="26838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54" name=""/>
            <p:cNvSpPr/>
            <p:nvPr/>
          </p:nvSpPr>
          <p:spPr>
            <a:xfrm>
              <a:off x="10584000" y="3196800"/>
              <a:ext cx="1474200" cy="36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de-DE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xkcd.com/2180</a:t>
              </a:r>
              <a:endParaRPr b="0" lang="de-DE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55" name="PlaceHolder 16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4B08505-3E2D-4EB5-9F86-1BB910EB6305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3120" cy="109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60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Ad</a:t>
            </a:r>
            <a:r>
              <a:rPr b="1" lang="de-DE" sz="60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diti</a:t>
            </a:r>
            <a:r>
              <a:rPr b="1" lang="de-DE" sz="60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on</a:t>
            </a:r>
            <a:r>
              <a:rPr b="1" lang="de-DE" sz="60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al </a:t>
            </a:r>
            <a:r>
              <a:rPr b="1" lang="de-DE" sz="60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slid</a:t>
            </a:r>
            <a:r>
              <a:rPr b="1" lang="de-DE" sz="60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es</a:t>
            </a:r>
            <a:endParaRPr b="0" lang="de-DE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7" name="PlaceHolder 17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C5DE0F6-8072-4721-8349-30970075DA6D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Files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hifis-storage.desy.de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0" name="Picture 9" descr=""/>
          <p:cNvPicPr/>
          <p:nvPr/>
        </p:nvPicPr>
        <p:blipFill>
          <a:blip r:embed="rId1"/>
          <a:stretch/>
        </p:blipFill>
        <p:spPr>
          <a:xfrm>
            <a:off x="387000" y="951120"/>
            <a:ext cx="11009160" cy="4843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B4CB886-8816-450D-97E9-0F26226EC454}" type="slidenum">
              <a:t>22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Catalogue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public-data.desy.de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3" name="Picture 6" descr=""/>
          <p:cNvPicPr/>
          <p:nvPr/>
        </p:nvPicPr>
        <p:blipFill>
          <a:blip r:embed="rId1"/>
          <a:stretch/>
        </p:blipFill>
        <p:spPr>
          <a:xfrm>
            <a:off x="319320" y="1046520"/>
            <a:ext cx="11274840" cy="5092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4" name="Rectangle 7"/>
          <p:cNvSpPr/>
          <p:nvPr/>
        </p:nvSpPr>
        <p:spPr>
          <a:xfrm>
            <a:off x="810000" y="1854720"/>
            <a:ext cx="4245840" cy="285480"/>
          </a:xfrm>
          <a:prstGeom prst="rect">
            <a:avLst/>
          </a:prstGeom>
          <a:solidFill>
            <a:srgbClr val="9ad5e9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65" name="TextBox 8"/>
          <p:cNvSpPr/>
          <p:nvPr/>
        </p:nvSpPr>
        <p:spPr>
          <a:xfrm>
            <a:off x="776160" y="1795320"/>
            <a:ext cx="2271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General Information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6" name="Rectangle 9"/>
          <p:cNvSpPr/>
          <p:nvPr/>
        </p:nvSpPr>
        <p:spPr>
          <a:xfrm>
            <a:off x="799920" y="3853440"/>
            <a:ext cx="4245840" cy="285480"/>
          </a:xfrm>
          <a:prstGeom prst="rect">
            <a:avLst/>
          </a:prstGeom>
          <a:solidFill>
            <a:srgbClr val="99adc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67" name="TextBox 10"/>
          <p:cNvSpPr/>
          <p:nvPr/>
        </p:nvSpPr>
        <p:spPr>
          <a:xfrm>
            <a:off x="814320" y="3812400"/>
            <a:ext cx="2228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Creator Information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8" name="Rectangle 11"/>
          <p:cNvSpPr/>
          <p:nvPr/>
        </p:nvSpPr>
        <p:spPr>
          <a:xfrm>
            <a:off x="798480" y="5474160"/>
            <a:ext cx="4245840" cy="285480"/>
          </a:xfrm>
          <a:prstGeom prst="rect">
            <a:avLst/>
          </a:prstGeom>
          <a:solidFill>
            <a:srgbClr val="d7e599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469" name="TextBox 12"/>
          <p:cNvSpPr/>
          <p:nvPr/>
        </p:nvSpPr>
        <p:spPr>
          <a:xfrm>
            <a:off x="842400" y="5415480"/>
            <a:ext cx="1825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File Information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0" name="TextBox 13"/>
          <p:cNvSpPr/>
          <p:nvPr/>
        </p:nvSpPr>
        <p:spPr>
          <a:xfrm>
            <a:off x="565560" y="215424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Dataset Name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1" name="TextBox 14"/>
          <p:cNvSpPr/>
          <p:nvPr/>
        </p:nvSpPr>
        <p:spPr>
          <a:xfrm>
            <a:off x="567720" y="238644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Description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2" name="TextBox 15"/>
          <p:cNvSpPr/>
          <p:nvPr/>
        </p:nvSpPr>
        <p:spPr>
          <a:xfrm>
            <a:off x="574920" y="272160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PID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3" name="TextBox 16"/>
          <p:cNvSpPr/>
          <p:nvPr/>
        </p:nvSpPr>
        <p:spPr>
          <a:xfrm>
            <a:off x="586440" y="302436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Type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4" name="TextBox 17"/>
          <p:cNvSpPr/>
          <p:nvPr/>
        </p:nvSpPr>
        <p:spPr>
          <a:xfrm>
            <a:off x="584280" y="324216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Creation Date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5" name="TextBox 18"/>
          <p:cNvSpPr/>
          <p:nvPr/>
        </p:nvSpPr>
        <p:spPr>
          <a:xfrm>
            <a:off x="586440" y="345564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Keywords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6" name="TextBox 19"/>
          <p:cNvSpPr/>
          <p:nvPr/>
        </p:nvSpPr>
        <p:spPr>
          <a:xfrm>
            <a:off x="584280" y="415656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Owner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7" name="TextBox 20"/>
          <p:cNvSpPr/>
          <p:nvPr/>
        </p:nvSpPr>
        <p:spPr>
          <a:xfrm>
            <a:off x="586440" y="438876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PI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8" name="TextBox 21"/>
          <p:cNvSpPr/>
          <p:nvPr/>
        </p:nvSpPr>
        <p:spPr>
          <a:xfrm>
            <a:off x="584280" y="461628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Contact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9" name="TextBox 22"/>
          <p:cNvSpPr/>
          <p:nvPr/>
        </p:nvSpPr>
        <p:spPr>
          <a:xfrm>
            <a:off x="591120" y="484848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Group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0" name="TextBox 23"/>
          <p:cNvSpPr/>
          <p:nvPr/>
        </p:nvSpPr>
        <p:spPr>
          <a:xfrm>
            <a:off x="603000" y="507096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Access Group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1" name="TextBox 24"/>
          <p:cNvSpPr/>
          <p:nvPr/>
        </p:nvSpPr>
        <p:spPr>
          <a:xfrm>
            <a:off x="567720" y="5800320"/>
            <a:ext cx="1057320" cy="249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050" strike="noStrike" u="none">
                <a:solidFill>
                  <a:schemeClr val="dk1"/>
                </a:solidFill>
                <a:effectLst/>
                <a:uFillTx/>
                <a:latin typeface="Calibri"/>
              </a:rPr>
              <a:t>Source Folder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51F151D-E549-4388-ABF1-8060ECAEB73D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Catalogue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public-data.desy.de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84" name="Group 6"/>
          <p:cNvGrpSpPr/>
          <p:nvPr/>
        </p:nvGrpSpPr>
        <p:grpSpPr>
          <a:xfrm>
            <a:off x="243360" y="964440"/>
            <a:ext cx="11400480" cy="5246640"/>
            <a:chOff x="243360" y="964440"/>
            <a:chExt cx="11400480" cy="5246640"/>
          </a:xfrm>
        </p:grpSpPr>
        <p:pic>
          <p:nvPicPr>
            <p:cNvPr id="485" name="Picture 7" descr=""/>
            <p:cNvPicPr/>
            <p:nvPr/>
          </p:nvPicPr>
          <p:blipFill>
            <a:blip r:embed="rId1"/>
            <a:stretch/>
          </p:blipFill>
          <p:spPr>
            <a:xfrm>
              <a:off x="243360" y="964440"/>
              <a:ext cx="11400480" cy="5246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86" name="Rectangle 8"/>
            <p:cNvSpPr/>
            <p:nvPr/>
          </p:nvSpPr>
          <p:spPr>
            <a:xfrm>
              <a:off x="746280" y="1378440"/>
              <a:ext cx="4245840" cy="285480"/>
            </a:xfrm>
            <a:prstGeom prst="rect">
              <a:avLst/>
            </a:prstGeom>
            <a:solidFill>
              <a:srgbClr val="cda1cd"/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87" name="TextBox 9"/>
            <p:cNvSpPr/>
            <p:nvPr/>
          </p:nvSpPr>
          <p:spPr>
            <a:xfrm>
              <a:off x="773640" y="1319400"/>
              <a:ext cx="22568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800" strike="noStrike" u="none">
                  <a:solidFill>
                    <a:schemeClr val="dk1"/>
                  </a:solidFill>
                  <a:effectLst/>
                  <a:uFillTx/>
                  <a:latin typeface="DesySans Office"/>
                </a:rPr>
                <a:t>Scientific Meta Data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88" name="TextBox 10"/>
            <p:cNvSpPr/>
            <p:nvPr/>
          </p:nvSpPr>
          <p:spPr>
            <a:xfrm>
              <a:off x="848880" y="2009520"/>
              <a:ext cx="1814400" cy="2725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2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Experiment</a:t>
              </a:r>
              <a:endParaRPr b="0" lang="de-DE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89" name="TextBox 11"/>
            <p:cNvSpPr/>
            <p:nvPr/>
          </p:nvSpPr>
          <p:spPr>
            <a:xfrm>
              <a:off x="1024920" y="229644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Title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90" name="TextBox 12"/>
            <p:cNvSpPr/>
            <p:nvPr/>
          </p:nvSpPr>
          <p:spPr>
            <a:xfrm>
              <a:off x="1035000" y="256356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Instrument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91" name="TextBox 13"/>
            <p:cNvSpPr/>
            <p:nvPr/>
          </p:nvSpPr>
          <p:spPr>
            <a:xfrm>
              <a:off x="1056600" y="284652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Start Date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92" name="TextBox 14"/>
            <p:cNvSpPr/>
            <p:nvPr/>
          </p:nvSpPr>
          <p:spPr>
            <a:xfrm>
              <a:off x="1074600" y="312156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Probe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93" name="TextBox 15"/>
            <p:cNvSpPr/>
            <p:nvPr/>
          </p:nvSpPr>
          <p:spPr>
            <a:xfrm>
              <a:off x="1092240" y="339300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Facility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94" name="TextBox 16"/>
            <p:cNvSpPr/>
            <p:nvPr/>
          </p:nvSpPr>
          <p:spPr>
            <a:xfrm>
              <a:off x="1094400" y="366804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Proposal ID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95" name="TextBox 17"/>
            <p:cNvSpPr/>
            <p:nvPr/>
          </p:nvSpPr>
          <p:spPr>
            <a:xfrm>
              <a:off x="1108080" y="394308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DOI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96" name="TextBox 18"/>
            <p:cNvSpPr/>
            <p:nvPr/>
          </p:nvSpPr>
          <p:spPr>
            <a:xfrm>
              <a:off x="840960" y="422208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Sample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97" name="TextBox 19"/>
            <p:cNvSpPr/>
            <p:nvPr/>
          </p:nvSpPr>
          <p:spPr>
            <a:xfrm>
              <a:off x="1044720" y="449712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 Name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98" name="TextBox 20"/>
            <p:cNvSpPr/>
            <p:nvPr/>
          </p:nvSpPr>
          <p:spPr>
            <a:xfrm>
              <a:off x="1058760" y="477252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 Catagory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99" name="TextBox 21"/>
            <p:cNvSpPr/>
            <p:nvPr/>
          </p:nvSpPr>
          <p:spPr>
            <a:xfrm>
              <a:off x="1072440" y="505152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 Composition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00" name="TextBox 22"/>
            <p:cNvSpPr/>
            <p:nvPr/>
          </p:nvSpPr>
          <p:spPr>
            <a:xfrm>
              <a:off x="1074600" y="532260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 Description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01" name="TextBox 23"/>
            <p:cNvSpPr/>
            <p:nvPr/>
          </p:nvSpPr>
          <p:spPr>
            <a:xfrm>
              <a:off x="1076400" y="560556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 Environment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02" name="TextBox 24"/>
            <p:cNvSpPr/>
            <p:nvPr/>
          </p:nvSpPr>
          <p:spPr>
            <a:xfrm>
              <a:off x="1086480" y="5876640"/>
              <a:ext cx="1814400" cy="2574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100" strike="noStrike" u="none">
                  <a:solidFill>
                    <a:schemeClr val="dk1"/>
                  </a:solidFill>
                  <a:effectLst/>
                  <a:uFillTx/>
                  <a:latin typeface="Calibri"/>
                </a:rPr>
                <a:t> Sample Parameters</a:t>
              </a:r>
              <a:endParaRPr b="0" lang="de-DE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03" name="TextBox 25"/>
            <p:cNvSpPr/>
            <p:nvPr/>
          </p:nvSpPr>
          <p:spPr>
            <a:xfrm>
              <a:off x="866880" y="1683000"/>
              <a:ext cx="1814400" cy="2725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200" strike="noStrike" u="none">
                  <a:solidFill>
                    <a:schemeClr val="lt2">
                      <a:lumMod val="50000"/>
                    </a:schemeClr>
                  </a:solidFill>
                  <a:effectLst/>
                  <a:uFillTx/>
                  <a:latin typeface="Calibri"/>
                </a:rPr>
                <a:t>Search</a:t>
              </a:r>
              <a:endParaRPr b="0" lang="de-DE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7CC8E6A-13AA-45A3-AAF1-57ADDE1C5BAB}" type="slidenum">
              <a:t>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Published Data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public-data.desy.de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06" name="Picture 6" descr=""/>
          <p:cNvPicPr/>
          <p:nvPr/>
        </p:nvPicPr>
        <p:blipFill>
          <a:blip r:embed="rId1"/>
          <a:stretch/>
        </p:blipFill>
        <p:spPr>
          <a:xfrm>
            <a:off x="363240" y="1479240"/>
            <a:ext cx="11276280" cy="2418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7" name="Rectangle 7"/>
          <p:cNvSpPr/>
          <p:nvPr/>
        </p:nvSpPr>
        <p:spPr>
          <a:xfrm>
            <a:off x="1091160" y="2711520"/>
            <a:ext cx="8588520" cy="325080"/>
          </a:xfrm>
          <a:prstGeom prst="rect">
            <a:avLst/>
          </a:prstGeom>
          <a:solidFill>
            <a:srgbClr val="0099c8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08" name="TextBox 8"/>
          <p:cNvSpPr/>
          <p:nvPr/>
        </p:nvSpPr>
        <p:spPr>
          <a:xfrm>
            <a:off x="1372680" y="2692800"/>
            <a:ext cx="496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PID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9" name="TextBox 9"/>
          <p:cNvSpPr/>
          <p:nvPr/>
        </p:nvSpPr>
        <p:spPr>
          <a:xfrm>
            <a:off x="4635720" y="2683800"/>
            <a:ext cx="1452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Source Folder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0" name="TextBox 10"/>
          <p:cNvSpPr/>
          <p:nvPr/>
        </p:nvSpPr>
        <p:spPr>
          <a:xfrm>
            <a:off x="8010360" y="2701440"/>
            <a:ext cx="1455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Creation Date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1" name="TextBox 11"/>
          <p:cNvSpPr/>
          <p:nvPr/>
        </p:nvSpPr>
        <p:spPr>
          <a:xfrm>
            <a:off x="-743040" y="1371600"/>
            <a:ext cx="182160" cy="36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n-DE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087B580-7479-460B-BC24-8A429F806C2C}" type="slidenum">
              <a:t>25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Minting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public-data.desy.de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4" name="Picture 6" descr=""/>
          <p:cNvPicPr/>
          <p:nvPr/>
        </p:nvPicPr>
        <p:blipFill>
          <a:blip r:embed="rId1"/>
          <a:srcRect l="0" t="0" r="30581" b="0"/>
          <a:stretch/>
        </p:blipFill>
        <p:spPr>
          <a:xfrm>
            <a:off x="2860920" y="713520"/>
            <a:ext cx="7998480" cy="5536440"/>
          </a:xfrm>
          <a:prstGeom prst="rect">
            <a:avLst/>
          </a:prstGeom>
          <a:noFill/>
          <a:ln w="6480"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515" name="Rounded Rectangle 7"/>
          <p:cNvSpPr/>
          <p:nvPr/>
        </p:nvSpPr>
        <p:spPr>
          <a:xfrm>
            <a:off x="3157560" y="5616000"/>
            <a:ext cx="1988280" cy="530640"/>
          </a:xfrm>
          <a:prstGeom prst="roundRect">
            <a:avLst>
              <a:gd name="adj" fmla="val 16667"/>
            </a:avLst>
          </a:prstGeom>
          <a:solidFill>
            <a:srgbClr val="0099c8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16" name="TextBox 8"/>
          <p:cNvSpPr/>
          <p:nvPr/>
        </p:nvSpPr>
        <p:spPr>
          <a:xfrm>
            <a:off x="3382200" y="5574960"/>
            <a:ext cx="15361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3200" strike="noStrike" u="none">
                <a:solidFill>
                  <a:schemeClr val="lt1"/>
                </a:solidFill>
                <a:effectLst/>
                <a:uFillTx/>
                <a:latin typeface="DesySans Office"/>
              </a:rPr>
              <a:t>Publish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7" name="TextBox 9"/>
          <p:cNvSpPr/>
          <p:nvPr/>
        </p:nvSpPr>
        <p:spPr>
          <a:xfrm>
            <a:off x="3796200" y="1117440"/>
            <a:ext cx="3515760" cy="3639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rgbClr val="0099c8"/>
                </a:solidFill>
                <a:effectLst/>
                <a:uFillTx/>
                <a:latin typeface="Calibri"/>
              </a:rPr>
              <a:t>Your are about to publish 2 datasets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D024280-D841-40D5-AEA6-4DE223EBD498}" type="slidenum">
              <a:t>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Minting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public-data.desy.de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20" name="Picture 6" descr=""/>
          <p:cNvPicPr/>
          <p:nvPr/>
        </p:nvPicPr>
        <p:blipFill>
          <a:blip r:embed="rId1"/>
          <a:srcRect l="0" t="0" r="39966" b="0"/>
          <a:stretch/>
        </p:blipFill>
        <p:spPr>
          <a:xfrm>
            <a:off x="3269520" y="482760"/>
            <a:ext cx="6732000" cy="5389560"/>
          </a:xfrm>
          <a:prstGeom prst="rect">
            <a:avLst/>
          </a:prstGeom>
          <a:noFill/>
          <a:ln w="0"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521" name="Rectangle 7"/>
          <p:cNvSpPr/>
          <p:nvPr/>
        </p:nvSpPr>
        <p:spPr>
          <a:xfrm>
            <a:off x="3740040" y="2308320"/>
            <a:ext cx="4245840" cy="285480"/>
          </a:xfrm>
          <a:prstGeom prst="rect">
            <a:avLst/>
          </a:prstGeom>
          <a:solidFill>
            <a:srgbClr val="9ad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DesySans Office"/>
            </a:endParaRPr>
          </a:p>
        </p:txBody>
      </p:sp>
      <p:sp>
        <p:nvSpPr>
          <p:cNvPr id="522" name="TextBox 8"/>
          <p:cNvSpPr/>
          <p:nvPr/>
        </p:nvSpPr>
        <p:spPr>
          <a:xfrm>
            <a:off x="3823920" y="2248920"/>
            <a:ext cx="203436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6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General Information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3" name="Rectangle 9"/>
          <p:cNvSpPr/>
          <p:nvPr/>
        </p:nvSpPr>
        <p:spPr>
          <a:xfrm>
            <a:off x="3741840" y="4038120"/>
            <a:ext cx="4245840" cy="285480"/>
          </a:xfrm>
          <a:prstGeom prst="rect">
            <a:avLst/>
          </a:prstGeom>
          <a:solidFill>
            <a:srgbClr val="99ad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DesySans Office"/>
            </a:endParaRPr>
          </a:p>
        </p:txBody>
      </p:sp>
      <p:sp>
        <p:nvSpPr>
          <p:cNvPr id="524" name="TextBox 10"/>
          <p:cNvSpPr/>
          <p:nvPr/>
        </p:nvSpPr>
        <p:spPr>
          <a:xfrm>
            <a:off x="3886920" y="3996720"/>
            <a:ext cx="199620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6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Creator Information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5" name="Rectangle 11"/>
          <p:cNvSpPr/>
          <p:nvPr/>
        </p:nvSpPr>
        <p:spPr>
          <a:xfrm>
            <a:off x="3741840" y="5139360"/>
            <a:ext cx="4245840" cy="285480"/>
          </a:xfrm>
          <a:prstGeom prst="rect">
            <a:avLst/>
          </a:prstGeom>
          <a:solidFill>
            <a:srgbClr val="d7e5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DesySans Office"/>
            </a:endParaRPr>
          </a:p>
        </p:txBody>
      </p:sp>
      <p:sp>
        <p:nvSpPr>
          <p:cNvPr id="526" name="TextBox 12"/>
          <p:cNvSpPr/>
          <p:nvPr/>
        </p:nvSpPr>
        <p:spPr>
          <a:xfrm>
            <a:off x="3877920" y="5110200"/>
            <a:ext cx="16394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6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File Information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7" name="Rectangle 13"/>
          <p:cNvSpPr/>
          <p:nvPr/>
        </p:nvSpPr>
        <p:spPr>
          <a:xfrm>
            <a:off x="3754080" y="1126080"/>
            <a:ext cx="4245840" cy="285480"/>
          </a:xfrm>
          <a:prstGeom prst="rect">
            <a:avLst/>
          </a:prstGeom>
          <a:solidFill>
            <a:srgbClr val="ff6e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DesySans Office"/>
            </a:endParaRPr>
          </a:p>
        </p:txBody>
      </p:sp>
      <p:sp>
        <p:nvSpPr>
          <p:cNvPr id="528" name="TextBox 14"/>
          <p:cNvSpPr/>
          <p:nvPr/>
        </p:nvSpPr>
        <p:spPr>
          <a:xfrm>
            <a:off x="3839400" y="1066680"/>
            <a:ext cx="18410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6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Publication Status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9" name="TextBox 15"/>
          <p:cNvSpPr/>
          <p:nvPr/>
        </p:nvSpPr>
        <p:spPr>
          <a:xfrm>
            <a:off x="3566160" y="1511280"/>
            <a:ext cx="4004280" cy="5770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6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Status                         </a:t>
            </a:r>
            <a:r>
              <a:rPr b="0" lang="en-DE" sz="1600" strike="noStrike" u="none">
                <a:solidFill>
                  <a:srgbClr val="ff0000"/>
                </a:solidFill>
                <a:effectLst/>
                <a:uFillTx/>
                <a:latin typeface="DesySans Office"/>
              </a:rPr>
              <a:t>Registered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DE" sz="16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Registration Time     </a:t>
            </a:r>
            <a:r>
              <a:rPr b="0" lang="en-DE" sz="1600" strike="noStrike" u="none">
                <a:solidFill>
                  <a:srgbClr val="ff0000"/>
                </a:solidFill>
                <a:effectLst/>
                <a:uFillTx/>
                <a:latin typeface="DesySans Office"/>
              </a:rPr>
              <a:t>2025-03-17.  T.  9:30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24B1BC1-A447-4637-BB59-D70E211DE579}" type="slidenum">
              <a:t>27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Fabrica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DataCite Fabrica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32" name="Picture 6" descr=""/>
          <p:cNvPicPr/>
          <p:nvPr/>
        </p:nvPicPr>
        <p:blipFill>
          <a:blip r:embed="rId1"/>
          <a:stretch/>
        </p:blipFill>
        <p:spPr>
          <a:xfrm>
            <a:off x="1042200" y="1023120"/>
            <a:ext cx="9755280" cy="537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3" name="Frame 7"/>
          <p:cNvSpPr/>
          <p:nvPr/>
        </p:nvSpPr>
        <p:spPr>
          <a:xfrm>
            <a:off x="835560" y="902160"/>
            <a:ext cx="5717880" cy="1023480"/>
          </a:xfrm>
          <a:prstGeom prst="frame">
            <a:avLst>
              <a:gd name="adj1" fmla="val 12500"/>
            </a:avLst>
          </a:prstGeom>
          <a:solidFill>
            <a:srgbClr val="4472c4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897DAF1-E2B9-4ABC-8AD4-0D64D8709091}" type="slidenum">
              <a:t>28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Catch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DataCite Fabrica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36" name="Picture 6" descr=""/>
          <p:cNvPicPr/>
          <p:nvPr/>
        </p:nvPicPr>
        <p:blipFill>
          <a:blip r:embed="rId1"/>
          <a:stretch/>
        </p:blipFill>
        <p:spPr>
          <a:xfrm>
            <a:off x="894240" y="1150200"/>
            <a:ext cx="10068840" cy="4813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7" name="Frame 7"/>
          <p:cNvSpPr/>
          <p:nvPr/>
        </p:nvSpPr>
        <p:spPr>
          <a:xfrm>
            <a:off x="658080" y="997200"/>
            <a:ext cx="5717880" cy="1346760"/>
          </a:xfrm>
          <a:prstGeom prst="frame">
            <a:avLst>
              <a:gd name="adj1" fmla="val 12500"/>
            </a:avLst>
          </a:prstGeom>
          <a:solidFill>
            <a:srgbClr val="4472c4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A83B6F1-3BDE-4893-8B36-6B2AFCE2F03B}" type="slidenum">
              <a:t>29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Principle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Diffraction limits: What’s better?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2" name="Picture 6" descr=""/>
          <p:cNvPicPr/>
          <p:nvPr/>
        </p:nvPicPr>
        <p:blipFill>
          <a:blip r:embed="rId1"/>
          <a:srcRect l="0" t="-4" r="0" b="45964"/>
          <a:stretch/>
        </p:blipFill>
        <p:spPr>
          <a:xfrm>
            <a:off x="1221120" y="1631160"/>
            <a:ext cx="9755280" cy="2481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" name="TextBox 7"/>
          <p:cNvSpPr/>
          <p:nvPr/>
        </p:nvSpPr>
        <p:spPr>
          <a:xfrm>
            <a:off x="1626120" y="3466800"/>
            <a:ext cx="2210400" cy="179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6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A single electron emits synchrotron radiation in cone with a small opening angle and a corresponding small effective source size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TextBox 8"/>
          <p:cNvSpPr/>
          <p:nvPr/>
        </p:nvSpPr>
        <p:spPr>
          <a:xfrm>
            <a:off x="4384080" y="4132440"/>
            <a:ext cx="300996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6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The electrons in the bunches in today’s synchrotron sources are distributed horizontally well beyond the lateral diffraction limit in terms of size and divergence angle.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TextBox 9"/>
          <p:cNvSpPr/>
          <p:nvPr/>
        </p:nvSpPr>
        <p:spPr>
          <a:xfrm>
            <a:off x="7752240" y="3429000"/>
            <a:ext cx="3021840" cy="179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6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In PETRA IV, the electron bunches approach the diffraction limit in both lateral size and divergence, this emitting diffraction-limited radiation up to the X-Ray energies of about 10 keV.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Rounded Rectangle 10"/>
          <p:cNvSpPr/>
          <p:nvPr/>
        </p:nvSpPr>
        <p:spPr>
          <a:xfrm>
            <a:off x="1415520" y="1484640"/>
            <a:ext cx="2599920" cy="394308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4472c4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7" name="Rounded Rectangle 11"/>
          <p:cNvSpPr/>
          <p:nvPr/>
        </p:nvSpPr>
        <p:spPr>
          <a:xfrm>
            <a:off x="4151880" y="1484640"/>
            <a:ext cx="3237840" cy="43920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4472c4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8" name="Rounded Rectangle 12"/>
          <p:cNvSpPr/>
          <p:nvPr/>
        </p:nvSpPr>
        <p:spPr>
          <a:xfrm>
            <a:off x="7536240" y="1484640"/>
            <a:ext cx="3302280" cy="395784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4472c4"/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9" name="PlaceHolder 3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764BBF3-83A6-4283-852C-F778A611C6E4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Landing page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public-doi.desy.de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0" name="Picture 6" descr=""/>
          <p:cNvPicPr/>
          <p:nvPr/>
        </p:nvPicPr>
        <p:blipFill>
          <a:blip r:embed="rId1"/>
          <a:stretch/>
        </p:blipFill>
        <p:spPr>
          <a:xfrm>
            <a:off x="410760" y="1277640"/>
            <a:ext cx="11429280" cy="3812040"/>
          </a:xfrm>
          <a:prstGeom prst="rect">
            <a:avLst/>
          </a:prstGeom>
          <a:noFill/>
          <a:ln w="0"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541" name="Rounded Rectangle 7"/>
          <p:cNvSpPr/>
          <p:nvPr/>
        </p:nvSpPr>
        <p:spPr>
          <a:xfrm>
            <a:off x="430560" y="1310400"/>
            <a:ext cx="3291840" cy="352440"/>
          </a:xfrm>
          <a:prstGeom prst="roundRect">
            <a:avLst>
              <a:gd name="adj" fmla="val 16667"/>
            </a:avLst>
          </a:prstGeom>
          <a:solidFill>
            <a:srgbClr val="009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42" name="TextBox 8"/>
          <p:cNvSpPr/>
          <p:nvPr/>
        </p:nvSpPr>
        <p:spPr>
          <a:xfrm>
            <a:off x="659520" y="1299600"/>
            <a:ext cx="2786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DESY Public Data Repository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73B0E82-7AFD-4817-A14F-0EDD7D0BA922}" type="slidenum">
              <a:t>30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Landing page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4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public-doi.desy.de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5" name="Picture 6" descr=""/>
          <p:cNvPicPr/>
          <p:nvPr/>
        </p:nvPicPr>
        <p:blipFill>
          <a:blip r:embed="rId1"/>
          <a:stretch/>
        </p:blipFill>
        <p:spPr>
          <a:xfrm>
            <a:off x="366120" y="1268280"/>
            <a:ext cx="11431080" cy="4285080"/>
          </a:xfrm>
          <a:prstGeom prst="rect">
            <a:avLst/>
          </a:prstGeom>
          <a:noFill/>
          <a:ln w="0"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546" name="Rounded Rectangle 7"/>
          <p:cNvSpPr/>
          <p:nvPr/>
        </p:nvSpPr>
        <p:spPr>
          <a:xfrm>
            <a:off x="443160" y="1297440"/>
            <a:ext cx="3291840" cy="352440"/>
          </a:xfrm>
          <a:prstGeom prst="roundRect">
            <a:avLst>
              <a:gd name="adj" fmla="val 16667"/>
            </a:avLst>
          </a:prstGeom>
          <a:solidFill>
            <a:srgbClr val="009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47" name="TextBox 8"/>
          <p:cNvSpPr/>
          <p:nvPr/>
        </p:nvSpPr>
        <p:spPr>
          <a:xfrm>
            <a:off x="672480" y="1287000"/>
            <a:ext cx="2786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DESY Public Data Repository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DAE2516-74CE-4F91-AF91-6CAAB9F760C9}" type="slidenum">
              <a:t>31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Download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public-data.desy.de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0" name="Rectangle 6"/>
          <p:cNvSpPr/>
          <p:nvPr/>
        </p:nvSpPr>
        <p:spPr>
          <a:xfrm>
            <a:off x="3821040" y="1042920"/>
            <a:ext cx="5798160" cy="469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551" name="Picture 7" descr=""/>
          <p:cNvPicPr/>
          <p:nvPr/>
        </p:nvPicPr>
        <p:blipFill>
          <a:blip r:embed="rId1"/>
          <a:srcRect l="177" t="813" r="2258" b="1131"/>
          <a:stretch/>
        </p:blipFill>
        <p:spPr>
          <a:xfrm>
            <a:off x="4178160" y="1291320"/>
            <a:ext cx="5145480" cy="4209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1A756F3-A11C-494F-9A9C-CA9049C0B3CD}" type="slidenum">
              <a:t>32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Storage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3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public-data.desy.de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54" name="Picture 11" descr=""/>
          <p:cNvPicPr/>
          <p:nvPr/>
        </p:nvPicPr>
        <p:blipFill>
          <a:blip r:embed="rId1"/>
          <a:stretch/>
        </p:blipFill>
        <p:spPr>
          <a:xfrm>
            <a:off x="1523160" y="975240"/>
            <a:ext cx="9141480" cy="5365080"/>
          </a:xfrm>
          <a:prstGeom prst="rect">
            <a:avLst/>
          </a:prstGeom>
          <a:noFill/>
          <a:ln w="0"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555" name="TextBox 12"/>
          <p:cNvSpPr/>
          <p:nvPr/>
        </p:nvSpPr>
        <p:spPr>
          <a:xfrm>
            <a:off x="1571760" y="988920"/>
            <a:ext cx="8512920" cy="4554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2400" strike="noStrike" u="none">
                <a:solidFill>
                  <a:srgbClr val="004b7d"/>
                </a:solidFill>
                <a:effectLst/>
                <a:uFillTx/>
                <a:latin typeface="Arial"/>
              </a:rPr>
              <a:t>dCache</a:t>
            </a:r>
            <a:endParaRPr b="0" lang="de-DE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FDC4C67-B5C8-486F-B229-B3971D52185B}" type="slidenum">
              <a:t>33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Exploration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jupyter.desy.de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58" name="Picture 6" descr=""/>
          <p:cNvPicPr/>
          <p:nvPr/>
        </p:nvPicPr>
        <p:blipFill>
          <a:blip r:embed="rId1"/>
          <a:stretch/>
        </p:blipFill>
        <p:spPr>
          <a:xfrm>
            <a:off x="681840" y="969840"/>
            <a:ext cx="10743480" cy="5311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D94D666-9EEC-44FF-9C6F-66C092AEBAA7}" type="slidenum">
              <a:t>34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Synchrotrons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1" name="Picture 6" descr=""/>
          <p:cNvPicPr/>
          <p:nvPr/>
        </p:nvPicPr>
        <p:blipFill>
          <a:blip r:embed="rId1"/>
          <a:srcRect l="0" t="4" r="0" b="16675"/>
          <a:stretch/>
        </p:blipFill>
        <p:spPr>
          <a:xfrm>
            <a:off x="4248000" y="275760"/>
            <a:ext cx="7617240" cy="5538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" name="TextBox 7"/>
          <p:cNvSpPr/>
          <p:nvPr/>
        </p:nvSpPr>
        <p:spPr>
          <a:xfrm>
            <a:off x="779400" y="4536000"/>
            <a:ext cx="2999880" cy="15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4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Diffraction-limited photon energy for some synchrotron radiation sources and their future upgraders. PETRA IV will be the first source worldwide to reach the diffraction limit for hard X-ray energies.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Text Placeholder 2"/>
          <p:cNvSpPr/>
          <p:nvPr/>
        </p:nvSpPr>
        <p:spPr>
          <a:xfrm>
            <a:off x="264240" y="579600"/>
            <a:ext cx="5707800" cy="43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PETRA III/IV and Friends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4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27D2D6C-F2EF-4063-B690-B313DF1F7C23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"/>
          <p:cNvSpPr/>
          <p:nvPr/>
        </p:nvSpPr>
        <p:spPr>
          <a:xfrm>
            <a:off x="82800" y="897840"/>
            <a:ext cx="11759040" cy="5040000"/>
          </a:xfrm>
          <a:custGeom>
            <a:avLst/>
            <a:gdLst>
              <a:gd name="textAreaLeft" fmla="*/ 0 w 11759040"/>
              <a:gd name="textAreaRight" fmla="*/ 11761200 w 11759040"/>
              <a:gd name="textAreaTop" fmla="*/ 0 h 5040000"/>
              <a:gd name="textAreaBottom" fmla="*/ 5042160 h 5040000"/>
            </a:gdLst>
            <a:ahLst/>
            <a:cxnLst/>
            <a:rect l="textAreaLeft" t="textAreaTop" r="textAreaRight" b="textAreaBottom"/>
            <a:pathLst>
              <a:path w="32670" h="14006">
                <a:moveTo>
                  <a:pt x="32071" y="12956"/>
                </a:moveTo>
                <a:cubicBezTo>
                  <a:pt x="31719" y="12956"/>
                  <a:pt x="31374" y="13049"/>
                  <a:pt x="31070" y="13225"/>
                </a:cubicBezTo>
                <a:cubicBezTo>
                  <a:pt x="30766" y="13401"/>
                  <a:pt x="30514" y="13654"/>
                  <a:pt x="30338" y="13960"/>
                </a:cubicBezTo>
                <a:cubicBezTo>
                  <a:pt x="30329" y="13975"/>
                  <a:pt x="30321" y="13990"/>
                  <a:pt x="30312" y="14006"/>
                </a:cubicBezTo>
                <a:lnTo>
                  <a:pt x="620" y="14006"/>
                </a:lnTo>
                <a:cubicBezTo>
                  <a:pt x="511" y="14006"/>
                  <a:pt x="404" y="13977"/>
                  <a:pt x="310" y="13923"/>
                </a:cubicBezTo>
                <a:cubicBezTo>
                  <a:pt x="216" y="13869"/>
                  <a:pt x="137" y="13790"/>
                  <a:pt x="83" y="13696"/>
                </a:cubicBezTo>
                <a:cubicBezTo>
                  <a:pt x="29" y="13602"/>
                  <a:pt x="0" y="13495"/>
                  <a:pt x="0" y="13386"/>
                </a:cubicBezTo>
                <a:lnTo>
                  <a:pt x="0" y="13386"/>
                </a:lnTo>
                <a:lnTo>
                  <a:pt x="0" y="620"/>
                </a:lnTo>
                <a:cubicBezTo>
                  <a:pt x="0" y="511"/>
                  <a:pt x="29" y="404"/>
                  <a:pt x="83" y="310"/>
                </a:cubicBezTo>
                <a:cubicBezTo>
                  <a:pt x="137" y="216"/>
                  <a:pt x="216" y="137"/>
                  <a:pt x="310" y="83"/>
                </a:cubicBezTo>
                <a:cubicBezTo>
                  <a:pt x="404" y="29"/>
                  <a:pt x="511" y="0"/>
                  <a:pt x="620" y="0"/>
                </a:cubicBezTo>
                <a:lnTo>
                  <a:pt x="32050" y="0"/>
                </a:lnTo>
                <a:cubicBezTo>
                  <a:pt x="32159" y="0"/>
                  <a:pt x="32266" y="29"/>
                  <a:pt x="32360" y="83"/>
                </a:cubicBezTo>
                <a:cubicBezTo>
                  <a:pt x="32454" y="137"/>
                  <a:pt x="32533" y="216"/>
                  <a:pt x="32587" y="310"/>
                </a:cubicBezTo>
                <a:cubicBezTo>
                  <a:pt x="32641" y="404"/>
                  <a:pt x="32670" y="511"/>
                  <a:pt x="32670" y="620"/>
                </a:cubicBezTo>
                <a:lnTo>
                  <a:pt x="32670" y="13048"/>
                </a:lnTo>
                <a:cubicBezTo>
                  <a:pt x="32477" y="12987"/>
                  <a:pt x="32275" y="12956"/>
                  <a:pt x="32071" y="12956"/>
                </a:cubicBezTo>
                <a:close/>
              </a:path>
            </a:pathLst>
          </a:custGeom>
          <a:solidFill>
            <a:srgbClr val="ddddd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</p:txBody>
      </p:sp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new Science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77" name="Group 6"/>
          <p:cNvGrpSpPr/>
          <p:nvPr/>
        </p:nvGrpSpPr>
        <p:grpSpPr>
          <a:xfrm>
            <a:off x="119160" y="3848040"/>
            <a:ext cx="11878920" cy="944640"/>
            <a:chOff x="119160" y="3848040"/>
            <a:chExt cx="11878920" cy="944640"/>
          </a:xfrm>
        </p:grpSpPr>
        <p:sp>
          <p:nvSpPr>
            <p:cNvPr id="78" name="Rectangle 7"/>
            <p:cNvSpPr/>
            <p:nvPr/>
          </p:nvSpPr>
          <p:spPr>
            <a:xfrm>
              <a:off x="119160" y="3915720"/>
              <a:ext cx="11878920" cy="8769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600" strike="noStrike" u="none">
                <a:solidFill>
                  <a:schemeClr val="lt1"/>
                </a:solidFill>
                <a:effectLst/>
                <a:uFillTx/>
                <a:latin typeface="DesySans Office"/>
              </a:endParaRPr>
            </a:p>
          </p:txBody>
        </p:sp>
        <p:pic>
          <p:nvPicPr>
            <p:cNvPr id="79" name="Picture 8" descr=""/>
            <p:cNvPicPr/>
            <p:nvPr/>
          </p:nvPicPr>
          <p:blipFill>
            <a:blip r:embed="rId1"/>
            <a:stretch/>
          </p:blipFill>
          <p:spPr>
            <a:xfrm>
              <a:off x="263520" y="3936240"/>
              <a:ext cx="1293480" cy="789120"/>
            </a:xfrm>
            <a:prstGeom prst="rect">
              <a:avLst/>
            </a:prstGeom>
            <a:noFill/>
            <a:ln w="0">
              <a:noFill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80" name="TextBox 42"/>
            <p:cNvSpPr/>
            <p:nvPr/>
          </p:nvSpPr>
          <p:spPr>
            <a:xfrm>
              <a:off x="1573200" y="3848040"/>
              <a:ext cx="18615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trike="noStrike" u="none">
                  <a:solidFill>
                    <a:schemeClr val="accent1"/>
                  </a:solidFill>
                  <a:effectLst/>
                  <a:uFillTx/>
                  <a:latin typeface="DesySans Office"/>
                </a:rPr>
                <a:t>Tumor Research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" name="TextBox 10"/>
            <p:cNvSpPr/>
            <p:nvPr/>
          </p:nvSpPr>
          <p:spPr>
            <a:xfrm>
              <a:off x="1559520" y="4186440"/>
              <a:ext cx="88545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600" strike="noStrike" u="none">
                  <a:solidFill>
                    <a:schemeClr val="dk1"/>
                  </a:solidFill>
                  <a:effectLst/>
                  <a:uFillTx/>
                  <a:latin typeface="DesySans Office"/>
                </a:rPr>
                <a:t>Experiments at PETRA IV will analyse cells as part of their natural environment e.g. tumour tissue, healthy tissue in the brain) with highly brilliant X-ray light.</a:t>
              </a:r>
              <a:endParaRPr b="0" lang="de-DE" sz="1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82" name="Group 11"/>
          <p:cNvGrpSpPr/>
          <p:nvPr/>
        </p:nvGrpSpPr>
        <p:grpSpPr>
          <a:xfrm>
            <a:off x="119160" y="2864880"/>
            <a:ext cx="11878920" cy="944640"/>
            <a:chOff x="119160" y="2864880"/>
            <a:chExt cx="11878920" cy="944640"/>
          </a:xfrm>
        </p:grpSpPr>
        <p:sp>
          <p:nvSpPr>
            <p:cNvPr id="83" name="Rectangle 12"/>
            <p:cNvSpPr/>
            <p:nvPr/>
          </p:nvSpPr>
          <p:spPr>
            <a:xfrm>
              <a:off x="119160" y="2932560"/>
              <a:ext cx="11878920" cy="8769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600" strike="noStrike" u="none">
                <a:solidFill>
                  <a:schemeClr val="lt1"/>
                </a:solidFill>
                <a:effectLst/>
                <a:uFillTx/>
                <a:latin typeface="DesySans Office"/>
              </a:endParaRPr>
            </a:p>
          </p:txBody>
        </p:sp>
        <p:sp>
          <p:nvSpPr>
            <p:cNvPr id="84" name="TextBox 39"/>
            <p:cNvSpPr/>
            <p:nvPr/>
          </p:nvSpPr>
          <p:spPr>
            <a:xfrm>
              <a:off x="1550520" y="2864880"/>
              <a:ext cx="11739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trike="noStrike" u="none">
                  <a:solidFill>
                    <a:schemeClr val="accent1"/>
                  </a:solidFill>
                  <a:effectLst/>
                  <a:uFillTx/>
                  <a:latin typeface="DesySans Office"/>
                </a:rPr>
                <a:t>Fine Dust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85" name="Picture 26" descr=""/>
            <p:cNvPicPr/>
            <p:nvPr/>
          </p:nvPicPr>
          <p:blipFill>
            <a:blip r:embed="rId2"/>
            <a:stretch/>
          </p:blipFill>
          <p:spPr>
            <a:xfrm>
              <a:off x="263520" y="2952720"/>
              <a:ext cx="1293480" cy="789120"/>
            </a:xfrm>
            <a:prstGeom prst="rect">
              <a:avLst/>
            </a:prstGeom>
            <a:noFill/>
            <a:ln w="0">
              <a:noFill/>
            </a:ln>
            <a:effectLst>
              <a:outerShdw blurRad="50760" dir="2700000" dist="37674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86" name="TextBox 15"/>
            <p:cNvSpPr/>
            <p:nvPr/>
          </p:nvSpPr>
          <p:spPr>
            <a:xfrm>
              <a:off x="1559520" y="3204720"/>
              <a:ext cx="104385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600" strike="noStrike" u="none">
                  <a:solidFill>
                    <a:schemeClr val="dk1"/>
                  </a:solidFill>
                  <a:effectLst/>
                  <a:uFillTx/>
                  <a:latin typeface="DesySans Office"/>
                </a:rPr>
                <a:t>The highly brilliant X-rays from PETRA IV penetrate matter and can reveal the formation of fine dust particles a the contact surface between two materials during abrasion.</a:t>
              </a:r>
              <a:endParaRPr b="0" lang="de-DE" sz="1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87" name="Group 16"/>
          <p:cNvGrpSpPr/>
          <p:nvPr/>
        </p:nvGrpSpPr>
        <p:grpSpPr>
          <a:xfrm>
            <a:off x="119160" y="898200"/>
            <a:ext cx="11878920" cy="944640"/>
            <a:chOff x="119160" y="898200"/>
            <a:chExt cx="11878920" cy="944640"/>
          </a:xfrm>
        </p:grpSpPr>
        <p:sp>
          <p:nvSpPr>
            <p:cNvPr id="88" name="Rectangle 17"/>
            <p:cNvSpPr/>
            <p:nvPr/>
          </p:nvSpPr>
          <p:spPr>
            <a:xfrm>
              <a:off x="119160" y="965880"/>
              <a:ext cx="11878920" cy="8769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600" strike="noStrike" u="none">
                <a:solidFill>
                  <a:schemeClr val="lt1"/>
                </a:solidFill>
                <a:effectLst/>
                <a:uFillTx/>
                <a:latin typeface="DesySans Office"/>
              </a:endParaRPr>
            </a:p>
          </p:txBody>
        </p:sp>
        <p:pic>
          <p:nvPicPr>
            <p:cNvPr id="89" name="Picture 23" descr=""/>
            <p:cNvPicPr/>
            <p:nvPr/>
          </p:nvPicPr>
          <p:blipFill>
            <a:blip r:embed="rId3"/>
            <a:stretch/>
          </p:blipFill>
          <p:spPr>
            <a:xfrm>
              <a:off x="263520" y="986400"/>
              <a:ext cx="1293480" cy="789120"/>
            </a:xfrm>
            <a:prstGeom prst="rect">
              <a:avLst/>
            </a:prstGeom>
            <a:noFill/>
            <a:ln w="0">
              <a:noFill/>
            </a:ln>
            <a:effectLst>
              <a:outerShdw blurRad="50760" dir="2700000" dist="37674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0" name="TextBox 38"/>
            <p:cNvSpPr/>
            <p:nvPr/>
          </p:nvSpPr>
          <p:spPr>
            <a:xfrm>
              <a:off x="1553400" y="898200"/>
              <a:ext cx="15804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trike="noStrike" u="none">
                  <a:solidFill>
                    <a:schemeClr val="accent1"/>
                  </a:solidFill>
                  <a:effectLst/>
                  <a:uFillTx/>
                  <a:latin typeface="DesySans Office"/>
                </a:rPr>
                <a:t>Role of Water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1" name="TextBox 20"/>
            <p:cNvSpPr/>
            <p:nvPr/>
          </p:nvSpPr>
          <p:spPr>
            <a:xfrm>
              <a:off x="1559520" y="1236600"/>
              <a:ext cx="1005408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600" strike="noStrike" u="none">
                  <a:solidFill>
                    <a:schemeClr val="dk1"/>
                  </a:solidFill>
                  <a:effectLst/>
                  <a:uFillTx/>
                  <a:latin typeface="DesySans Office"/>
                </a:rPr>
                <a:t>The complex dynamics of water and aqueous solutions can be followed using the highly coherent X-rays of PETRA IV on time scales ranging from nanoseconds to hours.</a:t>
              </a:r>
              <a:endParaRPr b="0" lang="de-DE" sz="1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119160" y="1881720"/>
            <a:ext cx="11878920" cy="944640"/>
            <a:chOff x="119160" y="1881720"/>
            <a:chExt cx="11878920" cy="944640"/>
          </a:xfrm>
        </p:grpSpPr>
        <p:sp>
          <p:nvSpPr>
            <p:cNvPr id="93" name="Rectangle 22"/>
            <p:cNvSpPr/>
            <p:nvPr/>
          </p:nvSpPr>
          <p:spPr>
            <a:xfrm>
              <a:off x="119160" y="1949400"/>
              <a:ext cx="11878920" cy="8769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600" strike="noStrike" u="none">
                <a:solidFill>
                  <a:schemeClr val="lt1"/>
                </a:solidFill>
                <a:effectLst/>
                <a:uFillTx/>
                <a:latin typeface="DesySans Office"/>
              </a:endParaRPr>
            </a:p>
          </p:txBody>
        </p:sp>
        <p:pic>
          <p:nvPicPr>
            <p:cNvPr id="94" name="Picture 24" descr=""/>
            <p:cNvPicPr/>
            <p:nvPr/>
          </p:nvPicPr>
          <p:blipFill>
            <a:blip r:embed="rId4"/>
            <a:stretch/>
          </p:blipFill>
          <p:spPr>
            <a:xfrm>
              <a:off x="263520" y="1969560"/>
              <a:ext cx="1293480" cy="789120"/>
            </a:xfrm>
            <a:prstGeom prst="rect">
              <a:avLst/>
            </a:prstGeom>
            <a:noFill/>
            <a:ln w="0">
              <a:noFill/>
            </a:ln>
            <a:effectLst>
              <a:outerShdw blurRad="50760" dir="2700000" dist="37674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5" name="TextBox 41"/>
            <p:cNvSpPr/>
            <p:nvPr/>
          </p:nvSpPr>
          <p:spPr>
            <a:xfrm>
              <a:off x="1530720" y="1881720"/>
              <a:ext cx="9615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trike="noStrike" u="none">
                  <a:solidFill>
                    <a:schemeClr val="accent1"/>
                  </a:solidFill>
                  <a:effectLst/>
                  <a:uFillTx/>
                  <a:latin typeface="DesySans Office"/>
                </a:rPr>
                <a:t>Battery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6" name="TextBox 25"/>
            <p:cNvSpPr/>
            <p:nvPr/>
          </p:nvSpPr>
          <p:spPr>
            <a:xfrm>
              <a:off x="1559520" y="2220120"/>
              <a:ext cx="98625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DE" sz="1600" strike="noStrike" u="none">
                  <a:solidFill>
                    <a:schemeClr val="dk1"/>
                  </a:solidFill>
                  <a:effectLst/>
                  <a:uFillTx/>
                  <a:latin typeface="DesySans Office"/>
                </a:rPr>
                <a:t>The X-rays of PETRA IV can scan a fully functional battery and allow internal processes to be monitored under operating conditions.</a:t>
              </a:r>
              <a:endParaRPr b="0" lang="de-DE" sz="1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97" name="Group 26"/>
          <p:cNvGrpSpPr/>
          <p:nvPr/>
        </p:nvGrpSpPr>
        <p:grpSpPr>
          <a:xfrm>
            <a:off x="119160" y="4831560"/>
            <a:ext cx="11878920" cy="944640"/>
            <a:chOff x="119160" y="4831560"/>
            <a:chExt cx="11878920" cy="944640"/>
          </a:xfrm>
        </p:grpSpPr>
        <p:sp>
          <p:nvSpPr>
            <p:cNvPr id="98" name="Rectangle 27"/>
            <p:cNvSpPr/>
            <p:nvPr/>
          </p:nvSpPr>
          <p:spPr>
            <a:xfrm>
              <a:off x="119160" y="4899240"/>
              <a:ext cx="11878920" cy="8769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DE" sz="1600" strike="noStrike" u="none">
                <a:solidFill>
                  <a:schemeClr val="lt1"/>
                </a:solidFill>
                <a:effectLst/>
                <a:uFillTx/>
                <a:latin typeface="DesySans Office"/>
              </a:endParaRPr>
            </a:p>
          </p:txBody>
        </p:sp>
        <p:pic>
          <p:nvPicPr>
            <p:cNvPr id="99" name="Picture 31" descr=""/>
            <p:cNvPicPr/>
            <p:nvPr/>
          </p:nvPicPr>
          <p:blipFill>
            <a:blip r:embed="rId5"/>
            <a:stretch/>
          </p:blipFill>
          <p:spPr>
            <a:xfrm>
              <a:off x="263520" y="4919400"/>
              <a:ext cx="1293480" cy="789120"/>
            </a:xfrm>
            <a:prstGeom prst="rect">
              <a:avLst/>
            </a:prstGeom>
            <a:noFill/>
            <a:ln w="0">
              <a:noFill/>
            </a:ln>
            <a:effectLst>
              <a:outerShdw blurRad="50760" dir="2700000" dist="37674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00" name="TextBox 42"/>
            <p:cNvSpPr/>
            <p:nvPr/>
          </p:nvSpPr>
          <p:spPr>
            <a:xfrm>
              <a:off x="1534320" y="4831560"/>
              <a:ext cx="1944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trike="noStrike" u="none">
                  <a:solidFill>
                    <a:schemeClr val="accent1"/>
                  </a:solidFill>
                  <a:effectLst/>
                  <a:uFillTx/>
                  <a:latin typeface="DesySans Office"/>
                </a:rPr>
                <a:t>Cultural Heritage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" name="TextBox 30"/>
            <p:cNvSpPr/>
            <p:nvPr/>
          </p:nvSpPr>
          <p:spPr>
            <a:xfrm>
              <a:off x="1559520" y="5171760"/>
              <a:ext cx="1029456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GB" sz="1600" strike="noStrike" u="none">
                  <a:solidFill>
                    <a:srgbClr val="001d35"/>
                  </a:solidFill>
                  <a:effectLst/>
                  <a:uFillTx/>
                  <a:latin typeface="DesySans Office"/>
                </a:rPr>
                <a:t>PETRA IV is used in cultural heritage research to analyze artifacts and materials at a micro or nano level, enabling detailed studies of composition, deterioration, and physical-chemical processes. </a:t>
              </a:r>
              <a:endParaRPr b="0" lang="de-DE" sz="16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02" name="Text Placeholder 3"/>
          <p:cNvSpPr/>
          <p:nvPr/>
        </p:nvSpPr>
        <p:spPr>
          <a:xfrm>
            <a:off x="264600" y="579960"/>
            <a:ext cx="5707800" cy="43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Enabled by PETRA IV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5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1C81F47-991D-4520-A4BD-BCEC95DB1B5E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</a:t>
            </a:r>
            <a:r>
              <a:rPr b="1" lang="en-DE" sz="3200" strike="noStrike" u="none">
                <a:solidFill>
                  <a:srgbClr val="007bc8"/>
                </a:solidFill>
                <a:effectLst/>
                <a:uFillTx/>
                <a:latin typeface="DesySans Office"/>
              </a:rPr>
              <a:t>Consequence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Storage space for PETRA IV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6" name="Picture 6" descr=""/>
          <p:cNvPicPr/>
          <p:nvPr/>
        </p:nvPicPr>
        <p:blipFill>
          <a:blip r:embed="rId1"/>
          <a:srcRect l="1702" t="1900" r="1493" b="7163"/>
          <a:stretch/>
        </p:blipFill>
        <p:spPr>
          <a:xfrm>
            <a:off x="432000" y="933480"/>
            <a:ext cx="8323920" cy="5256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" name=""/>
          <p:cNvSpPr/>
          <p:nvPr/>
        </p:nvSpPr>
        <p:spPr>
          <a:xfrm>
            <a:off x="8676000" y="5040000"/>
            <a:ext cx="1797840" cy="100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DE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Noto Sans CJK SC"/>
              </a:rPr>
              <a:t>N.B.: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90000"/>
              </a:lnSpc>
            </a:pPr>
            <a:r>
              <a:rPr b="0" lang="en-DE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Noto Sans CJK SC"/>
              </a:rPr>
              <a:t>Timeline is shifted by one year!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08" name=""/>
          <p:cNvGrpSpPr/>
          <p:nvPr/>
        </p:nvGrpSpPr>
        <p:grpSpPr>
          <a:xfrm>
            <a:off x="9089640" y="468000"/>
            <a:ext cx="2896560" cy="3126240"/>
            <a:chOff x="9089640" y="468000"/>
            <a:chExt cx="2896560" cy="3126240"/>
          </a:xfrm>
        </p:grpSpPr>
        <p:pic>
          <p:nvPicPr>
            <p:cNvPr id="109" name="" descr=""/>
            <p:cNvPicPr/>
            <p:nvPr/>
          </p:nvPicPr>
          <p:blipFill>
            <a:blip r:embed="rId2"/>
            <a:stretch/>
          </p:blipFill>
          <p:spPr>
            <a:xfrm>
              <a:off x="9089640" y="720000"/>
              <a:ext cx="2788560" cy="2874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10" name=""/>
            <p:cNvSpPr/>
            <p:nvPr/>
          </p:nvSpPr>
          <p:spPr>
            <a:xfrm>
              <a:off x="10548000" y="468000"/>
              <a:ext cx="1438200" cy="35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de-DE" sz="1400" strike="noStrike" u="none">
                  <a:solidFill>
                    <a:srgbClr val="000000"/>
                  </a:solidFill>
                  <a:effectLst/>
                  <a:uFillTx/>
                  <a:latin typeface="DesySans Office"/>
                </a:rPr>
                <a:t>xkcd.com/1260</a:t>
              </a:r>
              <a:endParaRPr b="0" lang="de-DE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11" name="PlaceHolder 6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</a:t>
            </a: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SciCo</a:t>
            </a: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mp </a:t>
            </a: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Work</a:t>
            </a: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shop </a:t>
            </a: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9003ADB-1E35-47A3-A912-BF54A9D9F778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rgbClr val="007bc8"/>
                </a:solidFill>
                <a:effectLst/>
                <a:uFillTx/>
                <a:latin typeface="DesySans Office"/>
              </a:rPr>
              <a:t>The Data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TextBox 37"/>
          <p:cNvSpPr/>
          <p:nvPr/>
        </p:nvSpPr>
        <p:spPr>
          <a:xfrm>
            <a:off x="335520" y="953280"/>
            <a:ext cx="11590920" cy="277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2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Light sources are huge infrastructures, providing extremely brilliant light, used with more than 200 techniques to look deep into matter for </a:t>
            </a:r>
            <a:r>
              <a:rPr b="0" lang="en-GB" sz="22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Biology, Material Science, Cultural Heritage</a:t>
            </a:r>
            <a:r>
              <a:rPr b="0" lang="en-GB" sz="22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 and what not.</a:t>
            </a:r>
            <a:endParaRPr b="0" lang="de-DE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2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In 2019 PETRA III at DESY had more than </a:t>
            </a:r>
            <a:r>
              <a:rPr b="0" lang="en-GB" sz="22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6300 visits </a:t>
            </a:r>
            <a:r>
              <a:rPr b="0" lang="en-GB" sz="22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from 3150 national and international users at 21 beamlines;</a:t>
            </a:r>
            <a:endParaRPr b="0" lang="de-DE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2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Those beam times produce </a:t>
            </a:r>
            <a:r>
              <a:rPr b="0" lang="en-GB" sz="22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an enormous amount of extremely precious data, under the governance of the PI.</a:t>
            </a:r>
            <a:endParaRPr b="0" lang="de-DE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22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After the ‘</a:t>
            </a:r>
            <a:r>
              <a:rPr b="0" lang="en-GB" sz="22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embargo period</a:t>
            </a:r>
            <a:r>
              <a:rPr b="0" lang="en-GB" sz="22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’ all this data is supposed to become public ‘</a:t>
            </a:r>
            <a:r>
              <a:rPr b="0" lang="en-GB" sz="22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Open Data</a:t>
            </a:r>
            <a:r>
              <a:rPr b="0" lang="en-GB" sz="22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’</a:t>
            </a:r>
            <a:endParaRPr b="0" lang="de-DE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TextBox 8"/>
          <p:cNvSpPr/>
          <p:nvPr/>
        </p:nvSpPr>
        <p:spPr>
          <a:xfrm>
            <a:off x="321120" y="4027320"/>
            <a:ext cx="11620800" cy="170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457200">
              <a:lnSpc>
                <a:spcPct val="100000"/>
              </a:lnSpc>
              <a:buClr>
                <a:srgbClr val="007bc8"/>
              </a:buClr>
              <a:buFont typeface="Arial"/>
              <a:buChar char="•"/>
            </a:pPr>
            <a:r>
              <a:rPr b="0" lang="en-GB" sz="2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Data which wasn’t used in publications is essentially lost.</a:t>
            </a:r>
            <a:endParaRPr b="0" lang="de-DE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7bc8"/>
              </a:buClr>
              <a:buFont typeface="Arial"/>
              <a:buChar char="•"/>
            </a:pPr>
            <a:r>
              <a:rPr b="0" lang="en-GB" sz="2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After a publication, the future of the data only depends on the PI, who will have moved on to his/her next project. </a:t>
            </a:r>
            <a:r>
              <a:rPr b="0" lang="en-GB" sz="22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The future of that data is undetermined.</a:t>
            </a:r>
            <a:r>
              <a:rPr b="0" lang="en-GB" sz="2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 </a:t>
            </a:r>
            <a:endParaRPr b="0" lang="de-DE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7bc8"/>
              </a:buClr>
              <a:buFont typeface="Arial"/>
              <a:buChar char="•"/>
            </a:pPr>
            <a:r>
              <a:rPr b="0" lang="en-GB" sz="2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No one, except the original group, understands the details of those collected datasets.</a:t>
            </a:r>
            <a:endParaRPr b="0" lang="de-DE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5" name="Text Placeholder 4"/>
          <p:cNvSpPr/>
          <p:nvPr/>
        </p:nvSpPr>
        <p:spPr>
          <a:xfrm>
            <a:off x="264240" y="579600"/>
            <a:ext cx="5707800" cy="43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90000"/>
              </a:lnSpc>
            </a:pPr>
            <a:r>
              <a:rPr b="0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Where and by whom is it produced?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"/>
          <p:cNvSpPr/>
          <p:nvPr/>
        </p:nvSpPr>
        <p:spPr>
          <a:xfrm>
            <a:off x="228240" y="953280"/>
            <a:ext cx="11613960" cy="4732920"/>
          </a:xfrm>
          <a:prstGeom prst="roundRect">
            <a:avLst>
              <a:gd name="adj" fmla="val 10506"/>
            </a:avLst>
          </a:prstGeom>
          <a:solidFill>
            <a:srgbClr val="eeeeee">
              <a:alpha val="62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17" name=""/>
          <p:cNvGrpSpPr/>
          <p:nvPr/>
        </p:nvGrpSpPr>
        <p:grpSpPr>
          <a:xfrm>
            <a:off x="4453560" y="1645560"/>
            <a:ext cx="3284640" cy="3464640"/>
            <a:chOff x="4453560" y="1645560"/>
            <a:chExt cx="3284640" cy="3464640"/>
          </a:xfrm>
        </p:grpSpPr>
        <p:pic>
          <p:nvPicPr>
            <p:cNvPr id="118" name="" descr=""/>
            <p:cNvPicPr/>
            <p:nvPr/>
          </p:nvPicPr>
          <p:blipFill>
            <a:blip r:embed="rId1"/>
            <a:stretch/>
          </p:blipFill>
          <p:spPr>
            <a:xfrm>
              <a:off x="4453560" y="1645560"/>
              <a:ext cx="3140640" cy="3140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19" name=""/>
            <p:cNvSpPr/>
            <p:nvPr/>
          </p:nvSpPr>
          <p:spPr>
            <a:xfrm>
              <a:off x="6300000" y="4752000"/>
              <a:ext cx="1438200" cy="35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de-DE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xkcd.com/2582</a:t>
              </a:r>
              <a:endParaRPr b="0" lang="de-DE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20" name="PlaceHolder 7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1BD7865-C600-46ED-97FE-9F8CDF6DCDEB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Solution!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2" name="Picture 6" descr=""/>
          <p:cNvPicPr/>
          <p:nvPr/>
        </p:nvPicPr>
        <p:blipFill>
          <a:blip r:embed="rId1"/>
          <a:stretch/>
        </p:blipFill>
        <p:spPr>
          <a:xfrm>
            <a:off x="347400" y="251280"/>
            <a:ext cx="7769880" cy="271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Picture 7" descr=""/>
          <p:cNvPicPr/>
          <p:nvPr/>
        </p:nvPicPr>
        <p:blipFill>
          <a:blip r:embed="rId2"/>
          <a:stretch/>
        </p:blipFill>
        <p:spPr>
          <a:xfrm>
            <a:off x="1947600" y="2497680"/>
            <a:ext cx="5811120" cy="363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" name="Vertical Scroll 8"/>
          <p:cNvSpPr/>
          <p:nvPr/>
        </p:nvSpPr>
        <p:spPr>
          <a:xfrm>
            <a:off x="7872840" y="780480"/>
            <a:ext cx="4190400" cy="5149440"/>
          </a:xfrm>
          <a:prstGeom prst="verticalScroll">
            <a:avLst>
              <a:gd name="adj" fmla="val 12500"/>
            </a:avLst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5" name="TextBox 9"/>
          <p:cNvSpPr/>
          <p:nvPr/>
        </p:nvSpPr>
        <p:spPr>
          <a:xfrm>
            <a:off x="8519400" y="1472040"/>
            <a:ext cx="2997000" cy="397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500" strike="noStrike" u="none">
                <a:solidFill>
                  <a:srgbClr val="808285"/>
                </a:solidFill>
                <a:effectLst/>
                <a:uFillTx/>
                <a:latin typeface="DesySans Office"/>
              </a:rPr>
              <a:t>SciCat is a community-driven scientific metadata catalogue designed to simplify metadata management, enabling data sharing, discovery, and collaboration. By providing a central hub for metadata, SciCat makes data easily findable and accessible for the entire community. With flexible integration into diverse infrastructures and a clear path to data publication, SciCat empowers organizations to foster an open and innovative data culture, driving high-quality science forward.</a:t>
            </a:r>
            <a:endParaRPr b="0" lang="de-DE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TextBox 10"/>
          <p:cNvSpPr/>
          <p:nvPr/>
        </p:nvSpPr>
        <p:spPr>
          <a:xfrm>
            <a:off x="9017640" y="788040"/>
            <a:ext cx="1974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2400" strike="noStrike" u="none">
                <a:solidFill>
                  <a:srgbClr val="0099c8"/>
                </a:solidFill>
                <a:effectLst/>
                <a:uFillTx/>
                <a:latin typeface="Calibri"/>
              </a:rPr>
              <a:t>Mission</a:t>
            </a:r>
            <a:endParaRPr b="0" lang="de-DE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Rounded Rectangle 11"/>
          <p:cNvSpPr/>
          <p:nvPr/>
        </p:nvSpPr>
        <p:spPr>
          <a:xfrm>
            <a:off x="2006640" y="5216040"/>
            <a:ext cx="1842120" cy="848880"/>
          </a:xfrm>
          <a:prstGeom prst="roundRect">
            <a:avLst>
              <a:gd name="adj" fmla="val 3901"/>
            </a:avLst>
          </a:prstGeom>
          <a:solidFill>
            <a:schemeClr val="bg1"/>
          </a:solidFill>
          <a:ln>
            <a:noFill/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DE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3"/>
          <a:stretch/>
        </p:blipFill>
        <p:spPr>
          <a:xfrm>
            <a:off x="2124000" y="5293440"/>
            <a:ext cx="1619640" cy="699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" name="PlaceHolder 8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6F1282A-2801-44CC-9789-6407FB0CF81F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95"/>
          <p:cNvGrpSpPr/>
          <p:nvPr/>
        </p:nvGrpSpPr>
        <p:grpSpPr>
          <a:xfrm>
            <a:off x="5745240" y="720360"/>
            <a:ext cx="3357360" cy="1108080"/>
            <a:chOff x="5745240" y="720360"/>
            <a:chExt cx="3357360" cy="1108080"/>
          </a:xfrm>
        </p:grpSpPr>
        <p:grpSp>
          <p:nvGrpSpPr>
            <p:cNvPr id="131" name="Group 90"/>
            <p:cNvGrpSpPr/>
            <p:nvPr/>
          </p:nvGrpSpPr>
          <p:grpSpPr>
            <a:xfrm>
              <a:off x="7303680" y="720360"/>
              <a:ext cx="1798920" cy="815760"/>
              <a:chOff x="7303680" y="720360"/>
              <a:chExt cx="1798920" cy="815760"/>
            </a:xfrm>
          </p:grpSpPr>
          <p:pic>
            <p:nvPicPr>
              <p:cNvPr id="132" name="Picture 53" descr=""/>
              <p:cNvPicPr/>
              <p:nvPr/>
            </p:nvPicPr>
            <p:blipFill>
              <a:blip r:embed="rId1"/>
              <a:stretch/>
            </p:blipFill>
            <p:spPr>
              <a:xfrm>
                <a:off x="7470720" y="1104480"/>
                <a:ext cx="1314720" cy="3085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33" name="TextBox 54"/>
              <p:cNvSpPr/>
              <p:nvPr/>
            </p:nvSpPr>
            <p:spPr>
              <a:xfrm>
                <a:off x="7497360" y="720360"/>
                <a:ext cx="1605240" cy="3258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600" strike="noStrike" u="none">
                    <a:solidFill>
                      <a:srgbClr val="000000"/>
                    </a:solidFill>
                    <a:effectLst/>
                    <a:uFillTx/>
                    <a:latin typeface="DesySans Office"/>
                  </a:rPr>
                  <a:t>DOI minting</a:t>
                </a:r>
                <a:endParaRPr b="0" lang="de-DE" sz="16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" name="Rounded Rectangle 52"/>
              <p:cNvSpPr/>
              <p:nvPr/>
            </p:nvSpPr>
            <p:spPr>
              <a:xfrm>
                <a:off x="7303680" y="739800"/>
                <a:ext cx="1709640" cy="796320"/>
              </a:xfrm>
              <a:prstGeom prst="roundRect">
                <a:avLst>
                  <a:gd name="adj" fmla="val 16667"/>
                </a:avLst>
              </a:prstGeom>
              <a:noFill/>
              <a:ln cap="rnd" w="0"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35" name="Bent Arrow 89"/>
            <p:cNvSpPr/>
            <p:nvPr/>
          </p:nvSpPr>
          <p:spPr>
            <a:xfrm>
              <a:off x="5745240" y="1080360"/>
              <a:ext cx="1465200" cy="748080"/>
            </a:xfrm>
            <a:prstGeom prst="bentArrow">
              <a:avLst>
                <a:gd name="adj1" fmla="val 11779"/>
                <a:gd name="adj2" fmla="val 16803"/>
                <a:gd name="adj3" fmla="val 15164"/>
                <a:gd name="adj4" fmla="val 36373"/>
              </a:avLst>
            </a:prstGeom>
            <a:gradFill rotWithShape="0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007bc8"/>
                </a:gs>
              </a:gsLst>
              <a:path path="circle">
                <a:fillToRect l="50000" t="0" r="50000" b="100000"/>
              </a:path>
            </a:gradFill>
            <a:ln w="9360">
              <a:noFill/>
            </a:ln>
            <a:effectLst>
              <a:outerShdw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en-DE" sz="16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36" name="Group 5"/>
          <p:cNvGrpSpPr/>
          <p:nvPr/>
        </p:nvGrpSpPr>
        <p:grpSpPr>
          <a:xfrm>
            <a:off x="5495760" y="23760"/>
            <a:ext cx="6521400" cy="2027880"/>
            <a:chOff x="5495760" y="23760"/>
            <a:chExt cx="6521400" cy="2027880"/>
          </a:xfrm>
        </p:grpSpPr>
        <p:grpSp>
          <p:nvGrpSpPr>
            <p:cNvPr id="137" name="Group 94"/>
            <p:cNvGrpSpPr/>
            <p:nvPr/>
          </p:nvGrpSpPr>
          <p:grpSpPr>
            <a:xfrm>
              <a:off x="5495760" y="89280"/>
              <a:ext cx="6521400" cy="1962360"/>
              <a:chOff x="5495760" y="89280"/>
              <a:chExt cx="6521400" cy="1962360"/>
            </a:xfrm>
          </p:grpSpPr>
          <p:grpSp>
            <p:nvGrpSpPr>
              <p:cNvPr id="138" name="Group 26"/>
              <p:cNvGrpSpPr/>
              <p:nvPr/>
            </p:nvGrpSpPr>
            <p:grpSpPr>
              <a:xfrm>
                <a:off x="9320040" y="89280"/>
                <a:ext cx="2697120" cy="996840"/>
                <a:chOff x="9320040" y="89280"/>
                <a:chExt cx="2697120" cy="996840"/>
              </a:xfrm>
            </p:grpSpPr>
            <p:pic>
              <p:nvPicPr>
                <p:cNvPr id="139" name="Picture 27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9546840" y="203400"/>
                  <a:ext cx="1465920" cy="73152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pic>
              <p:nvPicPr>
                <p:cNvPr id="140" name="Picture 28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11015640" y="203400"/>
                  <a:ext cx="682920" cy="79128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sp>
              <p:nvSpPr>
                <p:cNvPr id="141" name="Rounded Rectangle 29"/>
                <p:cNvSpPr/>
                <p:nvPr/>
              </p:nvSpPr>
              <p:spPr>
                <a:xfrm>
                  <a:off x="9320040" y="89280"/>
                  <a:ext cx="2697120" cy="996840"/>
                </a:xfrm>
                <a:prstGeom prst="roundRect">
                  <a:avLst>
                    <a:gd name="adj" fmla="val 16667"/>
                  </a:avLst>
                </a:prstGeom>
                <a:noFill/>
                <a:ln cap="rnd" w="19080">
                  <a:solidFill>
                    <a:srgbClr val="666666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9360" rIns="99360" tIns="54360" bIns="54360" anchor="ctr">
                  <a:noAutofit/>
                </a:bodyPr>
                <a:p>
                  <a:pPr defTabSz="914400">
                    <a:lnSpc>
                      <a:spcPct val="100000"/>
                    </a:lnSpc>
                  </a:pPr>
                  <a:endParaRPr b="0" lang="en-US" sz="18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</p:grpSp>
          <p:sp>
            <p:nvSpPr>
              <p:cNvPr id="142" name="Bent Arrow 88"/>
              <p:cNvSpPr/>
              <p:nvPr/>
            </p:nvSpPr>
            <p:spPr>
              <a:xfrm>
                <a:off x="5495760" y="233280"/>
                <a:ext cx="3696840" cy="1818360"/>
              </a:xfrm>
              <a:prstGeom prst="bentArrow">
                <a:avLst>
                  <a:gd name="adj1" fmla="val 11779"/>
                  <a:gd name="adj2" fmla="val 16803"/>
                  <a:gd name="adj3" fmla="val 15164"/>
                  <a:gd name="adj4" fmla="val 36373"/>
                </a:avLst>
              </a:prstGeom>
              <a:gradFill rotWithShape="0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007bc8"/>
                  </a:gs>
                </a:gsLst>
                <a:path path="circle">
                  <a:fillToRect l="50000" t="0" r="50000" b="100000"/>
                </a:path>
              </a:gradFill>
              <a:ln w="9360">
                <a:noFill/>
              </a:ln>
              <a:effectLst>
                <a:outerShdw blurRad="50760" dir="2700000" dist="37674" rotWithShape="0">
                  <a:srgbClr val="000000">
                    <a:alpha val="4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n-DE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43" name="TextBox 3"/>
            <p:cNvSpPr/>
            <p:nvPr/>
          </p:nvSpPr>
          <p:spPr>
            <a:xfrm>
              <a:off x="6302160" y="23760"/>
              <a:ext cx="2376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1800" strike="noStrike" u="none">
                  <a:solidFill>
                    <a:srgbClr val="002764"/>
                  </a:solidFill>
                  <a:effectLst/>
                  <a:uFillTx/>
                  <a:latin typeface="DesySans Office"/>
                </a:rPr>
                <a:t>OAI-PMH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44" name=""/>
          <p:cNvGrpSpPr/>
          <p:nvPr/>
        </p:nvGrpSpPr>
        <p:grpSpPr>
          <a:xfrm>
            <a:off x="657720" y="1656720"/>
            <a:ext cx="8430120" cy="1610640"/>
            <a:chOff x="657720" y="1656720"/>
            <a:chExt cx="8430120" cy="1610640"/>
          </a:xfrm>
        </p:grpSpPr>
        <p:grpSp>
          <p:nvGrpSpPr>
            <p:cNvPr id="145" name="Group 43"/>
            <p:cNvGrpSpPr/>
            <p:nvPr/>
          </p:nvGrpSpPr>
          <p:grpSpPr>
            <a:xfrm>
              <a:off x="657720" y="1656720"/>
              <a:ext cx="8430120" cy="1610640"/>
              <a:chOff x="657720" y="1656720"/>
              <a:chExt cx="8430120" cy="1610640"/>
            </a:xfrm>
          </p:grpSpPr>
          <p:grpSp>
            <p:nvGrpSpPr>
              <p:cNvPr id="146" name="Group 97"/>
              <p:cNvGrpSpPr/>
              <p:nvPr/>
            </p:nvGrpSpPr>
            <p:grpSpPr>
              <a:xfrm>
                <a:off x="657720" y="1656720"/>
                <a:ext cx="8430120" cy="1610640"/>
                <a:chOff x="657720" y="1656720"/>
                <a:chExt cx="8430120" cy="1610640"/>
              </a:xfrm>
            </p:grpSpPr>
            <p:sp>
              <p:nvSpPr>
                <p:cNvPr id="147" name="Rounded Rectangle 78"/>
                <p:cNvSpPr/>
                <p:nvPr/>
              </p:nvSpPr>
              <p:spPr>
                <a:xfrm>
                  <a:off x="6570000" y="1707480"/>
                  <a:ext cx="2517840" cy="1540800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35000">
                      <a:srgbClr val="ffffff"/>
                    </a:gs>
                    <a:gs pos="100000">
                      <a:srgbClr val="b2b4b2"/>
                    </a:gs>
                  </a:gsLst>
                  <a:path path="circle">
                    <a:fillToRect l="50000" t="0" r="50000" b="100000"/>
                  </a:path>
                </a:gradFill>
                <a:ln w="0">
                  <a:noFill/>
                </a:ln>
                <a:effectLst>
                  <a:outerShdw blurRad="50760" dir="2700000" dist="37674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b">
                  <a:noAutofit/>
                </a:bodyPr>
                <a:p>
                  <a:pPr defTabSz="914400">
                    <a:lnSpc>
                      <a:spcPct val="100000"/>
                    </a:lnSpc>
                  </a:pPr>
                  <a:endParaRPr b="0" lang="en-US" sz="1500" strike="noStrike" u="none">
                    <a:solidFill>
                      <a:srgbClr val="000000"/>
                    </a:solidFill>
                    <a:effectLst/>
                    <a:uFillTx/>
                    <a:latin typeface="DesySans Office"/>
                  </a:endParaRPr>
                </a:p>
              </p:txBody>
            </p:sp>
            <p:sp>
              <p:nvSpPr>
                <p:cNvPr id="148" name="Rounded Rectangle 74"/>
                <p:cNvSpPr/>
                <p:nvPr/>
              </p:nvSpPr>
              <p:spPr>
                <a:xfrm>
                  <a:off x="3634920" y="1687320"/>
                  <a:ext cx="2517840" cy="1580040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35000">
                      <a:srgbClr val="ffffff"/>
                    </a:gs>
                    <a:gs pos="100000">
                      <a:srgbClr val="dae3f3"/>
                    </a:gs>
                  </a:gsLst>
                  <a:path path="circle">
                    <a:fillToRect l="50000" t="0" r="50000" b="100000"/>
                  </a:path>
                </a:gradFill>
                <a:ln cap="rnd" w="0">
                  <a:solidFill>
                    <a:srgbClr val="009fdf"/>
                  </a:solidFill>
                </a:ln>
                <a:effectLst>
                  <a:outerShdw blurRad="50760" dir="2700000" dist="37674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b">
                  <a:noAutofit/>
                </a:bodyPr>
                <a:p>
                  <a:pPr defTabSz="914400">
                    <a:lnSpc>
                      <a:spcPct val="100000"/>
                    </a:lnSpc>
                  </a:pPr>
                  <a:endParaRPr b="0" lang="en-US" sz="1500" strike="noStrike" u="none">
                    <a:solidFill>
                      <a:srgbClr val="000000"/>
                    </a:solidFill>
                    <a:effectLst/>
                    <a:uFillTx/>
                    <a:latin typeface="DesySans Office"/>
                  </a:endParaRPr>
                </a:p>
              </p:txBody>
            </p:sp>
            <p:sp>
              <p:nvSpPr>
                <p:cNvPr id="149" name="Rounded Rectangle 76"/>
                <p:cNvSpPr/>
                <p:nvPr/>
              </p:nvSpPr>
              <p:spPr>
                <a:xfrm>
                  <a:off x="657720" y="1687320"/>
                  <a:ext cx="2517840" cy="1560960"/>
                </a:xfrm>
                <a:prstGeom prst="roundRect">
                  <a:avLst>
                    <a:gd name="adj" fmla="val 16667"/>
                  </a:avLst>
                </a:prstGeom>
                <a:gradFill rotWithShape="0">
                  <a:gsLst>
                    <a:gs pos="0">
                      <a:srgbClr val="ffffff"/>
                    </a:gs>
                    <a:gs pos="35000">
                      <a:srgbClr val="ffffff"/>
                    </a:gs>
                    <a:gs pos="100000">
                      <a:srgbClr val="eb6e0f"/>
                    </a:gs>
                  </a:gsLst>
                  <a:path path="circle">
                    <a:fillToRect l="50000" t="0" r="50000" b="100000"/>
                  </a:path>
                </a:gradFill>
                <a:ln w="0">
                  <a:noFill/>
                </a:ln>
                <a:effectLst>
                  <a:outerShdw blurRad="50760" dir="2700000" dist="37674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b">
                  <a:noAutofit/>
                </a:bodyPr>
                <a:p>
                  <a:pPr defTabSz="914400">
                    <a:lnSpc>
                      <a:spcPct val="100000"/>
                    </a:lnSpc>
                  </a:pPr>
                  <a:endParaRPr b="0" lang="en-US" sz="24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pic>
              <p:nvPicPr>
                <p:cNvPr id="150" name="Picture 77" descr=""/>
                <p:cNvPicPr/>
                <p:nvPr/>
              </p:nvPicPr>
              <p:blipFill>
                <a:blip r:embed="rId4"/>
                <a:srcRect l="0" t="0" r="6721" b="0"/>
                <a:stretch/>
              </p:blipFill>
              <p:spPr>
                <a:xfrm>
                  <a:off x="786600" y="1785240"/>
                  <a:ext cx="714240" cy="797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sp>
              <p:nvSpPr>
                <p:cNvPr id="151" name="TextBox 79"/>
                <p:cNvSpPr/>
                <p:nvPr/>
              </p:nvSpPr>
              <p:spPr>
                <a:xfrm>
                  <a:off x="1182240" y="2526120"/>
                  <a:ext cx="1636920" cy="546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t">
                  <a:spAutoFit/>
                </a:bodyPr>
                <a:p>
                  <a:pPr algn="ctr" defTabSz="457200">
                    <a:lnSpc>
                      <a:spcPct val="100000"/>
                    </a:lnSpc>
                  </a:pPr>
                  <a:r>
                    <a:rPr b="0" lang="en-DE" sz="1500" strike="noStrike" u="none">
                      <a:solidFill>
                        <a:schemeClr val="dk2">
                          <a:lumMod val="75000"/>
                        </a:schemeClr>
                      </a:solidFill>
                      <a:effectLst/>
                      <a:uFillTx/>
                      <a:latin typeface="DesySans Office"/>
                    </a:rPr>
                    <a:t>Public Helmholtz</a:t>
                  </a:r>
                  <a:endParaRPr b="0" lang="de-DE" sz="15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  <a:p>
                  <a:pPr algn="ctr" defTabSz="457200">
                    <a:lnSpc>
                      <a:spcPct val="100000"/>
                    </a:lnSpc>
                  </a:pPr>
                  <a:r>
                    <a:rPr b="0" lang="en-DE" sz="1500" strike="noStrike" u="none">
                      <a:solidFill>
                        <a:schemeClr val="dk2">
                          <a:lumMod val="75000"/>
                        </a:schemeClr>
                      </a:solidFill>
                      <a:effectLst/>
                      <a:uFillTx/>
                      <a:latin typeface="DesySans Office"/>
                    </a:rPr>
                    <a:t>Spaces</a:t>
                  </a:r>
                  <a:endParaRPr b="0" lang="de-DE" sz="15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152" name="TextBox 80"/>
                <p:cNvSpPr/>
                <p:nvPr/>
              </p:nvSpPr>
              <p:spPr>
                <a:xfrm>
                  <a:off x="3774240" y="2664720"/>
                  <a:ext cx="2264760" cy="318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spAutoFit/>
                </a:bodyPr>
                <a:p>
                  <a:pPr algn="ctr" defTabSz="457200">
                    <a:lnSpc>
                      <a:spcPct val="100000"/>
                    </a:lnSpc>
                  </a:pPr>
                  <a:r>
                    <a:rPr b="0" lang="en-US" sz="1500" strike="noStrike" u="none">
                      <a:solidFill>
                        <a:schemeClr val="dk2">
                          <a:lumMod val="75000"/>
                        </a:schemeClr>
                      </a:solidFill>
                      <a:effectLst/>
                      <a:uFillTx/>
                      <a:latin typeface="DesySans Office"/>
                    </a:rPr>
                    <a:t>Open Catalogue</a:t>
                  </a:r>
                  <a:endParaRPr b="0" lang="de-DE" sz="15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153" name="Can 81"/>
                <p:cNvSpPr/>
                <p:nvPr/>
              </p:nvSpPr>
              <p:spPr>
                <a:xfrm>
                  <a:off x="1589400" y="1747800"/>
                  <a:ext cx="1450080" cy="834840"/>
                </a:xfrm>
                <a:prstGeom prst="can">
                  <a:avLst>
                    <a:gd name="adj" fmla="val 25000"/>
                  </a:avLst>
                </a:prstGeom>
                <a:solidFill>
                  <a:srgbClr val="3b48cd"/>
                </a:solidFill>
                <a:ln w="9360">
                  <a:solidFill>
                    <a:srgbClr val="ffffff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defTabSz="914400">
                    <a:lnSpc>
                      <a:spcPct val="100000"/>
                    </a:lnSpc>
                  </a:pPr>
                  <a:endParaRPr b="0" lang="en-DE" sz="1600" strike="noStrike" u="none">
                    <a:solidFill>
                      <a:schemeClr val="dk1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154" name="TextBox 83"/>
                <p:cNvSpPr/>
                <p:nvPr/>
              </p:nvSpPr>
              <p:spPr>
                <a:xfrm>
                  <a:off x="1960560" y="1987200"/>
                  <a:ext cx="713520" cy="5770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t">
                  <a:spAutoFit/>
                </a:bodyPr>
                <a:p>
                  <a:pPr algn="ctr" defTabSz="457200">
                    <a:lnSpc>
                      <a:spcPct val="100000"/>
                    </a:lnSpc>
                  </a:pPr>
                  <a:r>
                    <a:rPr b="0" lang="en-DE" sz="1600" strike="noStrike" u="none">
                      <a:solidFill>
                        <a:schemeClr val="lt1"/>
                      </a:solidFill>
                      <a:effectLst/>
                      <a:uFillTx/>
                      <a:latin typeface="DesySans Office"/>
                    </a:rPr>
                    <a:t>OPEN</a:t>
                  </a:r>
                  <a:endParaRPr b="0" lang="de-DE" sz="16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  <a:p>
                  <a:pPr algn="ctr" defTabSz="457200">
                    <a:lnSpc>
                      <a:spcPct val="100000"/>
                    </a:lnSpc>
                  </a:pPr>
                  <a:r>
                    <a:rPr b="0" lang="en-DE" sz="1600" strike="noStrike" u="none">
                      <a:solidFill>
                        <a:schemeClr val="lt1"/>
                      </a:solidFill>
                      <a:effectLst/>
                      <a:uFillTx/>
                      <a:latin typeface="DesySans Office"/>
                    </a:rPr>
                    <a:t>DATA</a:t>
                  </a:r>
                  <a:endParaRPr b="0" lang="de-DE" sz="16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  <p:pic>
              <p:nvPicPr>
                <p:cNvPr id="155" name="Picture 85" descr=""/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6810480" y="2662200"/>
                  <a:ext cx="400320" cy="53460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pic>
              <p:nvPicPr>
                <p:cNvPr id="156" name="Picture 25_ 1" descr="jupyter.png"/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7470360" y="2065680"/>
                  <a:ext cx="780840" cy="90540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pic>
              <p:nvPicPr>
                <p:cNvPr id="157" name="Picture 87" descr=""/>
                <p:cNvPicPr/>
                <p:nvPr/>
              </p:nvPicPr>
              <p:blipFill>
                <a:blip r:embed="rId7"/>
                <a:stretch/>
              </p:blipFill>
              <p:spPr>
                <a:xfrm>
                  <a:off x="8365680" y="2652120"/>
                  <a:ext cx="520560" cy="44424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sp>
              <p:nvSpPr>
                <p:cNvPr id="158" name="TextBox 93"/>
                <p:cNvSpPr/>
                <p:nvPr/>
              </p:nvSpPr>
              <p:spPr>
                <a:xfrm>
                  <a:off x="6642720" y="1656720"/>
                  <a:ext cx="2376000" cy="3333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spAutoFit/>
                </a:bodyPr>
                <a:p>
                  <a:pPr algn="ctr" defTabSz="457200">
                    <a:lnSpc>
                      <a:spcPct val="100000"/>
                    </a:lnSpc>
                  </a:pPr>
                  <a:r>
                    <a:rPr b="0" lang="en-US" sz="1600" strike="noStrike" u="none">
                      <a:solidFill>
                        <a:srgbClr val="002764"/>
                      </a:solidFill>
                      <a:effectLst/>
                      <a:uFillTx/>
                      <a:latin typeface="DesySans Office"/>
                    </a:rPr>
                    <a:t>Exploration</a:t>
                  </a:r>
                  <a:endParaRPr b="0" lang="de-DE" sz="16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</p:grpSp>
          <p:pic>
            <p:nvPicPr>
              <p:cNvPr id="159" name="Picture 45" descr=""/>
              <p:cNvPicPr/>
              <p:nvPr/>
            </p:nvPicPr>
            <p:blipFill>
              <a:blip r:embed="rId8"/>
              <a:stretch/>
            </p:blipFill>
            <p:spPr>
              <a:xfrm>
                <a:off x="3762000" y="1872720"/>
                <a:ext cx="2133000" cy="74484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sp>
          <p:nvSpPr>
            <p:cNvPr id="160" name=""/>
            <p:cNvSpPr/>
            <p:nvPr/>
          </p:nvSpPr>
          <p:spPr>
            <a:xfrm>
              <a:off x="3177360" y="1980000"/>
              <a:ext cx="455760" cy="358200"/>
            </a:xfrm>
            <a:prstGeom prst="leftArrow">
              <a:avLst>
                <a:gd name="adj1" fmla="val 50000"/>
                <a:gd name="adj2" fmla="val 31775"/>
              </a:avLst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1" name=""/>
            <p:cNvSpPr/>
            <p:nvPr/>
          </p:nvSpPr>
          <p:spPr>
            <a:xfrm flipH="1">
              <a:off x="6152400" y="1990080"/>
              <a:ext cx="413640" cy="358200"/>
            </a:xfrm>
            <a:prstGeom prst="leftArrow">
              <a:avLst>
                <a:gd name="adj1" fmla="val 50000"/>
                <a:gd name="adj2" fmla="val 28850"/>
              </a:avLst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2" name="Group 104"/>
          <p:cNvGrpSpPr/>
          <p:nvPr/>
        </p:nvGrpSpPr>
        <p:grpSpPr>
          <a:xfrm>
            <a:off x="1732320" y="2955600"/>
            <a:ext cx="3297600" cy="1094400"/>
            <a:chOff x="1732320" y="2955600"/>
            <a:chExt cx="3297600" cy="1094400"/>
          </a:xfrm>
        </p:grpSpPr>
        <p:sp>
          <p:nvSpPr>
            <p:cNvPr id="163" name="Down Arrow 98"/>
            <p:cNvSpPr/>
            <p:nvPr/>
          </p:nvSpPr>
          <p:spPr>
            <a:xfrm rot="10800000">
              <a:off x="1732320" y="2955600"/>
              <a:ext cx="3297600" cy="10944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360">
              <a:noFill/>
            </a:ln>
            <a:effectLst>
              <a:outerShdw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en-DE" sz="16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4" name="TextBox 103"/>
            <p:cNvSpPr/>
            <p:nvPr/>
          </p:nvSpPr>
          <p:spPr>
            <a:xfrm>
              <a:off x="2190600" y="3166920"/>
              <a:ext cx="23760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1800" strike="noStrike" u="none">
                  <a:solidFill>
                    <a:srgbClr val="002764"/>
                  </a:solidFill>
                  <a:effectLst/>
                  <a:uFillTx/>
                  <a:latin typeface="DesySans Office"/>
                </a:rPr>
                <a:t>Out of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en-US" sz="1800" strike="noStrike" u="none">
                  <a:solidFill>
                    <a:srgbClr val="002764"/>
                  </a:solidFill>
                  <a:effectLst/>
                  <a:uFillTx/>
                  <a:latin typeface="DesySans Office"/>
                </a:rPr>
                <a:t>Embargo</a:t>
              </a: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218520" y="172080"/>
            <a:ext cx="10513080" cy="353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The </a:t>
            </a: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Archi</a:t>
            </a: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tectu</a:t>
            </a: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re at </a:t>
            </a:r>
            <a:r>
              <a:rPr b="1" lang="en-DE" sz="3200" strike="noStrike" u="none">
                <a:solidFill>
                  <a:schemeClr val="accent1"/>
                </a:solidFill>
                <a:effectLst/>
                <a:uFillTx/>
                <a:latin typeface="DesySans Office"/>
              </a:rPr>
              <a:t>DESY</a:t>
            </a:r>
            <a:endParaRPr b="0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263880" y="579240"/>
            <a:ext cx="570780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DE" sz="1800" strike="noStrike" u="none">
                <a:solidFill>
                  <a:schemeClr val="accent2"/>
                </a:solidFill>
                <a:effectLst/>
                <a:uFillTx/>
                <a:latin typeface="DesySans Office"/>
              </a:rPr>
              <a:t>The High Level View – a reminder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7" name="Rounded Rectangle 9"/>
          <p:cNvSpPr/>
          <p:nvPr/>
        </p:nvSpPr>
        <p:spPr>
          <a:xfrm>
            <a:off x="127800" y="3863880"/>
            <a:ext cx="9320400" cy="239832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15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</p:txBody>
      </p:sp>
      <p:sp>
        <p:nvSpPr>
          <p:cNvPr id="168" name="Rounded Rectangle 17"/>
          <p:cNvSpPr/>
          <p:nvPr/>
        </p:nvSpPr>
        <p:spPr>
          <a:xfrm>
            <a:off x="3634920" y="4110120"/>
            <a:ext cx="2517840" cy="14731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dae3f3"/>
              </a:gs>
            </a:gsLst>
            <a:path path="circle">
              <a:fillToRect l="50000" t="0" r="50000" b="100000"/>
            </a:path>
          </a:gradFill>
          <a:ln w="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defTabSz="914400">
              <a:lnSpc>
                <a:spcPct val="100000"/>
              </a:lnSpc>
            </a:pPr>
            <a:endParaRPr b="0" lang="en-US" sz="15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</p:txBody>
      </p:sp>
      <p:sp>
        <p:nvSpPr>
          <p:cNvPr id="169" name="Rounded Rectangle 31"/>
          <p:cNvSpPr/>
          <p:nvPr/>
        </p:nvSpPr>
        <p:spPr>
          <a:xfrm>
            <a:off x="657720" y="4110120"/>
            <a:ext cx="2517840" cy="14551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eb6e0f"/>
              </a:gs>
            </a:gsLst>
            <a:path path="circle">
              <a:fillToRect l="50000" t="0" r="50000" b="100000"/>
            </a:path>
          </a:gradFill>
          <a:ln w="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defTabSz="914400">
              <a:lnSpc>
                <a:spcPct val="100000"/>
              </a:lnSpc>
            </a:pP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170" name="Curved Connector 42"/>
          <p:cNvCxnSpPr/>
          <p:nvPr/>
        </p:nvCxnSpPr>
        <p:spPr>
          <a:xfrm flipV="1" rot="16200000">
            <a:off x="4991400" y="3877560"/>
            <a:ext cx="3495240" cy="3600"/>
          </a:xfrm>
          <a:prstGeom prst="curvedConnector3">
            <a:avLst>
              <a:gd name="adj1" fmla="val 24989"/>
            </a:avLst>
          </a:prstGeom>
          <a:ln w="19080">
            <a:noFill/>
          </a:ln>
        </p:spPr>
      </p:cxnSp>
      <p:sp>
        <p:nvSpPr>
          <p:cNvPr id="171" name="Freeform 43"/>
          <p:cNvSpPr/>
          <p:nvPr/>
        </p:nvSpPr>
        <p:spPr>
          <a:xfrm>
            <a:off x="9531360" y="3319920"/>
            <a:ext cx="2517120" cy="1819080"/>
          </a:xfrm>
          <a:custGeom>
            <a:avLst/>
            <a:gdLst>
              <a:gd name="textAreaLeft" fmla="*/ 122760 w 2517120"/>
              <a:gd name="textAreaRight" fmla="*/ 2397240 w 2517120"/>
              <a:gd name="textAreaTop" fmla="*/ 82800 h 1819080"/>
              <a:gd name="textAreaBottom" fmla="*/ 1738800 h 1819080"/>
            </a:gdLst>
            <a:ahLst/>
            <a:cxnLst/>
            <a:rect l="textAreaLeft" t="textAreaTop" r="textAreaRight" b="textAreaBottom"/>
            <a:pathLst>
              <a:path w="21600" h="23143">
                <a:moveTo>
                  <a:pt x="3600" y="0"/>
                </a:moveTo>
                <a:arcTo wR="3600" hR="3600" stAng="16200000" swAng="-5400000"/>
                <a:lnTo>
                  <a:pt x="0" y="19543"/>
                </a:lnTo>
                <a:arcTo wR="3600" hR="3600" stAng="10800000" swAng="-5400000"/>
                <a:lnTo>
                  <a:pt x="18000" y="23143"/>
                </a:lnTo>
                <a:arcTo wR="3600" hR="3600" stAng="5400000" swAng="-5400000"/>
                <a:lnTo>
                  <a:pt x="21600" y="3600"/>
                </a:lnTo>
                <a:arcTo wR="3600" hR="3600" stAng="0" swAng="-5400000"/>
                <a:close/>
              </a:path>
            </a:pathLst>
          </a:custGeom>
          <a:gradFill rotWithShape="0">
            <a:gsLst>
              <a:gs pos="0">
                <a:srgbClr val="fbfbfb"/>
              </a:gs>
              <a:gs pos="74000">
                <a:srgbClr val="dcdddc"/>
              </a:gs>
              <a:gs pos="83000">
                <a:srgbClr val="dcdddc"/>
              </a:gs>
              <a:gs pos="100000">
                <a:srgbClr val="e8e8e8"/>
              </a:gs>
            </a:gsLst>
            <a:lin ang="5400000"/>
          </a:gradFill>
          <a:ln w="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We try to use </a:t>
            </a:r>
            <a:r>
              <a:rPr b="0" lang="en-US" sz="1600" strike="noStrike" u="none">
                <a:solidFill>
                  <a:srgbClr val="009fdf"/>
                </a:solidFill>
                <a:effectLst/>
                <a:uFillTx/>
                <a:latin typeface="DesySans Office"/>
              </a:rPr>
              <a:t>standard protocols only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DesySans Office"/>
              </a:rPr>
              <a:t> to allow components to be replaced by components with similar functionality.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2" name="Picture 59" descr=""/>
          <p:cNvPicPr/>
          <p:nvPr/>
        </p:nvPicPr>
        <p:blipFill>
          <a:blip r:embed="rId9"/>
          <a:srcRect l="0" t="0" r="6721" b="0"/>
          <a:stretch/>
        </p:blipFill>
        <p:spPr>
          <a:xfrm>
            <a:off x="786600" y="4208400"/>
            <a:ext cx="714240" cy="797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3" name="Rounded Rectangle 60"/>
          <p:cNvSpPr/>
          <p:nvPr/>
        </p:nvSpPr>
        <p:spPr>
          <a:xfrm>
            <a:off x="6570000" y="4130280"/>
            <a:ext cx="2517840" cy="14731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b2b4b2"/>
              </a:gs>
            </a:gsLst>
            <a:path path="circle">
              <a:fillToRect l="50000" t="0" r="50000" b="100000"/>
            </a:path>
          </a:gradFill>
          <a:ln w="0">
            <a:noFill/>
          </a:ln>
          <a:effectLst>
            <a:outerShdw blurRad="50760" dir="2700000" dist="37674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defTabSz="914400">
              <a:lnSpc>
                <a:spcPct val="100000"/>
              </a:lnSpc>
            </a:pPr>
            <a:endParaRPr b="0" lang="en-US" sz="1500" strike="noStrike" u="none">
              <a:solidFill>
                <a:srgbClr val="000000"/>
              </a:solidFill>
              <a:effectLst/>
              <a:uFillTx/>
              <a:latin typeface="DesySans Office"/>
            </a:endParaRPr>
          </a:p>
        </p:txBody>
      </p:sp>
      <p:sp>
        <p:nvSpPr>
          <p:cNvPr id="174" name="TextBox 61"/>
          <p:cNvSpPr/>
          <p:nvPr/>
        </p:nvSpPr>
        <p:spPr>
          <a:xfrm>
            <a:off x="1017000" y="4995000"/>
            <a:ext cx="182160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DE" sz="15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Arial"/>
              </a:rPr>
              <a:t>Synchrotron owned</a:t>
            </a:r>
            <a:endParaRPr b="0" lang="de-DE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15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Arial"/>
              </a:rPr>
              <a:t>Storage Spaces</a:t>
            </a:r>
            <a:endParaRPr b="0" lang="de-DE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5" name="TextBox 62"/>
          <p:cNvSpPr/>
          <p:nvPr/>
        </p:nvSpPr>
        <p:spPr>
          <a:xfrm>
            <a:off x="3774240" y="4923720"/>
            <a:ext cx="226476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1500" strike="noStrike" u="none">
                <a:solidFill>
                  <a:schemeClr val="dk2">
                    <a:lumMod val="75000"/>
                  </a:schemeClr>
                </a:solidFill>
                <a:effectLst/>
                <a:uFillTx/>
                <a:latin typeface="DesySans Office"/>
              </a:rPr>
              <a:t>Access Controlled internal Catalogue</a:t>
            </a:r>
            <a:endParaRPr b="0" lang="de-DE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6" name="Can 63"/>
          <p:cNvSpPr/>
          <p:nvPr/>
        </p:nvSpPr>
        <p:spPr>
          <a:xfrm>
            <a:off x="1589400" y="4170960"/>
            <a:ext cx="1450080" cy="834840"/>
          </a:xfrm>
          <a:prstGeom prst="can">
            <a:avLst>
              <a:gd name="adj" fmla="val 25000"/>
            </a:avLst>
          </a:prstGeom>
          <a:solidFill>
            <a:srgbClr val="3b48cd"/>
          </a:solidFill>
          <a:ln w="93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en-DE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7" name="TextBox 64"/>
          <p:cNvSpPr/>
          <p:nvPr/>
        </p:nvSpPr>
        <p:spPr>
          <a:xfrm>
            <a:off x="7157160" y="4167360"/>
            <a:ext cx="136584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DE" sz="28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DESY</a:t>
            </a: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28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HPC</a:t>
            </a: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2800" strike="noStrike" u="none">
                <a:solidFill>
                  <a:schemeClr val="dk1"/>
                </a:solidFill>
                <a:effectLst/>
                <a:uFillTx/>
                <a:latin typeface="DesySans Office"/>
              </a:rPr>
              <a:t>System</a:t>
            </a:r>
            <a:endParaRPr b="0" lang="de-DE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8" name="TextBox 72"/>
          <p:cNvSpPr/>
          <p:nvPr/>
        </p:nvSpPr>
        <p:spPr>
          <a:xfrm>
            <a:off x="1681200" y="4410000"/>
            <a:ext cx="12726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DE" sz="16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Embargo’ed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DE" sz="16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Data</a:t>
            </a:r>
            <a:endParaRPr b="0" lang="de-DE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9" name="TextBox 73"/>
          <p:cNvSpPr/>
          <p:nvPr/>
        </p:nvSpPr>
        <p:spPr>
          <a:xfrm>
            <a:off x="2555640" y="5694480"/>
            <a:ext cx="47138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DesySans Office"/>
              </a:rPr>
              <a:t>Protected Embargo Area</a:t>
            </a:r>
            <a:endParaRPr b="0" lang="de-DE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80" name="Group 96"/>
          <p:cNvGrpSpPr/>
          <p:nvPr/>
        </p:nvGrpSpPr>
        <p:grpSpPr>
          <a:xfrm>
            <a:off x="8975520" y="1604160"/>
            <a:ext cx="2890080" cy="1816920"/>
            <a:chOff x="8975520" y="1604160"/>
            <a:chExt cx="2890080" cy="1816920"/>
          </a:xfrm>
        </p:grpSpPr>
        <p:pic>
          <p:nvPicPr>
            <p:cNvPr id="181" name="Picture 19" descr=""/>
            <p:cNvPicPr/>
            <p:nvPr/>
          </p:nvPicPr>
          <p:blipFill>
            <a:blip r:embed="rId10"/>
            <a:stretch/>
          </p:blipFill>
          <p:spPr>
            <a:xfrm>
              <a:off x="9798840" y="1955880"/>
              <a:ext cx="2066760" cy="4485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2" name="Right Brace 91"/>
            <p:cNvSpPr/>
            <p:nvPr/>
          </p:nvSpPr>
          <p:spPr>
            <a:xfrm>
              <a:off x="8975520" y="1604160"/>
              <a:ext cx="609120" cy="1816920"/>
            </a:xfrm>
            <a:prstGeom prst="rightBrace">
              <a:avLst>
                <a:gd name="adj1" fmla="val 10667"/>
                <a:gd name="adj2" fmla="val 28843"/>
              </a:avLst>
            </a:prstGeom>
            <a:noFill/>
            <a:ln w="28440">
              <a:solidFill>
                <a:srgbClr val="00276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en-DE" sz="18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83" name="TextBox 102"/>
          <p:cNvSpPr/>
          <p:nvPr/>
        </p:nvSpPr>
        <p:spPr>
          <a:xfrm>
            <a:off x="11179080" y="2664720"/>
            <a:ext cx="18180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n-DE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84" name="Picture 58" descr=""/>
          <p:cNvPicPr/>
          <p:nvPr/>
        </p:nvPicPr>
        <p:blipFill>
          <a:blip r:embed="rId11"/>
          <a:stretch/>
        </p:blipFill>
        <p:spPr>
          <a:xfrm>
            <a:off x="3762000" y="4321080"/>
            <a:ext cx="2133000" cy="744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5" name="PlaceHolder 9"/>
          <p:cNvSpPr txBox="1"/>
          <p:nvPr/>
        </p:nvSpPr>
        <p:spPr>
          <a:xfrm>
            <a:off x="1554480" y="6356880"/>
            <a:ext cx="2276280" cy="362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trike="noStrike" u="non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FH SciComp Workshop 2025</a:t>
            </a:r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DESY Open Data Portal        Fuhrmann, Wetzel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FB74648-6664-47A2-B3CA-6ACA8D290574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5446</TotalTime>
  <Application>LibreOffice/25.2.4.3$Linux_X86_64 LibreOffice_project/520$Build-3</Application>
  <AppVersion>15.0000</AppVersion>
  <Words>1735</Words>
  <Paragraphs>365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2025-03-17T14:30:11Z</dcterms:created>
  <dc:creator>Patrick Fuhrmann</dc:creator>
  <dc:description/>
  <dc:language>de-DE</dc:language>
  <cp:lastModifiedBy>Tim Wetzel</cp:lastModifiedBy>
  <dcterms:modified xsi:type="dcterms:W3CDTF">2025-07-02T16:30:02Z</dcterms:modified>
  <cp:revision>94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35</vt:i4>
  </property>
</Properties>
</file>