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63" r:id="rId2"/>
    <p:sldId id="266" r:id="rId3"/>
    <p:sldId id="267" r:id="rId4"/>
    <p:sldId id="268" r:id="rId5"/>
    <p:sldId id="269" r:id="rId6"/>
    <p:sldId id="270" r:id="rId7"/>
    <p:sldId id="273" r:id="rId8"/>
    <p:sldId id="272" r:id="rId9"/>
    <p:sldId id="276" r:id="rId10"/>
    <p:sldId id="274" r:id="rId11"/>
    <p:sldId id="275" r:id="rId12"/>
    <p:sldId id="277" r:id="rId13"/>
    <p:sldId id="279" r:id="rId14"/>
    <p:sldId id="281" r:id="rId15"/>
    <p:sldId id="282" r:id="rId16"/>
    <p:sldId id="285" r:id="rId17"/>
    <p:sldId id="284" r:id="rId18"/>
    <p:sldId id="280" r:id="rId19"/>
    <p:sldId id="286" r:id="rId20"/>
    <p:sldId id="271" r:id="rId21"/>
    <p:sldId id="278" r:id="rId22"/>
    <p:sldId id="283" r:id="rId23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0" autoAdjust="0"/>
    <p:restoredTop sz="94878" autoAdjust="0"/>
  </p:normalViewPr>
  <p:slideViewPr>
    <p:cSldViewPr snapToGrid="0">
      <p:cViewPr varScale="1">
        <p:scale>
          <a:sx n="109" d="100"/>
          <a:sy n="109" d="100"/>
        </p:scale>
        <p:origin x="-1302" y="-78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78CA52-E024-45A9-A6DA-6EE92DD2B0F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91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8CA52-E024-45A9-A6DA-6EE92DD2B0FF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219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de-DE" noProof="0" dirty="0" smtClean="0"/>
              <a:t>Büro- und Laborbetrieb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de-DE" noProof="0" dirty="0" smtClean="0"/>
              <a:t>Windows 7 Migration</a:t>
            </a:r>
            <a:br>
              <a:rPr lang="de-DE" noProof="0" dirty="0" smtClean="0"/>
            </a:br>
            <a:r>
              <a:rPr lang="de-DE" noProof="0" dirty="0" smtClean="0"/>
              <a:t>im M-Bereich</a:t>
            </a:r>
            <a:endParaRPr lang="en-GB" noProof="0" dirty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2442" name="Picture 10" descr="Helmholtz-Logo_schwarz_70_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5959475"/>
            <a:ext cx="1647825" cy="5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49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30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60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8657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12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82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6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04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7063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6578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Carsten Kluth  </a:t>
            </a:r>
            <a:r>
              <a:rPr lang="en-GB" sz="900" dirty="0" smtClean="0">
                <a:solidFill>
                  <a:schemeClr val="bg2"/>
                </a:solidFill>
              </a:rPr>
              <a:t>|  </a:t>
            </a:r>
            <a:r>
              <a:rPr lang="en-GB" sz="900" dirty="0" err="1" smtClean="0">
                <a:solidFill>
                  <a:schemeClr val="bg2"/>
                </a:solidFill>
              </a:rPr>
              <a:t>Technisches</a:t>
            </a:r>
            <a:r>
              <a:rPr lang="en-GB" sz="900" dirty="0" smtClean="0">
                <a:solidFill>
                  <a:schemeClr val="bg2"/>
                </a:solidFill>
              </a:rPr>
              <a:t> Seminar M  |  7.10.2010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 err="1">
                <a:solidFill>
                  <a:schemeClr val="bg2"/>
                </a:solidFill>
              </a:rPr>
              <a:t>Seite</a:t>
            </a:r>
            <a:r>
              <a:rPr lang="en-GB" sz="900" b="1" dirty="0">
                <a:solidFill>
                  <a:schemeClr val="bg2"/>
                </a:solidFill>
              </a:rPr>
              <a:t> </a:t>
            </a:r>
            <a:fld id="{9CF3698C-BB6B-42E9-B529-3BCF46D40F1F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it.desy.de/" TargetMode="External"/><Relationship Id="rId3" Type="http://schemas.openxmlformats.org/officeDocument/2006/relationships/hyperlink" Target="mailto:it-training@desy.de" TargetMode="External"/><Relationship Id="rId7" Type="http://schemas.openxmlformats.org/officeDocument/2006/relationships/hyperlink" Target="http://adweb.desy.de/" TargetMode="External"/><Relationship Id="rId2" Type="http://schemas.openxmlformats.org/officeDocument/2006/relationships/hyperlink" Target="mailto:uco@desy.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ndows7.desy.de/" TargetMode="External"/><Relationship Id="rId11" Type="http://schemas.openxmlformats.org/officeDocument/2006/relationships/image" Target="../media/image12.jpeg"/><Relationship Id="rId5" Type="http://schemas.openxmlformats.org/officeDocument/2006/relationships/hyperlink" Target="https://it.desy.de/aktuelles__veroeffentlichungen/it_protokolle/windows_meeting/index_ger.html" TargetMode="External"/><Relationship Id="rId10" Type="http://schemas.openxmlformats.org/officeDocument/2006/relationships/hyperlink" Target="https://indico.desy.de/categoryDisplay.py?categId=182" TargetMode="External"/><Relationship Id="rId4" Type="http://schemas.openxmlformats.org/officeDocument/2006/relationships/hyperlink" Target="https://it.desy.de/e5/e49/e2024" TargetMode="External"/><Relationship Id="rId9" Type="http://schemas.openxmlformats.org/officeDocument/2006/relationships/hyperlink" Target="https://it.desy.de/aktuelles__veroeffentlichungen/it_protokolle/m_it/index_ger.htm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indows7.desy.de/applikation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indows7.desy.de/hardwar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e-DE" dirty="0" smtClean="0"/>
              <a:t>Windows 7 Migration</a:t>
            </a:r>
            <a:br>
              <a:rPr lang="de-DE" dirty="0" smtClean="0"/>
            </a:br>
            <a:r>
              <a:rPr lang="de-DE" dirty="0" smtClean="0"/>
              <a:t>im M-Bereich</a:t>
            </a:r>
            <a:endParaRPr lang="de-DE" dirty="0"/>
          </a:p>
        </p:txBody>
      </p:sp>
      <p:sp>
        <p:nvSpPr>
          <p:cNvPr id="18537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r>
              <a:rPr lang="de-DE" dirty="0" smtClean="0"/>
              <a:t>Büro- und Laborbetrieb</a:t>
            </a:r>
            <a:endParaRPr lang="de-DE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183572"/>
            <a:ext cx="4165600" cy="115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00A5EB"/>
                </a:solidFill>
              </a:rPr>
              <a:t>Carsten Kluth</a:t>
            </a:r>
            <a:endParaRPr lang="de-DE" dirty="0">
              <a:solidFill>
                <a:srgbClr val="00A5EB"/>
              </a:solidFill>
            </a:endParaRPr>
          </a:p>
          <a:p>
            <a:pPr>
              <a:lnSpc>
                <a:spcPct val="150000"/>
              </a:lnSpc>
            </a:pPr>
            <a:r>
              <a:rPr lang="de-DE" dirty="0" smtClean="0"/>
              <a:t>Technisches Seminar M</a:t>
            </a:r>
            <a:endParaRPr lang="de-DE" dirty="0"/>
          </a:p>
          <a:p>
            <a:pPr>
              <a:lnSpc>
                <a:spcPct val="150000"/>
              </a:lnSpc>
            </a:pPr>
            <a:r>
              <a:rPr lang="de-DE" dirty="0" smtClean="0"/>
              <a:t>Hamburg, den 7.10.2010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Unterstützung durch 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Grundsätzlich ist eine Unterstützung vor Ort seitens IT möglich</a:t>
            </a:r>
          </a:p>
          <a:p>
            <a:pPr lvl="1"/>
            <a:r>
              <a:rPr lang="de-DE" dirty="0" smtClean="0"/>
              <a:t>zusätzliche befristete Stelle für die Migration ist besetzt</a:t>
            </a:r>
          </a:p>
          <a:p>
            <a:pPr lvl="1"/>
            <a:r>
              <a:rPr lang="de-DE" dirty="0" smtClean="0"/>
              <a:t>Unterstützung vor Ort macht nur Sinn, wenn en bloc migriert wird</a:t>
            </a:r>
          </a:p>
          <a:p>
            <a:r>
              <a:rPr lang="de-DE" dirty="0" smtClean="0"/>
              <a:t>Einige M-Gruppen haben die Unterstützung bereits angefordert</a:t>
            </a:r>
          </a:p>
          <a:p>
            <a:pPr lvl="1"/>
            <a:r>
              <a:rPr lang="de-DE" dirty="0" smtClean="0"/>
              <a:t>DESY weite Abstimmung ist erfolgt</a:t>
            </a:r>
          </a:p>
          <a:p>
            <a:pPr lvl="1"/>
            <a:r>
              <a:rPr lang="de-DE" dirty="0" smtClean="0"/>
              <a:t>Abstimmung im Detail erfolgt direkt zwischen den Gruppen und IT</a:t>
            </a:r>
          </a:p>
          <a:p>
            <a:pPr lvl="1"/>
            <a:r>
              <a:rPr lang="de-DE" dirty="0" smtClean="0"/>
              <a:t>neue Wünsche bitte an M. Gloris (IT), P. </a:t>
            </a:r>
            <a:r>
              <a:rPr lang="de-DE" dirty="0" err="1" smtClean="0"/>
              <a:t>Rümmler</a:t>
            </a:r>
            <a:r>
              <a:rPr lang="de-DE" dirty="0" smtClean="0"/>
              <a:t> (MKS) oder C. Kluth (MPY)</a:t>
            </a:r>
          </a:p>
          <a:p>
            <a:pPr lvl="1"/>
            <a:r>
              <a:rPr lang="de-DE" dirty="0" smtClean="0"/>
              <a:t>Unterstützung ist grundsätzlich auch für Hardware Erweiterungen möglich</a:t>
            </a:r>
          </a:p>
          <a:p>
            <a:r>
              <a:rPr lang="de-DE" dirty="0" smtClean="0"/>
              <a:t>Schulungen</a:t>
            </a:r>
          </a:p>
          <a:p>
            <a:pPr lvl="1"/>
            <a:r>
              <a:rPr lang="de-DE" dirty="0" smtClean="0"/>
              <a:t>spezielle </a:t>
            </a:r>
            <a:r>
              <a:rPr lang="de-DE" dirty="0"/>
              <a:t>Schulungen </a:t>
            </a:r>
            <a:r>
              <a:rPr lang="de-DE" dirty="0" smtClean="0"/>
              <a:t>der Gruppenadministratoren für die </a:t>
            </a:r>
            <a:r>
              <a:rPr lang="de-DE" dirty="0" smtClean="0"/>
              <a:t>Migration</a:t>
            </a:r>
          </a:p>
          <a:p>
            <a:pPr lvl="1"/>
            <a:r>
              <a:rPr lang="de-DE" dirty="0" smtClean="0"/>
              <a:t>Umfangreichere Schulungen für Gruppenadministratoren nach Absprache möglich</a:t>
            </a:r>
            <a:endParaRPr lang="de-DE" dirty="0"/>
          </a:p>
          <a:p>
            <a:pPr lvl="1"/>
            <a:r>
              <a:rPr lang="de-DE" dirty="0" smtClean="0"/>
              <a:t>Schulungen für Endanwender (Windows, Office…)</a:t>
            </a:r>
          </a:p>
        </p:txBody>
      </p:sp>
    </p:spTree>
    <p:extLst>
      <p:ext uri="{BB962C8B-B14F-4D97-AF65-F5344CB8AC3E}">
        <p14:creationId xmlns:p14="http://schemas.microsoft.com/office/powerpoint/2010/main" val="294528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Aufgaben der Benutzer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8520113" cy="5086470"/>
          </a:xfrm>
        </p:spPr>
        <p:txBody>
          <a:bodyPr/>
          <a:lstStyle/>
          <a:p>
            <a:r>
              <a:rPr lang="de-DE" dirty="0" smtClean="0"/>
              <a:t>Häufig haben Nutzer wichtige Daten auf lokalen Festplatten</a:t>
            </a:r>
          </a:p>
          <a:p>
            <a:pPr lvl="1"/>
            <a:r>
              <a:rPr lang="de-DE" dirty="0" smtClean="0"/>
              <a:t>entspricht nicht dem Konzept von IT – es gibt kein Backup!</a:t>
            </a:r>
          </a:p>
          <a:p>
            <a:pPr lvl="1"/>
            <a:r>
              <a:rPr lang="de-DE" dirty="0" smtClean="0"/>
              <a:t>für die Migration werden häufig </a:t>
            </a:r>
            <a:r>
              <a:rPr lang="de-DE" dirty="0" smtClean="0"/>
              <a:t>PCs </a:t>
            </a:r>
            <a:r>
              <a:rPr lang="de-DE" dirty="0" smtClean="0"/>
              <a:t>getauscht</a:t>
            </a:r>
          </a:p>
          <a:p>
            <a:pPr lvl="1"/>
            <a:r>
              <a:rPr lang="de-DE" dirty="0" smtClean="0"/>
              <a:t>Windows 7 wird i.d.R. auf leeren Partitionen aufgespielt</a:t>
            </a:r>
          </a:p>
          <a:p>
            <a:pPr marL="444500" lvl="1" indent="0">
              <a:buNone/>
            </a:pPr>
            <a:r>
              <a:rPr lang="de-DE" dirty="0" smtClean="0">
                <a:solidFill>
                  <a:srgbClr val="0000FF"/>
                </a:solidFill>
                <a:sym typeface="Wingdings"/>
              </a:rPr>
              <a:t> </a:t>
            </a:r>
            <a:r>
              <a:rPr lang="de-DE" dirty="0" smtClean="0">
                <a:solidFill>
                  <a:srgbClr val="0000FF"/>
                </a:solidFill>
              </a:rPr>
              <a:t>Benutzer muss lokal abgespeicherte Daten identifizieren</a:t>
            </a:r>
          </a:p>
          <a:p>
            <a:pPr marL="444500" lvl="1" indent="0">
              <a:buNone/>
            </a:pPr>
            <a:r>
              <a:rPr lang="de-DE" dirty="0" smtClean="0">
                <a:solidFill>
                  <a:srgbClr val="0000FF"/>
                </a:solidFill>
                <a:sym typeface="Wingdings"/>
              </a:rPr>
              <a:t> </a:t>
            </a:r>
            <a:r>
              <a:rPr lang="de-DE" dirty="0" smtClean="0">
                <a:solidFill>
                  <a:srgbClr val="0000FF"/>
                </a:solidFill>
              </a:rPr>
              <a:t>Wichtige </a:t>
            </a:r>
            <a:r>
              <a:rPr lang="de-DE" dirty="0" smtClean="0">
                <a:solidFill>
                  <a:srgbClr val="0000FF"/>
                </a:solidFill>
              </a:rPr>
              <a:t>berufliche Daten müssen gerettet </a:t>
            </a:r>
            <a:r>
              <a:rPr lang="de-DE" dirty="0" smtClean="0">
                <a:solidFill>
                  <a:srgbClr val="0000FF"/>
                </a:solidFill>
              </a:rPr>
              <a:t>u. private Daten gelöscht werden</a:t>
            </a:r>
          </a:p>
          <a:p>
            <a:pPr marL="444500" lvl="1" indent="0">
              <a:buNone/>
            </a:pPr>
            <a:r>
              <a:rPr lang="de-DE" dirty="0" smtClean="0">
                <a:solidFill>
                  <a:srgbClr val="0000FF"/>
                </a:solidFill>
                <a:sym typeface="Wingdings"/>
              </a:rPr>
              <a:t> </a:t>
            </a:r>
            <a:r>
              <a:rPr lang="de-DE" dirty="0" smtClean="0">
                <a:solidFill>
                  <a:srgbClr val="0000FF"/>
                </a:solidFill>
              </a:rPr>
              <a:t>Wie groß ist der Bedarf an zentralem Speicherplatz jenseits der </a:t>
            </a:r>
            <a:r>
              <a:rPr lang="de-DE" dirty="0" err="1" smtClean="0">
                <a:solidFill>
                  <a:srgbClr val="0000FF"/>
                </a:solidFill>
              </a:rPr>
              <a:t>Homedirectories</a:t>
            </a:r>
            <a:r>
              <a:rPr lang="de-DE" dirty="0" smtClean="0">
                <a:solidFill>
                  <a:srgbClr val="0000FF"/>
                </a:solidFill>
              </a:rPr>
              <a:t>?</a:t>
            </a:r>
            <a:endParaRPr lang="de-DE" dirty="0" smtClean="0">
              <a:solidFill>
                <a:srgbClr val="0000FF"/>
              </a:solidFill>
              <a:sym typeface="Wingdings"/>
            </a:endParaRPr>
          </a:p>
          <a:p>
            <a:r>
              <a:rPr lang="de-DE" dirty="0" smtClean="0">
                <a:sym typeface="Wingdings"/>
              </a:rPr>
              <a:t>Welche </a:t>
            </a:r>
            <a:r>
              <a:rPr lang="de-DE" dirty="0" smtClean="0">
                <a:sym typeface="Wingdings"/>
              </a:rPr>
              <a:t>Applikationen werden benötigt?</a:t>
            </a:r>
          </a:p>
          <a:p>
            <a:pPr lvl="1"/>
            <a:r>
              <a:rPr lang="de-DE" dirty="0" smtClean="0">
                <a:sym typeface="Wingdings"/>
              </a:rPr>
              <a:t>gibt es ein entsprechendes Angebot im Netinstall Portfolio?</a:t>
            </a:r>
          </a:p>
          <a:p>
            <a:pPr lvl="1"/>
            <a:r>
              <a:rPr lang="de-DE" dirty="0" smtClean="0">
                <a:sym typeface="Wingdings"/>
              </a:rPr>
              <a:t>sind </a:t>
            </a:r>
            <a:r>
              <a:rPr lang="de-DE" dirty="0" smtClean="0">
                <a:sym typeface="Wingdings"/>
              </a:rPr>
              <a:t>alle benötigten Applikationen </a:t>
            </a:r>
            <a:r>
              <a:rPr lang="de-DE" dirty="0" smtClean="0">
                <a:sym typeface="Wingdings"/>
              </a:rPr>
              <a:t>Windows 7 kompatibel?</a:t>
            </a:r>
          </a:p>
          <a:p>
            <a:pPr lvl="1"/>
            <a:r>
              <a:rPr lang="de-DE" dirty="0" smtClean="0">
                <a:sym typeface="Wingdings"/>
              </a:rPr>
              <a:t>neue Versionen? Aufwand für einen Umstieg? Tests erfolgreich? </a:t>
            </a:r>
            <a:r>
              <a:rPr lang="de-DE" dirty="0" smtClean="0">
                <a:solidFill>
                  <a:srgbClr val="0000FF"/>
                </a:solidFill>
                <a:sym typeface="Wingdings"/>
              </a:rPr>
              <a:t>Testen, testen…</a:t>
            </a:r>
          </a:p>
          <a:p>
            <a:pPr lvl="1"/>
            <a:r>
              <a:rPr lang="de-DE" dirty="0" smtClean="0">
                <a:sym typeface="Wingdings"/>
              </a:rPr>
              <a:t>Müssen Lizenzen beschafft werden?</a:t>
            </a:r>
          </a:p>
          <a:p>
            <a:pPr marL="444500"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096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Vorschlag eines Migrationsverfahrens für Desktops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Ziele</a:t>
            </a:r>
          </a:p>
          <a:p>
            <a:pPr lvl="1"/>
            <a:r>
              <a:rPr lang="de-DE" dirty="0" smtClean="0"/>
              <a:t>möglichst geringe Belastung für den Benutzer</a:t>
            </a:r>
          </a:p>
          <a:p>
            <a:pPr lvl="1"/>
            <a:r>
              <a:rPr lang="de-DE" dirty="0" smtClean="0"/>
              <a:t>zügige Migration</a:t>
            </a:r>
          </a:p>
          <a:p>
            <a:r>
              <a:rPr lang="de-DE" dirty="0" smtClean="0"/>
              <a:t>Häufiges Vorgehen bei der NT4 – WXP Migration</a:t>
            </a:r>
          </a:p>
          <a:p>
            <a:pPr lvl="1"/>
            <a:r>
              <a:rPr lang="de-DE" dirty="0" smtClean="0"/>
              <a:t>Persönlicher PC eines Benutzers wurde „entwendet“</a:t>
            </a:r>
          </a:p>
          <a:p>
            <a:pPr lvl="1"/>
            <a:r>
              <a:rPr lang="de-DE" dirty="0" smtClean="0"/>
              <a:t>ca. ein Arbeitstag verstreicht, dann bekommt der User „seinen“ PC zurück</a:t>
            </a:r>
          </a:p>
          <a:p>
            <a:r>
              <a:rPr lang="de-DE" dirty="0" smtClean="0"/>
              <a:t>Ökonomischeres Vorgehen (PC Rotation)</a:t>
            </a:r>
          </a:p>
          <a:p>
            <a:pPr lvl="1"/>
            <a:r>
              <a:rPr lang="de-DE" dirty="0" smtClean="0"/>
              <a:t>Windows XP PC wird durch einen frischen Windows 7 PC ausgetauscht</a:t>
            </a:r>
          </a:p>
          <a:p>
            <a:pPr lvl="1"/>
            <a:r>
              <a:rPr lang="de-DE" dirty="0" smtClean="0"/>
              <a:t>Benutzer kann nach ca. 10 Minuten weiterarbeiten / neuen PC anpassen</a:t>
            </a:r>
          </a:p>
          <a:p>
            <a:pPr lvl="1"/>
            <a:r>
              <a:rPr lang="de-DE" dirty="0"/>
              <a:t>d</a:t>
            </a:r>
            <a:r>
              <a:rPr lang="de-DE" dirty="0" smtClean="0"/>
              <a:t>er alte PC bleibt ein paar Tage lang parallel verfügbar, wird aber nicht mehr genutzt</a:t>
            </a:r>
          </a:p>
          <a:p>
            <a:pPr lvl="1"/>
            <a:r>
              <a:rPr lang="de-DE" dirty="0" smtClean="0"/>
              <a:t>alter PC </a:t>
            </a:r>
            <a:r>
              <a:rPr lang="de-DE" dirty="0" smtClean="0">
                <a:sym typeface="Wingdings 3"/>
              </a:rPr>
              <a:t> Windows 7 / Windows XP / Linux / </a:t>
            </a:r>
            <a:r>
              <a:rPr lang="de-DE" dirty="0" smtClean="0">
                <a:sym typeface="Wingdings 3"/>
              </a:rPr>
              <a:t>AGL, kein Backup des alten PCs!</a:t>
            </a:r>
            <a:endParaRPr lang="de-DE" dirty="0" smtClean="0">
              <a:sym typeface="Wingdings 3"/>
            </a:endParaRPr>
          </a:p>
          <a:p>
            <a:pPr lvl="1"/>
            <a:r>
              <a:rPr lang="de-DE" dirty="0" smtClean="0">
                <a:sym typeface="Wingdings 3"/>
              </a:rPr>
              <a:t>optimale Verteilung der leistungsfähigen PCs durch geschicktes Vorgehen</a:t>
            </a:r>
          </a:p>
          <a:p>
            <a:pPr lvl="1"/>
            <a:r>
              <a:rPr lang="de-DE" dirty="0" smtClean="0">
                <a:sym typeface="Wingdings 3"/>
              </a:rPr>
              <a:t>Ein paar </a:t>
            </a:r>
            <a:r>
              <a:rPr lang="de-DE" dirty="0" smtClean="0">
                <a:sym typeface="Wingdings 3"/>
              </a:rPr>
              <a:t>neue </a:t>
            </a:r>
            <a:r>
              <a:rPr lang="de-DE" dirty="0" smtClean="0">
                <a:sym typeface="Wingdings 3"/>
              </a:rPr>
              <a:t>PCs zum Startzeitpunkt erforderlich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26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Besonderheiten bei Laptops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Personenbezogene Eigenschaften verhindern Rotation</a:t>
            </a:r>
          </a:p>
          <a:p>
            <a:r>
              <a:rPr lang="de-DE" dirty="0" smtClean="0"/>
              <a:t>evtl. Leihlaptop für die Zeit der Migration anbieten</a:t>
            </a:r>
          </a:p>
          <a:p>
            <a:r>
              <a:rPr lang="de-DE" dirty="0" smtClean="0"/>
              <a:t>Dell D-Serie nicht Windows 7 kompatibel</a:t>
            </a:r>
          </a:p>
          <a:p>
            <a:r>
              <a:rPr lang="de-DE" dirty="0" smtClean="0"/>
              <a:t>Installationsunterstützung nur für Dell E-Serie</a:t>
            </a:r>
          </a:p>
          <a:p>
            <a:r>
              <a:rPr lang="de-DE" dirty="0" smtClean="0"/>
              <a:t>Beschaffung eines neuen Laptops</a:t>
            </a:r>
          </a:p>
          <a:p>
            <a:pPr lvl="1"/>
            <a:r>
              <a:rPr lang="de-DE" dirty="0"/>
              <a:t>m</a:t>
            </a:r>
            <a:r>
              <a:rPr lang="de-DE" dirty="0" smtClean="0"/>
              <a:t>it </a:t>
            </a:r>
            <a:r>
              <a:rPr lang="de-DE" dirty="0" smtClean="0"/>
              <a:t>Begründung per AMS</a:t>
            </a:r>
          </a:p>
          <a:p>
            <a:pPr lvl="1"/>
            <a:r>
              <a:rPr lang="de-DE" dirty="0" smtClean="0"/>
              <a:t>ggf. incl. Monitor, Docking Station, ext. Tastatur…</a:t>
            </a:r>
          </a:p>
          <a:p>
            <a:pPr lvl="1"/>
            <a:r>
              <a:rPr lang="de-DE" dirty="0" smtClean="0"/>
              <a:t>Beratung des Benutzers durch Gruppenadministrator / IT</a:t>
            </a:r>
          </a:p>
          <a:p>
            <a:pPr lvl="1"/>
            <a:r>
              <a:rPr lang="de-DE" dirty="0" smtClean="0"/>
              <a:t>Laptop „Showroom“ bei IT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n</a:t>
            </a:r>
            <a:r>
              <a:rPr lang="de-DE" dirty="0" smtClean="0"/>
              <a:t>eu: Desktop </a:t>
            </a:r>
            <a:r>
              <a:rPr lang="de-DE" dirty="0" smtClean="0"/>
              <a:t>PCs für Laptop User nur noch mit </a:t>
            </a:r>
            <a:r>
              <a:rPr lang="de-DE" dirty="0" smtClean="0"/>
              <a:t>guter Begründung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(Klärung zwischen Budget Verantwortlichen und Benutzern)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Einsatz von Leihlaptops Entscheidung der einzelnen Gruppen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757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Server (kein direktes Thema dieses </a:t>
            </a:r>
            <a:r>
              <a:rPr lang="de-DE" dirty="0" smtClean="0"/>
              <a:t>Vortrags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Windows 2008 R2 SP1 64 Bit</a:t>
            </a:r>
          </a:p>
          <a:p>
            <a:pPr lvl="1"/>
            <a:r>
              <a:rPr lang="de-DE" dirty="0" smtClean="0"/>
              <a:t>Rückgrat von win.desy.de</a:t>
            </a:r>
          </a:p>
          <a:p>
            <a:pPr lvl="1"/>
            <a:r>
              <a:rPr lang="de-DE" dirty="0" smtClean="0"/>
              <a:t>entspricht dem Windows 7 Kernel</a:t>
            </a:r>
          </a:p>
          <a:p>
            <a:pPr lvl="1"/>
            <a:r>
              <a:rPr lang="de-DE" dirty="0" smtClean="0"/>
              <a:t>u.a. für Multiuser, CPU / Applikations- oder File Services einsetzbar</a:t>
            </a:r>
          </a:p>
          <a:p>
            <a:r>
              <a:rPr lang="de-DE" dirty="0" smtClean="0"/>
              <a:t>Migration von Windows 2003 </a:t>
            </a:r>
            <a:r>
              <a:rPr lang="de-DE" dirty="0" smtClean="0">
                <a:sym typeface="Wingdings 3"/>
              </a:rPr>
              <a:t> Windows 2008</a:t>
            </a:r>
          </a:p>
          <a:p>
            <a:pPr lvl="1"/>
            <a:r>
              <a:rPr lang="de-DE" dirty="0" smtClean="0">
                <a:sym typeface="Wingdings 3"/>
              </a:rPr>
              <a:t>nach Beratung von und in Absprache mit IT</a:t>
            </a:r>
          </a:p>
          <a:p>
            <a:r>
              <a:rPr lang="de-DE" dirty="0" smtClean="0">
                <a:sym typeface="Wingdings 3"/>
              </a:rPr>
              <a:t>Installationsmöglichkeiten für Windows 2008</a:t>
            </a:r>
          </a:p>
          <a:p>
            <a:pPr lvl="1"/>
            <a:r>
              <a:rPr lang="de-DE" dirty="0">
                <a:sym typeface="Wingdings 3"/>
              </a:rPr>
              <a:t>a</a:t>
            </a:r>
            <a:r>
              <a:rPr lang="de-DE" dirty="0" smtClean="0">
                <a:sym typeface="Wingdings 3"/>
              </a:rPr>
              <a:t>ktuelle </a:t>
            </a:r>
            <a:r>
              <a:rPr lang="de-DE" dirty="0" smtClean="0">
                <a:sym typeface="Wingdings 3"/>
              </a:rPr>
              <a:t>Standard </a:t>
            </a:r>
            <a:r>
              <a:rPr lang="de-DE" dirty="0" smtClean="0">
                <a:sym typeface="Wingdings 3"/>
              </a:rPr>
              <a:t>Workstation</a:t>
            </a:r>
          </a:p>
          <a:p>
            <a:pPr lvl="1"/>
            <a:r>
              <a:rPr lang="de-DE" dirty="0" smtClean="0">
                <a:sym typeface="Wingdings 3"/>
              </a:rPr>
              <a:t>nicht </a:t>
            </a:r>
            <a:r>
              <a:rPr lang="de-DE" dirty="0" smtClean="0">
                <a:sym typeface="Wingdings 3"/>
              </a:rPr>
              <a:t>Standard Büro </a:t>
            </a:r>
            <a:r>
              <a:rPr lang="de-DE" dirty="0" smtClean="0">
                <a:sym typeface="Wingdings 3"/>
              </a:rPr>
              <a:t>PC</a:t>
            </a:r>
            <a:endParaRPr lang="de-DE" dirty="0" smtClean="0">
              <a:sym typeface="Wingdings 3"/>
            </a:endParaRPr>
          </a:p>
          <a:p>
            <a:pPr lvl="1"/>
            <a:r>
              <a:rPr lang="de-DE" dirty="0" smtClean="0">
                <a:sym typeface="Wingdings 3"/>
              </a:rPr>
              <a:t>Standard 19“ Workstation („Rack-PC“)</a:t>
            </a:r>
          </a:p>
          <a:p>
            <a:pPr lvl="1"/>
            <a:r>
              <a:rPr lang="de-DE" dirty="0" smtClean="0">
                <a:sym typeface="Wingdings 3"/>
              </a:rPr>
              <a:t>große Auswahl an Dell Servern</a:t>
            </a:r>
            <a:endParaRPr lang="de-DE" dirty="0"/>
          </a:p>
        </p:txBody>
      </p:sp>
      <p:pic>
        <p:nvPicPr>
          <p:cNvPr id="3074" name="Picture 2" descr="J:\DCIM\105___10\IMG_01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017" y="3066140"/>
            <a:ext cx="2867059" cy="215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25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Virtuelle Maschinen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Grundsätzlich gilt folgende </a:t>
            </a:r>
            <a:r>
              <a:rPr lang="de-DE" dirty="0" smtClean="0"/>
              <a:t>relativ </a:t>
            </a:r>
            <a:r>
              <a:rPr lang="de-DE" dirty="0" smtClean="0"/>
              <a:t>neue Regel des RSR</a:t>
            </a:r>
            <a:endParaRPr lang="de-DE" dirty="0"/>
          </a:p>
          <a:p>
            <a:pPr lvl="1"/>
            <a:r>
              <a:rPr lang="de-DE" dirty="0" smtClean="0"/>
              <a:t>Keine Virtuellen Maschinen mit NAT, d.h.</a:t>
            </a:r>
          </a:p>
          <a:p>
            <a:pPr lvl="1">
              <a:lnSpc>
                <a:spcPct val="150000"/>
              </a:lnSpc>
            </a:pPr>
            <a:r>
              <a:rPr lang="de-DE" dirty="0" smtClean="0"/>
              <a:t>Host und VM haben unterschiedliche IP Adressen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smtClean="0"/>
              <a:t>AMS / Softwarezählung, </a:t>
            </a:r>
            <a:r>
              <a:rPr lang="de-DE" dirty="0" smtClean="0"/>
              <a:t>Security)</a:t>
            </a:r>
          </a:p>
          <a:p>
            <a:r>
              <a:rPr lang="de-DE" dirty="0" smtClean="0"/>
              <a:t>Empfohlene </a:t>
            </a:r>
            <a:r>
              <a:rPr lang="de-DE" dirty="0" err="1" smtClean="0"/>
              <a:t>Virtualisierungssoftware</a:t>
            </a:r>
            <a:endParaRPr lang="de-DE" dirty="0" smtClean="0"/>
          </a:p>
          <a:p>
            <a:pPr lvl="1"/>
            <a:r>
              <a:rPr lang="de-DE" dirty="0" smtClean="0"/>
              <a:t>Virtual Box (Oracle, ehemals Sun, kostenlos)</a:t>
            </a:r>
          </a:p>
          <a:p>
            <a:pPr lvl="1"/>
            <a:r>
              <a:rPr lang="de-DE" dirty="0" err="1" smtClean="0"/>
              <a:t>VMware</a:t>
            </a:r>
            <a:r>
              <a:rPr lang="de-DE" dirty="0" smtClean="0"/>
              <a:t> Workstation (Marktführer, kostenpflichtig)</a:t>
            </a:r>
          </a:p>
          <a:p>
            <a:pPr lvl="1"/>
            <a:r>
              <a:rPr lang="de-DE" dirty="0" err="1" smtClean="0"/>
              <a:t>VMware</a:t>
            </a:r>
            <a:r>
              <a:rPr lang="de-DE" dirty="0" smtClean="0"/>
              <a:t> Light (kostenlos, Funktionseinschränkungen beim Erstellen von VMs)</a:t>
            </a:r>
          </a:p>
          <a:p>
            <a:r>
              <a:rPr lang="de-DE" dirty="0"/>
              <a:t>Windows 7 ist grundsätzlich als Host </a:t>
            </a:r>
            <a:r>
              <a:rPr lang="de-DE" dirty="0" smtClean="0"/>
              <a:t>geeignet</a:t>
            </a:r>
          </a:p>
          <a:p>
            <a:pPr lvl="1"/>
            <a:r>
              <a:rPr lang="de-DE" dirty="0" smtClean="0"/>
              <a:t>Windows XP </a:t>
            </a:r>
            <a:r>
              <a:rPr lang="de-DE" dirty="0" smtClean="0"/>
              <a:t>in VM </a:t>
            </a:r>
            <a:r>
              <a:rPr lang="de-DE" dirty="0" smtClean="0"/>
              <a:t>bis 2014 als Übergangslösung möglich</a:t>
            </a:r>
            <a:endParaRPr lang="de-DE" dirty="0"/>
          </a:p>
          <a:p>
            <a:r>
              <a:rPr lang="de-DE" dirty="0"/>
              <a:t>Windows 7 kann als VM über das Netzwerk installiert </a:t>
            </a:r>
            <a:r>
              <a:rPr lang="de-DE" dirty="0" smtClean="0"/>
              <a:t>werden</a:t>
            </a:r>
          </a:p>
          <a:p>
            <a:pPr lvl="1"/>
            <a:r>
              <a:rPr lang="de-DE" dirty="0"/>
              <a:t>h</a:t>
            </a:r>
            <a:r>
              <a:rPr lang="de-DE" dirty="0" smtClean="0"/>
              <a:t>ängt u.a. von der </a:t>
            </a:r>
            <a:r>
              <a:rPr lang="de-DE" dirty="0" err="1" smtClean="0"/>
              <a:t>Virtualisierungssoftware</a:t>
            </a:r>
            <a:r>
              <a:rPr lang="de-DE" dirty="0" smtClean="0"/>
              <a:t> ab</a:t>
            </a:r>
            <a:endParaRPr lang="de-DE" dirty="0"/>
          </a:p>
        </p:txBody>
      </p:sp>
      <p:pic>
        <p:nvPicPr>
          <p:cNvPr id="1026" name="Picture 2" descr="E:\WMwar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906" y="1456246"/>
            <a:ext cx="3382829" cy="211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Windows 7 aus anderen Quellen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Vorgaben für win.desy.de</a:t>
            </a:r>
          </a:p>
          <a:p>
            <a:pPr lvl="1"/>
            <a:r>
              <a:rPr lang="de-DE" dirty="0" smtClean="0"/>
              <a:t>es sind ausschließlich Windows Installation von DESY erlaubt</a:t>
            </a:r>
          </a:p>
          <a:p>
            <a:pPr lvl="1">
              <a:lnSpc>
                <a:spcPct val="150000"/>
              </a:lnSpc>
            </a:pPr>
            <a:r>
              <a:rPr lang="de-DE" dirty="0" smtClean="0"/>
              <a:t>DESY Standardangebot für Workstations u. Laptops:</a:t>
            </a:r>
            <a:br>
              <a:rPr lang="de-DE" dirty="0" smtClean="0"/>
            </a:br>
            <a:r>
              <a:rPr lang="de-DE" dirty="0" smtClean="0"/>
              <a:t>- Windows XP Professional 32 Bit International English mit deutschem Sprachaufsatz</a:t>
            </a:r>
            <a:br>
              <a:rPr lang="de-DE" dirty="0" smtClean="0"/>
            </a:br>
            <a:r>
              <a:rPr lang="de-DE" dirty="0" smtClean="0"/>
              <a:t>- Windows 7 Enterprise 64 Bit International English</a:t>
            </a:r>
            <a:r>
              <a:rPr lang="de-DE" dirty="0"/>
              <a:t> mit deutschem </a:t>
            </a:r>
            <a:r>
              <a:rPr lang="de-DE" dirty="0" smtClean="0"/>
              <a:t>Sprachaufsatz</a:t>
            </a:r>
          </a:p>
          <a:p>
            <a:pPr lvl="1"/>
            <a:r>
              <a:rPr lang="de-DE" dirty="0" smtClean="0"/>
              <a:t>Windows Update Server (WSUS) sind darauf ausgerichtet</a:t>
            </a:r>
          </a:p>
          <a:p>
            <a:pPr lvl="1"/>
            <a:r>
              <a:rPr lang="de-DE" dirty="0" smtClean="0"/>
              <a:t>Netinstall Service ist darauf ausgerichtet</a:t>
            </a:r>
          </a:p>
          <a:p>
            <a:r>
              <a:rPr lang="de-DE" dirty="0"/>
              <a:t>Konsequenz: eingeschränktes Hardware Portfolio </a:t>
            </a:r>
            <a:r>
              <a:rPr lang="de-DE" dirty="0" smtClean="0"/>
              <a:t>in win.desy.de</a:t>
            </a:r>
            <a:endParaRPr lang="de-DE" dirty="0"/>
          </a:p>
          <a:p>
            <a:r>
              <a:rPr lang="de-DE" dirty="0" smtClean="0">
                <a:solidFill>
                  <a:srgbClr val="FF0000"/>
                </a:solidFill>
              </a:rPr>
              <a:t>Private Laptops und PCs externer Institute gehören nicht in die Domain!</a:t>
            </a:r>
          </a:p>
          <a:p>
            <a:pPr lvl="1"/>
            <a:r>
              <a:rPr lang="de-DE" dirty="0" smtClean="0"/>
              <a:t>unbekanntes Security Level</a:t>
            </a:r>
          </a:p>
          <a:p>
            <a:pPr lvl="1"/>
            <a:r>
              <a:rPr lang="de-DE" dirty="0" smtClean="0"/>
              <a:t>Standard Netzwerkanschluss: Gästenetzwerk</a:t>
            </a:r>
          </a:p>
          <a:p>
            <a:pPr lvl="1"/>
            <a:r>
              <a:rPr lang="de-DE" dirty="0" smtClean="0"/>
              <a:t>In Ausnahmefällen: Internes Netzwerk (Antrag per Formular über Segment </a:t>
            </a:r>
            <a:r>
              <a:rPr lang="de-DE" dirty="0" err="1" smtClean="0"/>
              <a:t>Admins</a:t>
            </a:r>
            <a:r>
              <a:rPr lang="de-D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647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Windows 7 u. Office 2010 @ Home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Windows 7</a:t>
            </a:r>
          </a:p>
          <a:p>
            <a:pPr lvl="1"/>
            <a:r>
              <a:rPr lang="de-DE" dirty="0"/>
              <a:t>Begründung erforderlich</a:t>
            </a:r>
          </a:p>
          <a:p>
            <a:pPr lvl="1"/>
            <a:r>
              <a:rPr lang="de-DE" dirty="0" smtClean="0"/>
              <a:t>benötigt DESY Lizenzserver</a:t>
            </a:r>
          </a:p>
          <a:p>
            <a:pPr lvl="1"/>
            <a:r>
              <a:rPr lang="de-DE" dirty="0" smtClean="0"/>
              <a:t>Es gibt kein Installationsmedium bei DESY</a:t>
            </a:r>
          </a:p>
          <a:p>
            <a:pPr lvl="1"/>
            <a:r>
              <a:rPr lang="de-DE" dirty="0" smtClean="0"/>
              <a:t>zurzeit kein Angebot seitens IT</a:t>
            </a:r>
          </a:p>
          <a:p>
            <a:pPr lvl="1"/>
            <a:r>
              <a:rPr lang="de-DE" dirty="0" smtClean="0"/>
              <a:t>Angebot mittelfristig in Planung</a:t>
            </a:r>
          </a:p>
          <a:p>
            <a:r>
              <a:rPr lang="de-DE" dirty="0" smtClean="0"/>
              <a:t>Office 2010</a:t>
            </a:r>
          </a:p>
          <a:p>
            <a:pPr lvl="1"/>
            <a:r>
              <a:rPr lang="de-DE" dirty="0" smtClean="0"/>
              <a:t>Begründung erforderlich</a:t>
            </a:r>
          </a:p>
          <a:p>
            <a:pPr lvl="1"/>
            <a:r>
              <a:rPr lang="de-DE" dirty="0" smtClean="0"/>
              <a:t>Installationsmedium und Anleitung beim UCO</a:t>
            </a:r>
          </a:p>
          <a:p>
            <a:pPr lvl="1"/>
            <a:r>
              <a:rPr lang="de-DE" dirty="0" smtClean="0"/>
              <a:t>Manuelle Registrierung / Abrechnung </a:t>
            </a:r>
            <a:r>
              <a:rPr lang="de-DE" dirty="0" smtClean="0"/>
              <a:t>über </a:t>
            </a:r>
            <a:r>
              <a:rPr lang="de-DE" dirty="0" err="1" smtClean="0"/>
              <a:t>pcx</a:t>
            </a:r>
            <a:r>
              <a:rPr lang="de-DE" dirty="0" smtClean="0"/>
              <a:t> Nummer</a:t>
            </a:r>
          </a:p>
          <a:p>
            <a:pPr lvl="1"/>
            <a:r>
              <a:rPr lang="de-DE" dirty="0" smtClean="0"/>
              <a:t>Installation und Betrieb benötigen </a:t>
            </a:r>
            <a:r>
              <a:rPr lang="de-DE" dirty="0"/>
              <a:t>DESY </a:t>
            </a:r>
            <a:r>
              <a:rPr lang="de-DE" dirty="0" smtClean="0"/>
              <a:t>Lizenzserver (VPN)</a:t>
            </a:r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73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PCs im Wechsel zwischen Laboren und Beschleunigern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Altes, betriebssystemunabhängiges Problem</a:t>
            </a:r>
          </a:p>
          <a:p>
            <a:pPr lvl="1"/>
            <a:r>
              <a:rPr lang="de-DE" dirty="0" smtClean="0"/>
              <a:t>kehrt mit dem Umstieg von Windows 7 verstärkt zurück</a:t>
            </a:r>
          </a:p>
          <a:p>
            <a:pPr lvl="1"/>
            <a:r>
              <a:rPr lang="de-DE" dirty="0" smtClean="0"/>
              <a:t>tritt traditionell häufig bei FLASH auf</a:t>
            </a:r>
            <a:endParaRPr lang="de-DE" dirty="0" smtClean="0"/>
          </a:p>
          <a:p>
            <a:r>
              <a:rPr lang="de-DE" dirty="0" smtClean="0"/>
              <a:t>PCs in Büros u. Laboren </a:t>
            </a:r>
            <a:r>
              <a:rPr lang="de-DE" dirty="0" smtClean="0">
                <a:sym typeface="Wingdings 3"/>
              </a:rPr>
              <a:t></a:t>
            </a:r>
            <a:r>
              <a:rPr lang="de-DE" dirty="0" smtClean="0"/>
              <a:t> sog. Büro Netzwerk</a:t>
            </a:r>
          </a:p>
          <a:p>
            <a:pPr lvl="1"/>
            <a:r>
              <a:rPr lang="de-DE" dirty="0" smtClean="0"/>
              <a:t>Netzwerkdosen sind dynamisch konfiguriert</a:t>
            </a:r>
          </a:p>
          <a:p>
            <a:r>
              <a:rPr lang="de-DE" dirty="0" smtClean="0"/>
              <a:t>PCs für Maschinenbetrieb </a:t>
            </a:r>
            <a:r>
              <a:rPr lang="de-DE" dirty="0">
                <a:sym typeface="Wingdings 3"/>
              </a:rPr>
              <a:t></a:t>
            </a:r>
            <a:r>
              <a:rPr lang="de-DE" dirty="0" smtClean="0"/>
              <a:t> spezielles Netzwerk</a:t>
            </a:r>
          </a:p>
          <a:p>
            <a:pPr lvl="1"/>
            <a:r>
              <a:rPr lang="de-DE" dirty="0" smtClean="0"/>
              <a:t>Netzwerkdosen sind statisch konfiguriert</a:t>
            </a:r>
          </a:p>
          <a:p>
            <a:pPr>
              <a:lnSpc>
                <a:spcPct val="150000"/>
              </a:lnSpc>
            </a:pPr>
            <a:r>
              <a:rPr lang="de-DE" dirty="0" smtClean="0">
                <a:solidFill>
                  <a:srgbClr val="FF0000"/>
                </a:solidFill>
              </a:rPr>
              <a:t>PC Betrieb im Wechsel zwischen diesen Netzwerken ist nicht möglich!</a:t>
            </a:r>
          </a:p>
          <a:p>
            <a:pPr lvl="1"/>
            <a:r>
              <a:rPr lang="de-DE" dirty="0" smtClean="0"/>
              <a:t>Dafür gibt es DESY-weit keine Lösung</a:t>
            </a:r>
          </a:p>
          <a:p>
            <a:pPr lvl="1"/>
            <a:r>
              <a:rPr lang="de-DE" dirty="0" smtClean="0"/>
              <a:t>Dieses Konzept ist zwischen Netzwerkgruppe und M-Bereich abgesprochen</a:t>
            </a:r>
          </a:p>
          <a:p>
            <a:pPr lvl="1"/>
            <a:r>
              <a:rPr lang="de-DE" dirty="0" smtClean="0"/>
              <a:t>User müssen mit Gruppenadministratoren Lösungen finden</a:t>
            </a:r>
          </a:p>
          <a:p>
            <a:pPr lvl="1"/>
            <a:r>
              <a:rPr lang="de-DE" dirty="0" smtClean="0"/>
              <a:t>Einfachste und empfohlene Lösung: </a:t>
            </a:r>
            <a:r>
              <a:rPr lang="de-DE" dirty="0" smtClean="0"/>
              <a:t>zwei PCs </a:t>
            </a:r>
          </a:p>
        </p:txBody>
      </p:sp>
    </p:spTree>
    <p:extLst>
      <p:ext uri="{BB962C8B-B14F-4D97-AF65-F5344CB8AC3E}">
        <p14:creationId xmlns:p14="http://schemas.microsoft.com/office/powerpoint/2010/main" val="315368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de-DE" dirty="0"/>
              <a:t>Wenn der Einsatz von Windows 7 problematisch </a:t>
            </a:r>
            <a:r>
              <a:rPr lang="de-DE" dirty="0" smtClean="0"/>
              <a:t>ist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Typische Problemfälle</a:t>
            </a:r>
          </a:p>
          <a:p>
            <a:pPr lvl="1"/>
            <a:r>
              <a:rPr lang="de-DE" dirty="0" smtClean="0"/>
              <a:t>SPS Programmierumgebungen</a:t>
            </a:r>
          </a:p>
          <a:p>
            <a:pPr lvl="1"/>
            <a:r>
              <a:rPr lang="de-DE" dirty="0" smtClean="0"/>
              <a:t>Hardware Treiber</a:t>
            </a:r>
          </a:p>
          <a:p>
            <a:r>
              <a:rPr lang="de-DE" dirty="0" smtClean="0"/>
              <a:t>CAD Workstations</a:t>
            </a:r>
          </a:p>
          <a:p>
            <a:pPr marL="444500" lvl="1" indent="0">
              <a:buNone/>
            </a:pPr>
            <a:r>
              <a:rPr lang="de-DE" dirty="0" smtClean="0">
                <a:sym typeface="Wingdings"/>
              </a:rPr>
              <a:t> </a:t>
            </a:r>
            <a:r>
              <a:rPr lang="de-DE" dirty="0" smtClean="0"/>
              <a:t>auf IPP Lösung warten</a:t>
            </a:r>
          </a:p>
          <a:p>
            <a:r>
              <a:rPr lang="de-DE" dirty="0" smtClean="0"/>
              <a:t>Allgemeiner Lösungsansatz bei DESY – das sog. „</a:t>
            </a:r>
            <a:r>
              <a:rPr lang="de-DE" dirty="0" err="1" smtClean="0"/>
              <a:t>Oszi</a:t>
            </a:r>
            <a:r>
              <a:rPr lang="de-DE" dirty="0" smtClean="0"/>
              <a:t>-Netz“</a:t>
            </a:r>
          </a:p>
          <a:p>
            <a:pPr lvl="1"/>
            <a:r>
              <a:rPr lang="de-DE" dirty="0" smtClean="0"/>
              <a:t>spezielles </a:t>
            </a:r>
            <a:r>
              <a:rPr lang="de-DE" dirty="0"/>
              <a:t>Netzwerk für ungenügend geschützte Netzwerkkomponenten</a:t>
            </a:r>
          </a:p>
          <a:p>
            <a:pPr lvl="1"/>
            <a:r>
              <a:rPr lang="de-DE" dirty="0" smtClean="0"/>
              <a:t>z.B. für Oszilloskope mit unsicherem Windows Betriebssystem</a:t>
            </a:r>
          </a:p>
          <a:p>
            <a:pPr marL="444500" lvl="1" indent="0">
              <a:buNone/>
            </a:pPr>
            <a:r>
              <a:rPr lang="de-DE" dirty="0" smtClean="0">
                <a:sym typeface="Wingdings"/>
              </a:rPr>
              <a:t> Betrieb von Windows XP über 2014 hinaus prinzipiell möglich</a:t>
            </a:r>
            <a:endParaRPr lang="de-DE" dirty="0" smtClean="0"/>
          </a:p>
          <a:p>
            <a:pPr lvl="1"/>
            <a:r>
              <a:rPr lang="de-DE" dirty="0" smtClean="0"/>
              <a:t>Nutzung in Absprache mit Netzwerk- und Windowsgruppe</a:t>
            </a:r>
          </a:p>
          <a:p>
            <a:pPr lvl="1"/>
            <a:r>
              <a:rPr lang="de-DE" dirty="0"/>
              <a:t>d</a:t>
            </a:r>
            <a:r>
              <a:rPr lang="de-DE" dirty="0" smtClean="0"/>
              <a:t>ieses Netzwerk hat gewisse Einschränkungen – z.B. nur Intranet, kein Internet</a:t>
            </a:r>
            <a:endParaRPr lang="de-DE" dirty="0"/>
          </a:p>
          <a:p>
            <a:pPr marL="4445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8693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Übersicht</a:t>
            </a:r>
            <a:endParaRPr lang="de-DE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Motivation, Ausgangssituation und Ziele</a:t>
            </a:r>
          </a:p>
          <a:p>
            <a:r>
              <a:rPr lang="de-DE" dirty="0" smtClean="0"/>
              <a:t>Zentrale Services in win.desy.de</a:t>
            </a:r>
          </a:p>
          <a:p>
            <a:r>
              <a:rPr lang="de-DE" dirty="0" smtClean="0"/>
              <a:t>Hardware Voraussetzungen für Windows 7</a:t>
            </a:r>
          </a:p>
          <a:p>
            <a:r>
              <a:rPr lang="de-DE" dirty="0" smtClean="0"/>
              <a:t>Migration in den M-Gruppen</a:t>
            </a:r>
          </a:p>
          <a:p>
            <a:pPr lvl="1"/>
            <a:r>
              <a:rPr lang="de-DE" dirty="0" smtClean="0"/>
              <a:t>Unterstützung durch IT, Aufgaben der Benutzer</a:t>
            </a:r>
          </a:p>
          <a:p>
            <a:pPr lvl="1"/>
            <a:r>
              <a:rPr lang="de-DE" dirty="0" smtClean="0"/>
              <a:t>Vorschlag von Migrationsverfahren für Desktop PCs</a:t>
            </a:r>
          </a:p>
          <a:p>
            <a:pPr lvl="1"/>
            <a:r>
              <a:rPr lang="de-DE" dirty="0" smtClean="0"/>
              <a:t>Besonderheiten bei Laptops</a:t>
            </a:r>
          </a:p>
          <a:p>
            <a:r>
              <a:rPr lang="de-DE" dirty="0" smtClean="0"/>
              <a:t>Spezielle Lösungen</a:t>
            </a:r>
          </a:p>
          <a:p>
            <a:pPr lvl="1"/>
            <a:r>
              <a:rPr lang="de-DE" dirty="0" smtClean="0"/>
              <a:t>Server</a:t>
            </a:r>
            <a:r>
              <a:rPr lang="de-DE" dirty="0" smtClean="0"/>
              <a:t>, Virtuelle </a:t>
            </a:r>
            <a:r>
              <a:rPr lang="de-DE" dirty="0" smtClean="0"/>
              <a:t>Maschinen, Windows </a:t>
            </a:r>
            <a:r>
              <a:rPr lang="de-DE" dirty="0" smtClean="0"/>
              <a:t>7 aus anderen Quellen, Windows 7 @ Home</a:t>
            </a:r>
          </a:p>
          <a:p>
            <a:pPr lvl="1"/>
            <a:r>
              <a:rPr lang="de-DE" dirty="0"/>
              <a:t>PCs im Wechsel zwischen Laboren und Beschleunigern</a:t>
            </a:r>
          </a:p>
          <a:p>
            <a:pPr lvl="1"/>
            <a:r>
              <a:rPr lang="de-DE" dirty="0" smtClean="0"/>
              <a:t>Wenn </a:t>
            </a:r>
            <a:r>
              <a:rPr lang="de-DE" dirty="0" smtClean="0"/>
              <a:t>der Einsatz von Windows 7 problematisch ist</a:t>
            </a:r>
          </a:p>
          <a:p>
            <a:r>
              <a:rPr lang="de-DE" dirty="0" smtClean="0"/>
              <a:t>Hilfe, Informationen u. </a:t>
            </a:r>
            <a:r>
              <a:rPr lang="de-DE" dirty="0" smtClean="0"/>
              <a:t>Kontakte, Kurzer </a:t>
            </a:r>
            <a:r>
              <a:rPr lang="de-DE" dirty="0" smtClean="0"/>
              <a:t>Ausblick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Hilfe, Informationen u. Kontakte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UCO</a:t>
            </a:r>
          </a:p>
          <a:p>
            <a:pPr lvl="1"/>
            <a:r>
              <a:rPr lang="de-DE" dirty="0" smtClean="0">
                <a:hlinkClick r:id="rId2"/>
              </a:rPr>
              <a:t>uco@desy.de</a:t>
            </a:r>
            <a:r>
              <a:rPr lang="de-DE" dirty="0" smtClean="0"/>
              <a:t>, Tel</a:t>
            </a:r>
            <a:r>
              <a:rPr lang="de-DE" dirty="0"/>
              <a:t>. </a:t>
            </a:r>
            <a:r>
              <a:rPr lang="de-DE" dirty="0" smtClean="0"/>
              <a:t>5005</a:t>
            </a:r>
          </a:p>
          <a:p>
            <a:r>
              <a:rPr lang="de-DE" dirty="0" smtClean="0"/>
              <a:t>Schulungen</a:t>
            </a:r>
          </a:p>
          <a:p>
            <a:pPr lvl="1"/>
            <a:r>
              <a:rPr lang="de-DE" dirty="0" smtClean="0">
                <a:hlinkClick r:id="rId3"/>
              </a:rPr>
              <a:t>it-training@desy.de</a:t>
            </a:r>
            <a:r>
              <a:rPr lang="de-DE" dirty="0" smtClean="0"/>
              <a:t>, </a:t>
            </a:r>
            <a:r>
              <a:rPr lang="de-DE" dirty="0" smtClean="0">
                <a:hlinkClick r:id="rId4"/>
              </a:rPr>
              <a:t>https://it.desy.de</a:t>
            </a:r>
            <a:endParaRPr lang="de-DE" dirty="0" smtClean="0"/>
          </a:p>
          <a:p>
            <a:r>
              <a:rPr lang="de-DE" dirty="0" smtClean="0"/>
              <a:t>Windows </a:t>
            </a:r>
            <a:r>
              <a:rPr lang="de-DE" dirty="0" smtClean="0"/>
              <a:t>User Meetings</a:t>
            </a:r>
          </a:p>
          <a:p>
            <a:pPr lvl="1"/>
            <a:r>
              <a:rPr lang="de-DE" dirty="0"/>
              <a:t>Folien und Protokolle siehe </a:t>
            </a:r>
            <a:r>
              <a:rPr lang="de-DE" dirty="0" smtClean="0">
                <a:hlinkClick r:id="rId5"/>
              </a:rPr>
              <a:t>https</a:t>
            </a:r>
            <a:r>
              <a:rPr lang="de-DE" dirty="0">
                <a:hlinkClick r:id="rId5"/>
              </a:rPr>
              <a:t>://it.desy.de</a:t>
            </a:r>
            <a:endParaRPr lang="de-DE" dirty="0" smtClean="0"/>
          </a:p>
          <a:p>
            <a:r>
              <a:rPr lang="de-DE" dirty="0" smtClean="0"/>
              <a:t>Webseiten von IT</a:t>
            </a:r>
          </a:p>
          <a:p>
            <a:pPr lvl="1"/>
            <a:r>
              <a:rPr lang="de-DE" dirty="0" smtClean="0">
                <a:hlinkClick r:id="rId6"/>
              </a:rPr>
              <a:t>http://windows7.desy.de</a:t>
            </a:r>
            <a:r>
              <a:rPr lang="de-DE" dirty="0" smtClean="0"/>
              <a:t>, </a:t>
            </a:r>
            <a:r>
              <a:rPr lang="de-DE" dirty="0" smtClean="0">
                <a:hlinkClick r:id="rId7"/>
              </a:rPr>
              <a:t>http://adweb.desy.de</a:t>
            </a:r>
            <a:r>
              <a:rPr lang="de-DE" dirty="0" smtClean="0"/>
              <a:t>, </a:t>
            </a:r>
            <a:r>
              <a:rPr lang="de-DE" dirty="0" smtClean="0">
                <a:hlinkClick r:id="rId8"/>
              </a:rPr>
              <a:t>http://it.desy.de</a:t>
            </a:r>
            <a:endParaRPr lang="de-DE" dirty="0" smtClean="0"/>
          </a:p>
          <a:p>
            <a:r>
              <a:rPr lang="de-DE" dirty="0" smtClean="0"/>
              <a:t>M-IT Koordinationsmeeting</a:t>
            </a:r>
            <a:endParaRPr lang="de-DE" dirty="0" smtClean="0"/>
          </a:p>
          <a:p>
            <a:pPr lvl="1"/>
            <a:r>
              <a:rPr lang="de-DE" dirty="0" smtClean="0"/>
              <a:t>P</a:t>
            </a:r>
            <a:r>
              <a:rPr lang="de-DE" dirty="0"/>
              <a:t>. </a:t>
            </a:r>
            <a:r>
              <a:rPr lang="de-DE" dirty="0" err="1" smtClean="0"/>
              <a:t>Rümmler</a:t>
            </a:r>
            <a:r>
              <a:rPr lang="de-DE" dirty="0" smtClean="0"/>
              <a:t>, M. Möller, A. Labudda, H. Keller, S. Nikogosian, C</a:t>
            </a:r>
            <a:r>
              <a:rPr lang="de-DE" dirty="0"/>
              <a:t>. </a:t>
            </a:r>
            <a:r>
              <a:rPr lang="de-DE" dirty="0" smtClean="0"/>
              <a:t>Kluth</a:t>
            </a:r>
            <a:endParaRPr lang="de-DE" dirty="0"/>
          </a:p>
          <a:p>
            <a:pPr lvl="1"/>
            <a:r>
              <a:rPr lang="de-DE" dirty="0" smtClean="0">
                <a:hlinkClick r:id="rId9"/>
              </a:rPr>
              <a:t>Folien und Protokolle in </a:t>
            </a:r>
            <a:r>
              <a:rPr lang="de-DE" dirty="0" err="1" smtClean="0">
                <a:hlinkClick r:id="rId9"/>
              </a:rPr>
              <a:t>Sympa</a:t>
            </a:r>
            <a:r>
              <a:rPr lang="de-DE" dirty="0" smtClean="0">
                <a:hlinkClick r:id="rId9"/>
              </a:rPr>
              <a:t> – siehe http://it.desy.de</a:t>
            </a:r>
            <a:endParaRPr lang="de-DE" dirty="0" smtClean="0"/>
          </a:p>
          <a:p>
            <a:r>
              <a:rPr lang="de-DE" dirty="0" smtClean="0"/>
              <a:t>CUC Komitee zur DESY-weiten Koordination</a:t>
            </a:r>
            <a:endParaRPr lang="de-DE" dirty="0" smtClean="0"/>
          </a:p>
          <a:p>
            <a:pPr lvl="1"/>
            <a:r>
              <a:rPr lang="de-DE" dirty="0" smtClean="0"/>
              <a:t>P. </a:t>
            </a:r>
            <a:r>
              <a:rPr lang="de-DE" dirty="0" err="1" smtClean="0"/>
              <a:t>Rümmler</a:t>
            </a:r>
            <a:r>
              <a:rPr lang="de-DE" dirty="0" smtClean="0"/>
              <a:t>, U. </a:t>
            </a:r>
            <a:r>
              <a:rPr lang="de-DE" dirty="0" err="1" smtClean="0"/>
              <a:t>Lauströer</a:t>
            </a:r>
            <a:r>
              <a:rPr lang="de-DE" dirty="0" smtClean="0"/>
              <a:t>, C. Kluth, </a:t>
            </a:r>
            <a:r>
              <a:rPr lang="de-DE" dirty="0" smtClean="0">
                <a:hlinkClick r:id="rId10"/>
              </a:rPr>
              <a:t>Folien und Protokolle in </a:t>
            </a:r>
            <a:r>
              <a:rPr lang="de-DE" dirty="0" err="1" smtClean="0">
                <a:hlinkClick r:id="rId10"/>
              </a:rPr>
              <a:t>Indico</a:t>
            </a:r>
            <a:endParaRPr lang="de-DE" dirty="0" smtClean="0"/>
          </a:p>
        </p:txBody>
      </p:sp>
      <p:pic>
        <p:nvPicPr>
          <p:cNvPr id="4098" name="Picture 2" descr="C:\Users\kluth\Desktop\it-training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055" y="993548"/>
            <a:ext cx="3858765" cy="282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1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8766534" cy="5034711"/>
          </a:xfrm>
        </p:spPr>
        <p:txBody>
          <a:bodyPr/>
          <a:lstStyle/>
          <a:p>
            <a:r>
              <a:rPr lang="de-DE" dirty="0" smtClean="0"/>
              <a:t>Windows 8</a:t>
            </a:r>
          </a:p>
          <a:p>
            <a:pPr lvl="1"/>
            <a:r>
              <a:rPr lang="de-DE" dirty="0" smtClean="0"/>
              <a:t>steht </a:t>
            </a:r>
            <a:r>
              <a:rPr lang="de-DE" dirty="0" smtClean="0"/>
              <a:t>„unter Beobachtung“ </a:t>
            </a:r>
            <a:r>
              <a:rPr lang="de-DE" dirty="0" smtClean="0"/>
              <a:t>von IT</a:t>
            </a:r>
          </a:p>
          <a:p>
            <a:pPr lvl="1"/>
            <a:r>
              <a:rPr lang="de-DE" dirty="0" smtClean="0"/>
              <a:t>würde keine neue Domain win.desy.de benötigen, aber Anpassungen</a:t>
            </a:r>
          </a:p>
          <a:p>
            <a:pPr lvl="1"/>
            <a:r>
              <a:rPr lang="de-DE" dirty="0" smtClean="0"/>
              <a:t>DESY Daten gehören nicht so ohne Weiteres in die </a:t>
            </a:r>
            <a:r>
              <a:rPr lang="de-DE" dirty="0" err="1" smtClean="0"/>
              <a:t>Cloud</a:t>
            </a:r>
            <a:r>
              <a:rPr lang="de-DE" dirty="0" smtClean="0"/>
              <a:t>!</a:t>
            </a:r>
          </a:p>
          <a:p>
            <a:pPr lvl="1">
              <a:lnSpc>
                <a:spcPct val="150000"/>
              </a:lnSpc>
            </a:pPr>
            <a:r>
              <a:rPr lang="de-DE" dirty="0" smtClean="0"/>
              <a:t>Umgang mit einem </a:t>
            </a:r>
            <a:r>
              <a:rPr lang="de-DE" dirty="0" err="1" smtClean="0"/>
              <a:t>AppStore</a:t>
            </a:r>
            <a:r>
              <a:rPr lang="de-DE" dirty="0" smtClean="0"/>
              <a:t> organisatorisch schwierig</a:t>
            </a:r>
            <a:br>
              <a:rPr lang="de-DE" dirty="0" smtClean="0"/>
            </a:br>
            <a:r>
              <a:rPr lang="de-DE" dirty="0" smtClean="0"/>
              <a:t>(sehen wir gerade bei Apple, z.B. beim MacOS)</a:t>
            </a:r>
          </a:p>
          <a:p>
            <a:pPr lvl="1"/>
            <a:r>
              <a:rPr lang="de-DE" dirty="0" smtClean="0"/>
              <a:t>möglicherweise für neue Hardware ab 2012 notwendig (</a:t>
            </a:r>
            <a:r>
              <a:rPr lang="de-DE" dirty="0" err="1" smtClean="0"/>
              <a:t>Tablets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benötigen wir dann die Unterstützung von </a:t>
            </a:r>
            <a:r>
              <a:rPr lang="de-DE" dirty="0" err="1" smtClean="0"/>
              <a:t>Tablets</a:t>
            </a:r>
            <a:r>
              <a:rPr lang="de-DE" dirty="0" smtClean="0"/>
              <a:t> etc. überhaupt?</a:t>
            </a:r>
          </a:p>
          <a:p>
            <a:r>
              <a:rPr lang="de-DE" dirty="0" smtClean="0"/>
              <a:t>Office 2012</a:t>
            </a:r>
          </a:p>
          <a:p>
            <a:pPr lvl="1"/>
            <a:r>
              <a:rPr lang="de-DE" dirty="0" smtClean="0"/>
              <a:t>noch völlig unklar, ob es für DESY relevante Änderungen gibt</a:t>
            </a:r>
          </a:p>
          <a:p>
            <a:r>
              <a:rPr lang="de-DE" dirty="0" smtClean="0"/>
              <a:t>Tendenziell überspringt DESY </a:t>
            </a:r>
            <a:r>
              <a:rPr lang="de-DE" dirty="0" smtClean="0"/>
              <a:t>gerne </a:t>
            </a:r>
            <a:r>
              <a:rPr lang="de-DE" dirty="0" smtClean="0"/>
              <a:t>eine Windows u. Office Version</a:t>
            </a:r>
          </a:p>
          <a:p>
            <a:pPr lvl="1"/>
            <a:r>
              <a:rPr lang="de-DE" dirty="0" smtClean="0"/>
              <a:t> </a:t>
            </a:r>
            <a:r>
              <a:rPr lang="de-DE" strike="sngStrike" dirty="0" smtClean="0"/>
              <a:t>NT 3.51</a:t>
            </a:r>
            <a:r>
              <a:rPr lang="de-DE" dirty="0" smtClean="0"/>
              <a:t>, NT </a:t>
            </a:r>
            <a:r>
              <a:rPr lang="de-DE" dirty="0" smtClean="0"/>
              <a:t>4, </a:t>
            </a:r>
            <a:r>
              <a:rPr lang="de-DE" strike="sngStrike" dirty="0" err="1" smtClean="0"/>
              <a:t>Win</a:t>
            </a:r>
            <a:r>
              <a:rPr lang="de-DE" strike="sngStrike" dirty="0" smtClean="0"/>
              <a:t> </a:t>
            </a:r>
            <a:r>
              <a:rPr lang="de-DE" strike="sngStrike" dirty="0" smtClean="0"/>
              <a:t>2000 (5.0)</a:t>
            </a:r>
            <a:r>
              <a:rPr lang="de-DE" dirty="0" smtClean="0"/>
              <a:t>, </a:t>
            </a:r>
            <a:r>
              <a:rPr lang="de-DE" dirty="0" err="1" smtClean="0"/>
              <a:t>Win</a:t>
            </a:r>
            <a:r>
              <a:rPr lang="de-DE" dirty="0" smtClean="0"/>
              <a:t> </a:t>
            </a:r>
            <a:r>
              <a:rPr lang="de-DE" dirty="0" smtClean="0"/>
              <a:t>XP (5.1), </a:t>
            </a:r>
            <a:r>
              <a:rPr lang="de-DE" strike="sngStrike" dirty="0" err="1" smtClean="0"/>
              <a:t>Win</a:t>
            </a:r>
            <a:r>
              <a:rPr lang="de-DE" strike="sngStrike" dirty="0" smtClean="0"/>
              <a:t> Vista (6.0)</a:t>
            </a:r>
            <a:r>
              <a:rPr lang="de-DE" dirty="0" smtClean="0"/>
              <a:t>, </a:t>
            </a:r>
            <a:r>
              <a:rPr lang="de-DE" dirty="0" err="1" smtClean="0"/>
              <a:t>Win</a:t>
            </a:r>
            <a:r>
              <a:rPr lang="de-DE" dirty="0" smtClean="0"/>
              <a:t> </a:t>
            </a:r>
            <a:r>
              <a:rPr lang="de-DE" dirty="0" smtClean="0"/>
              <a:t>7, </a:t>
            </a:r>
            <a:r>
              <a:rPr lang="de-DE" strike="sngStrike" dirty="0" err="1" smtClean="0"/>
              <a:t>Win</a:t>
            </a:r>
            <a:r>
              <a:rPr lang="de-DE" strike="sngStrike" dirty="0" smtClean="0"/>
              <a:t> 8</a:t>
            </a:r>
            <a:endParaRPr lang="de-DE" dirty="0" smtClean="0"/>
          </a:p>
          <a:p>
            <a:pPr lvl="1"/>
            <a:r>
              <a:rPr lang="de-DE" dirty="0" smtClean="0"/>
              <a:t> Office XP, </a:t>
            </a:r>
            <a:r>
              <a:rPr lang="de-DE" strike="sngStrike" dirty="0" smtClean="0"/>
              <a:t>Office 2003, Office 2007</a:t>
            </a:r>
            <a:r>
              <a:rPr lang="de-DE" dirty="0" smtClean="0"/>
              <a:t>, Office 2010, </a:t>
            </a:r>
            <a:r>
              <a:rPr lang="de-DE" strike="sngStrike" dirty="0" smtClean="0"/>
              <a:t>Office 2012</a:t>
            </a:r>
            <a:endParaRPr lang="de-DE" strike="sngStrike" dirty="0"/>
          </a:p>
        </p:txBody>
      </p:sp>
    </p:spTree>
    <p:extLst>
      <p:ext uri="{BB962C8B-B14F-4D97-AF65-F5344CB8AC3E}">
        <p14:creationId xmlns:p14="http://schemas.microsoft.com/office/powerpoint/2010/main" val="239228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Diskussion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2400" b="1" dirty="0" smtClean="0"/>
              <a:t>Vielen Dank für Ihre Aufmerksamkeit!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02201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 für die Migration zu Windows 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8520113" cy="5164108"/>
          </a:xfrm>
        </p:spPr>
        <p:txBody>
          <a:bodyPr/>
          <a:lstStyle/>
          <a:p>
            <a:r>
              <a:rPr lang="de-DE" dirty="0" smtClean="0"/>
              <a:t>Security </a:t>
            </a:r>
            <a:r>
              <a:rPr lang="de-DE" dirty="0" err="1" smtClean="0"/>
              <a:t>Patches</a:t>
            </a:r>
            <a:r>
              <a:rPr lang="de-DE" dirty="0" smtClean="0"/>
              <a:t> für Windows XP „nur“ noch bis 2014</a:t>
            </a:r>
            <a:endParaRPr lang="de-DE" dirty="0"/>
          </a:p>
          <a:p>
            <a:pPr lvl="1"/>
            <a:r>
              <a:rPr lang="de-DE" dirty="0" smtClean="0"/>
              <a:t>keine Security </a:t>
            </a:r>
            <a:r>
              <a:rPr lang="de-DE" dirty="0" err="1" smtClean="0"/>
              <a:t>Patches</a:t>
            </a:r>
            <a:r>
              <a:rPr lang="de-DE" dirty="0" smtClean="0"/>
              <a:t> mehr für Office XP</a:t>
            </a:r>
          </a:p>
          <a:p>
            <a:r>
              <a:rPr lang="de-DE" dirty="0"/>
              <a:t>Viele erfolgreiche Angriffe auf Windows XP PCs</a:t>
            </a:r>
          </a:p>
          <a:p>
            <a:pPr lvl="1"/>
            <a:r>
              <a:rPr lang="de-DE" dirty="0"/>
              <a:t>User arbeiten </a:t>
            </a:r>
            <a:r>
              <a:rPr lang="de-DE" dirty="0" smtClean="0"/>
              <a:t>häufig mit </a:t>
            </a:r>
            <a:r>
              <a:rPr lang="de-DE" dirty="0"/>
              <a:t>Administratoren </a:t>
            </a:r>
            <a:r>
              <a:rPr lang="de-DE" dirty="0" smtClean="0"/>
              <a:t>Rechten (bei Win7 nur temporär)</a:t>
            </a:r>
            <a:endParaRPr lang="de-DE" dirty="0"/>
          </a:p>
          <a:p>
            <a:pPr lvl="1"/>
            <a:r>
              <a:rPr lang="de-DE" dirty="0"/>
              <a:t>Surfen </a:t>
            </a:r>
            <a:r>
              <a:rPr lang="de-DE" dirty="0" smtClean="0"/>
              <a:t>u. </a:t>
            </a:r>
            <a:r>
              <a:rPr lang="de-DE" dirty="0"/>
              <a:t>Mailverkehr </a:t>
            </a:r>
            <a:r>
              <a:rPr lang="de-DE" dirty="0" smtClean="0"/>
              <a:t>gefährlich</a:t>
            </a:r>
            <a:endParaRPr lang="de-DE" dirty="0"/>
          </a:p>
          <a:p>
            <a:pPr lvl="1"/>
            <a:r>
              <a:rPr lang="de-DE" dirty="0"/>
              <a:t>Aktuelle Virenscanner und </a:t>
            </a:r>
            <a:r>
              <a:rPr lang="de-DE" dirty="0" smtClean="0"/>
              <a:t>Microsoft </a:t>
            </a:r>
            <a:r>
              <a:rPr lang="de-DE" dirty="0" err="1" smtClean="0"/>
              <a:t>Patches</a:t>
            </a:r>
            <a:r>
              <a:rPr lang="de-DE" dirty="0" smtClean="0"/>
              <a:t> greifen nicht immer</a:t>
            </a:r>
          </a:p>
          <a:p>
            <a:r>
              <a:rPr lang="de-DE" dirty="0" smtClean="0"/>
              <a:t>Installation von Windows XP auf moderner Hardware problematisch</a:t>
            </a:r>
            <a:endParaRPr lang="de-DE" dirty="0"/>
          </a:p>
          <a:p>
            <a:pPr lvl="1"/>
            <a:r>
              <a:rPr lang="de-DE" dirty="0" smtClean="0"/>
              <a:t>Dell </a:t>
            </a:r>
            <a:r>
              <a:rPr lang="de-DE" dirty="0" smtClean="0"/>
              <a:t>E-Serie </a:t>
            </a:r>
            <a:r>
              <a:rPr lang="de-DE" dirty="0" smtClean="0"/>
              <a:t>benötigt manuelle Eingriffe </a:t>
            </a:r>
            <a:r>
              <a:rPr lang="de-DE" dirty="0" smtClean="0"/>
              <a:t>von </a:t>
            </a:r>
            <a:r>
              <a:rPr lang="de-DE" dirty="0" smtClean="0"/>
              <a:t>IT während der Installation</a:t>
            </a:r>
          </a:p>
          <a:p>
            <a:pPr lvl="1"/>
            <a:r>
              <a:rPr lang="de-DE" dirty="0" smtClean="0"/>
              <a:t>Keine </a:t>
            </a:r>
            <a:r>
              <a:rPr lang="de-DE" dirty="0" smtClean="0"/>
              <a:t>Garantie mehr für WXP Kompatibilität der zukünftigen DESY Standard PCs</a:t>
            </a:r>
          </a:p>
          <a:p>
            <a:r>
              <a:rPr lang="de-DE" dirty="0" smtClean="0"/>
              <a:t>Bessere Unterstützung mobiler Geräte (Laptops)</a:t>
            </a:r>
          </a:p>
          <a:p>
            <a:r>
              <a:rPr lang="de-DE" dirty="0" smtClean="0"/>
              <a:t>4 </a:t>
            </a:r>
            <a:r>
              <a:rPr lang="de-DE" dirty="0" smtClean="0"/>
              <a:t>GB Grenze von Windows XP 32 Bit</a:t>
            </a:r>
          </a:p>
          <a:p>
            <a:r>
              <a:rPr lang="de-DE" dirty="0" smtClean="0"/>
              <a:t>Höhere Benutzerfreundlichkeit von Windows 7 gegenüber </a:t>
            </a:r>
            <a:r>
              <a:rPr lang="de-DE" dirty="0" smtClean="0"/>
              <a:t>XP / Vista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6327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Ausgangssituation im M-Bereich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~ 1600 Windows Installationen in win.desy.de (Zählung 2010)</a:t>
            </a:r>
          </a:p>
          <a:p>
            <a:pPr lvl="1">
              <a:lnSpc>
                <a:spcPct val="150000"/>
              </a:lnSpc>
            </a:pPr>
            <a:r>
              <a:rPr lang="de-DE" dirty="0" smtClean="0"/>
              <a:t>&gt; 200 PCs in den Maschinenkontrollen</a:t>
            </a:r>
            <a:r>
              <a:rPr lang="de-DE" dirty="0"/>
              <a:t> </a:t>
            </a:r>
            <a:r>
              <a:rPr lang="de-DE" dirty="0" smtClean="0"/>
              <a:t>(MCA)</a:t>
            </a:r>
            <a:br>
              <a:rPr lang="de-DE" dirty="0" smtClean="0"/>
            </a:br>
            <a:r>
              <a:rPr lang="de-DE" dirty="0" smtClean="0">
                <a:solidFill>
                  <a:srgbClr val="0000FF"/>
                </a:solidFill>
              </a:rPr>
              <a:t>=&gt; Vortrag von U. </a:t>
            </a:r>
            <a:r>
              <a:rPr lang="de-DE" dirty="0" err="1" smtClean="0">
                <a:solidFill>
                  <a:srgbClr val="0000FF"/>
                </a:solidFill>
              </a:rPr>
              <a:t>Lauströer</a:t>
            </a:r>
            <a:r>
              <a:rPr lang="de-DE" dirty="0" smtClean="0">
                <a:solidFill>
                  <a:srgbClr val="0000FF"/>
                </a:solidFill>
              </a:rPr>
              <a:t> (MCS)</a:t>
            </a:r>
          </a:p>
          <a:p>
            <a:pPr lvl="1"/>
            <a:r>
              <a:rPr lang="de-DE" dirty="0" smtClean="0"/>
              <a:t>ca. 80 ELWIS von MHF-e, ca. 200 Laptops</a:t>
            </a:r>
          </a:p>
          <a:p>
            <a:pPr lvl="1">
              <a:lnSpc>
                <a:spcPct val="150000"/>
              </a:lnSpc>
            </a:pPr>
            <a:r>
              <a:rPr lang="de-DE" dirty="0" smtClean="0"/>
              <a:t>CAD Workstations</a:t>
            </a:r>
            <a:r>
              <a:rPr lang="de-DE" dirty="0"/>
              <a:t> </a:t>
            </a:r>
            <a:r>
              <a:rPr lang="de-DE" dirty="0" smtClean="0"/>
              <a:t>(Solid Edge und I-DEAS)</a:t>
            </a:r>
          </a:p>
          <a:p>
            <a:pPr lvl="1"/>
            <a:r>
              <a:rPr lang="de-DE" dirty="0" smtClean="0"/>
              <a:t>einige Server in wenigen Gruppen</a:t>
            </a:r>
          </a:p>
          <a:p>
            <a:pPr lvl="1"/>
            <a:r>
              <a:rPr lang="de-DE" dirty="0" smtClean="0"/>
              <a:t>PCs fast ausschließlich mit Windows XP 32 Bit</a:t>
            </a:r>
          </a:p>
          <a:p>
            <a:pPr>
              <a:lnSpc>
                <a:spcPts val="3000"/>
              </a:lnSpc>
            </a:pPr>
            <a:r>
              <a:rPr lang="de-DE" dirty="0" smtClean="0"/>
              <a:t>An vielen Stellen sind Applikationen und Softwareversionen im Einsatz, die nicht Windows 7 kompatibel sind</a:t>
            </a:r>
          </a:p>
          <a:p>
            <a:pPr>
              <a:lnSpc>
                <a:spcPts val="3000"/>
              </a:lnSpc>
            </a:pPr>
            <a:r>
              <a:rPr lang="de-DE" dirty="0" smtClean="0"/>
              <a:t>MS Office XP </a:t>
            </a:r>
            <a:r>
              <a:rPr lang="de-DE" dirty="0" smtClean="0">
                <a:sym typeface="Wingdings"/>
              </a:rPr>
              <a:t> MS Office 2010 Migration beendet  </a:t>
            </a:r>
            <a:r>
              <a:rPr lang="de-DE" dirty="0" smtClean="0">
                <a:solidFill>
                  <a:srgbClr val="0000FF"/>
                </a:solidFill>
                <a:sym typeface="Wingdings"/>
              </a:rPr>
              <a:t>kein </a:t>
            </a:r>
            <a:r>
              <a:rPr lang="de-DE" dirty="0" smtClean="0">
                <a:solidFill>
                  <a:srgbClr val="0000FF"/>
                </a:solidFill>
                <a:sym typeface="Wingdings"/>
              </a:rPr>
              <a:t>Zeitdruck</a:t>
            </a:r>
          </a:p>
          <a:p>
            <a:pPr>
              <a:lnSpc>
                <a:spcPts val="3000"/>
              </a:lnSpc>
            </a:pPr>
            <a:r>
              <a:rPr lang="de-DE" dirty="0" smtClean="0">
                <a:sym typeface="Wingdings"/>
              </a:rPr>
              <a:t>DESY-weit ca.</a:t>
            </a:r>
            <a:r>
              <a:rPr lang="de-DE" dirty="0" smtClean="0">
                <a:sym typeface="Wingdings"/>
              </a:rPr>
              <a:t> </a:t>
            </a:r>
            <a:r>
              <a:rPr lang="de-DE" dirty="0">
                <a:sym typeface="Wingdings"/>
              </a:rPr>
              <a:t>600 </a:t>
            </a:r>
            <a:r>
              <a:rPr lang="de-DE" dirty="0" err="1" smtClean="0">
                <a:sym typeface="Wingdings"/>
              </a:rPr>
              <a:t>Win</a:t>
            </a:r>
            <a:r>
              <a:rPr lang="de-DE" dirty="0" smtClean="0">
                <a:sym typeface="Wingdings"/>
              </a:rPr>
              <a:t> 7 Installationen von knapp </a:t>
            </a:r>
            <a:r>
              <a:rPr lang="de-DE" dirty="0">
                <a:sym typeface="Wingdings"/>
              </a:rPr>
              <a:t>5000 </a:t>
            </a:r>
            <a:r>
              <a:rPr lang="de-DE" dirty="0" smtClean="0">
                <a:sym typeface="Wingdings"/>
              </a:rPr>
              <a:t>Windows PCs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45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Migration der Windows XP PCs bis </a:t>
            </a:r>
            <a:r>
              <a:rPr lang="de-DE" dirty="0" smtClean="0"/>
              <a:t>2014</a:t>
            </a:r>
          </a:p>
          <a:p>
            <a:r>
              <a:rPr lang="de-DE" dirty="0" smtClean="0"/>
              <a:t>alle Windows PCs in die zentrale Infrastruktur </a:t>
            </a:r>
            <a:r>
              <a:rPr lang="de-DE" i="1" dirty="0" smtClean="0"/>
              <a:t>win.desy.de</a:t>
            </a:r>
            <a:endParaRPr lang="de-DE" i="1" dirty="0" smtClean="0"/>
          </a:p>
          <a:p>
            <a:r>
              <a:rPr lang="de-DE" dirty="0" smtClean="0"/>
              <a:t>Lösungen für die Fälle, bei denen eine Migration nicht möglich ist</a:t>
            </a:r>
          </a:p>
          <a:p>
            <a:r>
              <a:rPr lang="de-DE" dirty="0" smtClean="0"/>
              <a:t>Keine Störungen des Maschinenbetriebes</a:t>
            </a:r>
          </a:p>
          <a:p>
            <a:r>
              <a:rPr lang="de-DE" dirty="0" smtClean="0"/>
              <a:t>Möglichst geringe Störungen im Büro- und Laborbetrieb</a:t>
            </a:r>
          </a:p>
          <a:p>
            <a:r>
              <a:rPr lang="de-DE" dirty="0" smtClean="0"/>
              <a:t>Möglichst geringe Belastungen der User und Gruppen</a:t>
            </a:r>
            <a:endParaRPr lang="de-DE" dirty="0"/>
          </a:p>
          <a:p>
            <a:pPr lvl="1"/>
            <a:r>
              <a:rPr lang="de-DE" dirty="0"/>
              <a:t>w</a:t>
            </a:r>
            <a:r>
              <a:rPr lang="de-DE" dirty="0" smtClean="0"/>
              <a:t>ährend der Migration</a:t>
            </a:r>
          </a:p>
          <a:p>
            <a:pPr lvl="1">
              <a:lnSpc>
                <a:spcPct val="150000"/>
              </a:lnSpc>
            </a:pPr>
            <a:r>
              <a:rPr lang="de-DE" dirty="0" smtClean="0"/>
              <a:t>beim zukünftigen Betrieb</a:t>
            </a:r>
            <a:br>
              <a:rPr lang="de-DE" dirty="0" smtClean="0"/>
            </a:br>
            <a:r>
              <a:rPr lang="de-DE" dirty="0" smtClean="0">
                <a:sym typeface="Wingdings"/>
              </a:rPr>
              <a:t> Security verbessern!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939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Zentrale Services in win.desy.de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Installationsservice</a:t>
            </a:r>
          </a:p>
          <a:p>
            <a:pPr lvl="1"/>
            <a:r>
              <a:rPr lang="de-DE" dirty="0" smtClean="0"/>
              <a:t>nur Windows 7 SP1 64 Bit International English</a:t>
            </a:r>
          </a:p>
          <a:p>
            <a:pPr lvl="1"/>
            <a:r>
              <a:rPr lang="de-DE" dirty="0" smtClean="0"/>
              <a:t>ausschließlich über das Netzwerk</a:t>
            </a:r>
          </a:p>
          <a:p>
            <a:pPr lvl="1"/>
            <a:r>
              <a:rPr lang="de-DE" dirty="0" smtClean="0"/>
              <a:t>nur für Standard PCs und Dell Laptops der E-Klasse</a:t>
            </a:r>
          </a:p>
          <a:p>
            <a:pPr lvl="1"/>
            <a:r>
              <a:rPr lang="de-DE" dirty="0" smtClean="0"/>
              <a:t>vorinstallierter Virenscanner</a:t>
            </a:r>
          </a:p>
          <a:p>
            <a:pPr lvl="1"/>
            <a:r>
              <a:rPr lang="de-DE" dirty="0" smtClean="0"/>
              <a:t>vorkonfiguriertes Security Center</a:t>
            </a:r>
          </a:p>
          <a:p>
            <a:r>
              <a:rPr lang="de-DE" dirty="0" smtClean="0"/>
              <a:t>Keine Änderungen gegenüber Windows XP</a:t>
            </a:r>
          </a:p>
          <a:p>
            <a:pPr lvl="1"/>
            <a:r>
              <a:rPr lang="de-DE" dirty="0" smtClean="0"/>
              <a:t>Accounts</a:t>
            </a:r>
          </a:p>
          <a:p>
            <a:pPr lvl="1"/>
            <a:r>
              <a:rPr lang="de-DE" dirty="0" smtClean="0"/>
              <a:t>Passwörter</a:t>
            </a:r>
          </a:p>
          <a:p>
            <a:pPr lvl="1"/>
            <a:r>
              <a:rPr lang="de-DE" dirty="0" err="1" smtClean="0"/>
              <a:t>Homedirectories</a:t>
            </a:r>
            <a:r>
              <a:rPr lang="de-DE" dirty="0"/>
              <a:t> </a:t>
            </a:r>
            <a:r>
              <a:rPr lang="de-DE" dirty="0" smtClean="0"/>
              <a:t>incl. H:, N:, S: Drive </a:t>
            </a:r>
            <a:r>
              <a:rPr lang="de-DE" dirty="0" err="1" smtClean="0"/>
              <a:t>Mappings</a:t>
            </a:r>
            <a:r>
              <a:rPr lang="de-DE" dirty="0" smtClean="0"/>
              <a:t> sowie Backup</a:t>
            </a:r>
          </a:p>
          <a:p>
            <a:r>
              <a:rPr lang="de-DE" dirty="0" smtClean="0"/>
              <a:t>Printservice durch adprint7 </a:t>
            </a:r>
            <a:r>
              <a:rPr lang="de-DE" dirty="0"/>
              <a:t>mit aktuellen </a:t>
            </a:r>
            <a:r>
              <a:rPr lang="de-DE" dirty="0" smtClean="0"/>
              <a:t>Treibern</a:t>
            </a:r>
          </a:p>
          <a:p>
            <a:r>
              <a:rPr lang="de-DE" dirty="0" smtClean="0"/>
              <a:t>PC Bestellung, Inventarisierung und Softwarezählung per AMS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722" y="1130421"/>
            <a:ext cx="3094186" cy="2689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61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Zentrale Services in win.desy.de (2)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Zentrale Security Services</a:t>
            </a:r>
          </a:p>
          <a:p>
            <a:pPr lvl="1"/>
            <a:r>
              <a:rPr lang="de-DE" dirty="0"/>
              <a:t>Zentrale </a:t>
            </a:r>
            <a:r>
              <a:rPr lang="de-DE" dirty="0" smtClean="0"/>
              <a:t>Überwachung und Alarmierung </a:t>
            </a:r>
            <a:r>
              <a:rPr lang="de-DE" dirty="0"/>
              <a:t>bei Vorfällen</a:t>
            </a:r>
          </a:p>
          <a:p>
            <a:pPr lvl="1"/>
            <a:r>
              <a:rPr lang="de-DE" dirty="0" smtClean="0"/>
              <a:t>Konfiguration des Virenscanners nicht manipulierbar</a:t>
            </a:r>
          </a:p>
          <a:p>
            <a:pPr lvl="1"/>
            <a:r>
              <a:rPr lang="de-DE" dirty="0" smtClean="0"/>
              <a:t>Virenscanner u. Firewall nicht abschaltbar</a:t>
            </a:r>
          </a:p>
          <a:p>
            <a:pPr lvl="1"/>
            <a:r>
              <a:rPr lang="de-DE" dirty="0" smtClean="0"/>
              <a:t>Automatische Updates von Microsoft Produkten</a:t>
            </a:r>
          </a:p>
          <a:p>
            <a:pPr lvl="1"/>
            <a:r>
              <a:rPr lang="de-DE" dirty="0" smtClean="0"/>
              <a:t>Ausnahmen nur nach Absprache mit </a:t>
            </a:r>
            <a:r>
              <a:rPr lang="de-DE" dirty="0" smtClean="0"/>
              <a:t>IT</a:t>
            </a:r>
            <a:endParaRPr lang="de-DE" dirty="0" smtClean="0"/>
          </a:p>
          <a:p>
            <a:r>
              <a:rPr lang="de-DE" dirty="0" smtClean="0"/>
              <a:t>Softwareangebot via Netinstall</a:t>
            </a:r>
          </a:p>
          <a:p>
            <a:pPr lvl="1"/>
            <a:r>
              <a:rPr lang="de-DE" dirty="0" smtClean="0"/>
              <a:t>Standardangebot von IT fast vollständig</a:t>
            </a:r>
          </a:p>
          <a:p>
            <a:pPr lvl="1"/>
            <a:r>
              <a:rPr lang="de-DE" dirty="0" smtClean="0"/>
              <a:t>Security </a:t>
            </a:r>
            <a:r>
              <a:rPr lang="de-DE" dirty="0" err="1" smtClean="0"/>
              <a:t>Patches</a:t>
            </a:r>
            <a:r>
              <a:rPr lang="de-DE" dirty="0" smtClean="0"/>
              <a:t> in Absprache mit D4</a:t>
            </a:r>
          </a:p>
          <a:p>
            <a:pPr lvl="1"/>
            <a:r>
              <a:rPr lang="de-DE" dirty="0" smtClean="0"/>
              <a:t>neu: viele Produkte müssen im AMS bestellt  werden</a:t>
            </a:r>
          </a:p>
          <a:p>
            <a:pPr lvl="1"/>
            <a:r>
              <a:rPr lang="de-DE" dirty="0" smtClean="0"/>
              <a:t>einige Pakete von IPP sind noch in der Vorbereitung</a:t>
            </a:r>
          </a:p>
          <a:p>
            <a:pPr lvl="1"/>
            <a:r>
              <a:rPr lang="de-DE" dirty="0"/>
              <a:t>s</a:t>
            </a:r>
            <a:r>
              <a:rPr lang="de-DE" dirty="0" smtClean="0"/>
              <a:t>iehe </a:t>
            </a:r>
            <a:r>
              <a:rPr lang="de-DE" dirty="0" smtClean="0">
                <a:hlinkClick r:id="rId2"/>
              </a:rPr>
              <a:t>windows7.desy.de/</a:t>
            </a:r>
            <a:r>
              <a:rPr lang="de-DE" dirty="0" err="1" smtClean="0">
                <a:hlinkClick r:id="rId2"/>
              </a:rPr>
              <a:t>applikationen</a:t>
            </a:r>
            <a:r>
              <a:rPr lang="de-DE" dirty="0">
                <a:hlinkClick r:id="rId2"/>
              </a:rPr>
              <a:t>/</a:t>
            </a:r>
            <a:r>
              <a:rPr lang="de-DE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892" y="3390179"/>
            <a:ext cx="2580105" cy="2225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891" y="1138684"/>
            <a:ext cx="2559627" cy="185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93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Hardware Voraussetzungen für Windows </a:t>
            </a:r>
            <a:r>
              <a:rPr lang="de-DE" dirty="0" smtClean="0"/>
              <a:t>7 64 Bit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Minimalanforderungen </a:t>
            </a:r>
            <a:r>
              <a:rPr lang="de-DE" dirty="0" smtClean="0"/>
              <a:t>bei </a:t>
            </a:r>
            <a:r>
              <a:rPr lang="de-DE" dirty="0" smtClean="0"/>
              <a:t>DESY</a:t>
            </a:r>
            <a:endParaRPr lang="de-DE" dirty="0"/>
          </a:p>
          <a:p>
            <a:pPr lvl="1"/>
            <a:r>
              <a:rPr lang="de-DE" dirty="0" smtClean="0"/>
              <a:t>64 </a:t>
            </a:r>
            <a:r>
              <a:rPr lang="de-DE" dirty="0" smtClean="0"/>
              <a:t>Bit fähige CPU</a:t>
            </a:r>
          </a:p>
          <a:p>
            <a:pPr lvl="1">
              <a:lnSpc>
                <a:spcPct val="150000"/>
              </a:lnSpc>
            </a:pPr>
            <a:r>
              <a:rPr lang="de-DE" dirty="0" smtClean="0"/>
              <a:t>2 </a:t>
            </a:r>
            <a:r>
              <a:rPr lang="de-DE" dirty="0"/>
              <a:t>GB </a:t>
            </a:r>
            <a:r>
              <a:rPr lang="de-DE" dirty="0" smtClean="0"/>
              <a:t>RAM</a:t>
            </a:r>
            <a:br>
              <a:rPr lang="de-DE" dirty="0" smtClean="0"/>
            </a:br>
            <a:r>
              <a:rPr lang="de-DE" dirty="0" smtClean="0"/>
              <a:t>(Installation </a:t>
            </a:r>
            <a:r>
              <a:rPr lang="de-DE" dirty="0"/>
              <a:t>bricht sonst </a:t>
            </a:r>
            <a:r>
              <a:rPr lang="de-DE" dirty="0" smtClean="0"/>
              <a:t>ab)</a:t>
            </a:r>
            <a:endParaRPr lang="de-DE" dirty="0"/>
          </a:p>
          <a:p>
            <a:pPr lvl="1"/>
            <a:r>
              <a:rPr lang="de-DE" dirty="0"/>
              <a:t>80 GB </a:t>
            </a:r>
            <a:r>
              <a:rPr lang="de-DE" dirty="0" smtClean="0"/>
              <a:t>Festplatte</a:t>
            </a:r>
          </a:p>
          <a:p>
            <a:pPr lvl="1"/>
            <a:r>
              <a:rPr lang="de-DE" dirty="0" smtClean="0"/>
              <a:t>Details siehe </a:t>
            </a:r>
            <a:r>
              <a:rPr lang="de-DE" dirty="0">
                <a:hlinkClick r:id="rId2"/>
              </a:rPr>
              <a:t>http://windows7.desy.de/hardware</a:t>
            </a:r>
            <a:r>
              <a:rPr lang="de-DE" dirty="0" smtClean="0">
                <a:hlinkClick r:id="rId2"/>
              </a:rPr>
              <a:t>/</a:t>
            </a:r>
            <a:endParaRPr lang="de-DE" dirty="0" smtClean="0"/>
          </a:p>
          <a:p>
            <a:pPr lvl="1"/>
            <a:r>
              <a:rPr lang="de-DE" dirty="0" smtClean="0"/>
              <a:t>DESY Standard Hardware ab Ende 2007 i.d.R. ausreichend</a:t>
            </a:r>
            <a:endParaRPr lang="de-DE" dirty="0"/>
          </a:p>
          <a:p>
            <a:r>
              <a:rPr lang="de-DE" dirty="0" smtClean="0"/>
              <a:t>32 Bit nur in Ausnahmefällen und in Absprache mit IT</a:t>
            </a:r>
          </a:p>
          <a:p>
            <a:pPr lvl="1"/>
            <a:r>
              <a:rPr lang="de-DE" dirty="0" smtClean="0"/>
              <a:t>z.B. ELWIS von MHF-e</a:t>
            </a:r>
          </a:p>
          <a:p>
            <a:r>
              <a:rPr lang="de-DE" dirty="0" smtClean="0"/>
              <a:t>Keine </a:t>
            </a:r>
            <a:r>
              <a:rPr lang="de-DE" dirty="0" smtClean="0"/>
              <a:t>Unterstützung für Dell D-Serie</a:t>
            </a:r>
          </a:p>
          <a:p>
            <a:pPr lvl="1"/>
            <a:r>
              <a:rPr lang="de-DE" dirty="0" smtClean="0"/>
              <a:t>Probleme mit </a:t>
            </a:r>
            <a:r>
              <a:rPr lang="de-DE" dirty="0" smtClean="0"/>
              <a:t>Treibern</a:t>
            </a:r>
            <a:endParaRPr lang="de-DE" dirty="0" smtClean="0"/>
          </a:p>
        </p:txBody>
      </p:sp>
      <p:pic>
        <p:nvPicPr>
          <p:cNvPr id="2050" name="Picture 2" descr="J:\DCIM\105___10\IMG_018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148402" y="1487141"/>
            <a:ext cx="192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 flipH="1">
            <a:off x="8038184" y="1616133"/>
            <a:ext cx="442224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de-DE" sz="2800" b="1" dirty="0" smtClean="0">
                <a:solidFill>
                  <a:srgbClr val="00FF00"/>
                </a:solidFill>
                <a:sym typeface="Wingdings"/>
              </a:rPr>
              <a:t></a:t>
            </a:r>
            <a:endParaRPr lang="de-DE" sz="2800" b="1" dirty="0">
              <a:solidFill>
                <a:srgbClr val="00FF00"/>
              </a:solidFill>
            </a:endParaRPr>
          </a:p>
        </p:txBody>
      </p:sp>
      <p:pic>
        <p:nvPicPr>
          <p:cNvPr id="2051" name="Picture 3" descr="J:\DCIM\105___10\IMG_018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327870" y="1487142"/>
            <a:ext cx="192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 flipH="1">
            <a:off x="5788982" y="1485779"/>
            <a:ext cx="442224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de-DE" sz="2800" b="1" dirty="0" smtClean="0">
                <a:solidFill>
                  <a:srgbClr val="00FF00"/>
                </a:solidFill>
                <a:sym typeface="Wingdings"/>
              </a:rPr>
              <a:t></a:t>
            </a:r>
            <a:endParaRPr lang="de-DE" sz="2800" b="1" dirty="0">
              <a:solidFill>
                <a:srgbClr val="00FF00"/>
              </a:solidFill>
            </a:endParaRPr>
          </a:p>
        </p:txBody>
      </p:sp>
      <p:pic>
        <p:nvPicPr>
          <p:cNvPr id="2052" name="Picture 4" descr="J:\DCIM\105___10\IMG_018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88186" y="4062706"/>
            <a:ext cx="192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797356" y="4197931"/>
            <a:ext cx="622092" cy="58477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de-DE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de-DE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4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Migration in den M-Gruppen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</a:t>
            </a:r>
            <a:r>
              <a:rPr lang="de-DE" dirty="0" smtClean="0"/>
              <a:t>n Absprache mit Gruppenleitung</a:t>
            </a:r>
          </a:p>
          <a:p>
            <a:pPr lvl="1"/>
            <a:r>
              <a:rPr lang="de-DE" dirty="0" smtClean="0"/>
              <a:t>Budget für Hardware</a:t>
            </a:r>
          </a:p>
          <a:p>
            <a:pPr lvl="1"/>
            <a:r>
              <a:rPr lang="de-DE" dirty="0" smtClean="0"/>
              <a:t>Budget für Software</a:t>
            </a:r>
          </a:p>
          <a:p>
            <a:pPr lvl="1"/>
            <a:r>
              <a:rPr lang="de-DE" dirty="0" smtClean="0"/>
              <a:t>Rahmenbedingungen für die Gruppe beachten</a:t>
            </a:r>
          </a:p>
          <a:p>
            <a:pPr lvl="1"/>
            <a:r>
              <a:rPr lang="de-DE" dirty="0" smtClean="0"/>
              <a:t>Zeitvorstellungen (wann, en bloc oder zeitlich gestreckt?)</a:t>
            </a:r>
          </a:p>
          <a:p>
            <a:r>
              <a:rPr lang="de-DE" dirty="0" smtClean="0"/>
              <a:t>durch die Gruppenadministratoren</a:t>
            </a:r>
          </a:p>
          <a:p>
            <a:pPr lvl="1"/>
            <a:r>
              <a:rPr lang="de-DE" dirty="0" smtClean="0"/>
              <a:t>ggf. mit Unterstützung durch IT</a:t>
            </a:r>
          </a:p>
          <a:p>
            <a:pPr lvl="1">
              <a:lnSpc>
                <a:spcPct val="150000"/>
              </a:lnSpc>
            </a:pPr>
            <a:r>
              <a:rPr lang="de-DE" dirty="0" smtClean="0"/>
              <a:t>Ablauf mit den Usern vorbereiten und planen </a:t>
            </a:r>
            <a:br>
              <a:rPr lang="de-DE" dirty="0" smtClean="0"/>
            </a:br>
            <a:r>
              <a:rPr lang="de-DE" dirty="0" smtClean="0"/>
              <a:t>(ggf. testen </a:t>
            </a:r>
            <a:r>
              <a:rPr lang="de-DE" dirty="0" err="1" smtClean="0"/>
              <a:t>testen</a:t>
            </a:r>
            <a:r>
              <a:rPr lang="de-DE" dirty="0" smtClean="0"/>
              <a:t> testen)</a:t>
            </a:r>
          </a:p>
          <a:p>
            <a:pPr lvl="1">
              <a:lnSpc>
                <a:spcPct val="150000"/>
              </a:lnSpc>
            </a:pPr>
            <a:r>
              <a:rPr lang="de-DE" dirty="0" smtClean="0"/>
              <a:t>Hard- und Software rechtzeitig bestellen</a:t>
            </a:r>
            <a:br>
              <a:rPr lang="de-DE" dirty="0" smtClean="0"/>
            </a:br>
            <a:r>
              <a:rPr lang="de-DE" dirty="0" smtClean="0"/>
              <a:t>(aktuell gibt es Verzögerungen bei der Beschaffung von Dell Notebooks)</a:t>
            </a:r>
          </a:p>
        </p:txBody>
      </p:sp>
    </p:spTree>
    <p:extLst>
      <p:ext uri="{BB962C8B-B14F-4D97-AF65-F5344CB8AC3E}">
        <p14:creationId xmlns:p14="http://schemas.microsoft.com/office/powerpoint/2010/main" val="38592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de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PPT-Vorlage_de</Template>
  <TotalTime>0</TotalTime>
  <Words>1380</Words>
  <Application>Microsoft Office PowerPoint</Application>
  <PresentationFormat>Bildschirmpräsentation (4:3)</PresentationFormat>
  <Paragraphs>258</Paragraphs>
  <Slides>22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PPT-Vorlage_de</vt:lpstr>
      <vt:lpstr>Windows 7 Migration im M-Bereich</vt:lpstr>
      <vt:lpstr>Übersicht</vt:lpstr>
      <vt:lpstr>Motivation für die Migration zu Windows 7</vt:lpstr>
      <vt:lpstr>Ausgangssituation im M-Bereich</vt:lpstr>
      <vt:lpstr>Ziele</vt:lpstr>
      <vt:lpstr>Zentrale Services in win.desy.de</vt:lpstr>
      <vt:lpstr>Zentrale Services in win.desy.de (2)</vt:lpstr>
      <vt:lpstr>Hardware Voraussetzungen für Windows 7 64 Bit</vt:lpstr>
      <vt:lpstr>Migration in den M-Gruppen</vt:lpstr>
      <vt:lpstr>Unterstützung durch IT</vt:lpstr>
      <vt:lpstr>Aufgaben der Benutzer</vt:lpstr>
      <vt:lpstr>Vorschlag eines Migrationsverfahrens für Desktops</vt:lpstr>
      <vt:lpstr>Besonderheiten bei Laptops</vt:lpstr>
      <vt:lpstr>Server (kein direktes Thema dieses Vortrags)</vt:lpstr>
      <vt:lpstr>Virtuelle Maschinen</vt:lpstr>
      <vt:lpstr>Windows 7 aus anderen Quellen</vt:lpstr>
      <vt:lpstr>Windows 7 u. Office 2010 @ Home</vt:lpstr>
      <vt:lpstr>PCs im Wechsel zwischen Laboren und Beschleunigern</vt:lpstr>
      <vt:lpstr>Wenn der Einsatz von Windows 7 problematisch ist</vt:lpstr>
      <vt:lpstr>Hilfe, Informationen u. Kontakte</vt:lpstr>
      <vt:lpstr>Ausblick</vt:lpstr>
      <vt:lpstr>Diskussion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Kluth, Carsten</dc:creator>
  <cp:lastModifiedBy>Kluth, Carsten</cp:lastModifiedBy>
  <cp:revision>75</cp:revision>
  <dcterms:created xsi:type="dcterms:W3CDTF">2011-10-04T12:36:20Z</dcterms:created>
  <dcterms:modified xsi:type="dcterms:W3CDTF">2011-10-06T17:15:07Z</dcterms:modified>
</cp:coreProperties>
</file>