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7"/>
  </p:notesMasterIdLst>
  <p:sldIdLst>
    <p:sldId id="276" r:id="rId2"/>
    <p:sldId id="258" r:id="rId3"/>
    <p:sldId id="270" r:id="rId4"/>
    <p:sldId id="265" r:id="rId5"/>
    <p:sldId id="259" r:id="rId6"/>
    <p:sldId id="264" r:id="rId7"/>
    <p:sldId id="266" r:id="rId8"/>
    <p:sldId id="275" r:id="rId9"/>
    <p:sldId id="267" r:id="rId10"/>
    <p:sldId id="271" r:id="rId11"/>
    <p:sldId id="279" r:id="rId12"/>
    <p:sldId id="277" r:id="rId13"/>
    <p:sldId id="274" r:id="rId14"/>
    <p:sldId id="278" r:id="rId15"/>
    <p:sldId id="280" r:id="rId16"/>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28D"/>
    <a:srgbClr val="FFF58D"/>
    <a:srgbClr val="FEF28B"/>
    <a:srgbClr val="FAE64F"/>
    <a:srgbClr val="0098DB"/>
    <a:srgbClr val="FF0000"/>
    <a:srgbClr val="00A5E7"/>
    <a:srgbClr val="00ABF4"/>
    <a:srgbClr val="00A0DF"/>
    <a:srgbClr val="FFF4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3" autoAdjust="0"/>
    <p:restoredTop sz="94676"/>
  </p:normalViewPr>
  <p:slideViewPr>
    <p:cSldViewPr snapToGrid="0">
      <p:cViewPr varScale="1">
        <p:scale>
          <a:sx n="114" d="100"/>
          <a:sy n="114" d="100"/>
        </p:scale>
        <p:origin x="4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2T15:20:53.282"/>
    </inkml:context>
    <inkml:brush xml:id="br0">
      <inkml:brushProperty name="width" value="0.35" units="cm"/>
      <inkml:brushProperty name="height" value="0.35" units="cm"/>
      <inkml:brushProperty name="color" value="#FFFFFF"/>
    </inkml:brush>
  </inkml:definitions>
  <inkml:trace contextRef="#ctx0" brushRef="#br0">392 478 24575,'0'-31'0,"0"3"0,0 16 0,0-1 0,0-9 0,0-2 0,0-1 0,0-6 0,0 6 0,0-9 0,0 10 0,0 2 0,0 0 0,0 7 0,0-7 0,0 0 0,0 7 0,0-7 0,0 4 0,0 4 0,0-4 0,0 6 0,-5 5 0,-7 7 0,-10 9 0,3 4 0,-11 3 0,-6 11 0,1 0 0,-1 2 0,-6 6 0,16-9 0,-10 2 0,6 4 0,14-8 0,-5-5 0,7 2 0,8-15 0,1 7 0,5-1 0,0 0 0,0 0 0,0 1 0,0-1 0,0 0 0,0 0 0,0 1 0,5-1 0,1-5 0,28 8 0,-8-5 0,33 1 0,-33-3 0,9-8 0,-24 0 0,1 0 0,-1 0 0,1 0 0,-1-6 0,1 5 0,14-10 0,-11 4 0,10 0 0,-13-4 0,-1 4 0,1-5 0,-6-10 0,4 7 0,-3-7 0,-1 10 0,-1-1 0,-10 1 0,-1 5 0,-6 1 0,0 6 0,-8 0 0,6 0 0,-7 0 0,10 0 0,-1 0 0,0 0 0,1 0 0,-1 0 0,0 0 0,1 0 0,-1 0 0,1 0 0,-1 0 0,6 6 0,0 6 0,6 2 0,0 3 0,5-10 0,4 14 0,3-17 0,1 11 0,-1-10 0,8-4 0,3 12 0,9-11 0,0 6 0,0-8 0,0 0 0,-9 0 0,-3 0 0,-8 0 0,8 0 0,-6-6 0,7 5 0,-15-10 0,4 4 0,-9-5 0,5-1 0,-6-9 0,0 7 0,0-7 0,0 10 0,0 0 0,0-1 0,0-9 0,-6 13 0,5-12 0,-4 14 0,0-5 0,-11 5 0,2-4 0,-6 4 0,-14 0 0,8-6 0,-19 11 0,13-13 0,0 13 0,0-5 0,0 7 0,9 0 0,-7 7 0,16-5 0,-15 19 0,15-13 0,-2 12 0,6-8 0,9 10 0,-5-7 0,6 17 0,0-8 0,0 6 0,7 3 0,2-4 0,5-10 0,0 2 0,-3-20 0,10 5 0,-8-6 0,31 0 0,-17 0 0,10 0 0,-8 0 0,-6-8 0,9-1 0,-9-6 0,-3 0 0,-13 3 0,-2-1 0,0 1 0,-4 0 0,4-1 0,-5 1 0,0-1 0,0 1 0,-5 5 0,4-13 0,-9 16 0,3-17 0,-4 20 0,4-10 0,-3 9 0,-6-3 0,2 5 0,-6 0 0,-6 0 0,2 7 0,-4 1 0,7 6 0,14-2 0,-3 0 0,9 1 0,-4-6 0,5-2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22T15:21:31.527"/>
    </inkml:context>
    <inkml:brush xml:id="br0">
      <inkml:brushProperty name="width" value="0.35" units="cm"/>
      <inkml:brushProperty name="height" value="0.35" units="cm"/>
      <inkml:brushProperty name="color" value="#FFFFFF"/>
    </inkml:brush>
  </inkml:definitions>
  <inkml:trace contextRef="#ctx0" brushRef="#br0">87 295 24575,'0'-19'0,"0"2"0,0 9 0,0 1 0,0-7 0,0-1 0,0 0 0,0-5 0,0 5 0,0-6 0,0 6 0,0 1 0,0 1 0,0 4 0,0-5 0,0 0 0,0 5 0,0-4 0,0 2 0,0 2 0,0-2 0,0 3 0,3 4 0,4 4 0,7 6 0,-2 1 0,6 4 0,4 5 0,0 1 0,0 1 0,5 4 0,-11-7 0,6 3 0,-4 1 0,-8-4 0,3-3 0,-4 1 0,-5-9 0,-1 4 0,-3-1 0,0 1 0,0-1 0,0 1 0,0 0 0,0-1 0,0 1 0,0-1 0,-3 1 0,-1-4 0,-17 5 0,5-3 0,-20 2 0,19-4 0,-4-4 0,14 0 0,0 0 0,-1 0 0,1 0 0,0-3 0,0 2 0,-9-6 0,7 3 0,-7 0 0,9-3 0,0 3 0,0-4 0,3-6 0,-3 5 0,3-4 0,1 5 0,-1 0 0,8 1 0,0 2 0,3 2 0,0 3 0,6 0 0,-5 0 0,5 0 0,-6 0 0,0 0 0,1 0 0,-1 0 0,0 0 0,0 0 0,0 0 0,1 0 0,-1 0 0,0 0 0,-3 3 0,-1 5 0,-3 0 0,0 3 0,-3-7 0,-2 9 0,-3-11 0,0 8 0,1-7 0,-6-2 0,-1 7 0,-6-7 0,1 4 0,-1-5 0,0 0 0,6 0 0,1 0 0,6 0 0,-5 0 0,3-4 0,-4 4 0,9-7 0,-2 3 0,5-4 0,-2 0 0,3-5 0,0 3 0,0-3 0,0 5 0,0 1 0,0-1 0,0-6 0,3 9 0,-2-8 0,2 9 0,0-4 0,7 4 0,-1-3 0,3 3 0,9-1 0,-5-3 0,12 7 0,-8-8 0,0 7 0,0-2 0,-1 4 0,-4 0 0,3 4 0,-9-2 0,9 10 0,-9-6 0,0 6 0,-2-5 0,-7 7 0,3-5 0,-3 11 0,0-5 0,0 3 0,-4 2 0,-1-1 0,-4-8 0,1 2 0,1-12 0,-6 2 0,4-3 0,-18 0 0,11 0 0,-7 0 0,5 0 0,4-4 0,-6-2 0,6-3 0,1 0 0,9 1 0,1 0 0,0 1 0,2-1 0,-2 0 0,3 1 0,0-1 0,0 0 0,3 4 0,-2-9 0,5 11 0,-2-11 0,3 12 0,-3-5 0,3 5 0,2-3 0,0 4 0,4 0 0,3 0 0,-1 5 0,2 0 0,-4 3 0,-9 0 0,2 0 0,-5-1 0,2-3 0,-3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8T15:52:56.716"/>
    </inkml:context>
    <inkml:brush xml:id="br0">
      <inkml:brushProperty name="width" value="0.2" units="cm"/>
      <inkml:brushProperty name="height" value="0.2" units="cm"/>
      <inkml:brushProperty name="color" value="#FFFFFF"/>
    </inkml:brush>
  </inkml:definitions>
  <inkml:trace contextRef="#ctx0" brushRef="#br0">1 126 24575,'37'0'0,"-6"0"0,-11 0 0,2 0 0,-8 0 0,3 0 0,-1-7 0,-1-2 0,-4 1 0,6 1 0,-10 7 0,1 0 0,3 0 0,4 0 0,-4 0 0,17 0 0,-17 0 0,23 0 0,-24 0 0,17 0 0,-20 0 0,9 0 0,-9 0 0,0 0 0,-1 0 0,0 0 0,1 0 0,4 0 0,-2 0 0,1 0 0,-3 0 0,-2 0 0,1-6 0,3-2 0,3-1 0,3 2 0,3 6 0,7 1 0,-9-2 0,12-1 0,-21-1 0,9 2 0,-9 2 0,1 0 0,-1 0 0,-1 0 0,-1 0 0,5 0 0,-1 0 0,7 0 0,0 0 0,7 0 0,-8 0 0,1 0 0,-7 0 0,3 0 0,2 0 0,4 0 0,-4-2 0,12-1 0,-16 1 0,10 0 0,-13 2 0,2 0 0,-3 0 0,3-4 0,-4 3 0,6-2 0,1 3 0,9 0 0,8 0 0,4 0 0,-1 0 0,-3 0 0,-5 0 0,-6 0 0,-4 0 0,-5 0 0,-4-2 0,-1-2 0,-2-2 0,-2 0 0,-8 2 0,-4 3 0,-5 5 0,-3 7 0,-4 1 0,-7 7 0,2-8 0,-11-3 0,7 2 0,7-9 0,-5 4 0,23-5 0,-9 0 0,8 0 0,-3 0 0,2 0 0,2 0 0,1 0 0,0 0 0,1 0 0,0 1 0,2 2 0,-1 2 0,1 1 0,17-11 0,-2 1 0,19-6 0,0 5 0,-2 1 0,8-1 0,-12 1 0,4-1 0,-3 1 0,-9 1 0,0 0 0,-11 3 0,1 0 0,0 0 0,3 0 0,-1-2 0,7 0 0,-2-1 0,-1 1 0,2 2 0,0-5 0,-4 4 0,5-4 0,-10 5 0,-1-2 0,1 0 0,-1 0 0,1-2 0,-1 2 0,2-1 0,1-1 0,3 1 0,-1-2 0,1 0 0,-3 2 0,0 1 0,-3 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20:59:29.339"/>
    </inkml:context>
    <inkml:brush xml:id="br0">
      <inkml:brushProperty name="width" value="0.1" units="cm"/>
      <inkml:brushProperty name="height" value="0.1" units="cm"/>
      <inkml:brushProperty name="color" value="#FFFFFF"/>
    </inkml:brush>
  </inkml:definitions>
  <inkml:trace contextRef="#ctx0" brushRef="#br0">101 53 24575,'4'-11'0,"2"1"0,-1 6 0,2-1 0,-1-1 0,-1 1 0,-2 1 0,-1 1 0,-4 0 0,-6 1 0,-4 2 0,0 0 0,4 0 0,1 0 0,2 0 0,-1 0 0,1 0 0,0 0 0,2 0 0,0 0 0,-1 0 0,0 0 0,0 0 0,-1 0 0,0 0 0,-1 0 0,-1 0 0,1 0 0,0 0 0,1 0 0,1 0 0,1 0 0,0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8T15:54:24.491"/>
    </inkml:context>
    <inkml:brush xml:id="br0">
      <inkml:brushProperty name="width" value="0.2" units="cm"/>
      <inkml:brushProperty name="height" value="0.2" units="cm"/>
      <inkml:brushProperty name="color" value="#FFFFFF"/>
    </inkml:brush>
  </inkml:definitions>
  <inkml:trace contextRef="#ctx0" brushRef="#br0">245 273 24575,'36'0'0,"1"0"0,-12 0 0,-3 0 0,-15 0 0,2 0 0,-2 0 0,0 0 0,-2 3 0,-2 3 0,-1-1 0,-4 4 0,-11-2 0,-13-4 0,-13 2 0,-7-5 0,4 0 0,-8 0 0,12 0 0,-4 0 0,9 0 0,15 0 0,-9 0 0,18 0 0,-7 0 0,12 0 0,31 5 0,-14-1 0,32 4 0,-22 0 0,-1-1 0,7 1 0,-9-1 0,9-2 0,-12 0 0,1-1 0,-13-2 0,1 0 0,1-2 0,0 0 0,1 0 0,1 0 0,0 0 0,1 0 0,0 0 0,-1 0 0,2 0 0,0 0 0,0 0 0,2-1 0,-1-2 0,2-2 0,1 0 0,2 1 0,5 1 0,-7 3 0,8 0 0,-5 0 0,6 0 0,-3 0 0,-3 0 0,-1 0 0,-3 0 0,4 0 0,1 0 0,-6 0 0,2 0 0,-8 0 0,1-1 0,-2-1 0,0-1 0,1-1 0,8 1 0,-5-2 0,10 0 0,-2 0 0,9 0 0,8 0 0,5 2 0,1 2 0,6 1 0,-13 0 0,10 0 0,-18 0 0,-4 0 0,-6 0 0,0-5 0,3 4 0,7-9 0,-7 8 0,6-6 0,-5 4 0,6 2 0,-2 0 0,4 2 0,-10 0 0,7 0 0,-11 0 0,5 0 0,2 0 0,0 0 0,4 0 0,-3 0 0,-1 0 0,-6 0 0,2 0 0,-8 0 0,1 0 0,-3-2 0,-2-2 0,1-1 0,2-2 0,2 3 0,5 1 0,4-1 0,1 1 0,0 0 0,1 0 0,0 2 0,3 1 0,1 0 0,0 0 0,0 0 0,-3 0 0,-6 0 0,-8 0 0,-27 0 0,9 0 0,-36 0 0,34 0 0,-21 0 0,16 4 0,-9 9 0,8-6 0,-3 7 0,10-9 0,-2 1 0,3-2 0,2-1 0,2-1 0,1 1 0,0-2 0,-2 2 0,2-3 0,-1 0 0,-3 0 0,1 0 0,-4 0 0,2 0 0,0 0 0,0 0 0,-1 0 0,1 0 0,-1 0 0,-1-3 0,-1 1 0,1-2 0,3 2 0,2 0 0,4-1 0,10-8 0,0-4 0,14-2 0,-2-5 0,6 15 0,10-7 0,2 9 0,5 2 0,-6-1 0,-6 4 0,-3 0 0,-11 0 0,0 0 0,-11 0 0,2 0 0,0 0 0,3 0 0,-1 0 0,4 0 0,0 0 0,0 0 0,3 0 0,1 0 0,4 0 0,11 0 0,4-5 0,0 3 0,-2-7 0,-14 5 0,4-7 0,-2 2 0,9 0 0,0 3 0,-5 4 0,-8 0 0,-11-2 0,-7 0 0,-17-1 0,0 4 0,-13 1 0,-3 0 0,-13 0 0,-25 0 0,10 0 0,1 0 0,20 0 0,10 0 0,6 0 0,-3 0 0,17 0 0,-15 0 0,15 1 0,-10 2 0,7 0 0,-4 0 0,-2-2 0,7-1 0,-4 0 0,5 0 0,-3 0 0,1 0 0,2 0 0,-1 0 0,-14-57 0,15 43 0,-8-43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8T15:54:28.281"/>
    </inkml:context>
    <inkml:brush xml:id="br0">
      <inkml:brushProperty name="width" value="0.2" units="cm"/>
      <inkml:brushProperty name="height" value="0.2" units="cm"/>
      <inkml:brushProperty name="color" value="#FFFFFF"/>
    </inkml:brush>
  </inkml:definitions>
  <inkml:trace contextRef="#ctx0" brushRef="#br0">1209 16 24575,'-27'0'0,"-3"0"0,11 0 0,1 0 0,-3 0 0,7 0 0,2 0 0,-1 0 0,6 0 0,-2 0 0,0 0 0,0 0 0,-4 0 0,2 0 0,-3 0 0,7 0 0,-1 0 0,4-3 0,-11-1 0,-3-1 0,-48 2 0,4 2 0,-4 2 0,-44-1 0,27 0 0,3 0 0,4 0 0,-1 0 0,43 0 0,13 0 0,16 0 0,-1 0 0,0 0 0,1 0 0,-2 0 0,-7 0 0,6 0 0,-10 0 0,10 0 0,-2 0 0,0 0 0,-1 1 0,-4 1 0,-3 3 0,-5-1 0,-2 4 0,-2-2 0,10-2 0,0 1 0,14-5 0,1 2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8T17:35:18.700"/>
    </inkml:context>
    <inkml:brush xml:id="br0">
      <inkml:brushProperty name="width" value="0.2" units="cm"/>
      <inkml:brushProperty name="height" value="0.2" units="cm"/>
      <inkml:brushProperty name="color" value="#FFFFFF"/>
    </inkml:brush>
  </inkml:definitions>
  <inkml:trace contextRef="#ctx0" brushRef="#br0">2719 93 24575,'-80'0'0,"-20"0"0,30 0 0,-30 0 0,43 0 0,-7 0 0,15 0 0,8 0 0,14 0 0,-5 0 0,13 0 0,-3 0 0,3 0 0,-1 0 0,7 0 0,-1 0 0,2 0 0,-1 0 0,-1 0 0,2 0 0,2 0 0,-1 0 0,-1 0 0,-6 0 0,1 0 0,-9 0 0,9 0 0,-7 0 0,13 0 0,-3 0 0,2 0 0,2 0 0,-1 0 0,1 0 0,-2 0 0,0 0 0,5 0 0,-5 4 0,4 0 0,-4 2 0,-1-1 0,-11 1 0,11-2 0,-13 0 0,9-4 0,-7 0 0,5 0 0,3 0 0,2 0 0,1 0 0,-3 0 0,2 0 0,1 0 0,-1 0 0,0 0 0,-3 0 0,-1 0 0,1 0 0,5 0 0,-2 0 0,2 0 0,-1 0 0,-3 0 0,-1 0 0,-1 0 0,0 0 0,1 0 0,-1 0 0,1 0 0,3 0 0,2 0 0,1 0 0,-3 0 0,2 0 0,-2 0 0,3 0 0,1 0 0,-2 0 0,0 0 0,-1 0 0,-5 0 0,1 0 0,3 0 0,0 0 0,3 0 0,-3 0 0,-4 0 0,1 0 0,-1 0 0,1 0 0,1 0 0,2 0 0,4 0 0,1 0 0,-7 0 0,6 0 0,-5 0 0,7 0 0,-2 0 0,-2 0 0,1 0 0,-3 0 0,2 0 0,1 0 0,1 0 0,-2 0 0,0 0 0,-1 0 0,-5 0 0,2 0 0,5 0 0,-1 0 0,0 0 0,1 0 0,-5 0 0,4 0 0,0 0 0,1 0 0,1 0 0,-4 0 0,3 0 0,-3 0 0,2 0 0,0 0 0,1 0 0,-3 0 0,-2 0 0,1 0 0,-1 0 0,1 0 0,-1-2 0,-2-4 0,-3-2 0,-5-3 0,9 5 0,-9 0 0,13 6 0,1 0 0,-2 0 0,5 0 0,-1 0 0,-2 0 0,2 0 0,-3 0 0,-1 0 0,-4 0 0,5 0 0,-1 0 0,2 0 0,1 0 0,1-10 0,-2 6 0,0-5 0,1 9 0,-1 0 0,0 0 0,0-2 0,3-20 0,1 8 0,4-7 0,4 17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8T15:52:56.716"/>
    </inkml:context>
    <inkml:brush xml:id="br0">
      <inkml:brushProperty name="width" value="0.2" units="cm"/>
      <inkml:brushProperty name="height" value="0.2" units="cm"/>
      <inkml:brushProperty name="color" value="#FFFFFF"/>
    </inkml:brush>
  </inkml:definitions>
  <inkml:trace contextRef="#ctx0" brushRef="#br0">1 126 24575,'37'0'0,"-6"0"0,-11 0 0,2 0 0,-8 0 0,3 0 0,-1-7 0,-1-2 0,-4 1 0,6 1 0,-10 7 0,1 0 0,3 0 0,4 0 0,-4 0 0,17 0 0,-17 0 0,23 0 0,-24 0 0,17 0 0,-20 0 0,9 0 0,-9 0 0,0 0 0,-1 0 0,0 0 0,1 0 0,4 0 0,-2 0 0,1 0 0,-3 0 0,-2 0 0,1-6 0,3-2 0,3-1 0,3 2 0,3 6 0,7 1 0,-9-2 0,12-1 0,-21-1 0,9 2 0,-9 2 0,1 0 0,-1 0 0,-1 0 0,-1 0 0,5 0 0,-1 0 0,7 0 0,0 0 0,7 0 0,-8 0 0,1 0 0,-7 0 0,3 0 0,2 0 0,4 0 0,-4-2 0,12-1 0,-16 1 0,10 0 0,-13 2 0,2 0 0,-3 0 0,3-4 0,-4 3 0,6-2 0,1 3 0,9 0 0,8 0 0,4 0 0,-1 0 0,-3 0 0,-5 0 0,-6 0 0,-4 0 0,-5 0 0,-4-2 0,-1-2 0,-2-2 0,-2 0 0,-8 2 0,-4 3 0,-5 5 0,-3 7 0,-4 1 0,-7 7 0,2-8 0,-11-3 0,7 2 0,7-9 0,-5 4 0,23-5 0,-9 0 0,8 0 0,-3 0 0,2 0 0,2 0 0,1 0 0,0 0 0,1 0 0,0 1 0,2 2 0,-1 2 0,1 1 0,17-11 0,-2 1 0,19-6 0,0 5 0,-2 1 0,8-1 0,-12 1 0,4-1 0,-3 1 0,-9 1 0,0 0 0,-11 3 0,1 0 0,0 0 0,3 0 0,-1-2 0,7 0 0,-2-1 0,-1 1 0,2 2 0,0-5 0,-4 4 0,5-4 0,-10 5 0,-1-2 0,1 0 0,-1 0 0,1-2 0,-1 2 0,2-1 0,1-1 0,3 1 0,-1-2 0,1 0 0,-3 2 0,0 1 0,-3 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2092C-6E6F-EF4B-9010-868AB2A56EF1}" type="datetimeFigureOut">
              <a:rPr lang="en-DE" smtClean="0"/>
              <a:t>24.09.25</a:t>
            </a:fld>
            <a:endParaRPr lang="en-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2A4B1A-83BD-1747-8927-2331840DD3DD}" type="slidenum">
              <a:rPr lang="en-DE" smtClean="0"/>
              <a:t>‹#›</a:t>
            </a:fld>
            <a:endParaRPr lang="en-DE"/>
          </a:p>
        </p:txBody>
      </p:sp>
    </p:spTree>
    <p:extLst>
      <p:ext uri="{BB962C8B-B14F-4D97-AF65-F5344CB8AC3E}">
        <p14:creationId xmlns:p14="http://schemas.microsoft.com/office/powerpoint/2010/main" val="657734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2HDM this translates into upper limits on combinations of the quartic couplings (or, equivalently, on the physical masses and mixing angles). If these limits are exceeded, the perturbative expansion becomes unreliable and predictions in that parameter region cannot be trusted.</a:t>
            </a:r>
            <a:endParaRPr lang="en-DE" dirty="0"/>
          </a:p>
        </p:txBody>
      </p:sp>
      <p:sp>
        <p:nvSpPr>
          <p:cNvPr id="4" name="Slide Number Placeholder 3"/>
          <p:cNvSpPr>
            <a:spLocks noGrp="1"/>
          </p:cNvSpPr>
          <p:nvPr>
            <p:ph type="sldNum" sz="quarter" idx="5"/>
          </p:nvPr>
        </p:nvSpPr>
        <p:spPr/>
        <p:txBody>
          <a:bodyPr/>
          <a:lstStyle/>
          <a:p>
            <a:fld id="{B62A4B1A-83BD-1747-8927-2331840DD3DD}" type="slidenum">
              <a:rPr lang="en-DE" smtClean="0"/>
              <a:t>7</a:t>
            </a:fld>
            <a:endParaRPr lang="en-DE"/>
          </a:p>
        </p:txBody>
      </p:sp>
    </p:spTree>
    <p:extLst>
      <p:ext uri="{BB962C8B-B14F-4D97-AF65-F5344CB8AC3E}">
        <p14:creationId xmlns:p14="http://schemas.microsoft.com/office/powerpoint/2010/main" val="448193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7613AD18-64D7-B54D-A269-F29AD50FC259}" type="datetime1">
              <a:rPr lang="de-DE" smtClean="0"/>
              <a:t>24.09.25</a:t>
            </a:fld>
            <a:endParaRPr lang="en-GB"/>
          </a:p>
        </p:txBody>
      </p:sp>
      <p:sp>
        <p:nvSpPr>
          <p:cNvPr id="5" name="Footer Placeholder 4"/>
          <p:cNvSpPr>
            <a:spLocks noGrp="1"/>
          </p:cNvSpPr>
          <p:nvPr>
            <p:ph type="ftr" sz="quarter" idx="11"/>
          </p:nvPr>
        </p:nvSpPr>
        <p:spPr/>
        <p:txBody>
          <a:bodyPr/>
          <a:lstStyle/>
          <a:p>
            <a:r>
              <a:rPr lang="en-GB"/>
              <a:t>2HDM : Alignment Limit and SFOEWPT || DESY THEORY WORKSHOP 2025</a:t>
            </a:r>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CC717324-A38B-2F40-8483-1D6517ED5002}" type="datetime1">
              <a:rPr lang="de-DE" smtClean="0"/>
              <a:t>24.09.25</a:t>
            </a:fld>
            <a:endParaRPr lang="en-GB"/>
          </a:p>
        </p:txBody>
      </p:sp>
      <p:sp>
        <p:nvSpPr>
          <p:cNvPr id="5" name="Footer Placeholder 4"/>
          <p:cNvSpPr>
            <a:spLocks noGrp="1"/>
          </p:cNvSpPr>
          <p:nvPr>
            <p:ph type="ftr" sz="quarter" idx="11"/>
          </p:nvPr>
        </p:nvSpPr>
        <p:spPr/>
        <p:txBody>
          <a:bodyPr/>
          <a:lstStyle/>
          <a:p>
            <a:r>
              <a:rPr lang="en-GB"/>
              <a:t>2HDM : Alignment Limit and SFOEWPT || DESY THEORY WORKSHOP 2025</a:t>
            </a:r>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FF194B31-D777-D049-94CD-1B682D68BED2}" type="datetime1">
              <a:rPr lang="de-DE" smtClean="0"/>
              <a:t>24.09.25</a:t>
            </a:fld>
            <a:endParaRPr lang="en-GB"/>
          </a:p>
        </p:txBody>
      </p:sp>
      <p:sp>
        <p:nvSpPr>
          <p:cNvPr id="5" name="Footer Placeholder 4"/>
          <p:cNvSpPr>
            <a:spLocks noGrp="1"/>
          </p:cNvSpPr>
          <p:nvPr>
            <p:ph type="ftr" sz="quarter" idx="11"/>
          </p:nvPr>
        </p:nvSpPr>
        <p:spPr/>
        <p:txBody>
          <a:bodyPr/>
          <a:lstStyle/>
          <a:p>
            <a:r>
              <a:rPr lang="en-GB"/>
              <a:t>2HDM : Alignment Limit and SFOEWPT || DESY THEORY WORKSHOP 2025</a:t>
            </a:r>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9DF4362C-C60F-1648-A0D8-1FE8792204F8}" type="datetime1">
              <a:rPr lang="de-DE" smtClean="0"/>
              <a:t>24.09.25</a:t>
            </a:fld>
            <a:endParaRPr lang="en-GB"/>
          </a:p>
        </p:txBody>
      </p:sp>
      <p:sp>
        <p:nvSpPr>
          <p:cNvPr id="5" name="Footer Placeholder 4"/>
          <p:cNvSpPr>
            <a:spLocks noGrp="1"/>
          </p:cNvSpPr>
          <p:nvPr>
            <p:ph type="ftr" sz="quarter" idx="11"/>
          </p:nvPr>
        </p:nvSpPr>
        <p:spPr/>
        <p:txBody>
          <a:bodyPr/>
          <a:lstStyle/>
          <a:p>
            <a:r>
              <a:rPr lang="en-GB"/>
              <a:t>2HDM : Alignment Limit and SFOEWPT || DESY THEORY WORKSHOP 2025</a:t>
            </a:r>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7FB8794-5969-0B44-83C8-CCA7732C0834}" type="datetime1">
              <a:rPr lang="de-DE" smtClean="0"/>
              <a:t>24.09.25</a:t>
            </a:fld>
            <a:endParaRPr lang="en-GB"/>
          </a:p>
        </p:txBody>
      </p:sp>
      <p:sp>
        <p:nvSpPr>
          <p:cNvPr id="5" name="Footer Placeholder 4"/>
          <p:cNvSpPr>
            <a:spLocks noGrp="1"/>
          </p:cNvSpPr>
          <p:nvPr>
            <p:ph type="ftr" sz="quarter" idx="11"/>
          </p:nvPr>
        </p:nvSpPr>
        <p:spPr/>
        <p:txBody>
          <a:bodyPr/>
          <a:lstStyle/>
          <a:p>
            <a:r>
              <a:rPr lang="en-GB"/>
              <a:t>2HDM : Alignment Limit and SFOEWPT || DESY THEORY WORKSHOP 2025</a:t>
            </a:r>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536637F-DEDC-3842-915C-0C73817F36E9}" type="datetime1">
              <a:rPr lang="de-DE" smtClean="0"/>
              <a:t>24.09.25</a:t>
            </a:fld>
            <a:endParaRPr lang="en-GB"/>
          </a:p>
        </p:txBody>
      </p:sp>
      <p:sp>
        <p:nvSpPr>
          <p:cNvPr id="6" name="Footer Placeholder 5"/>
          <p:cNvSpPr>
            <a:spLocks noGrp="1"/>
          </p:cNvSpPr>
          <p:nvPr>
            <p:ph type="ftr" sz="quarter" idx="11"/>
          </p:nvPr>
        </p:nvSpPr>
        <p:spPr/>
        <p:txBody>
          <a:bodyPr/>
          <a:lstStyle/>
          <a:p>
            <a:r>
              <a:rPr lang="en-GB"/>
              <a:t>2HDM : Alignment Limit and SFOEWPT || DESY THEORY WORKSHOP 2025</a:t>
            </a:r>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C6D70817-7ADB-FA40-BF1F-E75EF02F25A1}" type="datetime1">
              <a:rPr lang="de-DE" smtClean="0"/>
              <a:t>24.09.25</a:t>
            </a:fld>
            <a:endParaRPr lang="en-GB"/>
          </a:p>
        </p:txBody>
      </p:sp>
      <p:sp>
        <p:nvSpPr>
          <p:cNvPr id="8" name="Footer Placeholder 7"/>
          <p:cNvSpPr>
            <a:spLocks noGrp="1"/>
          </p:cNvSpPr>
          <p:nvPr>
            <p:ph type="ftr" sz="quarter" idx="11"/>
          </p:nvPr>
        </p:nvSpPr>
        <p:spPr/>
        <p:txBody>
          <a:bodyPr/>
          <a:lstStyle/>
          <a:p>
            <a:r>
              <a:rPr lang="en-GB"/>
              <a:t>2HDM : Alignment Limit and SFOEWPT || DESY THEORY WORKSHOP 2025</a:t>
            </a:r>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564276C-3AA1-A64A-9A51-0437EE1416C3}" type="datetime1">
              <a:rPr lang="de-DE" smtClean="0"/>
              <a:t>24.09.25</a:t>
            </a:fld>
            <a:endParaRPr lang="en-GB"/>
          </a:p>
        </p:txBody>
      </p:sp>
      <p:sp>
        <p:nvSpPr>
          <p:cNvPr id="4" name="Footer Placeholder 3"/>
          <p:cNvSpPr>
            <a:spLocks noGrp="1"/>
          </p:cNvSpPr>
          <p:nvPr>
            <p:ph type="ftr" sz="quarter" idx="11"/>
          </p:nvPr>
        </p:nvSpPr>
        <p:spPr/>
        <p:txBody>
          <a:bodyPr/>
          <a:lstStyle/>
          <a:p>
            <a:r>
              <a:rPr lang="en-GB"/>
              <a:t>2HDM : Alignment Limit and SFOEWPT || DESY THEORY WORKSHOP 2025</a:t>
            </a:r>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A33A0F-7625-9C47-85EC-BE8B2DE7B18B}" type="datetime1">
              <a:rPr lang="de-DE" smtClean="0"/>
              <a:t>24.09.25</a:t>
            </a:fld>
            <a:endParaRPr lang="en-GB"/>
          </a:p>
        </p:txBody>
      </p:sp>
      <p:sp>
        <p:nvSpPr>
          <p:cNvPr id="3" name="Footer Placeholder 2"/>
          <p:cNvSpPr>
            <a:spLocks noGrp="1"/>
          </p:cNvSpPr>
          <p:nvPr>
            <p:ph type="ftr" sz="quarter" idx="11"/>
          </p:nvPr>
        </p:nvSpPr>
        <p:spPr/>
        <p:txBody>
          <a:bodyPr/>
          <a:lstStyle/>
          <a:p>
            <a:r>
              <a:rPr lang="en-GB"/>
              <a:t>2HDM : Alignment Limit and SFOEWPT || DESY THEORY WORKSHOP 2025</a:t>
            </a:r>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E588360-F65E-3C48-963D-83984DB767DA}" type="datetime1">
              <a:rPr lang="de-DE" smtClean="0"/>
              <a:t>24.09.25</a:t>
            </a:fld>
            <a:endParaRPr lang="en-GB"/>
          </a:p>
        </p:txBody>
      </p:sp>
      <p:sp>
        <p:nvSpPr>
          <p:cNvPr id="6" name="Footer Placeholder 5"/>
          <p:cNvSpPr>
            <a:spLocks noGrp="1"/>
          </p:cNvSpPr>
          <p:nvPr>
            <p:ph type="ftr" sz="quarter" idx="11"/>
          </p:nvPr>
        </p:nvSpPr>
        <p:spPr/>
        <p:txBody>
          <a:bodyPr/>
          <a:lstStyle/>
          <a:p>
            <a:r>
              <a:rPr lang="en-GB"/>
              <a:t>2HDM : Alignment Limit and SFOEWPT || DESY THEORY WORKSHOP 2025</a:t>
            </a:r>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18C80C8-50E3-2C4A-8AA3-40422852B0E8}" type="datetime1">
              <a:rPr lang="de-DE" smtClean="0"/>
              <a:t>24.09.25</a:t>
            </a:fld>
            <a:endParaRPr lang="en-GB"/>
          </a:p>
        </p:txBody>
      </p:sp>
      <p:sp>
        <p:nvSpPr>
          <p:cNvPr id="6" name="Footer Placeholder 5"/>
          <p:cNvSpPr>
            <a:spLocks noGrp="1"/>
          </p:cNvSpPr>
          <p:nvPr>
            <p:ph type="ftr" sz="quarter" idx="11"/>
          </p:nvPr>
        </p:nvSpPr>
        <p:spPr/>
        <p:txBody>
          <a:bodyPr/>
          <a:lstStyle/>
          <a:p>
            <a:r>
              <a:rPr lang="en-GB"/>
              <a:t>2HDM : Alignment Limit and SFOEWPT || DESY THEORY WORKSHOP 2025</a:t>
            </a:r>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98220D7-AD53-4A47-9C17-75802F152FC3}" type="datetime1">
              <a:rPr lang="de-DE" smtClean="0"/>
              <a:t>24.09.25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2HDM : Alignment Limit and SFOEWPT || DESY THEORY WORKSHOP 2025</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pull/>
  </p:transition>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460.png"/><Relationship Id="rId3" Type="http://schemas.openxmlformats.org/officeDocument/2006/relationships/image" Target="../media/image1.png"/><Relationship Id="rId7" Type="http://schemas.openxmlformats.org/officeDocument/2006/relationships/image" Target="../media/image29.png"/><Relationship Id="rId12" Type="http://schemas.openxmlformats.org/officeDocument/2006/relationships/customXml" Target="../ink/ink6.xml"/><Relationship Id="rId2" Type="http://schemas.openxmlformats.org/officeDocument/2006/relationships/image" Target="../media/image28.png"/><Relationship Id="rId16"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450.png"/><Relationship Id="rId5" Type="http://schemas.openxmlformats.org/officeDocument/2006/relationships/customXml" Target="../ink/ink3.xml"/><Relationship Id="rId15" Type="http://schemas.openxmlformats.org/officeDocument/2006/relationships/customXml" Target="../ink/ink7.xml"/><Relationship Id="rId10" Type="http://schemas.openxmlformats.org/officeDocument/2006/relationships/customXml" Target="../ink/ink5.xml"/><Relationship Id="rId4" Type="http://schemas.openxmlformats.org/officeDocument/2006/relationships/image" Target="../media/image49.png"/><Relationship Id="rId9" Type="http://schemas.openxmlformats.org/officeDocument/2006/relationships/image" Target="../media/image440.png"/><Relationship Id="rId14" Type="http://schemas.openxmlformats.org/officeDocument/2006/relationships/image" Target="../media/image52.png"/></Relationships>
</file>

<file path=ppt/slides/_rels/slide11.xml.rels><?xml version="1.0" encoding="UTF-8" standalone="yes"?>
<Relationships xmlns="http://schemas.openxmlformats.org/package/2006/relationships"><Relationship Id="rId8" Type="http://schemas.openxmlformats.org/officeDocument/2006/relationships/image" Target="../media/image530.png"/><Relationship Id="rId3" Type="http://schemas.openxmlformats.org/officeDocument/2006/relationships/image" Target="../media/image30.pn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10.png"/><Relationship Id="rId5" Type="http://schemas.openxmlformats.org/officeDocument/2006/relationships/customXml" Target="../ink/ink8.xml"/><Relationship Id="rId4" Type="http://schemas.openxmlformats.org/officeDocument/2006/relationships/image" Target="../media/image500.png"/><Relationship Id="rId9" Type="http://schemas.openxmlformats.org/officeDocument/2006/relationships/image" Target="../media/image56.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png"/><Relationship Id="rId4" Type="http://schemas.openxmlformats.org/officeDocument/2006/relationships/image" Target="../media/image4.png"/><Relationship Id="rId9" Type="http://schemas.openxmlformats.org/officeDocument/2006/relationships/hyperlink" Target="https://freepngimg.com/png/30065-black-hole-file"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10.png"/><Relationship Id="rId12"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0.png"/><Relationship Id="rId11" Type="http://schemas.openxmlformats.org/officeDocument/2006/relationships/image" Target="../media/image15.png"/><Relationship Id="rId5" Type="http://schemas.openxmlformats.org/officeDocument/2006/relationships/hyperlink" Target="https://freepngimg.com/png/30065-black-hole-file" TargetMode="External"/><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180.png"/><Relationship Id="rId7" Type="http://schemas.openxmlformats.org/officeDocument/2006/relationships/hyperlink" Target="https://freepngimg.com/png/30065-black-hole-file"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190.png"/><Relationship Id="rId9" Type="http://schemas.openxmlformats.org/officeDocument/2006/relationships/image" Target="../media/image210.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s://pixabay.com/en/magnifying-glass-magnifier-magnify-41355/" TargetMode="External"/><Relationship Id="rId5" Type="http://schemas.openxmlformats.org/officeDocument/2006/relationships/image" Target="../media/image18.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ustomXml" Target="../ink/ink1.xml"/><Relationship Id="rId7" Type="http://schemas.openxmlformats.org/officeDocument/2006/relationships/image" Target="../media/image260.png"/><Relationship Id="rId12"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0.png"/><Relationship Id="rId11" Type="http://schemas.openxmlformats.org/officeDocument/2006/relationships/image" Target="../media/image23.png"/><Relationship Id="rId5" Type="http://schemas.openxmlformats.org/officeDocument/2006/relationships/customXml" Target="../ink/ink2.xml"/><Relationship Id="rId10" Type="http://schemas.openxmlformats.org/officeDocument/2006/relationships/image" Target="../media/image22.png"/><Relationship Id="rId4" Type="http://schemas.openxmlformats.org/officeDocument/2006/relationships/image" Target="../media/image35.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33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FD0501A-FDEB-6C7D-B2DB-AA40D6D48EEB}"/>
              </a:ext>
            </a:extLst>
          </p:cNvPr>
          <p:cNvSpPr>
            <a:spLocks noGrp="1"/>
          </p:cNvSpPr>
          <p:nvPr>
            <p:ph type="sldNum" sz="quarter" idx="12"/>
          </p:nvPr>
        </p:nvSpPr>
        <p:spPr/>
        <p:txBody>
          <a:bodyPr/>
          <a:lstStyle/>
          <a:p>
            <a:fld id="{330EA680-D336-4FF7-8B7A-9848BB0A1C32}" type="slidenum">
              <a:rPr lang="en-GB" smtClean="0"/>
              <a:t>1</a:t>
            </a:fld>
            <a:endParaRPr lang="en-GB" dirty="0"/>
          </a:p>
        </p:txBody>
      </p:sp>
      <p:sp>
        <p:nvSpPr>
          <p:cNvPr id="22" name="TextBox 21">
            <a:extLst>
              <a:ext uri="{FF2B5EF4-FFF2-40B4-BE49-F238E27FC236}">
                <a16:creationId xmlns:a16="http://schemas.microsoft.com/office/drawing/2014/main" id="{DD720AD6-4367-67CA-2A75-390A3DFC6366}"/>
              </a:ext>
            </a:extLst>
          </p:cNvPr>
          <p:cNvSpPr txBox="1"/>
          <p:nvPr/>
        </p:nvSpPr>
        <p:spPr>
          <a:xfrm>
            <a:off x="1181369" y="2083851"/>
            <a:ext cx="9879724" cy="2123658"/>
          </a:xfrm>
          <a:prstGeom prst="rect">
            <a:avLst/>
          </a:prstGeom>
          <a:solidFill>
            <a:srgbClr val="FDF28D"/>
          </a:solidFill>
        </p:spPr>
        <p:txBody>
          <a:bodyPr wrap="square">
            <a:spAutoFit/>
          </a:bodyPr>
          <a:lstStyle/>
          <a:p>
            <a:pPr algn="ctr"/>
            <a:r>
              <a:rPr lang="en-GB" sz="4400" b="1" i="0" dirty="0">
                <a:effectLst/>
                <a:latin typeface="Times" pitchFamily="2" charset="0"/>
                <a:ea typeface="Baskerville" panose="02020502070401020303" pitchFamily="18" charset="0"/>
              </a:rPr>
              <a:t>2HDM: </a:t>
            </a:r>
          </a:p>
          <a:p>
            <a:pPr algn="ctr"/>
            <a:r>
              <a:rPr lang="en-GB" sz="4400" b="1" i="0" dirty="0">
                <a:effectLst/>
                <a:latin typeface="Times" pitchFamily="2" charset="0"/>
                <a:ea typeface="Baskerville" panose="02020502070401020303" pitchFamily="18" charset="0"/>
              </a:rPr>
              <a:t>Alignment limit and strong first-order electroweak phase transition</a:t>
            </a:r>
          </a:p>
        </p:txBody>
      </p:sp>
      <p:sp>
        <p:nvSpPr>
          <p:cNvPr id="23" name="TextBox 22">
            <a:extLst>
              <a:ext uri="{FF2B5EF4-FFF2-40B4-BE49-F238E27FC236}">
                <a16:creationId xmlns:a16="http://schemas.microsoft.com/office/drawing/2014/main" id="{1E97B344-C2F9-AEFB-A39D-D2A823E60F3F}"/>
              </a:ext>
            </a:extLst>
          </p:cNvPr>
          <p:cNvSpPr txBox="1"/>
          <p:nvPr/>
        </p:nvSpPr>
        <p:spPr>
          <a:xfrm>
            <a:off x="3947097" y="5121037"/>
            <a:ext cx="4638270" cy="1384995"/>
          </a:xfrm>
          <a:prstGeom prst="rect">
            <a:avLst/>
          </a:prstGeom>
          <a:noFill/>
        </p:spPr>
        <p:txBody>
          <a:bodyPr wrap="square" rtlCol="0">
            <a:spAutoFit/>
          </a:bodyPr>
          <a:lstStyle/>
          <a:p>
            <a:pPr algn="ctr"/>
            <a:r>
              <a:rPr lang="en-DE" sz="1400" dirty="0">
                <a:latin typeface="Times" pitchFamily="2" charset="0"/>
              </a:rPr>
              <a:t>Name: Debankana Nath</a:t>
            </a:r>
          </a:p>
          <a:p>
            <a:pPr algn="ctr"/>
            <a:r>
              <a:rPr lang="en-DE" sz="1400" dirty="0">
                <a:latin typeface="Times" pitchFamily="2" charset="0"/>
              </a:rPr>
              <a:t>DESY, Hamburg and Universität Hamburg</a:t>
            </a:r>
          </a:p>
          <a:p>
            <a:pPr algn="ctr"/>
            <a:endParaRPr lang="en-DE" sz="1400" dirty="0">
              <a:latin typeface="Times" pitchFamily="2" charset="0"/>
            </a:endParaRPr>
          </a:p>
          <a:p>
            <a:pPr algn="ctr"/>
            <a:r>
              <a:rPr lang="en-DE" sz="1400" dirty="0">
                <a:latin typeface="Times" pitchFamily="2" charset="0"/>
              </a:rPr>
              <a:t>In Collaboration with:</a:t>
            </a:r>
          </a:p>
          <a:p>
            <a:pPr algn="ctr"/>
            <a:r>
              <a:rPr lang="en-DE" sz="1400" dirty="0">
                <a:latin typeface="Times" pitchFamily="2" charset="0"/>
              </a:rPr>
              <a:t>Francisco Arco, </a:t>
            </a:r>
            <a:r>
              <a:rPr lang="en-GB" sz="1400" dirty="0">
                <a:latin typeface="Times" pitchFamily="2" charset="0"/>
              </a:rPr>
              <a:t>Georg </a:t>
            </a:r>
            <a:r>
              <a:rPr lang="en-GB" sz="1400" dirty="0" err="1">
                <a:latin typeface="Times" pitchFamily="2" charset="0"/>
              </a:rPr>
              <a:t>Weiglein</a:t>
            </a:r>
            <a:r>
              <a:rPr lang="en-GB" sz="1400" dirty="0">
                <a:latin typeface="Times" pitchFamily="2" charset="0"/>
              </a:rPr>
              <a:t>, </a:t>
            </a:r>
            <a:r>
              <a:rPr lang="en-DE" sz="1400" dirty="0">
                <a:latin typeface="Times" pitchFamily="2" charset="0"/>
              </a:rPr>
              <a:t>Kateryna Radchenko,</a:t>
            </a:r>
            <a:r>
              <a:rPr lang="en-GB" sz="1400" dirty="0">
                <a:latin typeface="Times" pitchFamily="2" charset="0"/>
              </a:rPr>
              <a:t> Maria Olalla Olea </a:t>
            </a:r>
            <a:r>
              <a:rPr lang="en-GB" sz="1400" dirty="0" err="1">
                <a:latin typeface="Times" pitchFamily="2" charset="0"/>
              </a:rPr>
              <a:t>Romacho</a:t>
            </a:r>
            <a:r>
              <a:rPr lang="en-GB" sz="1400" dirty="0">
                <a:latin typeface="Times" pitchFamily="2" charset="0"/>
              </a:rPr>
              <a:t>,</a:t>
            </a:r>
            <a:r>
              <a:rPr lang="en-DE" sz="1400" dirty="0">
                <a:latin typeface="Times" pitchFamily="2" charset="0"/>
              </a:rPr>
              <a:t> </a:t>
            </a:r>
            <a:r>
              <a:rPr lang="en-GB" sz="1400" dirty="0">
                <a:latin typeface="Times" pitchFamily="2" charset="0"/>
              </a:rPr>
              <a:t>Sven </a:t>
            </a:r>
            <a:r>
              <a:rPr lang="en-GB" sz="1400" dirty="0" err="1">
                <a:latin typeface="Times" pitchFamily="2" charset="0"/>
              </a:rPr>
              <a:t>Heinemeyer</a:t>
            </a:r>
            <a:r>
              <a:rPr lang="en-DE" sz="1400" dirty="0">
                <a:latin typeface="Times" pitchFamily="2" charset="0"/>
              </a:rPr>
              <a:t>, Thomas Biekötter</a:t>
            </a:r>
          </a:p>
        </p:txBody>
      </p:sp>
      <p:sp>
        <p:nvSpPr>
          <p:cNvPr id="24" name="TextBox 23">
            <a:extLst>
              <a:ext uri="{FF2B5EF4-FFF2-40B4-BE49-F238E27FC236}">
                <a16:creationId xmlns:a16="http://schemas.microsoft.com/office/drawing/2014/main" id="{23635EB2-EC12-F471-3028-7B0B5B6F4010}"/>
              </a:ext>
            </a:extLst>
          </p:cNvPr>
          <p:cNvSpPr txBox="1"/>
          <p:nvPr/>
        </p:nvSpPr>
        <p:spPr>
          <a:xfrm>
            <a:off x="4325163" y="396458"/>
            <a:ext cx="3592137" cy="369332"/>
          </a:xfrm>
          <a:prstGeom prst="rect">
            <a:avLst/>
          </a:prstGeom>
          <a:noFill/>
        </p:spPr>
        <p:txBody>
          <a:bodyPr wrap="none" rtlCol="0">
            <a:spAutoFit/>
          </a:bodyPr>
          <a:lstStyle/>
          <a:p>
            <a:r>
              <a:rPr lang="en-DE" b="1" u="sng" dirty="0">
                <a:solidFill>
                  <a:srgbClr val="0098DB"/>
                </a:solidFill>
                <a:latin typeface="Cambria" panose="02040503050406030204" pitchFamily="18" charset="0"/>
                <a:ea typeface="Ayuthaya" pitchFamily="2" charset="-34"/>
                <a:cs typeface="Ayuthaya" pitchFamily="2" charset="-34"/>
              </a:rPr>
              <a:t>DESY THEORY WORKSHOP 2025</a:t>
            </a:r>
          </a:p>
        </p:txBody>
      </p:sp>
      <p:pic>
        <p:nvPicPr>
          <p:cNvPr id="25" name="Picture 24" descr="A blue circle with text and dots&#10;&#10;Description automatically generated">
            <a:extLst>
              <a:ext uri="{FF2B5EF4-FFF2-40B4-BE49-F238E27FC236}">
                <a16:creationId xmlns:a16="http://schemas.microsoft.com/office/drawing/2014/main" id="{8F6CAA13-E32E-DD4E-BC82-177B4BA85D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9005" y="289902"/>
            <a:ext cx="729590" cy="729590"/>
          </a:xfrm>
          <a:prstGeom prst="rect">
            <a:avLst/>
          </a:prstGeom>
        </p:spPr>
      </p:pic>
      <p:sp>
        <p:nvSpPr>
          <p:cNvPr id="26" name="TextBox 25">
            <a:extLst>
              <a:ext uri="{FF2B5EF4-FFF2-40B4-BE49-F238E27FC236}">
                <a16:creationId xmlns:a16="http://schemas.microsoft.com/office/drawing/2014/main" id="{B2BB6AB0-DB03-5BEF-E5CA-F485392296B1}"/>
              </a:ext>
            </a:extLst>
          </p:cNvPr>
          <p:cNvSpPr txBox="1"/>
          <p:nvPr/>
        </p:nvSpPr>
        <p:spPr>
          <a:xfrm>
            <a:off x="3606632" y="765790"/>
            <a:ext cx="4978735" cy="369332"/>
          </a:xfrm>
          <a:prstGeom prst="rect">
            <a:avLst/>
          </a:prstGeom>
          <a:noFill/>
        </p:spPr>
        <p:txBody>
          <a:bodyPr wrap="none" rtlCol="0">
            <a:spAutoFit/>
          </a:bodyPr>
          <a:lstStyle/>
          <a:p>
            <a:r>
              <a:rPr lang="en-DE" b="1" dirty="0">
                <a:solidFill>
                  <a:schemeClr val="tx2">
                    <a:lumMod val="50000"/>
                    <a:lumOff val="50000"/>
                  </a:schemeClr>
                </a:solidFill>
              </a:rPr>
              <a:t>Synergies Towards The Future Standard Model</a:t>
            </a:r>
          </a:p>
        </p:txBody>
      </p:sp>
    </p:spTree>
    <p:extLst>
      <p:ext uri="{BB962C8B-B14F-4D97-AF65-F5344CB8AC3E}">
        <p14:creationId xmlns:p14="http://schemas.microsoft.com/office/powerpoint/2010/main" val="3731832755"/>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0555C-A599-ED1E-2F0E-3A568F1F869B}"/>
            </a:ext>
          </a:extLst>
        </p:cNvPr>
        <p:cNvGrpSpPr/>
        <p:nvPr/>
      </p:nvGrpSpPr>
      <p:grpSpPr>
        <a:xfrm>
          <a:off x="0" y="0"/>
          <a:ext cx="0" cy="0"/>
          <a:chOff x="0" y="0"/>
          <a:chExt cx="0" cy="0"/>
        </a:xfrm>
      </p:grpSpPr>
      <p:pic>
        <p:nvPicPr>
          <p:cNvPr id="10" name="Content Placeholder 9" descr="A graph of a function&#10;&#10;Description automatically generated">
            <a:extLst>
              <a:ext uri="{FF2B5EF4-FFF2-40B4-BE49-F238E27FC236}">
                <a16:creationId xmlns:a16="http://schemas.microsoft.com/office/drawing/2014/main" id="{13B040C3-059F-CF2D-837F-CCEA7729D5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9050" y="2394279"/>
            <a:ext cx="5187973" cy="3112784"/>
          </a:xfrm>
        </p:spPr>
      </p:pic>
      <p:sp>
        <p:nvSpPr>
          <p:cNvPr id="14" name="Rectangle 13">
            <a:extLst>
              <a:ext uri="{FF2B5EF4-FFF2-40B4-BE49-F238E27FC236}">
                <a16:creationId xmlns:a16="http://schemas.microsoft.com/office/drawing/2014/main" id="{892ED16D-59BF-1F04-FFB8-2E00F7452114}"/>
              </a:ext>
            </a:extLst>
          </p:cNvPr>
          <p:cNvSpPr/>
          <p:nvPr/>
        </p:nvSpPr>
        <p:spPr>
          <a:xfrm>
            <a:off x="0" y="6654188"/>
            <a:ext cx="12192000" cy="203812"/>
          </a:xfrm>
          <a:prstGeom prst="rect">
            <a:avLst/>
          </a:prstGeom>
          <a:solidFill>
            <a:srgbClr val="FFF58D">
              <a:alpha val="66275"/>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DE"/>
          </a:p>
        </p:txBody>
      </p:sp>
      <p:pic>
        <p:nvPicPr>
          <p:cNvPr id="8" name="Picture 7" descr="A blue circle with text and dots&#10;&#10;Description automatically generated">
            <a:extLst>
              <a:ext uri="{FF2B5EF4-FFF2-40B4-BE49-F238E27FC236}">
                <a16:creationId xmlns:a16="http://schemas.microsoft.com/office/drawing/2014/main" id="{F02B5736-2FD4-F9D6-E587-2FB30EC07F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8685" y="299549"/>
            <a:ext cx="729590" cy="729590"/>
          </a:xfrm>
          <a:prstGeom prst="rect">
            <a:avLst/>
          </a:prstGeom>
        </p:spPr>
      </p:pic>
      <p:sp>
        <p:nvSpPr>
          <p:cNvPr id="11" name="TextBox 10">
            <a:extLst>
              <a:ext uri="{FF2B5EF4-FFF2-40B4-BE49-F238E27FC236}">
                <a16:creationId xmlns:a16="http://schemas.microsoft.com/office/drawing/2014/main" id="{B9BB39C2-F9A7-0BC1-F091-A495BFE12F8A}"/>
              </a:ext>
            </a:extLst>
          </p:cNvPr>
          <p:cNvSpPr txBox="1"/>
          <p:nvPr/>
        </p:nvSpPr>
        <p:spPr>
          <a:xfrm>
            <a:off x="706536" y="6625289"/>
            <a:ext cx="6097836" cy="261610"/>
          </a:xfrm>
          <a:prstGeom prst="rect">
            <a:avLst/>
          </a:prstGeom>
          <a:noFill/>
        </p:spPr>
        <p:txBody>
          <a:bodyPr wrap="square">
            <a:spAutoFit/>
          </a:bodyPr>
          <a:lstStyle/>
          <a:p>
            <a:r>
              <a:rPr lang="en-DE" sz="1100" dirty="0">
                <a:solidFill>
                  <a:schemeClr val="tx1">
                    <a:tint val="82000"/>
                  </a:schemeClr>
                </a:solidFill>
              </a:rPr>
              <a:t>Debankana Nath</a:t>
            </a:r>
          </a:p>
        </p:txBody>
      </p:sp>
      <p:sp>
        <p:nvSpPr>
          <p:cNvPr id="12" name="Slide Number Placeholder 6">
            <a:extLst>
              <a:ext uri="{FF2B5EF4-FFF2-40B4-BE49-F238E27FC236}">
                <a16:creationId xmlns:a16="http://schemas.microsoft.com/office/drawing/2014/main" id="{120B29CE-0AAA-F353-0590-47CDB00CDB2A}"/>
              </a:ext>
            </a:extLst>
          </p:cNvPr>
          <p:cNvSpPr>
            <a:spLocks noGrp="1"/>
          </p:cNvSpPr>
          <p:nvPr>
            <p:ph type="sldNum" sz="quarter" idx="12"/>
          </p:nvPr>
        </p:nvSpPr>
        <p:spPr>
          <a:xfrm>
            <a:off x="8895946" y="6558450"/>
            <a:ext cx="2743200" cy="365125"/>
          </a:xfrm>
        </p:spPr>
        <p:txBody>
          <a:bodyPr/>
          <a:lstStyle/>
          <a:p>
            <a:fld id="{330EA680-D336-4FF7-8B7A-9848BB0A1C32}" type="slidenum">
              <a:rPr lang="en-GB" sz="1100" smtClean="0"/>
              <a:t>10</a:t>
            </a:fld>
            <a:endParaRPr lang="en-GB" sz="1100" dirty="0"/>
          </a:p>
        </p:txBody>
      </p:sp>
      <p:sp>
        <p:nvSpPr>
          <p:cNvPr id="13" name="Footer Placeholder 5">
            <a:extLst>
              <a:ext uri="{FF2B5EF4-FFF2-40B4-BE49-F238E27FC236}">
                <a16:creationId xmlns:a16="http://schemas.microsoft.com/office/drawing/2014/main" id="{D73EA738-3AD8-B308-B0EA-64D3335EE7BA}"/>
              </a:ext>
            </a:extLst>
          </p:cNvPr>
          <p:cNvSpPr txBox="1">
            <a:spLocks/>
          </p:cNvSpPr>
          <p:nvPr/>
        </p:nvSpPr>
        <p:spPr>
          <a:xfrm>
            <a:off x="6096000" y="6558451"/>
            <a:ext cx="5147441" cy="365125"/>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t>2HDM : Alignment Limit and SFOEWPT || DESY THEORY WORKSHOP 2025</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0FCF045-B3C4-5050-67AE-F4D6280D328E}"/>
                  </a:ext>
                </a:extLst>
              </p:cNvPr>
              <p:cNvSpPr txBox="1">
                <a:spLocks/>
              </p:cNvSpPr>
              <p:nvPr/>
            </p:nvSpPr>
            <p:spPr>
              <a:xfrm>
                <a:off x="6505374" y="2271921"/>
                <a:ext cx="5061645" cy="216000"/>
              </a:xfrm>
              <a:prstGeom prst="rect">
                <a:avLst/>
              </a:prstGeom>
              <a:solidFill>
                <a:schemeClr val="bg1"/>
              </a:solidFill>
            </p:spPr>
            <p:txBody>
              <a:bodyPr wrap="square" rtlCol="0">
                <a:spAutoFit/>
              </a:bodyPr>
              <a:lstStyle/>
              <a:p>
                <a:r>
                  <a:rPr lang="en-DE" sz="1050" dirty="0">
                    <a:latin typeface="Cambria" panose="02040503050406030204" pitchFamily="18" charset="0"/>
                  </a:rPr>
                  <a:t>Type I: m</a:t>
                </a:r>
                <a:r>
                  <a:rPr lang="en-DE" sz="1050" baseline="-25000" dirty="0">
                    <a:latin typeface="Cambria" panose="02040503050406030204" pitchFamily="18" charset="0"/>
                  </a:rPr>
                  <a:t>H</a:t>
                </a:r>
                <a:r>
                  <a:rPr lang="en-DE" sz="1050" dirty="0">
                    <a:latin typeface="Cambria" panose="02040503050406030204" pitchFamily="18" charset="0"/>
                  </a:rPr>
                  <a:t>= 157.3 GeV ~  m</a:t>
                </a:r>
                <a14:m>
                  <m:oMath xmlns:m="http://schemas.openxmlformats.org/officeDocument/2006/math">
                    <m:sSup>
                      <m:sSupPr>
                        <m:ctrlPr>
                          <a:rPr lang="en-DE" sz="1050" i="1" baseline="-25000" dirty="0" smtClean="0">
                            <a:latin typeface="Cambria Math" panose="02040503050406030204" pitchFamily="18" charset="0"/>
                          </a:rPr>
                        </m:ctrlPr>
                      </m:sSupPr>
                      <m:e>
                        <m:r>
                          <a:rPr lang="en-US" sz="1050" b="0" i="1" baseline="-25000" dirty="0" smtClean="0">
                            <a:latin typeface="Cambria Math" panose="02040503050406030204" pitchFamily="18" charset="0"/>
                          </a:rPr>
                          <m:t>𝐻</m:t>
                        </m:r>
                      </m:e>
                      <m:sup>
                        <m:r>
                          <a:rPr lang="en-DE" sz="1050" i="1" baseline="-25000" dirty="0" smtClean="0">
                            <a:latin typeface="Cambria Math" panose="02040503050406030204" pitchFamily="18" charset="0"/>
                            <a:ea typeface="Cambria Math" panose="02040503050406030204" pitchFamily="18" charset="0"/>
                          </a:rPr>
                          <m:t>±</m:t>
                        </m:r>
                      </m:sup>
                    </m:sSup>
                  </m:oMath>
                </a14:m>
                <a:r>
                  <a:rPr lang="en-DE" sz="1050" dirty="0">
                    <a:latin typeface="Cambria" panose="02040503050406030204" pitchFamily="18" charset="0"/>
                  </a:rPr>
                  <a:t>= 151 GeV, m</a:t>
                </a:r>
                <a:r>
                  <a:rPr lang="en-DE" sz="1050" baseline="-25000" dirty="0">
                    <a:latin typeface="Cambria" panose="02040503050406030204" pitchFamily="18" charset="0"/>
                  </a:rPr>
                  <a:t>A</a:t>
                </a:r>
                <a:r>
                  <a:rPr lang="en-DE" sz="1050" dirty="0">
                    <a:latin typeface="Cambria" panose="02040503050406030204" pitchFamily="18" charset="0"/>
                  </a:rPr>
                  <a:t> </a:t>
                </a:r>
                <a14:m>
                  <m:oMath xmlns:m="http://schemas.openxmlformats.org/officeDocument/2006/math">
                    <m:r>
                      <a:rPr lang="en-DE" sz="1050" i="1">
                        <a:latin typeface="Cambria Math" panose="02040503050406030204" pitchFamily="18" charset="0"/>
                        <a:ea typeface="Cambria Math" panose="02040503050406030204" pitchFamily="18" charset="0"/>
                      </a:rPr>
                      <m:t>=</m:t>
                    </m:r>
                    <m:r>
                      <a:rPr lang="en-US" sz="1050" i="1">
                        <a:latin typeface="Cambria Math" panose="02040503050406030204" pitchFamily="18" charset="0"/>
                        <a:ea typeface="Cambria Math" panose="02040503050406030204" pitchFamily="18" charset="0"/>
                      </a:rPr>
                      <m:t> </m:t>
                    </m:r>
                  </m:oMath>
                </a14:m>
                <a:r>
                  <a:rPr lang="en-DE" sz="1050" dirty="0">
                    <a:latin typeface="Cambria" panose="02040503050406030204" pitchFamily="18" charset="0"/>
                  </a:rPr>
                  <a:t>500 GeV,  tan </a:t>
                </a:r>
                <a:r>
                  <a:rPr lang="el-GR" sz="1050" dirty="0">
                    <a:latin typeface="Cambria" panose="02040503050406030204" pitchFamily="18" charset="0"/>
                  </a:rPr>
                  <a:t>β = </a:t>
                </a:r>
                <a:r>
                  <a:rPr lang="en-US" sz="1050" dirty="0">
                    <a:latin typeface="Cambria" panose="02040503050406030204" pitchFamily="18" charset="0"/>
                  </a:rPr>
                  <a:t>19.2,  </a:t>
                </a:r>
                <a:r>
                  <a:rPr lang="en-US" sz="1050" i="1" dirty="0">
                    <a:latin typeface="Times" pitchFamily="2" charset="0"/>
                  </a:rPr>
                  <a:t>M = </a:t>
                </a:r>
                <a:r>
                  <a:rPr lang="en-DE" sz="1050" dirty="0">
                    <a:latin typeface="Times" pitchFamily="2" charset="0"/>
                  </a:rPr>
                  <a:t>156.2 GeV</a:t>
                </a:r>
                <a:r>
                  <a:rPr lang="en-US" sz="1050" i="1" dirty="0">
                    <a:latin typeface="Times" pitchFamily="2" charset="0"/>
                  </a:rPr>
                  <a:t> </a:t>
                </a:r>
                <a:endParaRPr lang="en-DE" sz="1050" i="1" baseline="-25000" dirty="0">
                  <a:latin typeface="Times" pitchFamily="2" charset="0"/>
                </a:endParaRPr>
              </a:p>
              <a:p>
                <a:endParaRPr lang="en-DE" sz="1050" dirty="0"/>
              </a:p>
            </p:txBody>
          </p:sp>
        </mc:Choice>
        <mc:Fallback xmlns="">
          <p:sp>
            <p:nvSpPr>
              <p:cNvPr id="19" name="TextBox 18">
                <a:extLst>
                  <a:ext uri="{FF2B5EF4-FFF2-40B4-BE49-F238E27FC236}">
                    <a16:creationId xmlns:a16="http://schemas.microsoft.com/office/drawing/2014/main" id="{00FCF045-B3C4-5050-67AE-F4D6280D328E}"/>
                  </a:ext>
                </a:extLst>
              </p:cNvPr>
              <p:cNvSpPr txBox="1">
                <a:spLocks noRot="1" noChangeAspect="1" noMove="1" noResize="1" noEditPoints="1" noAdjustHandles="1" noChangeArrowheads="1" noChangeShapeType="1" noTextEdit="1"/>
              </p:cNvSpPr>
              <p:nvPr/>
            </p:nvSpPr>
            <p:spPr>
              <a:xfrm>
                <a:off x="6505374" y="2271921"/>
                <a:ext cx="5061645" cy="216000"/>
              </a:xfrm>
              <a:prstGeom prst="rect">
                <a:avLst/>
              </a:prstGeom>
              <a:blipFill>
                <a:blip r:embed="rId4"/>
                <a:stretch>
                  <a:fillRect b="-41176"/>
                </a:stretch>
              </a:blipFill>
            </p:spPr>
            <p:txBody>
              <a:bodyPr/>
              <a:lstStyle/>
              <a:p>
                <a:r>
                  <a:rPr lang="en-DE">
                    <a:noFill/>
                  </a:rPr>
                  <a:t> </a:t>
                </a:r>
              </a:p>
            </p:txBody>
          </p:sp>
        </mc:Fallback>
      </mc:AlternateContent>
      <p:sp>
        <p:nvSpPr>
          <p:cNvPr id="23" name="Title 3">
            <a:extLst>
              <a:ext uri="{FF2B5EF4-FFF2-40B4-BE49-F238E27FC236}">
                <a16:creationId xmlns:a16="http://schemas.microsoft.com/office/drawing/2014/main" id="{933D5906-EDCF-7CFB-AF47-E1AE39561C3F}"/>
              </a:ext>
            </a:extLst>
          </p:cNvPr>
          <p:cNvSpPr>
            <a:spLocks noGrp="1"/>
          </p:cNvSpPr>
          <p:nvPr>
            <p:ph type="title"/>
          </p:nvPr>
        </p:nvSpPr>
        <p:spPr>
          <a:xfrm>
            <a:off x="778662" y="267621"/>
            <a:ext cx="5173609" cy="1475132"/>
          </a:xfrm>
        </p:spPr>
        <p:txBody>
          <a:bodyPr>
            <a:normAutofit/>
          </a:bodyPr>
          <a:lstStyle/>
          <a:p>
            <a:r>
              <a:rPr lang="en-DE" sz="3200" b="1" dirty="0">
                <a:latin typeface="Imprint MT Shadow" pitchFamily="82" charset="77"/>
              </a:rPr>
              <a:t>SFOEWPT vs cos (</a:t>
            </a:r>
            <a:r>
              <a:rPr lang="el-GR" sz="3200" b="1" dirty="0">
                <a:latin typeface="Times" pitchFamily="2" charset="0"/>
              </a:rPr>
              <a:t>β-α</a:t>
            </a:r>
            <a:r>
              <a:rPr lang="en-DE" sz="3200" b="1" dirty="0">
                <a:latin typeface="Imprint MT Shadow" pitchFamily="82" charset="77"/>
              </a:rPr>
              <a:t>)</a:t>
            </a:r>
            <a:br>
              <a:rPr lang="en-DE" sz="3200" b="1" dirty="0">
                <a:latin typeface="Imprint MT Shadow" pitchFamily="82" charset="77"/>
              </a:rPr>
            </a:br>
            <a:r>
              <a:rPr lang="en-DE" sz="2400" b="1" dirty="0">
                <a:latin typeface="Imprint MT Shadow" pitchFamily="82" charset="77"/>
              </a:rPr>
              <a:t>for lower m</a:t>
            </a:r>
            <a:r>
              <a:rPr lang="en-DE" sz="2400" b="1" baseline="-25000" dirty="0">
                <a:latin typeface="Imprint MT Shadow" pitchFamily="82" charset="77"/>
              </a:rPr>
              <a:t>H</a:t>
            </a:r>
            <a:endParaRPr lang="en-DE" sz="3200" b="1" dirty="0">
              <a:latin typeface="Imprint MT Shadow" pitchFamily="82" charset="77"/>
            </a:endParaRPr>
          </a:p>
        </p:txBody>
      </p:sp>
      <p:sp>
        <p:nvSpPr>
          <p:cNvPr id="24" name="Rectangle 23">
            <a:extLst>
              <a:ext uri="{FF2B5EF4-FFF2-40B4-BE49-F238E27FC236}">
                <a16:creationId xmlns:a16="http://schemas.microsoft.com/office/drawing/2014/main" id="{C3E70A10-93B1-1FFF-ABEF-94A1A87C3923}"/>
              </a:ext>
            </a:extLst>
          </p:cNvPr>
          <p:cNvSpPr/>
          <p:nvPr/>
        </p:nvSpPr>
        <p:spPr>
          <a:xfrm>
            <a:off x="557151" y="572274"/>
            <a:ext cx="221512" cy="569924"/>
          </a:xfrm>
          <a:prstGeom prst="rect">
            <a:avLst/>
          </a:prstGeom>
          <a:solidFill>
            <a:srgbClr val="FAE6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mc:AlternateContent xmlns:mc="http://schemas.openxmlformats.org/markup-compatibility/2006" xmlns:p14="http://schemas.microsoft.com/office/powerpoint/2010/main">
        <mc:Choice Requires="p14">
          <p:contentPart p14:bwMode="auto" r:id="rId5">
            <p14:nvContentPartPr>
              <p14:cNvPr id="30" name="Ink 29">
                <a:extLst>
                  <a:ext uri="{FF2B5EF4-FFF2-40B4-BE49-F238E27FC236}">
                    <a16:creationId xmlns:a16="http://schemas.microsoft.com/office/drawing/2014/main" id="{0FD136E5-13A8-BFB9-6A8F-8CD8442C8787}"/>
                  </a:ext>
                </a:extLst>
              </p14:cNvPr>
              <p14:cNvContentPartPr/>
              <p14:nvPr/>
            </p14:nvContentPartPr>
            <p14:xfrm>
              <a:off x="8300302" y="2923309"/>
              <a:ext cx="450000" cy="45720"/>
            </p14:xfrm>
          </p:contentPart>
        </mc:Choice>
        <mc:Fallback xmlns="">
          <p:pic>
            <p:nvPicPr>
              <p:cNvPr id="30" name="Ink 29">
                <a:extLst>
                  <a:ext uri="{FF2B5EF4-FFF2-40B4-BE49-F238E27FC236}">
                    <a16:creationId xmlns:a16="http://schemas.microsoft.com/office/drawing/2014/main" id="{0FD136E5-13A8-BFB9-6A8F-8CD8442C8787}"/>
                  </a:ext>
                </a:extLst>
              </p:cNvPr>
              <p:cNvPicPr/>
              <p:nvPr/>
            </p:nvPicPr>
            <p:blipFill>
              <a:blip r:embed="rId6"/>
              <a:stretch>
                <a:fillRect/>
              </a:stretch>
            </p:blipFill>
            <p:spPr>
              <a:xfrm>
                <a:off x="8264302" y="2887309"/>
                <a:ext cx="521640" cy="117360"/>
              </a:xfrm>
              <a:prstGeom prst="rect">
                <a:avLst/>
              </a:prstGeom>
            </p:spPr>
          </p:pic>
        </mc:Fallback>
      </mc:AlternateContent>
      <p:grpSp>
        <p:nvGrpSpPr>
          <p:cNvPr id="36" name="Group 35">
            <a:extLst>
              <a:ext uri="{FF2B5EF4-FFF2-40B4-BE49-F238E27FC236}">
                <a16:creationId xmlns:a16="http://schemas.microsoft.com/office/drawing/2014/main" id="{10511B9A-F3C3-856D-26E5-FBBEEAEB71FB}"/>
              </a:ext>
            </a:extLst>
          </p:cNvPr>
          <p:cNvGrpSpPr/>
          <p:nvPr/>
        </p:nvGrpSpPr>
        <p:grpSpPr>
          <a:xfrm>
            <a:off x="480729" y="2375621"/>
            <a:ext cx="5543145" cy="3117677"/>
            <a:chOff x="6069861" y="3587069"/>
            <a:chExt cx="5041017" cy="3052669"/>
          </a:xfrm>
        </p:grpSpPr>
        <p:pic>
          <p:nvPicPr>
            <p:cNvPr id="26" name="Picture 25" descr="A graph of a number of colored lines&#10;&#10;Description automatically generated">
              <a:extLst>
                <a:ext uri="{FF2B5EF4-FFF2-40B4-BE49-F238E27FC236}">
                  <a16:creationId xmlns:a16="http://schemas.microsoft.com/office/drawing/2014/main" id="{731B2F65-5B1A-C36E-723D-E19F4BD82FD6}"/>
                </a:ext>
              </a:extLst>
            </p:cNvPr>
            <p:cNvPicPr>
              <a:picLocks noChangeAspect="1"/>
            </p:cNvPicPr>
            <p:nvPr/>
          </p:nvPicPr>
          <p:blipFill>
            <a:blip r:embed="rId7">
              <a:extLst>
                <a:ext uri="{28A0092B-C50C-407E-A947-70E740481C1C}">
                  <a14:useLocalDpi xmlns:a14="http://schemas.microsoft.com/office/drawing/2010/main" val="0"/>
                </a:ext>
              </a:extLst>
            </a:blip>
            <a:srcRect t="1569"/>
            <a:stretch/>
          </p:blipFill>
          <p:spPr>
            <a:xfrm>
              <a:off x="6069861" y="3662607"/>
              <a:ext cx="5041017" cy="2977131"/>
            </a:xfrm>
            <a:prstGeom prst="rect">
              <a:avLst/>
            </a:prstGeom>
          </p:spPr>
        </p:pic>
        <mc:AlternateContent xmlns:mc="http://schemas.openxmlformats.org/markup-compatibility/2006" xmlns:p14="http://schemas.microsoft.com/office/powerpoint/2010/main">
          <mc:Choice Requires="p14">
            <p:contentPart p14:bwMode="auto" r:id="rId8">
              <p14:nvContentPartPr>
                <p14:cNvPr id="28" name="Ink 27">
                  <a:extLst>
                    <a:ext uri="{FF2B5EF4-FFF2-40B4-BE49-F238E27FC236}">
                      <a16:creationId xmlns:a16="http://schemas.microsoft.com/office/drawing/2014/main" id="{1B96076F-DC6F-3B77-6884-B85E4C5A35CD}"/>
                    </a:ext>
                  </a:extLst>
                </p14:cNvPr>
                <p14:cNvContentPartPr/>
                <p14:nvPr/>
              </p14:nvContentPartPr>
              <p14:xfrm>
                <a:off x="8326193" y="3740153"/>
                <a:ext cx="45720" cy="19080"/>
              </p14:xfrm>
            </p:contentPart>
          </mc:Choice>
          <mc:Fallback xmlns="">
            <p:pic>
              <p:nvPicPr>
                <p:cNvPr id="28" name="Ink 27">
                  <a:extLst>
                    <a:ext uri="{FF2B5EF4-FFF2-40B4-BE49-F238E27FC236}">
                      <a16:creationId xmlns:a16="http://schemas.microsoft.com/office/drawing/2014/main" id="{1B96076F-DC6F-3B77-6884-B85E4C5A35CD}"/>
                    </a:ext>
                  </a:extLst>
                </p:cNvPr>
                <p:cNvPicPr/>
                <p:nvPr/>
              </p:nvPicPr>
              <p:blipFill>
                <a:blip r:embed="rId9"/>
                <a:stretch>
                  <a:fillRect/>
                </a:stretch>
              </p:blipFill>
              <p:spPr>
                <a:xfrm>
                  <a:off x="8309747" y="3723416"/>
                  <a:ext cx="78283" cy="52219"/>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4" name="Ink 33">
                  <a:extLst>
                    <a:ext uri="{FF2B5EF4-FFF2-40B4-BE49-F238E27FC236}">
                      <a16:creationId xmlns:a16="http://schemas.microsoft.com/office/drawing/2014/main" id="{2D714798-F6A5-EE3E-53DD-73025165820C}"/>
                    </a:ext>
                  </a:extLst>
                </p14:cNvPr>
                <p14:cNvContentPartPr/>
                <p14:nvPr/>
              </p14:nvContentPartPr>
              <p14:xfrm>
                <a:off x="7938902" y="3587069"/>
                <a:ext cx="711000" cy="132840"/>
              </p14:xfrm>
            </p:contentPart>
          </mc:Choice>
          <mc:Fallback xmlns="">
            <p:pic>
              <p:nvPicPr>
                <p:cNvPr id="34" name="Ink 33">
                  <a:extLst>
                    <a:ext uri="{FF2B5EF4-FFF2-40B4-BE49-F238E27FC236}">
                      <a16:creationId xmlns:a16="http://schemas.microsoft.com/office/drawing/2014/main" id="{2D714798-F6A5-EE3E-53DD-73025165820C}"/>
                    </a:ext>
                  </a:extLst>
                </p:cNvPr>
                <p:cNvPicPr/>
                <p:nvPr/>
              </p:nvPicPr>
              <p:blipFill>
                <a:blip r:embed="rId11"/>
                <a:stretch>
                  <a:fillRect/>
                </a:stretch>
              </p:blipFill>
              <p:spPr>
                <a:xfrm>
                  <a:off x="7906167" y="3553775"/>
                  <a:ext cx="776142" cy="199764"/>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5" name="Ink 34">
                  <a:extLst>
                    <a:ext uri="{FF2B5EF4-FFF2-40B4-BE49-F238E27FC236}">
                      <a16:creationId xmlns:a16="http://schemas.microsoft.com/office/drawing/2014/main" id="{91942CED-0005-59E7-CA0E-0700993A944F}"/>
                    </a:ext>
                  </a:extLst>
                </p14:cNvPr>
                <p14:cNvContentPartPr/>
                <p14:nvPr/>
              </p14:nvContentPartPr>
              <p14:xfrm>
                <a:off x="8107382" y="3737189"/>
                <a:ext cx="396000" cy="13680"/>
              </p14:xfrm>
            </p:contentPart>
          </mc:Choice>
          <mc:Fallback xmlns="">
            <p:pic>
              <p:nvPicPr>
                <p:cNvPr id="35" name="Ink 34">
                  <a:extLst>
                    <a:ext uri="{FF2B5EF4-FFF2-40B4-BE49-F238E27FC236}">
                      <a16:creationId xmlns:a16="http://schemas.microsoft.com/office/drawing/2014/main" id="{91942CED-0005-59E7-CA0E-0700993A944F}"/>
                    </a:ext>
                  </a:extLst>
                </p:cNvPr>
                <p:cNvPicPr/>
                <p:nvPr/>
              </p:nvPicPr>
              <p:blipFill>
                <a:blip r:embed="rId13"/>
                <a:stretch>
                  <a:fillRect/>
                </a:stretch>
              </p:blipFill>
              <p:spPr>
                <a:xfrm>
                  <a:off x="8074982" y="3703823"/>
                  <a:ext cx="461127" cy="80078"/>
                </a:xfrm>
                <a:prstGeom prst="rect">
                  <a:avLst/>
                </a:prstGeom>
              </p:spPr>
            </p:pic>
          </mc:Fallback>
        </mc:AlternateContent>
      </p:gr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B39E60F3-8DAB-2E3F-CBAD-87E357418593}"/>
                  </a:ext>
                </a:extLst>
              </p:cNvPr>
              <p:cNvSpPr txBox="1">
                <a:spLocks/>
              </p:cNvSpPr>
              <p:nvPr/>
            </p:nvSpPr>
            <p:spPr>
              <a:xfrm>
                <a:off x="706536" y="2231621"/>
                <a:ext cx="4982164" cy="288000"/>
              </a:xfrm>
              <a:prstGeom prst="rect">
                <a:avLst/>
              </a:prstGeom>
              <a:solidFill>
                <a:schemeClr val="bg1"/>
              </a:solidFill>
            </p:spPr>
            <p:txBody>
              <a:bodyPr wrap="square" rtlCol="0">
                <a:spAutoFit/>
              </a:bodyPr>
              <a:lstStyle/>
              <a:p>
                <a:r>
                  <a:rPr lang="en-DE" sz="1050" dirty="0">
                    <a:latin typeface="Cambria" panose="02040503050406030204" pitchFamily="18" charset="0"/>
                  </a:rPr>
                  <a:t>Type I: m</a:t>
                </a:r>
                <a:r>
                  <a:rPr lang="en-DE" sz="1050" baseline="-25000" dirty="0">
                    <a:latin typeface="Cambria" panose="02040503050406030204" pitchFamily="18" charset="0"/>
                  </a:rPr>
                  <a:t>H</a:t>
                </a:r>
                <a:r>
                  <a:rPr lang="en-DE" sz="1050" dirty="0">
                    <a:latin typeface="Cambria" panose="02040503050406030204" pitchFamily="18" charset="0"/>
                  </a:rPr>
                  <a:t>= 177.3 GeV ,  m</a:t>
                </a:r>
                <a14:m>
                  <m:oMath xmlns:m="http://schemas.openxmlformats.org/officeDocument/2006/math">
                    <m:sSup>
                      <m:sSupPr>
                        <m:ctrlPr>
                          <a:rPr lang="en-DE" sz="1050" i="1" baseline="-25000" dirty="0" smtClean="0">
                            <a:latin typeface="Cambria Math" panose="02040503050406030204" pitchFamily="18" charset="0"/>
                          </a:rPr>
                        </m:ctrlPr>
                      </m:sSupPr>
                      <m:e>
                        <m:r>
                          <a:rPr lang="en-US" sz="1050" b="0" i="1" baseline="-25000" dirty="0" smtClean="0">
                            <a:latin typeface="Cambria Math" panose="02040503050406030204" pitchFamily="18" charset="0"/>
                          </a:rPr>
                          <m:t>𝐻</m:t>
                        </m:r>
                      </m:e>
                      <m:sup>
                        <m:r>
                          <a:rPr lang="en-DE" sz="1050" i="1" baseline="-25000" dirty="0" smtClean="0">
                            <a:latin typeface="Cambria Math" panose="02040503050406030204" pitchFamily="18" charset="0"/>
                            <a:ea typeface="Cambria Math" panose="02040503050406030204" pitchFamily="18" charset="0"/>
                          </a:rPr>
                          <m:t>±</m:t>
                        </m:r>
                      </m:sup>
                    </m:sSup>
                  </m:oMath>
                </a14:m>
                <a:r>
                  <a:rPr lang="en-DE" sz="1050" dirty="0">
                    <a:latin typeface="Cambria" panose="02040503050406030204" pitchFamily="18" charset="0"/>
                  </a:rPr>
                  <a:t>= 155.7 GeV, m</a:t>
                </a:r>
                <a:r>
                  <a:rPr lang="en-DE" sz="1050" baseline="-25000" dirty="0">
                    <a:latin typeface="Cambria" panose="02040503050406030204" pitchFamily="18" charset="0"/>
                  </a:rPr>
                  <a:t>A</a:t>
                </a:r>
                <a:r>
                  <a:rPr lang="en-DE" sz="1050" dirty="0">
                    <a:latin typeface="Cambria" panose="02040503050406030204" pitchFamily="18" charset="0"/>
                  </a:rPr>
                  <a:t> </a:t>
                </a:r>
                <a14:m>
                  <m:oMath xmlns:m="http://schemas.openxmlformats.org/officeDocument/2006/math">
                    <m:r>
                      <a:rPr lang="en-DE" sz="1050" i="1">
                        <a:latin typeface="Cambria Math" panose="02040503050406030204" pitchFamily="18" charset="0"/>
                        <a:ea typeface="Cambria Math" panose="02040503050406030204" pitchFamily="18" charset="0"/>
                      </a:rPr>
                      <m:t>=</m:t>
                    </m:r>
                    <m:r>
                      <a:rPr lang="en-US" sz="1050" i="1">
                        <a:latin typeface="Cambria Math" panose="02040503050406030204" pitchFamily="18" charset="0"/>
                        <a:ea typeface="Cambria Math" panose="02040503050406030204" pitchFamily="18" charset="0"/>
                      </a:rPr>
                      <m:t> </m:t>
                    </m:r>
                  </m:oMath>
                </a14:m>
                <a:r>
                  <a:rPr lang="en-DE" sz="1050" dirty="0">
                    <a:latin typeface="Cambria" panose="02040503050406030204" pitchFamily="18" charset="0"/>
                  </a:rPr>
                  <a:t>564 GeV,  tan </a:t>
                </a:r>
                <a:r>
                  <a:rPr lang="el-GR" sz="1050" dirty="0">
                    <a:latin typeface="Cambria" panose="02040503050406030204" pitchFamily="18" charset="0"/>
                  </a:rPr>
                  <a:t>β = </a:t>
                </a:r>
                <a:r>
                  <a:rPr lang="en-US" sz="1050" dirty="0">
                    <a:latin typeface="Cambria" panose="02040503050406030204" pitchFamily="18" charset="0"/>
                  </a:rPr>
                  <a:t>8.46,  </a:t>
                </a:r>
                <a:r>
                  <a:rPr lang="en-US" sz="1050" i="1" dirty="0">
                    <a:latin typeface="Cambria" panose="02040503050406030204" pitchFamily="18" charset="0"/>
                  </a:rPr>
                  <a:t>M</a:t>
                </a:r>
                <a:r>
                  <a:rPr lang="en-US" sz="1050" dirty="0">
                    <a:latin typeface="Cambria" panose="02040503050406030204" pitchFamily="18" charset="0"/>
                  </a:rPr>
                  <a:t> = 176 GeV</a:t>
                </a:r>
                <a:endParaRPr lang="en-DE" sz="1050" baseline="-25000" dirty="0">
                  <a:latin typeface="Cambria" panose="02040503050406030204" pitchFamily="18" charset="0"/>
                </a:endParaRPr>
              </a:p>
              <a:p>
                <a:endParaRPr lang="en-DE" sz="1050" dirty="0"/>
              </a:p>
            </p:txBody>
          </p:sp>
        </mc:Choice>
        <mc:Fallback xmlns="">
          <p:sp>
            <p:nvSpPr>
              <p:cNvPr id="37" name="TextBox 36">
                <a:extLst>
                  <a:ext uri="{FF2B5EF4-FFF2-40B4-BE49-F238E27FC236}">
                    <a16:creationId xmlns:a16="http://schemas.microsoft.com/office/drawing/2014/main" id="{B39E60F3-8DAB-2E3F-CBAD-87E357418593}"/>
                  </a:ext>
                </a:extLst>
              </p:cNvPr>
              <p:cNvSpPr txBox="1">
                <a:spLocks noRot="1" noChangeAspect="1" noMove="1" noResize="1" noEditPoints="1" noAdjustHandles="1" noChangeArrowheads="1" noChangeShapeType="1" noTextEdit="1"/>
              </p:cNvSpPr>
              <p:nvPr/>
            </p:nvSpPr>
            <p:spPr>
              <a:xfrm>
                <a:off x="706536" y="2231621"/>
                <a:ext cx="4982164" cy="288000"/>
              </a:xfrm>
              <a:prstGeom prst="rect">
                <a:avLst/>
              </a:prstGeom>
              <a:blipFill>
                <a:blip r:embed="rId14"/>
                <a:stretch>
                  <a:fillRect/>
                </a:stretch>
              </a:blipFill>
            </p:spPr>
            <p:txBody>
              <a:bodyPr/>
              <a:lstStyle/>
              <a:p>
                <a:r>
                  <a:rPr lang="en-DE">
                    <a:noFill/>
                  </a:rPr>
                  <a:t> </a:t>
                </a:r>
              </a:p>
            </p:txBody>
          </p:sp>
        </mc:Fallback>
      </mc:AlternateContent>
      <mc:AlternateContent xmlns:mc="http://schemas.openxmlformats.org/markup-compatibility/2006" xmlns:p14="http://schemas.microsoft.com/office/powerpoint/2010/main">
        <mc:Choice Requires="p14">
          <p:contentPart p14:bwMode="auto" r:id="rId15">
            <p14:nvContentPartPr>
              <p14:cNvPr id="38" name="Ink 37">
                <a:extLst>
                  <a:ext uri="{FF2B5EF4-FFF2-40B4-BE49-F238E27FC236}">
                    <a16:creationId xmlns:a16="http://schemas.microsoft.com/office/drawing/2014/main" id="{80C9414E-8251-BC89-F441-38D86A92D0E5}"/>
                  </a:ext>
                </a:extLst>
              </p14:cNvPr>
              <p14:cNvContentPartPr/>
              <p14:nvPr/>
            </p14:nvContentPartPr>
            <p14:xfrm>
              <a:off x="7973243" y="2486689"/>
              <a:ext cx="979793" cy="45719"/>
            </p14:xfrm>
          </p:contentPart>
        </mc:Choice>
        <mc:Fallback xmlns="">
          <p:pic>
            <p:nvPicPr>
              <p:cNvPr id="38" name="Ink 37">
                <a:extLst>
                  <a:ext uri="{FF2B5EF4-FFF2-40B4-BE49-F238E27FC236}">
                    <a16:creationId xmlns:a16="http://schemas.microsoft.com/office/drawing/2014/main" id="{80C9414E-8251-BC89-F441-38D86A92D0E5}"/>
                  </a:ext>
                </a:extLst>
              </p:cNvPr>
              <p:cNvPicPr/>
              <p:nvPr/>
            </p:nvPicPr>
            <p:blipFill>
              <a:blip r:embed="rId16"/>
              <a:stretch>
                <a:fillRect/>
              </a:stretch>
            </p:blipFill>
            <p:spPr>
              <a:xfrm>
                <a:off x="7937208" y="2450404"/>
                <a:ext cx="1051503" cy="117926"/>
              </a:xfrm>
              <a:prstGeom prst="rect">
                <a:avLst/>
              </a:prstGeom>
            </p:spPr>
          </p:pic>
        </mc:Fallback>
      </mc:AlternateContent>
      <p:sp>
        <p:nvSpPr>
          <p:cNvPr id="40" name="TextBox 39">
            <a:extLst>
              <a:ext uri="{FF2B5EF4-FFF2-40B4-BE49-F238E27FC236}">
                <a16:creationId xmlns:a16="http://schemas.microsoft.com/office/drawing/2014/main" id="{7117887E-A3AC-3C44-94C8-71A6C8F95854}"/>
              </a:ext>
            </a:extLst>
          </p:cNvPr>
          <p:cNvSpPr txBox="1"/>
          <p:nvPr/>
        </p:nvSpPr>
        <p:spPr>
          <a:xfrm>
            <a:off x="1669160" y="5728210"/>
            <a:ext cx="8999535" cy="461665"/>
          </a:xfrm>
          <a:prstGeom prst="rect">
            <a:avLst/>
          </a:prstGeom>
          <a:noFill/>
        </p:spPr>
        <p:txBody>
          <a:bodyPr wrap="square" rtlCol="0">
            <a:spAutoFit/>
          </a:bodyPr>
          <a:lstStyle/>
          <a:p>
            <a:r>
              <a:rPr lang="en-DE" sz="1200" dirty="0">
                <a:latin typeface="Times" pitchFamily="2" charset="0"/>
              </a:rPr>
              <a:t>Fig 6a and b: Variation of strength with cos(</a:t>
            </a:r>
            <a:r>
              <a:rPr lang="el-GR" sz="1200" dirty="0">
                <a:latin typeface="Times" pitchFamily="2" charset="0"/>
              </a:rPr>
              <a:t>β-α</a:t>
            </a:r>
            <a:r>
              <a:rPr lang="en-DE" sz="1200" dirty="0">
                <a:latin typeface="Times" pitchFamily="2" charset="0"/>
              </a:rPr>
              <a:t>) for lower CP-even Higgs masses to correlate the SFOEWPT parameter space close to as well as away from alignment limit</a:t>
            </a:r>
          </a:p>
        </p:txBody>
      </p:sp>
      <p:sp>
        <p:nvSpPr>
          <p:cNvPr id="2" name="TextBox 1">
            <a:extLst>
              <a:ext uri="{FF2B5EF4-FFF2-40B4-BE49-F238E27FC236}">
                <a16:creationId xmlns:a16="http://schemas.microsoft.com/office/drawing/2014/main" id="{C5734A66-7280-A470-5718-0C659B1D9B18}"/>
              </a:ext>
            </a:extLst>
          </p:cNvPr>
          <p:cNvSpPr txBox="1"/>
          <p:nvPr/>
        </p:nvSpPr>
        <p:spPr>
          <a:xfrm>
            <a:off x="3252301" y="1372718"/>
            <a:ext cx="6505016" cy="584775"/>
          </a:xfrm>
          <a:prstGeom prst="rect">
            <a:avLst/>
          </a:prstGeom>
          <a:noFill/>
        </p:spPr>
        <p:txBody>
          <a:bodyPr wrap="square" rtlCol="0">
            <a:spAutoFit/>
          </a:bodyPr>
          <a:lstStyle/>
          <a:p>
            <a:pPr marL="285750" indent="-285750">
              <a:buFont typeface="Arial" panose="020B0604020202020204" pitchFamily="34" charset="0"/>
              <a:buChar char="•"/>
            </a:pPr>
            <a:r>
              <a:rPr lang="en-DE" sz="1600" b="1" dirty="0">
                <a:solidFill>
                  <a:srgbClr val="FF0000"/>
                </a:solidFill>
                <a:latin typeface="Times" pitchFamily="2" charset="0"/>
              </a:rPr>
              <a:t>SFOEWPT occurs for wide range of cos (β</a:t>
            </a:r>
            <a:r>
              <a:rPr lang="el-GR" sz="1600" b="1" dirty="0">
                <a:solidFill>
                  <a:srgbClr val="FF0000"/>
                </a:solidFill>
                <a:latin typeface="Times" pitchFamily="2" charset="0"/>
              </a:rPr>
              <a:t>-α</a:t>
            </a:r>
            <a:r>
              <a:rPr lang="en-DE" sz="1600" b="1" dirty="0">
                <a:solidFill>
                  <a:srgbClr val="FF0000"/>
                </a:solidFill>
                <a:latin typeface="Times" pitchFamily="2" charset="0"/>
              </a:rPr>
              <a:t>), strength increasing further away from the alignment limit</a:t>
            </a:r>
          </a:p>
        </p:txBody>
      </p:sp>
    </p:spTree>
    <p:extLst>
      <p:ext uri="{BB962C8B-B14F-4D97-AF65-F5344CB8AC3E}">
        <p14:creationId xmlns:p14="http://schemas.microsoft.com/office/powerpoint/2010/main" val="2688494540"/>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13A22-0F2D-AC10-AD45-CDC419642CD3}"/>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0409A92D-2D90-147A-57BC-990AE979AF4C}"/>
              </a:ext>
            </a:extLst>
          </p:cNvPr>
          <p:cNvSpPr/>
          <p:nvPr/>
        </p:nvSpPr>
        <p:spPr>
          <a:xfrm>
            <a:off x="0" y="6654188"/>
            <a:ext cx="12192000" cy="203812"/>
          </a:xfrm>
          <a:prstGeom prst="rect">
            <a:avLst/>
          </a:prstGeom>
          <a:solidFill>
            <a:srgbClr val="FFF58D">
              <a:alpha val="66275"/>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DE"/>
          </a:p>
        </p:txBody>
      </p:sp>
      <p:pic>
        <p:nvPicPr>
          <p:cNvPr id="8" name="Picture 7" descr="A blue circle with text and dots&#10;&#10;Description automatically generated">
            <a:extLst>
              <a:ext uri="{FF2B5EF4-FFF2-40B4-BE49-F238E27FC236}">
                <a16:creationId xmlns:a16="http://schemas.microsoft.com/office/drawing/2014/main" id="{56F3EE36-B6D2-4770-3239-FD6BA8A81E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8685" y="299549"/>
            <a:ext cx="729590" cy="729590"/>
          </a:xfrm>
          <a:prstGeom prst="rect">
            <a:avLst/>
          </a:prstGeom>
        </p:spPr>
      </p:pic>
      <p:sp>
        <p:nvSpPr>
          <p:cNvPr id="11" name="TextBox 10">
            <a:extLst>
              <a:ext uri="{FF2B5EF4-FFF2-40B4-BE49-F238E27FC236}">
                <a16:creationId xmlns:a16="http://schemas.microsoft.com/office/drawing/2014/main" id="{8DC93982-6B1F-771C-03FA-C87B9177874A}"/>
              </a:ext>
            </a:extLst>
          </p:cNvPr>
          <p:cNvSpPr txBox="1"/>
          <p:nvPr/>
        </p:nvSpPr>
        <p:spPr>
          <a:xfrm>
            <a:off x="706536" y="6625289"/>
            <a:ext cx="6097836" cy="261610"/>
          </a:xfrm>
          <a:prstGeom prst="rect">
            <a:avLst/>
          </a:prstGeom>
          <a:noFill/>
        </p:spPr>
        <p:txBody>
          <a:bodyPr wrap="square">
            <a:spAutoFit/>
          </a:bodyPr>
          <a:lstStyle/>
          <a:p>
            <a:r>
              <a:rPr lang="en-DE" sz="1100" dirty="0">
                <a:solidFill>
                  <a:schemeClr val="tx1">
                    <a:tint val="82000"/>
                  </a:schemeClr>
                </a:solidFill>
              </a:rPr>
              <a:t>Debankana Nath</a:t>
            </a:r>
          </a:p>
        </p:txBody>
      </p:sp>
      <p:sp>
        <p:nvSpPr>
          <p:cNvPr id="12" name="Slide Number Placeholder 6">
            <a:extLst>
              <a:ext uri="{FF2B5EF4-FFF2-40B4-BE49-F238E27FC236}">
                <a16:creationId xmlns:a16="http://schemas.microsoft.com/office/drawing/2014/main" id="{C546E52C-0404-FC34-4D10-C04B7D5818CA}"/>
              </a:ext>
            </a:extLst>
          </p:cNvPr>
          <p:cNvSpPr>
            <a:spLocks noGrp="1"/>
          </p:cNvSpPr>
          <p:nvPr>
            <p:ph type="sldNum" sz="quarter" idx="12"/>
          </p:nvPr>
        </p:nvSpPr>
        <p:spPr>
          <a:xfrm>
            <a:off x="8895946" y="6558450"/>
            <a:ext cx="2743200" cy="365125"/>
          </a:xfrm>
        </p:spPr>
        <p:txBody>
          <a:bodyPr/>
          <a:lstStyle/>
          <a:p>
            <a:fld id="{330EA680-D336-4FF7-8B7A-9848BB0A1C32}" type="slidenum">
              <a:rPr lang="en-GB" sz="1100" smtClean="0"/>
              <a:t>11</a:t>
            </a:fld>
            <a:endParaRPr lang="en-GB" sz="1100" dirty="0"/>
          </a:p>
        </p:txBody>
      </p:sp>
      <p:sp>
        <p:nvSpPr>
          <p:cNvPr id="13" name="Footer Placeholder 5">
            <a:extLst>
              <a:ext uri="{FF2B5EF4-FFF2-40B4-BE49-F238E27FC236}">
                <a16:creationId xmlns:a16="http://schemas.microsoft.com/office/drawing/2014/main" id="{047707D8-9983-977B-48B6-7D4BAD2079B3}"/>
              </a:ext>
            </a:extLst>
          </p:cNvPr>
          <p:cNvSpPr txBox="1">
            <a:spLocks/>
          </p:cNvSpPr>
          <p:nvPr/>
        </p:nvSpPr>
        <p:spPr>
          <a:xfrm>
            <a:off x="6096000" y="6558451"/>
            <a:ext cx="5147441" cy="365125"/>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t>2HDM : Alignment Limit and SFOEWPT || DESY THEORY WORKSHOP 2025</a:t>
            </a:r>
          </a:p>
        </p:txBody>
      </p:sp>
      <p:grpSp>
        <p:nvGrpSpPr>
          <p:cNvPr id="17" name="Group 16">
            <a:extLst>
              <a:ext uri="{FF2B5EF4-FFF2-40B4-BE49-F238E27FC236}">
                <a16:creationId xmlns:a16="http://schemas.microsoft.com/office/drawing/2014/main" id="{05615D21-6906-0267-DDB6-CF0240736726}"/>
              </a:ext>
            </a:extLst>
          </p:cNvPr>
          <p:cNvGrpSpPr/>
          <p:nvPr/>
        </p:nvGrpSpPr>
        <p:grpSpPr>
          <a:xfrm>
            <a:off x="557151" y="2058759"/>
            <a:ext cx="5917221" cy="3539867"/>
            <a:chOff x="360584" y="1657870"/>
            <a:chExt cx="5867912" cy="3582464"/>
          </a:xfrm>
        </p:grpSpPr>
        <p:pic>
          <p:nvPicPr>
            <p:cNvPr id="15" name="Content Placeholder 2" descr="A graph of a function&#10;&#10;Description automatically generated">
              <a:extLst>
                <a:ext uri="{FF2B5EF4-FFF2-40B4-BE49-F238E27FC236}">
                  <a16:creationId xmlns:a16="http://schemas.microsoft.com/office/drawing/2014/main" id="{56AB5452-EE0F-218F-3DAD-22188F0C9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584" y="1719587"/>
              <a:ext cx="5867912" cy="3520747"/>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7699F86-8F1A-D225-9D38-B571A79F588B}"/>
                    </a:ext>
                  </a:extLst>
                </p:cNvPr>
                <p:cNvSpPr txBox="1"/>
                <p:nvPr/>
              </p:nvSpPr>
              <p:spPr>
                <a:xfrm>
                  <a:off x="819310" y="1657870"/>
                  <a:ext cx="4479584" cy="264758"/>
                </a:xfrm>
                <a:prstGeom prst="rect">
                  <a:avLst/>
                </a:prstGeom>
                <a:solidFill>
                  <a:schemeClr val="bg1"/>
                </a:solidFill>
              </p:spPr>
              <p:txBody>
                <a:bodyPr wrap="square" rtlCol="0">
                  <a:spAutoFit/>
                </a:bodyPr>
                <a:lstStyle/>
                <a:p>
                  <a:r>
                    <a:rPr lang="en-DE" sz="1100" dirty="0">
                      <a:latin typeface="Cambria" panose="02040503050406030204" pitchFamily="18" charset="0"/>
                    </a:rPr>
                    <a:t>Type I: m</a:t>
                  </a:r>
                  <a:r>
                    <a:rPr lang="en-DE" sz="1100" baseline="-25000" dirty="0">
                      <a:latin typeface="Cambria" panose="02040503050406030204" pitchFamily="18" charset="0"/>
                    </a:rPr>
                    <a:t>H</a:t>
                  </a:r>
                  <a:r>
                    <a:rPr lang="en-DE" sz="1100" dirty="0">
                      <a:latin typeface="Cambria" panose="02040503050406030204" pitchFamily="18" charset="0"/>
                    </a:rPr>
                    <a:t>= 401.6 GeV, m</a:t>
                  </a:r>
                  <a:r>
                    <a:rPr lang="en-DE" sz="1100" baseline="-25000" dirty="0">
                      <a:latin typeface="Cambria" panose="02040503050406030204" pitchFamily="18" charset="0"/>
                    </a:rPr>
                    <a:t>A</a:t>
                  </a:r>
                  <a:r>
                    <a:rPr lang="en-DE" sz="1100" dirty="0">
                      <a:latin typeface="Cambria" panose="02040503050406030204" pitchFamily="18" charset="0"/>
                    </a:rPr>
                    <a:t> </a:t>
                  </a:r>
                  <a14:m>
                    <m:oMath xmlns:m="http://schemas.openxmlformats.org/officeDocument/2006/math">
                      <m:r>
                        <a:rPr lang="en-DE" sz="1100" i="1" smtClean="0">
                          <a:latin typeface="Cambria Math" panose="02040503050406030204" pitchFamily="18" charset="0"/>
                          <a:ea typeface="Cambria Math" panose="02040503050406030204" pitchFamily="18" charset="0"/>
                        </a:rPr>
                        <m:t>~</m:t>
                      </m:r>
                      <m:r>
                        <a:rPr lang="en-US" sz="1100" b="0" i="1" smtClean="0">
                          <a:latin typeface="Cambria Math" panose="02040503050406030204" pitchFamily="18" charset="0"/>
                          <a:ea typeface="Cambria Math" panose="02040503050406030204" pitchFamily="18" charset="0"/>
                        </a:rPr>
                        <m:t> </m:t>
                      </m:r>
                    </m:oMath>
                  </a14:m>
                  <a:r>
                    <a:rPr lang="en-DE" sz="1100" dirty="0">
                      <a:latin typeface="Cambria" panose="02040503050406030204" pitchFamily="18" charset="0"/>
                    </a:rPr>
                    <a:t>m</a:t>
                  </a:r>
                  <a14:m>
                    <m:oMath xmlns:m="http://schemas.openxmlformats.org/officeDocument/2006/math">
                      <m:sSup>
                        <m:sSupPr>
                          <m:ctrlPr>
                            <a:rPr lang="en-DE" sz="1100" i="1" baseline="-25000" dirty="0" smtClean="0">
                              <a:latin typeface="Cambria Math" panose="02040503050406030204" pitchFamily="18" charset="0"/>
                            </a:rPr>
                          </m:ctrlPr>
                        </m:sSupPr>
                        <m:e>
                          <m:r>
                            <a:rPr lang="en-US" sz="1100" b="0" i="1" baseline="-25000" dirty="0" smtClean="0">
                              <a:latin typeface="Cambria Math" panose="02040503050406030204" pitchFamily="18" charset="0"/>
                            </a:rPr>
                            <m:t>𝐻</m:t>
                          </m:r>
                        </m:e>
                        <m:sup>
                          <m:r>
                            <a:rPr lang="en-DE" sz="1100" i="1" baseline="-25000" dirty="0" smtClean="0">
                              <a:latin typeface="Cambria Math" panose="02040503050406030204" pitchFamily="18" charset="0"/>
                              <a:ea typeface="Cambria Math" panose="02040503050406030204" pitchFamily="18" charset="0"/>
                            </a:rPr>
                            <m:t>±</m:t>
                          </m:r>
                        </m:sup>
                      </m:sSup>
                    </m:oMath>
                  </a14:m>
                  <a:r>
                    <a:rPr lang="en-DE" sz="1100" dirty="0">
                      <a:latin typeface="Cambria" panose="02040503050406030204" pitchFamily="18" charset="0"/>
                    </a:rPr>
                    <a:t>&gt; 600 GeV, tan </a:t>
                  </a:r>
                  <a:r>
                    <a:rPr lang="el-GR" sz="1100" dirty="0">
                      <a:latin typeface="Cambria" panose="02040503050406030204" pitchFamily="18" charset="0"/>
                    </a:rPr>
                    <a:t>β = </a:t>
                  </a:r>
                  <a:r>
                    <a:rPr lang="en-US" sz="1100" dirty="0">
                      <a:latin typeface="Cambria" panose="02040503050406030204" pitchFamily="18" charset="0"/>
                    </a:rPr>
                    <a:t>7.7, </a:t>
                  </a:r>
                  <a:r>
                    <a:rPr lang="en-US" sz="1100" i="1" dirty="0">
                      <a:latin typeface="Cambria" panose="02040503050406030204" pitchFamily="18" charset="0"/>
                    </a:rPr>
                    <a:t>M</a:t>
                  </a:r>
                  <a:r>
                    <a:rPr lang="en-US" sz="1100" dirty="0">
                      <a:latin typeface="Cambria" panose="02040503050406030204" pitchFamily="18" charset="0"/>
                    </a:rPr>
                    <a:t> = </a:t>
                  </a:r>
                  <a:r>
                    <a:rPr lang="en-DE" sz="1100" dirty="0"/>
                    <a:t>400.6 GeV</a:t>
                  </a:r>
                  <a:endParaRPr lang="en-DE" sz="1100" baseline="-25000" dirty="0">
                    <a:latin typeface="Cambria" panose="02040503050406030204" pitchFamily="18" charset="0"/>
                  </a:endParaRPr>
                </a:p>
              </p:txBody>
            </p:sp>
          </mc:Choice>
          <mc:Fallback xmlns="">
            <p:sp>
              <p:nvSpPr>
                <p:cNvPr id="16" name="TextBox 15">
                  <a:extLst>
                    <a:ext uri="{FF2B5EF4-FFF2-40B4-BE49-F238E27FC236}">
                      <a16:creationId xmlns:a16="http://schemas.microsoft.com/office/drawing/2014/main" id="{87699F86-8F1A-D225-9D38-B571A79F588B}"/>
                    </a:ext>
                  </a:extLst>
                </p:cNvPr>
                <p:cNvSpPr txBox="1">
                  <a:spLocks noRot="1" noChangeAspect="1" noMove="1" noResize="1" noEditPoints="1" noAdjustHandles="1" noChangeArrowheads="1" noChangeShapeType="1" noTextEdit="1"/>
                </p:cNvSpPr>
                <p:nvPr/>
              </p:nvSpPr>
              <p:spPr>
                <a:xfrm>
                  <a:off x="819310" y="1657870"/>
                  <a:ext cx="4479584" cy="264758"/>
                </a:xfrm>
                <a:prstGeom prst="rect">
                  <a:avLst/>
                </a:prstGeom>
                <a:blipFill>
                  <a:blip r:embed="rId4"/>
                  <a:stretch>
                    <a:fillRect t="-4762" b="-14286"/>
                  </a:stretch>
                </a:blipFill>
              </p:spPr>
              <p:txBody>
                <a:bodyPr/>
                <a:lstStyle/>
                <a:p>
                  <a:r>
                    <a:rPr lang="en-DE">
                      <a:noFill/>
                    </a:rPr>
                    <a:t> </a:t>
                  </a:r>
                </a:p>
              </p:txBody>
            </p:sp>
          </mc:Fallback>
        </mc:AlternateContent>
      </p:grpSp>
      <p:sp>
        <p:nvSpPr>
          <p:cNvPr id="23" name="Title 3">
            <a:extLst>
              <a:ext uri="{FF2B5EF4-FFF2-40B4-BE49-F238E27FC236}">
                <a16:creationId xmlns:a16="http://schemas.microsoft.com/office/drawing/2014/main" id="{D129D8D0-0511-0F8B-8FF3-9933FF9155A8}"/>
              </a:ext>
            </a:extLst>
          </p:cNvPr>
          <p:cNvSpPr>
            <a:spLocks noGrp="1"/>
          </p:cNvSpPr>
          <p:nvPr>
            <p:ph type="title"/>
          </p:nvPr>
        </p:nvSpPr>
        <p:spPr>
          <a:xfrm>
            <a:off x="778663" y="155838"/>
            <a:ext cx="5173609" cy="1475132"/>
          </a:xfrm>
        </p:spPr>
        <p:txBody>
          <a:bodyPr>
            <a:normAutofit/>
          </a:bodyPr>
          <a:lstStyle/>
          <a:p>
            <a:r>
              <a:rPr lang="en-DE" sz="3200" b="1" dirty="0">
                <a:latin typeface="Imprint MT Shadow" pitchFamily="82" charset="77"/>
              </a:rPr>
              <a:t>SFOEWPT vs cos (</a:t>
            </a:r>
            <a:r>
              <a:rPr lang="el-GR" sz="3200" b="1" dirty="0">
                <a:latin typeface="Times" pitchFamily="2" charset="0"/>
              </a:rPr>
              <a:t>β-α</a:t>
            </a:r>
            <a:r>
              <a:rPr lang="en-DE" sz="3200" b="1" dirty="0">
                <a:latin typeface="Imprint MT Shadow" pitchFamily="82" charset="77"/>
              </a:rPr>
              <a:t>)</a:t>
            </a:r>
            <a:br>
              <a:rPr lang="en-DE" sz="3200" b="1" dirty="0">
                <a:latin typeface="Imprint MT Shadow" pitchFamily="82" charset="77"/>
              </a:rPr>
            </a:br>
            <a:r>
              <a:rPr lang="en-DE" sz="2400" b="1" dirty="0">
                <a:latin typeface="Imprint MT Shadow" pitchFamily="82" charset="77"/>
              </a:rPr>
              <a:t>for higher m</a:t>
            </a:r>
            <a:r>
              <a:rPr lang="en-DE" sz="2400" b="1" baseline="-25000" dirty="0">
                <a:latin typeface="Imprint MT Shadow" pitchFamily="82" charset="77"/>
              </a:rPr>
              <a:t>H</a:t>
            </a:r>
            <a:endParaRPr lang="en-DE" sz="3200" b="1" dirty="0">
              <a:latin typeface="Imprint MT Shadow" pitchFamily="82" charset="77"/>
            </a:endParaRPr>
          </a:p>
        </p:txBody>
      </p:sp>
      <p:sp>
        <p:nvSpPr>
          <p:cNvPr id="24" name="Rectangle 23">
            <a:extLst>
              <a:ext uri="{FF2B5EF4-FFF2-40B4-BE49-F238E27FC236}">
                <a16:creationId xmlns:a16="http://schemas.microsoft.com/office/drawing/2014/main" id="{685CDED9-92DA-FE31-95AA-C2D7A7AC5525}"/>
              </a:ext>
            </a:extLst>
          </p:cNvPr>
          <p:cNvSpPr/>
          <p:nvPr/>
        </p:nvSpPr>
        <p:spPr>
          <a:xfrm>
            <a:off x="557151" y="464587"/>
            <a:ext cx="221512" cy="569924"/>
          </a:xfrm>
          <a:prstGeom prst="rect">
            <a:avLst/>
          </a:prstGeom>
          <a:solidFill>
            <a:srgbClr val="FAE6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mc:AlternateContent xmlns:mc="http://schemas.openxmlformats.org/markup-compatibility/2006" xmlns:p14="http://schemas.microsoft.com/office/powerpoint/2010/main">
        <mc:Choice Requires="p14">
          <p:contentPart p14:bwMode="auto" r:id="rId5">
            <p14:nvContentPartPr>
              <p14:cNvPr id="30" name="Ink 29">
                <a:extLst>
                  <a:ext uri="{FF2B5EF4-FFF2-40B4-BE49-F238E27FC236}">
                    <a16:creationId xmlns:a16="http://schemas.microsoft.com/office/drawing/2014/main" id="{302A89C2-92BB-53DE-0B50-F80BF0EF56D3}"/>
                  </a:ext>
                </a:extLst>
              </p14:cNvPr>
              <p14:cNvContentPartPr/>
              <p14:nvPr/>
            </p14:nvContentPartPr>
            <p14:xfrm>
              <a:off x="7852862" y="749549"/>
              <a:ext cx="450000" cy="45720"/>
            </p14:xfrm>
          </p:contentPart>
        </mc:Choice>
        <mc:Fallback xmlns="">
          <p:pic>
            <p:nvPicPr>
              <p:cNvPr id="30" name="Ink 29">
                <a:extLst>
                  <a:ext uri="{FF2B5EF4-FFF2-40B4-BE49-F238E27FC236}">
                    <a16:creationId xmlns:a16="http://schemas.microsoft.com/office/drawing/2014/main" id="{302A89C2-92BB-53DE-0B50-F80BF0EF56D3}"/>
                  </a:ext>
                </a:extLst>
              </p:cNvPr>
              <p:cNvPicPr/>
              <p:nvPr/>
            </p:nvPicPr>
            <p:blipFill>
              <a:blip r:embed="rId6"/>
              <a:stretch>
                <a:fillRect/>
              </a:stretch>
            </p:blipFill>
            <p:spPr>
              <a:xfrm>
                <a:off x="7816862" y="713549"/>
                <a:ext cx="521640" cy="117360"/>
              </a:xfrm>
              <a:prstGeom prst="rect">
                <a:avLst/>
              </a:prstGeom>
            </p:spPr>
          </p:pic>
        </mc:Fallback>
      </mc:AlternateContent>
      <p:pic>
        <p:nvPicPr>
          <p:cNvPr id="5" name="Picture 4" descr="A graph of a function&#10;&#10;Description automatically generated">
            <a:extLst>
              <a:ext uri="{FF2B5EF4-FFF2-40B4-BE49-F238E27FC236}">
                <a16:creationId xmlns:a16="http://schemas.microsoft.com/office/drawing/2014/main" id="{5D872A6B-2197-BC6D-F29F-3FB29767A51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90680" y="2172719"/>
            <a:ext cx="5659581" cy="3395749"/>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1EBE8A2-3D78-A87B-31F9-87031766B9DC}"/>
                  </a:ext>
                </a:extLst>
              </p:cNvPr>
              <p:cNvSpPr txBox="1"/>
              <p:nvPr/>
            </p:nvSpPr>
            <p:spPr>
              <a:xfrm>
                <a:off x="6655041" y="2105773"/>
                <a:ext cx="4517227" cy="261610"/>
              </a:xfrm>
              <a:prstGeom prst="rect">
                <a:avLst/>
              </a:prstGeom>
              <a:solidFill>
                <a:schemeClr val="bg1"/>
              </a:solidFill>
            </p:spPr>
            <p:txBody>
              <a:bodyPr wrap="square" rtlCol="0">
                <a:spAutoFit/>
              </a:bodyPr>
              <a:lstStyle/>
              <a:p>
                <a:r>
                  <a:rPr lang="en-DE" sz="1100" dirty="0">
                    <a:latin typeface="Cambria" panose="02040503050406030204" pitchFamily="18" charset="0"/>
                  </a:rPr>
                  <a:t>Type I: m</a:t>
                </a:r>
                <a:r>
                  <a:rPr lang="en-DE" sz="1100" baseline="-25000" dirty="0">
                    <a:latin typeface="Cambria" panose="02040503050406030204" pitchFamily="18" charset="0"/>
                  </a:rPr>
                  <a:t>H</a:t>
                </a:r>
                <a:r>
                  <a:rPr lang="en-DE" sz="1100" dirty="0">
                    <a:latin typeface="Cambria" panose="02040503050406030204" pitchFamily="18" charset="0"/>
                  </a:rPr>
                  <a:t>= 517.4 GeV, m</a:t>
                </a:r>
                <a:r>
                  <a:rPr lang="en-DE" sz="1100" baseline="-25000" dirty="0">
                    <a:latin typeface="Cambria" panose="02040503050406030204" pitchFamily="18" charset="0"/>
                  </a:rPr>
                  <a:t>A</a:t>
                </a:r>
                <a:r>
                  <a:rPr lang="en-DE" sz="1100" dirty="0">
                    <a:latin typeface="Cambria" panose="02040503050406030204" pitchFamily="18" charset="0"/>
                  </a:rPr>
                  <a:t> </a:t>
                </a:r>
                <a14:m>
                  <m:oMath xmlns:m="http://schemas.openxmlformats.org/officeDocument/2006/math">
                    <m:r>
                      <a:rPr lang="en-DE" sz="1100" i="1" smtClean="0">
                        <a:latin typeface="Cambria Math" panose="02040503050406030204" pitchFamily="18" charset="0"/>
                        <a:ea typeface="Cambria Math" panose="02040503050406030204" pitchFamily="18" charset="0"/>
                      </a:rPr>
                      <m:t>~</m:t>
                    </m:r>
                    <m:r>
                      <a:rPr lang="en-US" sz="1100" b="0" i="1" smtClean="0">
                        <a:latin typeface="Cambria Math" panose="02040503050406030204" pitchFamily="18" charset="0"/>
                        <a:ea typeface="Cambria Math" panose="02040503050406030204" pitchFamily="18" charset="0"/>
                      </a:rPr>
                      <m:t> </m:t>
                    </m:r>
                  </m:oMath>
                </a14:m>
                <a:r>
                  <a:rPr lang="en-DE" sz="1100" dirty="0">
                    <a:latin typeface="Cambria" panose="02040503050406030204" pitchFamily="18" charset="0"/>
                  </a:rPr>
                  <a:t>m</a:t>
                </a:r>
                <a14:m>
                  <m:oMath xmlns:m="http://schemas.openxmlformats.org/officeDocument/2006/math">
                    <m:sSup>
                      <m:sSupPr>
                        <m:ctrlPr>
                          <a:rPr lang="en-DE" sz="1100" i="1" baseline="-25000" dirty="0" smtClean="0">
                            <a:latin typeface="Cambria Math" panose="02040503050406030204" pitchFamily="18" charset="0"/>
                          </a:rPr>
                        </m:ctrlPr>
                      </m:sSupPr>
                      <m:e>
                        <m:r>
                          <a:rPr lang="en-US" sz="1100" b="0" i="1" baseline="-25000" dirty="0" smtClean="0">
                            <a:latin typeface="Cambria Math" panose="02040503050406030204" pitchFamily="18" charset="0"/>
                          </a:rPr>
                          <m:t>𝐻</m:t>
                        </m:r>
                      </m:e>
                      <m:sup>
                        <m:r>
                          <a:rPr lang="en-DE" sz="1100" i="1" baseline="-25000" dirty="0" smtClean="0">
                            <a:latin typeface="Cambria Math" panose="02040503050406030204" pitchFamily="18" charset="0"/>
                            <a:ea typeface="Cambria Math" panose="02040503050406030204" pitchFamily="18" charset="0"/>
                          </a:rPr>
                          <m:t>±</m:t>
                        </m:r>
                      </m:sup>
                    </m:sSup>
                  </m:oMath>
                </a14:m>
                <a:r>
                  <a:rPr lang="en-DE" sz="1100" dirty="0">
                    <a:latin typeface="Cambria" panose="02040503050406030204" pitchFamily="18" charset="0"/>
                  </a:rPr>
                  <a:t>&gt; 700 GeV, tan </a:t>
                </a:r>
                <a:r>
                  <a:rPr lang="el-GR" sz="1100" dirty="0">
                    <a:latin typeface="Cambria" panose="02040503050406030204" pitchFamily="18" charset="0"/>
                  </a:rPr>
                  <a:t>β = </a:t>
                </a:r>
                <a:r>
                  <a:rPr lang="en-US" sz="1100" dirty="0">
                    <a:latin typeface="Cambria" panose="02040503050406030204" pitchFamily="18" charset="0"/>
                  </a:rPr>
                  <a:t>1.68, </a:t>
                </a:r>
                <a:r>
                  <a:rPr lang="en-US" sz="1100" i="1" dirty="0">
                    <a:latin typeface="Cambria" panose="02040503050406030204" pitchFamily="18" charset="0"/>
                  </a:rPr>
                  <a:t>M</a:t>
                </a:r>
                <a:r>
                  <a:rPr lang="en-US" sz="1100" dirty="0">
                    <a:latin typeface="Cambria" panose="02040503050406030204" pitchFamily="18" charset="0"/>
                  </a:rPr>
                  <a:t> = </a:t>
                </a:r>
                <a:r>
                  <a:rPr lang="en-DE" sz="1100" dirty="0"/>
                  <a:t>513.5 GeV</a:t>
                </a:r>
                <a:endParaRPr lang="en-DE" sz="1100" baseline="-25000" dirty="0">
                  <a:latin typeface="Cambria" panose="02040503050406030204" pitchFamily="18" charset="0"/>
                </a:endParaRPr>
              </a:p>
            </p:txBody>
          </p:sp>
        </mc:Choice>
        <mc:Fallback xmlns="">
          <p:sp>
            <p:nvSpPr>
              <p:cNvPr id="6" name="TextBox 5">
                <a:extLst>
                  <a:ext uri="{FF2B5EF4-FFF2-40B4-BE49-F238E27FC236}">
                    <a16:creationId xmlns:a16="http://schemas.microsoft.com/office/drawing/2014/main" id="{B1EBE8A2-3D78-A87B-31F9-87031766B9DC}"/>
                  </a:ext>
                </a:extLst>
              </p:cNvPr>
              <p:cNvSpPr txBox="1">
                <a:spLocks noRot="1" noChangeAspect="1" noMove="1" noResize="1" noEditPoints="1" noAdjustHandles="1" noChangeArrowheads="1" noChangeShapeType="1" noTextEdit="1"/>
              </p:cNvSpPr>
              <p:nvPr/>
            </p:nvSpPr>
            <p:spPr>
              <a:xfrm>
                <a:off x="6655041" y="2105773"/>
                <a:ext cx="4517227" cy="261610"/>
              </a:xfrm>
              <a:prstGeom prst="rect">
                <a:avLst/>
              </a:prstGeom>
              <a:blipFill>
                <a:blip r:embed="rId8"/>
                <a:stretch>
                  <a:fillRect b="-13636"/>
                </a:stretch>
              </a:blipFill>
            </p:spPr>
            <p:txBody>
              <a:bodyPr/>
              <a:lstStyle/>
              <a:p>
                <a:r>
                  <a:rPr lang="en-DE">
                    <a:noFill/>
                  </a:rPr>
                  <a:t> </a:t>
                </a:r>
              </a:p>
            </p:txBody>
          </p:sp>
        </mc:Fallback>
      </mc:AlternateContent>
      <p:sp>
        <p:nvSpPr>
          <p:cNvPr id="7" name="TextBox 6">
            <a:extLst>
              <a:ext uri="{FF2B5EF4-FFF2-40B4-BE49-F238E27FC236}">
                <a16:creationId xmlns:a16="http://schemas.microsoft.com/office/drawing/2014/main" id="{E301BD77-DF77-4821-1CF4-235872224558}"/>
              </a:ext>
            </a:extLst>
          </p:cNvPr>
          <p:cNvSpPr txBox="1"/>
          <p:nvPr/>
        </p:nvSpPr>
        <p:spPr>
          <a:xfrm>
            <a:off x="1450059" y="5678118"/>
            <a:ext cx="9598626" cy="276999"/>
          </a:xfrm>
          <a:prstGeom prst="rect">
            <a:avLst/>
          </a:prstGeom>
          <a:noFill/>
        </p:spPr>
        <p:txBody>
          <a:bodyPr wrap="square" rtlCol="0">
            <a:spAutoFit/>
          </a:bodyPr>
          <a:lstStyle/>
          <a:p>
            <a:r>
              <a:rPr lang="en-DE" sz="1200" dirty="0">
                <a:latin typeface="Times" pitchFamily="2" charset="0"/>
              </a:rPr>
              <a:t>Fig 7a and b: Variation of strength with cos(</a:t>
            </a:r>
            <a:r>
              <a:rPr lang="el-GR" sz="1200" dirty="0">
                <a:latin typeface="Times" pitchFamily="2" charset="0"/>
              </a:rPr>
              <a:t>β-α</a:t>
            </a:r>
            <a:r>
              <a:rPr lang="en-DE" sz="1200" dirty="0">
                <a:latin typeface="Times" pitchFamily="2" charset="0"/>
              </a:rPr>
              <a:t>) for higher CP-even Higgs masses to correlate the SFOEWPT parameter space close to alignment limit</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D1E7177-8F60-3302-5310-2B2FA8785696}"/>
                  </a:ext>
                </a:extLst>
              </p:cNvPr>
              <p:cNvSpPr txBox="1"/>
              <p:nvPr/>
            </p:nvSpPr>
            <p:spPr>
              <a:xfrm>
                <a:off x="2187263" y="1532498"/>
                <a:ext cx="8206834" cy="338554"/>
              </a:xfrm>
              <a:prstGeom prst="rect">
                <a:avLst/>
              </a:prstGeom>
              <a:noFill/>
            </p:spPr>
            <p:txBody>
              <a:bodyPr wrap="square" rtlCol="0">
                <a:spAutoFit/>
              </a:bodyPr>
              <a:lstStyle/>
              <a:p>
                <a:pPr marL="285750" indent="-285750">
                  <a:buFont typeface="Arial" panose="020B0604020202020204" pitchFamily="34" charset="0"/>
                  <a:buChar char="•"/>
                </a:pPr>
                <a:r>
                  <a:rPr lang="en-DE" sz="1600" b="1" dirty="0">
                    <a:solidFill>
                      <a:srgbClr val="FF0000"/>
                    </a:solidFill>
                    <a:latin typeface="Times" pitchFamily="2" charset="0"/>
                  </a:rPr>
                  <a:t>SFOEWPT occurs strongest for cos (β</a:t>
                </a:r>
                <a:r>
                  <a:rPr lang="el-GR" sz="1600" b="1" dirty="0">
                    <a:solidFill>
                      <a:srgbClr val="FF0000"/>
                    </a:solidFill>
                    <a:latin typeface="Times" pitchFamily="2" charset="0"/>
                  </a:rPr>
                  <a:t>-α</a:t>
                </a:r>
                <a:r>
                  <a:rPr lang="en-DE" sz="1600" b="1" dirty="0">
                    <a:solidFill>
                      <a:srgbClr val="FF0000"/>
                    </a:solidFill>
                    <a:latin typeface="Times" pitchFamily="2" charset="0"/>
                  </a:rPr>
                  <a:t>) </a:t>
                </a:r>
                <a14:m>
                  <m:oMath xmlns:m="http://schemas.openxmlformats.org/officeDocument/2006/math">
                    <m:r>
                      <a:rPr lang="en-DE" sz="1600" b="1" i="1" smtClean="0">
                        <a:solidFill>
                          <a:srgbClr val="FF0000"/>
                        </a:solidFill>
                        <a:latin typeface="Cambria Math" panose="02040503050406030204" pitchFamily="18" charset="0"/>
                        <a:ea typeface="Cambria Math" panose="02040503050406030204" pitchFamily="18" charset="0"/>
                      </a:rPr>
                      <m:t>→</m:t>
                    </m:r>
                    <m:r>
                      <a:rPr lang="en-US" sz="1600" b="1" i="1" smtClean="0">
                        <a:solidFill>
                          <a:srgbClr val="FF0000"/>
                        </a:solidFill>
                        <a:latin typeface="Cambria Math" panose="02040503050406030204" pitchFamily="18" charset="0"/>
                        <a:ea typeface="Cambria Math" panose="02040503050406030204" pitchFamily="18" charset="0"/>
                      </a:rPr>
                      <m:t>𝟎</m:t>
                    </m:r>
                  </m:oMath>
                </a14:m>
                <a:r>
                  <a:rPr lang="en-DE" sz="1600" b="1" dirty="0">
                    <a:solidFill>
                      <a:srgbClr val="FF0000"/>
                    </a:solidFill>
                    <a:latin typeface="Times" pitchFamily="2" charset="0"/>
                  </a:rPr>
                  <a:t>, i.e. strength highest at the alignment limit</a:t>
                </a:r>
              </a:p>
            </p:txBody>
          </p:sp>
        </mc:Choice>
        <mc:Fallback xmlns="">
          <p:sp>
            <p:nvSpPr>
              <p:cNvPr id="2" name="TextBox 1">
                <a:extLst>
                  <a:ext uri="{FF2B5EF4-FFF2-40B4-BE49-F238E27FC236}">
                    <a16:creationId xmlns:a16="http://schemas.microsoft.com/office/drawing/2014/main" id="{6D1E7177-8F60-3302-5310-2B2FA8785696}"/>
                  </a:ext>
                </a:extLst>
              </p:cNvPr>
              <p:cNvSpPr txBox="1">
                <a:spLocks noRot="1" noChangeAspect="1" noMove="1" noResize="1" noEditPoints="1" noAdjustHandles="1" noChangeArrowheads="1" noChangeShapeType="1" noTextEdit="1"/>
              </p:cNvSpPr>
              <p:nvPr/>
            </p:nvSpPr>
            <p:spPr>
              <a:xfrm>
                <a:off x="2187263" y="1532498"/>
                <a:ext cx="8206834" cy="338554"/>
              </a:xfrm>
              <a:prstGeom prst="rect">
                <a:avLst/>
              </a:prstGeom>
              <a:blipFill>
                <a:blip r:embed="rId9"/>
                <a:stretch>
                  <a:fillRect l="-309" b="-25000"/>
                </a:stretch>
              </a:blipFill>
            </p:spPr>
            <p:txBody>
              <a:bodyPr/>
              <a:lstStyle/>
              <a:p>
                <a:r>
                  <a:rPr lang="en-DE">
                    <a:noFill/>
                  </a:rPr>
                  <a:t> </a:t>
                </a:r>
              </a:p>
            </p:txBody>
          </p:sp>
        </mc:Fallback>
      </mc:AlternateContent>
    </p:spTree>
    <p:extLst>
      <p:ext uri="{BB962C8B-B14F-4D97-AF65-F5344CB8AC3E}">
        <p14:creationId xmlns:p14="http://schemas.microsoft.com/office/powerpoint/2010/main" val="2742786697"/>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60E95-552F-FE70-F727-E449707F0C9B}"/>
              </a:ext>
            </a:extLst>
          </p:cNvPr>
          <p:cNvSpPr>
            <a:spLocks noGrp="1"/>
          </p:cNvSpPr>
          <p:nvPr>
            <p:ph type="title"/>
          </p:nvPr>
        </p:nvSpPr>
        <p:spPr>
          <a:xfrm>
            <a:off x="838200" y="243891"/>
            <a:ext cx="10515600" cy="1325563"/>
          </a:xfrm>
        </p:spPr>
        <p:txBody>
          <a:bodyPr/>
          <a:lstStyle/>
          <a:p>
            <a:r>
              <a:rPr lang="en-DE" b="1" dirty="0">
                <a:latin typeface="Imprint MT Shadow" pitchFamily="82" charset="77"/>
              </a:rPr>
              <a:t>Conclusions</a:t>
            </a:r>
          </a:p>
        </p:txBody>
      </p:sp>
      <p:sp>
        <p:nvSpPr>
          <p:cNvPr id="5" name="Slide Number Placeholder 4">
            <a:extLst>
              <a:ext uri="{FF2B5EF4-FFF2-40B4-BE49-F238E27FC236}">
                <a16:creationId xmlns:a16="http://schemas.microsoft.com/office/drawing/2014/main" id="{A53FA208-FFA2-5F71-76D3-125425746DC6}"/>
              </a:ext>
            </a:extLst>
          </p:cNvPr>
          <p:cNvSpPr>
            <a:spLocks noGrp="1"/>
          </p:cNvSpPr>
          <p:nvPr>
            <p:ph type="sldNum" sz="quarter" idx="12"/>
          </p:nvPr>
        </p:nvSpPr>
        <p:spPr/>
        <p:txBody>
          <a:bodyPr/>
          <a:lstStyle/>
          <a:p>
            <a:fld id="{330EA680-D336-4FF7-8B7A-9848BB0A1C32}" type="slidenum">
              <a:rPr lang="en-GB" smtClean="0"/>
              <a:t>12</a:t>
            </a:fld>
            <a:endParaRPr lang="en-GB"/>
          </a:p>
        </p:txBody>
      </p:sp>
      <p:sp>
        <p:nvSpPr>
          <p:cNvPr id="6" name="Rectangle 5">
            <a:extLst>
              <a:ext uri="{FF2B5EF4-FFF2-40B4-BE49-F238E27FC236}">
                <a16:creationId xmlns:a16="http://schemas.microsoft.com/office/drawing/2014/main" id="{E497BBA9-2F67-7734-B7F1-BD3AD2947410}"/>
              </a:ext>
            </a:extLst>
          </p:cNvPr>
          <p:cNvSpPr/>
          <p:nvPr/>
        </p:nvSpPr>
        <p:spPr>
          <a:xfrm>
            <a:off x="0" y="6654188"/>
            <a:ext cx="12192000" cy="203812"/>
          </a:xfrm>
          <a:prstGeom prst="rect">
            <a:avLst/>
          </a:prstGeom>
          <a:solidFill>
            <a:srgbClr val="FFF58D">
              <a:alpha val="66275"/>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DE"/>
          </a:p>
        </p:txBody>
      </p:sp>
      <p:sp>
        <p:nvSpPr>
          <p:cNvPr id="7" name="TextBox 6">
            <a:extLst>
              <a:ext uri="{FF2B5EF4-FFF2-40B4-BE49-F238E27FC236}">
                <a16:creationId xmlns:a16="http://schemas.microsoft.com/office/drawing/2014/main" id="{6C846427-0BD8-DB96-3BD5-E8BA47210F61}"/>
              </a:ext>
            </a:extLst>
          </p:cNvPr>
          <p:cNvSpPr txBox="1"/>
          <p:nvPr/>
        </p:nvSpPr>
        <p:spPr>
          <a:xfrm>
            <a:off x="706536" y="6625289"/>
            <a:ext cx="6097836" cy="261610"/>
          </a:xfrm>
          <a:prstGeom prst="rect">
            <a:avLst/>
          </a:prstGeom>
          <a:noFill/>
        </p:spPr>
        <p:txBody>
          <a:bodyPr wrap="square">
            <a:spAutoFit/>
          </a:bodyPr>
          <a:lstStyle/>
          <a:p>
            <a:r>
              <a:rPr lang="en-DE" sz="1100" dirty="0">
                <a:solidFill>
                  <a:schemeClr val="tx1">
                    <a:tint val="82000"/>
                  </a:schemeClr>
                </a:solidFill>
              </a:rPr>
              <a:t>Debankana Nath</a:t>
            </a:r>
          </a:p>
        </p:txBody>
      </p:sp>
      <p:sp>
        <p:nvSpPr>
          <p:cNvPr id="8" name="Footer Placeholder 5">
            <a:extLst>
              <a:ext uri="{FF2B5EF4-FFF2-40B4-BE49-F238E27FC236}">
                <a16:creationId xmlns:a16="http://schemas.microsoft.com/office/drawing/2014/main" id="{B12860C8-EBF0-22FD-636E-45C150927A50}"/>
              </a:ext>
            </a:extLst>
          </p:cNvPr>
          <p:cNvSpPr txBox="1">
            <a:spLocks/>
          </p:cNvSpPr>
          <p:nvPr/>
        </p:nvSpPr>
        <p:spPr>
          <a:xfrm>
            <a:off x="6096000" y="6558451"/>
            <a:ext cx="5147441" cy="365125"/>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t>2HDM : Alignment Limit and SFOEWPT || DESY THEORY WORKSHOP 2025</a:t>
            </a:r>
          </a:p>
        </p:txBody>
      </p:sp>
      <p:sp>
        <p:nvSpPr>
          <p:cNvPr id="9" name="Content Placeholder 2">
            <a:extLst>
              <a:ext uri="{FF2B5EF4-FFF2-40B4-BE49-F238E27FC236}">
                <a16:creationId xmlns:a16="http://schemas.microsoft.com/office/drawing/2014/main" id="{89A54689-CB27-89C9-7D87-9499EEBD37D8}"/>
              </a:ext>
            </a:extLst>
          </p:cNvPr>
          <p:cNvSpPr>
            <a:spLocks noGrp="1"/>
          </p:cNvSpPr>
          <p:nvPr>
            <p:ph idx="1"/>
          </p:nvPr>
        </p:nvSpPr>
        <p:spPr>
          <a:xfrm>
            <a:off x="838200" y="1569454"/>
            <a:ext cx="10301868" cy="4646282"/>
          </a:xfrm>
        </p:spPr>
        <p:txBody>
          <a:bodyPr>
            <a:normAutofit/>
          </a:bodyPr>
          <a:lstStyle/>
          <a:p>
            <a:r>
              <a:rPr lang="en-GB" sz="2000" dirty="0">
                <a:latin typeface="Times" pitchFamily="2" charset="0"/>
              </a:rPr>
              <a:t>Extended Higgs sectors can feature a SFOEWPT, necessary for EW baryogenesis, can potentially lead to detectable GW signals</a:t>
            </a:r>
          </a:p>
          <a:p>
            <a:endParaRPr lang="en-DE" sz="2000" dirty="0">
              <a:latin typeface="Times" pitchFamily="2" charset="0"/>
            </a:endParaRPr>
          </a:p>
          <a:p>
            <a:r>
              <a:rPr lang="en-GB" sz="2000" dirty="0">
                <a:latin typeface="Times" pitchFamily="2" charset="0"/>
              </a:rPr>
              <a:t>The parameter region giving rise to a SFOEWPT in the 2HDM has a mass splitting between m</a:t>
            </a:r>
            <a:r>
              <a:rPr lang="en-GB" sz="2000" baseline="-25000" dirty="0">
                <a:latin typeface="Times" pitchFamily="2" charset="0"/>
              </a:rPr>
              <a:t>A</a:t>
            </a:r>
            <a:r>
              <a:rPr lang="en-GB" sz="2000" dirty="0">
                <a:latin typeface="Times" pitchFamily="2" charset="0"/>
              </a:rPr>
              <a:t> and </a:t>
            </a:r>
            <a:r>
              <a:rPr lang="en-GB" sz="2000" dirty="0" err="1">
                <a:latin typeface="Times" pitchFamily="2" charset="0"/>
              </a:rPr>
              <a:t>m</a:t>
            </a:r>
            <a:r>
              <a:rPr lang="en-GB" sz="2000" baseline="-25000" dirty="0" err="1">
                <a:latin typeface="Times" pitchFamily="2" charset="0"/>
              </a:rPr>
              <a:t>H</a:t>
            </a:r>
            <a:r>
              <a:rPr lang="en-GB" sz="2000" dirty="0">
                <a:latin typeface="Times" pitchFamily="2" charset="0"/>
              </a:rPr>
              <a:t> of about 200 GeV</a:t>
            </a:r>
          </a:p>
          <a:p>
            <a:endParaRPr lang="en-GB" sz="2000" dirty="0">
              <a:latin typeface="Times" pitchFamily="2" charset="0"/>
            </a:endParaRPr>
          </a:p>
          <a:p>
            <a:r>
              <a:rPr lang="en-GB" sz="2000" dirty="0">
                <a:latin typeface="Times" pitchFamily="2" charset="0"/>
              </a:rPr>
              <a:t>For high values of </a:t>
            </a:r>
            <a:r>
              <a:rPr lang="en-GB" sz="2000" dirty="0" err="1">
                <a:latin typeface="Times" pitchFamily="2" charset="0"/>
              </a:rPr>
              <a:t>m</a:t>
            </a:r>
            <a:r>
              <a:rPr lang="en-GB" sz="2000" baseline="-25000" dirty="0" err="1">
                <a:latin typeface="Times" pitchFamily="2" charset="0"/>
              </a:rPr>
              <a:t>H</a:t>
            </a:r>
            <a:r>
              <a:rPr lang="en-GB" sz="2000" dirty="0">
                <a:latin typeface="Times" pitchFamily="2" charset="0"/>
              </a:rPr>
              <a:t> (up to 800 GeV): SFOEWPT occurs close to the alignment limit</a:t>
            </a:r>
          </a:p>
          <a:p>
            <a:r>
              <a:rPr lang="en-GB" sz="2000" dirty="0">
                <a:latin typeface="Times" pitchFamily="2" charset="0"/>
              </a:rPr>
              <a:t>For low values of </a:t>
            </a:r>
            <a:r>
              <a:rPr lang="en-GB" sz="2000" dirty="0" err="1">
                <a:latin typeface="Times" pitchFamily="2" charset="0"/>
              </a:rPr>
              <a:t>m</a:t>
            </a:r>
            <a:r>
              <a:rPr lang="en-GB" sz="2000" baseline="-25000" dirty="0" err="1">
                <a:latin typeface="Times" pitchFamily="2" charset="0"/>
              </a:rPr>
              <a:t>H</a:t>
            </a:r>
            <a:r>
              <a:rPr lang="en-GB" sz="2000" dirty="0">
                <a:latin typeface="Times" pitchFamily="2" charset="0"/>
              </a:rPr>
              <a:t> (~ 200 GeV): SFOEWPT possible for larger deviations from the alignment limit</a:t>
            </a:r>
          </a:p>
          <a:p>
            <a:endParaRPr lang="en-GB" sz="2000" dirty="0">
              <a:latin typeface="Times" pitchFamily="2" charset="0"/>
            </a:endParaRPr>
          </a:p>
          <a:p>
            <a:r>
              <a:rPr lang="en-GB" sz="2000" dirty="0">
                <a:latin typeface="Times" pitchFamily="2" charset="0"/>
              </a:rPr>
              <a:t>Qualitatively, for SFOEWPT parameter points with higher </a:t>
            </a:r>
            <a:r>
              <a:rPr lang="en-GB" sz="2000" dirty="0" err="1">
                <a:latin typeface="Times" pitchFamily="2" charset="0"/>
              </a:rPr>
              <a:t>m</a:t>
            </a:r>
            <a:r>
              <a:rPr lang="en-GB" sz="2000" baseline="-25000" dirty="0" err="1">
                <a:latin typeface="Times" pitchFamily="2" charset="0"/>
              </a:rPr>
              <a:t>H</a:t>
            </a:r>
            <a:r>
              <a:rPr lang="en-GB" sz="2000" dirty="0">
                <a:latin typeface="Times" pitchFamily="2" charset="0"/>
              </a:rPr>
              <a:t>, the strength of phase transition increases with cos (</a:t>
            </a:r>
            <a:r>
              <a:rPr lang="el-GR" sz="2000" dirty="0">
                <a:latin typeface="Times" pitchFamily="2" charset="0"/>
              </a:rPr>
              <a:t>β-α</a:t>
            </a:r>
            <a:r>
              <a:rPr lang="en-GB" sz="2000" dirty="0">
                <a:latin typeface="Times" pitchFamily="2" charset="0"/>
              </a:rPr>
              <a:t>),  and is highest at the alignment limit, whereas for the case of lower </a:t>
            </a:r>
            <a:r>
              <a:rPr lang="en-GB" sz="2000" dirty="0" err="1">
                <a:latin typeface="Times" pitchFamily="2" charset="0"/>
              </a:rPr>
              <a:t>m</a:t>
            </a:r>
            <a:r>
              <a:rPr lang="en-GB" sz="2000" baseline="-25000" dirty="0" err="1">
                <a:latin typeface="Times" pitchFamily="2" charset="0"/>
              </a:rPr>
              <a:t>H</a:t>
            </a:r>
            <a:r>
              <a:rPr lang="en-GB" sz="2000" dirty="0">
                <a:latin typeface="Times" pitchFamily="2" charset="0"/>
              </a:rPr>
              <a:t>, the strength is higher as we go away from the alignment limit.</a:t>
            </a:r>
            <a:endParaRPr lang="en-DE" sz="2000" dirty="0">
              <a:latin typeface="Times" pitchFamily="2" charset="0"/>
            </a:endParaRPr>
          </a:p>
        </p:txBody>
      </p:sp>
      <p:sp>
        <p:nvSpPr>
          <p:cNvPr id="10" name="Rectangle 9">
            <a:extLst>
              <a:ext uri="{FF2B5EF4-FFF2-40B4-BE49-F238E27FC236}">
                <a16:creationId xmlns:a16="http://schemas.microsoft.com/office/drawing/2014/main" id="{7B254C09-18AE-BF0A-9BF6-93E3997A5C0E}"/>
              </a:ext>
            </a:extLst>
          </p:cNvPr>
          <p:cNvSpPr/>
          <p:nvPr/>
        </p:nvSpPr>
        <p:spPr>
          <a:xfrm>
            <a:off x="619303" y="530549"/>
            <a:ext cx="221512" cy="569924"/>
          </a:xfrm>
          <a:prstGeom prst="rect">
            <a:avLst/>
          </a:prstGeom>
          <a:solidFill>
            <a:srgbClr val="FAE6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11" name="Picture 10" descr="A blue circle with text and dots&#10;&#10;Description automatically generated">
            <a:extLst>
              <a:ext uri="{FF2B5EF4-FFF2-40B4-BE49-F238E27FC236}">
                <a16:creationId xmlns:a16="http://schemas.microsoft.com/office/drawing/2014/main" id="{68E8EA47-5CC8-8F00-3053-C2B23CA32C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8685" y="299549"/>
            <a:ext cx="729590" cy="729590"/>
          </a:xfrm>
          <a:prstGeom prst="rect">
            <a:avLst/>
          </a:prstGeom>
        </p:spPr>
      </p:pic>
    </p:spTree>
    <p:extLst>
      <p:ext uri="{BB962C8B-B14F-4D97-AF65-F5344CB8AC3E}">
        <p14:creationId xmlns:p14="http://schemas.microsoft.com/office/powerpoint/2010/main" val="23324571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357B1-1620-869D-9EE7-A8C9642FBAB2}"/>
              </a:ext>
            </a:extLst>
          </p:cNvPr>
          <p:cNvSpPr>
            <a:spLocks noGrp="1"/>
          </p:cNvSpPr>
          <p:nvPr>
            <p:ph type="title"/>
          </p:nvPr>
        </p:nvSpPr>
        <p:spPr>
          <a:xfrm>
            <a:off x="838200" y="575772"/>
            <a:ext cx="10515600" cy="1325563"/>
          </a:xfrm>
        </p:spPr>
        <p:txBody>
          <a:bodyPr/>
          <a:lstStyle/>
          <a:p>
            <a:r>
              <a:rPr lang="en-DE" b="1" dirty="0">
                <a:latin typeface="Imprint MT Shadow" pitchFamily="82" charset="77"/>
              </a:rPr>
              <a:t>Next Steps: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AE22EE-029E-DAA2-65F6-73B2D391992D}"/>
                  </a:ext>
                </a:extLst>
              </p:cNvPr>
              <p:cNvSpPr>
                <a:spLocks noGrp="1"/>
              </p:cNvSpPr>
              <p:nvPr>
                <p:ph idx="1"/>
              </p:nvPr>
            </p:nvSpPr>
            <p:spPr>
              <a:xfrm>
                <a:off x="838200" y="2282771"/>
                <a:ext cx="10323786" cy="3310708"/>
              </a:xfrm>
            </p:spPr>
            <p:txBody>
              <a:bodyPr>
                <a:normAutofit/>
              </a:bodyPr>
              <a:lstStyle/>
              <a:p>
                <a:pPr>
                  <a:lnSpc>
                    <a:spcPct val="150000"/>
                  </a:lnSpc>
                </a:pPr>
                <a:r>
                  <a:rPr lang="en-DE" sz="2000" dirty="0">
                    <a:latin typeface="Times" pitchFamily="2" charset="0"/>
                  </a:rPr>
                  <a:t>Extend the current results for the types II, III and IV of 2HDM</a:t>
                </a:r>
              </a:p>
              <a:p>
                <a:pPr>
                  <a:lnSpc>
                    <a:spcPct val="150000"/>
                  </a:lnSpc>
                </a:pPr>
                <a:r>
                  <a:rPr lang="en-DE" sz="2000" dirty="0">
                    <a:latin typeface="Times" pitchFamily="2" charset="0"/>
                  </a:rPr>
                  <a:t>Check for </a:t>
                </a:r>
                <a14:m>
                  <m:oMath xmlns:m="http://schemas.openxmlformats.org/officeDocument/2006/math">
                    <m:sSub>
                      <m:sSubPr>
                        <m:ctrlPr>
                          <a:rPr lang="en-DE" sz="2000" i="1" smtClean="0">
                            <a:latin typeface="Cambria Math" panose="02040503050406030204" pitchFamily="18" charset="0"/>
                            <a:ea typeface="Cambria Math" panose="02040503050406030204" pitchFamily="18" charset="0"/>
                          </a:rPr>
                        </m:ctrlPr>
                      </m:sSubPr>
                      <m:e>
                        <m:r>
                          <a:rPr lang="en-DE" sz="2000" i="1" smtClean="0">
                            <a:latin typeface="Cambria Math" panose="02040503050406030204" pitchFamily="18" charset="0"/>
                            <a:ea typeface="Cambria Math" panose="02040503050406030204" pitchFamily="18" charset="0"/>
                          </a:rPr>
                          <m:t>𝜅</m:t>
                        </m:r>
                      </m:e>
                      <m:sub>
                        <m:r>
                          <a:rPr lang="en-DE" sz="2000" i="1" smtClean="0">
                            <a:latin typeface="Cambria Math" panose="02040503050406030204" pitchFamily="18" charset="0"/>
                            <a:ea typeface="Cambria Math" panose="02040503050406030204" pitchFamily="18" charset="0"/>
                          </a:rPr>
                          <m:t>𝜆</m:t>
                        </m:r>
                      </m:sub>
                    </m:sSub>
                  </m:oMath>
                </a14:m>
                <a:r>
                  <a:rPr lang="en-DE" sz="2000" dirty="0">
                    <a:latin typeface="Times" pitchFamily="2" charset="0"/>
                  </a:rPr>
                  <a:t> variation for the above parameter regions showing SFOEWPT in correlation to the alignment limit</a:t>
                </a:r>
              </a:p>
              <a:p>
                <a:pPr>
                  <a:lnSpc>
                    <a:spcPct val="150000"/>
                  </a:lnSpc>
                </a:pPr>
                <a:r>
                  <a:rPr lang="en-DE" sz="2000" dirty="0">
                    <a:latin typeface="Times" pitchFamily="2" charset="0"/>
                  </a:rPr>
                  <a:t>Investigate </a:t>
                </a:r>
                <a:r>
                  <a:rPr lang="en-GB" sz="2000" dirty="0">
                    <a:latin typeface="Times" pitchFamily="2" charset="0"/>
                  </a:rPr>
                  <a:t>the prospects for possible GW signals</a:t>
                </a:r>
                <a:endParaRPr lang="en-US" sz="2000" dirty="0">
                  <a:latin typeface="Times" pitchFamily="2" charset="0"/>
                </a:endParaRPr>
              </a:p>
            </p:txBody>
          </p:sp>
        </mc:Choice>
        <mc:Fallback xmlns="">
          <p:sp>
            <p:nvSpPr>
              <p:cNvPr id="3" name="Content Placeholder 2">
                <a:extLst>
                  <a:ext uri="{FF2B5EF4-FFF2-40B4-BE49-F238E27FC236}">
                    <a16:creationId xmlns:a16="http://schemas.microsoft.com/office/drawing/2014/main" id="{94AE22EE-029E-DAA2-65F6-73B2D391992D}"/>
                  </a:ext>
                </a:extLst>
              </p:cNvPr>
              <p:cNvSpPr>
                <a:spLocks noGrp="1" noRot="1" noChangeAspect="1" noMove="1" noResize="1" noEditPoints="1" noAdjustHandles="1" noChangeArrowheads="1" noChangeShapeType="1" noTextEdit="1"/>
              </p:cNvSpPr>
              <p:nvPr>
                <p:ph idx="1"/>
              </p:nvPr>
            </p:nvSpPr>
            <p:spPr>
              <a:xfrm>
                <a:off x="838200" y="2282771"/>
                <a:ext cx="10323786" cy="3310708"/>
              </a:xfrm>
              <a:blipFill>
                <a:blip r:embed="rId2"/>
                <a:stretch>
                  <a:fillRect l="-615"/>
                </a:stretch>
              </a:blipFill>
            </p:spPr>
            <p:txBody>
              <a:bodyPr/>
              <a:lstStyle/>
              <a:p>
                <a:r>
                  <a:rPr lang="en-DE">
                    <a:noFill/>
                  </a:rPr>
                  <a:t> </a:t>
                </a:r>
              </a:p>
            </p:txBody>
          </p:sp>
        </mc:Fallback>
      </mc:AlternateContent>
      <p:sp>
        <p:nvSpPr>
          <p:cNvPr id="5" name="Slide Number Placeholder 4">
            <a:extLst>
              <a:ext uri="{FF2B5EF4-FFF2-40B4-BE49-F238E27FC236}">
                <a16:creationId xmlns:a16="http://schemas.microsoft.com/office/drawing/2014/main" id="{D7EBC890-C0FD-0CF0-9A3B-AE172D05623C}"/>
              </a:ext>
            </a:extLst>
          </p:cNvPr>
          <p:cNvSpPr>
            <a:spLocks noGrp="1"/>
          </p:cNvSpPr>
          <p:nvPr>
            <p:ph type="sldNum" sz="quarter" idx="12"/>
          </p:nvPr>
        </p:nvSpPr>
        <p:spPr/>
        <p:txBody>
          <a:bodyPr/>
          <a:lstStyle/>
          <a:p>
            <a:fld id="{330EA680-D336-4FF7-8B7A-9848BB0A1C32}" type="slidenum">
              <a:rPr lang="en-GB" smtClean="0"/>
              <a:t>13</a:t>
            </a:fld>
            <a:endParaRPr lang="en-GB"/>
          </a:p>
        </p:txBody>
      </p:sp>
      <p:sp>
        <p:nvSpPr>
          <p:cNvPr id="6" name="Rectangle 5">
            <a:extLst>
              <a:ext uri="{FF2B5EF4-FFF2-40B4-BE49-F238E27FC236}">
                <a16:creationId xmlns:a16="http://schemas.microsoft.com/office/drawing/2014/main" id="{32959741-6868-719E-E0D0-E09DE442B5ED}"/>
              </a:ext>
            </a:extLst>
          </p:cNvPr>
          <p:cNvSpPr/>
          <p:nvPr/>
        </p:nvSpPr>
        <p:spPr>
          <a:xfrm>
            <a:off x="616688" y="909486"/>
            <a:ext cx="221512" cy="569924"/>
          </a:xfrm>
          <a:prstGeom prst="rect">
            <a:avLst/>
          </a:prstGeom>
          <a:solidFill>
            <a:srgbClr val="FAE6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Rectangle 7">
            <a:extLst>
              <a:ext uri="{FF2B5EF4-FFF2-40B4-BE49-F238E27FC236}">
                <a16:creationId xmlns:a16="http://schemas.microsoft.com/office/drawing/2014/main" id="{5CA551BF-80D2-1F50-B8CC-3E2C068A1CB5}"/>
              </a:ext>
            </a:extLst>
          </p:cNvPr>
          <p:cNvSpPr/>
          <p:nvPr/>
        </p:nvSpPr>
        <p:spPr>
          <a:xfrm>
            <a:off x="0" y="6654188"/>
            <a:ext cx="12192000" cy="203812"/>
          </a:xfrm>
          <a:prstGeom prst="rect">
            <a:avLst/>
          </a:prstGeom>
          <a:solidFill>
            <a:srgbClr val="FFF58D">
              <a:alpha val="66275"/>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DE"/>
          </a:p>
        </p:txBody>
      </p:sp>
      <p:sp>
        <p:nvSpPr>
          <p:cNvPr id="9" name="TextBox 8">
            <a:extLst>
              <a:ext uri="{FF2B5EF4-FFF2-40B4-BE49-F238E27FC236}">
                <a16:creationId xmlns:a16="http://schemas.microsoft.com/office/drawing/2014/main" id="{C70DDCAC-4304-6B5E-F85E-728313A78A66}"/>
              </a:ext>
            </a:extLst>
          </p:cNvPr>
          <p:cNvSpPr txBox="1"/>
          <p:nvPr/>
        </p:nvSpPr>
        <p:spPr>
          <a:xfrm>
            <a:off x="706536" y="6625289"/>
            <a:ext cx="6097836" cy="261610"/>
          </a:xfrm>
          <a:prstGeom prst="rect">
            <a:avLst/>
          </a:prstGeom>
          <a:noFill/>
        </p:spPr>
        <p:txBody>
          <a:bodyPr wrap="square">
            <a:spAutoFit/>
          </a:bodyPr>
          <a:lstStyle/>
          <a:p>
            <a:r>
              <a:rPr lang="en-DE" sz="1100" dirty="0">
                <a:solidFill>
                  <a:schemeClr val="tx1">
                    <a:tint val="82000"/>
                  </a:schemeClr>
                </a:solidFill>
              </a:rPr>
              <a:t>Debankana Nath</a:t>
            </a:r>
          </a:p>
        </p:txBody>
      </p:sp>
      <p:sp>
        <p:nvSpPr>
          <p:cNvPr id="10" name="Footer Placeholder 5">
            <a:extLst>
              <a:ext uri="{FF2B5EF4-FFF2-40B4-BE49-F238E27FC236}">
                <a16:creationId xmlns:a16="http://schemas.microsoft.com/office/drawing/2014/main" id="{AA41101C-C956-E96A-C092-D64ABEE3CFE4}"/>
              </a:ext>
            </a:extLst>
          </p:cNvPr>
          <p:cNvSpPr txBox="1">
            <a:spLocks/>
          </p:cNvSpPr>
          <p:nvPr/>
        </p:nvSpPr>
        <p:spPr>
          <a:xfrm>
            <a:off x="6096000" y="6558451"/>
            <a:ext cx="5147441" cy="365125"/>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t>2HDM : Alignment Limit and SFOEWPT || DESY THEORY WORKSHOP 2025</a:t>
            </a:r>
          </a:p>
        </p:txBody>
      </p:sp>
      <p:pic>
        <p:nvPicPr>
          <p:cNvPr id="11" name="Picture 10" descr="A blue circle with text and dots&#10;&#10;Description automatically generated">
            <a:extLst>
              <a:ext uri="{FF2B5EF4-FFF2-40B4-BE49-F238E27FC236}">
                <a16:creationId xmlns:a16="http://schemas.microsoft.com/office/drawing/2014/main" id="{4B75E42F-F7F0-73E1-E4D6-C041A683C7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8685" y="299549"/>
            <a:ext cx="729590" cy="729590"/>
          </a:xfrm>
          <a:prstGeom prst="rect">
            <a:avLst/>
          </a:prstGeom>
        </p:spPr>
      </p:pic>
    </p:spTree>
    <p:extLst>
      <p:ext uri="{BB962C8B-B14F-4D97-AF65-F5344CB8AC3E}">
        <p14:creationId xmlns:p14="http://schemas.microsoft.com/office/powerpoint/2010/main" val="1171340069"/>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5C540-779C-F648-3C1F-F36316D5482E}"/>
              </a:ext>
            </a:extLst>
          </p:cNvPr>
          <p:cNvSpPr>
            <a:spLocks noGrp="1"/>
          </p:cNvSpPr>
          <p:nvPr>
            <p:ph type="title"/>
          </p:nvPr>
        </p:nvSpPr>
        <p:spPr>
          <a:xfrm>
            <a:off x="961697" y="252716"/>
            <a:ext cx="10515600" cy="1325563"/>
          </a:xfrm>
        </p:spPr>
        <p:txBody>
          <a:bodyPr/>
          <a:lstStyle/>
          <a:p>
            <a:r>
              <a:rPr lang="en-DE" b="1" dirty="0">
                <a:latin typeface="Imprint MT Shadow" pitchFamily="82" charset="77"/>
              </a:rPr>
              <a:t>References</a:t>
            </a:r>
          </a:p>
        </p:txBody>
      </p:sp>
      <p:sp>
        <p:nvSpPr>
          <p:cNvPr id="3" name="Content Placeholder 2">
            <a:extLst>
              <a:ext uri="{FF2B5EF4-FFF2-40B4-BE49-F238E27FC236}">
                <a16:creationId xmlns:a16="http://schemas.microsoft.com/office/drawing/2014/main" id="{9D4F8C04-CF48-9110-8725-D7A701314B68}"/>
              </a:ext>
            </a:extLst>
          </p:cNvPr>
          <p:cNvSpPr>
            <a:spLocks noGrp="1"/>
          </p:cNvSpPr>
          <p:nvPr>
            <p:ph idx="1"/>
          </p:nvPr>
        </p:nvSpPr>
        <p:spPr>
          <a:xfrm>
            <a:off x="838200" y="1626148"/>
            <a:ext cx="10639097" cy="4730202"/>
          </a:xfrm>
        </p:spPr>
        <p:txBody>
          <a:bodyPr>
            <a:normAutofit lnSpcReduction="10000"/>
          </a:bodyPr>
          <a:lstStyle/>
          <a:p>
            <a:pPr marL="342900" indent="-342900">
              <a:buFont typeface="+mj-lt"/>
              <a:buAutoNum type="arabicParenR"/>
            </a:pPr>
            <a:r>
              <a:rPr lang="en-GB" sz="1400" b="0" i="0" dirty="0" err="1">
                <a:solidFill>
                  <a:srgbClr val="222222"/>
                </a:solidFill>
                <a:effectLst/>
                <a:latin typeface="Times" pitchFamily="2" charset="0"/>
              </a:rPr>
              <a:t>Biekötter</a:t>
            </a:r>
            <a:r>
              <a:rPr lang="en-GB" sz="1400" b="0" i="0" dirty="0">
                <a:solidFill>
                  <a:srgbClr val="222222"/>
                </a:solidFill>
                <a:effectLst/>
                <a:latin typeface="Times" pitchFamily="2" charset="0"/>
              </a:rPr>
              <a:t>, T., </a:t>
            </a:r>
            <a:r>
              <a:rPr lang="en-GB" sz="1400" b="0" i="0" dirty="0" err="1">
                <a:solidFill>
                  <a:srgbClr val="222222"/>
                </a:solidFill>
                <a:effectLst/>
                <a:latin typeface="Times" pitchFamily="2" charset="0"/>
              </a:rPr>
              <a:t>Heinemeyer</a:t>
            </a:r>
            <a:r>
              <a:rPr lang="en-GB" sz="1400" b="0" i="0" dirty="0">
                <a:solidFill>
                  <a:srgbClr val="222222"/>
                </a:solidFill>
                <a:effectLst/>
                <a:latin typeface="Times" pitchFamily="2" charset="0"/>
              </a:rPr>
              <a:t>, S., No, J.M., </a:t>
            </a:r>
            <a:r>
              <a:rPr lang="en-GB" sz="1400" b="0" i="0" dirty="0" err="1">
                <a:solidFill>
                  <a:srgbClr val="222222"/>
                </a:solidFill>
                <a:effectLst/>
                <a:latin typeface="Times" pitchFamily="2" charset="0"/>
              </a:rPr>
              <a:t>Radchenko</a:t>
            </a:r>
            <a:r>
              <a:rPr lang="en-GB" sz="1400" b="0" i="0" dirty="0">
                <a:solidFill>
                  <a:srgbClr val="222222"/>
                </a:solidFill>
                <a:effectLst/>
                <a:latin typeface="Times" pitchFamily="2" charset="0"/>
              </a:rPr>
              <a:t>, K., Olea </a:t>
            </a:r>
            <a:r>
              <a:rPr lang="en-GB" sz="1400" b="0" i="0" dirty="0" err="1">
                <a:solidFill>
                  <a:srgbClr val="222222"/>
                </a:solidFill>
                <a:effectLst/>
                <a:latin typeface="Times" pitchFamily="2" charset="0"/>
              </a:rPr>
              <a:t>Romacho</a:t>
            </a:r>
            <a:r>
              <a:rPr lang="en-GB" sz="1400" b="0" i="0" dirty="0">
                <a:solidFill>
                  <a:srgbClr val="222222"/>
                </a:solidFill>
                <a:effectLst/>
                <a:latin typeface="Times" pitchFamily="2" charset="0"/>
              </a:rPr>
              <a:t>, M.O. and </a:t>
            </a:r>
            <a:r>
              <a:rPr lang="en-GB" sz="1400" b="0" i="0" dirty="0" err="1">
                <a:solidFill>
                  <a:srgbClr val="222222"/>
                </a:solidFill>
                <a:effectLst/>
                <a:latin typeface="Times" pitchFamily="2" charset="0"/>
              </a:rPr>
              <a:t>Weiglein</a:t>
            </a:r>
            <a:r>
              <a:rPr lang="en-GB" sz="1400" b="0" i="0" dirty="0">
                <a:solidFill>
                  <a:srgbClr val="222222"/>
                </a:solidFill>
                <a:effectLst/>
                <a:latin typeface="Times" pitchFamily="2" charset="0"/>
              </a:rPr>
              <a:t>, G., 2024. First shot of the smoking gun: probing the electroweak phase transition in the 2HDM with novel searches for A→ ZH in $${\ell}^{+}{\ell}^{-} t\overline {t} $$ and $$\nu\nu b\overline {b} $$ final states. </a:t>
            </a:r>
            <a:r>
              <a:rPr lang="en-GB" sz="1400" b="0" i="1" dirty="0">
                <a:solidFill>
                  <a:srgbClr val="222222"/>
                </a:solidFill>
                <a:effectLst/>
                <a:latin typeface="Times" pitchFamily="2" charset="0"/>
              </a:rPr>
              <a:t>Journal of high energy physics</a:t>
            </a:r>
            <a:r>
              <a:rPr lang="en-GB" sz="1400" b="0" i="0" dirty="0">
                <a:solidFill>
                  <a:srgbClr val="222222"/>
                </a:solidFill>
                <a:effectLst/>
                <a:latin typeface="Times" pitchFamily="2" charset="0"/>
              </a:rPr>
              <a:t>, </a:t>
            </a:r>
            <a:r>
              <a:rPr lang="en-GB" sz="1400" b="0" i="1" dirty="0">
                <a:solidFill>
                  <a:srgbClr val="222222"/>
                </a:solidFill>
                <a:effectLst/>
                <a:latin typeface="Times" pitchFamily="2" charset="0"/>
              </a:rPr>
              <a:t>2024</a:t>
            </a:r>
            <a:r>
              <a:rPr lang="en-GB" sz="1400" b="0" i="0" dirty="0">
                <a:solidFill>
                  <a:srgbClr val="222222"/>
                </a:solidFill>
                <a:effectLst/>
                <a:latin typeface="Times" pitchFamily="2" charset="0"/>
              </a:rPr>
              <a:t>(1), pp.1-44.</a:t>
            </a:r>
          </a:p>
          <a:p>
            <a:pPr marL="342900" indent="-342900">
              <a:buFont typeface="+mj-lt"/>
              <a:buAutoNum type="arabicParenR"/>
            </a:pPr>
            <a:r>
              <a:rPr lang="en-GB" sz="1400" dirty="0">
                <a:solidFill>
                  <a:srgbClr val="222222"/>
                </a:solidFill>
                <a:latin typeface="Times" pitchFamily="2" charset="0"/>
              </a:rPr>
              <a:t>Coleman, S. and Weinberg, E., 1973. Radiative corrections as the origin of spontaneous symmetry breaking. Physical Review D, 7(6), p.1888.</a:t>
            </a:r>
          </a:p>
          <a:p>
            <a:pPr marL="342900" indent="-342900">
              <a:buFont typeface="+mj-lt"/>
              <a:buAutoNum type="arabicParenR"/>
            </a:pPr>
            <a:r>
              <a:rPr lang="en-GB" sz="1400" dirty="0">
                <a:solidFill>
                  <a:srgbClr val="222222"/>
                </a:solidFill>
                <a:latin typeface="Times" pitchFamily="2" charset="0"/>
              </a:rPr>
              <a:t>Arnold, P. and Espinosa, O., 1993. Effective potential and first-order phase transitions: Beyond leading order. Physical Review D, 47(8), p.3546.</a:t>
            </a:r>
          </a:p>
          <a:p>
            <a:pPr marL="342900" indent="-342900">
              <a:buFont typeface="+mj-lt"/>
              <a:buAutoNum type="arabicParenR"/>
            </a:pPr>
            <a:r>
              <a:rPr lang="en-DE" sz="1400" dirty="0">
                <a:solidFill>
                  <a:srgbClr val="222222"/>
                </a:solidFill>
                <a:latin typeface="Times" pitchFamily="2" charset="0"/>
              </a:rPr>
              <a:t>GWs studies: </a:t>
            </a:r>
            <a:r>
              <a:rPr lang="en-GB" sz="1400" dirty="0" err="1">
                <a:solidFill>
                  <a:srgbClr val="222222"/>
                </a:solidFill>
                <a:latin typeface="Times" pitchFamily="2" charset="0"/>
              </a:rPr>
              <a:t>Athron</a:t>
            </a:r>
            <a:r>
              <a:rPr lang="en-GB" sz="1400" dirty="0">
                <a:solidFill>
                  <a:srgbClr val="222222"/>
                </a:solidFill>
                <a:latin typeface="Times" pitchFamily="2" charset="0"/>
              </a:rPr>
              <a:t>, P., </a:t>
            </a:r>
            <a:r>
              <a:rPr lang="en-GB" sz="1400" dirty="0" err="1">
                <a:solidFill>
                  <a:srgbClr val="222222"/>
                </a:solidFill>
                <a:latin typeface="Times" pitchFamily="2" charset="0"/>
              </a:rPr>
              <a:t>Balázs</a:t>
            </a:r>
            <a:r>
              <a:rPr lang="en-GB" sz="1400" dirty="0">
                <a:solidFill>
                  <a:srgbClr val="222222"/>
                </a:solidFill>
                <a:latin typeface="Times" pitchFamily="2" charset="0"/>
              </a:rPr>
              <a:t>, C., Fowlie, A., Morris, L. and Wu, L., 2024. Cosmological phase </a:t>
            </a:r>
            <a:r>
              <a:rPr lang="en-GB" sz="1400" b="0" i="0" dirty="0">
                <a:solidFill>
                  <a:srgbClr val="222222"/>
                </a:solidFill>
                <a:effectLst/>
                <a:latin typeface="Times" pitchFamily="2" charset="0"/>
              </a:rPr>
              <a:t>transitions: From perturbative particle physics to gravitational waves. </a:t>
            </a:r>
            <a:r>
              <a:rPr lang="en-GB" sz="1400" b="0" i="1" dirty="0">
                <a:solidFill>
                  <a:srgbClr val="222222"/>
                </a:solidFill>
                <a:effectLst/>
                <a:latin typeface="Times" pitchFamily="2" charset="0"/>
              </a:rPr>
              <a:t>Progress in Particle and Nuclear Physics</a:t>
            </a:r>
            <a:r>
              <a:rPr lang="en-GB" sz="1400" b="0" i="0" dirty="0">
                <a:solidFill>
                  <a:srgbClr val="222222"/>
                </a:solidFill>
                <a:effectLst/>
                <a:latin typeface="Times" pitchFamily="2" charset="0"/>
              </a:rPr>
              <a:t>, </a:t>
            </a:r>
            <a:r>
              <a:rPr lang="en-GB" sz="1400" b="0" i="1" dirty="0">
                <a:solidFill>
                  <a:srgbClr val="222222"/>
                </a:solidFill>
                <a:effectLst/>
                <a:latin typeface="Times" pitchFamily="2" charset="0"/>
              </a:rPr>
              <a:t>135</a:t>
            </a:r>
            <a:r>
              <a:rPr lang="en-GB" sz="1400" b="0" i="0" dirty="0">
                <a:solidFill>
                  <a:srgbClr val="222222"/>
                </a:solidFill>
                <a:effectLst/>
                <a:latin typeface="Times" pitchFamily="2" charset="0"/>
              </a:rPr>
              <a:t>, p.104094.</a:t>
            </a:r>
            <a:endParaRPr lang="en-GB" sz="1400" dirty="0">
              <a:solidFill>
                <a:srgbClr val="222222"/>
              </a:solidFill>
              <a:latin typeface="Times" pitchFamily="2" charset="0"/>
            </a:endParaRPr>
          </a:p>
          <a:p>
            <a:pPr marL="342900" indent="-342900">
              <a:buFont typeface="+mj-lt"/>
              <a:buAutoNum type="arabicParenR"/>
            </a:pPr>
            <a:r>
              <a:rPr lang="en-GB" sz="1400" b="0" i="0" dirty="0" err="1">
                <a:solidFill>
                  <a:srgbClr val="222222"/>
                </a:solidFill>
                <a:effectLst/>
                <a:latin typeface="Times" pitchFamily="2" charset="0"/>
              </a:rPr>
              <a:t>Biekötter</a:t>
            </a:r>
            <a:r>
              <a:rPr lang="en-GB" sz="1400" b="0" i="0" dirty="0">
                <a:solidFill>
                  <a:srgbClr val="222222"/>
                </a:solidFill>
                <a:effectLst/>
                <a:latin typeface="Times" pitchFamily="2" charset="0"/>
              </a:rPr>
              <a:t>, T., </a:t>
            </a:r>
            <a:r>
              <a:rPr lang="en-GB" sz="1400" b="0" i="0" dirty="0" err="1">
                <a:solidFill>
                  <a:srgbClr val="222222"/>
                </a:solidFill>
                <a:effectLst/>
                <a:latin typeface="Times" pitchFamily="2" charset="0"/>
              </a:rPr>
              <a:t>Heinemeyer</a:t>
            </a:r>
            <a:r>
              <a:rPr lang="en-GB" sz="1400" b="0" i="0" dirty="0">
                <a:solidFill>
                  <a:srgbClr val="222222"/>
                </a:solidFill>
                <a:effectLst/>
                <a:latin typeface="Times" pitchFamily="2" charset="0"/>
              </a:rPr>
              <a:t>, S., No, J.M., Olea, M.O. and </a:t>
            </a:r>
            <a:r>
              <a:rPr lang="en-GB" sz="1400" b="0" i="0" dirty="0" err="1">
                <a:solidFill>
                  <a:srgbClr val="222222"/>
                </a:solidFill>
                <a:effectLst/>
                <a:latin typeface="Times" pitchFamily="2" charset="0"/>
              </a:rPr>
              <a:t>Weiglein</a:t>
            </a:r>
            <a:r>
              <a:rPr lang="en-GB" sz="1400" b="0" i="0" dirty="0">
                <a:solidFill>
                  <a:srgbClr val="222222"/>
                </a:solidFill>
                <a:effectLst/>
                <a:latin typeface="Times" pitchFamily="2" charset="0"/>
              </a:rPr>
              <a:t>, G., 2021. Fate of electroweak symmetry in the early Universe: Non-restoration and trapped </a:t>
            </a:r>
            <a:r>
              <a:rPr lang="en-GB" sz="1400" b="0" i="0" dirty="0" err="1">
                <a:solidFill>
                  <a:srgbClr val="222222"/>
                </a:solidFill>
                <a:effectLst/>
                <a:latin typeface="Times" pitchFamily="2" charset="0"/>
              </a:rPr>
              <a:t>vacua</a:t>
            </a:r>
            <a:r>
              <a:rPr lang="en-GB" sz="1400" b="0" i="0" dirty="0">
                <a:solidFill>
                  <a:srgbClr val="222222"/>
                </a:solidFill>
                <a:effectLst/>
                <a:latin typeface="Times" pitchFamily="2" charset="0"/>
              </a:rPr>
              <a:t> in the N2HDM. </a:t>
            </a:r>
            <a:r>
              <a:rPr lang="en-GB" sz="1400" b="0" i="1" dirty="0">
                <a:solidFill>
                  <a:srgbClr val="222222"/>
                </a:solidFill>
                <a:effectLst/>
                <a:latin typeface="Times" pitchFamily="2" charset="0"/>
              </a:rPr>
              <a:t>Journal of Cosmology and </a:t>
            </a:r>
            <a:r>
              <a:rPr lang="en-GB" sz="1400" b="0" i="1" dirty="0" err="1">
                <a:solidFill>
                  <a:srgbClr val="222222"/>
                </a:solidFill>
                <a:effectLst/>
                <a:latin typeface="Times" pitchFamily="2" charset="0"/>
              </a:rPr>
              <a:t>Astroparticle</a:t>
            </a:r>
            <a:r>
              <a:rPr lang="en-GB" sz="1400" b="0" i="1" dirty="0">
                <a:solidFill>
                  <a:srgbClr val="222222"/>
                </a:solidFill>
                <a:effectLst/>
                <a:latin typeface="Times" pitchFamily="2" charset="0"/>
              </a:rPr>
              <a:t> Physics</a:t>
            </a:r>
            <a:r>
              <a:rPr lang="en-GB" sz="1400" b="0" i="0" dirty="0">
                <a:solidFill>
                  <a:srgbClr val="222222"/>
                </a:solidFill>
                <a:effectLst/>
                <a:latin typeface="Times" pitchFamily="2" charset="0"/>
              </a:rPr>
              <a:t>, </a:t>
            </a:r>
            <a:r>
              <a:rPr lang="en-GB" sz="1400" b="0" i="1" dirty="0">
                <a:solidFill>
                  <a:srgbClr val="222222"/>
                </a:solidFill>
                <a:effectLst/>
                <a:latin typeface="Times" pitchFamily="2" charset="0"/>
              </a:rPr>
              <a:t>2021</a:t>
            </a:r>
            <a:r>
              <a:rPr lang="en-GB" sz="1400" b="0" i="0" dirty="0">
                <a:solidFill>
                  <a:srgbClr val="222222"/>
                </a:solidFill>
                <a:effectLst/>
                <a:latin typeface="Times" pitchFamily="2" charset="0"/>
              </a:rPr>
              <a:t>(06), p.018.</a:t>
            </a:r>
          </a:p>
          <a:p>
            <a:pPr marL="342900" indent="-342900">
              <a:buFont typeface="+mj-lt"/>
              <a:buAutoNum type="arabicParenR"/>
            </a:pPr>
            <a:r>
              <a:rPr lang="en-GB" sz="1400" b="0" i="0" dirty="0">
                <a:solidFill>
                  <a:srgbClr val="222222"/>
                </a:solidFill>
                <a:effectLst/>
                <a:latin typeface="Times" pitchFamily="2" charset="0"/>
              </a:rPr>
              <a:t>Cline, J.M. and Lemieux, P.A., 1997. Electroweak phase transition in two Higgs doublet models. </a:t>
            </a:r>
            <a:r>
              <a:rPr lang="en-GB" sz="1400" b="0" i="1" dirty="0">
                <a:solidFill>
                  <a:srgbClr val="222222"/>
                </a:solidFill>
                <a:effectLst/>
                <a:latin typeface="Times" pitchFamily="2" charset="0"/>
              </a:rPr>
              <a:t>Physical Review D</a:t>
            </a:r>
            <a:r>
              <a:rPr lang="en-GB" sz="1400" b="0" i="0" dirty="0">
                <a:solidFill>
                  <a:srgbClr val="222222"/>
                </a:solidFill>
                <a:effectLst/>
                <a:latin typeface="Times" pitchFamily="2" charset="0"/>
              </a:rPr>
              <a:t>, </a:t>
            </a:r>
            <a:r>
              <a:rPr lang="en-GB" sz="1400" b="0" i="1" dirty="0">
                <a:solidFill>
                  <a:srgbClr val="222222"/>
                </a:solidFill>
                <a:effectLst/>
                <a:latin typeface="Times" pitchFamily="2" charset="0"/>
              </a:rPr>
              <a:t>55</a:t>
            </a:r>
            <a:r>
              <a:rPr lang="en-GB" sz="1400" b="0" i="0" dirty="0">
                <a:solidFill>
                  <a:srgbClr val="222222"/>
                </a:solidFill>
                <a:effectLst/>
                <a:latin typeface="Times" pitchFamily="2" charset="0"/>
              </a:rPr>
              <a:t>(6), p.3873.</a:t>
            </a:r>
            <a:endParaRPr lang="en-GB" sz="1400" dirty="0">
              <a:solidFill>
                <a:srgbClr val="222222"/>
              </a:solidFill>
              <a:latin typeface="Times" pitchFamily="2" charset="0"/>
            </a:endParaRPr>
          </a:p>
          <a:p>
            <a:pPr marL="342900" indent="-342900">
              <a:buFont typeface="+mj-lt"/>
              <a:buAutoNum type="arabicParenR"/>
            </a:pPr>
            <a:r>
              <a:rPr lang="en-GB" sz="1400" b="0" i="0" dirty="0" err="1">
                <a:solidFill>
                  <a:srgbClr val="222222"/>
                </a:solidFill>
                <a:effectLst/>
                <a:latin typeface="Times" pitchFamily="2" charset="0"/>
              </a:rPr>
              <a:t>Fromme</a:t>
            </a:r>
            <a:r>
              <a:rPr lang="en-GB" sz="1400" b="0" i="0" dirty="0">
                <a:solidFill>
                  <a:srgbClr val="222222"/>
                </a:solidFill>
                <a:effectLst/>
                <a:latin typeface="Times" pitchFamily="2" charset="0"/>
              </a:rPr>
              <a:t>, L., Huber, S.J. and </a:t>
            </a:r>
            <a:r>
              <a:rPr lang="en-GB" sz="1400" b="0" i="0" dirty="0" err="1">
                <a:solidFill>
                  <a:srgbClr val="222222"/>
                </a:solidFill>
                <a:effectLst/>
                <a:latin typeface="Times" pitchFamily="2" charset="0"/>
              </a:rPr>
              <a:t>Seniuch</a:t>
            </a:r>
            <a:r>
              <a:rPr lang="en-GB" sz="1400" b="0" i="0" dirty="0">
                <a:solidFill>
                  <a:srgbClr val="222222"/>
                </a:solidFill>
                <a:effectLst/>
                <a:latin typeface="Times" pitchFamily="2" charset="0"/>
              </a:rPr>
              <a:t>, M., 2006. Baryogenesis in the two-Higgs doublet model. </a:t>
            </a:r>
            <a:r>
              <a:rPr lang="en-GB" sz="1400" b="0" i="1" dirty="0">
                <a:solidFill>
                  <a:srgbClr val="222222"/>
                </a:solidFill>
                <a:effectLst/>
                <a:latin typeface="Times" pitchFamily="2" charset="0"/>
              </a:rPr>
              <a:t>Journal of High Energy Physics</a:t>
            </a:r>
            <a:r>
              <a:rPr lang="en-GB" sz="1400" b="0" i="0" dirty="0">
                <a:solidFill>
                  <a:srgbClr val="222222"/>
                </a:solidFill>
                <a:effectLst/>
                <a:latin typeface="Times" pitchFamily="2" charset="0"/>
              </a:rPr>
              <a:t>, </a:t>
            </a:r>
            <a:r>
              <a:rPr lang="en-GB" sz="1400" b="0" i="1" dirty="0">
                <a:solidFill>
                  <a:srgbClr val="222222"/>
                </a:solidFill>
                <a:effectLst/>
                <a:latin typeface="Times" pitchFamily="2" charset="0"/>
              </a:rPr>
              <a:t>2006</a:t>
            </a:r>
            <a:r>
              <a:rPr lang="en-GB" sz="1400" b="0" i="0" dirty="0">
                <a:solidFill>
                  <a:srgbClr val="222222"/>
                </a:solidFill>
                <a:effectLst/>
                <a:latin typeface="Times" pitchFamily="2" charset="0"/>
              </a:rPr>
              <a:t>(11), p.038.</a:t>
            </a:r>
          </a:p>
          <a:p>
            <a:pPr marL="342900" indent="-342900">
              <a:buFont typeface="+mj-lt"/>
              <a:buAutoNum type="arabicParenR"/>
            </a:pPr>
            <a:r>
              <a:rPr lang="en-GB" sz="1400" b="0" i="0" dirty="0" err="1">
                <a:solidFill>
                  <a:srgbClr val="222222"/>
                </a:solidFill>
                <a:effectLst/>
                <a:latin typeface="Times" pitchFamily="2" charset="0"/>
              </a:rPr>
              <a:t>Dorsch</a:t>
            </a:r>
            <a:r>
              <a:rPr lang="en-GB" sz="1400" b="0" i="0" dirty="0">
                <a:solidFill>
                  <a:srgbClr val="222222"/>
                </a:solidFill>
                <a:effectLst/>
                <a:latin typeface="Times" pitchFamily="2" charset="0"/>
              </a:rPr>
              <a:t>, G.C., Huber, S.J., </a:t>
            </a:r>
            <a:r>
              <a:rPr lang="en-GB" sz="1400" b="0" i="0" dirty="0" err="1">
                <a:solidFill>
                  <a:srgbClr val="222222"/>
                </a:solidFill>
                <a:effectLst/>
                <a:latin typeface="Times" pitchFamily="2" charset="0"/>
              </a:rPr>
              <a:t>Konstandin</a:t>
            </a:r>
            <a:r>
              <a:rPr lang="en-GB" sz="1400" b="0" i="0" dirty="0">
                <a:solidFill>
                  <a:srgbClr val="222222"/>
                </a:solidFill>
                <a:effectLst/>
                <a:latin typeface="Times" pitchFamily="2" charset="0"/>
              </a:rPr>
              <a:t>, T. and No, J.M., 2017. A second Higgs doublet in the early universe: baryogenesis and gravitational waves. </a:t>
            </a:r>
            <a:r>
              <a:rPr lang="en-GB" sz="1400" b="0" i="1" dirty="0">
                <a:solidFill>
                  <a:srgbClr val="222222"/>
                </a:solidFill>
                <a:effectLst/>
                <a:latin typeface="Times" pitchFamily="2" charset="0"/>
              </a:rPr>
              <a:t>Journal of Cosmology and </a:t>
            </a:r>
            <a:r>
              <a:rPr lang="en-GB" sz="1400" b="0" i="1" dirty="0" err="1">
                <a:solidFill>
                  <a:srgbClr val="222222"/>
                </a:solidFill>
                <a:effectLst/>
                <a:latin typeface="Times" pitchFamily="2" charset="0"/>
              </a:rPr>
              <a:t>Astroparticle</a:t>
            </a:r>
            <a:r>
              <a:rPr lang="en-GB" sz="1400" b="0" i="1" dirty="0">
                <a:solidFill>
                  <a:srgbClr val="222222"/>
                </a:solidFill>
                <a:effectLst/>
                <a:latin typeface="Times" pitchFamily="2" charset="0"/>
              </a:rPr>
              <a:t> Physics</a:t>
            </a:r>
            <a:r>
              <a:rPr lang="en-GB" sz="1400" b="0" i="0" dirty="0">
                <a:solidFill>
                  <a:srgbClr val="222222"/>
                </a:solidFill>
                <a:effectLst/>
                <a:latin typeface="Times" pitchFamily="2" charset="0"/>
              </a:rPr>
              <a:t>, </a:t>
            </a:r>
            <a:r>
              <a:rPr lang="en-GB" sz="1400" b="0" i="1" dirty="0">
                <a:solidFill>
                  <a:srgbClr val="222222"/>
                </a:solidFill>
                <a:effectLst/>
                <a:latin typeface="Times" pitchFamily="2" charset="0"/>
              </a:rPr>
              <a:t>2017</a:t>
            </a:r>
            <a:r>
              <a:rPr lang="en-GB" sz="1400" b="0" i="0" dirty="0">
                <a:solidFill>
                  <a:srgbClr val="222222"/>
                </a:solidFill>
                <a:effectLst/>
                <a:latin typeface="Times" pitchFamily="2" charset="0"/>
              </a:rPr>
              <a:t>(05), p.052.</a:t>
            </a:r>
          </a:p>
          <a:p>
            <a:pPr marL="342900" indent="-342900">
              <a:buFont typeface="+mj-lt"/>
              <a:buAutoNum type="arabicParenR"/>
            </a:pPr>
            <a:r>
              <a:rPr lang="en-GB" sz="1400" b="0" i="0" dirty="0" err="1">
                <a:solidFill>
                  <a:srgbClr val="222222"/>
                </a:solidFill>
                <a:effectLst/>
                <a:latin typeface="Times" pitchFamily="2" charset="0"/>
              </a:rPr>
              <a:t>Dorsch</a:t>
            </a:r>
            <a:r>
              <a:rPr lang="en-GB" sz="1400" b="0" i="0" dirty="0">
                <a:solidFill>
                  <a:srgbClr val="222222"/>
                </a:solidFill>
                <a:effectLst/>
                <a:latin typeface="Times" pitchFamily="2" charset="0"/>
              </a:rPr>
              <a:t>, G.C., Huber, S., </a:t>
            </a:r>
            <a:r>
              <a:rPr lang="en-GB" sz="1400" b="0" i="0" dirty="0" err="1">
                <a:solidFill>
                  <a:srgbClr val="222222"/>
                </a:solidFill>
                <a:effectLst/>
                <a:latin typeface="Times" pitchFamily="2" charset="0"/>
              </a:rPr>
              <a:t>Mimasu</a:t>
            </a:r>
            <a:r>
              <a:rPr lang="en-GB" sz="1400" b="0" i="0" dirty="0">
                <a:solidFill>
                  <a:srgbClr val="222222"/>
                </a:solidFill>
                <a:effectLst/>
                <a:latin typeface="Times" pitchFamily="2" charset="0"/>
              </a:rPr>
              <a:t>, K. and No, J.M., 2014. Echoes of the Electroweak Phase Transition: Discovering a second Higgs doublet through $ A_0\</a:t>
            </a:r>
            <a:r>
              <a:rPr lang="en-GB" sz="1400" b="0" i="0" dirty="0" err="1">
                <a:solidFill>
                  <a:srgbClr val="222222"/>
                </a:solidFill>
                <a:effectLst/>
                <a:latin typeface="Times" pitchFamily="2" charset="0"/>
              </a:rPr>
              <a:t>rightarrow</a:t>
            </a:r>
            <a:r>
              <a:rPr lang="en-GB" sz="1400" b="0" i="0" dirty="0">
                <a:solidFill>
                  <a:srgbClr val="222222"/>
                </a:solidFill>
                <a:effectLst/>
                <a:latin typeface="Times" pitchFamily="2" charset="0"/>
              </a:rPr>
              <a:t> H_0 Z$. </a:t>
            </a:r>
            <a:r>
              <a:rPr lang="en-GB" sz="1400" b="0" i="1" dirty="0" err="1">
                <a:solidFill>
                  <a:srgbClr val="222222"/>
                </a:solidFill>
                <a:effectLst/>
                <a:latin typeface="Times" pitchFamily="2" charset="0"/>
              </a:rPr>
              <a:t>arXiv</a:t>
            </a:r>
            <a:r>
              <a:rPr lang="en-GB" sz="1400" b="0" i="1" dirty="0">
                <a:solidFill>
                  <a:srgbClr val="222222"/>
                </a:solidFill>
                <a:effectLst/>
                <a:latin typeface="Times" pitchFamily="2" charset="0"/>
              </a:rPr>
              <a:t> preprint arXiv:1405.5537</a:t>
            </a:r>
            <a:r>
              <a:rPr lang="en-GB" sz="1400" b="0" i="0" dirty="0">
                <a:solidFill>
                  <a:srgbClr val="222222"/>
                </a:solidFill>
                <a:effectLst/>
                <a:latin typeface="Times" pitchFamily="2" charset="0"/>
              </a:rPr>
              <a:t>.</a:t>
            </a:r>
            <a:endParaRPr lang="en-GB" sz="1400" dirty="0">
              <a:solidFill>
                <a:srgbClr val="222222"/>
              </a:solidFill>
              <a:latin typeface="Times" pitchFamily="2" charset="0"/>
            </a:endParaRPr>
          </a:p>
          <a:p>
            <a:pPr marL="342900" indent="-342900">
              <a:buFont typeface="+mj-lt"/>
              <a:buAutoNum type="arabicParenR"/>
            </a:pPr>
            <a:r>
              <a:rPr lang="en-GB" sz="1400" b="0" i="0" dirty="0" err="1">
                <a:solidFill>
                  <a:srgbClr val="222222"/>
                </a:solidFill>
                <a:effectLst/>
                <a:latin typeface="Times" pitchFamily="2" charset="0"/>
              </a:rPr>
              <a:t>Dorsch</a:t>
            </a:r>
            <a:r>
              <a:rPr lang="en-GB" sz="1400" b="0" i="0" dirty="0">
                <a:solidFill>
                  <a:srgbClr val="222222"/>
                </a:solidFill>
                <a:effectLst/>
                <a:latin typeface="Times" pitchFamily="2" charset="0"/>
              </a:rPr>
              <a:t>, G.C., Huber, S.J., </a:t>
            </a:r>
            <a:r>
              <a:rPr lang="en-GB" sz="1400" b="0" i="0" dirty="0" err="1">
                <a:solidFill>
                  <a:srgbClr val="222222"/>
                </a:solidFill>
                <a:effectLst/>
                <a:latin typeface="Times" pitchFamily="2" charset="0"/>
              </a:rPr>
              <a:t>Mimasu</a:t>
            </a:r>
            <a:r>
              <a:rPr lang="en-GB" sz="1400" b="0" i="0" dirty="0">
                <a:solidFill>
                  <a:srgbClr val="222222"/>
                </a:solidFill>
                <a:effectLst/>
                <a:latin typeface="Times" pitchFamily="2" charset="0"/>
              </a:rPr>
              <a:t>, K. and No, J.M., 2017. The Higgs vacuum uplifted: revisiting the electroweak phase transition with a second Higgs doublet. </a:t>
            </a:r>
            <a:r>
              <a:rPr lang="en-GB" sz="1400" b="0" i="1" dirty="0">
                <a:solidFill>
                  <a:srgbClr val="222222"/>
                </a:solidFill>
                <a:effectLst/>
                <a:latin typeface="Times" pitchFamily="2" charset="0"/>
              </a:rPr>
              <a:t>Journal of high energy physics</a:t>
            </a:r>
            <a:r>
              <a:rPr lang="en-GB" sz="1400" b="0" i="0" dirty="0">
                <a:solidFill>
                  <a:srgbClr val="222222"/>
                </a:solidFill>
                <a:effectLst/>
                <a:latin typeface="Times" pitchFamily="2" charset="0"/>
              </a:rPr>
              <a:t>, </a:t>
            </a:r>
            <a:r>
              <a:rPr lang="en-GB" sz="1400" b="0" i="1" dirty="0">
                <a:solidFill>
                  <a:srgbClr val="222222"/>
                </a:solidFill>
                <a:effectLst/>
                <a:latin typeface="Times" pitchFamily="2" charset="0"/>
              </a:rPr>
              <a:t>2017</a:t>
            </a:r>
            <a:r>
              <a:rPr lang="en-GB" sz="1400" b="0" i="0" dirty="0">
                <a:solidFill>
                  <a:srgbClr val="222222"/>
                </a:solidFill>
                <a:effectLst/>
                <a:latin typeface="Times" pitchFamily="2" charset="0"/>
              </a:rPr>
              <a:t>(12), pp.1-32.</a:t>
            </a:r>
            <a:endParaRPr lang="en-DE" sz="1400" dirty="0">
              <a:latin typeface="Times" pitchFamily="2" charset="0"/>
            </a:endParaRPr>
          </a:p>
        </p:txBody>
      </p:sp>
      <p:sp>
        <p:nvSpPr>
          <p:cNvPr id="5" name="Slide Number Placeholder 4">
            <a:extLst>
              <a:ext uri="{FF2B5EF4-FFF2-40B4-BE49-F238E27FC236}">
                <a16:creationId xmlns:a16="http://schemas.microsoft.com/office/drawing/2014/main" id="{B0A843AD-4F99-606F-617C-48093BCD6356}"/>
              </a:ext>
            </a:extLst>
          </p:cNvPr>
          <p:cNvSpPr>
            <a:spLocks noGrp="1"/>
          </p:cNvSpPr>
          <p:nvPr>
            <p:ph type="sldNum" sz="quarter" idx="12"/>
          </p:nvPr>
        </p:nvSpPr>
        <p:spPr/>
        <p:txBody>
          <a:bodyPr/>
          <a:lstStyle/>
          <a:p>
            <a:fld id="{330EA680-D336-4FF7-8B7A-9848BB0A1C32}" type="slidenum">
              <a:rPr lang="en-GB" smtClean="0"/>
              <a:t>14</a:t>
            </a:fld>
            <a:endParaRPr lang="en-GB"/>
          </a:p>
        </p:txBody>
      </p:sp>
      <p:sp>
        <p:nvSpPr>
          <p:cNvPr id="6" name="Rectangle 5">
            <a:extLst>
              <a:ext uri="{FF2B5EF4-FFF2-40B4-BE49-F238E27FC236}">
                <a16:creationId xmlns:a16="http://schemas.microsoft.com/office/drawing/2014/main" id="{DA5FC67F-2FA5-4204-3AD0-544EF31BCCA3}"/>
              </a:ext>
            </a:extLst>
          </p:cNvPr>
          <p:cNvSpPr/>
          <p:nvPr/>
        </p:nvSpPr>
        <p:spPr>
          <a:xfrm>
            <a:off x="0" y="6654188"/>
            <a:ext cx="12192000" cy="203812"/>
          </a:xfrm>
          <a:prstGeom prst="rect">
            <a:avLst/>
          </a:prstGeom>
          <a:solidFill>
            <a:srgbClr val="FFF58D">
              <a:alpha val="66275"/>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DE"/>
          </a:p>
        </p:txBody>
      </p:sp>
      <p:sp>
        <p:nvSpPr>
          <p:cNvPr id="7" name="TextBox 6">
            <a:extLst>
              <a:ext uri="{FF2B5EF4-FFF2-40B4-BE49-F238E27FC236}">
                <a16:creationId xmlns:a16="http://schemas.microsoft.com/office/drawing/2014/main" id="{E7A53DE8-F224-374E-3420-777035898EC2}"/>
              </a:ext>
            </a:extLst>
          </p:cNvPr>
          <p:cNvSpPr txBox="1"/>
          <p:nvPr/>
        </p:nvSpPr>
        <p:spPr>
          <a:xfrm>
            <a:off x="706536" y="6625289"/>
            <a:ext cx="6097836" cy="261610"/>
          </a:xfrm>
          <a:prstGeom prst="rect">
            <a:avLst/>
          </a:prstGeom>
          <a:noFill/>
        </p:spPr>
        <p:txBody>
          <a:bodyPr wrap="square">
            <a:spAutoFit/>
          </a:bodyPr>
          <a:lstStyle/>
          <a:p>
            <a:r>
              <a:rPr lang="en-DE" sz="1100" dirty="0">
                <a:solidFill>
                  <a:schemeClr val="tx1">
                    <a:tint val="82000"/>
                  </a:schemeClr>
                </a:solidFill>
              </a:rPr>
              <a:t>Debankana Nath</a:t>
            </a:r>
          </a:p>
        </p:txBody>
      </p:sp>
      <p:sp>
        <p:nvSpPr>
          <p:cNvPr id="8" name="Footer Placeholder 5">
            <a:extLst>
              <a:ext uri="{FF2B5EF4-FFF2-40B4-BE49-F238E27FC236}">
                <a16:creationId xmlns:a16="http://schemas.microsoft.com/office/drawing/2014/main" id="{95AFD010-7067-C9DD-56B7-273D6B217468}"/>
              </a:ext>
            </a:extLst>
          </p:cNvPr>
          <p:cNvSpPr txBox="1">
            <a:spLocks/>
          </p:cNvSpPr>
          <p:nvPr/>
        </p:nvSpPr>
        <p:spPr>
          <a:xfrm>
            <a:off x="6096000" y="6558451"/>
            <a:ext cx="5147441" cy="365125"/>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t>2HDM : Alignment Limit and SFOEWPT || DESY THEORY WORKSHOP 2025</a:t>
            </a:r>
          </a:p>
        </p:txBody>
      </p:sp>
      <p:sp>
        <p:nvSpPr>
          <p:cNvPr id="11" name="Rectangle 10">
            <a:extLst>
              <a:ext uri="{FF2B5EF4-FFF2-40B4-BE49-F238E27FC236}">
                <a16:creationId xmlns:a16="http://schemas.microsoft.com/office/drawing/2014/main" id="{2565C181-8885-FA90-20C8-08E74053EA8B}"/>
              </a:ext>
            </a:extLst>
          </p:cNvPr>
          <p:cNvSpPr/>
          <p:nvPr/>
        </p:nvSpPr>
        <p:spPr>
          <a:xfrm>
            <a:off x="616688" y="600667"/>
            <a:ext cx="221512" cy="569924"/>
          </a:xfrm>
          <a:prstGeom prst="rect">
            <a:avLst/>
          </a:prstGeom>
          <a:solidFill>
            <a:srgbClr val="FAE6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12" name="Picture 11" descr="A blue circle with text and dots&#10;&#10;Description automatically generated">
            <a:extLst>
              <a:ext uri="{FF2B5EF4-FFF2-40B4-BE49-F238E27FC236}">
                <a16:creationId xmlns:a16="http://schemas.microsoft.com/office/drawing/2014/main" id="{4D23222F-8097-9861-F267-3EBE3AC3BE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8685" y="299549"/>
            <a:ext cx="729590" cy="729590"/>
          </a:xfrm>
          <a:prstGeom prst="rect">
            <a:avLst/>
          </a:prstGeom>
        </p:spPr>
      </p:pic>
    </p:spTree>
    <p:extLst>
      <p:ext uri="{BB962C8B-B14F-4D97-AF65-F5344CB8AC3E}">
        <p14:creationId xmlns:p14="http://schemas.microsoft.com/office/powerpoint/2010/main" val="3028376403"/>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58D">
            <a:alpha val="53910"/>
          </a:srgbClr>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82C3DE2-ED63-5BD8-D5BA-4A022616A594}"/>
              </a:ext>
            </a:extLst>
          </p:cNvPr>
          <p:cNvSpPr>
            <a:spLocks noGrp="1"/>
          </p:cNvSpPr>
          <p:nvPr>
            <p:ph type="sldNum" sz="quarter" idx="12"/>
          </p:nvPr>
        </p:nvSpPr>
        <p:spPr/>
        <p:txBody>
          <a:bodyPr/>
          <a:lstStyle/>
          <a:p>
            <a:fld id="{330EA680-D336-4FF7-8B7A-9848BB0A1C32}" type="slidenum">
              <a:rPr lang="en-GB" smtClean="0"/>
              <a:t>15</a:t>
            </a:fld>
            <a:endParaRPr lang="en-GB"/>
          </a:p>
        </p:txBody>
      </p:sp>
      <p:sp>
        <p:nvSpPr>
          <p:cNvPr id="6" name="TextBox 5">
            <a:extLst>
              <a:ext uri="{FF2B5EF4-FFF2-40B4-BE49-F238E27FC236}">
                <a16:creationId xmlns:a16="http://schemas.microsoft.com/office/drawing/2014/main" id="{BB101596-7227-A0EE-5E3D-49E913D378AA}"/>
              </a:ext>
            </a:extLst>
          </p:cNvPr>
          <p:cNvSpPr txBox="1"/>
          <p:nvPr/>
        </p:nvSpPr>
        <p:spPr>
          <a:xfrm>
            <a:off x="4029588" y="2777639"/>
            <a:ext cx="4645824" cy="1200329"/>
          </a:xfrm>
          <a:prstGeom prst="rect">
            <a:avLst/>
          </a:prstGeom>
          <a:noFill/>
        </p:spPr>
        <p:txBody>
          <a:bodyPr wrap="none" rtlCol="0">
            <a:spAutoFit/>
          </a:bodyPr>
          <a:lstStyle/>
          <a:p>
            <a:r>
              <a:rPr lang="en-DE" sz="7200" b="1" dirty="0">
                <a:latin typeface="Imprint MT Shadow" pitchFamily="82" charset="77"/>
              </a:rPr>
              <a:t>Thank you</a:t>
            </a:r>
          </a:p>
        </p:txBody>
      </p:sp>
      <p:pic>
        <p:nvPicPr>
          <p:cNvPr id="1031" name="Picture 4" descr="Uploaded image">
            <a:extLst>
              <a:ext uri="{FF2B5EF4-FFF2-40B4-BE49-F238E27FC236}">
                <a16:creationId xmlns:a16="http://schemas.microsoft.com/office/drawing/2014/main" id="{D4F1786A-D2D3-03DD-2EAB-E916C30CF1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189135" y="329875"/>
            <a:ext cx="4059099" cy="5919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036605"/>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7852A-8194-699B-9A6C-3D6D571B1B95}"/>
              </a:ext>
            </a:extLst>
          </p:cNvPr>
          <p:cNvSpPr>
            <a:spLocks noGrp="1"/>
          </p:cNvSpPr>
          <p:nvPr>
            <p:ph type="title"/>
          </p:nvPr>
        </p:nvSpPr>
        <p:spPr>
          <a:xfrm>
            <a:off x="1120968" y="642934"/>
            <a:ext cx="7064382" cy="729590"/>
          </a:xfrm>
        </p:spPr>
        <p:txBody>
          <a:bodyPr>
            <a:noAutofit/>
          </a:bodyPr>
          <a:lstStyle/>
          <a:p>
            <a:r>
              <a:rPr lang="en-GB" sz="3200" b="1" dirty="0">
                <a:latin typeface="Imprint MT Shadow" pitchFamily="82" charset="77"/>
              </a:rPr>
              <a:t>SM explains mass generation : </a:t>
            </a:r>
            <a:br>
              <a:rPr lang="en-GB" sz="3200" b="1" dirty="0">
                <a:latin typeface="Imprint MT Shadow" pitchFamily="82" charset="77"/>
              </a:rPr>
            </a:br>
            <a:r>
              <a:rPr lang="en-GB" sz="2800" b="1" dirty="0">
                <a:latin typeface="Imprint MT Shadow" pitchFamily="82" charset="77"/>
              </a:rPr>
              <a:t>EWPT</a:t>
            </a:r>
            <a:endParaRPr lang="en-GB" sz="3200" b="1" dirty="0">
              <a:latin typeface="Imprint MT Shadow" pitchFamily="82" charset="77"/>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6F21985-7A38-E399-3CA1-29E6C0DA1BC5}"/>
                  </a:ext>
                </a:extLst>
              </p:cNvPr>
              <p:cNvSpPr>
                <a:spLocks noGrp="1"/>
              </p:cNvSpPr>
              <p:nvPr>
                <p:ph idx="1"/>
              </p:nvPr>
            </p:nvSpPr>
            <p:spPr>
              <a:xfrm>
                <a:off x="842733" y="1767581"/>
                <a:ext cx="4515523" cy="1752999"/>
              </a:xfrm>
            </p:spPr>
            <p:txBody>
              <a:bodyPr vert="horz" lIns="91440" tIns="45720" rIns="91440" bIns="45720" rtlCol="0" anchor="t">
                <a:normAutofit/>
              </a:bodyPr>
              <a:lstStyle/>
              <a:p>
                <a:pPr>
                  <a:lnSpc>
                    <a:spcPct val="150000"/>
                  </a:lnSpc>
                </a:pPr>
                <a:r>
                  <a:rPr lang="en-GB" sz="1800" dirty="0">
                    <a:latin typeface="Times" pitchFamily="2" charset="0"/>
                  </a:rPr>
                  <a:t>A single scalar SU(2) doublet </a:t>
                </a:r>
                <a14:m>
                  <m:oMath xmlns:m="http://schemas.openxmlformats.org/officeDocument/2006/math">
                    <m:r>
                      <m:rPr>
                        <m:sty m:val="p"/>
                      </m:rPr>
                      <a:rPr lang="el-GR" sz="1800" b="0" i="1" smtClean="0">
                        <a:latin typeface="Cambria Math" panose="02040503050406030204" pitchFamily="18" charset="0"/>
                        <a:ea typeface="Cambria Math" panose="02040503050406030204" pitchFamily="18" charset="0"/>
                      </a:rPr>
                      <m:t>Φ</m:t>
                    </m:r>
                    <m:r>
                      <a:rPr lang="en-US" sz="1800" b="0" i="1" smtClean="0">
                        <a:latin typeface="Cambria Math" panose="02040503050406030204" pitchFamily="18" charset="0"/>
                        <a:ea typeface="Cambria Math" panose="02040503050406030204" pitchFamily="18" charset="0"/>
                      </a:rPr>
                      <m:t>= </m:t>
                    </m:r>
                    <m:d>
                      <m:dPr>
                        <m:ctrlPr>
                          <a:rPr lang="en-US" sz="1800" b="0" i="1" smtClean="0">
                            <a:latin typeface="Cambria Math" panose="02040503050406030204" pitchFamily="18" charset="0"/>
                            <a:ea typeface="Cambria Math" panose="02040503050406030204" pitchFamily="18" charset="0"/>
                          </a:rPr>
                        </m:ctrlPr>
                      </m:dPr>
                      <m:e>
                        <m:f>
                          <m:fPr>
                            <m:type m:val="noBar"/>
                            <m:ctrlPr>
                              <a:rPr lang="en-US" sz="1800" b="0" i="1" smtClean="0">
                                <a:latin typeface="Cambria Math" panose="02040503050406030204" pitchFamily="18" charset="0"/>
                                <a:ea typeface="Cambria Math" panose="02040503050406030204" pitchFamily="18" charset="0"/>
                              </a:rPr>
                            </m:ctrlPr>
                          </m:fPr>
                          <m:num>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𝜙</m:t>
                                </m:r>
                              </m:e>
                              <m:sup>
                                <m:r>
                                  <a:rPr lang="en-US" sz="1800" i="1">
                                    <a:latin typeface="Cambria Math" panose="02040503050406030204" pitchFamily="18" charset="0"/>
                                    <a:ea typeface="Cambria Math" panose="02040503050406030204" pitchFamily="18" charset="0"/>
                                  </a:rPr>
                                  <m:t>+</m:t>
                                </m:r>
                              </m:sup>
                            </m:sSup>
                          </m:num>
                          <m:den>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𝜙</m:t>
                                </m:r>
                              </m:e>
                              <m:sup>
                                <m:r>
                                  <a:rPr lang="en-US" sz="1800" i="1">
                                    <a:latin typeface="Cambria Math" panose="02040503050406030204" pitchFamily="18" charset="0"/>
                                    <a:ea typeface="Cambria Math" panose="02040503050406030204" pitchFamily="18" charset="0"/>
                                  </a:rPr>
                                  <m:t>𝑜</m:t>
                                </m:r>
                              </m:sup>
                            </m:sSup>
                          </m:den>
                        </m:f>
                      </m:e>
                    </m:d>
                  </m:oMath>
                </a14:m>
                <a:r>
                  <a:rPr lang="en-GB" sz="1800" dirty="0">
                    <a:latin typeface="Times" pitchFamily="2" charset="0"/>
                  </a:rPr>
                  <a:t>, </a:t>
                </a:r>
              </a:p>
              <a:p>
                <a:pPr>
                  <a:lnSpc>
                    <a:spcPct val="150000"/>
                  </a:lnSpc>
                </a:pPr>
                <a:r>
                  <a:rPr lang="en-GB" sz="1800" dirty="0">
                    <a:latin typeface="Times" pitchFamily="2" charset="0"/>
                  </a:rPr>
                  <a:t>With </a:t>
                </a:r>
                <a14:m>
                  <m:oMath xmlns:m="http://schemas.openxmlformats.org/officeDocument/2006/math">
                    <m:sSup>
                      <m:sSupPr>
                        <m:ctrlPr>
                          <a:rPr lang="en-US" sz="1800" i="1">
                            <a:latin typeface="Cambria Math" panose="02040503050406030204" pitchFamily="18" charset="0"/>
                            <a:ea typeface="Cambria Math" panose="02040503050406030204" pitchFamily="18" charset="0"/>
                          </a:rPr>
                        </m:ctrlPr>
                      </m:sSupPr>
                      <m:e>
                        <m:r>
                          <a:rPr lang="en-US" sz="1800" i="1">
                            <a:latin typeface="Cambria Math" panose="02040503050406030204" pitchFamily="18" charset="0"/>
                            <a:ea typeface="Cambria Math" panose="02040503050406030204" pitchFamily="18" charset="0"/>
                          </a:rPr>
                          <m:t>𝜇</m:t>
                        </m:r>
                      </m:e>
                      <m:sup>
                        <m:r>
                          <a:rPr lang="en-US" sz="1800" i="1">
                            <a:latin typeface="Cambria Math" panose="02040503050406030204" pitchFamily="18" charset="0"/>
                            <a:ea typeface="Cambria Math" panose="02040503050406030204" pitchFamily="18" charset="0"/>
                          </a:rPr>
                          <m:t>2 </m:t>
                        </m:r>
                      </m:sup>
                    </m:sSup>
                  </m:oMath>
                </a14:m>
                <a:r>
                  <a:rPr lang="en-GB" sz="1800" dirty="0">
                    <a:latin typeface="Times" pitchFamily="2" charset="0"/>
                  </a:rPr>
                  <a:t>&lt; 0, </a:t>
                </a:r>
                <a14:m>
                  <m:oMath xmlns:m="http://schemas.openxmlformats.org/officeDocument/2006/math">
                    <m:r>
                      <m:rPr>
                        <m:sty m:val="p"/>
                      </m:rPr>
                      <a:rPr lang="el-GR" sz="1800" i="1">
                        <a:latin typeface="Cambria Math" panose="02040503050406030204" pitchFamily="18" charset="0"/>
                        <a:ea typeface="Cambria Math" panose="02040503050406030204" pitchFamily="18" charset="0"/>
                      </a:rPr>
                      <m:t>λ</m:t>
                    </m:r>
                  </m:oMath>
                </a14:m>
                <a:r>
                  <a:rPr lang="en-GB" sz="1800" dirty="0">
                    <a:latin typeface="Times" pitchFamily="2" charset="0"/>
                  </a:rPr>
                  <a:t> &gt; 0,</a:t>
                </a:r>
              </a:p>
              <a:p>
                <a:pPr marL="0" indent="0">
                  <a:lnSpc>
                    <a:spcPct val="150000"/>
                  </a:lnSpc>
                  <a:buNone/>
                </a:pPr>
                <a:endParaRPr lang="en-GB" sz="1800" dirty="0">
                  <a:latin typeface="Times" pitchFamily="2" charset="0"/>
                </a:endParaRPr>
              </a:p>
            </p:txBody>
          </p:sp>
        </mc:Choice>
        <mc:Fallback xmlns="">
          <p:sp>
            <p:nvSpPr>
              <p:cNvPr id="3" name="Content Placeholder 2">
                <a:extLst>
                  <a:ext uri="{FF2B5EF4-FFF2-40B4-BE49-F238E27FC236}">
                    <a16:creationId xmlns:a16="http://schemas.microsoft.com/office/drawing/2014/main" id="{76F21985-7A38-E399-3CA1-29E6C0DA1BC5}"/>
                  </a:ext>
                </a:extLst>
              </p:cNvPr>
              <p:cNvSpPr>
                <a:spLocks noGrp="1" noRot="1" noChangeAspect="1" noMove="1" noResize="1" noEditPoints="1" noAdjustHandles="1" noChangeArrowheads="1" noChangeShapeType="1" noTextEdit="1"/>
              </p:cNvSpPr>
              <p:nvPr>
                <p:ph idx="1"/>
              </p:nvPr>
            </p:nvSpPr>
            <p:spPr>
              <a:xfrm>
                <a:off x="842733" y="1767581"/>
                <a:ext cx="4515523" cy="1752999"/>
              </a:xfrm>
              <a:blipFill>
                <a:blip r:embed="rId2"/>
                <a:stretch>
                  <a:fillRect l="-843"/>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CC2C1BA-12B8-9B1D-308B-A7F6A037F34A}"/>
                  </a:ext>
                </a:extLst>
              </p:cNvPr>
              <p:cNvSpPr txBox="1"/>
              <p:nvPr/>
            </p:nvSpPr>
            <p:spPr>
              <a:xfrm>
                <a:off x="3695405" y="2536274"/>
                <a:ext cx="3723533" cy="742292"/>
              </a:xfrm>
              <a:custGeom>
                <a:avLst/>
                <a:gdLst>
                  <a:gd name="connsiteX0" fmla="*/ 0 w 3723533"/>
                  <a:gd name="connsiteY0" fmla="*/ 0 h 742292"/>
                  <a:gd name="connsiteX1" fmla="*/ 569169 w 3723533"/>
                  <a:gd name="connsiteY1" fmla="*/ 0 h 742292"/>
                  <a:gd name="connsiteX2" fmla="*/ 1026631 w 3723533"/>
                  <a:gd name="connsiteY2" fmla="*/ 0 h 742292"/>
                  <a:gd name="connsiteX3" fmla="*/ 1521329 w 3723533"/>
                  <a:gd name="connsiteY3" fmla="*/ 0 h 742292"/>
                  <a:gd name="connsiteX4" fmla="*/ 2090498 w 3723533"/>
                  <a:gd name="connsiteY4" fmla="*/ 0 h 742292"/>
                  <a:gd name="connsiteX5" fmla="*/ 2659666 w 3723533"/>
                  <a:gd name="connsiteY5" fmla="*/ 0 h 742292"/>
                  <a:gd name="connsiteX6" fmla="*/ 3117129 w 3723533"/>
                  <a:gd name="connsiteY6" fmla="*/ 0 h 742292"/>
                  <a:gd name="connsiteX7" fmla="*/ 3723533 w 3723533"/>
                  <a:gd name="connsiteY7" fmla="*/ 0 h 742292"/>
                  <a:gd name="connsiteX8" fmla="*/ 3723533 w 3723533"/>
                  <a:gd name="connsiteY8" fmla="*/ 348877 h 742292"/>
                  <a:gd name="connsiteX9" fmla="*/ 3723533 w 3723533"/>
                  <a:gd name="connsiteY9" fmla="*/ 742292 h 742292"/>
                  <a:gd name="connsiteX10" fmla="*/ 3117129 w 3723533"/>
                  <a:gd name="connsiteY10" fmla="*/ 742292 h 742292"/>
                  <a:gd name="connsiteX11" fmla="*/ 2585196 w 3723533"/>
                  <a:gd name="connsiteY11" fmla="*/ 742292 h 742292"/>
                  <a:gd name="connsiteX12" fmla="*/ 2053262 w 3723533"/>
                  <a:gd name="connsiteY12" fmla="*/ 742292 h 742292"/>
                  <a:gd name="connsiteX13" fmla="*/ 1521329 w 3723533"/>
                  <a:gd name="connsiteY13" fmla="*/ 742292 h 742292"/>
                  <a:gd name="connsiteX14" fmla="*/ 952161 w 3723533"/>
                  <a:gd name="connsiteY14" fmla="*/ 742292 h 742292"/>
                  <a:gd name="connsiteX15" fmla="*/ 531933 w 3723533"/>
                  <a:gd name="connsiteY15" fmla="*/ 742292 h 742292"/>
                  <a:gd name="connsiteX16" fmla="*/ 0 w 3723533"/>
                  <a:gd name="connsiteY16" fmla="*/ 742292 h 742292"/>
                  <a:gd name="connsiteX17" fmla="*/ 0 w 3723533"/>
                  <a:gd name="connsiteY17" fmla="*/ 363723 h 742292"/>
                  <a:gd name="connsiteX18" fmla="*/ 0 w 3723533"/>
                  <a:gd name="connsiteY18" fmla="*/ 0 h 74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23533" h="742292" extrusionOk="0">
                    <a:moveTo>
                      <a:pt x="0" y="0"/>
                    </a:moveTo>
                    <a:cubicBezTo>
                      <a:pt x="179281" y="-39771"/>
                      <a:pt x="341114" y="12080"/>
                      <a:pt x="569169" y="0"/>
                    </a:cubicBezTo>
                    <a:cubicBezTo>
                      <a:pt x="797224" y="-12080"/>
                      <a:pt x="862403" y="28606"/>
                      <a:pt x="1026631" y="0"/>
                    </a:cubicBezTo>
                    <a:cubicBezTo>
                      <a:pt x="1190859" y="-28606"/>
                      <a:pt x="1415964" y="48933"/>
                      <a:pt x="1521329" y="0"/>
                    </a:cubicBezTo>
                    <a:cubicBezTo>
                      <a:pt x="1626694" y="-48933"/>
                      <a:pt x="1903257" y="11580"/>
                      <a:pt x="2090498" y="0"/>
                    </a:cubicBezTo>
                    <a:cubicBezTo>
                      <a:pt x="2277739" y="-11580"/>
                      <a:pt x="2453136" y="35349"/>
                      <a:pt x="2659666" y="0"/>
                    </a:cubicBezTo>
                    <a:cubicBezTo>
                      <a:pt x="2866196" y="-35349"/>
                      <a:pt x="2893598" y="31563"/>
                      <a:pt x="3117129" y="0"/>
                    </a:cubicBezTo>
                    <a:cubicBezTo>
                      <a:pt x="3340660" y="-31563"/>
                      <a:pt x="3472654" y="10144"/>
                      <a:pt x="3723533" y="0"/>
                    </a:cubicBezTo>
                    <a:cubicBezTo>
                      <a:pt x="3764432" y="132426"/>
                      <a:pt x="3723136" y="190317"/>
                      <a:pt x="3723533" y="348877"/>
                    </a:cubicBezTo>
                    <a:cubicBezTo>
                      <a:pt x="3723930" y="507437"/>
                      <a:pt x="3707646" y="562625"/>
                      <a:pt x="3723533" y="742292"/>
                    </a:cubicBezTo>
                    <a:cubicBezTo>
                      <a:pt x="3550894" y="782434"/>
                      <a:pt x="3315853" y="672395"/>
                      <a:pt x="3117129" y="742292"/>
                    </a:cubicBezTo>
                    <a:cubicBezTo>
                      <a:pt x="2918405" y="812189"/>
                      <a:pt x="2779101" y="737862"/>
                      <a:pt x="2585196" y="742292"/>
                    </a:cubicBezTo>
                    <a:cubicBezTo>
                      <a:pt x="2391291" y="746722"/>
                      <a:pt x="2307568" y="700950"/>
                      <a:pt x="2053262" y="742292"/>
                    </a:cubicBezTo>
                    <a:cubicBezTo>
                      <a:pt x="1798956" y="783634"/>
                      <a:pt x="1684654" y="733128"/>
                      <a:pt x="1521329" y="742292"/>
                    </a:cubicBezTo>
                    <a:cubicBezTo>
                      <a:pt x="1358004" y="751456"/>
                      <a:pt x="1154204" y="726142"/>
                      <a:pt x="952161" y="742292"/>
                    </a:cubicBezTo>
                    <a:cubicBezTo>
                      <a:pt x="750118" y="758442"/>
                      <a:pt x="656034" y="725958"/>
                      <a:pt x="531933" y="742292"/>
                    </a:cubicBezTo>
                    <a:cubicBezTo>
                      <a:pt x="407832" y="758626"/>
                      <a:pt x="247339" y="724574"/>
                      <a:pt x="0" y="742292"/>
                    </a:cubicBezTo>
                    <a:cubicBezTo>
                      <a:pt x="-5841" y="608733"/>
                      <a:pt x="34252" y="489543"/>
                      <a:pt x="0" y="363723"/>
                    </a:cubicBezTo>
                    <a:cubicBezTo>
                      <a:pt x="-34252" y="237903"/>
                      <a:pt x="19366" y="165656"/>
                      <a:pt x="0" y="0"/>
                    </a:cubicBezTo>
                    <a:close/>
                  </a:path>
                </a:pathLst>
              </a:custGeom>
              <a:noFill/>
              <a:ln>
                <a:solidFill>
                  <a:srgbClr val="FEF28B"/>
                </a:solidFill>
                <a:extLst>
                  <a:ext uri="{C807C97D-BFC1-408E-A445-0C87EB9F89A2}">
                    <ask:lineSketchStyleProps xmlns:ask="http://schemas.microsoft.com/office/drawing/2018/sketchyshapes" sd="4172543058">
                      <a:prstGeom prst="rect">
                        <a:avLst/>
                      </a:prstGeom>
                      <ask:type>
                        <ask:lineSketchScribble/>
                      </ask:type>
                    </ask:lineSketchStyleProps>
                  </a:ext>
                </a:extLst>
              </a:ln>
            </p:spPr>
            <p:txBody>
              <a:bodyPr wrap="square" lIns="0" tIns="108000" rIns="0" bIns="10800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d>
                        <m:dPr>
                          <m:ctrlPr>
                            <a:rPr lang="en-US" b="0" i="1" smtClean="0">
                              <a:latin typeface="Cambria Math" panose="02040503050406030204" pitchFamily="18" charset="0"/>
                            </a:rPr>
                          </m:ctrlPr>
                        </m:dPr>
                        <m:e>
                          <m:r>
                            <m:rPr>
                              <m:sty m:val="p"/>
                            </m:rPr>
                            <a:rPr lang="el-GR" i="1">
                              <a:latin typeface="Cambria Math" panose="02040503050406030204" pitchFamily="18" charset="0"/>
                              <a:ea typeface="Cambria Math" panose="02040503050406030204" pitchFamily="18" charset="0"/>
                            </a:rPr>
                            <m:t>Φ</m:t>
                          </m:r>
                        </m:e>
                      </m:d>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𝜇</m:t>
                          </m:r>
                        </m:e>
                        <m:sup>
                          <m:r>
                            <a:rPr lang="en-US" b="0" i="1" smtClean="0">
                              <a:latin typeface="Cambria Math" panose="02040503050406030204" pitchFamily="18" charset="0"/>
                              <a:ea typeface="Cambria Math" panose="02040503050406030204" pitchFamily="18" charset="0"/>
                            </a:rPr>
                            <m:t>2 </m:t>
                          </m:r>
                        </m:sup>
                      </m:sSup>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Φ</m:t>
                          </m:r>
                        </m:e>
                        <m:sup>
                          <m:r>
                            <a:rPr lang="en-US" i="1">
                              <a:latin typeface="Cambria Math" panose="02040503050406030204" pitchFamily="18" charset="0"/>
                              <a:ea typeface="Cambria Math" panose="02040503050406030204" pitchFamily="18" charset="0"/>
                            </a:rPr>
                            <m:t>†</m:t>
                          </m:r>
                        </m:sup>
                      </m:sSup>
                      <m:r>
                        <m:rPr>
                          <m:sty m:val="p"/>
                        </m:rPr>
                        <a:rPr lang="el-GR" i="1">
                          <a:latin typeface="Cambria Math" panose="02040503050406030204" pitchFamily="18" charset="0"/>
                          <a:ea typeface="Cambria Math" panose="02040503050406030204" pitchFamily="18" charset="0"/>
                        </a:rPr>
                        <m:t>Φ</m:t>
                      </m:r>
                      <m:r>
                        <a:rPr lang="en-US" b="0" i="1" smtClean="0">
                          <a:latin typeface="Cambria Math" panose="02040503050406030204" pitchFamily="18" charset="0"/>
                          <a:ea typeface="Cambria Math" panose="02040503050406030204" pitchFamily="18" charset="0"/>
                        </a:rPr>
                        <m:t>)</m:t>
                      </m:r>
                      <m:r>
                        <a:rPr lang="en-US" b="0" i="0"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𝜆</m:t>
                          </m:r>
                        </m:num>
                        <m:den>
                          <m:r>
                            <a:rPr lang="en-US" b="0" i="1" smtClean="0">
                              <a:latin typeface="Cambria Math" panose="02040503050406030204" pitchFamily="18" charset="0"/>
                              <a:ea typeface="Cambria Math" panose="02040503050406030204" pitchFamily="18" charset="0"/>
                            </a:rPr>
                            <m:t>4</m:t>
                          </m:r>
                        </m:den>
                      </m:f>
                      <m:sSup>
                        <m:sSupPr>
                          <m:ctrlPr>
                            <a:rPr lang="el-GR"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m:rPr>
                                  <m:sty m:val="p"/>
                                </m:rPr>
                                <a:rPr lang="el-GR" i="1">
                                  <a:latin typeface="Cambria Math" panose="02040503050406030204" pitchFamily="18" charset="0"/>
                                  <a:ea typeface="Cambria Math" panose="02040503050406030204" pitchFamily="18" charset="0"/>
                                </a:rPr>
                                <m:t>Φ</m:t>
                              </m:r>
                            </m:e>
                            <m:sup>
                              <m:r>
                                <a:rPr lang="en-US" i="1">
                                  <a:latin typeface="Cambria Math" panose="02040503050406030204" pitchFamily="18" charset="0"/>
                                  <a:ea typeface="Cambria Math" panose="02040503050406030204" pitchFamily="18" charset="0"/>
                                </a:rPr>
                                <m:t>†</m:t>
                              </m:r>
                            </m:sup>
                          </m:sSup>
                          <m:r>
                            <m:rPr>
                              <m:sty m:val="p"/>
                            </m:rPr>
                            <a:rPr lang="el-GR" i="1">
                              <a:latin typeface="Cambria Math" panose="02040503050406030204" pitchFamily="18" charset="0"/>
                              <a:ea typeface="Cambria Math" panose="02040503050406030204" pitchFamily="18" charset="0"/>
                            </a:rPr>
                            <m:t>Φ</m:t>
                          </m:r>
                          <m:r>
                            <a:rPr lang="en-US" b="0" i="1" smtClean="0">
                              <a:latin typeface="Cambria Math" panose="02040503050406030204" pitchFamily="18" charset="0"/>
                              <a:ea typeface="Cambria Math" panose="02040503050406030204" pitchFamily="18" charset="0"/>
                            </a:rPr>
                            <m:t>)</m:t>
                          </m:r>
                        </m:e>
                        <m:sup>
                          <m:r>
                            <a:rPr lang="en-US" b="0" i="1" smtClean="0">
                              <a:latin typeface="Cambria Math" panose="02040503050406030204" pitchFamily="18" charset="0"/>
                              <a:ea typeface="Cambria Math" panose="02040503050406030204" pitchFamily="18" charset="0"/>
                            </a:rPr>
                            <m:t>2</m:t>
                          </m:r>
                        </m:sup>
                      </m:sSup>
                    </m:oMath>
                  </m:oMathPara>
                </a14:m>
                <a:endParaRPr lang="en-DE" dirty="0">
                  <a:latin typeface="Times" pitchFamily="2" charset="0"/>
                </a:endParaRPr>
              </a:p>
            </p:txBody>
          </p:sp>
        </mc:Choice>
        <mc:Fallback xmlns="">
          <p:sp>
            <p:nvSpPr>
              <p:cNvPr id="9" name="TextBox 8">
                <a:extLst>
                  <a:ext uri="{FF2B5EF4-FFF2-40B4-BE49-F238E27FC236}">
                    <a16:creationId xmlns:a16="http://schemas.microsoft.com/office/drawing/2014/main" id="{9CC2C1BA-12B8-9B1D-308B-A7F6A037F34A}"/>
                  </a:ext>
                </a:extLst>
              </p:cNvPr>
              <p:cNvSpPr txBox="1">
                <a:spLocks noRot="1" noChangeAspect="1" noMove="1" noResize="1" noEditPoints="1" noAdjustHandles="1" noChangeArrowheads="1" noChangeShapeType="1" noTextEdit="1"/>
              </p:cNvSpPr>
              <p:nvPr/>
            </p:nvSpPr>
            <p:spPr>
              <a:xfrm>
                <a:off x="3695405" y="2536274"/>
                <a:ext cx="3723533" cy="742292"/>
              </a:xfrm>
              <a:prstGeom prst="rect">
                <a:avLst/>
              </a:prstGeom>
              <a:blipFill>
                <a:blip r:embed="rId3"/>
                <a:stretch>
                  <a:fillRect/>
                </a:stretch>
              </a:blipFill>
              <a:ln>
                <a:solidFill>
                  <a:srgbClr val="FEF28B"/>
                </a:solidFill>
                <a:extLst>
                  <a:ext uri="{C807C97D-BFC1-408E-A445-0C87EB9F89A2}">
                    <ask:lineSketchStyleProps xmlns:ask="http://schemas.microsoft.com/office/drawing/2018/sketchyshapes" sd="4172543058">
                      <a:custGeom>
                        <a:avLst/>
                        <a:gdLst>
                          <a:gd name="connsiteX0" fmla="*/ 0 w 3723533"/>
                          <a:gd name="connsiteY0" fmla="*/ 0 h 742292"/>
                          <a:gd name="connsiteX1" fmla="*/ 569169 w 3723533"/>
                          <a:gd name="connsiteY1" fmla="*/ 0 h 742292"/>
                          <a:gd name="connsiteX2" fmla="*/ 1026631 w 3723533"/>
                          <a:gd name="connsiteY2" fmla="*/ 0 h 742292"/>
                          <a:gd name="connsiteX3" fmla="*/ 1521329 w 3723533"/>
                          <a:gd name="connsiteY3" fmla="*/ 0 h 742292"/>
                          <a:gd name="connsiteX4" fmla="*/ 2090498 w 3723533"/>
                          <a:gd name="connsiteY4" fmla="*/ 0 h 742292"/>
                          <a:gd name="connsiteX5" fmla="*/ 2659666 w 3723533"/>
                          <a:gd name="connsiteY5" fmla="*/ 0 h 742292"/>
                          <a:gd name="connsiteX6" fmla="*/ 3117129 w 3723533"/>
                          <a:gd name="connsiteY6" fmla="*/ 0 h 742292"/>
                          <a:gd name="connsiteX7" fmla="*/ 3723533 w 3723533"/>
                          <a:gd name="connsiteY7" fmla="*/ 0 h 742292"/>
                          <a:gd name="connsiteX8" fmla="*/ 3723533 w 3723533"/>
                          <a:gd name="connsiteY8" fmla="*/ 348877 h 742292"/>
                          <a:gd name="connsiteX9" fmla="*/ 3723533 w 3723533"/>
                          <a:gd name="connsiteY9" fmla="*/ 742292 h 742292"/>
                          <a:gd name="connsiteX10" fmla="*/ 3117129 w 3723533"/>
                          <a:gd name="connsiteY10" fmla="*/ 742292 h 742292"/>
                          <a:gd name="connsiteX11" fmla="*/ 2585196 w 3723533"/>
                          <a:gd name="connsiteY11" fmla="*/ 742292 h 742292"/>
                          <a:gd name="connsiteX12" fmla="*/ 2053262 w 3723533"/>
                          <a:gd name="connsiteY12" fmla="*/ 742292 h 742292"/>
                          <a:gd name="connsiteX13" fmla="*/ 1521329 w 3723533"/>
                          <a:gd name="connsiteY13" fmla="*/ 742292 h 742292"/>
                          <a:gd name="connsiteX14" fmla="*/ 952161 w 3723533"/>
                          <a:gd name="connsiteY14" fmla="*/ 742292 h 742292"/>
                          <a:gd name="connsiteX15" fmla="*/ 531933 w 3723533"/>
                          <a:gd name="connsiteY15" fmla="*/ 742292 h 742292"/>
                          <a:gd name="connsiteX16" fmla="*/ 0 w 3723533"/>
                          <a:gd name="connsiteY16" fmla="*/ 742292 h 742292"/>
                          <a:gd name="connsiteX17" fmla="*/ 0 w 3723533"/>
                          <a:gd name="connsiteY17" fmla="*/ 363723 h 742292"/>
                          <a:gd name="connsiteX18" fmla="*/ 0 w 3723533"/>
                          <a:gd name="connsiteY18" fmla="*/ 0 h 74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23533" h="742292" extrusionOk="0">
                            <a:moveTo>
                              <a:pt x="0" y="0"/>
                            </a:moveTo>
                            <a:cubicBezTo>
                              <a:pt x="179281" y="-39771"/>
                              <a:pt x="341114" y="12080"/>
                              <a:pt x="569169" y="0"/>
                            </a:cubicBezTo>
                            <a:cubicBezTo>
                              <a:pt x="797224" y="-12080"/>
                              <a:pt x="862403" y="28606"/>
                              <a:pt x="1026631" y="0"/>
                            </a:cubicBezTo>
                            <a:cubicBezTo>
                              <a:pt x="1190859" y="-28606"/>
                              <a:pt x="1415964" y="48933"/>
                              <a:pt x="1521329" y="0"/>
                            </a:cubicBezTo>
                            <a:cubicBezTo>
                              <a:pt x="1626694" y="-48933"/>
                              <a:pt x="1903257" y="11580"/>
                              <a:pt x="2090498" y="0"/>
                            </a:cubicBezTo>
                            <a:cubicBezTo>
                              <a:pt x="2277739" y="-11580"/>
                              <a:pt x="2453136" y="35349"/>
                              <a:pt x="2659666" y="0"/>
                            </a:cubicBezTo>
                            <a:cubicBezTo>
                              <a:pt x="2866196" y="-35349"/>
                              <a:pt x="2893598" y="31563"/>
                              <a:pt x="3117129" y="0"/>
                            </a:cubicBezTo>
                            <a:cubicBezTo>
                              <a:pt x="3340660" y="-31563"/>
                              <a:pt x="3472654" y="10144"/>
                              <a:pt x="3723533" y="0"/>
                            </a:cubicBezTo>
                            <a:cubicBezTo>
                              <a:pt x="3764432" y="132426"/>
                              <a:pt x="3723136" y="190317"/>
                              <a:pt x="3723533" y="348877"/>
                            </a:cubicBezTo>
                            <a:cubicBezTo>
                              <a:pt x="3723930" y="507437"/>
                              <a:pt x="3707646" y="562625"/>
                              <a:pt x="3723533" y="742292"/>
                            </a:cubicBezTo>
                            <a:cubicBezTo>
                              <a:pt x="3550894" y="782434"/>
                              <a:pt x="3315853" y="672395"/>
                              <a:pt x="3117129" y="742292"/>
                            </a:cubicBezTo>
                            <a:cubicBezTo>
                              <a:pt x="2918405" y="812189"/>
                              <a:pt x="2779101" y="737862"/>
                              <a:pt x="2585196" y="742292"/>
                            </a:cubicBezTo>
                            <a:cubicBezTo>
                              <a:pt x="2391291" y="746722"/>
                              <a:pt x="2307568" y="700950"/>
                              <a:pt x="2053262" y="742292"/>
                            </a:cubicBezTo>
                            <a:cubicBezTo>
                              <a:pt x="1798956" y="783634"/>
                              <a:pt x="1684654" y="733128"/>
                              <a:pt x="1521329" y="742292"/>
                            </a:cubicBezTo>
                            <a:cubicBezTo>
                              <a:pt x="1358004" y="751456"/>
                              <a:pt x="1154204" y="726142"/>
                              <a:pt x="952161" y="742292"/>
                            </a:cubicBezTo>
                            <a:cubicBezTo>
                              <a:pt x="750118" y="758442"/>
                              <a:pt x="656034" y="725958"/>
                              <a:pt x="531933" y="742292"/>
                            </a:cubicBezTo>
                            <a:cubicBezTo>
                              <a:pt x="407832" y="758626"/>
                              <a:pt x="247339" y="724574"/>
                              <a:pt x="0" y="742292"/>
                            </a:cubicBezTo>
                            <a:cubicBezTo>
                              <a:pt x="-5841" y="608733"/>
                              <a:pt x="34252" y="489543"/>
                              <a:pt x="0" y="363723"/>
                            </a:cubicBezTo>
                            <a:cubicBezTo>
                              <a:pt x="-34252" y="237903"/>
                              <a:pt x="19366" y="165656"/>
                              <a:pt x="0" y="0"/>
                            </a:cubicBezTo>
                            <a:close/>
                          </a:path>
                        </a:pathLst>
                      </a:custGeom>
                      <ask:type>
                        <ask:lineSketchScribble/>
                      </ask:type>
                    </ask:lineSketchStyleProps>
                  </a:ext>
                </a:extLst>
              </a:ln>
            </p:spPr>
            <p:txBody>
              <a:bodyPr/>
              <a:lstStyle/>
              <a:p>
                <a:r>
                  <a:rPr lang="en-DE">
                    <a:noFill/>
                  </a:rPr>
                  <a:t> </a:t>
                </a:r>
              </a:p>
            </p:txBody>
          </p:sp>
        </mc:Fallback>
      </mc:AlternateContent>
      <p:cxnSp>
        <p:nvCxnSpPr>
          <p:cNvPr id="15" name="Straight Arrow Connector 14">
            <a:extLst>
              <a:ext uri="{FF2B5EF4-FFF2-40B4-BE49-F238E27FC236}">
                <a16:creationId xmlns:a16="http://schemas.microsoft.com/office/drawing/2014/main" id="{163E840F-976A-3AC2-95F0-B680EF52D1D4}"/>
              </a:ext>
            </a:extLst>
          </p:cNvPr>
          <p:cNvCxnSpPr>
            <a:cxnSpLocks/>
          </p:cNvCxnSpPr>
          <p:nvPr/>
        </p:nvCxnSpPr>
        <p:spPr>
          <a:xfrm flipV="1">
            <a:off x="3597982" y="3818558"/>
            <a:ext cx="0" cy="18395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B3766FF9-EC2E-88AD-B9EB-9228094AC838}"/>
              </a:ext>
            </a:extLst>
          </p:cNvPr>
          <p:cNvCxnSpPr>
            <a:cxnSpLocks/>
            <a:endCxn id="24" idx="0"/>
          </p:cNvCxnSpPr>
          <p:nvPr/>
        </p:nvCxnSpPr>
        <p:spPr>
          <a:xfrm flipV="1">
            <a:off x="2774590" y="5462823"/>
            <a:ext cx="1598889" cy="160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0FE7259-7DA2-C56B-83A6-57BC8E217D4E}"/>
                  </a:ext>
                </a:extLst>
              </p:cNvPr>
              <p:cNvSpPr txBox="1"/>
              <p:nvPr/>
            </p:nvSpPr>
            <p:spPr>
              <a:xfrm>
                <a:off x="3064582" y="3752159"/>
                <a:ext cx="54401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𝑉</m:t>
                      </m:r>
                      <m:d>
                        <m:dPr>
                          <m:ctrlPr>
                            <a:rPr lang="en-US" sz="1400" b="0" i="1" smtClean="0">
                              <a:latin typeface="Cambria Math" panose="02040503050406030204" pitchFamily="18" charset="0"/>
                            </a:rPr>
                          </m:ctrlPr>
                        </m:dPr>
                        <m:e>
                          <m:r>
                            <m:rPr>
                              <m:sty m:val="p"/>
                            </m:rPr>
                            <a:rPr lang="el-GR" sz="1400" i="1">
                              <a:latin typeface="Cambria Math" panose="02040503050406030204" pitchFamily="18" charset="0"/>
                              <a:ea typeface="Cambria Math" panose="02040503050406030204" pitchFamily="18" charset="0"/>
                            </a:rPr>
                            <m:t>Φ</m:t>
                          </m:r>
                        </m:e>
                      </m:d>
                    </m:oMath>
                  </m:oMathPara>
                </a14:m>
                <a:endParaRPr lang="en-DE" sz="1400" dirty="0"/>
              </a:p>
            </p:txBody>
          </p:sp>
        </mc:Choice>
        <mc:Fallback xmlns="">
          <p:sp>
            <p:nvSpPr>
              <p:cNvPr id="22" name="TextBox 21">
                <a:extLst>
                  <a:ext uri="{FF2B5EF4-FFF2-40B4-BE49-F238E27FC236}">
                    <a16:creationId xmlns:a16="http://schemas.microsoft.com/office/drawing/2014/main" id="{E0FE7259-7DA2-C56B-83A6-57BC8E217D4E}"/>
                  </a:ext>
                </a:extLst>
              </p:cNvPr>
              <p:cNvSpPr txBox="1">
                <a:spLocks noRot="1" noChangeAspect="1" noMove="1" noResize="1" noEditPoints="1" noAdjustHandles="1" noChangeArrowheads="1" noChangeShapeType="1" noTextEdit="1"/>
              </p:cNvSpPr>
              <p:nvPr/>
            </p:nvSpPr>
            <p:spPr>
              <a:xfrm>
                <a:off x="3064582" y="3752159"/>
                <a:ext cx="544010" cy="307777"/>
              </a:xfrm>
              <a:prstGeom prst="rect">
                <a:avLst/>
              </a:prstGeom>
              <a:blipFill>
                <a:blip r:embed="rId4"/>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489F1EB2-7517-DB7C-A0A6-C23ED57A82D9}"/>
                  </a:ext>
                </a:extLst>
              </p:cNvPr>
              <p:cNvSpPr txBox="1"/>
              <p:nvPr/>
            </p:nvSpPr>
            <p:spPr>
              <a:xfrm>
                <a:off x="4191178" y="5462823"/>
                <a:ext cx="364601"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l-GR" sz="1400" i="1">
                          <a:latin typeface="Cambria Math" panose="02040503050406030204" pitchFamily="18" charset="0"/>
                          <a:ea typeface="Cambria Math" panose="02040503050406030204" pitchFamily="18" charset="0"/>
                        </a:rPr>
                        <m:t>Φ</m:t>
                      </m:r>
                    </m:oMath>
                  </m:oMathPara>
                </a14:m>
                <a:endParaRPr lang="en-DE" sz="1400" dirty="0"/>
              </a:p>
            </p:txBody>
          </p:sp>
        </mc:Choice>
        <mc:Fallback xmlns="">
          <p:sp>
            <p:nvSpPr>
              <p:cNvPr id="24" name="TextBox 23">
                <a:extLst>
                  <a:ext uri="{FF2B5EF4-FFF2-40B4-BE49-F238E27FC236}">
                    <a16:creationId xmlns:a16="http://schemas.microsoft.com/office/drawing/2014/main" id="{489F1EB2-7517-DB7C-A0A6-C23ED57A82D9}"/>
                  </a:ext>
                </a:extLst>
              </p:cNvPr>
              <p:cNvSpPr txBox="1">
                <a:spLocks noRot="1" noChangeAspect="1" noMove="1" noResize="1" noEditPoints="1" noAdjustHandles="1" noChangeArrowheads="1" noChangeShapeType="1" noTextEdit="1"/>
              </p:cNvSpPr>
              <p:nvPr/>
            </p:nvSpPr>
            <p:spPr>
              <a:xfrm>
                <a:off x="4191178" y="5462823"/>
                <a:ext cx="364601" cy="307777"/>
              </a:xfrm>
              <a:prstGeom prst="rect">
                <a:avLst/>
              </a:prstGeom>
              <a:blipFill>
                <a:blip r:embed="rId5"/>
                <a:stretch>
                  <a:fillRect/>
                </a:stretch>
              </a:blipFill>
            </p:spPr>
            <p:txBody>
              <a:bodyPr/>
              <a:lstStyle/>
              <a:p>
                <a:r>
                  <a:rPr lang="en-DE">
                    <a:noFill/>
                  </a:rPr>
                  <a:t> </a:t>
                </a:r>
              </a:p>
            </p:txBody>
          </p:sp>
        </mc:Fallback>
      </mc:AlternateContent>
      <p:sp>
        <p:nvSpPr>
          <p:cNvPr id="31" name="Freeform 30">
            <a:extLst>
              <a:ext uri="{FF2B5EF4-FFF2-40B4-BE49-F238E27FC236}">
                <a16:creationId xmlns:a16="http://schemas.microsoft.com/office/drawing/2014/main" id="{88E852FE-6F5D-CCA1-3C83-FD2D288B146E}"/>
              </a:ext>
            </a:extLst>
          </p:cNvPr>
          <p:cNvSpPr/>
          <p:nvPr/>
        </p:nvSpPr>
        <p:spPr>
          <a:xfrm>
            <a:off x="7161438" y="4140917"/>
            <a:ext cx="2882276" cy="1304879"/>
          </a:xfrm>
          <a:custGeom>
            <a:avLst/>
            <a:gdLst>
              <a:gd name="connsiteX0" fmla="*/ 0 w 2199190"/>
              <a:gd name="connsiteY0" fmla="*/ 162045 h 1268750"/>
              <a:gd name="connsiteX1" fmla="*/ 405114 w 2199190"/>
              <a:gd name="connsiteY1" fmla="*/ 1250066 h 1268750"/>
              <a:gd name="connsiteX2" fmla="*/ 1122745 w 2199190"/>
              <a:gd name="connsiteY2" fmla="*/ 544010 h 1268750"/>
              <a:gd name="connsiteX3" fmla="*/ 1655180 w 2199190"/>
              <a:gd name="connsiteY3" fmla="*/ 1261640 h 1268750"/>
              <a:gd name="connsiteX4" fmla="*/ 2199190 w 2199190"/>
              <a:gd name="connsiteY4" fmla="*/ 0 h 1268750"/>
              <a:gd name="connsiteX0" fmla="*/ 0 w 2199190"/>
              <a:gd name="connsiteY0" fmla="*/ 162045 h 1268846"/>
              <a:gd name="connsiteX1" fmla="*/ 405114 w 2199190"/>
              <a:gd name="connsiteY1" fmla="*/ 1250066 h 1268846"/>
              <a:gd name="connsiteX2" fmla="*/ 1041723 w 2199190"/>
              <a:gd name="connsiteY2" fmla="*/ 555585 h 1268846"/>
              <a:gd name="connsiteX3" fmla="*/ 1655180 w 2199190"/>
              <a:gd name="connsiteY3" fmla="*/ 1261640 h 1268846"/>
              <a:gd name="connsiteX4" fmla="*/ 2199190 w 2199190"/>
              <a:gd name="connsiteY4" fmla="*/ 0 h 1268846"/>
              <a:gd name="connsiteX0" fmla="*/ 0 w 2257063"/>
              <a:gd name="connsiteY0" fmla="*/ 92597 h 1268846"/>
              <a:gd name="connsiteX1" fmla="*/ 462987 w 2257063"/>
              <a:gd name="connsiteY1" fmla="*/ 1250066 h 1268846"/>
              <a:gd name="connsiteX2" fmla="*/ 1099596 w 2257063"/>
              <a:gd name="connsiteY2" fmla="*/ 555585 h 1268846"/>
              <a:gd name="connsiteX3" fmla="*/ 1713053 w 2257063"/>
              <a:gd name="connsiteY3" fmla="*/ 1261640 h 1268846"/>
              <a:gd name="connsiteX4" fmla="*/ 2257063 w 2257063"/>
              <a:gd name="connsiteY4" fmla="*/ 0 h 1268846"/>
              <a:gd name="connsiteX0" fmla="*/ 0 w 2257063"/>
              <a:gd name="connsiteY0" fmla="*/ 92597 h 1269954"/>
              <a:gd name="connsiteX1" fmla="*/ 462987 w 2257063"/>
              <a:gd name="connsiteY1" fmla="*/ 1250066 h 1269954"/>
              <a:gd name="connsiteX2" fmla="*/ 1117956 w 2257063"/>
              <a:gd name="connsiteY2" fmla="*/ 669678 h 1269954"/>
              <a:gd name="connsiteX3" fmla="*/ 1713053 w 2257063"/>
              <a:gd name="connsiteY3" fmla="*/ 1261640 h 1269954"/>
              <a:gd name="connsiteX4" fmla="*/ 2257063 w 2257063"/>
              <a:gd name="connsiteY4" fmla="*/ 0 h 1269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063" h="1269954">
                <a:moveTo>
                  <a:pt x="0" y="92597"/>
                </a:moveTo>
                <a:cubicBezTo>
                  <a:pt x="108995" y="604777"/>
                  <a:pt x="276661" y="1153886"/>
                  <a:pt x="462987" y="1250066"/>
                </a:cubicBezTo>
                <a:cubicBezTo>
                  <a:pt x="649313" y="1346246"/>
                  <a:pt x="909612" y="667749"/>
                  <a:pt x="1117956" y="669678"/>
                </a:cubicBezTo>
                <a:cubicBezTo>
                  <a:pt x="1326300" y="671607"/>
                  <a:pt x="1533646" y="1352308"/>
                  <a:pt x="1713053" y="1261640"/>
                </a:cubicBezTo>
                <a:cubicBezTo>
                  <a:pt x="1892461" y="1170972"/>
                  <a:pt x="2074762" y="585486"/>
                  <a:pt x="2257063"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cxnSp>
        <p:nvCxnSpPr>
          <p:cNvPr id="32" name="Straight Arrow Connector 31">
            <a:extLst>
              <a:ext uri="{FF2B5EF4-FFF2-40B4-BE49-F238E27FC236}">
                <a16:creationId xmlns:a16="http://schemas.microsoft.com/office/drawing/2014/main" id="{15BC8F39-0F28-B34F-B1A0-1DA39F32E9D3}"/>
              </a:ext>
            </a:extLst>
          </p:cNvPr>
          <p:cNvCxnSpPr/>
          <p:nvPr/>
        </p:nvCxnSpPr>
        <p:spPr>
          <a:xfrm flipV="1">
            <a:off x="8591747" y="3866457"/>
            <a:ext cx="0" cy="18395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A11DE0FE-B88F-5A6F-3BEA-E0EF7F4F8ED3}"/>
              </a:ext>
            </a:extLst>
          </p:cNvPr>
          <p:cNvCxnSpPr>
            <a:cxnSpLocks/>
          </p:cNvCxnSpPr>
          <p:nvPr/>
        </p:nvCxnSpPr>
        <p:spPr>
          <a:xfrm>
            <a:off x="7598697" y="5425488"/>
            <a:ext cx="2074576" cy="231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BB14F982-8EBE-ACFC-0A50-D5EF2DF3851E}"/>
                  </a:ext>
                </a:extLst>
              </p:cNvPr>
              <p:cNvSpPr txBox="1"/>
              <p:nvPr/>
            </p:nvSpPr>
            <p:spPr>
              <a:xfrm>
                <a:off x="8033455" y="3798733"/>
                <a:ext cx="54401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𝑉</m:t>
                      </m:r>
                      <m:d>
                        <m:dPr>
                          <m:ctrlPr>
                            <a:rPr lang="en-US" sz="1400" b="0" i="1" smtClean="0">
                              <a:latin typeface="Cambria Math" panose="02040503050406030204" pitchFamily="18" charset="0"/>
                            </a:rPr>
                          </m:ctrlPr>
                        </m:dPr>
                        <m:e>
                          <m:r>
                            <m:rPr>
                              <m:sty m:val="p"/>
                            </m:rPr>
                            <a:rPr lang="el-GR" sz="1400" i="1">
                              <a:latin typeface="Cambria Math" panose="02040503050406030204" pitchFamily="18" charset="0"/>
                              <a:ea typeface="Cambria Math" panose="02040503050406030204" pitchFamily="18" charset="0"/>
                            </a:rPr>
                            <m:t>Φ</m:t>
                          </m:r>
                        </m:e>
                      </m:d>
                    </m:oMath>
                  </m:oMathPara>
                </a14:m>
                <a:endParaRPr lang="en-DE" sz="1400" dirty="0"/>
              </a:p>
            </p:txBody>
          </p:sp>
        </mc:Choice>
        <mc:Fallback xmlns="">
          <p:sp>
            <p:nvSpPr>
              <p:cNvPr id="34" name="TextBox 33">
                <a:extLst>
                  <a:ext uri="{FF2B5EF4-FFF2-40B4-BE49-F238E27FC236}">
                    <a16:creationId xmlns:a16="http://schemas.microsoft.com/office/drawing/2014/main" id="{BB14F982-8EBE-ACFC-0A50-D5EF2DF3851E}"/>
                  </a:ext>
                </a:extLst>
              </p:cNvPr>
              <p:cNvSpPr txBox="1">
                <a:spLocks noRot="1" noChangeAspect="1" noMove="1" noResize="1" noEditPoints="1" noAdjustHandles="1" noChangeArrowheads="1" noChangeShapeType="1" noTextEdit="1"/>
              </p:cNvSpPr>
              <p:nvPr/>
            </p:nvSpPr>
            <p:spPr>
              <a:xfrm>
                <a:off x="8033455" y="3798733"/>
                <a:ext cx="544010" cy="307777"/>
              </a:xfrm>
              <a:prstGeom prst="rect">
                <a:avLst/>
              </a:prstGeom>
              <a:blipFill>
                <a:blip r:embed="rId6"/>
                <a:stretch>
                  <a:fillRect/>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972F849-0A4F-E9CF-0107-3243FB07EA1F}"/>
                  </a:ext>
                </a:extLst>
              </p:cNvPr>
              <p:cNvSpPr txBox="1"/>
              <p:nvPr/>
            </p:nvSpPr>
            <p:spPr>
              <a:xfrm>
                <a:off x="9339466" y="5448619"/>
                <a:ext cx="333808"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l-GR" sz="1400" i="1">
                          <a:latin typeface="Cambria Math" panose="02040503050406030204" pitchFamily="18" charset="0"/>
                          <a:ea typeface="Cambria Math" panose="02040503050406030204" pitchFamily="18" charset="0"/>
                        </a:rPr>
                        <m:t>Φ</m:t>
                      </m:r>
                    </m:oMath>
                  </m:oMathPara>
                </a14:m>
                <a:endParaRPr lang="en-DE" sz="1400" dirty="0"/>
              </a:p>
            </p:txBody>
          </p:sp>
        </mc:Choice>
        <mc:Fallback xmlns="">
          <p:sp>
            <p:nvSpPr>
              <p:cNvPr id="35" name="TextBox 34">
                <a:extLst>
                  <a:ext uri="{FF2B5EF4-FFF2-40B4-BE49-F238E27FC236}">
                    <a16:creationId xmlns:a16="http://schemas.microsoft.com/office/drawing/2014/main" id="{8972F849-0A4F-E9CF-0107-3243FB07EA1F}"/>
                  </a:ext>
                </a:extLst>
              </p:cNvPr>
              <p:cNvSpPr txBox="1">
                <a:spLocks noRot="1" noChangeAspect="1" noMove="1" noResize="1" noEditPoints="1" noAdjustHandles="1" noChangeArrowheads="1" noChangeShapeType="1" noTextEdit="1"/>
              </p:cNvSpPr>
              <p:nvPr/>
            </p:nvSpPr>
            <p:spPr>
              <a:xfrm>
                <a:off x="9339466" y="5448619"/>
                <a:ext cx="333808" cy="307777"/>
              </a:xfrm>
              <a:prstGeom prst="rect">
                <a:avLst/>
              </a:prstGeom>
              <a:blipFill>
                <a:blip r:embed="rId7"/>
                <a:stretch>
                  <a:fillRect/>
                </a:stretch>
              </a:blipFill>
            </p:spPr>
            <p:txBody>
              <a:bodyPr/>
              <a:lstStyle/>
              <a:p>
                <a:r>
                  <a:rPr lang="en-DE">
                    <a:noFill/>
                  </a:rPr>
                  <a:t> </a:t>
                </a:r>
              </a:p>
            </p:txBody>
          </p:sp>
        </mc:Fallback>
      </mc:AlternateContent>
      <p:pic>
        <p:nvPicPr>
          <p:cNvPr id="38" name="Picture 37" descr="A black circle with stars and planets in the background&#10;&#10;Description automatically generated">
            <a:extLst>
              <a:ext uri="{FF2B5EF4-FFF2-40B4-BE49-F238E27FC236}">
                <a16:creationId xmlns:a16="http://schemas.microsoft.com/office/drawing/2014/main" id="{0896147E-4CD1-61B9-F11A-8AC8642E8DFF}"/>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t="1750" r="5807" b="5684"/>
          <a:stretch/>
        </p:blipFill>
        <p:spPr>
          <a:xfrm flipH="1">
            <a:off x="3494709" y="5279557"/>
            <a:ext cx="232411" cy="228393"/>
          </a:xfrm>
          <a:prstGeom prst="rect">
            <a:avLst/>
          </a:prstGeom>
        </p:spPr>
      </p:pic>
      <p:pic>
        <p:nvPicPr>
          <p:cNvPr id="40" name="Picture 39" descr="A black circle with stars and planets in the background&#10;&#10;Description automatically generated">
            <a:extLst>
              <a:ext uri="{FF2B5EF4-FFF2-40B4-BE49-F238E27FC236}">
                <a16:creationId xmlns:a16="http://schemas.microsoft.com/office/drawing/2014/main" id="{77073E38-A6C4-57C5-55EA-498220E9F25F}"/>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t="1750" r="5807" b="5684"/>
          <a:stretch/>
        </p:blipFill>
        <p:spPr>
          <a:xfrm flipH="1">
            <a:off x="8477321" y="4606933"/>
            <a:ext cx="250509" cy="246178"/>
          </a:xfrm>
          <a:prstGeom prst="rect">
            <a:avLst/>
          </a:prstGeom>
        </p:spPr>
      </p:pic>
      <p:sp>
        <p:nvSpPr>
          <p:cNvPr id="44" name="TextBox 43">
            <a:extLst>
              <a:ext uri="{FF2B5EF4-FFF2-40B4-BE49-F238E27FC236}">
                <a16:creationId xmlns:a16="http://schemas.microsoft.com/office/drawing/2014/main" id="{C816133D-87AB-D50D-2C7F-610C091A5F85}"/>
              </a:ext>
            </a:extLst>
          </p:cNvPr>
          <p:cNvSpPr txBox="1"/>
          <p:nvPr/>
        </p:nvSpPr>
        <p:spPr>
          <a:xfrm>
            <a:off x="4547453" y="5879673"/>
            <a:ext cx="3486002" cy="276999"/>
          </a:xfrm>
          <a:prstGeom prst="rect">
            <a:avLst/>
          </a:prstGeom>
          <a:noFill/>
        </p:spPr>
        <p:txBody>
          <a:bodyPr wrap="square" rtlCol="0">
            <a:spAutoFit/>
          </a:bodyPr>
          <a:lstStyle/>
          <a:p>
            <a:r>
              <a:rPr lang="en-DE" sz="1200" dirty="0">
                <a:latin typeface="Times" pitchFamily="2" charset="0"/>
              </a:rPr>
              <a:t>Fig 1. Smooth transition to the EW minimum</a:t>
            </a:r>
          </a:p>
        </p:txBody>
      </p:sp>
      <p:pic>
        <p:nvPicPr>
          <p:cNvPr id="50" name="Picture 49" descr="A blue circle with text and dots&#10;&#10;Description automatically generated">
            <a:extLst>
              <a:ext uri="{FF2B5EF4-FFF2-40B4-BE49-F238E27FC236}">
                <a16:creationId xmlns:a16="http://schemas.microsoft.com/office/drawing/2014/main" id="{7E5B2F0E-5D3C-7BA5-C1BE-C9DD35031BC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48685" y="299549"/>
            <a:ext cx="729590" cy="729590"/>
          </a:xfrm>
          <a:prstGeom prst="rect">
            <a:avLst/>
          </a:prstGeom>
        </p:spPr>
      </p:pic>
      <p:sp>
        <p:nvSpPr>
          <p:cNvPr id="71" name="Rectangle 70">
            <a:extLst>
              <a:ext uri="{FF2B5EF4-FFF2-40B4-BE49-F238E27FC236}">
                <a16:creationId xmlns:a16="http://schemas.microsoft.com/office/drawing/2014/main" id="{4E62BAAF-DA90-0992-917E-8815D3BB142A}"/>
              </a:ext>
            </a:extLst>
          </p:cNvPr>
          <p:cNvSpPr/>
          <p:nvPr/>
        </p:nvSpPr>
        <p:spPr>
          <a:xfrm>
            <a:off x="0" y="6654188"/>
            <a:ext cx="12192000" cy="203812"/>
          </a:xfrm>
          <a:prstGeom prst="rect">
            <a:avLst/>
          </a:prstGeom>
          <a:solidFill>
            <a:srgbClr val="FFF58D">
              <a:alpha val="66275"/>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DE"/>
          </a:p>
        </p:txBody>
      </p:sp>
      <p:sp>
        <p:nvSpPr>
          <p:cNvPr id="72" name="TextBox 71">
            <a:extLst>
              <a:ext uri="{FF2B5EF4-FFF2-40B4-BE49-F238E27FC236}">
                <a16:creationId xmlns:a16="http://schemas.microsoft.com/office/drawing/2014/main" id="{091A1EE7-8B96-6899-C249-DA33DF65ECB4}"/>
              </a:ext>
            </a:extLst>
          </p:cNvPr>
          <p:cNvSpPr txBox="1"/>
          <p:nvPr/>
        </p:nvSpPr>
        <p:spPr>
          <a:xfrm>
            <a:off x="706536" y="6625289"/>
            <a:ext cx="6097836" cy="261610"/>
          </a:xfrm>
          <a:prstGeom prst="rect">
            <a:avLst/>
          </a:prstGeom>
          <a:noFill/>
        </p:spPr>
        <p:txBody>
          <a:bodyPr wrap="square">
            <a:spAutoFit/>
          </a:bodyPr>
          <a:lstStyle/>
          <a:p>
            <a:r>
              <a:rPr lang="en-DE" sz="1100" dirty="0">
                <a:solidFill>
                  <a:schemeClr val="tx1">
                    <a:tint val="82000"/>
                  </a:schemeClr>
                </a:solidFill>
              </a:rPr>
              <a:t>Debankana Nath</a:t>
            </a:r>
          </a:p>
        </p:txBody>
      </p:sp>
      <p:sp>
        <p:nvSpPr>
          <p:cNvPr id="73" name="Slide Number Placeholder 6">
            <a:extLst>
              <a:ext uri="{FF2B5EF4-FFF2-40B4-BE49-F238E27FC236}">
                <a16:creationId xmlns:a16="http://schemas.microsoft.com/office/drawing/2014/main" id="{D9AB9FED-BB60-0F8A-4CB3-5C327F3CBC14}"/>
              </a:ext>
            </a:extLst>
          </p:cNvPr>
          <p:cNvSpPr>
            <a:spLocks noGrp="1"/>
          </p:cNvSpPr>
          <p:nvPr>
            <p:ph type="sldNum" sz="quarter" idx="12"/>
          </p:nvPr>
        </p:nvSpPr>
        <p:spPr>
          <a:xfrm>
            <a:off x="8895946" y="6558450"/>
            <a:ext cx="2743200" cy="365125"/>
          </a:xfrm>
        </p:spPr>
        <p:txBody>
          <a:bodyPr/>
          <a:lstStyle/>
          <a:p>
            <a:fld id="{330EA680-D336-4FF7-8B7A-9848BB0A1C32}" type="slidenum">
              <a:rPr lang="en-GB" sz="1100" smtClean="0"/>
              <a:t>2</a:t>
            </a:fld>
            <a:endParaRPr lang="en-GB" sz="1100" dirty="0"/>
          </a:p>
        </p:txBody>
      </p:sp>
      <p:sp>
        <p:nvSpPr>
          <p:cNvPr id="74" name="Footer Placeholder 5">
            <a:extLst>
              <a:ext uri="{FF2B5EF4-FFF2-40B4-BE49-F238E27FC236}">
                <a16:creationId xmlns:a16="http://schemas.microsoft.com/office/drawing/2014/main" id="{811E01B3-2D12-F62A-F7C5-E9A460527B05}"/>
              </a:ext>
            </a:extLst>
          </p:cNvPr>
          <p:cNvSpPr txBox="1">
            <a:spLocks/>
          </p:cNvSpPr>
          <p:nvPr/>
        </p:nvSpPr>
        <p:spPr>
          <a:xfrm>
            <a:off x="6096000" y="6558451"/>
            <a:ext cx="5147441" cy="365125"/>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t>2HDM : Alignment Limit and SFOEWPT || DESY THEORY WORKSHOP 2025</a:t>
            </a:r>
          </a:p>
        </p:txBody>
      </p:sp>
      <p:sp>
        <p:nvSpPr>
          <p:cNvPr id="76" name="TextBox 75">
            <a:extLst>
              <a:ext uri="{FF2B5EF4-FFF2-40B4-BE49-F238E27FC236}">
                <a16:creationId xmlns:a16="http://schemas.microsoft.com/office/drawing/2014/main" id="{04D200B8-39EE-FAF5-6C28-3120672CDB99}"/>
              </a:ext>
            </a:extLst>
          </p:cNvPr>
          <p:cNvSpPr txBox="1"/>
          <p:nvPr/>
        </p:nvSpPr>
        <p:spPr>
          <a:xfrm>
            <a:off x="741127" y="4330794"/>
            <a:ext cx="1794076" cy="369332"/>
          </a:xfrm>
          <a:prstGeom prst="rect">
            <a:avLst/>
          </a:prstGeom>
          <a:noFill/>
        </p:spPr>
        <p:txBody>
          <a:bodyPr wrap="square">
            <a:spAutoFit/>
          </a:bodyPr>
          <a:lstStyle/>
          <a:p>
            <a:r>
              <a:rPr lang="en-GB" sz="1800" dirty="0">
                <a:highlight>
                  <a:srgbClr val="FFF58D"/>
                </a:highlight>
                <a:latin typeface="Times" pitchFamily="2" charset="0"/>
              </a:rPr>
              <a:t>BEH mechanism </a:t>
            </a:r>
            <a:endParaRPr lang="en-DE" dirty="0">
              <a:highlight>
                <a:srgbClr val="FFF58D"/>
              </a:highlight>
            </a:endParaRPr>
          </a:p>
        </p:txBody>
      </p:sp>
      <p:sp>
        <p:nvSpPr>
          <p:cNvPr id="14" name="TextBox 13">
            <a:extLst>
              <a:ext uri="{FF2B5EF4-FFF2-40B4-BE49-F238E27FC236}">
                <a16:creationId xmlns:a16="http://schemas.microsoft.com/office/drawing/2014/main" id="{4AFE5FE6-3BF4-AF92-A692-02C03F9F6C40}"/>
              </a:ext>
            </a:extLst>
          </p:cNvPr>
          <p:cNvSpPr txBox="1"/>
          <p:nvPr/>
        </p:nvSpPr>
        <p:spPr>
          <a:xfrm>
            <a:off x="8143793" y="1599102"/>
            <a:ext cx="3634482" cy="584775"/>
          </a:xfrm>
          <a:prstGeom prst="rect">
            <a:avLst/>
          </a:prstGeom>
          <a:solidFill>
            <a:srgbClr val="FDF28D"/>
          </a:solidFill>
        </p:spPr>
        <p:txBody>
          <a:bodyPr wrap="square">
            <a:spAutoFit/>
          </a:bodyPr>
          <a:lstStyle/>
          <a:p>
            <a:r>
              <a:rPr lang="en-GB" sz="1600" b="1" dirty="0">
                <a:latin typeface="Times" pitchFamily="2" charset="0"/>
              </a:rPr>
              <a:t>EW symmetry spontaneously broken to</a:t>
            </a:r>
          </a:p>
          <a:p>
            <a:r>
              <a:rPr lang="en-GB" sz="1600" b="1" dirty="0">
                <a:latin typeface="Times" pitchFamily="2" charset="0"/>
              </a:rPr>
              <a:t>SU(2)</a:t>
            </a:r>
            <a:r>
              <a:rPr lang="en-GB" sz="1600" b="1" baseline="-25000" dirty="0">
                <a:latin typeface="Times" pitchFamily="2" charset="0"/>
              </a:rPr>
              <a:t>L</a:t>
            </a:r>
            <a:r>
              <a:rPr lang="en-GB" sz="1600" b="1" dirty="0">
                <a:latin typeface="Times" pitchFamily="2" charset="0"/>
              </a:rPr>
              <a:t> x U(1)</a:t>
            </a:r>
            <a:r>
              <a:rPr lang="en-GB" sz="1600" b="1" baseline="-25000" dirty="0">
                <a:latin typeface="Times" pitchFamily="2" charset="0"/>
              </a:rPr>
              <a:t>Y</a:t>
            </a:r>
            <a:r>
              <a:rPr lang="en-GB" sz="1600" b="1" dirty="0">
                <a:latin typeface="Times" pitchFamily="2" charset="0"/>
              </a:rPr>
              <a:t>  </a:t>
            </a:r>
            <a:r>
              <a:rPr lang="en-GB" sz="1600" b="1" dirty="0">
                <a:latin typeface="Times" pitchFamily="2" charset="0"/>
                <a:sym typeface="Wingdings" pitchFamily="2" charset="2"/>
              </a:rPr>
              <a:t> </a:t>
            </a:r>
            <a:r>
              <a:rPr lang="en-GB" sz="1600" b="1" dirty="0">
                <a:latin typeface="Times" pitchFamily="2" charset="0"/>
              </a:rPr>
              <a:t>U(1)</a:t>
            </a:r>
            <a:r>
              <a:rPr lang="en-GB" sz="1600" b="1" baseline="-25000" dirty="0">
                <a:latin typeface="Times" pitchFamily="2" charset="0"/>
              </a:rPr>
              <a:t>EM</a:t>
            </a:r>
            <a:r>
              <a:rPr lang="en-GB" sz="1600" b="1" dirty="0">
                <a:latin typeface="Times" pitchFamily="2" charset="0"/>
              </a:rPr>
              <a:t> </a:t>
            </a:r>
          </a:p>
        </p:txBody>
      </p:sp>
      <p:sp>
        <p:nvSpPr>
          <p:cNvPr id="18" name="Right Arrow 17">
            <a:extLst>
              <a:ext uri="{FF2B5EF4-FFF2-40B4-BE49-F238E27FC236}">
                <a16:creationId xmlns:a16="http://schemas.microsoft.com/office/drawing/2014/main" id="{E9229667-B2E2-586D-82FE-94E0852875D1}"/>
              </a:ext>
            </a:extLst>
          </p:cNvPr>
          <p:cNvSpPr/>
          <p:nvPr/>
        </p:nvSpPr>
        <p:spPr>
          <a:xfrm>
            <a:off x="5358256" y="4613933"/>
            <a:ext cx="653761" cy="459001"/>
          </a:xfrm>
          <a:prstGeom prst="rightArrow">
            <a:avLst/>
          </a:prstGeom>
          <a:solidFill>
            <a:srgbClr val="FEF2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DE" sz="1200" dirty="0">
                <a:solidFill>
                  <a:sysClr val="windowText" lastClr="000000"/>
                </a:solidFill>
                <a:latin typeface="Times" pitchFamily="2" charset="0"/>
              </a:rPr>
              <a:t>SSB</a:t>
            </a:r>
          </a:p>
        </p:txBody>
      </p:sp>
      <p:sp>
        <p:nvSpPr>
          <p:cNvPr id="26" name="Freeform 25">
            <a:extLst>
              <a:ext uri="{FF2B5EF4-FFF2-40B4-BE49-F238E27FC236}">
                <a16:creationId xmlns:a16="http://schemas.microsoft.com/office/drawing/2014/main" id="{1B4E4EAF-EF69-33BF-B40B-E2CFB6C02782}"/>
              </a:ext>
            </a:extLst>
          </p:cNvPr>
          <p:cNvSpPr/>
          <p:nvPr/>
        </p:nvSpPr>
        <p:spPr>
          <a:xfrm>
            <a:off x="2831693" y="4357012"/>
            <a:ext cx="1427596" cy="1129113"/>
          </a:xfrm>
          <a:custGeom>
            <a:avLst/>
            <a:gdLst>
              <a:gd name="connsiteX0" fmla="*/ 0 w 1555532"/>
              <a:gd name="connsiteY0" fmla="*/ 94593 h 1366628"/>
              <a:gd name="connsiteX1" fmla="*/ 861849 w 1555532"/>
              <a:gd name="connsiteY1" fmla="*/ 1366345 h 1366628"/>
              <a:gd name="connsiteX2" fmla="*/ 1555532 w 1555532"/>
              <a:gd name="connsiteY2" fmla="*/ 0 h 1366628"/>
              <a:gd name="connsiteX0" fmla="*/ 0 w 1486233"/>
              <a:gd name="connsiteY0" fmla="*/ 46592 h 1366609"/>
              <a:gd name="connsiteX1" fmla="*/ 792550 w 1486233"/>
              <a:gd name="connsiteY1" fmla="*/ 1366345 h 1366609"/>
              <a:gd name="connsiteX2" fmla="*/ 1486233 w 1486233"/>
              <a:gd name="connsiteY2" fmla="*/ 0 h 1366609"/>
              <a:gd name="connsiteX0" fmla="*/ 0 w 1486233"/>
              <a:gd name="connsiteY0" fmla="*/ 46592 h 1366628"/>
              <a:gd name="connsiteX1" fmla="*/ 792550 w 1486233"/>
              <a:gd name="connsiteY1" fmla="*/ 1366345 h 1366628"/>
              <a:gd name="connsiteX2" fmla="*/ 1486233 w 1486233"/>
              <a:gd name="connsiteY2" fmla="*/ 0 h 1366628"/>
              <a:gd name="connsiteX0" fmla="*/ 0 w 1397135"/>
              <a:gd name="connsiteY0" fmla="*/ 190593 h 1366707"/>
              <a:gd name="connsiteX1" fmla="*/ 703452 w 1397135"/>
              <a:gd name="connsiteY1" fmla="*/ 1366345 h 1366707"/>
              <a:gd name="connsiteX2" fmla="*/ 1397135 w 1397135"/>
              <a:gd name="connsiteY2" fmla="*/ 0 h 1366707"/>
              <a:gd name="connsiteX0" fmla="*/ 0 w 1317937"/>
              <a:gd name="connsiteY0" fmla="*/ 34592 h 1210706"/>
              <a:gd name="connsiteX1" fmla="*/ 703452 w 1317937"/>
              <a:gd name="connsiteY1" fmla="*/ 1210344 h 1210706"/>
              <a:gd name="connsiteX2" fmla="*/ 1317937 w 1317937"/>
              <a:gd name="connsiteY2" fmla="*/ 0 h 1210706"/>
            </a:gdLst>
            <a:ahLst/>
            <a:cxnLst>
              <a:cxn ang="0">
                <a:pos x="connsiteX0" y="connsiteY0"/>
              </a:cxn>
              <a:cxn ang="0">
                <a:pos x="connsiteX1" y="connsiteY1"/>
              </a:cxn>
              <a:cxn ang="0">
                <a:pos x="connsiteX2" y="connsiteY2"/>
              </a:cxn>
            </a:cxnLst>
            <a:rect l="l" t="t" r="r" b="b"/>
            <a:pathLst>
              <a:path w="1317937" h="1210706">
                <a:moveTo>
                  <a:pt x="0" y="34592"/>
                </a:moveTo>
                <a:cubicBezTo>
                  <a:pt x="241898" y="726352"/>
                  <a:pt x="444197" y="1226110"/>
                  <a:pt x="703452" y="1210344"/>
                </a:cubicBezTo>
                <a:cubicBezTo>
                  <a:pt x="962707" y="1194579"/>
                  <a:pt x="1100723" y="675290"/>
                  <a:pt x="1317937"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6" name="Rectangle 35">
            <a:extLst>
              <a:ext uri="{FF2B5EF4-FFF2-40B4-BE49-F238E27FC236}">
                <a16:creationId xmlns:a16="http://schemas.microsoft.com/office/drawing/2014/main" id="{E48BAE92-13D4-8D7F-0550-D93C32277A03}"/>
              </a:ext>
            </a:extLst>
          </p:cNvPr>
          <p:cNvSpPr/>
          <p:nvPr/>
        </p:nvSpPr>
        <p:spPr>
          <a:xfrm>
            <a:off x="706536" y="650953"/>
            <a:ext cx="251407" cy="712506"/>
          </a:xfrm>
          <a:prstGeom prst="rect">
            <a:avLst/>
          </a:prstGeom>
          <a:solidFill>
            <a:srgbClr val="FAE6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9" name="TextBox 38">
            <a:extLst>
              <a:ext uri="{FF2B5EF4-FFF2-40B4-BE49-F238E27FC236}">
                <a16:creationId xmlns:a16="http://schemas.microsoft.com/office/drawing/2014/main" id="{8E3B96A5-4E9C-3C52-D8D3-3BAE93079C58}"/>
              </a:ext>
            </a:extLst>
          </p:cNvPr>
          <p:cNvSpPr txBox="1"/>
          <p:nvPr/>
        </p:nvSpPr>
        <p:spPr>
          <a:xfrm>
            <a:off x="7822718" y="2311112"/>
            <a:ext cx="4086241" cy="646331"/>
          </a:xfrm>
          <a:prstGeom prst="rect">
            <a:avLst/>
          </a:prstGeom>
          <a:noFill/>
        </p:spPr>
        <p:txBody>
          <a:bodyPr wrap="square">
            <a:spAutoFit/>
          </a:bodyPr>
          <a:lstStyle/>
          <a:p>
            <a:pPr marL="285750" indent="-285750">
              <a:buFont typeface="Wingdings" pitchFamily="2" charset="2"/>
              <a:buChar char="Ø"/>
            </a:pPr>
            <a:r>
              <a:rPr lang="en-DE" dirty="0">
                <a:latin typeface="Times" pitchFamily="2" charset="0"/>
              </a:rPr>
              <a:t>Mass to particles (Fermions and Gauge Bosons) and scalar Higgs boson</a:t>
            </a:r>
          </a:p>
        </p:txBody>
      </p:sp>
    </p:spTree>
    <p:extLst>
      <p:ext uri="{BB962C8B-B14F-4D97-AF65-F5344CB8AC3E}">
        <p14:creationId xmlns:p14="http://schemas.microsoft.com/office/powerpoint/2010/main" val="41130617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
                                        <p:tgtEl>
                                          <p:spTgt spid="1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p:tgtEl>
                                          <p:spTgt spid="18"/>
                                        </p:tgtEl>
                                        <p:attrNameLst>
                                          <p:attrName>ppt_x</p:attrName>
                                        </p:attrNameLst>
                                      </p:cBhvr>
                                      <p:tavLst>
                                        <p:tav tm="0">
                                          <p:val>
                                            <p:strVal val="#ppt_x-#ppt_w*1.125000"/>
                                          </p:val>
                                        </p:tav>
                                        <p:tav tm="100000">
                                          <p:val>
                                            <p:strVal val="#ppt_x"/>
                                          </p:val>
                                        </p:tav>
                                      </p:tavLst>
                                    </p:anim>
                                    <p:animEffect transition="in" filter="wipe(right)">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par>
                                <p:cTn id="37" presetID="10"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par>
                                <p:cTn id="46" presetID="10" presetClass="entr" presetSubtype="0" fill="hold"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500"/>
                                        <p:tgtEl>
                                          <p:spTgt spid="40"/>
                                        </p:tgtEl>
                                      </p:cBhvr>
                                    </p:animEffect>
                                  </p:childTnLst>
                                </p:cTn>
                              </p:par>
                            </p:childTnLst>
                          </p:cTn>
                        </p:par>
                        <p:par>
                          <p:cTn id="49" fill="hold">
                            <p:stCondLst>
                              <p:cond delay="500"/>
                            </p:stCondLst>
                            <p:childTnLst>
                              <p:par>
                                <p:cTn id="50" presetID="0" presetClass="path" presetSubtype="0" accel="50000" decel="50000" fill="hold" nodeType="afterEffect">
                                  <p:stCondLst>
                                    <p:cond delay="0"/>
                                  </p:stCondLst>
                                  <p:childTnLst>
                                    <p:animMotion origin="layout" path="M 3.33333E-6 -3.33333E-6 C 0.0013 -0.00208 0.0039 -0.00439 0.01211 0.01227 C 0.01966 0.02986 0.02317 0.03334 0.02864 0.04815 C 0.03958 0.06667 0.04036 0.06852 0.0431 0.07385 C 0.04557 0.07824 0.05781 0.08727 0.05781 0.0882 " pathEditMode="relative" rAng="0" ptsTypes="AAAAA">
                                      <p:cBhvr>
                                        <p:cTn id="51" dur="1000" fill="hold"/>
                                        <p:tgtEl>
                                          <p:spTgt spid="40"/>
                                        </p:tgtEl>
                                        <p:attrNameLst>
                                          <p:attrName>ppt_x</p:attrName>
                                          <p:attrName>ppt_y</p:attrName>
                                        </p:attrNameLst>
                                      </p:cBhvr>
                                      <p:rCtr x="2891" y="4329"/>
                                    </p:animMotion>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2" grpId="0"/>
      <p:bldP spid="24" grpId="0"/>
      <p:bldP spid="31" grpId="0" animBg="1"/>
      <p:bldP spid="34" grpId="0"/>
      <p:bldP spid="35" grpId="0"/>
      <p:bldP spid="44" grpId="0"/>
      <p:bldP spid="18"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4237"/>
          </a:schemeClr>
        </a:solidFill>
        <a:effectLst/>
      </p:bgPr>
    </p:bg>
    <p:spTree>
      <p:nvGrpSpPr>
        <p:cNvPr id="1" name="">
          <a:extLst>
            <a:ext uri="{FF2B5EF4-FFF2-40B4-BE49-F238E27FC236}">
              <a16:creationId xmlns:a16="http://schemas.microsoft.com/office/drawing/2014/main" id="{0667C1AC-0360-7AA4-9F9B-0919C3C313F7}"/>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46CD7FB9-9106-208C-8611-CB3A5079D4C2}"/>
              </a:ext>
            </a:extLst>
          </p:cNvPr>
          <p:cNvSpPr/>
          <p:nvPr/>
        </p:nvSpPr>
        <p:spPr>
          <a:xfrm>
            <a:off x="0" y="6654188"/>
            <a:ext cx="12192000" cy="203812"/>
          </a:xfrm>
          <a:prstGeom prst="rect">
            <a:avLst/>
          </a:prstGeom>
          <a:solidFill>
            <a:srgbClr val="FFF58D">
              <a:alpha val="66275"/>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DE"/>
          </a:p>
        </p:txBody>
      </p:sp>
      <p:pic>
        <p:nvPicPr>
          <p:cNvPr id="8" name="Picture 7" descr="A blue circle with text and dots&#10;&#10;Description automatically generated">
            <a:extLst>
              <a:ext uri="{FF2B5EF4-FFF2-40B4-BE49-F238E27FC236}">
                <a16:creationId xmlns:a16="http://schemas.microsoft.com/office/drawing/2014/main" id="{047E77F2-D5DD-564F-C32A-1643A23182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8685" y="299549"/>
            <a:ext cx="729590" cy="729590"/>
          </a:xfrm>
          <a:prstGeom prst="rect">
            <a:avLst/>
          </a:prstGeom>
        </p:spPr>
      </p:pic>
      <p:sp>
        <p:nvSpPr>
          <p:cNvPr id="11" name="TextBox 10">
            <a:extLst>
              <a:ext uri="{FF2B5EF4-FFF2-40B4-BE49-F238E27FC236}">
                <a16:creationId xmlns:a16="http://schemas.microsoft.com/office/drawing/2014/main" id="{5176796E-9DF5-7897-091E-CF7E7E07AD70}"/>
              </a:ext>
            </a:extLst>
          </p:cNvPr>
          <p:cNvSpPr txBox="1"/>
          <p:nvPr/>
        </p:nvSpPr>
        <p:spPr>
          <a:xfrm>
            <a:off x="706536" y="6625289"/>
            <a:ext cx="6097836" cy="261610"/>
          </a:xfrm>
          <a:prstGeom prst="rect">
            <a:avLst/>
          </a:prstGeom>
          <a:noFill/>
        </p:spPr>
        <p:txBody>
          <a:bodyPr wrap="square">
            <a:spAutoFit/>
          </a:bodyPr>
          <a:lstStyle/>
          <a:p>
            <a:r>
              <a:rPr lang="en-DE" sz="1100" dirty="0">
                <a:solidFill>
                  <a:schemeClr val="tx1">
                    <a:tint val="82000"/>
                  </a:schemeClr>
                </a:solidFill>
              </a:rPr>
              <a:t>Debankana Nath</a:t>
            </a:r>
          </a:p>
        </p:txBody>
      </p:sp>
      <p:sp>
        <p:nvSpPr>
          <p:cNvPr id="12" name="Slide Number Placeholder 6">
            <a:extLst>
              <a:ext uri="{FF2B5EF4-FFF2-40B4-BE49-F238E27FC236}">
                <a16:creationId xmlns:a16="http://schemas.microsoft.com/office/drawing/2014/main" id="{F27F4018-4D7F-06F5-0812-1F142024C3C2}"/>
              </a:ext>
            </a:extLst>
          </p:cNvPr>
          <p:cNvSpPr>
            <a:spLocks noGrp="1"/>
          </p:cNvSpPr>
          <p:nvPr>
            <p:ph type="sldNum" sz="quarter" idx="12"/>
          </p:nvPr>
        </p:nvSpPr>
        <p:spPr>
          <a:xfrm>
            <a:off x="8895946" y="6558450"/>
            <a:ext cx="2743200" cy="365125"/>
          </a:xfrm>
        </p:spPr>
        <p:txBody>
          <a:bodyPr/>
          <a:lstStyle/>
          <a:p>
            <a:fld id="{330EA680-D336-4FF7-8B7A-9848BB0A1C32}" type="slidenum">
              <a:rPr lang="en-GB" sz="1100" smtClean="0"/>
              <a:t>3</a:t>
            </a:fld>
            <a:endParaRPr lang="en-GB" sz="1100" dirty="0"/>
          </a:p>
        </p:txBody>
      </p:sp>
      <p:sp>
        <p:nvSpPr>
          <p:cNvPr id="13" name="Footer Placeholder 5">
            <a:extLst>
              <a:ext uri="{FF2B5EF4-FFF2-40B4-BE49-F238E27FC236}">
                <a16:creationId xmlns:a16="http://schemas.microsoft.com/office/drawing/2014/main" id="{36202561-5F18-BF91-5EF1-9EFEC2B80F0C}"/>
              </a:ext>
            </a:extLst>
          </p:cNvPr>
          <p:cNvSpPr txBox="1">
            <a:spLocks/>
          </p:cNvSpPr>
          <p:nvPr/>
        </p:nvSpPr>
        <p:spPr>
          <a:xfrm>
            <a:off x="6096000" y="6558451"/>
            <a:ext cx="5147441" cy="365125"/>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t>2HDM : Alignment Limit and SFOEWPT || DESY THEORY WORKSHOP 2025</a:t>
            </a:r>
          </a:p>
        </p:txBody>
      </p:sp>
      <p:sp>
        <p:nvSpPr>
          <p:cNvPr id="5" name="Title 1">
            <a:extLst>
              <a:ext uri="{FF2B5EF4-FFF2-40B4-BE49-F238E27FC236}">
                <a16:creationId xmlns:a16="http://schemas.microsoft.com/office/drawing/2014/main" id="{C1BDBA06-F484-3EC7-F8BC-A7B82C78162F}"/>
              </a:ext>
            </a:extLst>
          </p:cNvPr>
          <p:cNvSpPr txBox="1">
            <a:spLocks/>
          </p:cNvSpPr>
          <p:nvPr/>
        </p:nvSpPr>
        <p:spPr>
          <a:xfrm>
            <a:off x="1172036" y="375095"/>
            <a:ext cx="516683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DE" sz="3200" b="1" dirty="0">
                <a:latin typeface="Imprint MT Shadow" pitchFamily="82" charset="77"/>
              </a:rPr>
              <a:t>Thermal Evolution of </a:t>
            </a:r>
          </a:p>
          <a:p>
            <a:r>
              <a:rPr lang="en-DE" sz="3200" b="1" dirty="0">
                <a:latin typeface="Imprint MT Shadow" pitchFamily="82" charset="77"/>
              </a:rPr>
              <a:t>the Universe</a:t>
            </a:r>
          </a:p>
        </p:txBody>
      </p:sp>
      <p:grpSp>
        <p:nvGrpSpPr>
          <p:cNvPr id="16" name="Group 15">
            <a:extLst>
              <a:ext uri="{FF2B5EF4-FFF2-40B4-BE49-F238E27FC236}">
                <a16:creationId xmlns:a16="http://schemas.microsoft.com/office/drawing/2014/main" id="{5C456435-124F-7F98-7CDF-F9116BAB92E7}"/>
              </a:ext>
            </a:extLst>
          </p:cNvPr>
          <p:cNvGrpSpPr/>
          <p:nvPr/>
        </p:nvGrpSpPr>
        <p:grpSpPr>
          <a:xfrm>
            <a:off x="1243958" y="2798093"/>
            <a:ext cx="4852042" cy="1082710"/>
            <a:chOff x="3500592" y="1707892"/>
            <a:chExt cx="4066883" cy="108271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E1BDD30-E244-A10E-FDB1-994ED45C9B7D}"/>
                    </a:ext>
                  </a:extLst>
                </p:cNvPr>
                <p:cNvSpPr txBox="1"/>
                <p:nvPr/>
              </p:nvSpPr>
              <p:spPr>
                <a:xfrm>
                  <a:off x="3500592" y="1707892"/>
                  <a:ext cx="4066883" cy="66434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DE" sz="200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𝑒𝑓𝑓</m:t>
                            </m:r>
                          </m:sub>
                        </m:sSub>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𝑡𝑟𝑒𝑒</m:t>
                            </m:r>
                            <m:r>
                              <a:rPr lang="en-US" sz="2000" b="0" i="1" smtClean="0">
                                <a:latin typeface="Cambria Math" panose="02040503050406030204" pitchFamily="18" charset="0"/>
                              </a:rPr>
                              <m:t> </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𝐶𝑊</m:t>
                            </m:r>
                            <m:r>
                              <a:rPr lang="en-US" sz="2000" i="1">
                                <a:latin typeface="Cambria Math" panose="02040503050406030204" pitchFamily="18" charset="0"/>
                              </a:rPr>
                              <m:t> </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𝐶𝑇</m:t>
                            </m:r>
                            <m:r>
                              <a:rPr lang="en-US" sz="2000" i="1">
                                <a:latin typeface="Cambria Math" panose="02040503050406030204" pitchFamily="18" charset="0"/>
                              </a:rPr>
                              <m:t> </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b="0" i="1" smtClean="0">
                                <a:latin typeface="Cambria Math" panose="02040503050406030204" pitchFamily="18" charset="0"/>
                              </a:rPr>
                              <m:t>𝑇</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𝑑𝑎𝑖𝑠𝑦</m:t>
                            </m:r>
                          </m:sub>
                        </m:sSub>
                      </m:oMath>
                    </m:oMathPara>
                  </a14:m>
                  <a:endParaRPr lang="en-DE" sz="2000" dirty="0">
                    <a:latin typeface="Broadway" pitchFamily="82" charset="77"/>
                  </a:endParaRPr>
                </a:p>
              </p:txBody>
            </p:sp>
          </mc:Choice>
          <mc:Fallback xmlns="">
            <p:sp>
              <p:nvSpPr>
                <p:cNvPr id="6" name="TextBox 5">
                  <a:extLst>
                    <a:ext uri="{FF2B5EF4-FFF2-40B4-BE49-F238E27FC236}">
                      <a16:creationId xmlns:a16="http://schemas.microsoft.com/office/drawing/2014/main" id="{BE1BDD30-E244-A10E-FDB1-994ED45C9B7D}"/>
                    </a:ext>
                  </a:extLst>
                </p:cNvPr>
                <p:cNvSpPr txBox="1">
                  <a:spLocks noRot="1" noChangeAspect="1" noMove="1" noResize="1" noEditPoints="1" noAdjustHandles="1" noChangeArrowheads="1" noChangeShapeType="1" noTextEdit="1"/>
                </p:cNvSpPr>
                <p:nvPr/>
              </p:nvSpPr>
              <p:spPr>
                <a:xfrm>
                  <a:off x="3500592" y="1707892"/>
                  <a:ext cx="4066883" cy="664349"/>
                </a:xfrm>
                <a:prstGeom prst="rect">
                  <a:avLst/>
                </a:prstGeom>
                <a:blipFill>
                  <a:blip r:embed="rId3"/>
                  <a:stretch>
                    <a:fillRect t="-3774"/>
                  </a:stretch>
                </a:blipFill>
              </p:spPr>
              <p:txBody>
                <a:bodyPr/>
                <a:lstStyle/>
                <a:p>
                  <a:r>
                    <a:rPr lang="en-DE">
                      <a:noFill/>
                    </a:rPr>
                    <a:t> </a:t>
                  </a:r>
                </a:p>
              </p:txBody>
            </p:sp>
          </mc:Fallback>
        </mc:AlternateContent>
        <p:sp>
          <p:nvSpPr>
            <p:cNvPr id="7" name="Freeform 6">
              <a:extLst>
                <a:ext uri="{FF2B5EF4-FFF2-40B4-BE49-F238E27FC236}">
                  <a16:creationId xmlns:a16="http://schemas.microsoft.com/office/drawing/2014/main" id="{F72AFA2E-9E2E-3B68-B862-4CBB01DA1409}"/>
                </a:ext>
              </a:extLst>
            </p:cNvPr>
            <p:cNvSpPr/>
            <p:nvPr/>
          </p:nvSpPr>
          <p:spPr>
            <a:xfrm>
              <a:off x="4363635" y="2052079"/>
              <a:ext cx="1739871" cy="186404"/>
            </a:xfrm>
            <a:custGeom>
              <a:avLst/>
              <a:gdLst>
                <a:gd name="connsiteX0" fmla="*/ 16377 w 1199718"/>
                <a:gd name="connsiteY0" fmla="*/ 0 h 161672"/>
                <a:gd name="connsiteX1" fmla="*/ 59407 w 1199718"/>
                <a:gd name="connsiteY1" fmla="*/ 161364 h 161672"/>
                <a:gd name="connsiteX2" fmla="*/ 500471 w 1199718"/>
                <a:gd name="connsiteY2" fmla="*/ 43030 h 161672"/>
                <a:gd name="connsiteX3" fmla="*/ 597289 w 1199718"/>
                <a:gd name="connsiteY3" fmla="*/ 129092 h 161672"/>
                <a:gd name="connsiteX4" fmla="*/ 597289 w 1199718"/>
                <a:gd name="connsiteY4" fmla="*/ 75303 h 161672"/>
                <a:gd name="connsiteX5" fmla="*/ 920019 w 1199718"/>
                <a:gd name="connsiteY5" fmla="*/ 86061 h 161672"/>
                <a:gd name="connsiteX6" fmla="*/ 1124414 w 1199718"/>
                <a:gd name="connsiteY6" fmla="*/ 150607 h 161672"/>
                <a:gd name="connsiteX7" fmla="*/ 1199718 w 1199718"/>
                <a:gd name="connsiteY7" fmla="*/ 21515 h 161672"/>
                <a:gd name="connsiteX0" fmla="*/ 16377 w 1199718"/>
                <a:gd name="connsiteY0" fmla="*/ 0 h 161672"/>
                <a:gd name="connsiteX1" fmla="*/ 59407 w 1199718"/>
                <a:gd name="connsiteY1" fmla="*/ 161364 h 161672"/>
                <a:gd name="connsiteX2" fmla="*/ 500471 w 1199718"/>
                <a:gd name="connsiteY2" fmla="*/ 43030 h 161672"/>
                <a:gd name="connsiteX3" fmla="*/ 597289 w 1199718"/>
                <a:gd name="connsiteY3" fmla="*/ 129092 h 161672"/>
                <a:gd name="connsiteX4" fmla="*/ 710992 w 1199718"/>
                <a:gd name="connsiteY4" fmla="*/ 90001 h 161672"/>
                <a:gd name="connsiteX5" fmla="*/ 920019 w 1199718"/>
                <a:gd name="connsiteY5" fmla="*/ 86061 h 161672"/>
                <a:gd name="connsiteX6" fmla="*/ 1124414 w 1199718"/>
                <a:gd name="connsiteY6" fmla="*/ 150607 h 161672"/>
                <a:gd name="connsiteX7" fmla="*/ 1199718 w 1199718"/>
                <a:gd name="connsiteY7" fmla="*/ 21515 h 161672"/>
                <a:gd name="connsiteX0" fmla="*/ 13315 w 1196656"/>
                <a:gd name="connsiteY0" fmla="*/ 0 h 161970"/>
                <a:gd name="connsiteX1" fmla="*/ 56345 w 1196656"/>
                <a:gd name="connsiteY1" fmla="*/ 161364 h 161970"/>
                <a:gd name="connsiteX2" fmla="*/ 436768 w 1196656"/>
                <a:gd name="connsiteY2" fmla="*/ 57728 h 161970"/>
                <a:gd name="connsiteX3" fmla="*/ 594227 w 1196656"/>
                <a:gd name="connsiteY3" fmla="*/ 129092 h 161970"/>
                <a:gd name="connsiteX4" fmla="*/ 707930 w 1196656"/>
                <a:gd name="connsiteY4" fmla="*/ 90001 h 161970"/>
                <a:gd name="connsiteX5" fmla="*/ 916957 w 1196656"/>
                <a:gd name="connsiteY5" fmla="*/ 86061 h 161970"/>
                <a:gd name="connsiteX6" fmla="*/ 1121352 w 1196656"/>
                <a:gd name="connsiteY6" fmla="*/ 150607 h 161970"/>
                <a:gd name="connsiteX7" fmla="*/ 1196656 w 1196656"/>
                <a:gd name="connsiteY7" fmla="*/ 21515 h 161970"/>
                <a:gd name="connsiteX0" fmla="*/ 13315 w 1196656"/>
                <a:gd name="connsiteY0" fmla="*/ 0 h 161970"/>
                <a:gd name="connsiteX1" fmla="*/ 56345 w 1196656"/>
                <a:gd name="connsiteY1" fmla="*/ 161364 h 161970"/>
                <a:gd name="connsiteX2" fmla="*/ 436768 w 1196656"/>
                <a:gd name="connsiteY2" fmla="*/ 57728 h 161970"/>
                <a:gd name="connsiteX3" fmla="*/ 594227 w 1196656"/>
                <a:gd name="connsiteY3" fmla="*/ 129092 h 161970"/>
                <a:gd name="connsiteX4" fmla="*/ 647288 w 1196656"/>
                <a:gd name="connsiteY4" fmla="*/ 31212 h 161970"/>
                <a:gd name="connsiteX5" fmla="*/ 916957 w 1196656"/>
                <a:gd name="connsiteY5" fmla="*/ 86061 h 161970"/>
                <a:gd name="connsiteX6" fmla="*/ 1121352 w 1196656"/>
                <a:gd name="connsiteY6" fmla="*/ 150607 h 161970"/>
                <a:gd name="connsiteX7" fmla="*/ 1196656 w 1196656"/>
                <a:gd name="connsiteY7" fmla="*/ 21515 h 161970"/>
                <a:gd name="connsiteX0" fmla="*/ 13315 w 1196656"/>
                <a:gd name="connsiteY0" fmla="*/ 0 h 161945"/>
                <a:gd name="connsiteX1" fmla="*/ 56345 w 1196656"/>
                <a:gd name="connsiteY1" fmla="*/ 161364 h 161945"/>
                <a:gd name="connsiteX2" fmla="*/ 436768 w 1196656"/>
                <a:gd name="connsiteY2" fmla="*/ 57728 h 161945"/>
                <a:gd name="connsiteX3" fmla="*/ 556326 w 1196656"/>
                <a:gd name="connsiteY3" fmla="*/ 158487 h 161945"/>
                <a:gd name="connsiteX4" fmla="*/ 647288 w 1196656"/>
                <a:gd name="connsiteY4" fmla="*/ 31212 h 161945"/>
                <a:gd name="connsiteX5" fmla="*/ 916957 w 1196656"/>
                <a:gd name="connsiteY5" fmla="*/ 86061 h 161945"/>
                <a:gd name="connsiteX6" fmla="*/ 1121352 w 1196656"/>
                <a:gd name="connsiteY6" fmla="*/ 150607 h 161945"/>
                <a:gd name="connsiteX7" fmla="*/ 1196656 w 1196656"/>
                <a:gd name="connsiteY7" fmla="*/ 21515 h 161945"/>
                <a:gd name="connsiteX0" fmla="*/ 15974 w 1199315"/>
                <a:gd name="connsiteY0" fmla="*/ 0 h 162370"/>
                <a:gd name="connsiteX1" fmla="*/ 59004 w 1199315"/>
                <a:gd name="connsiteY1" fmla="*/ 161364 h 162370"/>
                <a:gd name="connsiteX2" fmla="*/ 492488 w 1199315"/>
                <a:gd name="connsiteY2" fmla="*/ 72425 h 162370"/>
                <a:gd name="connsiteX3" fmla="*/ 558985 w 1199315"/>
                <a:gd name="connsiteY3" fmla="*/ 158487 h 162370"/>
                <a:gd name="connsiteX4" fmla="*/ 649947 w 1199315"/>
                <a:gd name="connsiteY4" fmla="*/ 31212 h 162370"/>
                <a:gd name="connsiteX5" fmla="*/ 919616 w 1199315"/>
                <a:gd name="connsiteY5" fmla="*/ 86061 h 162370"/>
                <a:gd name="connsiteX6" fmla="*/ 1124011 w 1199315"/>
                <a:gd name="connsiteY6" fmla="*/ 150607 h 162370"/>
                <a:gd name="connsiteX7" fmla="*/ 1199315 w 1199315"/>
                <a:gd name="connsiteY7" fmla="*/ 21515 h 162370"/>
                <a:gd name="connsiteX0" fmla="*/ 15974 w 1199315"/>
                <a:gd name="connsiteY0" fmla="*/ 0 h 162370"/>
                <a:gd name="connsiteX1" fmla="*/ 59004 w 1199315"/>
                <a:gd name="connsiteY1" fmla="*/ 161364 h 162370"/>
                <a:gd name="connsiteX2" fmla="*/ 492488 w 1199315"/>
                <a:gd name="connsiteY2" fmla="*/ 72425 h 162370"/>
                <a:gd name="connsiteX3" fmla="*/ 558985 w 1199315"/>
                <a:gd name="connsiteY3" fmla="*/ 158487 h 162370"/>
                <a:gd name="connsiteX4" fmla="*/ 604466 w 1199315"/>
                <a:gd name="connsiteY4" fmla="*/ 45908 h 162370"/>
                <a:gd name="connsiteX5" fmla="*/ 919616 w 1199315"/>
                <a:gd name="connsiteY5" fmla="*/ 86061 h 162370"/>
                <a:gd name="connsiteX6" fmla="*/ 1124011 w 1199315"/>
                <a:gd name="connsiteY6" fmla="*/ 150607 h 162370"/>
                <a:gd name="connsiteX7" fmla="*/ 1199315 w 1199315"/>
                <a:gd name="connsiteY7" fmla="*/ 21515 h 162370"/>
                <a:gd name="connsiteX0" fmla="*/ 15974 w 1199315"/>
                <a:gd name="connsiteY0" fmla="*/ 0 h 162370"/>
                <a:gd name="connsiteX1" fmla="*/ 59004 w 1199315"/>
                <a:gd name="connsiteY1" fmla="*/ 161364 h 162370"/>
                <a:gd name="connsiteX2" fmla="*/ 492488 w 1199315"/>
                <a:gd name="connsiteY2" fmla="*/ 72425 h 162370"/>
                <a:gd name="connsiteX3" fmla="*/ 558985 w 1199315"/>
                <a:gd name="connsiteY3" fmla="*/ 158487 h 162370"/>
                <a:gd name="connsiteX4" fmla="*/ 604466 w 1199315"/>
                <a:gd name="connsiteY4" fmla="*/ 45908 h 162370"/>
                <a:gd name="connsiteX5" fmla="*/ 919616 w 1199315"/>
                <a:gd name="connsiteY5" fmla="*/ 86061 h 162370"/>
                <a:gd name="connsiteX6" fmla="*/ 1078530 w 1199315"/>
                <a:gd name="connsiteY6" fmla="*/ 106514 h 162370"/>
                <a:gd name="connsiteX7" fmla="*/ 1199315 w 1199315"/>
                <a:gd name="connsiteY7" fmla="*/ 21515 h 162370"/>
                <a:gd name="connsiteX0" fmla="*/ 15974 w 1199315"/>
                <a:gd name="connsiteY0" fmla="*/ 7879 h 170249"/>
                <a:gd name="connsiteX1" fmla="*/ 59004 w 1199315"/>
                <a:gd name="connsiteY1" fmla="*/ 169243 h 170249"/>
                <a:gd name="connsiteX2" fmla="*/ 492488 w 1199315"/>
                <a:gd name="connsiteY2" fmla="*/ 80304 h 170249"/>
                <a:gd name="connsiteX3" fmla="*/ 558985 w 1199315"/>
                <a:gd name="connsiteY3" fmla="*/ 166366 h 170249"/>
                <a:gd name="connsiteX4" fmla="*/ 604466 w 1199315"/>
                <a:gd name="connsiteY4" fmla="*/ 53787 h 170249"/>
                <a:gd name="connsiteX5" fmla="*/ 919616 w 1199315"/>
                <a:gd name="connsiteY5" fmla="*/ 93940 h 170249"/>
                <a:gd name="connsiteX6" fmla="*/ 1078530 w 1199315"/>
                <a:gd name="connsiteY6" fmla="*/ 114393 h 170249"/>
                <a:gd name="connsiteX7" fmla="*/ 1199315 w 1199315"/>
                <a:gd name="connsiteY7" fmla="*/ 0 h 170249"/>
                <a:gd name="connsiteX0" fmla="*/ 8470 w 1222132"/>
                <a:gd name="connsiteY0" fmla="*/ 0 h 207794"/>
                <a:gd name="connsiteX1" fmla="*/ 81821 w 1222132"/>
                <a:gd name="connsiteY1" fmla="*/ 205456 h 207794"/>
                <a:gd name="connsiteX2" fmla="*/ 515305 w 1222132"/>
                <a:gd name="connsiteY2" fmla="*/ 116517 h 207794"/>
                <a:gd name="connsiteX3" fmla="*/ 581802 w 1222132"/>
                <a:gd name="connsiteY3" fmla="*/ 202579 h 207794"/>
                <a:gd name="connsiteX4" fmla="*/ 627283 w 1222132"/>
                <a:gd name="connsiteY4" fmla="*/ 90000 h 207794"/>
                <a:gd name="connsiteX5" fmla="*/ 942433 w 1222132"/>
                <a:gd name="connsiteY5" fmla="*/ 130153 h 207794"/>
                <a:gd name="connsiteX6" fmla="*/ 1101347 w 1222132"/>
                <a:gd name="connsiteY6" fmla="*/ 150606 h 207794"/>
                <a:gd name="connsiteX7" fmla="*/ 1222132 w 1222132"/>
                <a:gd name="connsiteY7" fmla="*/ 36213 h 207794"/>
                <a:gd name="connsiteX0" fmla="*/ 4724 w 1218386"/>
                <a:gd name="connsiteY0" fmla="*/ 0 h 202753"/>
                <a:gd name="connsiteX1" fmla="*/ 108396 w 1218386"/>
                <a:gd name="connsiteY1" fmla="*/ 146666 h 202753"/>
                <a:gd name="connsiteX2" fmla="*/ 511559 w 1218386"/>
                <a:gd name="connsiteY2" fmla="*/ 116517 h 202753"/>
                <a:gd name="connsiteX3" fmla="*/ 578056 w 1218386"/>
                <a:gd name="connsiteY3" fmla="*/ 202579 h 202753"/>
                <a:gd name="connsiteX4" fmla="*/ 623537 w 1218386"/>
                <a:gd name="connsiteY4" fmla="*/ 90000 h 202753"/>
                <a:gd name="connsiteX5" fmla="*/ 938687 w 1218386"/>
                <a:gd name="connsiteY5" fmla="*/ 130153 h 202753"/>
                <a:gd name="connsiteX6" fmla="*/ 1097601 w 1218386"/>
                <a:gd name="connsiteY6" fmla="*/ 150606 h 202753"/>
                <a:gd name="connsiteX7" fmla="*/ 1218386 w 1218386"/>
                <a:gd name="connsiteY7" fmla="*/ 36213 h 202753"/>
                <a:gd name="connsiteX0" fmla="*/ 4724 w 1218386"/>
                <a:gd name="connsiteY0" fmla="*/ 0 h 246794"/>
                <a:gd name="connsiteX1" fmla="*/ 108396 w 1218386"/>
                <a:gd name="connsiteY1" fmla="*/ 146666 h 246794"/>
                <a:gd name="connsiteX2" fmla="*/ 511559 w 1218386"/>
                <a:gd name="connsiteY2" fmla="*/ 116517 h 246794"/>
                <a:gd name="connsiteX3" fmla="*/ 578056 w 1218386"/>
                <a:gd name="connsiteY3" fmla="*/ 246672 h 246794"/>
                <a:gd name="connsiteX4" fmla="*/ 623537 w 1218386"/>
                <a:gd name="connsiteY4" fmla="*/ 90000 h 246794"/>
                <a:gd name="connsiteX5" fmla="*/ 938687 w 1218386"/>
                <a:gd name="connsiteY5" fmla="*/ 130153 h 246794"/>
                <a:gd name="connsiteX6" fmla="*/ 1097601 w 1218386"/>
                <a:gd name="connsiteY6" fmla="*/ 150606 h 246794"/>
                <a:gd name="connsiteX7" fmla="*/ 1218386 w 1218386"/>
                <a:gd name="connsiteY7" fmla="*/ 36213 h 246794"/>
                <a:gd name="connsiteX0" fmla="*/ 4724 w 1225966"/>
                <a:gd name="connsiteY0" fmla="*/ 7879 h 254672"/>
                <a:gd name="connsiteX1" fmla="*/ 108396 w 1225966"/>
                <a:gd name="connsiteY1" fmla="*/ 154545 h 254672"/>
                <a:gd name="connsiteX2" fmla="*/ 511559 w 1225966"/>
                <a:gd name="connsiteY2" fmla="*/ 124396 h 254672"/>
                <a:gd name="connsiteX3" fmla="*/ 578056 w 1225966"/>
                <a:gd name="connsiteY3" fmla="*/ 254551 h 254672"/>
                <a:gd name="connsiteX4" fmla="*/ 623537 w 1225966"/>
                <a:gd name="connsiteY4" fmla="*/ 97879 h 254672"/>
                <a:gd name="connsiteX5" fmla="*/ 938687 w 1225966"/>
                <a:gd name="connsiteY5" fmla="*/ 138032 h 254672"/>
                <a:gd name="connsiteX6" fmla="*/ 1097601 w 1225966"/>
                <a:gd name="connsiteY6" fmla="*/ 158485 h 254672"/>
                <a:gd name="connsiteX7" fmla="*/ 1225966 w 1225966"/>
                <a:gd name="connsiteY7" fmla="*/ 0 h 25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5966" h="254672">
                  <a:moveTo>
                    <a:pt x="4724" y="7879"/>
                  </a:moveTo>
                  <a:cubicBezTo>
                    <a:pt x="-14102" y="84975"/>
                    <a:pt x="23924" y="135126"/>
                    <a:pt x="108396" y="154545"/>
                  </a:cubicBezTo>
                  <a:cubicBezTo>
                    <a:pt x="192868" y="173964"/>
                    <a:pt x="433282" y="107728"/>
                    <a:pt x="511559" y="124396"/>
                  </a:cubicBezTo>
                  <a:cubicBezTo>
                    <a:pt x="589836" y="141064"/>
                    <a:pt x="559393" y="258970"/>
                    <a:pt x="578056" y="254551"/>
                  </a:cubicBezTo>
                  <a:cubicBezTo>
                    <a:pt x="596719" y="250132"/>
                    <a:pt x="563432" y="117299"/>
                    <a:pt x="623537" y="97879"/>
                  </a:cubicBezTo>
                  <a:cubicBezTo>
                    <a:pt x="683642" y="78459"/>
                    <a:pt x="859676" y="127931"/>
                    <a:pt x="938687" y="138032"/>
                  </a:cubicBezTo>
                  <a:cubicBezTo>
                    <a:pt x="1017698" y="148133"/>
                    <a:pt x="1050985" y="169243"/>
                    <a:pt x="1097601" y="158485"/>
                  </a:cubicBezTo>
                  <a:cubicBezTo>
                    <a:pt x="1144217" y="147727"/>
                    <a:pt x="1217001" y="17929"/>
                    <a:pt x="1225966"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2000" dirty="0"/>
            </a:p>
          </p:txBody>
        </p:sp>
        <p:sp>
          <p:nvSpPr>
            <p:cNvPr id="9" name="Freeform 8">
              <a:extLst>
                <a:ext uri="{FF2B5EF4-FFF2-40B4-BE49-F238E27FC236}">
                  <a16:creationId xmlns:a16="http://schemas.microsoft.com/office/drawing/2014/main" id="{DC7ADC96-30A1-DC08-7828-01C6DEE0AFA6}"/>
                </a:ext>
              </a:extLst>
            </p:cNvPr>
            <p:cNvSpPr/>
            <p:nvPr/>
          </p:nvSpPr>
          <p:spPr>
            <a:xfrm>
              <a:off x="6342158" y="2084507"/>
              <a:ext cx="1184812" cy="92624"/>
            </a:xfrm>
            <a:custGeom>
              <a:avLst/>
              <a:gdLst>
                <a:gd name="connsiteX0" fmla="*/ 16377 w 1199718"/>
                <a:gd name="connsiteY0" fmla="*/ 0 h 161672"/>
                <a:gd name="connsiteX1" fmla="*/ 59407 w 1199718"/>
                <a:gd name="connsiteY1" fmla="*/ 161364 h 161672"/>
                <a:gd name="connsiteX2" fmla="*/ 500471 w 1199718"/>
                <a:gd name="connsiteY2" fmla="*/ 43030 h 161672"/>
                <a:gd name="connsiteX3" fmla="*/ 597289 w 1199718"/>
                <a:gd name="connsiteY3" fmla="*/ 129092 h 161672"/>
                <a:gd name="connsiteX4" fmla="*/ 597289 w 1199718"/>
                <a:gd name="connsiteY4" fmla="*/ 75303 h 161672"/>
                <a:gd name="connsiteX5" fmla="*/ 920019 w 1199718"/>
                <a:gd name="connsiteY5" fmla="*/ 86061 h 161672"/>
                <a:gd name="connsiteX6" fmla="*/ 1124414 w 1199718"/>
                <a:gd name="connsiteY6" fmla="*/ 150607 h 161672"/>
                <a:gd name="connsiteX7" fmla="*/ 1199718 w 1199718"/>
                <a:gd name="connsiteY7" fmla="*/ 21515 h 161672"/>
                <a:gd name="connsiteX0" fmla="*/ 16377 w 1199718"/>
                <a:gd name="connsiteY0" fmla="*/ 0 h 161672"/>
                <a:gd name="connsiteX1" fmla="*/ 59407 w 1199718"/>
                <a:gd name="connsiteY1" fmla="*/ 161364 h 161672"/>
                <a:gd name="connsiteX2" fmla="*/ 500471 w 1199718"/>
                <a:gd name="connsiteY2" fmla="*/ 43030 h 161672"/>
                <a:gd name="connsiteX3" fmla="*/ 597289 w 1199718"/>
                <a:gd name="connsiteY3" fmla="*/ 129092 h 161672"/>
                <a:gd name="connsiteX4" fmla="*/ 710992 w 1199718"/>
                <a:gd name="connsiteY4" fmla="*/ 90001 h 161672"/>
                <a:gd name="connsiteX5" fmla="*/ 920019 w 1199718"/>
                <a:gd name="connsiteY5" fmla="*/ 86061 h 161672"/>
                <a:gd name="connsiteX6" fmla="*/ 1124414 w 1199718"/>
                <a:gd name="connsiteY6" fmla="*/ 150607 h 161672"/>
                <a:gd name="connsiteX7" fmla="*/ 1199718 w 1199718"/>
                <a:gd name="connsiteY7" fmla="*/ 21515 h 161672"/>
                <a:gd name="connsiteX0" fmla="*/ 4973 w 1188314"/>
                <a:gd name="connsiteY0" fmla="*/ 0 h 161674"/>
                <a:gd name="connsiteX1" fmla="*/ 101951 w 1188314"/>
                <a:gd name="connsiteY1" fmla="*/ 161365 h 161674"/>
                <a:gd name="connsiteX2" fmla="*/ 489067 w 1188314"/>
                <a:gd name="connsiteY2" fmla="*/ 43030 h 161674"/>
                <a:gd name="connsiteX3" fmla="*/ 585885 w 1188314"/>
                <a:gd name="connsiteY3" fmla="*/ 129092 h 161674"/>
                <a:gd name="connsiteX4" fmla="*/ 699588 w 1188314"/>
                <a:gd name="connsiteY4" fmla="*/ 90001 h 161674"/>
                <a:gd name="connsiteX5" fmla="*/ 908615 w 1188314"/>
                <a:gd name="connsiteY5" fmla="*/ 86061 h 161674"/>
                <a:gd name="connsiteX6" fmla="*/ 1113010 w 1188314"/>
                <a:gd name="connsiteY6" fmla="*/ 150607 h 161674"/>
                <a:gd name="connsiteX7" fmla="*/ 1188314 w 1188314"/>
                <a:gd name="connsiteY7" fmla="*/ 21515 h 16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8314" h="161674">
                  <a:moveTo>
                    <a:pt x="4973" y="0"/>
                  </a:moveTo>
                  <a:cubicBezTo>
                    <a:pt x="-13853" y="77096"/>
                    <a:pt x="21269" y="154193"/>
                    <a:pt x="101951" y="161365"/>
                  </a:cubicBezTo>
                  <a:cubicBezTo>
                    <a:pt x="182633" y="168537"/>
                    <a:pt x="408411" y="48409"/>
                    <a:pt x="489067" y="43030"/>
                  </a:cubicBezTo>
                  <a:cubicBezTo>
                    <a:pt x="569723" y="37651"/>
                    <a:pt x="550798" y="121264"/>
                    <a:pt x="585885" y="129092"/>
                  </a:cubicBezTo>
                  <a:cubicBezTo>
                    <a:pt x="620972" y="136921"/>
                    <a:pt x="645800" y="97173"/>
                    <a:pt x="699588" y="90001"/>
                  </a:cubicBezTo>
                  <a:cubicBezTo>
                    <a:pt x="753376" y="82829"/>
                    <a:pt x="839711" y="75960"/>
                    <a:pt x="908615" y="86061"/>
                  </a:cubicBezTo>
                  <a:cubicBezTo>
                    <a:pt x="977519" y="96162"/>
                    <a:pt x="1066394" y="161365"/>
                    <a:pt x="1113010" y="150607"/>
                  </a:cubicBezTo>
                  <a:cubicBezTo>
                    <a:pt x="1159626" y="139849"/>
                    <a:pt x="1179349" y="39444"/>
                    <a:pt x="1188314" y="2151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2000"/>
            </a:p>
          </p:txBody>
        </p:sp>
        <p:sp>
          <p:nvSpPr>
            <p:cNvPr id="10" name="TextBox 9">
              <a:extLst>
                <a:ext uri="{FF2B5EF4-FFF2-40B4-BE49-F238E27FC236}">
                  <a16:creationId xmlns:a16="http://schemas.microsoft.com/office/drawing/2014/main" id="{3F17F22E-28FB-4C2A-70E9-350FB454DDED}"/>
                </a:ext>
              </a:extLst>
            </p:cNvPr>
            <p:cNvSpPr txBox="1"/>
            <p:nvPr/>
          </p:nvSpPr>
          <p:spPr>
            <a:xfrm>
              <a:off x="4467523" y="2267382"/>
              <a:ext cx="1164101" cy="523220"/>
            </a:xfrm>
            <a:prstGeom prst="rect">
              <a:avLst/>
            </a:prstGeom>
            <a:noFill/>
          </p:spPr>
          <p:txBody>
            <a:bodyPr wrap="square" rtlCol="0">
              <a:spAutoFit/>
            </a:bodyPr>
            <a:lstStyle/>
            <a:p>
              <a:r>
                <a:rPr lang="en-GB" sz="1400" dirty="0">
                  <a:solidFill>
                    <a:srgbClr val="FF0000"/>
                  </a:solidFill>
                  <a:latin typeface="Bradley Hand" pitchFamily="2" charset="77"/>
                </a:rPr>
                <a:t>T</a:t>
              </a:r>
              <a:r>
                <a:rPr lang="en-DE" sz="1400" dirty="0">
                  <a:solidFill>
                    <a:srgbClr val="FF0000"/>
                  </a:solidFill>
                  <a:latin typeface="Bradley Hand" pitchFamily="2" charset="77"/>
                </a:rPr>
                <a:t>-independent</a:t>
              </a:r>
            </a:p>
          </p:txBody>
        </p:sp>
        <p:sp>
          <p:nvSpPr>
            <p:cNvPr id="15" name="TextBox 14">
              <a:extLst>
                <a:ext uri="{FF2B5EF4-FFF2-40B4-BE49-F238E27FC236}">
                  <a16:creationId xmlns:a16="http://schemas.microsoft.com/office/drawing/2014/main" id="{1384042D-9E0E-0651-19A1-073E05972D14}"/>
                </a:ext>
              </a:extLst>
            </p:cNvPr>
            <p:cNvSpPr txBox="1"/>
            <p:nvPr/>
          </p:nvSpPr>
          <p:spPr>
            <a:xfrm>
              <a:off x="6103506" y="2254497"/>
              <a:ext cx="1463862" cy="523220"/>
            </a:xfrm>
            <a:prstGeom prst="rect">
              <a:avLst/>
            </a:prstGeom>
            <a:noFill/>
          </p:spPr>
          <p:txBody>
            <a:bodyPr wrap="square" rtlCol="0">
              <a:spAutoFit/>
            </a:bodyPr>
            <a:lstStyle/>
            <a:p>
              <a:r>
                <a:rPr lang="en-US" sz="1400" dirty="0">
                  <a:solidFill>
                    <a:srgbClr val="FF0000"/>
                  </a:solidFill>
                  <a:latin typeface="Bradley Hand" pitchFamily="2" charset="77"/>
                </a:rPr>
                <a:t>thermal corrections</a:t>
              </a:r>
              <a:endParaRPr lang="en-DE" sz="1400" dirty="0">
                <a:solidFill>
                  <a:srgbClr val="FF0000"/>
                </a:solidFill>
                <a:latin typeface="Bradley Hand" pitchFamily="2" charset="77"/>
              </a:endParaRPr>
            </a:p>
          </p:txBody>
        </p:sp>
      </p:grpSp>
      <p:sp>
        <p:nvSpPr>
          <p:cNvPr id="27" name="Rectangle 26">
            <a:extLst>
              <a:ext uri="{FF2B5EF4-FFF2-40B4-BE49-F238E27FC236}">
                <a16:creationId xmlns:a16="http://schemas.microsoft.com/office/drawing/2014/main" id="{86039782-5A83-74AF-B2BE-A475BCBA1C38}"/>
              </a:ext>
            </a:extLst>
          </p:cNvPr>
          <p:cNvSpPr/>
          <p:nvPr/>
        </p:nvSpPr>
        <p:spPr>
          <a:xfrm>
            <a:off x="706536" y="626437"/>
            <a:ext cx="251407" cy="712506"/>
          </a:xfrm>
          <a:prstGeom prst="rect">
            <a:avLst/>
          </a:prstGeom>
          <a:solidFill>
            <a:srgbClr val="FAE6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8" name="TextBox 27">
            <a:extLst>
              <a:ext uri="{FF2B5EF4-FFF2-40B4-BE49-F238E27FC236}">
                <a16:creationId xmlns:a16="http://schemas.microsoft.com/office/drawing/2014/main" id="{7435755B-711B-6BA1-CC11-7BFFBCFD3487}"/>
              </a:ext>
            </a:extLst>
          </p:cNvPr>
          <p:cNvSpPr txBox="1"/>
          <p:nvPr/>
        </p:nvSpPr>
        <p:spPr>
          <a:xfrm>
            <a:off x="1172035" y="2102484"/>
            <a:ext cx="2630045" cy="369332"/>
          </a:xfrm>
          <a:prstGeom prst="rect">
            <a:avLst/>
          </a:prstGeom>
          <a:noFill/>
        </p:spPr>
        <p:txBody>
          <a:bodyPr wrap="square" rtlCol="0">
            <a:spAutoFit/>
          </a:bodyPr>
          <a:lstStyle/>
          <a:p>
            <a:r>
              <a:rPr lang="en-GB" dirty="0">
                <a:latin typeface="Times" pitchFamily="2" charset="0"/>
              </a:rPr>
              <a:t>A</a:t>
            </a:r>
            <a:r>
              <a:rPr lang="en-DE" dirty="0">
                <a:latin typeface="Times" pitchFamily="2" charset="0"/>
              </a:rPr>
              <a:t>t finite-temperature:</a:t>
            </a:r>
          </a:p>
        </p:txBody>
      </p:sp>
      <p:sp>
        <p:nvSpPr>
          <p:cNvPr id="29" name="Freeform 28">
            <a:extLst>
              <a:ext uri="{FF2B5EF4-FFF2-40B4-BE49-F238E27FC236}">
                <a16:creationId xmlns:a16="http://schemas.microsoft.com/office/drawing/2014/main" id="{5589A66C-D419-5293-5044-9BBC3DA866F1}"/>
              </a:ext>
            </a:extLst>
          </p:cNvPr>
          <p:cNvSpPr/>
          <p:nvPr/>
        </p:nvSpPr>
        <p:spPr>
          <a:xfrm rot="21412023">
            <a:off x="6967289" y="2658291"/>
            <a:ext cx="2616872" cy="531841"/>
          </a:xfrm>
          <a:custGeom>
            <a:avLst/>
            <a:gdLst>
              <a:gd name="connsiteX0" fmla="*/ 0 w 1082566"/>
              <a:gd name="connsiteY0" fmla="*/ 346841 h 346841"/>
              <a:gd name="connsiteX1" fmla="*/ 304800 w 1082566"/>
              <a:gd name="connsiteY1" fmla="*/ 220717 h 346841"/>
              <a:gd name="connsiteX2" fmla="*/ 409904 w 1082566"/>
              <a:gd name="connsiteY2" fmla="*/ 0 h 346841"/>
              <a:gd name="connsiteX3" fmla="*/ 651642 w 1082566"/>
              <a:gd name="connsiteY3" fmla="*/ 220717 h 346841"/>
              <a:gd name="connsiteX4" fmla="*/ 1082566 w 1082566"/>
              <a:gd name="connsiteY4" fmla="*/ 10510 h 346841"/>
              <a:gd name="connsiteX0" fmla="*/ 0 w 1082566"/>
              <a:gd name="connsiteY0" fmla="*/ 336331 h 336331"/>
              <a:gd name="connsiteX1" fmla="*/ 304800 w 1082566"/>
              <a:gd name="connsiteY1" fmla="*/ 210207 h 336331"/>
              <a:gd name="connsiteX2" fmla="*/ 439295 w 1082566"/>
              <a:gd name="connsiteY2" fmla="*/ 9458 h 336331"/>
              <a:gd name="connsiteX3" fmla="*/ 651642 w 1082566"/>
              <a:gd name="connsiteY3" fmla="*/ 210207 h 336331"/>
              <a:gd name="connsiteX4" fmla="*/ 1082566 w 1082566"/>
              <a:gd name="connsiteY4" fmla="*/ 0 h 336331"/>
              <a:gd name="connsiteX0" fmla="*/ 0 w 1082566"/>
              <a:gd name="connsiteY0" fmla="*/ 336331 h 336331"/>
              <a:gd name="connsiteX1" fmla="*/ 231323 w 1082566"/>
              <a:gd name="connsiteY1" fmla="*/ 270112 h 336331"/>
              <a:gd name="connsiteX2" fmla="*/ 439295 w 1082566"/>
              <a:gd name="connsiteY2" fmla="*/ 9458 h 336331"/>
              <a:gd name="connsiteX3" fmla="*/ 651642 w 1082566"/>
              <a:gd name="connsiteY3" fmla="*/ 210207 h 336331"/>
              <a:gd name="connsiteX4" fmla="*/ 1082566 w 1082566"/>
              <a:gd name="connsiteY4" fmla="*/ 0 h 336331"/>
              <a:gd name="connsiteX0" fmla="*/ 0 w 1082566"/>
              <a:gd name="connsiteY0" fmla="*/ 336331 h 336331"/>
              <a:gd name="connsiteX1" fmla="*/ 231323 w 1082566"/>
              <a:gd name="connsiteY1" fmla="*/ 270112 h 336331"/>
              <a:gd name="connsiteX2" fmla="*/ 439295 w 1082566"/>
              <a:gd name="connsiteY2" fmla="*/ 89331 h 336331"/>
              <a:gd name="connsiteX3" fmla="*/ 651642 w 1082566"/>
              <a:gd name="connsiteY3" fmla="*/ 210207 h 336331"/>
              <a:gd name="connsiteX4" fmla="*/ 1082566 w 1082566"/>
              <a:gd name="connsiteY4" fmla="*/ 0 h 336331"/>
              <a:gd name="connsiteX0" fmla="*/ 0 w 976901"/>
              <a:gd name="connsiteY0" fmla="*/ 492237 h 492237"/>
              <a:gd name="connsiteX1" fmla="*/ 231323 w 976901"/>
              <a:gd name="connsiteY1" fmla="*/ 426018 h 492237"/>
              <a:gd name="connsiteX2" fmla="*/ 439295 w 976901"/>
              <a:gd name="connsiteY2" fmla="*/ 245237 h 492237"/>
              <a:gd name="connsiteX3" fmla="*/ 651642 w 976901"/>
              <a:gd name="connsiteY3" fmla="*/ 366113 h 492237"/>
              <a:gd name="connsiteX4" fmla="*/ 976901 w 976901"/>
              <a:gd name="connsiteY4" fmla="*/ 0 h 492237"/>
              <a:gd name="connsiteX0" fmla="*/ 0 w 976901"/>
              <a:gd name="connsiteY0" fmla="*/ 492237 h 492237"/>
              <a:gd name="connsiteX1" fmla="*/ 231323 w 976901"/>
              <a:gd name="connsiteY1" fmla="*/ 426018 h 492237"/>
              <a:gd name="connsiteX2" fmla="*/ 439295 w 976901"/>
              <a:gd name="connsiteY2" fmla="*/ 245237 h 492237"/>
              <a:gd name="connsiteX3" fmla="*/ 651642 w 976901"/>
              <a:gd name="connsiteY3" fmla="*/ 366113 h 492237"/>
              <a:gd name="connsiteX4" fmla="*/ 976901 w 976901"/>
              <a:gd name="connsiteY4" fmla="*/ 0 h 492237"/>
              <a:gd name="connsiteX0" fmla="*/ 0 w 976901"/>
              <a:gd name="connsiteY0" fmla="*/ 497441 h 497441"/>
              <a:gd name="connsiteX1" fmla="*/ 231323 w 976901"/>
              <a:gd name="connsiteY1" fmla="*/ 431222 h 497441"/>
              <a:gd name="connsiteX2" fmla="*/ 402766 w 976901"/>
              <a:gd name="connsiteY2" fmla="*/ 193 h 497441"/>
              <a:gd name="connsiteX3" fmla="*/ 651642 w 976901"/>
              <a:gd name="connsiteY3" fmla="*/ 371317 h 497441"/>
              <a:gd name="connsiteX4" fmla="*/ 976901 w 976901"/>
              <a:gd name="connsiteY4" fmla="*/ 5204 h 497441"/>
              <a:gd name="connsiteX0" fmla="*/ 0 w 976901"/>
              <a:gd name="connsiteY0" fmla="*/ 497516 h 497516"/>
              <a:gd name="connsiteX1" fmla="*/ 286721 w 976901"/>
              <a:gd name="connsiteY1" fmla="*/ 314841 h 497516"/>
              <a:gd name="connsiteX2" fmla="*/ 402766 w 976901"/>
              <a:gd name="connsiteY2" fmla="*/ 268 h 497516"/>
              <a:gd name="connsiteX3" fmla="*/ 651642 w 976901"/>
              <a:gd name="connsiteY3" fmla="*/ 371392 h 497516"/>
              <a:gd name="connsiteX4" fmla="*/ 976901 w 976901"/>
              <a:gd name="connsiteY4" fmla="*/ 5279 h 497516"/>
              <a:gd name="connsiteX0" fmla="*/ 0 w 976901"/>
              <a:gd name="connsiteY0" fmla="*/ 498716 h 498716"/>
              <a:gd name="connsiteX1" fmla="*/ 286721 w 976901"/>
              <a:gd name="connsiteY1" fmla="*/ 316041 h 498716"/>
              <a:gd name="connsiteX2" fmla="*/ 402766 w 976901"/>
              <a:gd name="connsiteY2" fmla="*/ 1468 h 498716"/>
              <a:gd name="connsiteX3" fmla="*/ 649561 w 976901"/>
              <a:gd name="connsiteY3" fmla="*/ 454330 h 498716"/>
              <a:gd name="connsiteX4" fmla="*/ 976901 w 976901"/>
              <a:gd name="connsiteY4" fmla="*/ 6479 h 498716"/>
              <a:gd name="connsiteX0" fmla="*/ 0 w 976901"/>
              <a:gd name="connsiteY0" fmla="*/ 497726 h 497726"/>
              <a:gd name="connsiteX1" fmla="*/ 223378 w 976901"/>
              <a:gd name="connsiteY1" fmla="*/ 369085 h 497726"/>
              <a:gd name="connsiteX2" fmla="*/ 402766 w 976901"/>
              <a:gd name="connsiteY2" fmla="*/ 478 h 497726"/>
              <a:gd name="connsiteX3" fmla="*/ 649561 w 976901"/>
              <a:gd name="connsiteY3" fmla="*/ 453340 h 497726"/>
              <a:gd name="connsiteX4" fmla="*/ 976901 w 976901"/>
              <a:gd name="connsiteY4" fmla="*/ 5489 h 497726"/>
              <a:gd name="connsiteX0" fmla="*/ 0 w 976901"/>
              <a:gd name="connsiteY0" fmla="*/ 600355 h 600355"/>
              <a:gd name="connsiteX1" fmla="*/ 223378 w 976901"/>
              <a:gd name="connsiteY1" fmla="*/ 471714 h 600355"/>
              <a:gd name="connsiteX2" fmla="*/ 400615 w 976901"/>
              <a:gd name="connsiteY2" fmla="*/ 374 h 600355"/>
              <a:gd name="connsiteX3" fmla="*/ 649561 w 976901"/>
              <a:gd name="connsiteY3" fmla="*/ 555969 h 600355"/>
              <a:gd name="connsiteX4" fmla="*/ 976901 w 976901"/>
              <a:gd name="connsiteY4" fmla="*/ 108118 h 600355"/>
              <a:gd name="connsiteX0" fmla="*/ 0 w 976901"/>
              <a:gd name="connsiteY0" fmla="*/ 600749 h 600749"/>
              <a:gd name="connsiteX1" fmla="*/ 205148 w 976901"/>
              <a:gd name="connsiteY1" fmla="*/ 439219 h 600749"/>
              <a:gd name="connsiteX2" fmla="*/ 400615 w 976901"/>
              <a:gd name="connsiteY2" fmla="*/ 768 h 600749"/>
              <a:gd name="connsiteX3" fmla="*/ 649561 w 976901"/>
              <a:gd name="connsiteY3" fmla="*/ 556363 h 600749"/>
              <a:gd name="connsiteX4" fmla="*/ 976901 w 976901"/>
              <a:gd name="connsiteY4" fmla="*/ 108512 h 600749"/>
              <a:gd name="connsiteX0" fmla="*/ 0 w 976901"/>
              <a:gd name="connsiteY0" fmla="*/ 600123 h 600123"/>
              <a:gd name="connsiteX1" fmla="*/ 205148 w 976901"/>
              <a:gd name="connsiteY1" fmla="*/ 438593 h 600123"/>
              <a:gd name="connsiteX2" fmla="*/ 400615 w 976901"/>
              <a:gd name="connsiteY2" fmla="*/ 142 h 600123"/>
              <a:gd name="connsiteX3" fmla="*/ 679897 w 976901"/>
              <a:gd name="connsiteY3" fmla="*/ 487572 h 600123"/>
              <a:gd name="connsiteX4" fmla="*/ 976901 w 976901"/>
              <a:gd name="connsiteY4" fmla="*/ 107886 h 600123"/>
              <a:gd name="connsiteX0" fmla="*/ 0 w 1364375"/>
              <a:gd name="connsiteY0" fmla="*/ 680401 h 680401"/>
              <a:gd name="connsiteX1" fmla="*/ 592622 w 1364375"/>
              <a:gd name="connsiteY1" fmla="*/ 438598 h 680401"/>
              <a:gd name="connsiteX2" fmla="*/ 788089 w 1364375"/>
              <a:gd name="connsiteY2" fmla="*/ 147 h 680401"/>
              <a:gd name="connsiteX3" fmla="*/ 1067371 w 1364375"/>
              <a:gd name="connsiteY3" fmla="*/ 487577 h 680401"/>
              <a:gd name="connsiteX4" fmla="*/ 1364375 w 1364375"/>
              <a:gd name="connsiteY4" fmla="*/ 107891 h 680401"/>
              <a:gd name="connsiteX0" fmla="*/ 0 w 1403023"/>
              <a:gd name="connsiteY0" fmla="*/ 665364 h 665364"/>
              <a:gd name="connsiteX1" fmla="*/ 631270 w 1403023"/>
              <a:gd name="connsiteY1" fmla="*/ 438598 h 665364"/>
              <a:gd name="connsiteX2" fmla="*/ 826737 w 1403023"/>
              <a:gd name="connsiteY2" fmla="*/ 147 h 665364"/>
              <a:gd name="connsiteX3" fmla="*/ 1106019 w 1403023"/>
              <a:gd name="connsiteY3" fmla="*/ 487577 h 665364"/>
              <a:gd name="connsiteX4" fmla="*/ 1403023 w 1403023"/>
              <a:gd name="connsiteY4" fmla="*/ 107891 h 665364"/>
              <a:gd name="connsiteX0" fmla="*/ 0 w 1403023"/>
              <a:gd name="connsiteY0" fmla="*/ 665360 h 665360"/>
              <a:gd name="connsiteX1" fmla="*/ 273515 w 1403023"/>
              <a:gd name="connsiteY1" fmla="*/ 604228 h 665360"/>
              <a:gd name="connsiteX2" fmla="*/ 631270 w 1403023"/>
              <a:gd name="connsiteY2" fmla="*/ 438594 h 665360"/>
              <a:gd name="connsiteX3" fmla="*/ 826737 w 1403023"/>
              <a:gd name="connsiteY3" fmla="*/ 143 h 665360"/>
              <a:gd name="connsiteX4" fmla="*/ 1106019 w 1403023"/>
              <a:gd name="connsiteY4" fmla="*/ 487573 h 665360"/>
              <a:gd name="connsiteX5" fmla="*/ 1403023 w 1403023"/>
              <a:gd name="connsiteY5" fmla="*/ 107887 h 665360"/>
              <a:gd name="connsiteX0" fmla="*/ 0 w 1403023"/>
              <a:gd name="connsiteY0" fmla="*/ 665362 h 667016"/>
              <a:gd name="connsiteX1" fmla="*/ 282179 w 1403023"/>
              <a:gd name="connsiteY1" fmla="*/ 647206 h 667016"/>
              <a:gd name="connsiteX2" fmla="*/ 631270 w 1403023"/>
              <a:gd name="connsiteY2" fmla="*/ 438596 h 667016"/>
              <a:gd name="connsiteX3" fmla="*/ 826737 w 1403023"/>
              <a:gd name="connsiteY3" fmla="*/ 145 h 667016"/>
              <a:gd name="connsiteX4" fmla="*/ 1106019 w 1403023"/>
              <a:gd name="connsiteY4" fmla="*/ 487575 h 667016"/>
              <a:gd name="connsiteX5" fmla="*/ 1403023 w 1403023"/>
              <a:gd name="connsiteY5" fmla="*/ 107889 h 667016"/>
              <a:gd name="connsiteX0" fmla="*/ 0 w 1291144"/>
              <a:gd name="connsiteY0" fmla="*/ 678528 h 678528"/>
              <a:gd name="connsiteX1" fmla="*/ 170300 w 1291144"/>
              <a:gd name="connsiteY1" fmla="*/ 647206 h 678528"/>
              <a:gd name="connsiteX2" fmla="*/ 519391 w 1291144"/>
              <a:gd name="connsiteY2" fmla="*/ 438596 h 678528"/>
              <a:gd name="connsiteX3" fmla="*/ 714858 w 1291144"/>
              <a:gd name="connsiteY3" fmla="*/ 145 h 678528"/>
              <a:gd name="connsiteX4" fmla="*/ 994140 w 1291144"/>
              <a:gd name="connsiteY4" fmla="*/ 487575 h 678528"/>
              <a:gd name="connsiteX5" fmla="*/ 1291144 w 1291144"/>
              <a:gd name="connsiteY5" fmla="*/ 107889 h 678528"/>
              <a:gd name="connsiteX0" fmla="*/ 0 w 1291144"/>
              <a:gd name="connsiteY0" fmla="*/ 678529 h 681369"/>
              <a:gd name="connsiteX1" fmla="*/ 208948 w 1291144"/>
              <a:gd name="connsiteY1" fmla="*/ 662245 h 681369"/>
              <a:gd name="connsiteX2" fmla="*/ 519391 w 1291144"/>
              <a:gd name="connsiteY2" fmla="*/ 438597 h 681369"/>
              <a:gd name="connsiteX3" fmla="*/ 714858 w 1291144"/>
              <a:gd name="connsiteY3" fmla="*/ 146 h 681369"/>
              <a:gd name="connsiteX4" fmla="*/ 994140 w 1291144"/>
              <a:gd name="connsiteY4" fmla="*/ 487576 h 681369"/>
              <a:gd name="connsiteX5" fmla="*/ 1291144 w 1291144"/>
              <a:gd name="connsiteY5" fmla="*/ 107890 h 681369"/>
              <a:gd name="connsiteX0" fmla="*/ 0 w 1291144"/>
              <a:gd name="connsiteY0" fmla="*/ 678412 h 681252"/>
              <a:gd name="connsiteX1" fmla="*/ 208948 w 1291144"/>
              <a:gd name="connsiteY1" fmla="*/ 662128 h 681252"/>
              <a:gd name="connsiteX2" fmla="*/ 444297 w 1291144"/>
              <a:gd name="connsiteY2" fmla="*/ 513555 h 681252"/>
              <a:gd name="connsiteX3" fmla="*/ 714858 w 1291144"/>
              <a:gd name="connsiteY3" fmla="*/ 29 h 681252"/>
              <a:gd name="connsiteX4" fmla="*/ 994140 w 1291144"/>
              <a:gd name="connsiteY4" fmla="*/ 487459 h 681252"/>
              <a:gd name="connsiteX5" fmla="*/ 1291144 w 1291144"/>
              <a:gd name="connsiteY5" fmla="*/ 107773 h 681252"/>
              <a:gd name="connsiteX0" fmla="*/ 0 w 1291144"/>
              <a:gd name="connsiteY0" fmla="*/ 632421 h 635261"/>
              <a:gd name="connsiteX1" fmla="*/ 208948 w 1291144"/>
              <a:gd name="connsiteY1" fmla="*/ 616137 h 635261"/>
              <a:gd name="connsiteX2" fmla="*/ 444297 w 1291144"/>
              <a:gd name="connsiteY2" fmla="*/ 467564 h 635261"/>
              <a:gd name="connsiteX3" fmla="*/ 660020 w 1291144"/>
              <a:gd name="connsiteY3" fmla="*/ 32 h 635261"/>
              <a:gd name="connsiteX4" fmla="*/ 994140 w 1291144"/>
              <a:gd name="connsiteY4" fmla="*/ 441468 h 635261"/>
              <a:gd name="connsiteX5" fmla="*/ 1291144 w 1291144"/>
              <a:gd name="connsiteY5" fmla="*/ 61782 h 635261"/>
              <a:gd name="connsiteX0" fmla="*/ 0 w 1291144"/>
              <a:gd name="connsiteY0" fmla="*/ 633206 h 636046"/>
              <a:gd name="connsiteX1" fmla="*/ 208948 w 1291144"/>
              <a:gd name="connsiteY1" fmla="*/ 616922 h 636046"/>
              <a:gd name="connsiteX2" fmla="*/ 444297 w 1291144"/>
              <a:gd name="connsiteY2" fmla="*/ 468349 h 636046"/>
              <a:gd name="connsiteX3" fmla="*/ 660020 w 1291144"/>
              <a:gd name="connsiteY3" fmla="*/ 817 h 636046"/>
              <a:gd name="connsiteX4" fmla="*/ 894120 w 1291144"/>
              <a:gd name="connsiteY4" fmla="*/ 346570 h 636046"/>
              <a:gd name="connsiteX5" fmla="*/ 1291144 w 1291144"/>
              <a:gd name="connsiteY5" fmla="*/ 62567 h 636046"/>
              <a:gd name="connsiteX0" fmla="*/ 0 w 1291144"/>
              <a:gd name="connsiteY0" fmla="*/ 633206 h 660982"/>
              <a:gd name="connsiteX1" fmla="*/ 213013 w 1291144"/>
              <a:gd name="connsiteY1" fmla="*/ 648868 h 660982"/>
              <a:gd name="connsiteX2" fmla="*/ 444297 w 1291144"/>
              <a:gd name="connsiteY2" fmla="*/ 468349 h 660982"/>
              <a:gd name="connsiteX3" fmla="*/ 660020 w 1291144"/>
              <a:gd name="connsiteY3" fmla="*/ 817 h 660982"/>
              <a:gd name="connsiteX4" fmla="*/ 894120 w 1291144"/>
              <a:gd name="connsiteY4" fmla="*/ 346570 h 660982"/>
              <a:gd name="connsiteX5" fmla="*/ 1291144 w 1291144"/>
              <a:gd name="connsiteY5" fmla="*/ 62567 h 660982"/>
              <a:gd name="connsiteX0" fmla="*/ 0 w 1282746"/>
              <a:gd name="connsiteY0" fmla="*/ 686639 h 686639"/>
              <a:gd name="connsiteX1" fmla="*/ 204615 w 1282746"/>
              <a:gd name="connsiteY1" fmla="*/ 648868 h 686639"/>
              <a:gd name="connsiteX2" fmla="*/ 435899 w 1282746"/>
              <a:gd name="connsiteY2" fmla="*/ 468349 h 686639"/>
              <a:gd name="connsiteX3" fmla="*/ 651622 w 1282746"/>
              <a:gd name="connsiteY3" fmla="*/ 817 h 686639"/>
              <a:gd name="connsiteX4" fmla="*/ 885722 w 1282746"/>
              <a:gd name="connsiteY4" fmla="*/ 346570 h 686639"/>
              <a:gd name="connsiteX5" fmla="*/ 1282746 w 1282746"/>
              <a:gd name="connsiteY5" fmla="*/ 62567 h 686639"/>
              <a:gd name="connsiteX0" fmla="*/ 0 w 1307600"/>
              <a:gd name="connsiteY0" fmla="*/ 704692 h 704692"/>
              <a:gd name="connsiteX1" fmla="*/ 229469 w 1307600"/>
              <a:gd name="connsiteY1" fmla="*/ 648868 h 704692"/>
              <a:gd name="connsiteX2" fmla="*/ 460753 w 1307600"/>
              <a:gd name="connsiteY2" fmla="*/ 468349 h 704692"/>
              <a:gd name="connsiteX3" fmla="*/ 676476 w 1307600"/>
              <a:gd name="connsiteY3" fmla="*/ 817 h 704692"/>
              <a:gd name="connsiteX4" fmla="*/ 910576 w 1307600"/>
              <a:gd name="connsiteY4" fmla="*/ 346570 h 704692"/>
              <a:gd name="connsiteX5" fmla="*/ 1307600 w 1307600"/>
              <a:gd name="connsiteY5" fmla="*/ 62567 h 704692"/>
              <a:gd name="connsiteX0" fmla="*/ 0 w 1307600"/>
              <a:gd name="connsiteY0" fmla="*/ 704761 h 704761"/>
              <a:gd name="connsiteX1" fmla="*/ 229469 w 1307600"/>
              <a:gd name="connsiteY1" fmla="*/ 648937 h 704761"/>
              <a:gd name="connsiteX2" fmla="*/ 416708 w 1307600"/>
              <a:gd name="connsiteY2" fmla="*/ 473725 h 704761"/>
              <a:gd name="connsiteX3" fmla="*/ 676476 w 1307600"/>
              <a:gd name="connsiteY3" fmla="*/ 886 h 704761"/>
              <a:gd name="connsiteX4" fmla="*/ 910576 w 1307600"/>
              <a:gd name="connsiteY4" fmla="*/ 346639 h 704761"/>
              <a:gd name="connsiteX5" fmla="*/ 1307600 w 1307600"/>
              <a:gd name="connsiteY5" fmla="*/ 62636 h 704761"/>
              <a:gd name="connsiteX0" fmla="*/ 0 w 1307600"/>
              <a:gd name="connsiteY0" fmla="*/ 704761 h 704761"/>
              <a:gd name="connsiteX1" fmla="*/ 165168 w 1307600"/>
              <a:gd name="connsiteY1" fmla="*/ 683327 h 704761"/>
              <a:gd name="connsiteX2" fmla="*/ 416708 w 1307600"/>
              <a:gd name="connsiteY2" fmla="*/ 473725 h 704761"/>
              <a:gd name="connsiteX3" fmla="*/ 676476 w 1307600"/>
              <a:gd name="connsiteY3" fmla="*/ 886 h 704761"/>
              <a:gd name="connsiteX4" fmla="*/ 910576 w 1307600"/>
              <a:gd name="connsiteY4" fmla="*/ 346639 h 704761"/>
              <a:gd name="connsiteX5" fmla="*/ 1307600 w 1307600"/>
              <a:gd name="connsiteY5" fmla="*/ 62636 h 704761"/>
              <a:gd name="connsiteX0" fmla="*/ 0 w 1307600"/>
              <a:gd name="connsiteY0" fmla="*/ 704520 h 704520"/>
              <a:gd name="connsiteX1" fmla="*/ 165168 w 1307600"/>
              <a:gd name="connsiteY1" fmla="*/ 683086 h 704520"/>
              <a:gd name="connsiteX2" fmla="*/ 416708 w 1307600"/>
              <a:gd name="connsiteY2" fmla="*/ 473484 h 704520"/>
              <a:gd name="connsiteX3" fmla="*/ 676476 w 1307600"/>
              <a:gd name="connsiteY3" fmla="*/ 645 h 704520"/>
              <a:gd name="connsiteX4" fmla="*/ 957993 w 1307600"/>
              <a:gd name="connsiteY4" fmla="*/ 363408 h 704520"/>
              <a:gd name="connsiteX5" fmla="*/ 1307600 w 1307600"/>
              <a:gd name="connsiteY5" fmla="*/ 62395 h 704520"/>
              <a:gd name="connsiteX0" fmla="*/ 0 w 1271075"/>
              <a:gd name="connsiteY0" fmla="*/ 704520 h 704520"/>
              <a:gd name="connsiteX1" fmla="*/ 165168 w 1271075"/>
              <a:gd name="connsiteY1" fmla="*/ 683086 h 704520"/>
              <a:gd name="connsiteX2" fmla="*/ 416708 w 1271075"/>
              <a:gd name="connsiteY2" fmla="*/ 473484 h 704520"/>
              <a:gd name="connsiteX3" fmla="*/ 676476 w 1271075"/>
              <a:gd name="connsiteY3" fmla="*/ 645 h 704520"/>
              <a:gd name="connsiteX4" fmla="*/ 957993 w 1271075"/>
              <a:gd name="connsiteY4" fmla="*/ 363408 h 704520"/>
              <a:gd name="connsiteX5" fmla="*/ 1271075 w 1271075"/>
              <a:gd name="connsiteY5" fmla="*/ 35235 h 704520"/>
              <a:gd name="connsiteX0" fmla="*/ 0 w 1271075"/>
              <a:gd name="connsiteY0" fmla="*/ 706158 h 706158"/>
              <a:gd name="connsiteX1" fmla="*/ 165168 w 1271075"/>
              <a:gd name="connsiteY1" fmla="*/ 684724 h 706158"/>
              <a:gd name="connsiteX2" fmla="*/ 404169 w 1271075"/>
              <a:gd name="connsiteY2" fmla="*/ 579785 h 706158"/>
              <a:gd name="connsiteX3" fmla="*/ 676476 w 1271075"/>
              <a:gd name="connsiteY3" fmla="*/ 2283 h 706158"/>
              <a:gd name="connsiteX4" fmla="*/ 957993 w 1271075"/>
              <a:gd name="connsiteY4" fmla="*/ 365046 h 706158"/>
              <a:gd name="connsiteX5" fmla="*/ 1271075 w 1271075"/>
              <a:gd name="connsiteY5" fmla="*/ 36873 h 706158"/>
              <a:gd name="connsiteX0" fmla="*/ 0 w 1271075"/>
              <a:gd name="connsiteY0" fmla="*/ 669285 h 669285"/>
              <a:gd name="connsiteX1" fmla="*/ 165168 w 1271075"/>
              <a:gd name="connsiteY1" fmla="*/ 647851 h 669285"/>
              <a:gd name="connsiteX2" fmla="*/ 404169 w 1271075"/>
              <a:gd name="connsiteY2" fmla="*/ 542912 h 669285"/>
              <a:gd name="connsiteX3" fmla="*/ 767791 w 1271075"/>
              <a:gd name="connsiteY3" fmla="*/ 644835 h 669285"/>
              <a:gd name="connsiteX4" fmla="*/ 957993 w 1271075"/>
              <a:gd name="connsiteY4" fmla="*/ 328173 h 669285"/>
              <a:gd name="connsiteX5" fmla="*/ 1271075 w 1271075"/>
              <a:gd name="connsiteY5" fmla="*/ 0 h 669285"/>
              <a:gd name="connsiteX0" fmla="*/ 0 w 1271075"/>
              <a:gd name="connsiteY0" fmla="*/ 669285 h 669285"/>
              <a:gd name="connsiteX1" fmla="*/ 165168 w 1271075"/>
              <a:gd name="connsiteY1" fmla="*/ 647851 h 669285"/>
              <a:gd name="connsiteX2" fmla="*/ 404169 w 1271075"/>
              <a:gd name="connsiteY2" fmla="*/ 542912 h 669285"/>
              <a:gd name="connsiteX3" fmla="*/ 767791 w 1271075"/>
              <a:gd name="connsiteY3" fmla="*/ 644835 h 669285"/>
              <a:gd name="connsiteX4" fmla="*/ 987869 w 1271075"/>
              <a:gd name="connsiteY4" fmla="*/ 512126 h 669285"/>
              <a:gd name="connsiteX5" fmla="*/ 1271075 w 1271075"/>
              <a:gd name="connsiteY5" fmla="*/ 0 h 669285"/>
              <a:gd name="connsiteX0" fmla="*/ 0 w 1271075"/>
              <a:gd name="connsiteY0" fmla="*/ 669285 h 669285"/>
              <a:gd name="connsiteX1" fmla="*/ 165168 w 1271075"/>
              <a:gd name="connsiteY1" fmla="*/ 647851 h 669285"/>
              <a:gd name="connsiteX2" fmla="*/ 404169 w 1271075"/>
              <a:gd name="connsiteY2" fmla="*/ 542912 h 669285"/>
              <a:gd name="connsiteX3" fmla="*/ 767791 w 1271075"/>
              <a:gd name="connsiteY3" fmla="*/ 644835 h 669285"/>
              <a:gd name="connsiteX4" fmla="*/ 987869 w 1271075"/>
              <a:gd name="connsiteY4" fmla="*/ 512126 h 669285"/>
              <a:gd name="connsiteX5" fmla="*/ 1271075 w 1271075"/>
              <a:gd name="connsiteY5" fmla="*/ 0 h 669285"/>
              <a:gd name="connsiteX0" fmla="*/ 0 w 1271075"/>
              <a:gd name="connsiteY0" fmla="*/ 669285 h 669285"/>
              <a:gd name="connsiteX1" fmla="*/ 165168 w 1271075"/>
              <a:gd name="connsiteY1" fmla="*/ 647851 h 669285"/>
              <a:gd name="connsiteX2" fmla="*/ 404169 w 1271075"/>
              <a:gd name="connsiteY2" fmla="*/ 542912 h 669285"/>
              <a:gd name="connsiteX3" fmla="*/ 767791 w 1271075"/>
              <a:gd name="connsiteY3" fmla="*/ 644835 h 669285"/>
              <a:gd name="connsiteX4" fmla="*/ 987869 w 1271075"/>
              <a:gd name="connsiteY4" fmla="*/ 512126 h 669285"/>
              <a:gd name="connsiteX5" fmla="*/ 1271075 w 1271075"/>
              <a:gd name="connsiteY5" fmla="*/ 0 h 669285"/>
              <a:gd name="connsiteX0" fmla="*/ 0 w 1271075"/>
              <a:gd name="connsiteY0" fmla="*/ 669285 h 669285"/>
              <a:gd name="connsiteX1" fmla="*/ 165168 w 1271075"/>
              <a:gd name="connsiteY1" fmla="*/ 647851 h 669285"/>
              <a:gd name="connsiteX2" fmla="*/ 421433 w 1271075"/>
              <a:gd name="connsiteY2" fmla="*/ 640469 h 669285"/>
              <a:gd name="connsiteX3" fmla="*/ 767791 w 1271075"/>
              <a:gd name="connsiteY3" fmla="*/ 644835 h 669285"/>
              <a:gd name="connsiteX4" fmla="*/ 987869 w 1271075"/>
              <a:gd name="connsiteY4" fmla="*/ 512126 h 669285"/>
              <a:gd name="connsiteX5" fmla="*/ 1271075 w 1271075"/>
              <a:gd name="connsiteY5" fmla="*/ 0 h 669285"/>
              <a:gd name="connsiteX0" fmla="*/ 0 w 1271075"/>
              <a:gd name="connsiteY0" fmla="*/ 669285 h 791361"/>
              <a:gd name="connsiteX1" fmla="*/ 165168 w 1271075"/>
              <a:gd name="connsiteY1" fmla="*/ 647851 h 791361"/>
              <a:gd name="connsiteX2" fmla="*/ 531142 w 1271075"/>
              <a:gd name="connsiteY2" fmla="*/ 791360 h 791361"/>
              <a:gd name="connsiteX3" fmla="*/ 767791 w 1271075"/>
              <a:gd name="connsiteY3" fmla="*/ 644835 h 791361"/>
              <a:gd name="connsiteX4" fmla="*/ 987869 w 1271075"/>
              <a:gd name="connsiteY4" fmla="*/ 512126 h 791361"/>
              <a:gd name="connsiteX5" fmla="*/ 1271075 w 1271075"/>
              <a:gd name="connsiteY5" fmla="*/ 0 h 791361"/>
              <a:gd name="connsiteX0" fmla="*/ 0 w 1275998"/>
              <a:gd name="connsiteY0" fmla="*/ 668705 h 791361"/>
              <a:gd name="connsiteX1" fmla="*/ 170091 w 1275998"/>
              <a:gd name="connsiteY1" fmla="*/ 647851 h 791361"/>
              <a:gd name="connsiteX2" fmla="*/ 536065 w 1275998"/>
              <a:gd name="connsiteY2" fmla="*/ 791360 h 791361"/>
              <a:gd name="connsiteX3" fmla="*/ 772714 w 1275998"/>
              <a:gd name="connsiteY3" fmla="*/ 644835 h 791361"/>
              <a:gd name="connsiteX4" fmla="*/ 992792 w 1275998"/>
              <a:gd name="connsiteY4" fmla="*/ 512126 h 791361"/>
              <a:gd name="connsiteX5" fmla="*/ 1275998 w 1275998"/>
              <a:gd name="connsiteY5" fmla="*/ 0 h 791361"/>
              <a:gd name="connsiteX0" fmla="*/ 0 w 1275998"/>
              <a:gd name="connsiteY0" fmla="*/ 668705 h 791548"/>
              <a:gd name="connsiteX1" fmla="*/ 193893 w 1275998"/>
              <a:gd name="connsiteY1" fmla="*/ 682493 h 791548"/>
              <a:gd name="connsiteX2" fmla="*/ 536065 w 1275998"/>
              <a:gd name="connsiteY2" fmla="*/ 791360 h 791548"/>
              <a:gd name="connsiteX3" fmla="*/ 772714 w 1275998"/>
              <a:gd name="connsiteY3" fmla="*/ 644835 h 791548"/>
              <a:gd name="connsiteX4" fmla="*/ 992792 w 1275998"/>
              <a:gd name="connsiteY4" fmla="*/ 512126 h 791548"/>
              <a:gd name="connsiteX5" fmla="*/ 1275998 w 1275998"/>
              <a:gd name="connsiteY5" fmla="*/ 0 h 791548"/>
              <a:gd name="connsiteX0" fmla="*/ 0 w 1275998"/>
              <a:gd name="connsiteY0" fmla="*/ 668705 h 791548"/>
              <a:gd name="connsiteX1" fmla="*/ 193893 w 1275998"/>
              <a:gd name="connsiteY1" fmla="*/ 682493 h 791548"/>
              <a:gd name="connsiteX2" fmla="*/ 536065 w 1275998"/>
              <a:gd name="connsiteY2" fmla="*/ 791360 h 791548"/>
              <a:gd name="connsiteX3" fmla="*/ 772714 w 1275998"/>
              <a:gd name="connsiteY3" fmla="*/ 644835 h 791548"/>
              <a:gd name="connsiteX4" fmla="*/ 992792 w 1275998"/>
              <a:gd name="connsiteY4" fmla="*/ 512126 h 791548"/>
              <a:gd name="connsiteX5" fmla="*/ 1275998 w 1275998"/>
              <a:gd name="connsiteY5" fmla="*/ 0 h 791548"/>
              <a:gd name="connsiteX0" fmla="*/ 0 w 1275998"/>
              <a:gd name="connsiteY0" fmla="*/ 668705 h 790392"/>
              <a:gd name="connsiteX1" fmla="*/ 193893 w 1275998"/>
              <a:gd name="connsiteY1" fmla="*/ 682493 h 790392"/>
              <a:gd name="connsiteX2" fmla="*/ 526221 w 1275998"/>
              <a:gd name="connsiteY2" fmla="*/ 790203 h 790392"/>
              <a:gd name="connsiteX3" fmla="*/ 772714 w 1275998"/>
              <a:gd name="connsiteY3" fmla="*/ 644835 h 790392"/>
              <a:gd name="connsiteX4" fmla="*/ 992792 w 1275998"/>
              <a:gd name="connsiteY4" fmla="*/ 512126 h 790392"/>
              <a:gd name="connsiteX5" fmla="*/ 1275998 w 1275998"/>
              <a:gd name="connsiteY5" fmla="*/ 0 h 790392"/>
              <a:gd name="connsiteX0" fmla="*/ 0 w 1275998"/>
              <a:gd name="connsiteY0" fmla="*/ 668705 h 790392"/>
              <a:gd name="connsiteX1" fmla="*/ 193893 w 1275998"/>
              <a:gd name="connsiteY1" fmla="*/ 682493 h 790392"/>
              <a:gd name="connsiteX2" fmla="*/ 526221 w 1275998"/>
              <a:gd name="connsiteY2" fmla="*/ 790203 h 790392"/>
              <a:gd name="connsiteX3" fmla="*/ 772714 w 1275998"/>
              <a:gd name="connsiteY3" fmla="*/ 644835 h 790392"/>
              <a:gd name="connsiteX4" fmla="*/ 954222 w 1275998"/>
              <a:gd name="connsiteY4" fmla="*/ 475745 h 790392"/>
              <a:gd name="connsiteX5" fmla="*/ 1275998 w 1275998"/>
              <a:gd name="connsiteY5" fmla="*/ 0 h 790392"/>
              <a:gd name="connsiteX0" fmla="*/ 0 w 1275998"/>
              <a:gd name="connsiteY0" fmla="*/ 668705 h 794782"/>
              <a:gd name="connsiteX1" fmla="*/ 193893 w 1275998"/>
              <a:gd name="connsiteY1" fmla="*/ 682493 h 794782"/>
              <a:gd name="connsiteX2" fmla="*/ 526221 w 1275998"/>
              <a:gd name="connsiteY2" fmla="*/ 790203 h 794782"/>
              <a:gd name="connsiteX3" fmla="*/ 715876 w 1275998"/>
              <a:gd name="connsiteY3" fmla="*/ 744286 h 794782"/>
              <a:gd name="connsiteX4" fmla="*/ 954222 w 1275998"/>
              <a:gd name="connsiteY4" fmla="*/ 475745 h 794782"/>
              <a:gd name="connsiteX5" fmla="*/ 1275998 w 1275998"/>
              <a:gd name="connsiteY5" fmla="*/ 0 h 794782"/>
              <a:gd name="connsiteX0" fmla="*/ 0 w 1275998"/>
              <a:gd name="connsiteY0" fmla="*/ 668705 h 792843"/>
              <a:gd name="connsiteX1" fmla="*/ 193893 w 1275998"/>
              <a:gd name="connsiteY1" fmla="*/ 682493 h 792843"/>
              <a:gd name="connsiteX2" fmla="*/ 526221 w 1275998"/>
              <a:gd name="connsiteY2" fmla="*/ 790203 h 792843"/>
              <a:gd name="connsiteX3" fmla="*/ 715876 w 1275998"/>
              <a:gd name="connsiteY3" fmla="*/ 744286 h 792843"/>
              <a:gd name="connsiteX4" fmla="*/ 917072 w 1275998"/>
              <a:gd name="connsiteY4" fmla="*/ 577513 h 792843"/>
              <a:gd name="connsiteX5" fmla="*/ 1275998 w 1275998"/>
              <a:gd name="connsiteY5" fmla="*/ 0 h 792843"/>
              <a:gd name="connsiteX0" fmla="*/ 0 w 1196165"/>
              <a:gd name="connsiteY0" fmla="*/ 635644 h 759782"/>
              <a:gd name="connsiteX1" fmla="*/ 193893 w 1196165"/>
              <a:gd name="connsiteY1" fmla="*/ 649432 h 759782"/>
              <a:gd name="connsiteX2" fmla="*/ 526221 w 1196165"/>
              <a:gd name="connsiteY2" fmla="*/ 757142 h 759782"/>
              <a:gd name="connsiteX3" fmla="*/ 715876 w 1196165"/>
              <a:gd name="connsiteY3" fmla="*/ 711225 h 759782"/>
              <a:gd name="connsiteX4" fmla="*/ 917072 w 1196165"/>
              <a:gd name="connsiteY4" fmla="*/ 544452 h 759782"/>
              <a:gd name="connsiteX5" fmla="*/ 1196165 w 1196165"/>
              <a:gd name="connsiteY5" fmla="*/ 0 h 759782"/>
              <a:gd name="connsiteX0" fmla="*/ 0 w 1196165"/>
              <a:gd name="connsiteY0" fmla="*/ 635644 h 760601"/>
              <a:gd name="connsiteX1" fmla="*/ 169551 w 1196165"/>
              <a:gd name="connsiteY1" fmla="*/ 635952 h 760601"/>
              <a:gd name="connsiteX2" fmla="*/ 526221 w 1196165"/>
              <a:gd name="connsiteY2" fmla="*/ 757142 h 760601"/>
              <a:gd name="connsiteX3" fmla="*/ 715876 w 1196165"/>
              <a:gd name="connsiteY3" fmla="*/ 711225 h 760601"/>
              <a:gd name="connsiteX4" fmla="*/ 917072 w 1196165"/>
              <a:gd name="connsiteY4" fmla="*/ 544452 h 760601"/>
              <a:gd name="connsiteX5" fmla="*/ 1196165 w 1196165"/>
              <a:gd name="connsiteY5" fmla="*/ 0 h 760601"/>
              <a:gd name="connsiteX0" fmla="*/ 0 w 1196165"/>
              <a:gd name="connsiteY0" fmla="*/ 635644 h 760601"/>
              <a:gd name="connsiteX1" fmla="*/ 169551 w 1196165"/>
              <a:gd name="connsiteY1" fmla="*/ 635952 h 760601"/>
              <a:gd name="connsiteX2" fmla="*/ 526221 w 1196165"/>
              <a:gd name="connsiteY2" fmla="*/ 757142 h 760601"/>
              <a:gd name="connsiteX3" fmla="*/ 715876 w 1196165"/>
              <a:gd name="connsiteY3" fmla="*/ 711225 h 760601"/>
              <a:gd name="connsiteX4" fmla="*/ 917072 w 1196165"/>
              <a:gd name="connsiteY4" fmla="*/ 544452 h 760601"/>
              <a:gd name="connsiteX5" fmla="*/ 1196165 w 1196165"/>
              <a:gd name="connsiteY5" fmla="*/ 0 h 760601"/>
              <a:gd name="connsiteX0" fmla="*/ 0 w 1196165"/>
              <a:gd name="connsiteY0" fmla="*/ 635644 h 760601"/>
              <a:gd name="connsiteX1" fmla="*/ 169551 w 1196165"/>
              <a:gd name="connsiteY1" fmla="*/ 635952 h 760601"/>
              <a:gd name="connsiteX2" fmla="*/ 526221 w 1196165"/>
              <a:gd name="connsiteY2" fmla="*/ 757142 h 760601"/>
              <a:gd name="connsiteX3" fmla="*/ 715876 w 1196165"/>
              <a:gd name="connsiteY3" fmla="*/ 711225 h 760601"/>
              <a:gd name="connsiteX4" fmla="*/ 917072 w 1196165"/>
              <a:gd name="connsiteY4" fmla="*/ 544452 h 760601"/>
              <a:gd name="connsiteX5" fmla="*/ 1196165 w 1196165"/>
              <a:gd name="connsiteY5" fmla="*/ 0 h 760601"/>
              <a:gd name="connsiteX0" fmla="*/ 0 w 1186662"/>
              <a:gd name="connsiteY0" fmla="*/ 456326 h 581283"/>
              <a:gd name="connsiteX1" fmla="*/ 169551 w 1186662"/>
              <a:gd name="connsiteY1" fmla="*/ 456634 h 581283"/>
              <a:gd name="connsiteX2" fmla="*/ 526221 w 1186662"/>
              <a:gd name="connsiteY2" fmla="*/ 577824 h 581283"/>
              <a:gd name="connsiteX3" fmla="*/ 715876 w 1186662"/>
              <a:gd name="connsiteY3" fmla="*/ 531907 h 581283"/>
              <a:gd name="connsiteX4" fmla="*/ 917072 w 1186662"/>
              <a:gd name="connsiteY4" fmla="*/ 365134 h 581283"/>
              <a:gd name="connsiteX5" fmla="*/ 1186662 w 1186662"/>
              <a:gd name="connsiteY5" fmla="*/ 0 h 581283"/>
              <a:gd name="connsiteX0" fmla="*/ 0 w 1185045"/>
              <a:gd name="connsiteY0" fmla="*/ 392832 h 517789"/>
              <a:gd name="connsiteX1" fmla="*/ 169551 w 1185045"/>
              <a:gd name="connsiteY1" fmla="*/ 393140 h 517789"/>
              <a:gd name="connsiteX2" fmla="*/ 526221 w 1185045"/>
              <a:gd name="connsiteY2" fmla="*/ 514330 h 517789"/>
              <a:gd name="connsiteX3" fmla="*/ 715876 w 1185045"/>
              <a:gd name="connsiteY3" fmla="*/ 468413 h 517789"/>
              <a:gd name="connsiteX4" fmla="*/ 917072 w 1185045"/>
              <a:gd name="connsiteY4" fmla="*/ 301640 h 517789"/>
              <a:gd name="connsiteX5" fmla="*/ 1185045 w 1185045"/>
              <a:gd name="connsiteY5" fmla="*/ 0 h 51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5045" h="517789">
                <a:moveTo>
                  <a:pt x="0" y="392832"/>
                </a:moveTo>
                <a:cubicBezTo>
                  <a:pt x="45586" y="382643"/>
                  <a:pt x="129945" y="374971"/>
                  <a:pt x="169551" y="393140"/>
                </a:cubicBezTo>
                <a:cubicBezTo>
                  <a:pt x="278339" y="408837"/>
                  <a:pt x="435167" y="501784"/>
                  <a:pt x="526221" y="514330"/>
                </a:cubicBezTo>
                <a:cubicBezTo>
                  <a:pt x="617275" y="526876"/>
                  <a:pt x="650734" y="503861"/>
                  <a:pt x="715876" y="468413"/>
                </a:cubicBezTo>
                <a:cubicBezTo>
                  <a:pt x="781018" y="432965"/>
                  <a:pt x="812652" y="385706"/>
                  <a:pt x="917072" y="301640"/>
                </a:cubicBezTo>
                <a:cubicBezTo>
                  <a:pt x="987308" y="202939"/>
                  <a:pt x="1061837" y="181973"/>
                  <a:pt x="1185045"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p>
        </p:txBody>
      </p:sp>
      <p:cxnSp>
        <p:nvCxnSpPr>
          <p:cNvPr id="31" name="Straight Arrow Connector 30">
            <a:extLst>
              <a:ext uri="{FF2B5EF4-FFF2-40B4-BE49-F238E27FC236}">
                <a16:creationId xmlns:a16="http://schemas.microsoft.com/office/drawing/2014/main" id="{4C3F84CC-AD5D-3FBA-8621-1970A9051CCB}"/>
              </a:ext>
            </a:extLst>
          </p:cNvPr>
          <p:cNvCxnSpPr>
            <a:cxnSpLocks/>
          </p:cNvCxnSpPr>
          <p:nvPr/>
        </p:nvCxnSpPr>
        <p:spPr>
          <a:xfrm flipH="1" flipV="1">
            <a:off x="6972467" y="1234976"/>
            <a:ext cx="6739" cy="38334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7EE9168A-A31F-8564-15BB-2CB6313669AD}"/>
              </a:ext>
            </a:extLst>
          </p:cNvPr>
          <p:cNvCxnSpPr>
            <a:cxnSpLocks/>
          </p:cNvCxnSpPr>
          <p:nvPr/>
        </p:nvCxnSpPr>
        <p:spPr>
          <a:xfrm flipV="1">
            <a:off x="6979206" y="5025605"/>
            <a:ext cx="3305927" cy="428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3" name="Picture 32" descr="A black circle with stars and planets in the background&#10;&#10;Description automatically generated">
            <a:extLst>
              <a:ext uri="{FF2B5EF4-FFF2-40B4-BE49-F238E27FC236}">
                <a16:creationId xmlns:a16="http://schemas.microsoft.com/office/drawing/2014/main" id="{4778A386-728D-F705-3237-B7B0A18FC6A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750" r="5807" b="5684"/>
          <a:stretch/>
        </p:blipFill>
        <p:spPr>
          <a:xfrm flipH="1">
            <a:off x="6908764" y="1940184"/>
            <a:ext cx="184958" cy="181760"/>
          </a:xfrm>
          <a:prstGeom prst="rect">
            <a:avLst/>
          </a:prstGeom>
        </p:spPr>
      </p:pic>
      <p:pic>
        <p:nvPicPr>
          <p:cNvPr id="34" name="Picture 33" descr="A black circle with stars and planets in the background&#10;&#10;Description automatically generated">
            <a:extLst>
              <a:ext uri="{FF2B5EF4-FFF2-40B4-BE49-F238E27FC236}">
                <a16:creationId xmlns:a16="http://schemas.microsoft.com/office/drawing/2014/main" id="{9A08CA04-F98F-E154-9274-AC9E9124E03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750" r="5807" b="5684"/>
          <a:stretch/>
        </p:blipFill>
        <p:spPr>
          <a:xfrm flipH="1">
            <a:off x="6929051" y="2349901"/>
            <a:ext cx="184958" cy="181760"/>
          </a:xfrm>
          <a:prstGeom prst="rect">
            <a:avLst/>
          </a:prstGeom>
        </p:spPr>
      </p:pic>
      <p:pic>
        <p:nvPicPr>
          <p:cNvPr id="35" name="Picture 34" descr="A black circle with stars and planets in the background&#10;&#10;Description automatically generated">
            <a:extLst>
              <a:ext uri="{FF2B5EF4-FFF2-40B4-BE49-F238E27FC236}">
                <a16:creationId xmlns:a16="http://schemas.microsoft.com/office/drawing/2014/main" id="{B172A733-54A9-12A0-9848-D566D88E569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750" r="5807" b="5684"/>
          <a:stretch/>
        </p:blipFill>
        <p:spPr>
          <a:xfrm flipH="1">
            <a:off x="7415857" y="2933377"/>
            <a:ext cx="184958" cy="181760"/>
          </a:xfrm>
          <a:prstGeom prst="rect">
            <a:avLst/>
          </a:prstGeom>
        </p:spPr>
      </p:pic>
      <p:pic>
        <p:nvPicPr>
          <p:cNvPr id="36" name="Picture 35" descr="A black circle with stars and planets in the background&#10;&#10;Description automatically generated">
            <a:extLst>
              <a:ext uri="{FF2B5EF4-FFF2-40B4-BE49-F238E27FC236}">
                <a16:creationId xmlns:a16="http://schemas.microsoft.com/office/drawing/2014/main" id="{A043245B-7AD5-4841-4778-D60E6C8569D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750" r="5807" b="5684"/>
          <a:stretch/>
        </p:blipFill>
        <p:spPr>
          <a:xfrm flipH="1">
            <a:off x="8447211" y="4592179"/>
            <a:ext cx="184958" cy="181760"/>
          </a:xfrm>
          <a:prstGeom prst="rect">
            <a:avLst/>
          </a:prstGeom>
        </p:spPr>
      </p:pic>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CB6D375C-BBD5-136F-F795-8A31D1A07CBE}"/>
                  </a:ext>
                </a:extLst>
              </p:cNvPr>
              <p:cNvSpPr txBox="1"/>
              <p:nvPr/>
            </p:nvSpPr>
            <p:spPr>
              <a:xfrm>
                <a:off x="6175865" y="1596448"/>
                <a:ext cx="544010" cy="3250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𝑉</m:t>
                          </m:r>
                        </m:e>
                        <m:sub>
                          <m:r>
                            <a:rPr lang="en-US" sz="1400" b="0" i="1" smtClean="0">
                              <a:latin typeface="Cambria Math" panose="02040503050406030204" pitchFamily="18" charset="0"/>
                            </a:rPr>
                            <m:t>𝑒𝑓𝑓</m:t>
                          </m:r>
                        </m:sub>
                      </m:sSub>
                      <m:d>
                        <m:dPr>
                          <m:ctrlPr>
                            <a:rPr lang="en-US" sz="1400" b="0" i="1" smtClean="0">
                              <a:latin typeface="Cambria Math" panose="02040503050406030204" pitchFamily="18" charset="0"/>
                            </a:rPr>
                          </m:ctrlPr>
                        </m:dPr>
                        <m:e>
                          <m:r>
                            <m:rPr>
                              <m:sty m:val="p"/>
                            </m:rPr>
                            <a:rPr lang="el-GR" sz="1400" i="1">
                              <a:latin typeface="Cambria Math" panose="02040503050406030204" pitchFamily="18" charset="0"/>
                              <a:ea typeface="Cambria Math" panose="02040503050406030204" pitchFamily="18" charset="0"/>
                            </a:rPr>
                            <m:t>Φ</m:t>
                          </m:r>
                        </m:e>
                      </m:d>
                    </m:oMath>
                  </m:oMathPara>
                </a14:m>
                <a:endParaRPr lang="en-DE" sz="1400" dirty="0"/>
              </a:p>
            </p:txBody>
          </p:sp>
        </mc:Choice>
        <mc:Fallback xmlns="">
          <p:sp>
            <p:nvSpPr>
              <p:cNvPr id="38" name="TextBox 37">
                <a:extLst>
                  <a:ext uri="{FF2B5EF4-FFF2-40B4-BE49-F238E27FC236}">
                    <a16:creationId xmlns:a16="http://schemas.microsoft.com/office/drawing/2014/main" id="{CB6D375C-BBD5-136F-F795-8A31D1A07CBE}"/>
                  </a:ext>
                </a:extLst>
              </p:cNvPr>
              <p:cNvSpPr txBox="1">
                <a:spLocks noRot="1" noChangeAspect="1" noMove="1" noResize="1" noEditPoints="1" noAdjustHandles="1" noChangeArrowheads="1" noChangeShapeType="1" noTextEdit="1"/>
              </p:cNvSpPr>
              <p:nvPr/>
            </p:nvSpPr>
            <p:spPr>
              <a:xfrm>
                <a:off x="6175865" y="1596448"/>
                <a:ext cx="544010" cy="325025"/>
              </a:xfrm>
              <a:prstGeom prst="rect">
                <a:avLst/>
              </a:prstGeom>
              <a:blipFill>
                <a:blip r:embed="rId6"/>
                <a:stretch>
                  <a:fillRect r="-27907"/>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422BDD6D-8682-75B9-F4C3-A841AA4BCAB1}"/>
                  </a:ext>
                </a:extLst>
              </p:cNvPr>
              <p:cNvSpPr txBox="1"/>
              <p:nvPr/>
            </p:nvSpPr>
            <p:spPr>
              <a:xfrm>
                <a:off x="9893112" y="5019011"/>
                <a:ext cx="364601"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l-GR" sz="1400" i="1">
                          <a:latin typeface="Cambria Math" panose="02040503050406030204" pitchFamily="18" charset="0"/>
                          <a:ea typeface="Cambria Math" panose="02040503050406030204" pitchFamily="18" charset="0"/>
                        </a:rPr>
                        <m:t>Φ</m:t>
                      </m:r>
                    </m:oMath>
                  </m:oMathPara>
                </a14:m>
                <a:endParaRPr lang="en-DE" sz="1400" dirty="0"/>
              </a:p>
            </p:txBody>
          </p:sp>
        </mc:Choice>
        <mc:Fallback xmlns="">
          <p:sp>
            <p:nvSpPr>
              <p:cNvPr id="39" name="TextBox 38">
                <a:extLst>
                  <a:ext uri="{FF2B5EF4-FFF2-40B4-BE49-F238E27FC236}">
                    <a16:creationId xmlns:a16="http://schemas.microsoft.com/office/drawing/2014/main" id="{422BDD6D-8682-75B9-F4C3-A841AA4BCAB1}"/>
                  </a:ext>
                </a:extLst>
              </p:cNvPr>
              <p:cNvSpPr txBox="1">
                <a:spLocks noRot="1" noChangeAspect="1" noMove="1" noResize="1" noEditPoints="1" noAdjustHandles="1" noChangeArrowheads="1" noChangeShapeType="1" noTextEdit="1"/>
              </p:cNvSpPr>
              <p:nvPr/>
            </p:nvSpPr>
            <p:spPr>
              <a:xfrm>
                <a:off x="9893112" y="5019011"/>
                <a:ext cx="364601" cy="307777"/>
              </a:xfrm>
              <a:prstGeom prst="rect">
                <a:avLst/>
              </a:prstGeom>
              <a:blipFill>
                <a:blip r:embed="rId7"/>
                <a:stretch>
                  <a:fillRect/>
                </a:stretch>
              </a:blipFill>
            </p:spPr>
            <p:txBody>
              <a:bodyPr/>
              <a:lstStyle/>
              <a:p>
                <a:r>
                  <a:rPr lang="en-DE">
                    <a:noFill/>
                  </a:rPr>
                  <a:t> </a:t>
                </a:r>
              </a:p>
            </p:txBody>
          </p:sp>
        </mc:Fallback>
      </mc:AlternateContent>
      <p:sp>
        <p:nvSpPr>
          <p:cNvPr id="41" name="Freeform 40">
            <a:extLst>
              <a:ext uri="{FF2B5EF4-FFF2-40B4-BE49-F238E27FC236}">
                <a16:creationId xmlns:a16="http://schemas.microsoft.com/office/drawing/2014/main" id="{D765B651-C89B-54A0-61A6-08BF5DE6B911}"/>
              </a:ext>
            </a:extLst>
          </p:cNvPr>
          <p:cNvSpPr/>
          <p:nvPr/>
        </p:nvSpPr>
        <p:spPr>
          <a:xfrm rot="21412023">
            <a:off x="6946131" y="1392393"/>
            <a:ext cx="2119123" cy="682982"/>
          </a:xfrm>
          <a:custGeom>
            <a:avLst/>
            <a:gdLst>
              <a:gd name="connsiteX0" fmla="*/ 0 w 1082566"/>
              <a:gd name="connsiteY0" fmla="*/ 346841 h 346841"/>
              <a:gd name="connsiteX1" fmla="*/ 304800 w 1082566"/>
              <a:gd name="connsiteY1" fmla="*/ 220717 h 346841"/>
              <a:gd name="connsiteX2" fmla="*/ 409904 w 1082566"/>
              <a:gd name="connsiteY2" fmla="*/ 0 h 346841"/>
              <a:gd name="connsiteX3" fmla="*/ 651642 w 1082566"/>
              <a:gd name="connsiteY3" fmla="*/ 220717 h 346841"/>
              <a:gd name="connsiteX4" fmla="*/ 1082566 w 1082566"/>
              <a:gd name="connsiteY4" fmla="*/ 10510 h 346841"/>
              <a:gd name="connsiteX0" fmla="*/ 0 w 1082566"/>
              <a:gd name="connsiteY0" fmla="*/ 336331 h 336331"/>
              <a:gd name="connsiteX1" fmla="*/ 304800 w 1082566"/>
              <a:gd name="connsiteY1" fmla="*/ 210207 h 336331"/>
              <a:gd name="connsiteX2" fmla="*/ 439295 w 1082566"/>
              <a:gd name="connsiteY2" fmla="*/ 9458 h 336331"/>
              <a:gd name="connsiteX3" fmla="*/ 651642 w 1082566"/>
              <a:gd name="connsiteY3" fmla="*/ 210207 h 336331"/>
              <a:gd name="connsiteX4" fmla="*/ 1082566 w 1082566"/>
              <a:gd name="connsiteY4" fmla="*/ 0 h 336331"/>
              <a:gd name="connsiteX0" fmla="*/ 0 w 1082566"/>
              <a:gd name="connsiteY0" fmla="*/ 336331 h 336331"/>
              <a:gd name="connsiteX1" fmla="*/ 231323 w 1082566"/>
              <a:gd name="connsiteY1" fmla="*/ 270112 h 336331"/>
              <a:gd name="connsiteX2" fmla="*/ 439295 w 1082566"/>
              <a:gd name="connsiteY2" fmla="*/ 9458 h 336331"/>
              <a:gd name="connsiteX3" fmla="*/ 651642 w 1082566"/>
              <a:gd name="connsiteY3" fmla="*/ 210207 h 336331"/>
              <a:gd name="connsiteX4" fmla="*/ 1082566 w 1082566"/>
              <a:gd name="connsiteY4" fmla="*/ 0 h 336331"/>
              <a:gd name="connsiteX0" fmla="*/ 0 w 1082566"/>
              <a:gd name="connsiteY0" fmla="*/ 336331 h 336331"/>
              <a:gd name="connsiteX1" fmla="*/ 231323 w 1082566"/>
              <a:gd name="connsiteY1" fmla="*/ 270112 h 336331"/>
              <a:gd name="connsiteX2" fmla="*/ 439295 w 1082566"/>
              <a:gd name="connsiteY2" fmla="*/ 89331 h 336331"/>
              <a:gd name="connsiteX3" fmla="*/ 651642 w 1082566"/>
              <a:gd name="connsiteY3" fmla="*/ 210207 h 336331"/>
              <a:gd name="connsiteX4" fmla="*/ 1082566 w 1082566"/>
              <a:gd name="connsiteY4" fmla="*/ 0 h 336331"/>
              <a:gd name="connsiteX0" fmla="*/ 0 w 976901"/>
              <a:gd name="connsiteY0" fmla="*/ 492237 h 492237"/>
              <a:gd name="connsiteX1" fmla="*/ 231323 w 976901"/>
              <a:gd name="connsiteY1" fmla="*/ 426018 h 492237"/>
              <a:gd name="connsiteX2" fmla="*/ 439295 w 976901"/>
              <a:gd name="connsiteY2" fmla="*/ 245237 h 492237"/>
              <a:gd name="connsiteX3" fmla="*/ 651642 w 976901"/>
              <a:gd name="connsiteY3" fmla="*/ 366113 h 492237"/>
              <a:gd name="connsiteX4" fmla="*/ 976901 w 976901"/>
              <a:gd name="connsiteY4" fmla="*/ 0 h 492237"/>
              <a:gd name="connsiteX0" fmla="*/ 0 w 976901"/>
              <a:gd name="connsiteY0" fmla="*/ 492237 h 492237"/>
              <a:gd name="connsiteX1" fmla="*/ 231323 w 976901"/>
              <a:gd name="connsiteY1" fmla="*/ 426018 h 492237"/>
              <a:gd name="connsiteX2" fmla="*/ 439295 w 976901"/>
              <a:gd name="connsiteY2" fmla="*/ 245237 h 492237"/>
              <a:gd name="connsiteX3" fmla="*/ 651642 w 976901"/>
              <a:gd name="connsiteY3" fmla="*/ 366113 h 492237"/>
              <a:gd name="connsiteX4" fmla="*/ 976901 w 976901"/>
              <a:gd name="connsiteY4" fmla="*/ 0 h 492237"/>
              <a:gd name="connsiteX0" fmla="*/ 0 w 976901"/>
              <a:gd name="connsiteY0" fmla="*/ 497441 h 497441"/>
              <a:gd name="connsiteX1" fmla="*/ 231323 w 976901"/>
              <a:gd name="connsiteY1" fmla="*/ 431222 h 497441"/>
              <a:gd name="connsiteX2" fmla="*/ 402766 w 976901"/>
              <a:gd name="connsiteY2" fmla="*/ 193 h 497441"/>
              <a:gd name="connsiteX3" fmla="*/ 651642 w 976901"/>
              <a:gd name="connsiteY3" fmla="*/ 371317 h 497441"/>
              <a:gd name="connsiteX4" fmla="*/ 976901 w 976901"/>
              <a:gd name="connsiteY4" fmla="*/ 5204 h 497441"/>
              <a:gd name="connsiteX0" fmla="*/ 0 w 976901"/>
              <a:gd name="connsiteY0" fmla="*/ 497516 h 497516"/>
              <a:gd name="connsiteX1" fmla="*/ 286721 w 976901"/>
              <a:gd name="connsiteY1" fmla="*/ 314841 h 497516"/>
              <a:gd name="connsiteX2" fmla="*/ 402766 w 976901"/>
              <a:gd name="connsiteY2" fmla="*/ 268 h 497516"/>
              <a:gd name="connsiteX3" fmla="*/ 651642 w 976901"/>
              <a:gd name="connsiteY3" fmla="*/ 371392 h 497516"/>
              <a:gd name="connsiteX4" fmla="*/ 976901 w 976901"/>
              <a:gd name="connsiteY4" fmla="*/ 5279 h 497516"/>
              <a:gd name="connsiteX0" fmla="*/ 0 w 976901"/>
              <a:gd name="connsiteY0" fmla="*/ 498716 h 498716"/>
              <a:gd name="connsiteX1" fmla="*/ 286721 w 976901"/>
              <a:gd name="connsiteY1" fmla="*/ 316041 h 498716"/>
              <a:gd name="connsiteX2" fmla="*/ 402766 w 976901"/>
              <a:gd name="connsiteY2" fmla="*/ 1468 h 498716"/>
              <a:gd name="connsiteX3" fmla="*/ 649561 w 976901"/>
              <a:gd name="connsiteY3" fmla="*/ 454330 h 498716"/>
              <a:gd name="connsiteX4" fmla="*/ 976901 w 976901"/>
              <a:gd name="connsiteY4" fmla="*/ 6479 h 498716"/>
              <a:gd name="connsiteX0" fmla="*/ 0 w 976901"/>
              <a:gd name="connsiteY0" fmla="*/ 497726 h 497726"/>
              <a:gd name="connsiteX1" fmla="*/ 223378 w 976901"/>
              <a:gd name="connsiteY1" fmla="*/ 369085 h 497726"/>
              <a:gd name="connsiteX2" fmla="*/ 402766 w 976901"/>
              <a:gd name="connsiteY2" fmla="*/ 478 h 497726"/>
              <a:gd name="connsiteX3" fmla="*/ 649561 w 976901"/>
              <a:gd name="connsiteY3" fmla="*/ 453340 h 497726"/>
              <a:gd name="connsiteX4" fmla="*/ 976901 w 976901"/>
              <a:gd name="connsiteY4" fmla="*/ 5489 h 497726"/>
              <a:gd name="connsiteX0" fmla="*/ 0 w 976901"/>
              <a:gd name="connsiteY0" fmla="*/ 600355 h 600355"/>
              <a:gd name="connsiteX1" fmla="*/ 223378 w 976901"/>
              <a:gd name="connsiteY1" fmla="*/ 471714 h 600355"/>
              <a:gd name="connsiteX2" fmla="*/ 400615 w 976901"/>
              <a:gd name="connsiteY2" fmla="*/ 374 h 600355"/>
              <a:gd name="connsiteX3" fmla="*/ 649561 w 976901"/>
              <a:gd name="connsiteY3" fmla="*/ 555969 h 600355"/>
              <a:gd name="connsiteX4" fmla="*/ 976901 w 976901"/>
              <a:gd name="connsiteY4" fmla="*/ 108118 h 600355"/>
              <a:gd name="connsiteX0" fmla="*/ 0 w 976901"/>
              <a:gd name="connsiteY0" fmla="*/ 600749 h 600749"/>
              <a:gd name="connsiteX1" fmla="*/ 205148 w 976901"/>
              <a:gd name="connsiteY1" fmla="*/ 439219 h 600749"/>
              <a:gd name="connsiteX2" fmla="*/ 400615 w 976901"/>
              <a:gd name="connsiteY2" fmla="*/ 768 h 600749"/>
              <a:gd name="connsiteX3" fmla="*/ 649561 w 976901"/>
              <a:gd name="connsiteY3" fmla="*/ 556363 h 600749"/>
              <a:gd name="connsiteX4" fmla="*/ 976901 w 976901"/>
              <a:gd name="connsiteY4" fmla="*/ 108512 h 600749"/>
              <a:gd name="connsiteX0" fmla="*/ 0 w 976901"/>
              <a:gd name="connsiteY0" fmla="*/ 600123 h 600123"/>
              <a:gd name="connsiteX1" fmla="*/ 205148 w 976901"/>
              <a:gd name="connsiteY1" fmla="*/ 438593 h 600123"/>
              <a:gd name="connsiteX2" fmla="*/ 400615 w 976901"/>
              <a:gd name="connsiteY2" fmla="*/ 142 h 600123"/>
              <a:gd name="connsiteX3" fmla="*/ 679897 w 976901"/>
              <a:gd name="connsiteY3" fmla="*/ 487572 h 600123"/>
              <a:gd name="connsiteX4" fmla="*/ 976901 w 976901"/>
              <a:gd name="connsiteY4" fmla="*/ 107886 h 600123"/>
              <a:gd name="connsiteX0" fmla="*/ 0 w 1364375"/>
              <a:gd name="connsiteY0" fmla="*/ 680401 h 680401"/>
              <a:gd name="connsiteX1" fmla="*/ 592622 w 1364375"/>
              <a:gd name="connsiteY1" fmla="*/ 438598 h 680401"/>
              <a:gd name="connsiteX2" fmla="*/ 788089 w 1364375"/>
              <a:gd name="connsiteY2" fmla="*/ 147 h 680401"/>
              <a:gd name="connsiteX3" fmla="*/ 1067371 w 1364375"/>
              <a:gd name="connsiteY3" fmla="*/ 487577 h 680401"/>
              <a:gd name="connsiteX4" fmla="*/ 1364375 w 1364375"/>
              <a:gd name="connsiteY4" fmla="*/ 107891 h 680401"/>
              <a:gd name="connsiteX0" fmla="*/ 0 w 1403023"/>
              <a:gd name="connsiteY0" fmla="*/ 665364 h 665364"/>
              <a:gd name="connsiteX1" fmla="*/ 631270 w 1403023"/>
              <a:gd name="connsiteY1" fmla="*/ 438598 h 665364"/>
              <a:gd name="connsiteX2" fmla="*/ 826737 w 1403023"/>
              <a:gd name="connsiteY2" fmla="*/ 147 h 665364"/>
              <a:gd name="connsiteX3" fmla="*/ 1106019 w 1403023"/>
              <a:gd name="connsiteY3" fmla="*/ 487577 h 665364"/>
              <a:gd name="connsiteX4" fmla="*/ 1403023 w 1403023"/>
              <a:gd name="connsiteY4" fmla="*/ 107891 h 665364"/>
              <a:gd name="connsiteX0" fmla="*/ 0 w 1403023"/>
              <a:gd name="connsiteY0" fmla="*/ 665360 h 665360"/>
              <a:gd name="connsiteX1" fmla="*/ 273515 w 1403023"/>
              <a:gd name="connsiteY1" fmla="*/ 604228 h 665360"/>
              <a:gd name="connsiteX2" fmla="*/ 631270 w 1403023"/>
              <a:gd name="connsiteY2" fmla="*/ 438594 h 665360"/>
              <a:gd name="connsiteX3" fmla="*/ 826737 w 1403023"/>
              <a:gd name="connsiteY3" fmla="*/ 143 h 665360"/>
              <a:gd name="connsiteX4" fmla="*/ 1106019 w 1403023"/>
              <a:gd name="connsiteY4" fmla="*/ 487573 h 665360"/>
              <a:gd name="connsiteX5" fmla="*/ 1403023 w 1403023"/>
              <a:gd name="connsiteY5" fmla="*/ 107887 h 665360"/>
              <a:gd name="connsiteX0" fmla="*/ 0 w 1403023"/>
              <a:gd name="connsiteY0" fmla="*/ 665362 h 667016"/>
              <a:gd name="connsiteX1" fmla="*/ 282179 w 1403023"/>
              <a:gd name="connsiteY1" fmla="*/ 647206 h 667016"/>
              <a:gd name="connsiteX2" fmla="*/ 631270 w 1403023"/>
              <a:gd name="connsiteY2" fmla="*/ 438596 h 667016"/>
              <a:gd name="connsiteX3" fmla="*/ 826737 w 1403023"/>
              <a:gd name="connsiteY3" fmla="*/ 145 h 667016"/>
              <a:gd name="connsiteX4" fmla="*/ 1106019 w 1403023"/>
              <a:gd name="connsiteY4" fmla="*/ 487575 h 667016"/>
              <a:gd name="connsiteX5" fmla="*/ 1403023 w 1403023"/>
              <a:gd name="connsiteY5" fmla="*/ 107889 h 667016"/>
              <a:gd name="connsiteX0" fmla="*/ 0 w 1291144"/>
              <a:gd name="connsiteY0" fmla="*/ 678528 h 678528"/>
              <a:gd name="connsiteX1" fmla="*/ 170300 w 1291144"/>
              <a:gd name="connsiteY1" fmla="*/ 647206 h 678528"/>
              <a:gd name="connsiteX2" fmla="*/ 519391 w 1291144"/>
              <a:gd name="connsiteY2" fmla="*/ 438596 h 678528"/>
              <a:gd name="connsiteX3" fmla="*/ 714858 w 1291144"/>
              <a:gd name="connsiteY3" fmla="*/ 145 h 678528"/>
              <a:gd name="connsiteX4" fmla="*/ 994140 w 1291144"/>
              <a:gd name="connsiteY4" fmla="*/ 487575 h 678528"/>
              <a:gd name="connsiteX5" fmla="*/ 1291144 w 1291144"/>
              <a:gd name="connsiteY5" fmla="*/ 107889 h 678528"/>
              <a:gd name="connsiteX0" fmla="*/ 0 w 1291144"/>
              <a:gd name="connsiteY0" fmla="*/ 678529 h 681369"/>
              <a:gd name="connsiteX1" fmla="*/ 208948 w 1291144"/>
              <a:gd name="connsiteY1" fmla="*/ 662245 h 681369"/>
              <a:gd name="connsiteX2" fmla="*/ 519391 w 1291144"/>
              <a:gd name="connsiteY2" fmla="*/ 438597 h 681369"/>
              <a:gd name="connsiteX3" fmla="*/ 714858 w 1291144"/>
              <a:gd name="connsiteY3" fmla="*/ 146 h 681369"/>
              <a:gd name="connsiteX4" fmla="*/ 994140 w 1291144"/>
              <a:gd name="connsiteY4" fmla="*/ 487576 h 681369"/>
              <a:gd name="connsiteX5" fmla="*/ 1291144 w 1291144"/>
              <a:gd name="connsiteY5" fmla="*/ 107890 h 681369"/>
              <a:gd name="connsiteX0" fmla="*/ 0 w 1291144"/>
              <a:gd name="connsiteY0" fmla="*/ 678412 h 681252"/>
              <a:gd name="connsiteX1" fmla="*/ 208948 w 1291144"/>
              <a:gd name="connsiteY1" fmla="*/ 662128 h 681252"/>
              <a:gd name="connsiteX2" fmla="*/ 444297 w 1291144"/>
              <a:gd name="connsiteY2" fmla="*/ 513555 h 681252"/>
              <a:gd name="connsiteX3" fmla="*/ 714858 w 1291144"/>
              <a:gd name="connsiteY3" fmla="*/ 29 h 681252"/>
              <a:gd name="connsiteX4" fmla="*/ 994140 w 1291144"/>
              <a:gd name="connsiteY4" fmla="*/ 487459 h 681252"/>
              <a:gd name="connsiteX5" fmla="*/ 1291144 w 1291144"/>
              <a:gd name="connsiteY5" fmla="*/ 107773 h 681252"/>
              <a:gd name="connsiteX0" fmla="*/ 0 w 1291144"/>
              <a:gd name="connsiteY0" fmla="*/ 632421 h 635261"/>
              <a:gd name="connsiteX1" fmla="*/ 208948 w 1291144"/>
              <a:gd name="connsiteY1" fmla="*/ 616137 h 635261"/>
              <a:gd name="connsiteX2" fmla="*/ 444297 w 1291144"/>
              <a:gd name="connsiteY2" fmla="*/ 467564 h 635261"/>
              <a:gd name="connsiteX3" fmla="*/ 660020 w 1291144"/>
              <a:gd name="connsiteY3" fmla="*/ 32 h 635261"/>
              <a:gd name="connsiteX4" fmla="*/ 994140 w 1291144"/>
              <a:gd name="connsiteY4" fmla="*/ 441468 h 635261"/>
              <a:gd name="connsiteX5" fmla="*/ 1291144 w 1291144"/>
              <a:gd name="connsiteY5" fmla="*/ 61782 h 635261"/>
              <a:gd name="connsiteX0" fmla="*/ 0 w 1291144"/>
              <a:gd name="connsiteY0" fmla="*/ 633206 h 636046"/>
              <a:gd name="connsiteX1" fmla="*/ 208948 w 1291144"/>
              <a:gd name="connsiteY1" fmla="*/ 616922 h 636046"/>
              <a:gd name="connsiteX2" fmla="*/ 444297 w 1291144"/>
              <a:gd name="connsiteY2" fmla="*/ 468349 h 636046"/>
              <a:gd name="connsiteX3" fmla="*/ 660020 w 1291144"/>
              <a:gd name="connsiteY3" fmla="*/ 817 h 636046"/>
              <a:gd name="connsiteX4" fmla="*/ 894120 w 1291144"/>
              <a:gd name="connsiteY4" fmla="*/ 346570 h 636046"/>
              <a:gd name="connsiteX5" fmla="*/ 1291144 w 1291144"/>
              <a:gd name="connsiteY5" fmla="*/ 62567 h 636046"/>
              <a:gd name="connsiteX0" fmla="*/ 0 w 1291144"/>
              <a:gd name="connsiteY0" fmla="*/ 570639 h 573479"/>
              <a:gd name="connsiteX1" fmla="*/ 208948 w 1291144"/>
              <a:gd name="connsiteY1" fmla="*/ 554355 h 573479"/>
              <a:gd name="connsiteX2" fmla="*/ 444297 w 1291144"/>
              <a:gd name="connsiteY2" fmla="*/ 405782 h 573479"/>
              <a:gd name="connsiteX3" fmla="*/ 644700 w 1291144"/>
              <a:gd name="connsiteY3" fmla="*/ 156719 h 573479"/>
              <a:gd name="connsiteX4" fmla="*/ 894120 w 1291144"/>
              <a:gd name="connsiteY4" fmla="*/ 284003 h 573479"/>
              <a:gd name="connsiteX5" fmla="*/ 1291144 w 1291144"/>
              <a:gd name="connsiteY5" fmla="*/ 0 h 573479"/>
              <a:gd name="connsiteX0" fmla="*/ 0 w 1111165"/>
              <a:gd name="connsiteY0" fmla="*/ 591819 h 594659"/>
              <a:gd name="connsiteX1" fmla="*/ 208948 w 1111165"/>
              <a:gd name="connsiteY1" fmla="*/ 575535 h 594659"/>
              <a:gd name="connsiteX2" fmla="*/ 444297 w 1111165"/>
              <a:gd name="connsiteY2" fmla="*/ 426962 h 594659"/>
              <a:gd name="connsiteX3" fmla="*/ 644700 w 1111165"/>
              <a:gd name="connsiteY3" fmla="*/ 177899 h 594659"/>
              <a:gd name="connsiteX4" fmla="*/ 894120 w 1111165"/>
              <a:gd name="connsiteY4" fmla="*/ 305183 h 594659"/>
              <a:gd name="connsiteX5" fmla="*/ 1111165 w 1111165"/>
              <a:gd name="connsiteY5" fmla="*/ 0 h 594659"/>
              <a:gd name="connsiteX0" fmla="*/ 0 w 1111165"/>
              <a:gd name="connsiteY0" fmla="*/ 591819 h 594659"/>
              <a:gd name="connsiteX1" fmla="*/ 208948 w 1111165"/>
              <a:gd name="connsiteY1" fmla="*/ 575535 h 594659"/>
              <a:gd name="connsiteX2" fmla="*/ 444297 w 1111165"/>
              <a:gd name="connsiteY2" fmla="*/ 426962 h 594659"/>
              <a:gd name="connsiteX3" fmla="*/ 644700 w 1111165"/>
              <a:gd name="connsiteY3" fmla="*/ 177899 h 594659"/>
              <a:gd name="connsiteX4" fmla="*/ 764115 w 1111165"/>
              <a:gd name="connsiteY4" fmla="*/ 237439 h 594659"/>
              <a:gd name="connsiteX5" fmla="*/ 1111165 w 1111165"/>
              <a:gd name="connsiteY5" fmla="*/ 0 h 594659"/>
              <a:gd name="connsiteX0" fmla="*/ 0 w 1111165"/>
              <a:gd name="connsiteY0" fmla="*/ 591819 h 594659"/>
              <a:gd name="connsiteX1" fmla="*/ 208948 w 1111165"/>
              <a:gd name="connsiteY1" fmla="*/ 575535 h 594659"/>
              <a:gd name="connsiteX2" fmla="*/ 444297 w 1111165"/>
              <a:gd name="connsiteY2" fmla="*/ 426962 h 594659"/>
              <a:gd name="connsiteX3" fmla="*/ 644700 w 1111165"/>
              <a:gd name="connsiteY3" fmla="*/ 177899 h 594659"/>
              <a:gd name="connsiteX4" fmla="*/ 832748 w 1111165"/>
              <a:gd name="connsiteY4" fmla="*/ 224537 h 594659"/>
              <a:gd name="connsiteX5" fmla="*/ 1111165 w 1111165"/>
              <a:gd name="connsiteY5" fmla="*/ 0 h 594659"/>
              <a:gd name="connsiteX0" fmla="*/ 0 w 1088174"/>
              <a:gd name="connsiteY0" fmla="*/ 646970 h 649810"/>
              <a:gd name="connsiteX1" fmla="*/ 208948 w 1088174"/>
              <a:gd name="connsiteY1" fmla="*/ 630686 h 649810"/>
              <a:gd name="connsiteX2" fmla="*/ 444297 w 1088174"/>
              <a:gd name="connsiteY2" fmla="*/ 482113 h 649810"/>
              <a:gd name="connsiteX3" fmla="*/ 644700 w 1088174"/>
              <a:gd name="connsiteY3" fmla="*/ 233050 h 649810"/>
              <a:gd name="connsiteX4" fmla="*/ 832748 w 1088174"/>
              <a:gd name="connsiteY4" fmla="*/ 279688 h 649810"/>
              <a:gd name="connsiteX5" fmla="*/ 1088174 w 1088174"/>
              <a:gd name="connsiteY5" fmla="*/ 0 h 649810"/>
              <a:gd name="connsiteX0" fmla="*/ 0 w 1088174"/>
              <a:gd name="connsiteY0" fmla="*/ 646970 h 649810"/>
              <a:gd name="connsiteX1" fmla="*/ 208948 w 1088174"/>
              <a:gd name="connsiteY1" fmla="*/ 630686 h 649810"/>
              <a:gd name="connsiteX2" fmla="*/ 444297 w 1088174"/>
              <a:gd name="connsiteY2" fmla="*/ 482113 h 649810"/>
              <a:gd name="connsiteX3" fmla="*/ 646902 w 1088174"/>
              <a:gd name="connsiteY3" fmla="*/ 338201 h 649810"/>
              <a:gd name="connsiteX4" fmla="*/ 832748 w 1088174"/>
              <a:gd name="connsiteY4" fmla="*/ 279688 h 649810"/>
              <a:gd name="connsiteX5" fmla="*/ 1088174 w 1088174"/>
              <a:gd name="connsiteY5" fmla="*/ 0 h 649810"/>
              <a:gd name="connsiteX0" fmla="*/ 0 w 1088174"/>
              <a:gd name="connsiteY0" fmla="*/ 646970 h 649810"/>
              <a:gd name="connsiteX1" fmla="*/ 208948 w 1088174"/>
              <a:gd name="connsiteY1" fmla="*/ 630686 h 649810"/>
              <a:gd name="connsiteX2" fmla="*/ 444297 w 1088174"/>
              <a:gd name="connsiteY2" fmla="*/ 482113 h 649810"/>
              <a:gd name="connsiteX3" fmla="*/ 646902 w 1088174"/>
              <a:gd name="connsiteY3" fmla="*/ 338201 h 649810"/>
              <a:gd name="connsiteX4" fmla="*/ 843807 w 1088174"/>
              <a:gd name="connsiteY4" fmla="*/ 228544 h 649810"/>
              <a:gd name="connsiteX5" fmla="*/ 1088174 w 1088174"/>
              <a:gd name="connsiteY5" fmla="*/ 0 h 649810"/>
              <a:gd name="connsiteX0" fmla="*/ 0 w 1042460"/>
              <a:gd name="connsiteY0" fmla="*/ 767728 h 770568"/>
              <a:gd name="connsiteX1" fmla="*/ 208948 w 1042460"/>
              <a:gd name="connsiteY1" fmla="*/ 751444 h 770568"/>
              <a:gd name="connsiteX2" fmla="*/ 444297 w 1042460"/>
              <a:gd name="connsiteY2" fmla="*/ 602871 h 770568"/>
              <a:gd name="connsiteX3" fmla="*/ 646902 w 1042460"/>
              <a:gd name="connsiteY3" fmla="*/ 458959 h 770568"/>
              <a:gd name="connsiteX4" fmla="*/ 843807 w 1042460"/>
              <a:gd name="connsiteY4" fmla="*/ 349302 h 770568"/>
              <a:gd name="connsiteX5" fmla="*/ 1042460 w 1042460"/>
              <a:gd name="connsiteY5" fmla="*/ 0 h 770568"/>
              <a:gd name="connsiteX0" fmla="*/ 0 w 1042460"/>
              <a:gd name="connsiteY0" fmla="*/ 767728 h 770568"/>
              <a:gd name="connsiteX1" fmla="*/ 208948 w 1042460"/>
              <a:gd name="connsiteY1" fmla="*/ 751444 h 770568"/>
              <a:gd name="connsiteX2" fmla="*/ 444297 w 1042460"/>
              <a:gd name="connsiteY2" fmla="*/ 602871 h 770568"/>
              <a:gd name="connsiteX3" fmla="*/ 646902 w 1042460"/>
              <a:gd name="connsiteY3" fmla="*/ 458959 h 770568"/>
              <a:gd name="connsiteX4" fmla="*/ 1042460 w 1042460"/>
              <a:gd name="connsiteY4" fmla="*/ 0 h 770568"/>
              <a:gd name="connsiteX0" fmla="*/ 0 w 1042460"/>
              <a:gd name="connsiteY0" fmla="*/ 767728 h 770568"/>
              <a:gd name="connsiteX1" fmla="*/ 208948 w 1042460"/>
              <a:gd name="connsiteY1" fmla="*/ 751444 h 770568"/>
              <a:gd name="connsiteX2" fmla="*/ 444297 w 1042460"/>
              <a:gd name="connsiteY2" fmla="*/ 602871 h 770568"/>
              <a:gd name="connsiteX3" fmla="*/ 646902 w 1042460"/>
              <a:gd name="connsiteY3" fmla="*/ 458959 h 770568"/>
              <a:gd name="connsiteX4" fmla="*/ 847790 w 1042460"/>
              <a:gd name="connsiteY4" fmla="*/ 282976 h 770568"/>
              <a:gd name="connsiteX5" fmla="*/ 1042460 w 1042460"/>
              <a:gd name="connsiteY5" fmla="*/ 0 h 770568"/>
              <a:gd name="connsiteX0" fmla="*/ 0 w 1042460"/>
              <a:gd name="connsiteY0" fmla="*/ 767728 h 770568"/>
              <a:gd name="connsiteX1" fmla="*/ 208948 w 1042460"/>
              <a:gd name="connsiteY1" fmla="*/ 751444 h 770568"/>
              <a:gd name="connsiteX2" fmla="*/ 444297 w 1042460"/>
              <a:gd name="connsiteY2" fmla="*/ 602871 h 770568"/>
              <a:gd name="connsiteX3" fmla="*/ 596927 w 1042460"/>
              <a:gd name="connsiteY3" fmla="*/ 505524 h 770568"/>
              <a:gd name="connsiteX4" fmla="*/ 847790 w 1042460"/>
              <a:gd name="connsiteY4" fmla="*/ 282976 h 770568"/>
              <a:gd name="connsiteX5" fmla="*/ 1042460 w 1042460"/>
              <a:gd name="connsiteY5" fmla="*/ 0 h 770568"/>
              <a:gd name="connsiteX0" fmla="*/ 0 w 1042460"/>
              <a:gd name="connsiteY0" fmla="*/ 767728 h 770568"/>
              <a:gd name="connsiteX1" fmla="*/ 208948 w 1042460"/>
              <a:gd name="connsiteY1" fmla="*/ 751444 h 770568"/>
              <a:gd name="connsiteX2" fmla="*/ 448096 w 1042460"/>
              <a:gd name="connsiteY2" fmla="*/ 645274 h 770568"/>
              <a:gd name="connsiteX3" fmla="*/ 596927 w 1042460"/>
              <a:gd name="connsiteY3" fmla="*/ 505524 h 770568"/>
              <a:gd name="connsiteX4" fmla="*/ 847790 w 1042460"/>
              <a:gd name="connsiteY4" fmla="*/ 282976 h 770568"/>
              <a:gd name="connsiteX5" fmla="*/ 1042460 w 1042460"/>
              <a:gd name="connsiteY5" fmla="*/ 0 h 770568"/>
              <a:gd name="connsiteX0" fmla="*/ 0 w 1042460"/>
              <a:gd name="connsiteY0" fmla="*/ 767728 h 770568"/>
              <a:gd name="connsiteX1" fmla="*/ 208948 w 1042460"/>
              <a:gd name="connsiteY1" fmla="*/ 751444 h 770568"/>
              <a:gd name="connsiteX2" fmla="*/ 448096 w 1042460"/>
              <a:gd name="connsiteY2" fmla="*/ 645274 h 770568"/>
              <a:gd name="connsiteX3" fmla="*/ 606123 w 1042460"/>
              <a:gd name="connsiteY3" fmla="*/ 527584 h 770568"/>
              <a:gd name="connsiteX4" fmla="*/ 847790 w 1042460"/>
              <a:gd name="connsiteY4" fmla="*/ 282976 h 770568"/>
              <a:gd name="connsiteX5" fmla="*/ 1042460 w 1042460"/>
              <a:gd name="connsiteY5" fmla="*/ 0 h 77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2460" h="770568">
                <a:moveTo>
                  <a:pt x="0" y="767728"/>
                </a:moveTo>
                <a:cubicBezTo>
                  <a:pt x="45586" y="757539"/>
                  <a:pt x="103736" y="789238"/>
                  <a:pt x="208948" y="751444"/>
                </a:cubicBezTo>
                <a:cubicBezTo>
                  <a:pt x="314160" y="713650"/>
                  <a:pt x="381900" y="682584"/>
                  <a:pt x="448096" y="645274"/>
                </a:cubicBezTo>
                <a:cubicBezTo>
                  <a:pt x="514292" y="607964"/>
                  <a:pt x="539507" y="587967"/>
                  <a:pt x="606123" y="527584"/>
                </a:cubicBezTo>
                <a:cubicBezTo>
                  <a:pt x="672739" y="467201"/>
                  <a:pt x="781864" y="359469"/>
                  <a:pt x="847790" y="282976"/>
                </a:cubicBezTo>
                <a:cubicBezTo>
                  <a:pt x="913716" y="206483"/>
                  <a:pt x="1006139" y="39714"/>
                  <a:pt x="1042460"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42" name="Freeform 41">
            <a:extLst>
              <a:ext uri="{FF2B5EF4-FFF2-40B4-BE49-F238E27FC236}">
                <a16:creationId xmlns:a16="http://schemas.microsoft.com/office/drawing/2014/main" id="{65A4731F-8A18-4ECD-29B3-C0D42F6AFD98}"/>
              </a:ext>
            </a:extLst>
          </p:cNvPr>
          <p:cNvSpPr/>
          <p:nvPr/>
        </p:nvSpPr>
        <p:spPr>
          <a:xfrm rot="21412023">
            <a:off x="6976504" y="2219945"/>
            <a:ext cx="2536700" cy="291149"/>
          </a:xfrm>
          <a:custGeom>
            <a:avLst/>
            <a:gdLst>
              <a:gd name="connsiteX0" fmla="*/ 0 w 1082566"/>
              <a:gd name="connsiteY0" fmla="*/ 346841 h 346841"/>
              <a:gd name="connsiteX1" fmla="*/ 304800 w 1082566"/>
              <a:gd name="connsiteY1" fmla="*/ 220717 h 346841"/>
              <a:gd name="connsiteX2" fmla="*/ 409904 w 1082566"/>
              <a:gd name="connsiteY2" fmla="*/ 0 h 346841"/>
              <a:gd name="connsiteX3" fmla="*/ 651642 w 1082566"/>
              <a:gd name="connsiteY3" fmla="*/ 220717 h 346841"/>
              <a:gd name="connsiteX4" fmla="*/ 1082566 w 1082566"/>
              <a:gd name="connsiteY4" fmla="*/ 10510 h 346841"/>
              <a:gd name="connsiteX0" fmla="*/ 0 w 1082566"/>
              <a:gd name="connsiteY0" fmla="*/ 336331 h 336331"/>
              <a:gd name="connsiteX1" fmla="*/ 304800 w 1082566"/>
              <a:gd name="connsiteY1" fmla="*/ 210207 h 336331"/>
              <a:gd name="connsiteX2" fmla="*/ 439295 w 1082566"/>
              <a:gd name="connsiteY2" fmla="*/ 9458 h 336331"/>
              <a:gd name="connsiteX3" fmla="*/ 651642 w 1082566"/>
              <a:gd name="connsiteY3" fmla="*/ 210207 h 336331"/>
              <a:gd name="connsiteX4" fmla="*/ 1082566 w 1082566"/>
              <a:gd name="connsiteY4" fmla="*/ 0 h 336331"/>
              <a:gd name="connsiteX0" fmla="*/ 0 w 1082566"/>
              <a:gd name="connsiteY0" fmla="*/ 336331 h 336331"/>
              <a:gd name="connsiteX1" fmla="*/ 231323 w 1082566"/>
              <a:gd name="connsiteY1" fmla="*/ 270112 h 336331"/>
              <a:gd name="connsiteX2" fmla="*/ 439295 w 1082566"/>
              <a:gd name="connsiteY2" fmla="*/ 9458 h 336331"/>
              <a:gd name="connsiteX3" fmla="*/ 651642 w 1082566"/>
              <a:gd name="connsiteY3" fmla="*/ 210207 h 336331"/>
              <a:gd name="connsiteX4" fmla="*/ 1082566 w 1082566"/>
              <a:gd name="connsiteY4" fmla="*/ 0 h 336331"/>
              <a:gd name="connsiteX0" fmla="*/ 0 w 1082566"/>
              <a:gd name="connsiteY0" fmla="*/ 336331 h 336331"/>
              <a:gd name="connsiteX1" fmla="*/ 231323 w 1082566"/>
              <a:gd name="connsiteY1" fmla="*/ 270112 h 336331"/>
              <a:gd name="connsiteX2" fmla="*/ 439295 w 1082566"/>
              <a:gd name="connsiteY2" fmla="*/ 89331 h 336331"/>
              <a:gd name="connsiteX3" fmla="*/ 651642 w 1082566"/>
              <a:gd name="connsiteY3" fmla="*/ 210207 h 336331"/>
              <a:gd name="connsiteX4" fmla="*/ 1082566 w 1082566"/>
              <a:gd name="connsiteY4" fmla="*/ 0 h 336331"/>
              <a:gd name="connsiteX0" fmla="*/ 0 w 976901"/>
              <a:gd name="connsiteY0" fmla="*/ 492237 h 492237"/>
              <a:gd name="connsiteX1" fmla="*/ 231323 w 976901"/>
              <a:gd name="connsiteY1" fmla="*/ 426018 h 492237"/>
              <a:gd name="connsiteX2" fmla="*/ 439295 w 976901"/>
              <a:gd name="connsiteY2" fmla="*/ 245237 h 492237"/>
              <a:gd name="connsiteX3" fmla="*/ 651642 w 976901"/>
              <a:gd name="connsiteY3" fmla="*/ 366113 h 492237"/>
              <a:gd name="connsiteX4" fmla="*/ 976901 w 976901"/>
              <a:gd name="connsiteY4" fmla="*/ 0 h 492237"/>
              <a:gd name="connsiteX0" fmla="*/ 0 w 976901"/>
              <a:gd name="connsiteY0" fmla="*/ 492237 h 492237"/>
              <a:gd name="connsiteX1" fmla="*/ 231323 w 976901"/>
              <a:gd name="connsiteY1" fmla="*/ 426018 h 492237"/>
              <a:gd name="connsiteX2" fmla="*/ 439295 w 976901"/>
              <a:gd name="connsiteY2" fmla="*/ 245237 h 492237"/>
              <a:gd name="connsiteX3" fmla="*/ 651642 w 976901"/>
              <a:gd name="connsiteY3" fmla="*/ 366113 h 492237"/>
              <a:gd name="connsiteX4" fmla="*/ 976901 w 976901"/>
              <a:gd name="connsiteY4" fmla="*/ 0 h 492237"/>
              <a:gd name="connsiteX0" fmla="*/ 0 w 976901"/>
              <a:gd name="connsiteY0" fmla="*/ 497441 h 497441"/>
              <a:gd name="connsiteX1" fmla="*/ 231323 w 976901"/>
              <a:gd name="connsiteY1" fmla="*/ 431222 h 497441"/>
              <a:gd name="connsiteX2" fmla="*/ 402766 w 976901"/>
              <a:gd name="connsiteY2" fmla="*/ 193 h 497441"/>
              <a:gd name="connsiteX3" fmla="*/ 651642 w 976901"/>
              <a:gd name="connsiteY3" fmla="*/ 371317 h 497441"/>
              <a:gd name="connsiteX4" fmla="*/ 976901 w 976901"/>
              <a:gd name="connsiteY4" fmla="*/ 5204 h 497441"/>
              <a:gd name="connsiteX0" fmla="*/ 0 w 976901"/>
              <a:gd name="connsiteY0" fmla="*/ 497516 h 497516"/>
              <a:gd name="connsiteX1" fmla="*/ 286721 w 976901"/>
              <a:gd name="connsiteY1" fmla="*/ 314841 h 497516"/>
              <a:gd name="connsiteX2" fmla="*/ 402766 w 976901"/>
              <a:gd name="connsiteY2" fmla="*/ 268 h 497516"/>
              <a:gd name="connsiteX3" fmla="*/ 651642 w 976901"/>
              <a:gd name="connsiteY3" fmla="*/ 371392 h 497516"/>
              <a:gd name="connsiteX4" fmla="*/ 976901 w 976901"/>
              <a:gd name="connsiteY4" fmla="*/ 5279 h 497516"/>
              <a:gd name="connsiteX0" fmla="*/ 0 w 976901"/>
              <a:gd name="connsiteY0" fmla="*/ 498716 h 498716"/>
              <a:gd name="connsiteX1" fmla="*/ 286721 w 976901"/>
              <a:gd name="connsiteY1" fmla="*/ 316041 h 498716"/>
              <a:gd name="connsiteX2" fmla="*/ 402766 w 976901"/>
              <a:gd name="connsiteY2" fmla="*/ 1468 h 498716"/>
              <a:gd name="connsiteX3" fmla="*/ 649561 w 976901"/>
              <a:gd name="connsiteY3" fmla="*/ 454330 h 498716"/>
              <a:gd name="connsiteX4" fmla="*/ 976901 w 976901"/>
              <a:gd name="connsiteY4" fmla="*/ 6479 h 498716"/>
              <a:gd name="connsiteX0" fmla="*/ 0 w 976901"/>
              <a:gd name="connsiteY0" fmla="*/ 497726 h 497726"/>
              <a:gd name="connsiteX1" fmla="*/ 223378 w 976901"/>
              <a:gd name="connsiteY1" fmla="*/ 369085 h 497726"/>
              <a:gd name="connsiteX2" fmla="*/ 402766 w 976901"/>
              <a:gd name="connsiteY2" fmla="*/ 478 h 497726"/>
              <a:gd name="connsiteX3" fmla="*/ 649561 w 976901"/>
              <a:gd name="connsiteY3" fmla="*/ 453340 h 497726"/>
              <a:gd name="connsiteX4" fmla="*/ 976901 w 976901"/>
              <a:gd name="connsiteY4" fmla="*/ 5489 h 497726"/>
              <a:gd name="connsiteX0" fmla="*/ 0 w 976901"/>
              <a:gd name="connsiteY0" fmla="*/ 600355 h 600355"/>
              <a:gd name="connsiteX1" fmla="*/ 223378 w 976901"/>
              <a:gd name="connsiteY1" fmla="*/ 471714 h 600355"/>
              <a:gd name="connsiteX2" fmla="*/ 400615 w 976901"/>
              <a:gd name="connsiteY2" fmla="*/ 374 h 600355"/>
              <a:gd name="connsiteX3" fmla="*/ 649561 w 976901"/>
              <a:gd name="connsiteY3" fmla="*/ 555969 h 600355"/>
              <a:gd name="connsiteX4" fmla="*/ 976901 w 976901"/>
              <a:gd name="connsiteY4" fmla="*/ 108118 h 600355"/>
              <a:gd name="connsiteX0" fmla="*/ 0 w 976901"/>
              <a:gd name="connsiteY0" fmla="*/ 600749 h 600749"/>
              <a:gd name="connsiteX1" fmla="*/ 205148 w 976901"/>
              <a:gd name="connsiteY1" fmla="*/ 439219 h 600749"/>
              <a:gd name="connsiteX2" fmla="*/ 400615 w 976901"/>
              <a:gd name="connsiteY2" fmla="*/ 768 h 600749"/>
              <a:gd name="connsiteX3" fmla="*/ 649561 w 976901"/>
              <a:gd name="connsiteY3" fmla="*/ 556363 h 600749"/>
              <a:gd name="connsiteX4" fmla="*/ 976901 w 976901"/>
              <a:gd name="connsiteY4" fmla="*/ 108512 h 600749"/>
              <a:gd name="connsiteX0" fmla="*/ 0 w 976901"/>
              <a:gd name="connsiteY0" fmla="*/ 600123 h 600123"/>
              <a:gd name="connsiteX1" fmla="*/ 205148 w 976901"/>
              <a:gd name="connsiteY1" fmla="*/ 438593 h 600123"/>
              <a:gd name="connsiteX2" fmla="*/ 400615 w 976901"/>
              <a:gd name="connsiteY2" fmla="*/ 142 h 600123"/>
              <a:gd name="connsiteX3" fmla="*/ 679897 w 976901"/>
              <a:gd name="connsiteY3" fmla="*/ 487572 h 600123"/>
              <a:gd name="connsiteX4" fmla="*/ 976901 w 976901"/>
              <a:gd name="connsiteY4" fmla="*/ 107886 h 600123"/>
              <a:gd name="connsiteX0" fmla="*/ 0 w 1364375"/>
              <a:gd name="connsiteY0" fmla="*/ 680401 h 680401"/>
              <a:gd name="connsiteX1" fmla="*/ 592622 w 1364375"/>
              <a:gd name="connsiteY1" fmla="*/ 438598 h 680401"/>
              <a:gd name="connsiteX2" fmla="*/ 788089 w 1364375"/>
              <a:gd name="connsiteY2" fmla="*/ 147 h 680401"/>
              <a:gd name="connsiteX3" fmla="*/ 1067371 w 1364375"/>
              <a:gd name="connsiteY3" fmla="*/ 487577 h 680401"/>
              <a:gd name="connsiteX4" fmla="*/ 1364375 w 1364375"/>
              <a:gd name="connsiteY4" fmla="*/ 107891 h 680401"/>
              <a:gd name="connsiteX0" fmla="*/ 0 w 1403023"/>
              <a:gd name="connsiteY0" fmla="*/ 665364 h 665364"/>
              <a:gd name="connsiteX1" fmla="*/ 631270 w 1403023"/>
              <a:gd name="connsiteY1" fmla="*/ 438598 h 665364"/>
              <a:gd name="connsiteX2" fmla="*/ 826737 w 1403023"/>
              <a:gd name="connsiteY2" fmla="*/ 147 h 665364"/>
              <a:gd name="connsiteX3" fmla="*/ 1106019 w 1403023"/>
              <a:gd name="connsiteY3" fmla="*/ 487577 h 665364"/>
              <a:gd name="connsiteX4" fmla="*/ 1403023 w 1403023"/>
              <a:gd name="connsiteY4" fmla="*/ 107891 h 665364"/>
              <a:gd name="connsiteX0" fmla="*/ 0 w 1403023"/>
              <a:gd name="connsiteY0" fmla="*/ 665360 h 665360"/>
              <a:gd name="connsiteX1" fmla="*/ 273515 w 1403023"/>
              <a:gd name="connsiteY1" fmla="*/ 604228 h 665360"/>
              <a:gd name="connsiteX2" fmla="*/ 631270 w 1403023"/>
              <a:gd name="connsiteY2" fmla="*/ 438594 h 665360"/>
              <a:gd name="connsiteX3" fmla="*/ 826737 w 1403023"/>
              <a:gd name="connsiteY3" fmla="*/ 143 h 665360"/>
              <a:gd name="connsiteX4" fmla="*/ 1106019 w 1403023"/>
              <a:gd name="connsiteY4" fmla="*/ 487573 h 665360"/>
              <a:gd name="connsiteX5" fmla="*/ 1403023 w 1403023"/>
              <a:gd name="connsiteY5" fmla="*/ 107887 h 665360"/>
              <a:gd name="connsiteX0" fmla="*/ 0 w 1403023"/>
              <a:gd name="connsiteY0" fmla="*/ 665362 h 667016"/>
              <a:gd name="connsiteX1" fmla="*/ 282179 w 1403023"/>
              <a:gd name="connsiteY1" fmla="*/ 647206 h 667016"/>
              <a:gd name="connsiteX2" fmla="*/ 631270 w 1403023"/>
              <a:gd name="connsiteY2" fmla="*/ 438596 h 667016"/>
              <a:gd name="connsiteX3" fmla="*/ 826737 w 1403023"/>
              <a:gd name="connsiteY3" fmla="*/ 145 h 667016"/>
              <a:gd name="connsiteX4" fmla="*/ 1106019 w 1403023"/>
              <a:gd name="connsiteY4" fmla="*/ 487575 h 667016"/>
              <a:gd name="connsiteX5" fmla="*/ 1403023 w 1403023"/>
              <a:gd name="connsiteY5" fmla="*/ 107889 h 667016"/>
              <a:gd name="connsiteX0" fmla="*/ 0 w 1291144"/>
              <a:gd name="connsiteY0" fmla="*/ 678528 h 678528"/>
              <a:gd name="connsiteX1" fmla="*/ 170300 w 1291144"/>
              <a:gd name="connsiteY1" fmla="*/ 647206 h 678528"/>
              <a:gd name="connsiteX2" fmla="*/ 519391 w 1291144"/>
              <a:gd name="connsiteY2" fmla="*/ 438596 h 678528"/>
              <a:gd name="connsiteX3" fmla="*/ 714858 w 1291144"/>
              <a:gd name="connsiteY3" fmla="*/ 145 h 678528"/>
              <a:gd name="connsiteX4" fmla="*/ 994140 w 1291144"/>
              <a:gd name="connsiteY4" fmla="*/ 487575 h 678528"/>
              <a:gd name="connsiteX5" fmla="*/ 1291144 w 1291144"/>
              <a:gd name="connsiteY5" fmla="*/ 107889 h 678528"/>
              <a:gd name="connsiteX0" fmla="*/ 0 w 1291144"/>
              <a:gd name="connsiteY0" fmla="*/ 678529 h 681369"/>
              <a:gd name="connsiteX1" fmla="*/ 208948 w 1291144"/>
              <a:gd name="connsiteY1" fmla="*/ 662245 h 681369"/>
              <a:gd name="connsiteX2" fmla="*/ 519391 w 1291144"/>
              <a:gd name="connsiteY2" fmla="*/ 438597 h 681369"/>
              <a:gd name="connsiteX3" fmla="*/ 714858 w 1291144"/>
              <a:gd name="connsiteY3" fmla="*/ 146 h 681369"/>
              <a:gd name="connsiteX4" fmla="*/ 994140 w 1291144"/>
              <a:gd name="connsiteY4" fmla="*/ 487576 h 681369"/>
              <a:gd name="connsiteX5" fmla="*/ 1291144 w 1291144"/>
              <a:gd name="connsiteY5" fmla="*/ 107890 h 681369"/>
              <a:gd name="connsiteX0" fmla="*/ 0 w 1291144"/>
              <a:gd name="connsiteY0" fmla="*/ 678412 h 681252"/>
              <a:gd name="connsiteX1" fmla="*/ 208948 w 1291144"/>
              <a:gd name="connsiteY1" fmla="*/ 662128 h 681252"/>
              <a:gd name="connsiteX2" fmla="*/ 444297 w 1291144"/>
              <a:gd name="connsiteY2" fmla="*/ 513555 h 681252"/>
              <a:gd name="connsiteX3" fmla="*/ 714858 w 1291144"/>
              <a:gd name="connsiteY3" fmla="*/ 29 h 681252"/>
              <a:gd name="connsiteX4" fmla="*/ 994140 w 1291144"/>
              <a:gd name="connsiteY4" fmla="*/ 487459 h 681252"/>
              <a:gd name="connsiteX5" fmla="*/ 1291144 w 1291144"/>
              <a:gd name="connsiteY5" fmla="*/ 107773 h 681252"/>
              <a:gd name="connsiteX0" fmla="*/ 0 w 1291144"/>
              <a:gd name="connsiteY0" fmla="*/ 632421 h 635261"/>
              <a:gd name="connsiteX1" fmla="*/ 208948 w 1291144"/>
              <a:gd name="connsiteY1" fmla="*/ 616137 h 635261"/>
              <a:gd name="connsiteX2" fmla="*/ 444297 w 1291144"/>
              <a:gd name="connsiteY2" fmla="*/ 467564 h 635261"/>
              <a:gd name="connsiteX3" fmla="*/ 660020 w 1291144"/>
              <a:gd name="connsiteY3" fmla="*/ 32 h 635261"/>
              <a:gd name="connsiteX4" fmla="*/ 994140 w 1291144"/>
              <a:gd name="connsiteY4" fmla="*/ 441468 h 635261"/>
              <a:gd name="connsiteX5" fmla="*/ 1291144 w 1291144"/>
              <a:gd name="connsiteY5" fmla="*/ 61782 h 635261"/>
              <a:gd name="connsiteX0" fmla="*/ 0 w 1291144"/>
              <a:gd name="connsiteY0" fmla="*/ 633206 h 636046"/>
              <a:gd name="connsiteX1" fmla="*/ 208948 w 1291144"/>
              <a:gd name="connsiteY1" fmla="*/ 616922 h 636046"/>
              <a:gd name="connsiteX2" fmla="*/ 444297 w 1291144"/>
              <a:gd name="connsiteY2" fmla="*/ 468349 h 636046"/>
              <a:gd name="connsiteX3" fmla="*/ 660020 w 1291144"/>
              <a:gd name="connsiteY3" fmla="*/ 817 h 636046"/>
              <a:gd name="connsiteX4" fmla="*/ 894120 w 1291144"/>
              <a:gd name="connsiteY4" fmla="*/ 346570 h 636046"/>
              <a:gd name="connsiteX5" fmla="*/ 1291144 w 1291144"/>
              <a:gd name="connsiteY5" fmla="*/ 62567 h 636046"/>
              <a:gd name="connsiteX0" fmla="*/ 0 w 1291144"/>
              <a:gd name="connsiteY0" fmla="*/ 570639 h 573479"/>
              <a:gd name="connsiteX1" fmla="*/ 208948 w 1291144"/>
              <a:gd name="connsiteY1" fmla="*/ 554355 h 573479"/>
              <a:gd name="connsiteX2" fmla="*/ 444297 w 1291144"/>
              <a:gd name="connsiteY2" fmla="*/ 405782 h 573479"/>
              <a:gd name="connsiteX3" fmla="*/ 644700 w 1291144"/>
              <a:gd name="connsiteY3" fmla="*/ 156719 h 573479"/>
              <a:gd name="connsiteX4" fmla="*/ 894120 w 1291144"/>
              <a:gd name="connsiteY4" fmla="*/ 284003 h 573479"/>
              <a:gd name="connsiteX5" fmla="*/ 1291144 w 1291144"/>
              <a:gd name="connsiteY5" fmla="*/ 0 h 573479"/>
              <a:gd name="connsiteX0" fmla="*/ 0 w 1111165"/>
              <a:gd name="connsiteY0" fmla="*/ 591819 h 594659"/>
              <a:gd name="connsiteX1" fmla="*/ 208948 w 1111165"/>
              <a:gd name="connsiteY1" fmla="*/ 575535 h 594659"/>
              <a:gd name="connsiteX2" fmla="*/ 444297 w 1111165"/>
              <a:gd name="connsiteY2" fmla="*/ 426962 h 594659"/>
              <a:gd name="connsiteX3" fmla="*/ 644700 w 1111165"/>
              <a:gd name="connsiteY3" fmla="*/ 177899 h 594659"/>
              <a:gd name="connsiteX4" fmla="*/ 894120 w 1111165"/>
              <a:gd name="connsiteY4" fmla="*/ 305183 h 594659"/>
              <a:gd name="connsiteX5" fmla="*/ 1111165 w 1111165"/>
              <a:gd name="connsiteY5" fmla="*/ 0 h 594659"/>
              <a:gd name="connsiteX0" fmla="*/ 0 w 1111165"/>
              <a:gd name="connsiteY0" fmla="*/ 591819 h 594659"/>
              <a:gd name="connsiteX1" fmla="*/ 208948 w 1111165"/>
              <a:gd name="connsiteY1" fmla="*/ 575535 h 594659"/>
              <a:gd name="connsiteX2" fmla="*/ 444297 w 1111165"/>
              <a:gd name="connsiteY2" fmla="*/ 426962 h 594659"/>
              <a:gd name="connsiteX3" fmla="*/ 644700 w 1111165"/>
              <a:gd name="connsiteY3" fmla="*/ 177899 h 594659"/>
              <a:gd name="connsiteX4" fmla="*/ 764115 w 1111165"/>
              <a:gd name="connsiteY4" fmla="*/ 237439 h 594659"/>
              <a:gd name="connsiteX5" fmla="*/ 1111165 w 1111165"/>
              <a:gd name="connsiteY5" fmla="*/ 0 h 594659"/>
              <a:gd name="connsiteX0" fmla="*/ 0 w 1111165"/>
              <a:gd name="connsiteY0" fmla="*/ 591819 h 594659"/>
              <a:gd name="connsiteX1" fmla="*/ 208948 w 1111165"/>
              <a:gd name="connsiteY1" fmla="*/ 575535 h 594659"/>
              <a:gd name="connsiteX2" fmla="*/ 444297 w 1111165"/>
              <a:gd name="connsiteY2" fmla="*/ 426962 h 594659"/>
              <a:gd name="connsiteX3" fmla="*/ 644700 w 1111165"/>
              <a:gd name="connsiteY3" fmla="*/ 177899 h 594659"/>
              <a:gd name="connsiteX4" fmla="*/ 832748 w 1111165"/>
              <a:gd name="connsiteY4" fmla="*/ 224537 h 594659"/>
              <a:gd name="connsiteX5" fmla="*/ 1111165 w 1111165"/>
              <a:gd name="connsiteY5" fmla="*/ 0 h 594659"/>
              <a:gd name="connsiteX0" fmla="*/ 0 w 1088174"/>
              <a:gd name="connsiteY0" fmla="*/ 646970 h 649810"/>
              <a:gd name="connsiteX1" fmla="*/ 208948 w 1088174"/>
              <a:gd name="connsiteY1" fmla="*/ 630686 h 649810"/>
              <a:gd name="connsiteX2" fmla="*/ 444297 w 1088174"/>
              <a:gd name="connsiteY2" fmla="*/ 482113 h 649810"/>
              <a:gd name="connsiteX3" fmla="*/ 644700 w 1088174"/>
              <a:gd name="connsiteY3" fmla="*/ 233050 h 649810"/>
              <a:gd name="connsiteX4" fmla="*/ 832748 w 1088174"/>
              <a:gd name="connsiteY4" fmla="*/ 279688 h 649810"/>
              <a:gd name="connsiteX5" fmla="*/ 1088174 w 1088174"/>
              <a:gd name="connsiteY5" fmla="*/ 0 h 649810"/>
              <a:gd name="connsiteX0" fmla="*/ 0 w 1088174"/>
              <a:gd name="connsiteY0" fmla="*/ 646970 h 649810"/>
              <a:gd name="connsiteX1" fmla="*/ 208948 w 1088174"/>
              <a:gd name="connsiteY1" fmla="*/ 630686 h 649810"/>
              <a:gd name="connsiteX2" fmla="*/ 444297 w 1088174"/>
              <a:gd name="connsiteY2" fmla="*/ 482113 h 649810"/>
              <a:gd name="connsiteX3" fmla="*/ 646902 w 1088174"/>
              <a:gd name="connsiteY3" fmla="*/ 338201 h 649810"/>
              <a:gd name="connsiteX4" fmla="*/ 832748 w 1088174"/>
              <a:gd name="connsiteY4" fmla="*/ 279688 h 649810"/>
              <a:gd name="connsiteX5" fmla="*/ 1088174 w 1088174"/>
              <a:gd name="connsiteY5" fmla="*/ 0 h 649810"/>
              <a:gd name="connsiteX0" fmla="*/ 0 w 1088174"/>
              <a:gd name="connsiteY0" fmla="*/ 646970 h 649810"/>
              <a:gd name="connsiteX1" fmla="*/ 208948 w 1088174"/>
              <a:gd name="connsiteY1" fmla="*/ 630686 h 649810"/>
              <a:gd name="connsiteX2" fmla="*/ 444297 w 1088174"/>
              <a:gd name="connsiteY2" fmla="*/ 482113 h 649810"/>
              <a:gd name="connsiteX3" fmla="*/ 646902 w 1088174"/>
              <a:gd name="connsiteY3" fmla="*/ 338201 h 649810"/>
              <a:gd name="connsiteX4" fmla="*/ 843807 w 1088174"/>
              <a:gd name="connsiteY4" fmla="*/ 228544 h 649810"/>
              <a:gd name="connsiteX5" fmla="*/ 1088174 w 1088174"/>
              <a:gd name="connsiteY5" fmla="*/ 0 h 649810"/>
              <a:gd name="connsiteX0" fmla="*/ 0 w 1042460"/>
              <a:gd name="connsiteY0" fmla="*/ 767728 h 770568"/>
              <a:gd name="connsiteX1" fmla="*/ 208948 w 1042460"/>
              <a:gd name="connsiteY1" fmla="*/ 751444 h 770568"/>
              <a:gd name="connsiteX2" fmla="*/ 444297 w 1042460"/>
              <a:gd name="connsiteY2" fmla="*/ 602871 h 770568"/>
              <a:gd name="connsiteX3" fmla="*/ 646902 w 1042460"/>
              <a:gd name="connsiteY3" fmla="*/ 458959 h 770568"/>
              <a:gd name="connsiteX4" fmla="*/ 843807 w 1042460"/>
              <a:gd name="connsiteY4" fmla="*/ 349302 h 770568"/>
              <a:gd name="connsiteX5" fmla="*/ 1042460 w 1042460"/>
              <a:gd name="connsiteY5" fmla="*/ 0 h 770568"/>
              <a:gd name="connsiteX0" fmla="*/ 0 w 1042460"/>
              <a:gd name="connsiteY0" fmla="*/ 767728 h 770568"/>
              <a:gd name="connsiteX1" fmla="*/ 208948 w 1042460"/>
              <a:gd name="connsiteY1" fmla="*/ 751444 h 770568"/>
              <a:gd name="connsiteX2" fmla="*/ 444297 w 1042460"/>
              <a:gd name="connsiteY2" fmla="*/ 602871 h 770568"/>
              <a:gd name="connsiteX3" fmla="*/ 646902 w 1042460"/>
              <a:gd name="connsiteY3" fmla="*/ 458959 h 770568"/>
              <a:gd name="connsiteX4" fmla="*/ 1042460 w 1042460"/>
              <a:gd name="connsiteY4" fmla="*/ 0 h 770568"/>
              <a:gd name="connsiteX0" fmla="*/ 0 w 1042460"/>
              <a:gd name="connsiteY0" fmla="*/ 767728 h 770568"/>
              <a:gd name="connsiteX1" fmla="*/ 208948 w 1042460"/>
              <a:gd name="connsiteY1" fmla="*/ 751444 h 770568"/>
              <a:gd name="connsiteX2" fmla="*/ 444297 w 1042460"/>
              <a:gd name="connsiteY2" fmla="*/ 602871 h 770568"/>
              <a:gd name="connsiteX3" fmla="*/ 646902 w 1042460"/>
              <a:gd name="connsiteY3" fmla="*/ 458959 h 770568"/>
              <a:gd name="connsiteX4" fmla="*/ 847790 w 1042460"/>
              <a:gd name="connsiteY4" fmla="*/ 282976 h 770568"/>
              <a:gd name="connsiteX5" fmla="*/ 1042460 w 1042460"/>
              <a:gd name="connsiteY5" fmla="*/ 0 h 770568"/>
              <a:gd name="connsiteX0" fmla="*/ 0 w 1042460"/>
              <a:gd name="connsiteY0" fmla="*/ 767728 h 770568"/>
              <a:gd name="connsiteX1" fmla="*/ 208948 w 1042460"/>
              <a:gd name="connsiteY1" fmla="*/ 751444 h 770568"/>
              <a:gd name="connsiteX2" fmla="*/ 444297 w 1042460"/>
              <a:gd name="connsiteY2" fmla="*/ 602871 h 770568"/>
              <a:gd name="connsiteX3" fmla="*/ 596927 w 1042460"/>
              <a:gd name="connsiteY3" fmla="*/ 505524 h 770568"/>
              <a:gd name="connsiteX4" fmla="*/ 847790 w 1042460"/>
              <a:gd name="connsiteY4" fmla="*/ 282976 h 770568"/>
              <a:gd name="connsiteX5" fmla="*/ 1042460 w 1042460"/>
              <a:gd name="connsiteY5" fmla="*/ 0 h 770568"/>
              <a:gd name="connsiteX0" fmla="*/ 0 w 1042460"/>
              <a:gd name="connsiteY0" fmla="*/ 767728 h 770568"/>
              <a:gd name="connsiteX1" fmla="*/ 208948 w 1042460"/>
              <a:gd name="connsiteY1" fmla="*/ 751444 h 770568"/>
              <a:gd name="connsiteX2" fmla="*/ 448096 w 1042460"/>
              <a:gd name="connsiteY2" fmla="*/ 645274 h 770568"/>
              <a:gd name="connsiteX3" fmla="*/ 596927 w 1042460"/>
              <a:gd name="connsiteY3" fmla="*/ 505524 h 770568"/>
              <a:gd name="connsiteX4" fmla="*/ 847790 w 1042460"/>
              <a:gd name="connsiteY4" fmla="*/ 282976 h 770568"/>
              <a:gd name="connsiteX5" fmla="*/ 1042460 w 1042460"/>
              <a:gd name="connsiteY5" fmla="*/ 0 h 770568"/>
              <a:gd name="connsiteX0" fmla="*/ 0 w 1042460"/>
              <a:gd name="connsiteY0" fmla="*/ 767728 h 770568"/>
              <a:gd name="connsiteX1" fmla="*/ 208948 w 1042460"/>
              <a:gd name="connsiteY1" fmla="*/ 751444 h 770568"/>
              <a:gd name="connsiteX2" fmla="*/ 448096 w 1042460"/>
              <a:gd name="connsiteY2" fmla="*/ 645274 h 770568"/>
              <a:gd name="connsiteX3" fmla="*/ 606123 w 1042460"/>
              <a:gd name="connsiteY3" fmla="*/ 527584 h 770568"/>
              <a:gd name="connsiteX4" fmla="*/ 847790 w 1042460"/>
              <a:gd name="connsiteY4" fmla="*/ 282976 h 770568"/>
              <a:gd name="connsiteX5" fmla="*/ 1042460 w 1042460"/>
              <a:gd name="connsiteY5" fmla="*/ 0 h 770568"/>
              <a:gd name="connsiteX0" fmla="*/ 0 w 1042460"/>
              <a:gd name="connsiteY0" fmla="*/ 767728 h 770568"/>
              <a:gd name="connsiteX1" fmla="*/ 208948 w 1042460"/>
              <a:gd name="connsiteY1" fmla="*/ 751444 h 770568"/>
              <a:gd name="connsiteX2" fmla="*/ 448096 w 1042460"/>
              <a:gd name="connsiteY2" fmla="*/ 645274 h 770568"/>
              <a:gd name="connsiteX3" fmla="*/ 847790 w 1042460"/>
              <a:gd name="connsiteY3" fmla="*/ 282976 h 770568"/>
              <a:gd name="connsiteX4" fmla="*/ 1042460 w 1042460"/>
              <a:gd name="connsiteY4" fmla="*/ 0 h 770568"/>
              <a:gd name="connsiteX0" fmla="*/ 0 w 1042460"/>
              <a:gd name="connsiteY0" fmla="*/ 767728 h 770568"/>
              <a:gd name="connsiteX1" fmla="*/ 208948 w 1042460"/>
              <a:gd name="connsiteY1" fmla="*/ 751444 h 770568"/>
              <a:gd name="connsiteX2" fmla="*/ 549396 w 1042460"/>
              <a:gd name="connsiteY2" fmla="*/ 670290 h 770568"/>
              <a:gd name="connsiteX3" fmla="*/ 847790 w 1042460"/>
              <a:gd name="connsiteY3" fmla="*/ 282976 h 770568"/>
              <a:gd name="connsiteX4" fmla="*/ 1042460 w 1042460"/>
              <a:gd name="connsiteY4" fmla="*/ 0 h 770568"/>
              <a:gd name="connsiteX0" fmla="*/ 0 w 1042460"/>
              <a:gd name="connsiteY0" fmla="*/ 767728 h 770568"/>
              <a:gd name="connsiteX1" fmla="*/ 208948 w 1042460"/>
              <a:gd name="connsiteY1" fmla="*/ 751444 h 770568"/>
              <a:gd name="connsiteX2" fmla="*/ 549396 w 1042460"/>
              <a:gd name="connsiteY2" fmla="*/ 670290 h 770568"/>
              <a:gd name="connsiteX3" fmla="*/ 882078 w 1042460"/>
              <a:gd name="connsiteY3" fmla="*/ 643982 h 770568"/>
              <a:gd name="connsiteX4" fmla="*/ 1042460 w 1042460"/>
              <a:gd name="connsiteY4" fmla="*/ 0 h 770568"/>
              <a:gd name="connsiteX0" fmla="*/ 0 w 1255913"/>
              <a:gd name="connsiteY0" fmla="*/ 273529 h 276369"/>
              <a:gd name="connsiteX1" fmla="*/ 208948 w 1255913"/>
              <a:gd name="connsiteY1" fmla="*/ 257245 h 276369"/>
              <a:gd name="connsiteX2" fmla="*/ 549396 w 1255913"/>
              <a:gd name="connsiteY2" fmla="*/ 176091 h 276369"/>
              <a:gd name="connsiteX3" fmla="*/ 882078 w 1255913"/>
              <a:gd name="connsiteY3" fmla="*/ 149783 h 276369"/>
              <a:gd name="connsiteX4" fmla="*/ 1255913 w 1255913"/>
              <a:gd name="connsiteY4" fmla="*/ 0 h 276369"/>
              <a:gd name="connsiteX0" fmla="*/ 0 w 1255913"/>
              <a:gd name="connsiteY0" fmla="*/ 273529 h 276369"/>
              <a:gd name="connsiteX1" fmla="*/ 208948 w 1255913"/>
              <a:gd name="connsiteY1" fmla="*/ 257245 h 276369"/>
              <a:gd name="connsiteX2" fmla="*/ 549396 w 1255913"/>
              <a:gd name="connsiteY2" fmla="*/ 176091 h 276369"/>
              <a:gd name="connsiteX3" fmla="*/ 1033843 w 1255913"/>
              <a:gd name="connsiteY3" fmla="*/ 82735 h 276369"/>
              <a:gd name="connsiteX4" fmla="*/ 1255913 w 1255913"/>
              <a:gd name="connsiteY4" fmla="*/ 0 h 276369"/>
              <a:gd name="connsiteX0" fmla="*/ 0 w 1255913"/>
              <a:gd name="connsiteY0" fmla="*/ 273529 h 276369"/>
              <a:gd name="connsiteX1" fmla="*/ 208948 w 1255913"/>
              <a:gd name="connsiteY1" fmla="*/ 257245 h 276369"/>
              <a:gd name="connsiteX2" fmla="*/ 549396 w 1255913"/>
              <a:gd name="connsiteY2" fmla="*/ 176091 h 276369"/>
              <a:gd name="connsiteX3" fmla="*/ 1033843 w 1255913"/>
              <a:gd name="connsiteY3" fmla="*/ 82735 h 276369"/>
              <a:gd name="connsiteX4" fmla="*/ 1255913 w 1255913"/>
              <a:gd name="connsiteY4" fmla="*/ 0 h 276369"/>
              <a:gd name="connsiteX0" fmla="*/ 0 w 1255913"/>
              <a:gd name="connsiteY0" fmla="*/ 273529 h 276369"/>
              <a:gd name="connsiteX1" fmla="*/ 208948 w 1255913"/>
              <a:gd name="connsiteY1" fmla="*/ 257245 h 276369"/>
              <a:gd name="connsiteX2" fmla="*/ 549396 w 1255913"/>
              <a:gd name="connsiteY2" fmla="*/ 176091 h 276369"/>
              <a:gd name="connsiteX3" fmla="*/ 1033843 w 1255913"/>
              <a:gd name="connsiteY3" fmla="*/ 82735 h 276369"/>
              <a:gd name="connsiteX4" fmla="*/ 1255913 w 1255913"/>
              <a:gd name="connsiteY4" fmla="*/ 0 h 276369"/>
              <a:gd name="connsiteX0" fmla="*/ 0 w 1255913"/>
              <a:gd name="connsiteY0" fmla="*/ 273529 h 276369"/>
              <a:gd name="connsiteX1" fmla="*/ 208948 w 1255913"/>
              <a:gd name="connsiteY1" fmla="*/ 257245 h 276369"/>
              <a:gd name="connsiteX2" fmla="*/ 660805 w 1255913"/>
              <a:gd name="connsiteY2" fmla="*/ 226977 h 276369"/>
              <a:gd name="connsiteX3" fmla="*/ 1033843 w 1255913"/>
              <a:gd name="connsiteY3" fmla="*/ 82735 h 276369"/>
              <a:gd name="connsiteX4" fmla="*/ 1255913 w 1255913"/>
              <a:gd name="connsiteY4" fmla="*/ 0 h 276369"/>
              <a:gd name="connsiteX0" fmla="*/ 0 w 1255913"/>
              <a:gd name="connsiteY0" fmla="*/ 273529 h 276369"/>
              <a:gd name="connsiteX1" fmla="*/ 208948 w 1255913"/>
              <a:gd name="connsiteY1" fmla="*/ 257245 h 276369"/>
              <a:gd name="connsiteX2" fmla="*/ 660805 w 1255913"/>
              <a:gd name="connsiteY2" fmla="*/ 226977 h 276369"/>
              <a:gd name="connsiteX3" fmla="*/ 994365 w 1255913"/>
              <a:gd name="connsiteY3" fmla="*/ 163880 h 276369"/>
              <a:gd name="connsiteX4" fmla="*/ 1255913 w 1255913"/>
              <a:gd name="connsiteY4" fmla="*/ 0 h 276369"/>
              <a:gd name="connsiteX0" fmla="*/ 0 w 1251152"/>
              <a:gd name="connsiteY0" fmla="*/ 298727 h 301567"/>
              <a:gd name="connsiteX1" fmla="*/ 208948 w 1251152"/>
              <a:gd name="connsiteY1" fmla="*/ 282443 h 301567"/>
              <a:gd name="connsiteX2" fmla="*/ 660805 w 1251152"/>
              <a:gd name="connsiteY2" fmla="*/ 252175 h 301567"/>
              <a:gd name="connsiteX3" fmla="*/ 994365 w 1251152"/>
              <a:gd name="connsiteY3" fmla="*/ 189078 h 301567"/>
              <a:gd name="connsiteX4" fmla="*/ 1251152 w 1251152"/>
              <a:gd name="connsiteY4" fmla="*/ 0 h 301567"/>
              <a:gd name="connsiteX0" fmla="*/ 0 w 1251152"/>
              <a:gd name="connsiteY0" fmla="*/ 298727 h 298727"/>
              <a:gd name="connsiteX1" fmla="*/ 241323 w 1251152"/>
              <a:gd name="connsiteY1" fmla="*/ 274207 h 298727"/>
              <a:gd name="connsiteX2" fmla="*/ 660805 w 1251152"/>
              <a:gd name="connsiteY2" fmla="*/ 252175 h 298727"/>
              <a:gd name="connsiteX3" fmla="*/ 994365 w 1251152"/>
              <a:gd name="connsiteY3" fmla="*/ 189078 h 298727"/>
              <a:gd name="connsiteX4" fmla="*/ 1251152 w 1251152"/>
              <a:gd name="connsiteY4" fmla="*/ 0 h 298727"/>
              <a:gd name="connsiteX0" fmla="*/ 0 w 1251152"/>
              <a:gd name="connsiteY0" fmla="*/ 298727 h 298727"/>
              <a:gd name="connsiteX1" fmla="*/ 241323 w 1251152"/>
              <a:gd name="connsiteY1" fmla="*/ 274207 h 298727"/>
              <a:gd name="connsiteX2" fmla="*/ 660805 w 1251152"/>
              <a:gd name="connsiteY2" fmla="*/ 252175 h 298727"/>
              <a:gd name="connsiteX3" fmla="*/ 994365 w 1251152"/>
              <a:gd name="connsiteY3" fmla="*/ 189078 h 298727"/>
              <a:gd name="connsiteX4" fmla="*/ 1251152 w 1251152"/>
              <a:gd name="connsiteY4" fmla="*/ 0 h 298727"/>
              <a:gd name="connsiteX0" fmla="*/ 0 w 1251152"/>
              <a:gd name="connsiteY0" fmla="*/ 298727 h 298727"/>
              <a:gd name="connsiteX1" fmla="*/ 241323 w 1251152"/>
              <a:gd name="connsiteY1" fmla="*/ 274207 h 298727"/>
              <a:gd name="connsiteX2" fmla="*/ 649234 w 1251152"/>
              <a:gd name="connsiteY2" fmla="*/ 287625 h 298727"/>
              <a:gd name="connsiteX3" fmla="*/ 994365 w 1251152"/>
              <a:gd name="connsiteY3" fmla="*/ 189078 h 298727"/>
              <a:gd name="connsiteX4" fmla="*/ 1251152 w 1251152"/>
              <a:gd name="connsiteY4" fmla="*/ 0 h 298727"/>
              <a:gd name="connsiteX0" fmla="*/ 0 w 1250859"/>
              <a:gd name="connsiteY0" fmla="*/ 286463 h 292014"/>
              <a:gd name="connsiteX1" fmla="*/ 241030 w 1250859"/>
              <a:gd name="connsiteY1" fmla="*/ 274207 h 292014"/>
              <a:gd name="connsiteX2" fmla="*/ 648941 w 1250859"/>
              <a:gd name="connsiteY2" fmla="*/ 287625 h 292014"/>
              <a:gd name="connsiteX3" fmla="*/ 994072 w 1250859"/>
              <a:gd name="connsiteY3" fmla="*/ 189078 h 292014"/>
              <a:gd name="connsiteX4" fmla="*/ 1250859 w 1250859"/>
              <a:gd name="connsiteY4" fmla="*/ 0 h 292014"/>
              <a:gd name="connsiteX0" fmla="*/ 0 w 1250859"/>
              <a:gd name="connsiteY0" fmla="*/ 286463 h 321405"/>
              <a:gd name="connsiteX1" fmla="*/ 234805 w 1250859"/>
              <a:gd name="connsiteY1" fmla="*/ 310325 h 321405"/>
              <a:gd name="connsiteX2" fmla="*/ 648941 w 1250859"/>
              <a:gd name="connsiteY2" fmla="*/ 287625 h 321405"/>
              <a:gd name="connsiteX3" fmla="*/ 994072 w 1250859"/>
              <a:gd name="connsiteY3" fmla="*/ 189078 h 321405"/>
              <a:gd name="connsiteX4" fmla="*/ 1250859 w 1250859"/>
              <a:gd name="connsiteY4" fmla="*/ 0 h 321405"/>
              <a:gd name="connsiteX0" fmla="*/ 0 w 1250859"/>
              <a:gd name="connsiteY0" fmla="*/ 286463 h 310325"/>
              <a:gd name="connsiteX1" fmla="*/ 234805 w 1250859"/>
              <a:gd name="connsiteY1" fmla="*/ 310325 h 310325"/>
              <a:gd name="connsiteX2" fmla="*/ 648941 w 1250859"/>
              <a:gd name="connsiteY2" fmla="*/ 287625 h 310325"/>
              <a:gd name="connsiteX3" fmla="*/ 994072 w 1250859"/>
              <a:gd name="connsiteY3" fmla="*/ 189078 h 310325"/>
              <a:gd name="connsiteX4" fmla="*/ 1250859 w 1250859"/>
              <a:gd name="connsiteY4" fmla="*/ 0 h 310325"/>
              <a:gd name="connsiteX0" fmla="*/ 0 w 1250859"/>
              <a:gd name="connsiteY0" fmla="*/ 286463 h 310325"/>
              <a:gd name="connsiteX1" fmla="*/ 234805 w 1250859"/>
              <a:gd name="connsiteY1" fmla="*/ 310325 h 310325"/>
              <a:gd name="connsiteX2" fmla="*/ 648941 w 1250859"/>
              <a:gd name="connsiteY2" fmla="*/ 287625 h 310325"/>
              <a:gd name="connsiteX3" fmla="*/ 994072 w 1250859"/>
              <a:gd name="connsiteY3" fmla="*/ 189078 h 310325"/>
              <a:gd name="connsiteX4" fmla="*/ 1250859 w 1250859"/>
              <a:gd name="connsiteY4" fmla="*/ 0 h 310325"/>
              <a:gd name="connsiteX0" fmla="*/ 0 w 1250859"/>
              <a:gd name="connsiteY0" fmla="*/ 286463 h 310325"/>
              <a:gd name="connsiteX1" fmla="*/ 234805 w 1250859"/>
              <a:gd name="connsiteY1" fmla="*/ 310325 h 310325"/>
              <a:gd name="connsiteX2" fmla="*/ 648941 w 1250859"/>
              <a:gd name="connsiteY2" fmla="*/ 287625 h 310325"/>
              <a:gd name="connsiteX3" fmla="*/ 994072 w 1250859"/>
              <a:gd name="connsiteY3" fmla="*/ 189078 h 310325"/>
              <a:gd name="connsiteX4" fmla="*/ 1250859 w 1250859"/>
              <a:gd name="connsiteY4" fmla="*/ 0 h 310325"/>
              <a:gd name="connsiteX0" fmla="*/ 0 w 1247879"/>
              <a:gd name="connsiteY0" fmla="*/ 280339 h 310325"/>
              <a:gd name="connsiteX1" fmla="*/ 231825 w 1247879"/>
              <a:gd name="connsiteY1" fmla="*/ 310325 h 310325"/>
              <a:gd name="connsiteX2" fmla="*/ 645961 w 1247879"/>
              <a:gd name="connsiteY2" fmla="*/ 287625 h 310325"/>
              <a:gd name="connsiteX3" fmla="*/ 991092 w 1247879"/>
              <a:gd name="connsiteY3" fmla="*/ 189078 h 310325"/>
              <a:gd name="connsiteX4" fmla="*/ 1247879 w 1247879"/>
              <a:gd name="connsiteY4" fmla="*/ 0 h 310325"/>
              <a:gd name="connsiteX0" fmla="*/ 0 w 1247879"/>
              <a:gd name="connsiteY0" fmla="*/ 280339 h 310325"/>
              <a:gd name="connsiteX1" fmla="*/ 231825 w 1247879"/>
              <a:gd name="connsiteY1" fmla="*/ 310325 h 310325"/>
              <a:gd name="connsiteX2" fmla="*/ 645961 w 1247879"/>
              <a:gd name="connsiteY2" fmla="*/ 287625 h 310325"/>
              <a:gd name="connsiteX3" fmla="*/ 991092 w 1247879"/>
              <a:gd name="connsiteY3" fmla="*/ 189078 h 310325"/>
              <a:gd name="connsiteX4" fmla="*/ 1247879 w 1247879"/>
              <a:gd name="connsiteY4" fmla="*/ 0 h 310325"/>
              <a:gd name="connsiteX0" fmla="*/ 0 w 1247879"/>
              <a:gd name="connsiteY0" fmla="*/ 280339 h 310325"/>
              <a:gd name="connsiteX1" fmla="*/ 231825 w 1247879"/>
              <a:gd name="connsiteY1" fmla="*/ 310325 h 310325"/>
              <a:gd name="connsiteX2" fmla="*/ 645961 w 1247879"/>
              <a:gd name="connsiteY2" fmla="*/ 287625 h 310325"/>
              <a:gd name="connsiteX3" fmla="*/ 991092 w 1247879"/>
              <a:gd name="connsiteY3" fmla="*/ 189078 h 310325"/>
              <a:gd name="connsiteX4" fmla="*/ 1247879 w 1247879"/>
              <a:gd name="connsiteY4" fmla="*/ 0 h 310325"/>
              <a:gd name="connsiteX0" fmla="*/ 0 w 1247879"/>
              <a:gd name="connsiteY0" fmla="*/ 280339 h 311859"/>
              <a:gd name="connsiteX1" fmla="*/ 231825 w 1247879"/>
              <a:gd name="connsiteY1" fmla="*/ 310325 h 311859"/>
              <a:gd name="connsiteX2" fmla="*/ 645961 w 1247879"/>
              <a:gd name="connsiteY2" fmla="*/ 287625 h 311859"/>
              <a:gd name="connsiteX3" fmla="*/ 991092 w 1247879"/>
              <a:gd name="connsiteY3" fmla="*/ 189078 h 311859"/>
              <a:gd name="connsiteX4" fmla="*/ 1247879 w 1247879"/>
              <a:gd name="connsiteY4" fmla="*/ 0 h 311859"/>
              <a:gd name="connsiteX0" fmla="*/ 0 w 1247879"/>
              <a:gd name="connsiteY0" fmla="*/ 280339 h 320401"/>
              <a:gd name="connsiteX1" fmla="*/ 231825 w 1247879"/>
              <a:gd name="connsiteY1" fmla="*/ 310325 h 320401"/>
              <a:gd name="connsiteX2" fmla="*/ 358600 w 1247879"/>
              <a:gd name="connsiteY2" fmla="*/ 319252 h 320401"/>
              <a:gd name="connsiteX3" fmla="*/ 645961 w 1247879"/>
              <a:gd name="connsiteY3" fmla="*/ 287625 h 320401"/>
              <a:gd name="connsiteX4" fmla="*/ 991092 w 1247879"/>
              <a:gd name="connsiteY4" fmla="*/ 189078 h 320401"/>
              <a:gd name="connsiteX5" fmla="*/ 1247879 w 1247879"/>
              <a:gd name="connsiteY5" fmla="*/ 0 h 320401"/>
              <a:gd name="connsiteX0" fmla="*/ 0 w 1247879"/>
              <a:gd name="connsiteY0" fmla="*/ 280339 h 358374"/>
              <a:gd name="connsiteX1" fmla="*/ 231825 w 1247879"/>
              <a:gd name="connsiteY1" fmla="*/ 310325 h 358374"/>
              <a:gd name="connsiteX2" fmla="*/ 351896 w 1247879"/>
              <a:gd name="connsiteY2" fmla="*/ 358150 h 358374"/>
              <a:gd name="connsiteX3" fmla="*/ 645961 w 1247879"/>
              <a:gd name="connsiteY3" fmla="*/ 287625 h 358374"/>
              <a:gd name="connsiteX4" fmla="*/ 991092 w 1247879"/>
              <a:gd name="connsiteY4" fmla="*/ 189078 h 358374"/>
              <a:gd name="connsiteX5" fmla="*/ 1247879 w 1247879"/>
              <a:gd name="connsiteY5" fmla="*/ 0 h 358374"/>
              <a:gd name="connsiteX0" fmla="*/ 0 w 1247879"/>
              <a:gd name="connsiteY0" fmla="*/ 280339 h 339339"/>
              <a:gd name="connsiteX1" fmla="*/ 231825 w 1247879"/>
              <a:gd name="connsiteY1" fmla="*/ 310325 h 339339"/>
              <a:gd name="connsiteX2" fmla="*/ 410109 w 1247879"/>
              <a:gd name="connsiteY2" fmla="*/ 338965 h 339339"/>
              <a:gd name="connsiteX3" fmla="*/ 645961 w 1247879"/>
              <a:gd name="connsiteY3" fmla="*/ 287625 h 339339"/>
              <a:gd name="connsiteX4" fmla="*/ 991092 w 1247879"/>
              <a:gd name="connsiteY4" fmla="*/ 189078 h 339339"/>
              <a:gd name="connsiteX5" fmla="*/ 1247879 w 1247879"/>
              <a:gd name="connsiteY5" fmla="*/ 0 h 339339"/>
              <a:gd name="connsiteX0" fmla="*/ 0 w 1247879"/>
              <a:gd name="connsiteY0" fmla="*/ 280339 h 339232"/>
              <a:gd name="connsiteX1" fmla="*/ 139694 w 1247879"/>
              <a:gd name="connsiteY1" fmla="*/ 298759 h 339232"/>
              <a:gd name="connsiteX2" fmla="*/ 410109 w 1247879"/>
              <a:gd name="connsiteY2" fmla="*/ 338965 h 339232"/>
              <a:gd name="connsiteX3" fmla="*/ 645961 w 1247879"/>
              <a:gd name="connsiteY3" fmla="*/ 287625 h 339232"/>
              <a:gd name="connsiteX4" fmla="*/ 991092 w 1247879"/>
              <a:gd name="connsiteY4" fmla="*/ 189078 h 339232"/>
              <a:gd name="connsiteX5" fmla="*/ 1247879 w 1247879"/>
              <a:gd name="connsiteY5" fmla="*/ 0 h 339232"/>
              <a:gd name="connsiteX0" fmla="*/ 0 w 1247879"/>
              <a:gd name="connsiteY0" fmla="*/ 280339 h 337271"/>
              <a:gd name="connsiteX1" fmla="*/ 139694 w 1247879"/>
              <a:gd name="connsiteY1" fmla="*/ 298759 h 337271"/>
              <a:gd name="connsiteX2" fmla="*/ 288869 w 1247879"/>
              <a:gd name="connsiteY2" fmla="*/ 336990 h 337271"/>
              <a:gd name="connsiteX3" fmla="*/ 645961 w 1247879"/>
              <a:gd name="connsiteY3" fmla="*/ 287625 h 337271"/>
              <a:gd name="connsiteX4" fmla="*/ 991092 w 1247879"/>
              <a:gd name="connsiteY4" fmla="*/ 189078 h 337271"/>
              <a:gd name="connsiteX5" fmla="*/ 1247879 w 1247879"/>
              <a:gd name="connsiteY5" fmla="*/ 0 h 337271"/>
              <a:gd name="connsiteX0" fmla="*/ 0 w 1247879"/>
              <a:gd name="connsiteY0" fmla="*/ 280339 h 328485"/>
              <a:gd name="connsiteX1" fmla="*/ 139694 w 1247879"/>
              <a:gd name="connsiteY1" fmla="*/ 298759 h 328485"/>
              <a:gd name="connsiteX2" fmla="*/ 323734 w 1247879"/>
              <a:gd name="connsiteY2" fmla="*/ 328120 h 328485"/>
              <a:gd name="connsiteX3" fmla="*/ 645961 w 1247879"/>
              <a:gd name="connsiteY3" fmla="*/ 287625 h 328485"/>
              <a:gd name="connsiteX4" fmla="*/ 991092 w 1247879"/>
              <a:gd name="connsiteY4" fmla="*/ 189078 h 328485"/>
              <a:gd name="connsiteX5" fmla="*/ 1247879 w 1247879"/>
              <a:gd name="connsiteY5" fmla="*/ 0 h 32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7879" h="328485">
                <a:moveTo>
                  <a:pt x="0" y="280339"/>
                </a:moveTo>
                <a:cubicBezTo>
                  <a:pt x="33824" y="288166"/>
                  <a:pt x="19904" y="273223"/>
                  <a:pt x="139694" y="298759"/>
                </a:cubicBezTo>
                <a:cubicBezTo>
                  <a:pt x="199461" y="305244"/>
                  <a:pt x="254711" y="331903"/>
                  <a:pt x="323734" y="328120"/>
                </a:cubicBezTo>
                <a:cubicBezTo>
                  <a:pt x="392757" y="324337"/>
                  <a:pt x="534735" y="310799"/>
                  <a:pt x="645961" y="287625"/>
                </a:cubicBezTo>
                <a:cubicBezTo>
                  <a:pt x="757187" y="264451"/>
                  <a:pt x="866466" y="244215"/>
                  <a:pt x="991092" y="189078"/>
                </a:cubicBezTo>
                <a:cubicBezTo>
                  <a:pt x="1087930" y="165667"/>
                  <a:pt x="1211558" y="39714"/>
                  <a:pt x="1247879"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43" name="Freeform 42">
            <a:extLst>
              <a:ext uri="{FF2B5EF4-FFF2-40B4-BE49-F238E27FC236}">
                <a16:creationId xmlns:a16="http://schemas.microsoft.com/office/drawing/2014/main" id="{E83E9712-9CE6-511B-5ABF-C4711ECDFC14}"/>
              </a:ext>
            </a:extLst>
          </p:cNvPr>
          <p:cNvSpPr/>
          <p:nvPr/>
        </p:nvSpPr>
        <p:spPr>
          <a:xfrm rot="21412023">
            <a:off x="6970572" y="3241032"/>
            <a:ext cx="2793633" cy="762501"/>
          </a:xfrm>
          <a:custGeom>
            <a:avLst/>
            <a:gdLst>
              <a:gd name="connsiteX0" fmla="*/ 0 w 1082566"/>
              <a:gd name="connsiteY0" fmla="*/ 346841 h 346841"/>
              <a:gd name="connsiteX1" fmla="*/ 304800 w 1082566"/>
              <a:gd name="connsiteY1" fmla="*/ 220717 h 346841"/>
              <a:gd name="connsiteX2" fmla="*/ 409904 w 1082566"/>
              <a:gd name="connsiteY2" fmla="*/ 0 h 346841"/>
              <a:gd name="connsiteX3" fmla="*/ 651642 w 1082566"/>
              <a:gd name="connsiteY3" fmla="*/ 220717 h 346841"/>
              <a:gd name="connsiteX4" fmla="*/ 1082566 w 1082566"/>
              <a:gd name="connsiteY4" fmla="*/ 10510 h 346841"/>
              <a:gd name="connsiteX0" fmla="*/ 0 w 1082566"/>
              <a:gd name="connsiteY0" fmla="*/ 336331 h 336331"/>
              <a:gd name="connsiteX1" fmla="*/ 304800 w 1082566"/>
              <a:gd name="connsiteY1" fmla="*/ 210207 h 336331"/>
              <a:gd name="connsiteX2" fmla="*/ 439295 w 1082566"/>
              <a:gd name="connsiteY2" fmla="*/ 9458 h 336331"/>
              <a:gd name="connsiteX3" fmla="*/ 651642 w 1082566"/>
              <a:gd name="connsiteY3" fmla="*/ 210207 h 336331"/>
              <a:gd name="connsiteX4" fmla="*/ 1082566 w 1082566"/>
              <a:gd name="connsiteY4" fmla="*/ 0 h 336331"/>
              <a:gd name="connsiteX0" fmla="*/ 0 w 1082566"/>
              <a:gd name="connsiteY0" fmla="*/ 336331 h 336331"/>
              <a:gd name="connsiteX1" fmla="*/ 231323 w 1082566"/>
              <a:gd name="connsiteY1" fmla="*/ 270112 h 336331"/>
              <a:gd name="connsiteX2" fmla="*/ 439295 w 1082566"/>
              <a:gd name="connsiteY2" fmla="*/ 9458 h 336331"/>
              <a:gd name="connsiteX3" fmla="*/ 651642 w 1082566"/>
              <a:gd name="connsiteY3" fmla="*/ 210207 h 336331"/>
              <a:gd name="connsiteX4" fmla="*/ 1082566 w 1082566"/>
              <a:gd name="connsiteY4" fmla="*/ 0 h 336331"/>
              <a:gd name="connsiteX0" fmla="*/ 0 w 1082566"/>
              <a:gd name="connsiteY0" fmla="*/ 336331 h 336331"/>
              <a:gd name="connsiteX1" fmla="*/ 231323 w 1082566"/>
              <a:gd name="connsiteY1" fmla="*/ 270112 h 336331"/>
              <a:gd name="connsiteX2" fmla="*/ 439295 w 1082566"/>
              <a:gd name="connsiteY2" fmla="*/ 89331 h 336331"/>
              <a:gd name="connsiteX3" fmla="*/ 651642 w 1082566"/>
              <a:gd name="connsiteY3" fmla="*/ 210207 h 336331"/>
              <a:gd name="connsiteX4" fmla="*/ 1082566 w 1082566"/>
              <a:gd name="connsiteY4" fmla="*/ 0 h 336331"/>
              <a:gd name="connsiteX0" fmla="*/ 0 w 976901"/>
              <a:gd name="connsiteY0" fmla="*/ 492237 h 492237"/>
              <a:gd name="connsiteX1" fmla="*/ 231323 w 976901"/>
              <a:gd name="connsiteY1" fmla="*/ 426018 h 492237"/>
              <a:gd name="connsiteX2" fmla="*/ 439295 w 976901"/>
              <a:gd name="connsiteY2" fmla="*/ 245237 h 492237"/>
              <a:gd name="connsiteX3" fmla="*/ 651642 w 976901"/>
              <a:gd name="connsiteY3" fmla="*/ 366113 h 492237"/>
              <a:gd name="connsiteX4" fmla="*/ 976901 w 976901"/>
              <a:gd name="connsiteY4" fmla="*/ 0 h 492237"/>
              <a:gd name="connsiteX0" fmla="*/ 0 w 976901"/>
              <a:gd name="connsiteY0" fmla="*/ 492237 h 492237"/>
              <a:gd name="connsiteX1" fmla="*/ 231323 w 976901"/>
              <a:gd name="connsiteY1" fmla="*/ 426018 h 492237"/>
              <a:gd name="connsiteX2" fmla="*/ 439295 w 976901"/>
              <a:gd name="connsiteY2" fmla="*/ 245237 h 492237"/>
              <a:gd name="connsiteX3" fmla="*/ 651642 w 976901"/>
              <a:gd name="connsiteY3" fmla="*/ 366113 h 492237"/>
              <a:gd name="connsiteX4" fmla="*/ 976901 w 976901"/>
              <a:gd name="connsiteY4" fmla="*/ 0 h 492237"/>
              <a:gd name="connsiteX0" fmla="*/ 0 w 976901"/>
              <a:gd name="connsiteY0" fmla="*/ 497441 h 497441"/>
              <a:gd name="connsiteX1" fmla="*/ 231323 w 976901"/>
              <a:gd name="connsiteY1" fmla="*/ 431222 h 497441"/>
              <a:gd name="connsiteX2" fmla="*/ 402766 w 976901"/>
              <a:gd name="connsiteY2" fmla="*/ 193 h 497441"/>
              <a:gd name="connsiteX3" fmla="*/ 651642 w 976901"/>
              <a:gd name="connsiteY3" fmla="*/ 371317 h 497441"/>
              <a:gd name="connsiteX4" fmla="*/ 976901 w 976901"/>
              <a:gd name="connsiteY4" fmla="*/ 5204 h 497441"/>
              <a:gd name="connsiteX0" fmla="*/ 0 w 976901"/>
              <a:gd name="connsiteY0" fmla="*/ 497516 h 497516"/>
              <a:gd name="connsiteX1" fmla="*/ 286721 w 976901"/>
              <a:gd name="connsiteY1" fmla="*/ 314841 h 497516"/>
              <a:gd name="connsiteX2" fmla="*/ 402766 w 976901"/>
              <a:gd name="connsiteY2" fmla="*/ 268 h 497516"/>
              <a:gd name="connsiteX3" fmla="*/ 651642 w 976901"/>
              <a:gd name="connsiteY3" fmla="*/ 371392 h 497516"/>
              <a:gd name="connsiteX4" fmla="*/ 976901 w 976901"/>
              <a:gd name="connsiteY4" fmla="*/ 5279 h 497516"/>
              <a:gd name="connsiteX0" fmla="*/ 0 w 976901"/>
              <a:gd name="connsiteY0" fmla="*/ 498716 h 498716"/>
              <a:gd name="connsiteX1" fmla="*/ 286721 w 976901"/>
              <a:gd name="connsiteY1" fmla="*/ 316041 h 498716"/>
              <a:gd name="connsiteX2" fmla="*/ 402766 w 976901"/>
              <a:gd name="connsiteY2" fmla="*/ 1468 h 498716"/>
              <a:gd name="connsiteX3" fmla="*/ 649561 w 976901"/>
              <a:gd name="connsiteY3" fmla="*/ 454330 h 498716"/>
              <a:gd name="connsiteX4" fmla="*/ 976901 w 976901"/>
              <a:gd name="connsiteY4" fmla="*/ 6479 h 498716"/>
              <a:gd name="connsiteX0" fmla="*/ 0 w 976901"/>
              <a:gd name="connsiteY0" fmla="*/ 497726 h 497726"/>
              <a:gd name="connsiteX1" fmla="*/ 223378 w 976901"/>
              <a:gd name="connsiteY1" fmla="*/ 369085 h 497726"/>
              <a:gd name="connsiteX2" fmla="*/ 402766 w 976901"/>
              <a:gd name="connsiteY2" fmla="*/ 478 h 497726"/>
              <a:gd name="connsiteX3" fmla="*/ 649561 w 976901"/>
              <a:gd name="connsiteY3" fmla="*/ 453340 h 497726"/>
              <a:gd name="connsiteX4" fmla="*/ 976901 w 976901"/>
              <a:gd name="connsiteY4" fmla="*/ 5489 h 497726"/>
              <a:gd name="connsiteX0" fmla="*/ 0 w 976901"/>
              <a:gd name="connsiteY0" fmla="*/ 600355 h 600355"/>
              <a:gd name="connsiteX1" fmla="*/ 223378 w 976901"/>
              <a:gd name="connsiteY1" fmla="*/ 471714 h 600355"/>
              <a:gd name="connsiteX2" fmla="*/ 400615 w 976901"/>
              <a:gd name="connsiteY2" fmla="*/ 374 h 600355"/>
              <a:gd name="connsiteX3" fmla="*/ 649561 w 976901"/>
              <a:gd name="connsiteY3" fmla="*/ 555969 h 600355"/>
              <a:gd name="connsiteX4" fmla="*/ 976901 w 976901"/>
              <a:gd name="connsiteY4" fmla="*/ 108118 h 600355"/>
              <a:gd name="connsiteX0" fmla="*/ 0 w 976901"/>
              <a:gd name="connsiteY0" fmla="*/ 600749 h 600749"/>
              <a:gd name="connsiteX1" fmla="*/ 205148 w 976901"/>
              <a:gd name="connsiteY1" fmla="*/ 439219 h 600749"/>
              <a:gd name="connsiteX2" fmla="*/ 400615 w 976901"/>
              <a:gd name="connsiteY2" fmla="*/ 768 h 600749"/>
              <a:gd name="connsiteX3" fmla="*/ 649561 w 976901"/>
              <a:gd name="connsiteY3" fmla="*/ 556363 h 600749"/>
              <a:gd name="connsiteX4" fmla="*/ 976901 w 976901"/>
              <a:gd name="connsiteY4" fmla="*/ 108512 h 600749"/>
              <a:gd name="connsiteX0" fmla="*/ 0 w 976901"/>
              <a:gd name="connsiteY0" fmla="*/ 600123 h 600123"/>
              <a:gd name="connsiteX1" fmla="*/ 205148 w 976901"/>
              <a:gd name="connsiteY1" fmla="*/ 438593 h 600123"/>
              <a:gd name="connsiteX2" fmla="*/ 400615 w 976901"/>
              <a:gd name="connsiteY2" fmla="*/ 142 h 600123"/>
              <a:gd name="connsiteX3" fmla="*/ 679897 w 976901"/>
              <a:gd name="connsiteY3" fmla="*/ 487572 h 600123"/>
              <a:gd name="connsiteX4" fmla="*/ 976901 w 976901"/>
              <a:gd name="connsiteY4" fmla="*/ 107886 h 600123"/>
              <a:gd name="connsiteX0" fmla="*/ 0 w 1364375"/>
              <a:gd name="connsiteY0" fmla="*/ 680401 h 680401"/>
              <a:gd name="connsiteX1" fmla="*/ 592622 w 1364375"/>
              <a:gd name="connsiteY1" fmla="*/ 438598 h 680401"/>
              <a:gd name="connsiteX2" fmla="*/ 788089 w 1364375"/>
              <a:gd name="connsiteY2" fmla="*/ 147 h 680401"/>
              <a:gd name="connsiteX3" fmla="*/ 1067371 w 1364375"/>
              <a:gd name="connsiteY3" fmla="*/ 487577 h 680401"/>
              <a:gd name="connsiteX4" fmla="*/ 1364375 w 1364375"/>
              <a:gd name="connsiteY4" fmla="*/ 107891 h 680401"/>
              <a:gd name="connsiteX0" fmla="*/ 0 w 1403023"/>
              <a:gd name="connsiteY0" fmla="*/ 665364 h 665364"/>
              <a:gd name="connsiteX1" fmla="*/ 631270 w 1403023"/>
              <a:gd name="connsiteY1" fmla="*/ 438598 h 665364"/>
              <a:gd name="connsiteX2" fmla="*/ 826737 w 1403023"/>
              <a:gd name="connsiteY2" fmla="*/ 147 h 665364"/>
              <a:gd name="connsiteX3" fmla="*/ 1106019 w 1403023"/>
              <a:gd name="connsiteY3" fmla="*/ 487577 h 665364"/>
              <a:gd name="connsiteX4" fmla="*/ 1403023 w 1403023"/>
              <a:gd name="connsiteY4" fmla="*/ 107891 h 665364"/>
              <a:gd name="connsiteX0" fmla="*/ 0 w 1403023"/>
              <a:gd name="connsiteY0" fmla="*/ 665360 h 665360"/>
              <a:gd name="connsiteX1" fmla="*/ 273515 w 1403023"/>
              <a:gd name="connsiteY1" fmla="*/ 604228 h 665360"/>
              <a:gd name="connsiteX2" fmla="*/ 631270 w 1403023"/>
              <a:gd name="connsiteY2" fmla="*/ 438594 h 665360"/>
              <a:gd name="connsiteX3" fmla="*/ 826737 w 1403023"/>
              <a:gd name="connsiteY3" fmla="*/ 143 h 665360"/>
              <a:gd name="connsiteX4" fmla="*/ 1106019 w 1403023"/>
              <a:gd name="connsiteY4" fmla="*/ 487573 h 665360"/>
              <a:gd name="connsiteX5" fmla="*/ 1403023 w 1403023"/>
              <a:gd name="connsiteY5" fmla="*/ 107887 h 665360"/>
              <a:gd name="connsiteX0" fmla="*/ 0 w 1403023"/>
              <a:gd name="connsiteY0" fmla="*/ 665362 h 667016"/>
              <a:gd name="connsiteX1" fmla="*/ 282179 w 1403023"/>
              <a:gd name="connsiteY1" fmla="*/ 647206 h 667016"/>
              <a:gd name="connsiteX2" fmla="*/ 631270 w 1403023"/>
              <a:gd name="connsiteY2" fmla="*/ 438596 h 667016"/>
              <a:gd name="connsiteX3" fmla="*/ 826737 w 1403023"/>
              <a:gd name="connsiteY3" fmla="*/ 145 h 667016"/>
              <a:gd name="connsiteX4" fmla="*/ 1106019 w 1403023"/>
              <a:gd name="connsiteY4" fmla="*/ 487575 h 667016"/>
              <a:gd name="connsiteX5" fmla="*/ 1403023 w 1403023"/>
              <a:gd name="connsiteY5" fmla="*/ 107889 h 667016"/>
              <a:gd name="connsiteX0" fmla="*/ 0 w 1291144"/>
              <a:gd name="connsiteY0" fmla="*/ 678528 h 678528"/>
              <a:gd name="connsiteX1" fmla="*/ 170300 w 1291144"/>
              <a:gd name="connsiteY1" fmla="*/ 647206 h 678528"/>
              <a:gd name="connsiteX2" fmla="*/ 519391 w 1291144"/>
              <a:gd name="connsiteY2" fmla="*/ 438596 h 678528"/>
              <a:gd name="connsiteX3" fmla="*/ 714858 w 1291144"/>
              <a:gd name="connsiteY3" fmla="*/ 145 h 678528"/>
              <a:gd name="connsiteX4" fmla="*/ 994140 w 1291144"/>
              <a:gd name="connsiteY4" fmla="*/ 487575 h 678528"/>
              <a:gd name="connsiteX5" fmla="*/ 1291144 w 1291144"/>
              <a:gd name="connsiteY5" fmla="*/ 107889 h 678528"/>
              <a:gd name="connsiteX0" fmla="*/ 0 w 1291144"/>
              <a:gd name="connsiteY0" fmla="*/ 678529 h 681369"/>
              <a:gd name="connsiteX1" fmla="*/ 208948 w 1291144"/>
              <a:gd name="connsiteY1" fmla="*/ 662245 h 681369"/>
              <a:gd name="connsiteX2" fmla="*/ 519391 w 1291144"/>
              <a:gd name="connsiteY2" fmla="*/ 438597 h 681369"/>
              <a:gd name="connsiteX3" fmla="*/ 714858 w 1291144"/>
              <a:gd name="connsiteY3" fmla="*/ 146 h 681369"/>
              <a:gd name="connsiteX4" fmla="*/ 994140 w 1291144"/>
              <a:gd name="connsiteY4" fmla="*/ 487576 h 681369"/>
              <a:gd name="connsiteX5" fmla="*/ 1291144 w 1291144"/>
              <a:gd name="connsiteY5" fmla="*/ 107890 h 681369"/>
              <a:gd name="connsiteX0" fmla="*/ 0 w 1291144"/>
              <a:gd name="connsiteY0" fmla="*/ 678412 h 681252"/>
              <a:gd name="connsiteX1" fmla="*/ 208948 w 1291144"/>
              <a:gd name="connsiteY1" fmla="*/ 662128 h 681252"/>
              <a:gd name="connsiteX2" fmla="*/ 444297 w 1291144"/>
              <a:gd name="connsiteY2" fmla="*/ 513555 h 681252"/>
              <a:gd name="connsiteX3" fmla="*/ 714858 w 1291144"/>
              <a:gd name="connsiteY3" fmla="*/ 29 h 681252"/>
              <a:gd name="connsiteX4" fmla="*/ 994140 w 1291144"/>
              <a:gd name="connsiteY4" fmla="*/ 487459 h 681252"/>
              <a:gd name="connsiteX5" fmla="*/ 1291144 w 1291144"/>
              <a:gd name="connsiteY5" fmla="*/ 107773 h 681252"/>
              <a:gd name="connsiteX0" fmla="*/ 0 w 1291144"/>
              <a:gd name="connsiteY0" fmla="*/ 632421 h 635261"/>
              <a:gd name="connsiteX1" fmla="*/ 208948 w 1291144"/>
              <a:gd name="connsiteY1" fmla="*/ 616137 h 635261"/>
              <a:gd name="connsiteX2" fmla="*/ 444297 w 1291144"/>
              <a:gd name="connsiteY2" fmla="*/ 467564 h 635261"/>
              <a:gd name="connsiteX3" fmla="*/ 660020 w 1291144"/>
              <a:gd name="connsiteY3" fmla="*/ 32 h 635261"/>
              <a:gd name="connsiteX4" fmla="*/ 994140 w 1291144"/>
              <a:gd name="connsiteY4" fmla="*/ 441468 h 635261"/>
              <a:gd name="connsiteX5" fmla="*/ 1291144 w 1291144"/>
              <a:gd name="connsiteY5" fmla="*/ 61782 h 635261"/>
              <a:gd name="connsiteX0" fmla="*/ 0 w 1291144"/>
              <a:gd name="connsiteY0" fmla="*/ 633206 h 636046"/>
              <a:gd name="connsiteX1" fmla="*/ 208948 w 1291144"/>
              <a:gd name="connsiteY1" fmla="*/ 616922 h 636046"/>
              <a:gd name="connsiteX2" fmla="*/ 444297 w 1291144"/>
              <a:gd name="connsiteY2" fmla="*/ 468349 h 636046"/>
              <a:gd name="connsiteX3" fmla="*/ 660020 w 1291144"/>
              <a:gd name="connsiteY3" fmla="*/ 817 h 636046"/>
              <a:gd name="connsiteX4" fmla="*/ 894120 w 1291144"/>
              <a:gd name="connsiteY4" fmla="*/ 346570 h 636046"/>
              <a:gd name="connsiteX5" fmla="*/ 1291144 w 1291144"/>
              <a:gd name="connsiteY5" fmla="*/ 62567 h 636046"/>
              <a:gd name="connsiteX0" fmla="*/ 0 w 1291144"/>
              <a:gd name="connsiteY0" fmla="*/ 633206 h 660982"/>
              <a:gd name="connsiteX1" fmla="*/ 213013 w 1291144"/>
              <a:gd name="connsiteY1" fmla="*/ 648868 h 660982"/>
              <a:gd name="connsiteX2" fmla="*/ 444297 w 1291144"/>
              <a:gd name="connsiteY2" fmla="*/ 468349 h 660982"/>
              <a:gd name="connsiteX3" fmla="*/ 660020 w 1291144"/>
              <a:gd name="connsiteY3" fmla="*/ 817 h 660982"/>
              <a:gd name="connsiteX4" fmla="*/ 894120 w 1291144"/>
              <a:gd name="connsiteY4" fmla="*/ 346570 h 660982"/>
              <a:gd name="connsiteX5" fmla="*/ 1291144 w 1291144"/>
              <a:gd name="connsiteY5" fmla="*/ 62567 h 660982"/>
              <a:gd name="connsiteX0" fmla="*/ 0 w 1282746"/>
              <a:gd name="connsiteY0" fmla="*/ 686639 h 686639"/>
              <a:gd name="connsiteX1" fmla="*/ 204615 w 1282746"/>
              <a:gd name="connsiteY1" fmla="*/ 648868 h 686639"/>
              <a:gd name="connsiteX2" fmla="*/ 435899 w 1282746"/>
              <a:gd name="connsiteY2" fmla="*/ 468349 h 686639"/>
              <a:gd name="connsiteX3" fmla="*/ 651622 w 1282746"/>
              <a:gd name="connsiteY3" fmla="*/ 817 h 686639"/>
              <a:gd name="connsiteX4" fmla="*/ 885722 w 1282746"/>
              <a:gd name="connsiteY4" fmla="*/ 346570 h 686639"/>
              <a:gd name="connsiteX5" fmla="*/ 1282746 w 1282746"/>
              <a:gd name="connsiteY5" fmla="*/ 62567 h 686639"/>
              <a:gd name="connsiteX0" fmla="*/ 0 w 1307600"/>
              <a:gd name="connsiteY0" fmla="*/ 704692 h 704692"/>
              <a:gd name="connsiteX1" fmla="*/ 229469 w 1307600"/>
              <a:gd name="connsiteY1" fmla="*/ 648868 h 704692"/>
              <a:gd name="connsiteX2" fmla="*/ 460753 w 1307600"/>
              <a:gd name="connsiteY2" fmla="*/ 468349 h 704692"/>
              <a:gd name="connsiteX3" fmla="*/ 676476 w 1307600"/>
              <a:gd name="connsiteY3" fmla="*/ 817 h 704692"/>
              <a:gd name="connsiteX4" fmla="*/ 910576 w 1307600"/>
              <a:gd name="connsiteY4" fmla="*/ 346570 h 704692"/>
              <a:gd name="connsiteX5" fmla="*/ 1307600 w 1307600"/>
              <a:gd name="connsiteY5" fmla="*/ 62567 h 704692"/>
              <a:gd name="connsiteX0" fmla="*/ 0 w 1307600"/>
              <a:gd name="connsiteY0" fmla="*/ 704761 h 704761"/>
              <a:gd name="connsiteX1" fmla="*/ 229469 w 1307600"/>
              <a:gd name="connsiteY1" fmla="*/ 648937 h 704761"/>
              <a:gd name="connsiteX2" fmla="*/ 416708 w 1307600"/>
              <a:gd name="connsiteY2" fmla="*/ 473725 h 704761"/>
              <a:gd name="connsiteX3" fmla="*/ 676476 w 1307600"/>
              <a:gd name="connsiteY3" fmla="*/ 886 h 704761"/>
              <a:gd name="connsiteX4" fmla="*/ 910576 w 1307600"/>
              <a:gd name="connsiteY4" fmla="*/ 346639 h 704761"/>
              <a:gd name="connsiteX5" fmla="*/ 1307600 w 1307600"/>
              <a:gd name="connsiteY5" fmla="*/ 62636 h 704761"/>
              <a:gd name="connsiteX0" fmla="*/ 0 w 1307600"/>
              <a:gd name="connsiteY0" fmla="*/ 704761 h 704761"/>
              <a:gd name="connsiteX1" fmla="*/ 165168 w 1307600"/>
              <a:gd name="connsiteY1" fmla="*/ 683327 h 704761"/>
              <a:gd name="connsiteX2" fmla="*/ 416708 w 1307600"/>
              <a:gd name="connsiteY2" fmla="*/ 473725 h 704761"/>
              <a:gd name="connsiteX3" fmla="*/ 676476 w 1307600"/>
              <a:gd name="connsiteY3" fmla="*/ 886 h 704761"/>
              <a:gd name="connsiteX4" fmla="*/ 910576 w 1307600"/>
              <a:gd name="connsiteY4" fmla="*/ 346639 h 704761"/>
              <a:gd name="connsiteX5" fmla="*/ 1307600 w 1307600"/>
              <a:gd name="connsiteY5" fmla="*/ 62636 h 704761"/>
              <a:gd name="connsiteX0" fmla="*/ 0 w 1307600"/>
              <a:gd name="connsiteY0" fmla="*/ 704520 h 704520"/>
              <a:gd name="connsiteX1" fmla="*/ 165168 w 1307600"/>
              <a:gd name="connsiteY1" fmla="*/ 683086 h 704520"/>
              <a:gd name="connsiteX2" fmla="*/ 416708 w 1307600"/>
              <a:gd name="connsiteY2" fmla="*/ 473484 h 704520"/>
              <a:gd name="connsiteX3" fmla="*/ 676476 w 1307600"/>
              <a:gd name="connsiteY3" fmla="*/ 645 h 704520"/>
              <a:gd name="connsiteX4" fmla="*/ 957993 w 1307600"/>
              <a:gd name="connsiteY4" fmla="*/ 363408 h 704520"/>
              <a:gd name="connsiteX5" fmla="*/ 1307600 w 1307600"/>
              <a:gd name="connsiteY5" fmla="*/ 62395 h 704520"/>
              <a:gd name="connsiteX0" fmla="*/ 0 w 1271075"/>
              <a:gd name="connsiteY0" fmla="*/ 704520 h 704520"/>
              <a:gd name="connsiteX1" fmla="*/ 165168 w 1271075"/>
              <a:gd name="connsiteY1" fmla="*/ 683086 h 704520"/>
              <a:gd name="connsiteX2" fmla="*/ 416708 w 1271075"/>
              <a:gd name="connsiteY2" fmla="*/ 473484 h 704520"/>
              <a:gd name="connsiteX3" fmla="*/ 676476 w 1271075"/>
              <a:gd name="connsiteY3" fmla="*/ 645 h 704520"/>
              <a:gd name="connsiteX4" fmla="*/ 957993 w 1271075"/>
              <a:gd name="connsiteY4" fmla="*/ 363408 h 704520"/>
              <a:gd name="connsiteX5" fmla="*/ 1271075 w 1271075"/>
              <a:gd name="connsiteY5" fmla="*/ 35235 h 704520"/>
              <a:gd name="connsiteX0" fmla="*/ 0 w 1271075"/>
              <a:gd name="connsiteY0" fmla="*/ 706158 h 706158"/>
              <a:gd name="connsiteX1" fmla="*/ 165168 w 1271075"/>
              <a:gd name="connsiteY1" fmla="*/ 684724 h 706158"/>
              <a:gd name="connsiteX2" fmla="*/ 404169 w 1271075"/>
              <a:gd name="connsiteY2" fmla="*/ 579785 h 706158"/>
              <a:gd name="connsiteX3" fmla="*/ 676476 w 1271075"/>
              <a:gd name="connsiteY3" fmla="*/ 2283 h 706158"/>
              <a:gd name="connsiteX4" fmla="*/ 957993 w 1271075"/>
              <a:gd name="connsiteY4" fmla="*/ 365046 h 706158"/>
              <a:gd name="connsiteX5" fmla="*/ 1271075 w 1271075"/>
              <a:gd name="connsiteY5" fmla="*/ 36873 h 706158"/>
              <a:gd name="connsiteX0" fmla="*/ 0 w 1271075"/>
              <a:gd name="connsiteY0" fmla="*/ 669285 h 669285"/>
              <a:gd name="connsiteX1" fmla="*/ 165168 w 1271075"/>
              <a:gd name="connsiteY1" fmla="*/ 647851 h 669285"/>
              <a:gd name="connsiteX2" fmla="*/ 404169 w 1271075"/>
              <a:gd name="connsiteY2" fmla="*/ 542912 h 669285"/>
              <a:gd name="connsiteX3" fmla="*/ 767791 w 1271075"/>
              <a:gd name="connsiteY3" fmla="*/ 644835 h 669285"/>
              <a:gd name="connsiteX4" fmla="*/ 957993 w 1271075"/>
              <a:gd name="connsiteY4" fmla="*/ 328173 h 669285"/>
              <a:gd name="connsiteX5" fmla="*/ 1271075 w 1271075"/>
              <a:gd name="connsiteY5" fmla="*/ 0 h 669285"/>
              <a:gd name="connsiteX0" fmla="*/ 0 w 1271075"/>
              <a:gd name="connsiteY0" fmla="*/ 669285 h 669285"/>
              <a:gd name="connsiteX1" fmla="*/ 165168 w 1271075"/>
              <a:gd name="connsiteY1" fmla="*/ 647851 h 669285"/>
              <a:gd name="connsiteX2" fmla="*/ 404169 w 1271075"/>
              <a:gd name="connsiteY2" fmla="*/ 542912 h 669285"/>
              <a:gd name="connsiteX3" fmla="*/ 767791 w 1271075"/>
              <a:gd name="connsiteY3" fmla="*/ 644835 h 669285"/>
              <a:gd name="connsiteX4" fmla="*/ 987869 w 1271075"/>
              <a:gd name="connsiteY4" fmla="*/ 512126 h 669285"/>
              <a:gd name="connsiteX5" fmla="*/ 1271075 w 1271075"/>
              <a:gd name="connsiteY5" fmla="*/ 0 h 669285"/>
              <a:gd name="connsiteX0" fmla="*/ 0 w 1271075"/>
              <a:gd name="connsiteY0" fmla="*/ 669285 h 669285"/>
              <a:gd name="connsiteX1" fmla="*/ 165168 w 1271075"/>
              <a:gd name="connsiteY1" fmla="*/ 647851 h 669285"/>
              <a:gd name="connsiteX2" fmla="*/ 404169 w 1271075"/>
              <a:gd name="connsiteY2" fmla="*/ 542912 h 669285"/>
              <a:gd name="connsiteX3" fmla="*/ 767791 w 1271075"/>
              <a:gd name="connsiteY3" fmla="*/ 644835 h 669285"/>
              <a:gd name="connsiteX4" fmla="*/ 987869 w 1271075"/>
              <a:gd name="connsiteY4" fmla="*/ 512126 h 669285"/>
              <a:gd name="connsiteX5" fmla="*/ 1271075 w 1271075"/>
              <a:gd name="connsiteY5" fmla="*/ 0 h 669285"/>
              <a:gd name="connsiteX0" fmla="*/ 0 w 1271075"/>
              <a:gd name="connsiteY0" fmla="*/ 669285 h 669285"/>
              <a:gd name="connsiteX1" fmla="*/ 165168 w 1271075"/>
              <a:gd name="connsiteY1" fmla="*/ 647851 h 669285"/>
              <a:gd name="connsiteX2" fmla="*/ 404169 w 1271075"/>
              <a:gd name="connsiteY2" fmla="*/ 542912 h 669285"/>
              <a:gd name="connsiteX3" fmla="*/ 767791 w 1271075"/>
              <a:gd name="connsiteY3" fmla="*/ 644835 h 669285"/>
              <a:gd name="connsiteX4" fmla="*/ 987869 w 1271075"/>
              <a:gd name="connsiteY4" fmla="*/ 512126 h 669285"/>
              <a:gd name="connsiteX5" fmla="*/ 1271075 w 1271075"/>
              <a:gd name="connsiteY5" fmla="*/ 0 h 669285"/>
              <a:gd name="connsiteX0" fmla="*/ 0 w 1271075"/>
              <a:gd name="connsiteY0" fmla="*/ 669285 h 669285"/>
              <a:gd name="connsiteX1" fmla="*/ 165168 w 1271075"/>
              <a:gd name="connsiteY1" fmla="*/ 647851 h 669285"/>
              <a:gd name="connsiteX2" fmla="*/ 421433 w 1271075"/>
              <a:gd name="connsiteY2" fmla="*/ 640469 h 669285"/>
              <a:gd name="connsiteX3" fmla="*/ 767791 w 1271075"/>
              <a:gd name="connsiteY3" fmla="*/ 644835 h 669285"/>
              <a:gd name="connsiteX4" fmla="*/ 987869 w 1271075"/>
              <a:gd name="connsiteY4" fmla="*/ 512126 h 669285"/>
              <a:gd name="connsiteX5" fmla="*/ 1271075 w 1271075"/>
              <a:gd name="connsiteY5" fmla="*/ 0 h 669285"/>
              <a:gd name="connsiteX0" fmla="*/ 0 w 1271075"/>
              <a:gd name="connsiteY0" fmla="*/ 669285 h 791361"/>
              <a:gd name="connsiteX1" fmla="*/ 165168 w 1271075"/>
              <a:gd name="connsiteY1" fmla="*/ 647851 h 791361"/>
              <a:gd name="connsiteX2" fmla="*/ 531142 w 1271075"/>
              <a:gd name="connsiteY2" fmla="*/ 791360 h 791361"/>
              <a:gd name="connsiteX3" fmla="*/ 767791 w 1271075"/>
              <a:gd name="connsiteY3" fmla="*/ 644835 h 791361"/>
              <a:gd name="connsiteX4" fmla="*/ 987869 w 1271075"/>
              <a:gd name="connsiteY4" fmla="*/ 512126 h 791361"/>
              <a:gd name="connsiteX5" fmla="*/ 1271075 w 1271075"/>
              <a:gd name="connsiteY5" fmla="*/ 0 h 791361"/>
              <a:gd name="connsiteX0" fmla="*/ 0 w 1275998"/>
              <a:gd name="connsiteY0" fmla="*/ 668705 h 791361"/>
              <a:gd name="connsiteX1" fmla="*/ 170091 w 1275998"/>
              <a:gd name="connsiteY1" fmla="*/ 647851 h 791361"/>
              <a:gd name="connsiteX2" fmla="*/ 536065 w 1275998"/>
              <a:gd name="connsiteY2" fmla="*/ 791360 h 791361"/>
              <a:gd name="connsiteX3" fmla="*/ 772714 w 1275998"/>
              <a:gd name="connsiteY3" fmla="*/ 644835 h 791361"/>
              <a:gd name="connsiteX4" fmla="*/ 992792 w 1275998"/>
              <a:gd name="connsiteY4" fmla="*/ 512126 h 791361"/>
              <a:gd name="connsiteX5" fmla="*/ 1275998 w 1275998"/>
              <a:gd name="connsiteY5" fmla="*/ 0 h 791361"/>
              <a:gd name="connsiteX0" fmla="*/ 0 w 1275998"/>
              <a:gd name="connsiteY0" fmla="*/ 668705 h 791548"/>
              <a:gd name="connsiteX1" fmla="*/ 193893 w 1275998"/>
              <a:gd name="connsiteY1" fmla="*/ 682493 h 791548"/>
              <a:gd name="connsiteX2" fmla="*/ 536065 w 1275998"/>
              <a:gd name="connsiteY2" fmla="*/ 791360 h 791548"/>
              <a:gd name="connsiteX3" fmla="*/ 772714 w 1275998"/>
              <a:gd name="connsiteY3" fmla="*/ 644835 h 791548"/>
              <a:gd name="connsiteX4" fmla="*/ 992792 w 1275998"/>
              <a:gd name="connsiteY4" fmla="*/ 512126 h 791548"/>
              <a:gd name="connsiteX5" fmla="*/ 1275998 w 1275998"/>
              <a:gd name="connsiteY5" fmla="*/ 0 h 791548"/>
              <a:gd name="connsiteX0" fmla="*/ 0 w 1275998"/>
              <a:gd name="connsiteY0" fmla="*/ 668705 h 791548"/>
              <a:gd name="connsiteX1" fmla="*/ 193893 w 1275998"/>
              <a:gd name="connsiteY1" fmla="*/ 682493 h 791548"/>
              <a:gd name="connsiteX2" fmla="*/ 536065 w 1275998"/>
              <a:gd name="connsiteY2" fmla="*/ 791360 h 791548"/>
              <a:gd name="connsiteX3" fmla="*/ 772714 w 1275998"/>
              <a:gd name="connsiteY3" fmla="*/ 644835 h 791548"/>
              <a:gd name="connsiteX4" fmla="*/ 992792 w 1275998"/>
              <a:gd name="connsiteY4" fmla="*/ 512126 h 791548"/>
              <a:gd name="connsiteX5" fmla="*/ 1275998 w 1275998"/>
              <a:gd name="connsiteY5" fmla="*/ 0 h 791548"/>
              <a:gd name="connsiteX0" fmla="*/ 0 w 1275998"/>
              <a:gd name="connsiteY0" fmla="*/ 668705 h 790392"/>
              <a:gd name="connsiteX1" fmla="*/ 193893 w 1275998"/>
              <a:gd name="connsiteY1" fmla="*/ 682493 h 790392"/>
              <a:gd name="connsiteX2" fmla="*/ 526221 w 1275998"/>
              <a:gd name="connsiteY2" fmla="*/ 790203 h 790392"/>
              <a:gd name="connsiteX3" fmla="*/ 772714 w 1275998"/>
              <a:gd name="connsiteY3" fmla="*/ 644835 h 790392"/>
              <a:gd name="connsiteX4" fmla="*/ 992792 w 1275998"/>
              <a:gd name="connsiteY4" fmla="*/ 512126 h 790392"/>
              <a:gd name="connsiteX5" fmla="*/ 1275998 w 1275998"/>
              <a:gd name="connsiteY5" fmla="*/ 0 h 790392"/>
              <a:gd name="connsiteX0" fmla="*/ 0 w 1275998"/>
              <a:gd name="connsiteY0" fmla="*/ 668705 h 790392"/>
              <a:gd name="connsiteX1" fmla="*/ 193893 w 1275998"/>
              <a:gd name="connsiteY1" fmla="*/ 682493 h 790392"/>
              <a:gd name="connsiteX2" fmla="*/ 526221 w 1275998"/>
              <a:gd name="connsiteY2" fmla="*/ 790203 h 790392"/>
              <a:gd name="connsiteX3" fmla="*/ 772714 w 1275998"/>
              <a:gd name="connsiteY3" fmla="*/ 644835 h 790392"/>
              <a:gd name="connsiteX4" fmla="*/ 954222 w 1275998"/>
              <a:gd name="connsiteY4" fmla="*/ 475745 h 790392"/>
              <a:gd name="connsiteX5" fmla="*/ 1275998 w 1275998"/>
              <a:gd name="connsiteY5" fmla="*/ 0 h 790392"/>
              <a:gd name="connsiteX0" fmla="*/ 0 w 1275998"/>
              <a:gd name="connsiteY0" fmla="*/ 668705 h 794782"/>
              <a:gd name="connsiteX1" fmla="*/ 193893 w 1275998"/>
              <a:gd name="connsiteY1" fmla="*/ 682493 h 794782"/>
              <a:gd name="connsiteX2" fmla="*/ 526221 w 1275998"/>
              <a:gd name="connsiteY2" fmla="*/ 790203 h 794782"/>
              <a:gd name="connsiteX3" fmla="*/ 715876 w 1275998"/>
              <a:gd name="connsiteY3" fmla="*/ 744286 h 794782"/>
              <a:gd name="connsiteX4" fmla="*/ 954222 w 1275998"/>
              <a:gd name="connsiteY4" fmla="*/ 475745 h 794782"/>
              <a:gd name="connsiteX5" fmla="*/ 1275998 w 1275998"/>
              <a:gd name="connsiteY5" fmla="*/ 0 h 794782"/>
              <a:gd name="connsiteX0" fmla="*/ 0 w 1275998"/>
              <a:gd name="connsiteY0" fmla="*/ 668705 h 792843"/>
              <a:gd name="connsiteX1" fmla="*/ 193893 w 1275998"/>
              <a:gd name="connsiteY1" fmla="*/ 682493 h 792843"/>
              <a:gd name="connsiteX2" fmla="*/ 526221 w 1275998"/>
              <a:gd name="connsiteY2" fmla="*/ 790203 h 792843"/>
              <a:gd name="connsiteX3" fmla="*/ 715876 w 1275998"/>
              <a:gd name="connsiteY3" fmla="*/ 744286 h 792843"/>
              <a:gd name="connsiteX4" fmla="*/ 917072 w 1275998"/>
              <a:gd name="connsiteY4" fmla="*/ 577513 h 792843"/>
              <a:gd name="connsiteX5" fmla="*/ 1275998 w 1275998"/>
              <a:gd name="connsiteY5" fmla="*/ 0 h 792843"/>
              <a:gd name="connsiteX0" fmla="*/ 0 w 1196165"/>
              <a:gd name="connsiteY0" fmla="*/ 635644 h 759782"/>
              <a:gd name="connsiteX1" fmla="*/ 193893 w 1196165"/>
              <a:gd name="connsiteY1" fmla="*/ 649432 h 759782"/>
              <a:gd name="connsiteX2" fmla="*/ 526221 w 1196165"/>
              <a:gd name="connsiteY2" fmla="*/ 757142 h 759782"/>
              <a:gd name="connsiteX3" fmla="*/ 715876 w 1196165"/>
              <a:gd name="connsiteY3" fmla="*/ 711225 h 759782"/>
              <a:gd name="connsiteX4" fmla="*/ 917072 w 1196165"/>
              <a:gd name="connsiteY4" fmla="*/ 544452 h 759782"/>
              <a:gd name="connsiteX5" fmla="*/ 1196165 w 1196165"/>
              <a:gd name="connsiteY5" fmla="*/ 0 h 759782"/>
              <a:gd name="connsiteX0" fmla="*/ 0 w 1196165"/>
              <a:gd name="connsiteY0" fmla="*/ 635644 h 760601"/>
              <a:gd name="connsiteX1" fmla="*/ 169551 w 1196165"/>
              <a:gd name="connsiteY1" fmla="*/ 635952 h 760601"/>
              <a:gd name="connsiteX2" fmla="*/ 526221 w 1196165"/>
              <a:gd name="connsiteY2" fmla="*/ 757142 h 760601"/>
              <a:gd name="connsiteX3" fmla="*/ 715876 w 1196165"/>
              <a:gd name="connsiteY3" fmla="*/ 711225 h 760601"/>
              <a:gd name="connsiteX4" fmla="*/ 917072 w 1196165"/>
              <a:gd name="connsiteY4" fmla="*/ 544452 h 760601"/>
              <a:gd name="connsiteX5" fmla="*/ 1196165 w 1196165"/>
              <a:gd name="connsiteY5" fmla="*/ 0 h 760601"/>
              <a:gd name="connsiteX0" fmla="*/ 0 w 1196165"/>
              <a:gd name="connsiteY0" fmla="*/ 635644 h 760601"/>
              <a:gd name="connsiteX1" fmla="*/ 169551 w 1196165"/>
              <a:gd name="connsiteY1" fmla="*/ 635952 h 760601"/>
              <a:gd name="connsiteX2" fmla="*/ 526221 w 1196165"/>
              <a:gd name="connsiteY2" fmla="*/ 757142 h 760601"/>
              <a:gd name="connsiteX3" fmla="*/ 715876 w 1196165"/>
              <a:gd name="connsiteY3" fmla="*/ 711225 h 760601"/>
              <a:gd name="connsiteX4" fmla="*/ 917072 w 1196165"/>
              <a:gd name="connsiteY4" fmla="*/ 544452 h 760601"/>
              <a:gd name="connsiteX5" fmla="*/ 1196165 w 1196165"/>
              <a:gd name="connsiteY5" fmla="*/ 0 h 760601"/>
              <a:gd name="connsiteX0" fmla="*/ 0 w 1196165"/>
              <a:gd name="connsiteY0" fmla="*/ 635644 h 760601"/>
              <a:gd name="connsiteX1" fmla="*/ 169551 w 1196165"/>
              <a:gd name="connsiteY1" fmla="*/ 635952 h 760601"/>
              <a:gd name="connsiteX2" fmla="*/ 526221 w 1196165"/>
              <a:gd name="connsiteY2" fmla="*/ 757142 h 760601"/>
              <a:gd name="connsiteX3" fmla="*/ 715876 w 1196165"/>
              <a:gd name="connsiteY3" fmla="*/ 711225 h 760601"/>
              <a:gd name="connsiteX4" fmla="*/ 917072 w 1196165"/>
              <a:gd name="connsiteY4" fmla="*/ 544452 h 760601"/>
              <a:gd name="connsiteX5" fmla="*/ 1196165 w 1196165"/>
              <a:gd name="connsiteY5" fmla="*/ 0 h 760601"/>
              <a:gd name="connsiteX0" fmla="*/ 0 w 1186662"/>
              <a:gd name="connsiteY0" fmla="*/ 456326 h 581283"/>
              <a:gd name="connsiteX1" fmla="*/ 169551 w 1186662"/>
              <a:gd name="connsiteY1" fmla="*/ 456634 h 581283"/>
              <a:gd name="connsiteX2" fmla="*/ 526221 w 1186662"/>
              <a:gd name="connsiteY2" fmla="*/ 577824 h 581283"/>
              <a:gd name="connsiteX3" fmla="*/ 715876 w 1186662"/>
              <a:gd name="connsiteY3" fmla="*/ 531907 h 581283"/>
              <a:gd name="connsiteX4" fmla="*/ 917072 w 1186662"/>
              <a:gd name="connsiteY4" fmla="*/ 365134 h 581283"/>
              <a:gd name="connsiteX5" fmla="*/ 1186662 w 1186662"/>
              <a:gd name="connsiteY5" fmla="*/ 0 h 581283"/>
              <a:gd name="connsiteX0" fmla="*/ 0 w 1186662"/>
              <a:gd name="connsiteY0" fmla="*/ 456326 h 681318"/>
              <a:gd name="connsiteX1" fmla="*/ 169551 w 1186662"/>
              <a:gd name="connsiteY1" fmla="*/ 456634 h 681318"/>
              <a:gd name="connsiteX2" fmla="*/ 526221 w 1186662"/>
              <a:gd name="connsiteY2" fmla="*/ 577824 h 681318"/>
              <a:gd name="connsiteX3" fmla="*/ 746829 w 1186662"/>
              <a:gd name="connsiteY3" fmla="*/ 673531 h 681318"/>
              <a:gd name="connsiteX4" fmla="*/ 917072 w 1186662"/>
              <a:gd name="connsiteY4" fmla="*/ 365134 h 681318"/>
              <a:gd name="connsiteX5" fmla="*/ 1186662 w 1186662"/>
              <a:gd name="connsiteY5" fmla="*/ 0 h 681318"/>
              <a:gd name="connsiteX0" fmla="*/ 0 w 1186662"/>
              <a:gd name="connsiteY0" fmla="*/ 456326 h 676401"/>
              <a:gd name="connsiteX1" fmla="*/ 169551 w 1186662"/>
              <a:gd name="connsiteY1" fmla="*/ 456634 h 676401"/>
              <a:gd name="connsiteX2" fmla="*/ 526221 w 1186662"/>
              <a:gd name="connsiteY2" fmla="*/ 577824 h 676401"/>
              <a:gd name="connsiteX3" fmla="*/ 746829 w 1186662"/>
              <a:gd name="connsiteY3" fmla="*/ 673531 h 676401"/>
              <a:gd name="connsiteX4" fmla="*/ 954025 w 1186662"/>
              <a:gd name="connsiteY4" fmla="*/ 465008 h 676401"/>
              <a:gd name="connsiteX5" fmla="*/ 1186662 w 1186662"/>
              <a:gd name="connsiteY5" fmla="*/ 0 h 676401"/>
              <a:gd name="connsiteX0" fmla="*/ 0 w 1186662"/>
              <a:gd name="connsiteY0" fmla="*/ 456326 h 676401"/>
              <a:gd name="connsiteX1" fmla="*/ 169551 w 1186662"/>
              <a:gd name="connsiteY1" fmla="*/ 456634 h 676401"/>
              <a:gd name="connsiteX2" fmla="*/ 526221 w 1186662"/>
              <a:gd name="connsiteY2" fmla="*/ 577824 h 676401"/>
              <a:gd name="connsiteX3" fmla="*/ 746829 w 1186662"/>
              <a:gd name="connsiteY3" fmla="*/ 673531 h 676401"/>
              <a:gd name="connsiteX4" fmla="*/ 954025 w 1186662"/>
              <a:gd name="connsiteY4" fmla="*/ 465008 h 676401"/>
              <a:gd name="connsiteX5" fmla="*/ 1186662 w 1186662"/>
              <a:gd name="connsiteY5" fmla="*/ 0 h 676401"/>
              <a:gd name="connsiteX0" fmla="*/ 0 w 1186662"/>
              <a:gd name="connsiteY0" fmla="*/ 456326 h 674069"/>
              <a:gd name="connsiteX1" fmla="*/ 169551 w 1186662"/>
              <a:gd name="connsiteY1" fmla="*/ 456634 h 674069"/>
              <a:gd name="connsiteX2" fmla="*/ 512802 w 1186662"/>
              <a:gd name="connsiteY2" fmla="*/ 523177 h 674069"/>
              <a:gd name="connsiteX3" fmla="*/ 746829 w 1186662"/>
              <a:gd name="connsiteY3" fmla="*/ 673531 h 674069"/>
              <a:gd name="connsiteX4" fmla="*/ 954025 w 1186662"/>
              <a:gd name="connsiteY4" fmla="*/ 465008 h 674069"/>
              <a:gd name="connsiteX5" fmla="*/ 1186662 w 1186662"/>
              <a:gd name="connsiteY5" fmla="*/ 0 h 674069"/>
              <a:gd name="connsiteX0" fmla="*/ 0 w 1186662"/>
              <a:gd name="connsiteY0" fmla="*/ 456326 h 675391"/>
              <a:gd name="connsiteX1" fmla="*/ 169551 w 1186662"/>
              <a:gd name="connsiteY1" fmla="*/ 456634 h 675391"/>
              <a:gd name="connsiteX2" fmla="*/ 512802 w 1186662"/>
              <a:gd name="connsiteY2" fmla="*/ 523177 h 675391"/>
              <a:gd name="connsiteX3" fmla="*/ 746829 w 1186662"/>
              <a:gd name="connsiteY3" fmla="*/ 673531 h 675391"/>
              <a:gd name="connsiteX4" fmla="*/ 859583 w 1186662"/>
              <a:gd name="connsiteY4" fmla="*/ 598087 h 675391"/>
              <a:gd name="connsiteX5" fmla="*/ 954025 w 1186662"/>
              <a:gd name="connsiteY5" fmla="*/ 465008 h 675391"/>
              <a:gd name="connsiteX6" fmla="*/ 1186662 w 1186662"/>
              <a:gd name="connsiteY6" fmla="*/ 0 h 675391"/>
              <a:gd name="connsiteX0" fmla="*/ 0 w 1186662"/>
              <a:gd name="connsiteY0" fmla="*/ 456326 h 669224"/>
              <a:gd name="connsiteX1" fmla="*/ 169551 w 1186662"/>
              <a:gd name="connsiteY1" fmla="*/ 456634 h 669224"/>
              <a:gd name="connsiteX2" fmla="*/ 512802 w 1186662"/>
              <a:gd name="connsiteY2" fmla="*/ 523177 h 669224"/>
              <a:gd name="connsiteX3" fmla="*/ 692685 w 1186662"/>
              <a:gd name="connsiteY3" fmla="*/ 667160 h 669224"/>
              <a:gd name="connsiteX4" fmla="*/ 859583 w 1186662"/>
              <a:gd name="connsiteY4" fmla="*/ 598087 h 669224"/>
              <a:gd name="connsiteX5" fmla="*/ 954025 w 1186662"/>
              <a:gd name="connsiteY5" fmla="*/ 465008 h 669224"/>
              <a:gd name="connsiteX6" fmla="*/ 1186662 w 1186662"/>
              <a:gd name="connsiteY6" fmla="*/ 0 h 669224"/>
              <a:gd name="connsiteX0" fmla="*/ 0 w 1186662"/>
              <a:gd name="connsiteY0" fmla="*/ 456326 h 689603"/>
              <a:gd name="connsiteX1" fmla="*/ 169551 w 1186662"/>
              <a:gd name="connsiteY1" fmla="*/ 456634 h 689603"/>
              <a:gd name="connsiteX2" fmla="*/ 512802 w 1186662"/>
              <a:gd name="connsiteY2" fmla="*/ 523177 h 689603"/>
              <a:gd name="connsiteX3" fmla="*/ 692685 w 1186662"/>
              <a:gd name="connsiteY3" fmla="*/ 667160 h 689603"/>
              <a:gd name="connsiteX4" fmla="*/ 818320 w 1186662"/>
              <a:gd name="connsiteY4" fmla="*/ 667528 h 689603"/>
              <a:gd name="connsiteX5" fmla="*/ 954025 w 1186662"/>
              <a:gd name="connsiteY5" fmla="*/ 465008 h 689603"/>
              <a:gd name="connsiteX6" fmla="*/ 1186662 w 1186662"/>
              <a:gd name="connsiteY6" fmla="*/ 0 h 689603"/>
              <a:gd name="connsiteX0" fmla="*/ 0 w 1186662"/>
              <a:gd name="connsiteY0" fmla="*/ 456326 h 690941"/>
              <a:gd name="connsiteX1" fmla="*/ 169551 w 1186662"/>
              <a:gd name="connsiteY1" fmla="*/ 456634 h 690941"/>
              <a:gd name="connsiteX2" fmla="*/ 404783 w 1186662"/>
              <a:gd name="connsiteY2" fmla="*/ 499853 h 690941"/>
              <a:gd name="connsiteX3" fmla="*/ 692685 w 1186662"/>
              <a:gd name="connsiteY3" fmla="*/ 667160 h 690941"/>
              <a:gd name="connsiteX4" fmla="*/ 818320 w 1186662"/>
              <a:gd name="connsiteY4" fmla="*/ 667528 h 690941"/>
              <a:gd name="connsiteX5" fmla="*/ 954025 w 1186662"/>
              <a:gd name="connsiteY5" fmla="*/ 465008 h 690941"/>
              <a:gd name="connsiteX6" fmla="*/ 1186662 w 1186662"/>
              <a:gd name="connsiteY6" fmla="*/ 0 h 690941"/>
              <a:gd name="connsiteX0" fmla="*/ 0 w 1186662"/>
              <a:gd name="connsiteY0" fmla="*/ 456326 h 675656"/>
              <a:gd name="connsiteX1" fmla="*/ 169551 w 1186662"/>
              <a:gd name="connsiteY1" fmla="*/ 456634 h 675656"/>
              <a:gd name="connsiteX2" fmla="*/ 404783 w 1186662"/>
              <a:gd name="connsiteY2" fmla="*/ 499853 h 675656"/>
              <a:gd name="connsiteX3" fmla="*/ 692685 w 1186662"/>
              <a:gd name="connsiteY3" fmla="*/ 667160 h 675656"/>
              <a:gd name="connsiteX4" fmla="*/ 868620 w 1186662"/>
              <a:gd name="connsiteY4" fmla="*/ 630992 h 675656"/>
              <a:gd name="connsiteX5" fmla="*/ 954025 w 1186662"/>
              <a:gd name="connsiteY5" fmla="*/ 465008 h 675656"/>
              <a:gd name="connsiteX6" fmla="*/ 1186662 w 1186662"/>
              <a:gd name="connsiteY6" fmla="*/ 0 h 675656"/>
              <a:gd name="connsiteX0" fmla="*/ 0 w 1186662"/>
              <a:gd name="connsiteY0" fmla="*/ 456326 h 675656"/>
              <a:gd name="connsiteX1" fmla="*/ 169551 w 1186662"/>
              <a:gd name="connsiteY1" fmla="*/ 456634 h 675656"/>
              <a:gd name="connsiteX2" fmla="*/ 404783 w 1186662"/>
              <a:gd name="connsiteY2" fmla="*/ 499853 h 675656"/>
              <a:gd name="connsiteX3" fmla="*/ 692685 w 1186662"/>
              <a:gd name="connsiteY3" fmla="*/ 667160 h 675656"/>
              <a:gd name="connsiteX4" fmla="*/ 868620 w 1186662"/>
              <a:gd name="connsiteY4" fmla="*/ 630992 h 675656"/>
              <a:gd name="connsiteX5" fmla="*/ 1021516 w 1186662"/>
              <a:gd name="connsiteY5" fmla="*/ 334968 h 675656"/>
              <a:gd name="connsiteX6" fmla="*/ 1186662 w 1186662"/>
              <a:gd name="connsiteY6" fmla="*/ 0 h 675656"/>
              <a:gd name="connsiteX0" fmla="*/ 0 w 1220040"/>
              <a:gd name="connsiteY0" fmla="*/ 409941 h 629271"/>
              <a:gd name="connsiteX1" fmla="*/ 169551 w 1220040"/>
              <a:gd name="connsiteY1" fmla="*/ 410249 h 629271"/>
              <a:gd name="connsiteX2" fmla="*/ 404783 w 1220040"/>
              <a:gd name="connsiteY2" fmla="*/ 453468 h 629271"/>
              <a:gd name="connsiteX3" fmla="*/ 692685 w 1220040"/>
              <a:gd name="connsiteY3" fmla="*/ 620775 h 629271"/>
              <a:gd name="connsiteX4" fmla="*/ 868620 w 1220040"/>
              <a:gd name="connsiteY4" fmla="*/ 584607 h 629271"/>
              <a:gd name="connsiteX5" fmla="*/ 1021516 w 1220040"/>
              <a:gd name="connsiteY5" fmla="*/ 288583 h 629271"/>
              <a:gd name="connsiteX6" fmla="*/ 1220040 w 1220040"/>
              <a:gd name="connsiteY6" fmla="*/ 0 h 629271"/>
              <a:gd name="connsiteX0" fmla="*/ 0 w 1182548"/>
              <a:gd name="connsiteY0" fmla="*/ 488650 h 707980"/>
              <a:gd name="connsiteX1" fmla="*/ 169551 w 1182548"/>
              <a:gd name="connsiteY1" fmla="*/ 488958 h 707980"/>
              <a:gd name="connsiteX2" fmla="*/ 404783 w 1182548"/>
              <a:gd name="connsiteY2" fmla="*/ 532177 h 707980"/>
              <a:gd name="connsiteX3" fmla="*/ 692685 w 1182548"/>
              <a:gd name="connsiteY3" fmla="*/ 699484 h 707980"/>
              <a:gd name="connsiteX4" fmla="*/ 868620 w 1182548"/>
              <a:gd name="connsiteY4" fmla="*/ 663316 h 707980"/>
              <a:gd name="connsiteX5" fmla="*/ 1021516 w 1182548"/>
              <a:gd name="connsiteY5" fmla="*/ 367292 h 707980"/>
              <a:gd name="connsiteX6" fmla="*/ 1182548 w 1182548"/>
              <a:gd name="connsiteY6" fmla="*/ 0 h 707980"/>
              <a:gd name="connsiteX0" fmla="*/ 0 w 1182548"/>
              <a:gd name="connsiteY0" fmla="*/ 488650 h 707980"/>
              <a:gd name="connsiteX1" fmla="*/ 169551 w 1182548"/>
              <a:gd name="connsiteY1" fmla="*/ 488958 h 707980"/>
              <a:gd name="connsiteX2" fmla="*/ 404783 w 1182548"/>
              <a:gd name="connsiteY2" fmla="*/ 532177 h 707980"/>
              <a:gd name="connsiteX3" fmla="*/ 692685 w 1182548"/>
              <a:gd name="connsiteY3" fmla="*/ 699484 h 707980"/>
              <a:gd name="connsiteX4" fmla="*/ 868620 w 1182548"/>
              <a:gd name="connsiteY4" fmla="*/ 663316 h 707980"/>
              <a:gd name="connsiteX5" fmla="*/ 1021516 w 1182548"/>
              <a:gd name="connsiteY5" fmla="*/ 367292 h 707980"/>
              <a:gd name="connsiteX6" fmla="*/ 1182548 w 1182548"/>
              <a:gd name="connsiteY6" fmla="*/ 0 h 707980"/>
              <a:gd name="connsiteX0" fmla="*/ 0 w 1182548"/>
              <a:gd name="connsiteY0" fmla="*/ 488650 h 707980"/>
              <a:gd name="connsiteX1" fmla="*/ 169551 w 1182548"/>
              <a:gd name="connsiteY1" fmla="*/ 488958 h 707980"/>
              <a:gd name="connsiteX2" fmla="*/ 404783 w 1182548"/>
              <a:gd name="connsiteY2" fmla="*/ 532177 h 707980"/>
              <a:gd name="connsiteX3" fmla="*/ 692685 w 1182548"/>
              <a:gd name="connsiteY3" fmla="*/ 699484 h 707980"/>
              <a:gd name="connsiteX4" fmla="*/ 868620 w 1182548"/>
              <a:gd name="connsiteY4" fmla="*/ 663316 h 707980"/>
              <a:gd name="connsiteX5" fmla="*/ 1020438 w 1182548"/>
              <a:gd name="connsiteY5" fmla="*/ 409620 h 707980"/>
              <a:gd name="connsiteX6" fmla="*/ 1182548 w 1182548"/>
              <a:gd name="connsiteY6" fmla="*/ 0 h 707980"/>
              <a:gd name="connsiteX0" fmla="*/ 0 w 1182548"/>
              <a:gd name="connsiteY0" fmla="*/ 488650 h 707980"/>
              <a:gd name="connsiteX1" fmla="*/ 169551 w 1182548"/>
              <a:gd name="connsiteY1" fmla="*/ 488958 h 707980"/>
              <a:gd name="connsiteX2" fmla="*/ 404783 w 1182548"/>
              <a:gd name="connsiteY2" fmla="*/ 532177 h 707980"/>
              <a:gd name="connsiteX3" fmla="*/ 692685 w 1182548"/>
              <a:gd name="connsiteY3" fmla="*/ 699484 h 707980"/>
              <a:gd name="connsiteX4" fmla="*/ 868620 w 1182548"/>
              <a:gd name="connsiteY4" fmla="*/ 663316 h 707980"/>
              <a:gd name="connsiteX5" fmla="*/ 1020438 w 1182548"/>
              <a:gd name="connsiteY5" fmla="*/ 409620 h 707980"/>
              <a:gd name="connsiteX6" fmla="*/ 1182548 w 1182548"/>
              <a:gd name="connsiteY6" fmla="*/ 0 h 707980"/>
              <a:gd name="connsiteX0" fmla="*/ 0 w 1182548"/>
              <a:gd name="connsiteY0" fmla="*/ 488650 h 730842"/>
              <a:gd name="connsiteX1" fmla="*/ 169551 w 1182548"/>
              <a:gd name="connsiteY1" fmla="*/ 488958 h 730842"/>
              <a:gd name="connsiteX2" fmla="*/ 404783 w 1182548"/>
              <a:gd name="connsiteY2" fmla="*/ 532177 h 730842"/>
              <a:gd name="connsiteX3" fmla="*/ 642655 w 1182548"/>
              <a:gd name="connsiteY3" fmla="*/ 725438 h 730842"/>
              <a:gd name="connsiteX4" fmla="*/ 868620 w 1182548"/>
              <a:gd name="connsiteY4" fmla="*/ 663316 h 730842"/>
              <a:gd name="connsiteX5" fmla="*/ 1020438 w 1182548"/>
              <a:gd name="connsiteY5" fmla="*/ 409620 h 730842"/>
              <a:gd name="connsiteX6" fmla="*/ 1182548 w 1182548"/>
              <a:gd name="connsiteY6" fmla="*/ 0 h 730842"/>
              <a:gd name="connsiteX0" fmla="*/ 0 w 1182548"/>
              <a:gd name="connsiteY0" fmla="*/ 488650 h 757381"/>
              <a:gd name="connsiteX1" fmla="*/ 169551 w 1182548"/>
              <a:gd name="connsiteY1" fmla="*/ 488958 h 757381"/>
              <a:gd name="connsiteX2" fmla="*/ 404783 w 1182548"/>
              <a:gd name="connsiteY2" fmla="*/ 532177 h 757381"/>
              <a:gd name="connsiteX3" fmla="*/ 701183 w 1182548"/>
              <a:gd name="connsiteY3" fmla="*/ 753553 h 757381"/>
              <a:gd name="connsiteX4" fmla="*/ 868620 w 1182548"/>
              <a:gd name="connsiteY4" fmla="*/ 663316 h 757381"/>
              <a:gd name="connsiteX5" fmla="*/ 1020438 w 1182548"/>
              <a:gd name="connsiteY5" fmla="*/ 409620 h 757381"/>
              <a:gd name="connsiteX6" fmla="*/ 1182548 w 1182548"/>
              <a:gd name="connsiteY6" fmla="*/ 0 h 757381"/>
              <a:gd name="connsiteX0" fmla="*/ 0 w 1182548"/>
              <a:gd name="connsiteY0" fmla="*/ 488650 h 771282"/>
              <a:gd name="connsiteX1" fmla="*/ 169551 w 1182548"/>
              <a:gd name="connsiteY1" fmla="*/ 488958 h 771282"/>
              <a:gd name="connsiteX2" fmla="*/ 404783 w 1182548"/>
              <a:gd name="connsiteY2" fmla="*/ 532177 h 771282"/>
              <a:gd name="connsiteX3" fmla="*/ 701183 w 1182548"/>
              <a:gd name="connsiteY3" fmla="*/ 753553 h 771282"/>
              <a:gd name="connsiteX4" fmla="*/ 837201 w 1182548"/>
              <a:gd name="connsiteY4" fmla="*/ 733916 h 771282"/>
              <a:gd name="connsiteX5" fmla="*/ 1020438 w 1182548"/>
              <a:gd name="connsiteY5" fmla="*/ 409620 h 771282"/>
              <a:gd name="connsiteX6" fmla="*/ 1182548 w 1182548"/>
              <a:gd name="connsiteY6" fmla="*/ 0 h 771282"/>
              <a:gd name="connsiteX0" fmla="*/ 0 w 1182548"/>
              <a:gd name="connsiteY0" fmla="*/ 488650 h 755028"/>
              <a:gd name="connsiteX1" fmla="*/ 169551 w 1182548"/>
              <a:gd name="connsiteY1" fmla="*/ 488958 h 755028"/>
              <a:gd name="connsiteX2" fmla="*/ 404783 w 1182548"/>
              <a:gd name="connsiteY2" fmla="*/ 532177 h 755028"/>
              <a:gd name="connsiteX3" fmla="*/ 701183 w 1182548"/>
              <a:gd name="connsiteY3" fmla="*/ 753553 h 755028"/>
              <a:gd name="connsiteX4" fmla="*/ 1020438 w 1182548"/>
              <a:gd name="connsiteY4" fmla="*/ 409620 h 755028"/>
              <a:gd name="connsiteX5" fmla="*/ 1182548 w 1182548"/>
              <a:gd name="connsiteY5" fmla="*/ 0 h 755028"/>
              <a:gd name="connsiteX0" fmla="*/ 0 w 1182548"/>
              <a:gd name="connsiteY0" fmla="*/ 488650 h 750266"/>
              <a:gd name="connsiteX1" fmla="*/ 169551 w 1182548"/>
              <a:gd name="connsiteY1" fmla="*/ 488958 h 750266"/>
              <a:gd name="connsiteX2" fmla="*/ 404783 w 1182548"/>
              <a:gd name="connsiteY2" fmla="*/ 532177 h 750266"/>
              <a:gd name="connsiteX3" fmla="*/ 750674 w 1182548"/>
              <a:gd name="connsiteY3" fmla="*/ 748763 h 750266"/>
              <a:gd name="connsiteX4" fmla="*/ 1020438 w 1182548"/>
              <a:gd name="connsiteY4" fmla="*/ 409620 h 750266"/>
              <a:gd name="connsiteX5" fmla="*/ 1182548 w 1182548"/>
              <a:gd name="connsiteY5" fmla="*/ 0 h 750266"/>
              <a:gd name="connsiteX0" fmla="*/ 0 w 1182548"/>
              <a:gd name="connsiteY0" fmla="*/ 488650 h 749831"/>
              <a:gd name="connsiteX1" fmla="*/ 169551 w 1182548"/>
              <a:gd name="connsiteY1" fmla="*/ 488958 h 749831"/>
              <a:gd name="connsiteX2" fmla="*/ 355831 w 1182548"/>
              <a:gd name="connsiteY2" fmla="*/ 515801 h 749831"/>
              <a:gd name="connsiteX3" fmla="*/ 750674 w 1182548"/>
              <a:gd name="connsiteY3" fmla="*/ 748763 h 749831"/>
              <a:gd name="connsiteX4" fmla="*/ 1020438 w 1182548"/>
              <a:gd name="connsiteY4" fmla="*/ 409620 h 749831"/>
              <a:gd name="connsiteX5" fmla="*/ 1182548 w 1182548"/>
              <a:gd name="connsiteY5" fmla="*/ 0 h 749831"/>
              <a:gd name="connsiteX0" fmla="*/ 0 w 1182548"/>
              <a:gd name="connsiteY0" fmla="*/ 488650 h 749834"/>
              <a:gd name="connsiteX1" fmla="*/ 140018 w 1182548"/>
              <a:gd name="connsiteY1" fmla="*/ 485482 h 749834"/>
              <a:gd name="connsiteX2" fmla="*/ 355831 w 1182548"/>
              <a:gd name="connsiteY2" fmla="*/ 515801 h 749834"/>
              <a:gd name="connsiteX3" fmla="*/ 750674 w 1182548"/>
              <a:gd name="connsiteY3" fmla="*/ 748763 h 749834"/>
              <a:gd name="connsiteX4" fmla="*/ 1020438 w 1182548"/>
              <a:gd name="connsiteY4" fmla="*/ 409620 h 749834"/>
              <a:gd name="connsiteX5" fmla="*/ 1182548 w 1182548"/>
              <a:gd name="connsiteY5" fmla="*/ 0 h 749834"/>
              <a:gd name="connsiteX0" fmla="*/ 0 w 1177626"/>
              <a:gd name="connsiteY0" fmla="*/ 489229 h 749834"/>
              <a:gd name="connsiteX1" fmla="*/ 135096 w 1177626"/>
              <a:gd name="connsiteY1" fmla="*/ 485482 h 749834"/>
              <a:gd name="connsiteX2" fmla="*/ 350909 w 1177626"/>
              <a:gd name="connsiteY2" fmla="*/ 515801 h 749834"/>
              <a:gd name="connsiteX3" fmla="*/ 745752 w 1177626"/>
              <a:gd name="connsiteY3" fmla="*/ 748763 h 749834"/>
              <a:gd name="connsiteX4" fmla="*/ 1015516 w 1177626"/>
              <a:gd name="connsiteY4" fmla="*/ 409620 h 749834"/>
              <a:gd name="connsiteX5" fmla="*/ 1177626 w 1177626"/>
              <a:gd name="connsiteY5" fmla="*/ 0 h 749834"/>
              <a:gd name="connsiteX0" fmla="*/ 0 w 1177626"/>
              <a:gd name="connsiteY0" fmla="*/ 489229 h 749828"/>
              <a:gd name="connsiteX1" fmla="*/ 194162 w 1177626"/>
              <a:gd name="connsiteY1" fmla="*/ 492432 h 749828"/>
              <a:gd name="connsiteX2" fmla="*/ 350909 w 1177626"/>
              <a:gd name="connsiteY2" fmla="*/ 515801 h 749828"/>
              <a:gd name="connsiteX3" fmla="*/ 745752 w 1177626"/>
              <a:gd name="connsiteY3" fmla="*/ 748763 h 749828"/>
              <a:gd name="connsiteX4" fmla="*/ 1015516 w 1177626"/>
              <a:gd name="connsiteY4" fmla="*/ 409620 h 749828"/>
              <a:gd name="connsiteX5" fmla="*/ 1177626 w 1177626"/>
              <a:gd name="connsiteY5" fmla="*/ 0 h 749828"/>
              <a:gd name="connsiteX0" fmla="*/ 0 w 1177626"/>
              <a:gd name="connsiteY0" fmla="*/ 489229 h 749831"/>
              <a:gd name="connsiteX1" fmla="*/ 350909 w 1177626"/>
              <a:gd name="connsiteY1" fmla="*/ 515801 h 749831"/>
              <a:gd name="connsiteX2" fmla="*/ 745752 w 1177626"/>
              <a:gd name="connsiteY2" fmla="*/ 748763 h 749831"/>
              <a:gd name="connsiteX3" fmla="*/ 1015516 w 1177626"/>
              <a:gd name="connsiteY3" fmla="*/ 409620 h 749831"/>
              <a:gd name="connsiteX4" fmla="*/ 1177626 w 1177626"/>
              <a:gd name="connsiteY4" fmla="*/ 0 h 749831"/>
              <a:gd name="connsiteX0" fmla="*/ 0 w 1177626"/>
              <a:gd name="connsiteY0" fmla="*/ 489229 h 749831"/>
              <a:gd name="connsiteX1" fmla="*/ 147480 w 1177626"/>
              <a:gd name="connsiteY1" fmla="*/ 483511 h 749831"/>
              <a:gd name="connsiteX2" fmla="*/ 350909 w 1177626"/>
              <a:gd name="connsiteY2" fmla="*/ 515801 h 749831"/>
              <a:gd name="connsiteX3" fmla="*/ 745752 w 1177626"/>
              <a:gd name="connsiteY3" fmla="*/ 748763 h 749831"/>
              <a:gd name="connsiteX4" fmla="*/ 1015516 w 1177626"/>
              <a:gd name="connsiteY4" fmla="*/ 409620 h 749831"/>
              <a:gd name="connsiteX5" fmla="*/ 1177626 w 1177626"/>
              <a:gd name="connsiteY5" fmla="*/ 0 h 749831"/>
              <a:gd name="connsiteX0" fmla="*/ 0 w 1177626"/>
              <a:gd name="connsiteY0" fmla="*/ 489229 h 749852"/>
              <a:gd name="connsiteX1" fmla="*/ 157863 w 1177626"/>
              <a:gd name="connsiteY1" fmla="*/ 463504 h 749852"/>
              <a:gd name="connsiteX2" fmla="*/ 350909 w 1177626"/>
              <a:gd name="connsiteY2" fmla="*/ 515801 h 749852"/>
              <a:gd name="connsiteX3" fmla="*/ 745752 w 1177626"/>
              <a:gd name="connsiteY3" fmla="*/ 748763 h 749852"/>
              <a:gd name="connsiteX4" fmla="*/ 1015516 w 1177626"/>
              <a:gd name="connsiteY4" fmla="*/ 409620 h 749852"/>
              <a:gd name="connsiteX5" fmla="*/ 1177626 w 1177626"/>
              <a:gd name="connsiteY5" fmla="*/ 0 h 749852"/>
              <a:gd name="connsiteX0" fmla="*/ 0 w 1186393"/>
              <a:gd name="connsiteY0" fmla="*/ 445742 h 749852"/>
              <a:gd name="connsiteX1" fmla="*/ 166630 w 1186393"/>
              <a:gd name="connsiteY1" fmla="*/ 463504 h 749852"/>
              <a:gd name="connsiteX2" fmla="*/ 359676 w 1186393"/>
              <a:gd name="connsiteY2" fmla="*/ 515801 h 749852"/>
              <a:gd name="connsiteX3" fmla="*/ 754519 w 1186393"/>
              <a:gd name="connsiteY3" fmla="*/ 748763 h 749852"/>
              <a:gd name="connsiteX4" fmla="*/ 1024283 w 1186393"/>
              <a:gd name="connsiteY4" fmla="*/ 409620 h 749852"/>
              <a:gd name="connsiteX5" fmla="*/ 1186393 w 1186393"/>
              <a:gd name="connsiteY5" fmla="*/ 0 h 749852"/>
              <a:gd name="connsiteX0" fmla="*/ 0 w 1186393"/>
              <a:gd name="connsiteY0" fmla="*/ 445742 h 742354"/>
              <a:gd name="connsiteX1" fmla="*/ 166630 w 1186393"/>
              <a:gd name="connsiteY1" fmla="*/ 463504 h 742354"/>
              <a:gd name="connsiteX2" fmla="*/ 359676 w 1186393"/>
              <a:gd name="connsiteY2" fmla="*/ 515801 h 742354"/>
              <a:gd name="connsiteX3" fmla="*/ 694511 w 1186393"/>
              <a:gd name="connsiteY3" fmla="*/ 741233 h 742354"/>
              <a:gd name="connsiteX4" fmla="*/ 1024283 w 1186393"/>
              <a:gd name="connsiteY4" fmla="*/ 409620 h 742354"/>
              <a:gd name="connsiteX5" fmla="*/ 1186393 w 1186393"/>
              <a:gd name="connsiteY5" fmla="*/ 0 h 74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6393" h="742354">
                <a:moveTo>
                  <a:pt x="0" y="445742"/>
                </a:moveTo>
                <a:lnTo>
                  <a:pt x="166630" y="463504"/>
                </a:lnTo>
                <a:cubicBezTo>
                  <a:pt x="230979" y="480936"/>
                  <a:pt x="271696" y="469513"/>
                  <a:pt x="359676" y="515801"/>
                </a:cubicBezTo>
                <a:cubicBezTo>
                  <a:pt x="447656" y="562089"/>
                  <a:pt x="583743" y="758930"/>
                  <a:pt x="694511" y="741233"/>
                </a:cubicBezTo>
                <a:cubicBezTo>
                  <a:pt x="805279" y="723536"/>
                  <a:pt x="944056" y="535212"/>
                  <a:pt x="1024283" y="409620"/>
                </a:cubicBezTo>
                <a:cubicBezTo>
                  <a:pt x="1070177" y="297440"/>
                  <a:pt x="1081527" y="237201"/>
                  <a:pt x="1186393"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p>
        </p:txBody>
      </p:sp>
      <p:pic>
        <p:nvPicPr>
          <p:cNvPr id="44" name="Picture 43" descr="A black circle with stars and planets in the background&#10;&#10;Description automatically generated">
            <a:extLst>
              <a:ext uri="{FF2B5EF4-FFF2-40B4-BE49-F238E27FC236}">
                <a16:creationId xmlns:a16="http://schemas.microsoft.com/office/drawing/2014/main" id="{1A5D68CB-341B-F606-71AA-AAF1E8AF93F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750" r="5807" b="5684"/>
          <a:stretch/>
        </p:blipFill>
        <p:spPr>
          <a:xfrm flipH="1">
            <a:off x="7934598" y="3662487"/>
            <a:ext cx="184958" cy="181760"/>
          </a:xfrm>
          <a:prstGeom prst="rect">
            <a:avLst/>
          </a:prstGeom>
        </p:spPr>
      </p:pic>
      <p:sp>
        <p:nvSpPr>
          <p:cNvPr id="45" name="Freeform 44">
            <a:extLst>
              <a:ext uri="{FF2B5EF4-FFF2-40B4-BE49-F238E27FC236}">
                <a16:creationId xmlns:a16="http://schemas.microsoft.com/office/drawing/2014/main" id="{3D7C905F-3E95-AC98-9A4C-C071171520C9}"/>
              </a:ext>
            </a:extLst>
          </p:cNvPr>
          <p:cNvSpPr/>
          <p:nvPr/>
        </p:nvSpPr>
        <p:spPr>
          <a:xfrm rot="21412023">
            <a:off x="6980584" y="3918978"/>
            <a:ext cx="2946022" cy="1145105"/>
          </a:xfrm>
          <a:custGeom>
            <a:avLst/>
            <a:gdLst>
              <a:gd name="connsiteX0" fmla="*/ 0 w 1082566"/>
              <a:gd name="connsiteY0" fmla="*/ 346841 h 346841"/>
              <a:gd name="connsiteX1" fmla="*/ 304800 w 1082566"/>
              <a:gd name="connsiteY1" fmla="*/ 220717 h 346841"/>
              <a:gd name="connsiteX2" fmla="*/ 409904 w 1082566"/>
              <a:gd name="connsiteY2" fmla="*/ 0 h 346841"/>
              <a:gd name="connsiteX3" fmla="*/ 651642 w 1082566"/>
              <a:gd name="connsiteY3" fmla="*/ 220717 h 346841"/>
              <a:gd name="connsiteX4" fmla="*/ 1082566 w 1082566"/>
              <a:gd name="connsiteY4" fmla="*/ 10510 h 346841"/>
              <a:gd name="connsiteX0" fmla="*/ 0 w 1082566"/>
              <a:gd name="connsiteY0" fmla="*/ 336331 h 336331"/>
              <a:gd name="connsiteX1" fmla="*/ 304800 w 1082566"/>
              <a:gd name="connsiteY1" fmla="*/ 210207 h 336331"/>
              <a:gd name="connsiteX2" fmla="*/ 439295 w 1082566"/>
              <a:gd name="connsiteY2" fmla="*/ 9458 h 336331"/>
              <a:gd name="connsiteX3" fmla="*/ 651642 w 1082566"/>
              <a:gd name="connsiteY3" fmla="*/ 210207 h 336331"/>
              <a:gd name="connsiteX4" fmla="*/ 1082566 w 1082566"/>
              <a:gd name="connsiteY4" fmla="*/ 0 h 336331"/>
              <a:gd name="connsiteX0" fmla="*/ 0 w 1082566"/>
              <a:gd name="connsiteY0" fmla="*/ 336331 h 336331"/>
              <a:gd name="connsiteX1" fmla="*/ 231323 w 1082566"/>
              <a:gd name="connsiteY1" fmla="*/ 270112 h 336331"/>
              <a:gd name="connsiteX2" fmla="*/ 439295 w 1082566"/>
              <a:gd name="connsiteY2" fmla="*/ 9458 h 336331"/>
              <a:gd name="connsiteX3" fmla="*/ 651642 w 1082566"/>
              <a:gd name="connsiteY3" fmla="*/ 210207 h 336331"/>
              <a:gd name="connsiteX4" fmla="*/ 1082566 w 1082566"/>
              <a:gd name="connsiteY4" fmla="*/ 0 h 336331"/>
              <a:gd name="connsiteX0" fmla="*/ 0 w 1082566"/>
              <a:gd name="connsiteY0" fmla="*/ 336331 h 336331"/>
              <a:gd name="connsiteX1" fmla="*/ 231323 w 1082566"/>
              <a:gd name="connsiteY1" fmla="*/ 270112 h 336331"/>
              <a:gd name="connsiteX2" fmla="*/ 439295 w 1082566"/>
              <a:gd name="connsiteY2" fmla="*/ 89331 h 336331"/>
              <a:gd name="connsiteX3" fmla="*/ 651642 w 1082566"/>
              <a:gd name="connsiteY3" fmla="*/ 210207 h 336331"/>
              <a:gd name="connsiteX4" fmla="*/ 1082566 w 1082566"/>
              <a:gd name="connsiteY4" fmla="*/ 0 h 336331"/>
              <a:gd name="connsiteX0" fmla="*/ 0 w 976901"/>
              <a:gd name="connsiteY0" fmla="*/ 492237 h 492237"/>
              <a:gd name="connsiteX1" fmla="*/ 231323 w 976901"/>
              <a:gd name="connsiteY1" fmla="*/ 426018 h 492237"/>
              <a:gd name="connsiteX2" fmla="*/ 439295 w 976901"/>
              <a:gd name="connsiteY2" fmla="*/ 245237 h 492237"/>
              <a:gd name="connsiteX3" fmla="*/ 651642 w 976901"/>
              <a:gd name="connsiteY3" fmla="*/ 366113 h 492237"/>
              <a:gd name="connsiteX4" fmla="*/ 976901 w 976901"/>
              <a:gd name="connsiteY4" fmla="*/ 0 h 492237"/>
              <a:gd name="connsiteX0" fmla="*/ 0 w 976901"/>
              <a:gd name="connsiteY0" fmla="*/ 492237 h 492237"/>
              <a:gd name="connsiteX1" fmla="*/ 231323 w 976901"/>
              <a:gd name="connsiteY1" fmla="*/ 426018 h 492237"/>
              <a:gd name="connsiteX2" fmla="*/ 439295 w 976901"/>
              <a:gd name="connsiteY2" fmla="*/ 245237 h 492237"/>
              <a:gd name="connsiteX3" fmla="*/ 651642 w 976901"/>
              <a:gd name="connsiteY3" fmla="*/ 366113 h 492237"/>
              <a:gd name="connsiteX4" fmla="*/ 976901 w 976901"/>
              <a:gd name="connsiteY4" fmla="*/ 0 h 492237"/>
              <a:gd name="connsiteX0" fmla="*/ 0 w 976901"/>
              <a:gd name="connsiteY0" fmla="*/ 497441 h 497441"/>
              <a:gd name="connsiteX1" fmla="*/ 231323 w 976901"/>
              <a:gd name="connsiteY1" fmla="*/ 431222 h 497441"/>
              <a:gd name="connsiteX2" fmla="*/ 402766 w 976901"/>
              <a:gd name="connsiteY2" fmla="*/ 193 h 497441"/>
              <a:gd name="connsiteX3" fmla="*/ 651642 w 976901"/>
              <a:gd name="connsiteY3" fmla="*/ 371317 h 497441"/>
              <a:gd name="connsiteX4" fmla="*/ 976901 w 976901"/>
              <a:gd name="connsiteY4" fmla="*/ 5204 h 497441"/>
              <a:gd name="connsiteX0" fmla="*/ 0 w 976901"/>
              <a:gd name="connsiteY0" fmla="*/ 497516 h 497516"/>
              <a:gd name="connsiteX1" fmla="*/ 286721 w 976901"/>
              <a:gd name="connsiteY1" fmla="*/ 314841 h 497516"/>
              <a:gd name="connsiteX2" fmla="*/ 402766 w 976901"/>
              <a:gd name="connsiteY2" fmla="*/ 268 h 497516"/>
              <a:gd name="connsiteX3" fmla="*/ 651642 w 976901"/>
              <a:gd name="connsiteY3" fmla="*/ 371392 h 497516"/>
              <a:gd name="connsiteX4" fmla="*/ 976901 w 976901"/>
              <a:gd name="connsiteY4" fmla="*/ 5279 h 497516"/>
              <a:gd name="connsiteX0" fmla="*/ 0 w 976901"/>
              <a:gd name="connsiteY0" fmla="*/ 498716 h 498716"/>
              <a:gd name="connsiteX1" fmla="*/ 286721 w 976901"/>
              <a:gd name="connsiteY1" fmla="*/ 316041 h 498716"/>
              <a:gd name="connsiteX2" fmla="*/ 402766 w 976901"/>
              <a:gd name="connsiteY2" fmla="*/ 1468 h 498716"/>
              <a:gd name="connsiteX3" fmla="*/ 649561 w 976901"/>
              <a:gd name="connsiteY3" fmla="*/ 454330 h 498716"/>
              <a:gd name="connsiteX4" fmla="*/ 976901 w 976901"/>
              <a:gd name="connsiteY4" fmla="*/ 6479 h 498716"/>
              <a:gd name="connsiteX0" fmla="*/ 0 w 976901"/>
              <a:gd name="connsiteY0" fmla="*/ 497726 h 497726"/>
              <a:gd name="connsiteX1" fmla="*/ 223378 w 976901"/>
              <a:gd name="connsiteY1" fmla="*/ 369085 h 497726"/>
              <a:gd name="connsiteX2" fmla="*/ 402766 w 976901"/>
              <a:gd name="connsiteY2" fmla="*/ 478 h 497726"/>
              <a:gd name="connsiteX3" fmla="*/ 649561 w 976901"/>
              <a:gd name="connsiteY3" fmla="*/ 453340 h 497726"/>
              <a:gd name="connsiteX4" fmla="*/ 976901 w 976901"/>
              <a:gd name="connsiteY4" fmla="*/ 5489 h 497726"/>
              <a:gd name="connsiteX0" fmla="*/ 0 w 976901"/>
              <a:gd name="connsiteY0" fmla="*/ 600355 h 600355"/>
              <a:gd name="connsiteX1" fmla="*/ 223378 w 976901"/>
              <a:gd name="connsiteY1" fmla="*/ 471714 h 600355"/>
              <a:gd name="connsiteX2" fmla="*/ 400615 w 976901"/>
              <a:gd name="connsiteY2" fmla="*/ 374 h 600355"/>
              <a:gd name="connsiteX3" fmla="*/ 649561 w 976901"/>
              <a:gd name="connsiteY3" fmla="*/ 555969 h 600355"/>
              <a:gd name="connsiteX4" fmla="*/ 976901 w 976901"/>
              <a:gd name="connsiteY4" fmla="*/ 108118 h 600355"/>
              <a:gd name="connsiteX0" fmla="*/ 0 w 976901"/>
              <a:gd name="connsiteY0" fmla="*/ 600749 h 600749"/>
              <a:gd name="connsiteX1" fmla="*/ 205148 w 976901"/>
              <a:gd name="connsiteY1" fmla="*/ 439219 h 600749"/>
              <a:gd name="connsiteX2" fmla="*/ 400615 w 976901"/>
              <a:gd name="connsiteY2" fmla="*/ 768 h 600749"/>
              <a:gd name="connsiteX3" fmla="*/ 649561 w 976901"/>
              <a:gd name="connsiteY3" fmla="*/ 556363 h 600749"/>
              <a:gd name="connsiteX4" fmla="*/ 976901 w 976901"/>
              <a:gd name="connsiteY4" fmla="*/ 108512 h 600749"/>
              <a:gd name="connsiteX0" fmla="*/ 0 w 976901"/>
              <a:gd name="connsiteY0" fmla="*/ 600123 h 600123"/>
              <a:gd name="connsiteX1" fmla="*/ 205148 w 976901"/>
              <a:gd name="connsiteY1" fmla="*/ 438593 h 600123"/>
              <a:gd name="connsiteX2" fmla="*/ 400615 w 976901"/>
              <a:gd name="connsiteY2" fmla="*/ 142 h 600123"/>
              <a:gd name="connsiteX3" fmla="*/ 679897 w 976901"/>
              <a:gd name="connsiteY3" fmla="*/ 487572 h 600123"/>
              <a:gd name="connsiteX4" fmla="*/ 976901 w 976901"/>
              <a:gd name="connsiteY4" fmla="*/ 107886 h 600123"/>
              <a:gd name="connsiteX0" fmla="*/ 0 w 1364375"/>
              <a:gd name="connsiteY0" fmla="*/ 680401 h 680401"/>
              <a:gd name="connsiteX1" fmla="*/ 592622 w 1364375"/>
              <a:gd name="connsiteY1" fmla="*/ 438598 h 680401"/>
              <a:gd name="connsiteX2" fmla="*/ 788089 w 1364375"/>
              <a:gd name="connsiteY2" fmla="*/ 147 h 680401"/>
              <a:gd name="connsiteX3" fmla="*/ 1067371 w 1364375"/>
              <a:gd name="connsiteY3" fmla="*/ 487577 h 680401"/>
              <a:gd name="connsiteX4" fmla="*/ 1364375 w 1364375"/>
              <a:gd name="connsiteY4" fmla="*/ 107891 h 680401"/>
              <a:gd name="connsiteX0" fmla="*/ 0 w 1403023"/>
              <a:gd name="connsiteY0" fmla="*/ 665364 h 665364"/>
              <a:gd name="connsiteX1" fmla="*/ 631270 w 1403023"/>
              <a:gd name="connsiteY1" fmla="*/ 438598 h 665364"/>
              <a:gd name="connsiteX2" fmla="*/ 826737 w 1403023"/>
              <a:gd name="connsiteY2" fmla="*/ 147 h 665364"/>
              <a:gd name="connsiteX3" fmla="*/ 1106019 w 1403023"/>
              <a:gd name="connsiteY3" fmla="*/ 487577 h 665364"/>
              <a:gd name="connsiteX4" fmla="*/ 1403023 w 1403023"/>
              <a:gd name="connsiteY4" fmla="*/ 107891 h 665364"/>
              <a:gd name="connsiteX0" fmla="*/ 0 w 1403023"/>
              <a:gd name="connsiteY0" fmla="*/ 665360 h 665360"/>
              <a:gd name="connsiteX1" fmla="*/ 273515 w 1403023"/>
              <a:gd name="connsiteY1" fmla="*/ 604228 h 665360"/>
              <a:gd name="connsiteX2" fmla="*/ 631270 w 1403023"/>
              <a:gd name="connsiteY2" fmla="*/ 438594 h 665360"/>
              <a:gd name="connsiteX3" fmla="*/ 826737 w 1403023"/>
              <a:gd name="connsiteY3" fmla="*/ 143 h 665360"/>
              <a:gd name="connsiteX4" fmla="*/ 1106019 w 1403023"/>
              <a:gd name="connsiteY4" fmla="*/ 487573 h 665360"/>
              <a:gd name="connsiteX5" fmla="*/ 1403023 w 1403023"/>
              <a:gd name="connsiteY5" fmla="*/ 107887 h 665360"/>
              <a:gd name="connsiteX0" fmla="*/ 0 w 1403023"/>
              <a:gd name="connsiteY0" fmla="*/ 665362 h 667016"/>
              <a:gd name="connsiteX1" fmla="*/ 282179 w 1403023"/>
              <a:gd name="connsiteY1" fmla="*/ 647206 h 667016"/>
              <a:gd name="connsiteX2" fmla="*/ 631270 w 1403023"/>
              <a:gd name="connsiteY2" fmla="*/ 438596 h 667016"/>
              <a:gd name="connsiteX3" fmla="*/ 826737 w 1403023"/>
              <a:gd name="connsiteY3" fmla="*/ 145 h 667016"/>
              <a:gd name="connsiteX4" fmla="*/ 1106019 w 1403023"/>
              <a:gd name="connsiteY4" fmla="*/ 487575 h 667016"/>
              <a:gd name="connsiteX5" fmla="*/ 1403023 w 1403023"/>
              <a:gd name="connsiteY5" fmla="*/ 107889 h 667016"/>
              <a:gd name="connsiteX0" fmla="*/ 0 w 1291144"/>
              <a:gd name="connsiteY0" fmla="*/ 678528 h 678528"/>
              <a:gd name="connsiteX1" fmla="*/ 170300 w 1291144"/>
              <a:gd name="connsiteY1" fmla="*/ 647206 h 678528"/>
              <a:gd name="connsiteX2" fmla="*/ 519391 w 1291144"/>
              <a:gd name="connsiteY2" fmla="*/ 438596 h 678528"/>
              <a:gd name="connsiteX3" fmla="*/ 714858 w 1291144"/>
              <a:gd name="connsiteY3" fmla="*/ 145 h 678528"/>
              <a:gd name="connsiteX4" fmla="*/ 994140 w 1291144"/>
              <a:gd name="connsiteY4" fmla="*/ 487575 h 678528"/>
              <a:gd name="connsiteX5" fmla="*/ 1291144 w 1291144"/>
              <a:gd name="connsiteY5" fmla="*/ 107889 h 678528"/>
              <a:gd name="connsiteX0" fmla="*/ 0 w 1291144"/>
              <a:gd name="connsiteY0" fmla="*/ 678529 h 681369"/>
              <a:gd name="connsiteX1" fmla="*/ 208948 w 1291144"/>
              <a:gd name="connsiteY1" fmla="*/ 662245 h 681369"/>
              <a:gd name="connsiteX2" fmla="*/ 519391 w 1291144"/>
              <a:gd name="connsiteY2" fmla="*/ 438597 h 681369"/>
              <a:gd name="connsiteX3" fmla="*/ 714858 w 1291144"/>
              <a:gd name="connsiteY3" fmla="*/ 146 h 681369"/>
              <a:gd name="connsiteX4" fmla="*/ 994140 w 1291144"/>
              <a:gd name="connsiteY4" fmla="*/ 487576 h 681369"/>
              <a:gd name="connsiteX5" fmla="*/ 1291144 w 1291144"/>
              <a:gd name="connsiteY5" fmla="*/ 107890 h 681369"/>
              <a:gd name="connsiteX0" fmla="*/ 0 w 1291144"/>
              <a:gd name="connsiteY0" fmla="*/ 678412 h 681252"/>
              <a:gd name="connsiteX1" fmla="*/ 208948 w 1291144"/>
              <a:gd name="connsiteY1" fmla="*/ 662128 h 681252"/>
              <a:gd name="connsiteX2" fmla="*/ 444297 w 1291144"/>
              <a:gd name="connsiteY2" fmla="*/ 513555 h 681252"/>
              <a:gd name="connsiteX3" fmla="*/ 714858 w 1291144"/>
              <a:gd name="connsiteY3" fmla="*/ 29 h 681252"/>
              <a:gd name="connsiteX4" fmla="*/ 994140 w 1291144"/>
              <a:gd name="connsiteY4" fmla="*/ 487459 h 681252"/>
              <a:gd name="connsiteX5" fmla="*/ 1291144 w 1291144"/>
              <a:gd name="connsiteY5" fmla="*/ 107773 h 681252"/>
              <a:gd name="connsiteX0" fmla="*/ 0 w 1291144"/>
              <a:gd name="connsiteY0" fmla="*/ 632421 h 635261"/>
              <a:gd name="connsiteX1" fmla="*/ 208948 w 1291144"/>
              <a:gd name="connsiteY1" fmla="*/ 616137 h 635261"/>
              <a:gd name="connsiteX2" fmla="*/ 444297 w 1291144"/>
              <a:gd name="connsiteY2" fmla="*/ 467564 h 635261"/>
              <a:gd name="connsiteX3" fmla="*/ 660020 w 1291144"/>
              <a:gd name="connsiteY3" fmla="*/ 32 h 635261"/>
              <a:gd name="connsiteX4" fmla="*/ 994140 w 1291144"/>
              <a:gd name="connsiteY4" fmla="*/ 441468 h 635261"/>
              <a:gd name="connsiteX5" fmla="*/ 1291144 w 1291144"/>
              <a:gd name="connsiteY5" fmla="*/ 61782 h 635261"/>
              <a:gd name="connsiteX0" fmla="*/ 0 w 1291144"/>
              <a:gd name="connsiteY0" fmla="*/ 633206 h 636046"/>
              <a:gd name="connsiteX1" fmla="*/ 208948 w 1291144"/>
              <a:gd name="connsiteY1" fmla="*/ 616922 h 636046"/>
              <a:gd name="connsiteX2" fmla="*/ 444297 w 1291144"/>
              <a:gd name="connsiteY2" fmla="*/ 468349 h 636046"/>
              <a:gd name="connsiteX3" fmla="*/ 660020 w 1291144"/>
              <a:gd name="connsiteY3" fmla="*/ 817 h 636046"/>
              <a:gd name="connsiteX4" fmla="*/ 894120 w 1291144"/>
              <a:gd name="connsiteY4" fmla="*/ 346570 h 636046"/>
              <a:gd name="connsiteX5" fmla="*/ 1291144 w 1291144"/>
              <a:gd name="connsiteY5" fmla="*/ 62567 h 636046"/>
              <a:gd name="connsiteX0" fmla="*/ 0 w 1291144"/>
              <a:gd name="connsiteY0" fmla="*/ 633206 h 660982"/>
              <a:gd name="connsiteX1" fmla="*/ 213013 w 1291144"/>
              <a:gd name="connsiteY1" fmla="*/ 648868 h 660982"/>
              <a:gd name="connsiteX2" fmla="*/ 444297 w 1291144"/>
              <a:gd name="connsiteY2" fmla="*/ 468349 h 660982"/>
              <a:gd name="connsiteX3" fmla="*/ 660020 w 1291144"/>
              <a:gd name="connsiteY3" fmla="*/ 817 h 660982"/>
              <a:gd name="connsiteX4" fmla="*/ 894120 w 1291144"/>
              <a:gd name="connsiteY4" fmla="*/ 346570 h 660982"/>
              <a:gd name="connsiteX5" fmla="*/ 1291144 w 1291144"/>
              <a:gd name="connsiteY5" fmla="*/ 62567 h 660982"/>
              <a:gd name="connsiteX0" fmla="*/ 0 w 1282746"/>
              <a:gd name="connsiteY0" fmla="*/ 686639 h 686639"/>
              <a:gd name="connsiteX1" fmla="*/ 204615 w 1282746"/>
              <a:gd name="connsiteY1" fmla="*/ 648868 h 686639"/>
              <a:gd name="connsiteX2" fmla="*/ 435899 w 1282746"/>
              <a:gd name="connsiteY2" fmla="*/ 468349 h 686639"/>
              <a:gd name="connsiteX3" fmla="*/ 651622 w 1282746"/>
              <a:gd name="connsiteY3" fmla="*/ 817 h 686639"/>
              <a:gd name="connsiteX4" fmla="*/ 885722 w 1282746"/>
              <a:gd name="connsiteY4" fmla="*/ 346570 h 686639"/>
              <a:gd name="connsiteX5" fmla="*/ 1282746 w 1282746"/>
              <a:gd name="connsiteY5" fmla="*/ 62567 h 686639"/>
              <a:gd name="connsiteX0" fmla="*/ 0 w 1307600"/>
              <a:gd name="connsiteY0" fmla="*/ 704692 h 704692"/>
              <a:gd name="connsiteX1" fmla="*/ 229469 w 1307600"/>
              <a:gd name="connsiteY1" fmla="*/ 648868 h 704692"/>
              <a:gd name="connsiteX2" fmla="*/ 460753 w 1307600"/>
              <a:gd name="connsiteY2" fmla="*/ 468349 h 704692"/>
              <a:gd name="connsiteX3" fmla="*/ 676476 w 1307600"/>
              <a:gd name="connsiteY3" fmla="*/ 817 h 704692"/>
              <a:gd name="connsiteX4" fmla="*/ 910576 w 1307600"/>
              <a:gd name="connsiteY4" fmla="*/ 346570 h 704692"/>
              <a:gd name="connsiteX5" fmla="*/ 1307600 w 1307600"/>
              <a:gd name="connsiteY5" fmla="*/ 62567 h 704692"/>
              <a:gd name="connsiteX0" fmla="*/ 0 w 1307600"/>
              <a:gd name="connsiteY0" fmla="*/ 704761 h 704761"/>
              <a:gd name="connsiteX1" fmla="*/ 229469 w 1307600"/>
              <a:gd name="connsiteY1" fmla="*/ 648937 h 704761"/>
              <a:gd name="connsiteX2" fmla="*/ 416708 w 1307600"/>
              <a:gd name="connsiteY2" fmla="*/ 473725 h 704761"/>
              <a:gd name="connsiteX3" fmla="*/ 676476 w 1307600"/>
              <a:gd name="connsiteY3" fmla="*/ 886 h 704761"/>
              <a:gd name="connsiteX4" fmla="*/ 910576 w 1307600"/>
              <a:gd name="connsiteY4" fmla="*/ 346639 h 704761"/>
              <a:gd name="connsiteX5" fmla="*/ 1307600 w 1307600"/>
              <a:gd name="connsiteY5" fmla="*/ 62636 h 704761"/>
              <a:gd name="connsiteX0" fmla="*/ 0 w 1307600"/>
              <a:gd name="connsiteY0" fmla="*/ 704761 h 704761"/>
              <a:gd name="connsiteX1" fmla="*/ 165168 w 1307600"/>
              <a:gd name="connsiteY1" fmla="*/ 683327 h 704761"/>
              <a:gd name="connsiteX2" fmla="*/ 416708 w 1307600"/>
              <a:gd name="connsiteY2" fmla="*/ 473725 h 704761"/>
              <a:gd name="connsiteX3" fmla="*/ 676476 w 1307600"/>
              <a:gd name="connsiteY3" fmla="*/ 886 h 704761"/>
              <a:gd name="connsiteX4" fmla="*/ 910576 w 1307600"/>
              <a:gd name="connsiteY4" fmla="*/ 346639 h 704761"/>
              <a:gd name="connsiteX5" fmla="*/ 1307600 w 1307600"/>
              <a:gd name="connsiteY5" fmla="*/ 62636 h 704761"/>
              <a:gd name="connsiteX0" fmla="*/ 0 w 1307600"/>
              <a:gd name="connsiteY0" fmla="*/ 704520 h 704520"/>
              <a:gd name="connsiteX1" fmla="*/ 165168 w 1307600"/>
              <a:gd name="connsiteY1" fmla="*/ 683086 h 704520"/>
              <a:gd name="connsiteX2" fmla="*/ 416708 w 1307600"/>
              <a:gd name="connsiteY2" fmla="*/ 473484 h 704520"/>
              <a:gd name="connsiteX3" fmla="*/ 676476 w 1307600"/>
              <a:gd name="connsiteY3" fmla="*/ 645 h 704520"/>
              <a:gd name="connsiteX4" fmla="*/ 957993 w 1307600"/>
              <a:gd name="connsiteY4" fmla="*/ 363408 h 704520"/>
              <a:gd name="connsiteX5" fmla="*/ 1307600 w 1307600"/>
              <a:gd name="connsiteY5" fmla="*/ 62395 h 704520"/>
              <a:gd name="connsiteX0" fmla="*/ 0 w 1271075"/>
              <a:gd name="connsiteY0" fmla="*/ 704520 h 704520"/>
              <a:gd name="connsiteX1" fmla="*/ 165168 w 1271075"/>
              <a:gd name="connsiteY1" fmla="*/ 683086 h 704520"/>
              <a:gd name="connsiteX2" fmla="*/ 416708 w 1271075"/>
              <a:gd name="connsiteY2" fmla="*/ 473484 h 704520"/>
              <a:gd name="connsiteX3" fmla="*/ 676476 w 1271075"/>
              <a:gd name="connsiteY3" fmla="*/ 645 h 704520"/>
              <a:gd name="connsiteX4" fmla="*/ 957993 w 1271075"/>
              <a:gd name="connsiteY4" fmla="*/ 363408 h 704520"/>
              <a:gd name="connsiteX5" fmla="*/ 1271075 w 1271075"/>
              <a:gd name="connsiteY5" fmla="*/ 35235 h 704520"/>
              <a:gd name="connsiteX0" fmla="*/ 0 w 1271075"/>
              <a:gd name="connsiteY0" fmla="*/ 706158 h 706158"/>
              <a:gd name="connsiteX1" fmla="*/ 165168 w 1271075"/>
              <a:gd name="connsiteY1" fmla="*/ 684724 h 706158"/>
              <a:gd name="connsiteX2" fmla="*/ 404169 w 1271075"/>
              <a:gd name="connsiteY2" fmla="*/ 579785 h 706158"/>
              <a:gd name="connsiteX3" fmla="*/ 676476 w 1271075"/>
              <a:gd name="connsiteY3" fmla="*/ 2283 h 706158"/>
              <a:gd name="connsiteX4" fmla="*/ 957993 w 1271075"/>
              <a:gd name="connsiteY4" fmla="*/ 365046 h 706158"/>
              <a:gd name="connsiteX5" fmla="*/ 1271075 w 1271075"/>
              <a:gd name="connsiteY5" fmla="*/ 36873 h 706158"/>
              <a:gd name="connsiteX0" fmla="*/ 0 w 1271075"/>
              <a:gd name="connsiteY0" fmla="*/ 669285 h 669285"/>
              <a:gd name="connsiteX1" fmla="*/ 165168 w 1271075"/>
              <a:gd name="connsiteY1" fmla="*/ 647851 h 669285"/>
              <a:gd name="connsiteX2" fmla="*/ 404169 w 1271075"/>
              <a:gd name="connsiteY2" fmla="*/ 542912 h 669285"/>
              <a:gd name="connsiteX3" fmla="*/ 767791 w 1271075"/>
              <a:gd name="connsiteY3" fmla="*/ 644835 h 669285"/>
              <a:gd name="connsiteX4" fmla="*/ 957993 w 1271075"/>
              <a:gd name="connsiteY4" fmla="*/ 328173 h 669285"/>
              <a:gd name="connsiteX5" fmla="*/ 1271075 w 1271075"/>
              <a:gd name="connsiteY5" fmla="*/ 0 h 669285"/>
              <a:gd name="connsiteX0" fmla="*/ 0 w 1271075"/>
              <a:gd name="connsiteY0" fmla="*/ 669285 h 669285"/>
              <a:gd name="connsiteX1" fmla="*/ 165168 w 1271075"/>
              <a:gd name="connsiteY1" fmla="*/ 647851 h 669285"/>
              <a:gd name="connsiteX2" fmla="*/ 404169 w 1271075"/>
              <a:gd name="connsiteY2" fmla="*/ 542912 h 669285"/>
              <a:gd name="connsiteX3" fmla="*/ 767791 w 1271075"/>
              <a:gd name="connsiteY3" fmla="*/ 644835 h 669285"/>
              <a:gd name="connsiteX4" fmla="*/ 987869 w 1271075"/>
              <a:gd name="connsiteY4" fmla="*/ 512126 h 669285"/>
              <a:gd name="connsiteX5" fmla="*/ 1271075 w 1271075"/>
              <a:gd name="connsiteY5" fmla="*/ 0 h 669285"/>
              <a:gd name="connsiteX0" fmla="*/ 0 w 1271075"/>
              <a:gd name="connsiteY0" fmla="*/ 669285 h 669285"/>
              <a:gd name="connsiteX1" fmla="*/ 165168 w 1271075"/>
              <a:gd name="connsiteY1" fmla="*/ 647851 h 669285"/>
              <a:gd name="connsiteX2" fmla="*/ 404169 w 1271075"/>
              <a:gd name="connsiteY2" fmla="*/ 542912 h 669285"/>
              <a:gd name="connsiteX3" fmla="*/ 767791 w 1271075"/>
              <a:gd name="connsiteY3" fmla="*/ 644835 h 669285"/>
              <a:gd name="connsiteX4" fmla="*/ 987869 w 1271075"/>
              <a:gd name="connsiteY4" fmla="*/ 512126 h 669285"/>
              <a:gd name="connsiteX5" fmla="*/ 1271075 w 1271075"/>
              <a:gd name="connsiteY5" fmla="*/ 0 h 669285"/>
              <a:gd name="connsiteX0" fmla="*/ 0 w 1271075"/>
              <a:gd name="connsiteY0" fmla="*/ 669285 h 669285"/>
              <a:gd name="connsiteX1" fmla="*/ 165168 w 1271075"/>
              <a:gd name="connsiteY1" fmla="*/ 647851 h 669285"/>
              <a:gd name="connsiteX2" fmla="*/ 404169 w 1271075"/>
              <a:gd name="connsiteY2" fmla="*/ 542912 h 669285"/>
              <a:gd name="connsiteX3" fmla="*/ 767791 w 1271075"/>
              <a:gd name="connsiteY3" fmla="*/ 644835 h 669285"/>
              <a:gd name="connsiteX4" fmla="*/ 987869 w 1271075"/>
              <a:gd name="connsiteY4" fmla="*/ 512126 h 669285"/>
              <a:gd name="connsiteX5" fmla="*/ 1271075 w 1271075"/>
              <a:gd name="connsiteY5" fmla="*/ 0 h 669285"/>
              <a:gd name="connsiteX0" fmla="*/ 0 w 1271075"/>
              <a:gd name="connsiteY0" fmla="*/ 669285 h 669285"/>
              <a:gd name="connsiteX1" fmla="*/ 165168 w 1271075"/>
              <a:gd name="connsiteY1" fmla="*/ 647851 h 669285"/>
              <a:gd name="connsiteX2" fmla="*/ 421433 w 1271075"/>
              <a:gd name="connsiteY2" fmla="*/ 640469 h 669285"/>
              <a:gd name="connsiteX3" fmla="*/ 767791 w 1271075"/>
              <a:gd name="connsiteY3" fmla="*/ 644835 h 669285"/>
              <a:gd name="connsiteX4" fmla="*/ 987869 w 1271075"/>
              <a:gd name="connsiteY4" fmla="*/ 512126 h 669285"/>
              <a:gd name="connsiteX5" fmla="*/ 1271075 w 1271075"/>
              <a:gd name="connsiteY5" fmla="*/ 0 h 669285"/>
              <a:gd name="connsiteX0" fmla="*/ 0 w 1271075"/>
              <a:gd name="connsiteY0" fmla="*/ 669285 h 791361"/>
              <a:gd name="connsiteX1" fmla="*/ 165168 w 1271075"/>
              <a:gd name="connsiteY1" fmla="*/ 647851 h 791361"/>
              <a:gd name="connsiteX2" fmla="*/ 531142 w 1271075"/>
              <a:gd name="connsiteY2" fmla="*/ 791360 h 791361"/>
              <a:gd name="connsiteX3" fmla="*/ 767791 w 1271075"/>
              <a:gd name="connsiteY3" fmla="*/ 644835 h 791361"/>
              <a:gd name="connsiteX4" fmla="*/ 987869 w 1271075"/>
              <a:gd name="connsiteY4" fmla="*/ 512126 h 791361"/>
              <a:gd name="connsiteX5" fmla="*/ 1271075 w 1271075"/>
              <a:gd name="connsiteY5" fmla="*/ 0 h 791361"/>
              <a:gd name="connsiteX0" fmla="*/ 0 w 1275998"/>
              <a:gd name="connsiteY0" fmla="*/ 668705 h 791361"/>
              <a:gd name="connsiteX1" fmla="*/ 170091 w 1275998"/>
              <a:gd name="connsiteY1" fmla="*/ 647851 h 791361"/>
              <a:gd name="connsiteX2" fmla="*/ 536065 w 1275998"/>
              <a:gd name="connsiteY2" fmla="*/ 791360 h 791361"/>
              <a:gd name="connsiteX3" fmla="*/ 772714 w 1275998"/>
              <a:gd name="connsiteY3" fmla="*/ 644835 h 791361"/>
              <a:gd name="connsiteX4" fmla="*/ 992792 w 1275998"/>
              <a:gd name="connsiteY4" fmla="*/ 512126 h 791361"/>
              <a:gd name="connsiteX5" fmla="*/ 1275998 w 1275998"/>
              <a:gd name="connsiteY5" fmla="*/ 0 h 791361"/>
              <a:gd name="connsiteX0" fmla="*/ 0 w 1275998"/>
              <a:gd name="connsiteY0" fmla="*/ 668705 h 791548"/>
              <a:gd name="connsiteX1" fmla="*/ 193893 w 1275998"/>
              <a:gd name="connsiteY1" fmla="*/ 682493 h 791548"/>
              <a:gd name="connsiteX2" fmla="*/ 536065 w 1275998"/>
              <a:gd name="connsiteY2" fmla="*/ 791360 h 791548"/>
              <a:gd name="connsiteX3" fmla="*/ 772714 w 1275998"/>
              <a:gd name="connsiteY3" fmla="*/ 644835 h 791548"/>
              <a:gd name="connsiteX4" fmla="*/ 992792 w 1275998"/>
              <a:gd name="connsiteY4" fmla="*/ 512126 h 791548"/>
              <a:gd name="connsiteX5" fmla="*/ 1275998 w 1275998"/>
              <a:gd name="connsiteY5" fmla="*/ 0 h 791548"/>
              <a:gd name="connsiteX0" fmla="*/ 0 w 1275998"/>
              <a:gd name="connsiteY0" fmla="*/ 668705 h 791548"/>
              <a:gd name="connsiteX1" fmla="*/ 193893 w 1275998"/>
              <a:gd name="connsiteY1" fmla="*/ 682493 h 791548"/>
              <a:gd name="connsiteX2" fmla="*/ 536065 w 1275998"/>
              <a:gd name="connsiteY2" fmla="*/ 791360 h 791548"/>
              <a:gd name="connsiteX3" fmla="*/ 772714 w 1275998"/>
              <a:gd name="connsiteY3" fmla="*/ 644835 h 791548"/>
              <a:gd name="connsiteX4" fmla="*/ 992792 w 1275998"/>
              <a:gd name="connsiteY4" fmla="*/ 512126 h 791548"/>
              <a:gd name="connsiteX5" fmla="*/ 1275998 w 1275998"/>
              <a:gd name="connsiteY5" fmla="*/ 0 h 791548"/>
              <a:gd name="connsiteX0" fmla="*/ 0 w 1275998"/>
              <a:gd name="connsiteY0" fmla="*/ 668705 h 790392"/>
              <a:gd name="connsiteX1" fmla="*/ 193893 w 1275998"/>
              <a:gd name="connsiteY1" fmla="*/ 682493 h 790392"/>
              <a:gd name="connsiteX2" fmla="*/ 526221 w 1275998"/>
              <a:gd name="connsiteY2" fmla="*/ 790203 h 790392"/>
              <a:gd name="connsiteX3" fmla="*/ 772714 w 1275998"/>
              <a:gd name="connsiteY3" fmla="*/ 644835 h 790392"/>
              <a:gd name="connsiteX4" fmla="*/ 992792 w 1275998"/>
              <a:gd name="connsiteY4" fmla="*/ 512126 h 790392"/>
              <a:gd name="connsiteX5" fmla="*/ 1275998 w 1275998"/>
              <a:gd name="connsiteY5" fmla="*/ 0 h 790392"/>
              <a:gd name="connsiteX0" fmla="*/ 0 w 1275998"/>
              <a:gd name="connsiteY0" fmla="*/ 668705 h 790392"/>
              <a:gd name="connsiteX1" fmla="*/ 193893 w 1275998"/>
              <a:gd name="connsiteY1" fmla="*/ 682493 h 790392"/>
              <a:gd name="connsiteX2" fmla="*/ 526221 w 1275998"/>
              <a:gd name="connsiteY2" fmla="*/ 790203 h 790392"/>
              <a:gd name="connsiteX3" fmla="*/ 772714 w 1275998"/>
              <a:gd name="connsiteY3" fmla="*/ 644835 h 790392"/>
              <a:gd name="connsiteX4" fmla="*/ 954222 w 1275998"/>
              <a:gd name="connsiteY4" fmla="*/ 475745 h 790392"/>
              <a:gd name="connsiteX5" fmla="*/ 1275998 w 1275998"/>
              <a:gd name="connsiteY5" fmla="*/ 0 h 790392"/>
              <a:gd name="connsiteX0" fmla="*/ 0 w 1275998"/>
              <a:gd name="connsiteY0" fmla="*/ 668705 h 794782"/>
              <a:gd name="connsiteX1" fmla="*/ 193893 w 1275998"/>
              <a:gd name="connsiteY1" fmla="*/ 682493 h 794782"/>
              <a:gd name="connsiteX2" fmla="*/ 526221 w 1275998"/>
              <a:gd name="connsiteY2" fmla="*/ 790203 h 794782"/>
              <a:gd name="connsiteX3" fmla="*/ 715876 w 1275998"/>
              <a:gd name="connsiteY3" fmla="*/ 744286 h 794782"/>
              <a:gd name="connsiteX4" fmla="*/ 954222 w 1275998"/>
              <a:gd name="connsiteY4" fmla="*/ 475745 h 794782"/>
              <a:gd name="connsiteX5" fmla="*/ 1275998 w 1275998"/>
              <a:gd name="connsiteY5" fmla="*/ 0 h 794782"/>
              <a:gd name="connsiteX0" fmla="*/ 0 w 1275998"/>
              <a:gd name="connsiteY0" fmla="*/ 668705 h 792843"/>
              <a:gd name="connsiteX1" fmla="*/ 193893 w 1275998"/>
              <a:gd name="connsiteY1" fmla="*/ 682493 h 792843"/>
              <a:gd name="connsiteX2" fmla="*/ 526221 w 1275998"/>
              <a:gd name="connsiteY2" fmla="*/ 790203 h 792843"/>
              <a:gd name="connsiteX3" fmla="*/ 715876 w 1275998"/>
              <a:gd name="connsiteY3" fmla="*/ 744286 h 792843"/>
              <a:gd name="connsiteX4" fmla="*/ 917072 w 1275998"/>
              <a:gd name="connsiteY4" fmla="*/ 577513 h 792843"/>
              <a:gd name="connsiteX5" fmla="*/ 1275998 w 1275998"/>
              <a:gd name="connsiteY5" fmla="*/ 0 h 792843"/>
              <a:gd name="connsiteX0" fmla="*/ 0 w 1196165"/>
              <a:gd name="connsiteY0" fmla="*/ 635644 h 759782"/>
              <a:gd name="connsiteX1" fmla="*/ 193893 w 1196165"/>
              <a:gd name="connsiteY1" fmla="*/ 649432 h 759782"/>
              <a:gd name="connsiteX2" fmla="*/ 526221 w 1196165"/>
              <a:gd name="connsiteY2" fmla="*/ 757142 h 759782"/>
              <a:gd name="connsiteX3" fmla="*/ 715876 w 1196165"/>
              <a:gd name="connsiteY3" fmla="*/ 711225 h 759782"/>
              <a:gd name="connsiteX4" fmla="*/ 917072 w 1196165"/>
              <a:gd name="connsiteY4" fmla="*/ 544452 h 759782"/>
              <a:gd name="connsiteX5" fmla="*/ 1196165 w 1196165"/>
              <a:gd name="connsiteY5" fmla="*/ 0 h 759782"/>
              <a:gd name="connsiteX0" fmla="*/ 0 w 1196165"/>
              <a:gd name="connsiteY0" fmla="*/ 635644 h 760601"/>
              <a:gd name="connsiteX1" fmla="*/ 169551 w 1196165"/>
              <a:gd name="connsiteY1" fmla="*/ 635952 h 760601"/>
              <a:gd name="connsiteX2" fmla="*/ 526221 w 1196165"/>
              <a:gd name="connsiteY2" fmla="*/ 757142 h 760601"/>
              <a:gd name="connsiteX3" fmla="*/ 715876 w 1196165"/>
              <a:gd name="connsiteY3" fmla="*/ 711225 h 760601"/>
              <a:gd name="connsiteX4" fmla="*/ 917072 w 1196165"/>
              <a:gd name="connsiteY4" fmla="*/ 544452 h 760601"/>
              <a:gd name="connsiteX5" fmla="*/ 1196165 w 1196165"/>
              <a:gd name="connsiteY5" fmla="*/ 0 h 760601"/>
              <a:gd name="connsiteX0" fmla="*/ 0 w 1196165"/>
              <a:gd name="connsiteY0" fmla="*/ 635644 h 760601"/>
              <a:gd name="connsiteX1" fmla="*/ 169551 w 1196165"/>
              <a:gd name="connsiteY1" fmla="*/ 635952 h 760601"/>
              <a:gd name="connsiteX2" fmla="*/ 526221 w 1196165"/>
              <a:gd name="connsiteY2" fmla="*/ 757142 h 760601"/>
              <a:gd name="connsiteX3" fmla="*/ 715876 w 1196165"/>
              <a:gd name="connsiteY3" fmla="*/ 711225 h 760601"/>
              <a:gd name="connsiteX4" fmla="*/ 917072 w 1196165"/>
              <a:gd name="connsiteY4" fmla="*/ 544452 h 760601"/>
              <a:gd name="connsiteX5" fmla="*/ 1196165 w 1196165"/>
              <a:gd name="connsiteY5" fmla="*/ 0 h 760601"/>
              <a:gd name="connsiteX0" fmla="*/ 0 w 1196165"/>
              <a:gd name="connsiteY0" fmla="*/ 635644 h 760601"/>
              <a:gd name="connsiteX1" fmla="*/ 169551 w 1196165"/>
              <a:gd name="connsiteY1" fmla="*/ 635952 h 760601"/>
              <a:gd name="connsiteX2" fmla="*/ 526221 w 1196165"/>
              <a:gd name="connsiteY2" fmla="*/ 757142 h 760601"/>
              <a:gd name="connsiteX3" fmla="*/ 715876 w 1196165"/>
              <a:gd name="connsiteY3" fmla="*/ 711225 h 760601"/>
              <a:gd name="connsiteX4" fmla="*/ 917072 w 1196165"/>
              <a:gd name="connsiteY4" fmla="*/ 544452 h 760601"/>
              <a:gd name="connsiteX5" fmla="*/ 1196165 w 1196165"/>
              <a:gd name="connsiteY5" fmla="*/ 0 h 760601"/>
              <a:gd name="connsiteX0" fmla="*/ 0 w 1186662"/>
              <a:gd name="connsiteY0" fmla="*/ 456326 h 581283"/>
              <a:gd name="connsiteX1" fmla="*/ 169551 w 1186662"/>
              <a:gd name="connsiteY1" fmla="*/ 456634 h 581283"/>
              <a:gd name="connsiteX2" fmla="*/ 526221 w 1186662"/>
              <a:gd name="connsiteY2" fmla="*/ 577824 h 581283"/>
              <a:gd name="connsiteX3" fmla="*/ 715876 w 1186662"/>
              <a:gd name="connsiteY3" fmla="*/ 531907 h 581283"/>
              <a:gd name="connsiteX4" fmla="*/ 917072 w 1186662"/>
              <a:gd name="connsiteY4" fmla="*/ 365134 h 581283"/>
              <a:gd name="connsiteX5" fmla="*/ 1186662 w 1186662"/>
              <a:gd name="connsiteY5" fmla="*/ 0 h 581283"/>
              <a:gd name="connsiteX0" fmla="*/ 0 w 1186662"/>
              <a:gd name="connsiteY0" fmla="*/ 456326 h 681318"/>
              <a:gd name="connsiteX1" fmla="*/ 169551 w 1186662"/>
              <a:gd name="connsiteY1" fmla="*/ 456634 h 681318"/>
              <a:gd name="connsiteX2" fmla="*/ 526221 w 1186662"/>
              <a:gd name="connsiteY2" fmla="*/ 577824 h 681318"/>
              <a:gd name="connsiteX3" fmla="*/ 746829 w 1186662"/>
              <a:gd name="connsiteY3" fmla="*/ 673531 h 681318"/>
              <a:gd name="connsiteX4" fmla="*/ 917072 w 1186662"/>
              <a:gd name="connsiteY4" fmla="*/ 365134 h 681318"/>
              <a:gd name="connsiteX5" fmla="*/ 1186662 w 1186662"/>
              <a:gd name="connsiteY5" fmla="*/ 0 h 681318"/>
              <a:gd name="connsiteX0" fmla="*/ 0 w 1186662"/>
              <a:gd name="connsiteY0" fmla="*/ 456326 h 676401"/>
              <a:gd name="connsiteX1" fmla="*/ 169551 w 1186662"/>
              <a:gd name="connsiteY1" fmla="*/ 456634 h 676401"/>
              <a:gd name="connsiteX2" fmla="*/ 526221 w 1186662"/>
              <a:gd name="connsiteY2" fmla="*/ 577824 h 676401"/>
              <a:gd name="connsiteX3" fmla="*/ 746829 w 1186662"/>
              <a:gd name="connsiteY3" fmla="*/ 673531 h 676401"/>
              <a:gd name="connsiteX4" fmla="*/ 954025 w 1186662"/>
              <a:gd name="connsiteY4" fmla="*/ 465008 h 676401"/>
              <a:gd name="connsiteX5" fmla="*/ 1186662 w 1186662"/>
              <a:gd name="connsiteY5" fmla="*/ 0 h 676401"/>
              <a:gd name="connsiteX0" fmla="*/ 0 w 1186662"/>
              <a:gd name="connsiteY0" fmla="*/ 456326 h 676401"/>
              <a:gd name="connsiteX1" fmla="*/ 169551 w 1186662"/>
              <a:gd name="connsiteY1" fmla="*/ 456634 h 676401"/>
              <a:gd name="connsiteX2" fmla="*/ 526221 w 1186662"/>
              <a:gd name="connsiteY2" fmla="*/ 577824 h 676401"/>
              <a:gd name="connsiteX3" fmla="*/ 746829 w 1186662"/>
              <a:gd name="connsiteY3" fmla="*/ 673531 h 676401"/>
              <a:gd name="connsiteX4" fmla="*/ 954025 w 1186662"/>
              <a:gd name="connsiteY4" fmla="*/ 465008 h 676401"/>
              <a:gd name="connsiteX5" fmla="*/ 1186662 w 1186662"/>
              <a:gd name="connsiteY5" fmla="*/ 0 h 676401"/>
              <a:gd name="connsiteX0" fmla="*/ 0 w 1186662"/>
              <a:gd name="connsiteY0" fmla="*/ 456326 h 674069"/>
              <a:gd name="connsiteX1" fmla="*/ 169551 w 1186662"/>
              <a:gd name="connsiteY1" fmla="*/ 456634 h 674069"/>
              <a:gd name="connsiteX2" fmla="*/ 512802 w 1186662"/>
              <a:gd name="connsiteY2" fmla="*/ 523177 h 674069"/>
              <a:gd name="connsiteX3" fmla="*/ 746829 w 1186662"/>
              <a:gd name="connsiteY3" fmla="*/ 673531 h 674069"/>
              <a:gd name="connsiteX4" fmla="*/ 954025 w 1186662"/>
              <a:gd name="connsiteY4" fmla="*/ 465008 h 674069"/>
              <a:gd name="connsiteX5" fmla="*/ 1186662 w 1186662"/>
              <a:gd name="connsiteY5" fmla="*/ 0 h 674069"/>
              <a:gd name="connsiteX0" fmla="*/ 0 w 1186662"/>
              <a:gd name="connsiteY0" fmla="*/ 456326 h 675391"/>
              <a:gd name="connsiteX1" fmla="*/ 169551 w 1186662"/>
              <a:gd name="connsiteY1" fmla="*/ 456634 h 675391"/>
              <a:gd name="connsiteX2" fmla="*/ 512802 w 1186662"/>
              <a:gd name="connsiteY2" fmla="*/ 523177 h 675391"/>
              <a:gd name="connsiteX3" fmla="*/ 746829 w 1186662"/>
              <a:gd name="connsiteY3" fmla="*/ 673531 h 675391"/>
              <a:gd name="connsiteX4" fmla="*/ 859583 w 1186662"/>
              <a:gd name="connsiteY4" fmla="*/ 598087 h 675391"/>
              <a:gd name="connsiteX5" fmla="*/ 954025 w 1186662"/>
              <a:gd name="connsiteY5" fmla="*/ 465008 h 675391"/>
              <a:gd name="connsiteX6" fmla="*/ 1186662 w 1186662"/>
              <a:gd name="connsiteY6" fmla="*/ 0 h 675391"/>
              <a:gd name="connsiteX0" fmla="*/ 0 w 1186662"/>
              <a:gd name="connsiteY0" fmla="*/ 456326 h 669224"/>
              <a:gd name="connsiteX1" fmla="*/ 169551 w 1186662"/>
              <a:gd name="connsiteY1" fmla="*/ 456634 h 669224"/>
              <a:gd name="connsiteX2" fmla="*/ 512802 w 1186662"/>
              <a:gd name="connsiteY2" fmla="*/ 523177 h 669224"/>
              <a:gd name="connsiteX3" fmla="*/ 692685 w 1186662"/>
              <a:gd name="connsiteY3" fmla="*/ 667160 h 669224"/>
              <a:gd name="connsiteX4" fmla="*/ 859583 w 1186662"/>
              <a:gd name="connsiteY4" fmla="*/ 598087 h 669224"/>
              <a:gd name="connsiteX5" fmla="*/ 954025 w 1186662"/>
              <a:gd name="connsiteY5" fmla="*/ 465008 h 669224"/>
              <a:gd name="connsiteX6" fmla="*/ 1186662 w 1186662"/>
              <a:gd name="connsiteY6" fmla="*/ 0 h 669224"/>
              <a:gd name="connsiteX0" fmla="*/ 0 w 1186662"/>
              <a:gd name="connsiteY0" fmla="*/ 456326 h 689603"/>
              <a:gd name="connsiteX1" fmla="*/ 169551 w 1186662"/>
              <a:gd name="connsiteY1" fmla="*/ 456634 h 689603"/>
              <a:gd name="connsiteX2" fmla="*/ 512802 w 1186662"/>
              <a:gd name="connsiteY2" fmla="*/ 523177 h 689603"/>
              <a:gd name="connsiteX3" fmla="*/ 692685 w 1186662"/>
              <a:gd name="connsiteY3" fmla="*/ 667160 h 689603"/>
              <a:gd name="connsiteX4" fmla="*/ 818320 w 1186662"/>
              <a:gd name="connsiteY4" fmla="*/ 667528 h 689603"/>
              <a:gd name="connsiteX5" fmla="*/ 954025 w 1186662"/>
              <a:gd name="connsiteY5" fmla="*/ 465008 h 689603"/>
              <a:gd name="connsiteX6" fmla="*/ 1186662 w 1186662"/>
              <a:gd name="connsiteY6" fmla="*/ 0 h 689603"/>
              <a:gd name="connsiteX0" fmla="*/ 0 w 1186662"/>
              <a:gd name="connsiteY0" fmla="*/ 456326 h 690941"/>
              <a:gd name="connsiteX1" fmla="*/ 169551 w 1186662"/>
              <a:gd name="connsiteY1" fmla="*/ 456634 h 690941"/>
              <a:gd name="connsiteX2" fmla="*/ 404783 w 1186662"/>
              <a:gd name="connsiteY2" fmla="*/ 499853 h 690941"/>
              <a:gd name="connsiteX3" fmla="*/ 692685 w 1186662"/>
              <a:gd name="connsiteY3" fmla="*/ 667160 h 690941"/>
              <a:gd name="connsiteX4" fmla="*/ 818320 w 1186662"/>
              <a:gd name="connsiteY4" fmla="*/ 667528 h 690941"/>
              <a:gd name="connsiteX5" fmla="*/ 954025 w 1186662"/>
              <a:gd name="connsiteY5" fmla="*/ 465008 h 690941"/>
              <a:gd name="connsiteX6" fmla="*/ 1186662 w 1186662"/>
              <a:gd name="connsiteY6" fmla="*/ 0 h 690941"/>
              <a:gd name="connsiteX0" fmla="*/ 0 w 1186662"/>
              <a:gd name="connsiteY0" fmla="*/ 456326 h 675656"/>
              <a:gd name="connsiteX1" fmla="*/ 169551 w 1186662"/>
              <a:gd name="connsiteY1" fmla="*/ 456634 h 675656"/>
              <a:gd name="connsiteX2" fmla="*/ 404783 w 1186662"/>
              <a:gd name="connsiteY2" fmla="*/ 499853 h 675656"/>
              <a:gd name="connsiteX3" fmla="*/ 692685 w 1186662"/>
              <a:gd name="connsiteY3" fmla="*/ 667160 h 675656"/>
              <a:gd name="connsiteX4" fmla="*/ 868620 w 1186662"/>
              <a:gd name="connsiteY4" fmla="*/ 630992 h 675656"/>
              <a:gd name="connsiteX5" fmla="*/ 954025 w 1186662"/>
              <a:gd name="connsiteY5" fmla="*/ 465008 h 675656"/>
              <a:gd name="connsiteX6" fmla="*/ 1186662 w 1186662"/>
              <a:gd name="connsiteY6" fmla="*/ 0 h 675656"/>
              <a:gd name="connsiteX0" fmla="*/ 0 w 1186662"/>
              <a:gd name="connsiteY0" fmla="*/ 456326 h 675656"/>
              <a:gd name="connsiteX1" fmla="*/ 169551 w 1186662"/>
              <a:gd name="connsiteY1" fmla="*/ 456634 h 675656"/>
              <a:gd name="connsiteX2" fmla="*/ 404783 w 1186662"/>
              <a:gd name="connsiteY2" fmla="*/ 499853 h 675656"/>
              <a:gd name="connsiteX3" fmla="*/ 692685 w 1186662"/>
              <a:gd name="connsiteY3" fmla="*/ 667160 h 675656"/>
              <a:gd name="connsiteX4" fmla="*/ 868620 w 1186662"/>
              <a:gd name="connsiteY4" fmla="*/ 630992 h 675656"/>
              <a:gd name="connsiteX5" fmla="*/ 1021516 w 1186662"/>
              <a:gd name="connsiteY5" fmla="*/ 334968 h 675656"/>
              <a:gd name="connsiteX6" fmla="*/ 1186662 w 1186662"/>
              <a:gd name="connsiteY6" fmla="*/ 0 h 675656"/>
              <a:gd name="connsiteX0" fmla="*/ 0 w 1220040"/>
              <a:gd name="connsiteY0" fmla="*/ 409941 h 629271"/>
              <a:gd name="connsiteX1" fmla="*/ 169551 w 1220040"/>
              <a:gd name="connsiteY1" fmla="*/ 410249 h 629271"/>
              <a:gd name="connsiteX2" fmla="*/ 404783 w 1220040"/>
              <a:gd name="connsiteY2" fmla="*/ 453468 h 629271"/>
              <a:gd name="connsiteX3" fmla="*/ 692685 w 1220040"/>
              <a:gd name="connsiteY3" fmla="*/ 620775 h 629271"/>
              <a:gd name="connsiteX4" fmla="*/ 868620 w 1220040"/>
              <a:gd name="connsiteY4" fmla="*/ 584607 h 629271"/>
              <a:gd name="connsiteX5" fmla="*/ 1021516 w 1220040"/>
              <a:gd name="connsiteY5" fmla="*/ 288583 h 629271"/>
              <a:gd name="connsiteX6" fmla="*/ 1220040 w 1220040"/>
              <a:gd name="connsiteY6" fmla="*/ 0 h 629271"/>
              <a:gd name="connsiteX0" fmla="*/ 0 w 1182548"/>
              <a:gd name="connsiteY0" fmla="*/ 488650 h 707980"/>
              <a:gd name="connsiteX1" fmla="*/ 169551 w 1182548"/>
              <a:gd name="connsiteY1" fmla="*/ 488958 h 707980"/>
              <a:gd name="connsiteX2" fmla="*/ 404783 w 1182548"/>
              <a:gd name="connsiteY2" fmla="*/ 532177 h 707980"/>
              <a:gd name="connsiteX3" fmla="*/ 692685 w 1182548"/>
              <a:gd name="connsiteY3" fmla="*/ 699484 h 707980"/>
              <a:gd name="connsiteX4" fmla="*/ 868620 w 1182548"/>
              <a:gd name="connsiteY4" fmla="*/ 663316 h 707980"/>
              <a:gd name="connsiteX5" fmla="*/ 1021516 w 1182548"/>
              <a:gd name="connsiteY5" fmla="*/ 367292 h 707980"/>
              <a:gd name="connsiteX6" fmla="*/ 1182548 w 1182548"/>
              <a:gd name="connsiteY6" fmla="*/ 0 h 707980"/>
              <a:gd name="connsiteX0" fmla="*/ 0 w 1182548"/>
              <a:gd name="connsiteY0" fmla="*/ 488650 h 707980"/>
              <a:gd name="connsiteX1" fmla="*/ 169551 w 1182548"/>
              <a:gd name="connsiteY1" fmla="*/ 488958 h 707980"/>
              <a:gd name="connsiteX2" fmla="*/ 404783 w 1182548"/>
              <a:gd name="connsiteY2" fmla="*/ 532177 h 707980"/>
              <a:gd name="connsiteX3" fmla="*/ 692685 w 1182548"/>
              <a:gd name="connsiteY3" fmla="*/ 699484 h 707980"/>
              <a:gd name="connsiteX4" fmla="*/ 868620 w 1182548"/>
              <a:gd name="connsiteY4" fmla="*/ 663316 h 707980"/>
              <a:gd name="connsiteX5" fmla="*/ 1021516 w 1182548"/>
              <a:gd name="connsiteY5" fmla="*/ 367292 h 707980"/>
              <a:gd name="connsiteX6" fmla="*/ 1182548 w 1182548"/>
              <a:gd name="connsiteY6" fmla="*/ 0 h 707980"/>
              <a:gd name="connsiteX0" fmla="*/ 0 w 1182548"/>
              <a:gd name="connsiteY0" fmla="*/ 488650 h 707980"/>
              <a:gd name="connsiteX1" fmla="*/ 169551 w 1182548"/>
              <a:gd name="connsiteY1" fmla="*/ 488958 h 707980"/>
              <a:gd name="connsiteX2" fmla="*/ 404783 w 1182548"/>
              <a:gd name="connsiteY2" fmla="*/ 532177 h 707980"/>
              <a:gd name="connsiteX3" fmla="*/ 692685 w 1182548"/>
              <a:gd name="connsiteY3" fmla="*/ 699484 h 707980"/>
              <a:gd name="connsiteX4" fmla="*/ 868620 w 1182548"/>
              <a:gd name="connsiteY4" fmla="*/ 663316 h 707980"/>
              <a:gd name="connsiteX5" fmla="*/ 1020438 w 1182548"/>
              <a:gd name="connsiteY5" fmla="*/ 409620 h 707980"/>
              <a:gd name="connsiteX6" fmla="*/ 1182548 w 1182548"/>
              <a:gd name="connsiteY6" fmla="*/ 0 h 707980"/>
              <a:gd name="connsiteX0" fmla="*/ 0 w 1182548"/>
              <a:gd name="connsiteY0" fmla="*/ 488650 h 707980"/>
              <a:gd name="connsiteX1" fmla="*/ 169551 w 1182548"/>
              <a:gd name="connsiteY1" fmla="*/ 488958 h 707980"/>
              <a:gd name="connsiteX2" fmla="*/ 404783 w 1182548"/>
              <a:gd name="connsiteY2" fmla="*/ 532177 h 707980"/>
              <a:gd name="connsiteX3" fmla="*/ 692685 w 1182548"/>
              <a:gd name="connsiteY3" fmla="*/ 699484 h 707980"/>
              <a:gd name="connsiteX4" fmla="*/ 868620 w 1182548"/>
              <a:gd name="connsiteY4" fmla="*/ 663316 h 707980"/>
              <a:gd name="connsiteX5" fmla="*/ 1020438 w 1182548"/>
              <a:gd name="connsiteY5" fmla="*/ 409620 h 707980"/>
              <a:gd name="connsiteX6" fmla="*/ 1182548 w 1182548"/>
              <a:gd name="connsiteY6" fmla="*/ 0 h 707980"/>
              <a:gd name="connsiteX0" fmla="*/ 0 w 1182548"/>
              <a:gd name="connsiteY0" fmla="*/ 488650 h 730842"/>
              <a:gd name="connsiteX1" fmla="*/ 169551 w 1182548"/>
              <a:gd name="connsiteY1" fmla="*/ 488958 h 730842"/>
              <a:gd name="connsiteX2" fmla="*/ 404783 w 1182548"/>
              <a:gd name="connsiteY2" fmla="*/ 532177 h 730842"/>
              <a:gd name="connsiteX3" fmla="*/ 642655 w 1182548"/>
              <a:gd name="connsiteY3" fmla="*/ 725438 h 730842"/>
              <a:gd name="connsiteX4" fmla="*/ 868620 w 1182548"/>
              <a:gd name="connsiteY4" fmla="*/ 663316 h 730842"/>
              <a:gd name="connsiteX5" fmla="*/ 1020438 w 1182548"/>
              <a:gd name="connsiteY5" fmla="*/ 409620 h 730842"/>
              <a:gd name="connsiteX6" fmla="*/ 1182548 w 1182548"/>
              <a:gd name="connsiteY6" fmla="*/ 0 h 730842"/>
              <a:gd name="connsiteX0" fmla="*/ 0 w 1182548"/>
              <a:gd name="connsiteY0" fmla="*/ 488650 h 757381"/>
              <a:gd name="connsiteX1" fmla="*/ 169551 w 1182548"/>
              <a:gd name="connsiteY1" fmla="*/ 488958 h 757381"/>
              <a:gd name="connsiteX2" fmla="*/ 404783 w 1182548"/>
              <a:gd name="connsiteY2" fmla="*/ 532177 h 757381"/>
              <a:gd name="connsiteX3" fmla="*/ 701183 w 1182548"/>
              <a:gd name="connsiteY3" fmla="*/ 753553 h 757381"/>
              <a:gd name="connsiteX4" fmla="*/ 868620 w 1182548"/>
              <a:gd name="connsiteY4" fmla="*/ 663316 h 757381"/>
              <a:gd name="connsiteX5" fmla="*/ 1020438 w 1182548"/>
              <a:gd name="connsiteY5" fmla="*/ 409620 h 757381"/>
              <a:gd name="connsiteX6" fmla="*/ 1182548 w 1182548"/>
              <a:gd name="connsiteY6" fmla="*/ 0 h 757381"/>
              <a:gd name="connsiteX0" fmla="*/ 0 w 1182548"/>
              <a:gd name="connsiteY0" fmla="*/ 488650 h 771282"/>
              <a:gd name="connsiteX1" fmla="*/ 169551 w 1182548"/>
              <a:gd name="connsiteY1" fmla="*/ 488958 h 771282"/>
              <a:gd name="connsiteX2" fmla="*/ 404783 w 1182548"/>
              <a:gd name="connsiteY2" fmla="*/ 532177 h 771282"/>
              <a:gd name="connsiteX3" fmla="*/ 701183 w 1182548"/>
              <a:gd name="connsiteY3" fmla="*/ 753553 h 771282"/>
              <a:gd name="connsiteX4" fmla="*/ 837201 w 1182548"/>
              <a:gd name="connsiteY4" fmla="*/ 733916 h 771282"/>
              <a:gd name="connsiteX5" fmla="*/ 1020438 w 1182548"/>
              <a:gd name="connsiteY5" fmla="*/ 409620 h 771282"/>
              <a:gd name="connsiteX6" fmla="*/ 1182548 w 1182548"/>
              <a:gd name="connsiteY6" fmla="*/ 0 h 771282"/>
              <a:gd name="connsiteX0" fmla="*/ 0 w 1182548"/>
              <a:gd name="connsiteY0" fmla="*/ 488650 h 755028"/>
              <a:gd name="connsiteX1" fmla="*/ 169551 w 1182548"/>
              <a:gd name="connsiteY1" fmla="*/ 488958 h 755028"/>
              <a:gd name="connsiteX2" fmla="*/ 404783 w 1182548"/>
              <a:gd name="connsiteY2" fmla="*/ 532177 h 755028"/>
              <a:gd name="connsiteX3" fmla="*/ 701183 w 1182548"/>
              <a:gd name="connsiteY3" fmla="*/ 753553 h 755028"/>
              <a:gd name="connsiteX4" fmla="*/ 1020438 w 1182548"/>
              <a:gd name="connsiteY4" fmla="*/ 409620 h 755028"/>
              <a:gd name="connsiteX5" fmla="*/ 1182548 w 1182548"/>
              <a:gd name="connsiteY5" fmla="*/ 0 h 755028"/>
              <a:gd name="connsiteX0" fmla="*/ 0 w 1182548"/>
              <a:gd name="connsiteY0" fmla="*/ 488650 h 750266"/>
              <a:gd name="connsiteX1" fmla="*/ 169551 w 1182548"/>
              <a:gd name="connsiteY1" fmla="*/ 488958 h 750266"/>
              <a:gd name="connsiteX2" fmla="*/ 404783 w 1182548"/>
              <a:gd name="connsiteY2" fmla="*/ 532177 h 750266"/>
              <a:gd name="connsiteX3" fmla="*/ 750674 w 1182548"/>
              <a:gd name="connsiteY3" fmla="*/ 748763 h 750266"/>
              <a:gd name="connsiteX4" fmla="*/ 1020438 w 1182548"/>
              <a:gd name="connsiteY4" fmla="*/ 409620 h 750266"/>
              <a:gd name="connsiteX5" fmla="*/ 1182548 w 1182548"/>
              <a:gd name="connsiteY5" fmla="*/ 0 h 750266"/>
              <a:gd name="connsiteX0" fmla="*/ 0 w 1182548"/>
              <a:gd name="connsiteY0" fmla="*/ 488650 h 749831"/>
              <a:gd name="connsiteX1" fmla="*/ 169551 w 1182548"/>
              <a:gd name="connsiteY1" fmla="*/ 488958 h 749831"/>
              <a:gd name="connsiteX2" fmla="*/ 355831 w 1182548"/>
              <a:gd name="connsiteY2" fmla="*/ 515801 h 749831"/>
              <a:gd name="connsiteX3" fmla="*/ 750674 w 1182548"/>
              <a:gd name="connsiteY3" fmla="*/ 748763 h 749831"/>
              <a:gd name="connsiteX4" fmla="*/ 1020438 w 1182548"/>
              <a:gd name="connsiteY4" fmla="*/ 409620 h 749831"/>
              <a:gd name="connsiteX5" fmla="*/ 1182548 w 1182548"/>
              <a:gd name="connsiteY5" fmla="*/ 0 h 749831"/>
              <a:gd name="connsiteX0" fmla="*/ 0 w 1182548"/>
              <a:gd name="connsiteY0" fmla="*/ 488650 h 749834"/>
              <a:gd name="connsiteX1" fmla="*/ 140018 w 1182548"/>
              <a:gd name="connsiteY1" fmla="*/ 485482 h 749834"/>
              <a:gd name="connsiteX2" fmla="*/ 355831 w 1182548"/>
              <a:gd name="connsiteY2" fmla="*/ 515801 h 749834"/>
              <a:gd name="connsiteX3" fmla="*/ 750674 w 1182548"/>
              <a:gd name="connsiteY3" fmla="*/ 748763 h 749834"/>
              <a:gd name="connsiteX4" fmla="*/ 1020438 w 1182548"/>
              <a:gd name="connsiteY4" fmla="*/ 409620 h 749834"/>
              <a:gd name="connsiteX5" fmla="*/ 1182548 w 1182548"/>
              <a:gd name="connsiteY5" fmla="*/ 0 h 749834"/>
              <a:gd name="connsiteX0" fmla="*/ 0 w 1177626"/>
              <a:gd name="connsiteY0" fmla="*/ 489229 h 749834"/>
              <a:gd name="connsiteX1" fmla="*/ 135096 w 1177626"/>
              <a:gd name="connsiteY1" fmla="*/ 485482 h 749834"/>
              <a:gd name="connsiteX2" fmla="*/ 350909 w 1177626"/>
              <a:gd name="connsiteY2" fmla="*/ 515801 h 749834"/>
              <a:gd name="connsiteX3" fmla="*/ 745752 w 1177626"/>
              <a:gd name="connsiteY3" fmla="*/ 748763 h 749834"/>
              <a:gd name="connsiteX4" fmla="*/ 1015516 w 1177626"/>
              <a:gd name="connsiteY4" fmla="*/ 409620 h 749834"/>
              <a:gd name="connsiteX5" fmla="*/ 1177626 w 1177626"/>
              <a:gd name="connsiteY5" fmla="*/ 0 h 749834"/>
              <a:gd name="connsiteX0" fmla="*/ 0 w 1177626"/>
              <a:gd name="connsiteY0" fmla="*/ 489229 h 749828"/>
              <a:gd name="connsiteX1" fmla="*/ 194162 w 1177626"/>
              <a:gd name="connsiteY1" fmla="*/ 492432 h 749828"/>
              <a:gd name="connsiteX2" fmla="*/ 350909 w 1177626"/>
              <a:gd name="connsiteY2" fmla="*/ 515801 h 749828"/>
              <a:gd name="connsiteX3" fmla="*/ 745752 w 1177626"/>
              <a:gd name="connsiteY3" fmla="*/ 748763 h 749828"/>
              <a:gd name="connsiteX4" fmla="*/ 1015516 w 1177626"/>
              <a:gd name="connsiteY4" fmla="*/ 409620 h 749828"/>
              <a:gd name="connsiteX5" fmla="*/ 1177626 w 1177626"/>
              <a:gd name="connsiteY5" fmla="*/ 0 h 749828"/>
              <a:gd name="connsiteX0" fmla="*/ 0 w 1177626"/>
              <a:gd name="connsiteY0" fmla="*/ 489229 h 749831"/>
              <a:gd name="connsiteX1" fmla="*/ 350909 w 1177626"/>
              <a:gd name="connsiteY1" fmla="*/ 515801 h 749831"/>
              <a:gd name="connsiteX2" fmla="*/ 745752 w 1177626"/>
              <a:gd name="connsiteY2" fmla="*/ 748763 h 749831"/>
              <a:gd name="connsiteX3" fmla="*/ 1015516 w 1177626"/>
              <a:gd name="connsiteY3" fmla="*/ 409620 h 749831"/>
              <a:gd name="connsiteX4" fmla="*/ 1177626 w 1177626"/>
              <a:gd name="connsiteY4" fmla="*/ 0 h 749831"/>
              <a:gd name="connsiteX0" fmla="*/ 0 w 1177626"/>
              <a:gd name="connsiteY0" fmla="*/ 489229 h 749831"/>
              <a:gd name="connsiteX1" fmla="*/ 147480 w 1177626"/>
              <a:gd name="connsiteY1" fmla="*/ 483511 h 749831"/>
              <a:gd name="connsiteX2" fmla="*/ 350909 w 1177626"/>
              <a:gd name="connsiteY2" fmla="*/ 515801 h 749831"/>
              <a:gd name="connsiteX3" fmla="*/ 745752 w 1177626"/>
              <a:gd name="connsiteY3" fmla="*/ 748763 h 749831"/>
              <a:gd name="connsiteX4" fmla="*/ 1015516 w 1177626"/>
              <a:gd name="connsiteY4" fmla="*/ 409620 h 749831"/>
              <a:gd name="connsiteX5" fmla="*/ 1177626 w 1177626"/>
              <a:gd name="connsiteY5" fmla="*/ 0 h 749831"/>
              <a:gd name="connsiteX0" fmla="*/ 0 w 1177626"/>
              <a:gd name="connsiteY0" fmla="*/ 489229 h 749852"/>
              <a:gd name="connsiteX1" fmla="*/ 157863 w 1177626"/>
              <a:gd name="connsiteY1" fmla="*/ 463504 h 749852"/>
              <a:gd name="connsiteX2" fmla="*/ 350909 w 1177626"/>
              <a:gd name="connsiteY2" fmla="*/ 515801 h 749852"/>
              <a:gd name="connsiteX3" fmla="*/ 745752 w 1177626"/>
              <a:gd name="connsiteY3" fmla="*/ 748763 h 749852"/>
              <a:gd name="connsiteX4" fmla="*/ 1015516 w 1177626"/>
              <a:gd name="connsiteY4" fmla="*/ 409620 h 749852"/>
              <a:gd name="connsiteX5" fmla="*/ 1177626 w 1177626"/>
              <a:gd name="connsiteY5" fmla="*/ 0 h 749852"/>
              <a:gd name="connsiteX0" fmla="*/ 0 w 1186393"/>
              <a:gd name="connsiteY0" fmla="*/ 445742 h 749852"/>
              <a:gd name="connsiteX1" fmla="*/ 166630 w 1186393"/>
              <a:gd name="connsiteY1" fmla="*/ 463504 h 749852"/>
              <a:gd name="connsiteX2" fmla="*/ 359676 w 1186393"/>
              <a:gd name="connsiteY2" fmla="*/ 515801 h 749852"/>
              <a:gd name="connsiteX3" fmla="*/ 754519 w 1186393"/>
              <a:gd name="connsiteY3" fmla="*/ 748763 h 749852"/>
              <a:gd name="connsiteX4" fmla="*/ 1024283 w 1186393"/>
              <a:gd name="connsiteY4" fmla="*/ 409620 h 749852"/>
              <a:gd name="connsiteX5" fmla="*/ 1186393 w 1186393"/>
              <a:gd name="connsiteY5" fmla="*/ 0 h 749852"/>
              <a:gd name="connsiteX0" fmla="*/ 0 w 1186393"/>
              <a:gd name="connsiteY0" fmla="*/ 445742 h 929881"/>
              <a:gd name="connsiteX1" fmla="*/ 166630 w 1186393"/>
              <a:gd name="connsiteY1" fmla="*/ 463504 h 929881"/>
              <a:gd name="connsiteX2" fmla="*/ 359676 w 1186393"/>
              <a:gd name="connsiteY2" fmla="*/ 515801 h 929881"/>
              <a:gd name="connsiteX3" fmla="*/ 754862 w 1186393"/>
              <a:gd name="connsiteY3" fmla="*/ 929240 h 929881"/>
              <a:gd name="connsiteX4" fmla="*/ 1024283 w 1186393"/>
              <a:gd name="connsiteY4" fmla="*/ 409620 h 929881"/>
              <a:gd name="connsiteX5" fmla="*/ 1186393 w 1186393"/>
              <a:gd name="connsiteY5" fmla="*/ 0 h 929881"/>
              <a:gd name="connsiteX0" fmla="*/ 0 w 1186393"/>
              <a:gd name="connsiteY0" fmla="*/ 445742 h 930987"/>
              <a:gd name="connsiteX1" fmla="*/ 166630 w 1186393"/>
              <a:gd name="connsiteY1" fmla="*/ 463504 h 930987"/>
              <a:gd name="connsiteX2" fmla="*/ 407551 w 1186393"/>
              <a:gd name="connsiteY2" fmla="*/ 574504 h 930987"/>
              <a:gd name="connsiteX3" fmla="*/ 754862 w 1186393"/>
              <a:gd name="connsiteY3" fmla="*/ 929240 h 930987"/>
              <a:gd name="connsiteX4" fmla="*/ 1024283 w 1186393"/>
              <a:gd name="connsiteY4" fmla="*/ 409620 h 930987"/>
              <a:gd name="connsiteX5" fmla="*/ 1186393 w 1186393"/>
              <a:gd name="connsiteY5" fmla="*/ 0 h 930987"/>
              <a:gd name="connsiteX0" fmla="*/ 0 w 1186393"/>
              <a:gd name="connsiteY0" fmla="*/ 445742 h 930330"/>
              <a:gd name="connsiteX1" fmla="*/ 166630 w 1186393"/>
              <a:gd name="connsiteY1" fmla="*/ 463504 h 930330"/>
              <a:gd name="connsiteX2" fmla="*/ 407551 w 1186393"/>
              <a:gd name="connsiteY2" fmla="*/ 574504 h 930330"/>
              <a:gd name="connsiteX3" fmla="*/ 754862 w 1186393"/>
              <a:gd name="connsiteY3" fmla="*/ 929240 h 930330"/>
              <a:gd name="connsiteX4" fmla="*/ 958482 w 1186393"/>
              <a:gd name="connsiteY4" fmla="*/ 667226 h 930330"/>
              <a:gd name="connsiteX5" fmla="*/ 1186393 w 1186393"/>
              <a:gd name="connsiteY5" fmla="*/ 0 h 930330"/>
              <a:gd name="connsiteX0" fmla="*/ 0 w 1186393"/>
              <a:gd name="connsiteY0" fmla="*/ 445742 h 1003491"/>
              <a:gd name="connsiteX1" fmla="*/ 166630 w 1186393"/>
              <a:gd name="connsiteY1" fmla="*/ 463504 h 1003491"/>
              <a:gd name="connsiteX2" fmla="*/ 407551 w 1186393"/>
              <a:gd name="connsiteY2" fmla="*/ 574504 h 1003491"/>
              <a:gd name="connsiteX3" fmla="*/ 748054 w 1186393"/>
              <a:gd name="connsiteY3" fmla="*/ 1002736 h 1003491"/>
              <a:gd name="connsiteX4" fmla="*/ 958482 w 1186393"/>
              <a:gd name="connsiteY4" fmla="*/ 667226 h 1003491"/>
              <a:gd name="connsiteX5" fmla="*/ 1186393 w 1186393"/>
              <a:gd name="connsiteY5" fmla="*/ 0 h 1003491"/>
              <a:gd name="connsiteX0" fmla="*/ 0 w 1186393"/>
              <a:gd name="connsiteY0" fmla="*/ 445742 h 1003862"/>
              <a:gd name="connsiteX1" fmla="*/ 166630 w 1186393"/>
              <a:gd name="connsiteY1" fmla="*/ 463504 h 1003862"/>
              <a:gd name="connsiteX2" fmla="*/ 407551 w 1186393"/>
              <a:gd name="connsiteY2" fmla="*/ 574504 h 1003862"/>
              <a:gd name="connsiteX3" fmla="*/ 748054 w 1186393"/>
              <a:gd name="connsiteY3" fmla="*/ 1002736 h 1003862"/>
              <a:gd name="connsiteX4" fmla="*/ 1017279 w 1186393"/>
              <a:gd name="connsiteY4" fmla="*/ 684758 h 1003862"/>
              <a:gd name="connsiteX5" fmla="*/ 1186393 w 1186393"/>
              <a:gd name="connsiteY5" fmla="*/ 0 h 1003862"/>
              <a:gd name="connsiteX0" fmla="*/ 0 w 1192393"/>
              <a:gd name="connsiteY0" fmla="*/ 487492 h 1045612"/>
              <a:gd name="connsiteX1" fmla="*/ 166630 w 1192393"/>
              <a:gd name="connsiteY1" fmla="*/ 505254 h 1045612"/>
              <a:gd name="connsiteX2" fmla="*/ 407551 w 1192393"/>
              <a:gd name="connsiteY2" fmla="*/ 616254 h 1045612"/>
              <a:gd name="connsiteX3" fmla="*/ 748054 w 1192393"/>
              <a:gd name="connsiteY3" fmla="*/ 1044486 h 1045612"/>
              <a:gd name="connsiteX4" fmla="*/ 1017279 w 1192393"/>
              <a:gd name="connsiteY4" fmla="*/ 726508 h 1045612"/>
              <a:gd name="connsiteX5" fmla="*/ 1192393 w 1192393"/>
              <a:gd name="connsiteY5" fmla="*/ 0 h 1045612"/>
              <a:gd name="connsiteX0" fmla="*/ 0 w 1192393"/>
              <a:gd name="connsiteY0" fmla="*/ 487492 h 1045612"/>
              <a:gd name="connsiteX1" fmla="*/ 166630 w 1192393"/>
              <a:gd name="connsiteY1" fmla="*/ 505254 h 1045612"/>
              <a:gd name="connsiteX2" fmla="*/ 407551 w 1192393"/>
              <a:gd name="connsiteY2" fmla="*/ 616254 h 1045612"/>
              <a:gd name="connsiteX3" fmla="*/ 748054 w 1192393"/>
              <a:gd name="connsiteY3" fmla="*/ 1044486 h 1045612"/>
              <a:gd name="connsiteX4" fmla="*/ 1017279 w 1192393"/>
              <a:gd name="connsiteY4" fmla="*/ 726508 h 1045612"/>
              <a:gd name="connsiteX5" fmla="*/ 1192393 w 1192393"/>
              <a:gd name="connsiteY5" fmla="*/ 0 h 1045612"/>
              <a:gd name="connsiteX0" fmla="*/ 0 w 1192393"/>
              <a:gd name="connsiteY0" fmla="*/ 487492 h 1046184"/>
              <a:gd name="connsiteX1" fmla="*/ 166630 w 1192393"/>
              <a:gd name="connsiteY1" fmla="*/ 505254 h 1046184"/>
              <a:gd name="connsiteX2" fmla="*/ 353946 w 1192393"/>
              <a:gd name="connsiteY2" fmla="*/ 588717 h 1046184"/>
              <a:gd name="connsiteX3" fmla="*/ 748054 w 1192393"/>
              <a:gd name="connsiteY3" fmla="*/ 1044486 h 1046184"/>
              <a:gd name="connsiteX4" fmla="*/ 1017279 w 1192393"/>
              <a:gd name="connsiteY4" fmla="*/ 726508 h 1046184"/>
              <a:gd name="connsiteX5" fmla="*/ 1192393 w 1192393"/>
              <a:gd name="connsiteY5" fmla="*/ 0 h 1046184"/>
              <a:gd name="connsiteX0" fmla="*/ 0 w 1192393"/>
              <a:gd name="connsiteY0" fmla="*/ 487492 h 1044567"/>
              <a:gd name="connsiteX1" fmla="*/ 166630 w 1192393"/>
              <a:gd name="connsiteY1" fmla="*/ 505254 h 1044567"/>
              <a:gd name="connsiteX2" fmla="*/ 474577 w 1192393"/>
              <a:gd name="connsiteY2" fmla="*/ 698438 h 1044567"/>
              <a:gd name="connsiteX3" fmla="*/ 748054 w 1192393"/>
              <a:gd name="connsiteY3" fmla="*/ 1044486 h 1044567"/>
              <a:gd name="connsiteX4" fmla="*/ 1017279 w 1192393"/>
              <a:gd name="connsiteY4" fmla="*/ 726508 h 1044567"/>
              <a:gd name="connsiteX5" fmla="*/ 1192393 w 1192393"/>
              <a:gd name="connsiteY5" fmla="*/ 0 h 1044567"/>
              <a:gd name="connsiteX0" fmla="*/ 0 w 1192393"/>
              <a:gd name="connsiteY0" fmla="*/ 487492 h 1080356"/>
              <a:gd name="connsiteX1" fmla="*/ 166630 w 1192393"/>
              <a:gd name="connsiteY1" fmla="*/ 505254 h 1080356"/>
              <a:gd name="connsiteX2" fmla="*/ 474577 w 1192393"/>
              <a:gd name="connsiteY2" fmla="*/ 698438 h 1080356"/>
              <a:gd name="connsiteX3" fmla="*/ 781702 w 1192393"/>
              <a:gd name="connsiteY3" fmla="*/ 1080287 h 1080356"/>
              <a:gd name="connsiteX4" fmla="*/ 1017279 w 1192393"/>
              <a:gd name="connsiteY4" fmla="*/ 726508 h 1080356"/>
              <a:gd name="connsiteX5" fmla="*/ 1192393 w 1192393"/>
              <a:gd name="connsiteY5" fmla="*/ 0 h 1080356"/>
              <a:gd name="connsiteX0" fmla="*/ 0 w 1192393"/>
              <a:gd name="connsiteY0" fmla="*/ 487492 h 1080897"/>
              <a:gd name="connsiteX1" fmla="*/ 166630 w 1192393"/>
              <a:gd name="connsiteY1" fmla="*/ 505254 h 1080897"/>
              <a:gd name="connsiteX2" fmla="*/ 431624 w 1192393"/>
              <a:gd name="connsiteY2" fmla="*/ 640313 h 1080897"/>
              <a:gd name="connsiteX3" fmla="*/ 781702 w 1192393"/>
              <a:gd name="connsiteY3" fmla="*/ 1080287 h 1080897"/>
              <a:gd name="connsiteX4" fmla="*/ 1017279 w 1192393"/>
              <a:gd name="connsiteY4" fmla="*/ 726508 h 1080897"/>
              <a:gd name="connsiteX5" fmla="*/ 1192393 w 1192393"/>
              <a:gd name="connsiteY5" fmla="*/ 0 h 1080897"/>
              <a:gd name="connsiteX0" fmla="*/ 0 w 1192393"/>
              <a:gd name="connsiteY0" fmla="*/ 487492 h 1084662"/>
              <a:gd name="connsiteX1" fmla="*/ 166630 w 1192393"/>
              <a:gd name="connsiteY1" fmla="*/ 505254 h 1084662"/>
              <a:gd name="connsiteX2" fmla="*/ 431624 w 1192393"/>
              <a:gd name="connsiteY2" fmla="*/ 640313 h 1084662"/>
              <a:gd name="connsiteX3" fmla="*/ 781702 w 1192393"/>
              <a:gd name="connsiteY3" fmla="*/ 1080287 h 1084662"/>
              <a:gd name="connsiteX4" fmla="*/ 1029351 w 1192393"/>
              <a:gd name="connsiteY4" fmla="*/ 834069 h 1084662"/>
              <a:gd name="connsiteX5" fmla="*/ 1192393 w 1192393"/>
              <a:gd name="connsiteY5" fmla="*/ 0 h 1084662"/>
              <a:gd name="connsiteX0" fmla="*/ 0 w 1192393"/>
              <a:gd name="connsiteY0" fmla="*/ 487492 h 1085197"/>
              <a:gd name="connsiteX1" fmla="*/ 166630 w 1192393"/>
              <a:gd name="connsiteY1" fmla="*/ 505254 h 1085197"/>
              <a:gd name="connsiteX2" fmla="*/ 431624 w 1192393"/>
              <a:gd name="connsiteY2" fmla="*/ 640313 h 1085197"/>
              <a:gd name="connsiteX3" fmla="*/ 781702 w 1192393"/>
              <a:gd name="connsiteY3" fmla="*/ 1080287 h 1085197"/>
              <a:gd name="connsiteX4" fmla="*/ 1009392 w 1192393"/>
              <a:gd name="connsiteY4" fmla="*/ 842334 h 1085197"/>
              <a:gd name="connsiteX5" fmla="*/ 1192393 w 1192393"/>
              <a:gd name="connsiteY5" fmla="*/ 0 h 1085197"/>
              <a:gd name="connsiteX0" fmla="*/ 0 w 1192393"/>
              <a:gd name="connsiteY0" fmla="*/ 487492 h 1086330"/>
              <a:gd name="connsiteX1" fmla="*/ 166630 w 1192393"/>
              <a:gd name="connsiteY1" fmla="*/ 505254 h 1086330"/>
              <a:gd name="connsiteX2" fmla="*/ 431624 w 1192393"/>
              <a:gd name="connsiteY2" fmla="*/ 640313 h 1086330"/>
              <a:gd name="connsiteX3" fmla="*/ 781702 w 1192393"/>
              <a:gd name="connsiteY3" fmla="*/ 1080287 h 1086330"/>
              <a:gd name="connsiteX4" fmla="*/ 1009392 w 1192393"/>
              <a:gd name="connsiteY4" fmla="*/ 842334 h 1086330"/>
              <a:gd name="connsiteX5" fmla="*/ 1192393 w 1192393"/>
              <a:gd name="connsiteY5" fmla="*/ 0 h 1086330"/>
              <a:gd name="connsiteX0" fmla="*/ 0 w 1192393"/>
              <a:gd name="connsiteY0" fmla="*/ 487492 h 1086035"/>
              <a:gd name="connsiteX1" fmla="*/ 166630 w 1192393"/>
              <a:gd name="connsiteY1" fmla="*/ 505254 h 1086035"/>
              <a:gd name="connsiteX2" fmla="*/ 480017 w 1192393"/>
              <a:gd name="connsiteY2" fmla="*/ 646650 h 1086035"/>
              <a:gd name="connsiteX3" fmla="*/ 781702 w 1192393"/>
              <a:gd name="connsiteY3" fmla="*/ 1080287 h 1086035"/>
              <a:gd name="connsiteX4" fmla="*/ 1009392 w 1192393"/>
              <a:gd name="connsiteY4" fmla="*/ 842334 h 1086035"/>
              <a:gd name="connsiteX5" fmla="*/ 1192393 w 1192393"/>
              <a:gd name="connsiteY5" fmla="*/ 0 h 1086035"/>
              <a:gd name="connsiteX0" fmla="*/ 0 w 1192393"/>
              <a:gd name="connsiteY0" fmla="*/ 487492 h 1113632"/>
              <a:gd name="connsiteX1" fmla="*/ 166630 w 1192393"/>
              <a:gd name="connsiteY1" fmla="*/ 505254 h 1113632"/>
              <a:gd name="connsiteX2" fmla="*/ 480017 w 1192393"/>
              <a:gd name="connsiteY2" fmla="*/ 646650 h 1113632"/>
              <a:gd name="connsiteX3" fmla="*/ 838412 w 1192393"/>
              <a:gd name="connsiteY3" fmla="*/ 1108827 h 1113632"/>
              <a:gd name="connsiteX4" fmla="*/ 1009392 w 1192393"/>
              <a:gd name="connsiteY4" fmla="*/ 842334 h 1113632"/>
              <a:gd name="connsiteX5" fmla="*/ 1192393 w 1192393"/>
              <a:gd name="connsiteY5" fmla="*/ 0 h 1113632"/>
              <a:gd name="connsiteX0" fmla="*/ 0 w 1192393"/>
              <a:gd name="connsiteY0" fmla="*/ 487492 h 1108867"/>
              <a:gd name="connsiteX1" fmla="*/ 166630 w 1192393"/>
              <a:gd name="connsiteY1" fmla="*/ 505254 h 1108867"/>
              <a:gd name="connsiteX2" fmla="*/ 480017 w 1192393"/>
              <a:gd name="connsiteY2" fmla="*/ 646650 h 1108867"/>
              <a:gd name="connsiteX3" fmla="*/ 838412 w 1192393"/>
              <a:gd name="connsiteY3" fmla="*/ 1108827 h 1108867"/>
              <a:gd name="connsiteX4" fmla="*/ 1066278 w 1192393"/>
              <a:gd name="connsiteY4" fmla="*/ 670315 h 1108867"/>
              <a:gd name="connsiteX5" fmla="*/ 1192393 w 1192393"/>
              <a:gd name="connsiteY5" fmla="*/ 0 h 110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393" h="1108867">
                <a:moveTo>
                  <a:pt x="0" y="487492"/>
                </a:moveTo>
                <a:lnTo>
                  <a:pt x="166630" y="505254"/>
                </a:lnTo>
                <a:cubicBezTo>
                  <a:pt x="246937" y="542254"/>
                  <a:pt x="368053" y="546055"/>
                  <a:pt x="480017" y="646650"/>
                </a:cubicBezTo>
                <a:cubicBezTo>
                  <a:pt x="591981" y="747245"/>
                  <a:pt x="740702" y="1104883"/>
                  <a:pt x="838412" y="1108827"/>
                </a:cubicBezTo>
                <a:cubicBezTo>
                  <a:pt x="936122" y="1112771"/>
                  <a:pt x="1014776" y="831128"/>
                  <a:pt x="1066278" y="670315"/>
                </a:cubicBezTo>
                <a:cubicBezTo>
                  <a:pt x="1112172" y="558135"/>
                  <a:pt x="1135672" y="285322"/>
                  <a:pt x="1192393"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p>
        </p:txBody>
      </p:sp>
      <p:grpSp>
        <p:nvGrpSpPr>
          <p:cNvPr id="65" name="Group 64">
            <a:extLst>
              <a:ext uri="{FF2B5EF4-FFF2-40B4-BE49-F238E27FC236}">
                <a16:creationId xmlns:a16="http://schemas.microsoft.com/office/drawing/2014/main" id="{3994D775-81EB-EEEC-70ED-B32711D5F401}"/>
              </a:ext>
            </a:extLst>
          </p:cNvPr>
          <p:cNvGrpSpPr/>
          <p:nvPr/>
        </p:nvGrpSpPr>
        <p:grpSpPr>
          <a:xfrm>
            <a:off x="1243958" y="4052558"/>
            <a:ext cx="7272904" cy="1436178"/>
            <a:chOff x="1186146" y="3901453"/>
            <a:chExt cx="6096000" cy="1436178"/>
          </a:xfrm>
        </p:grpSpPr>
        <p:grpSp>
          <p:nvGrpSpPr>
            <p:cNvPr id="61" name="Group 60">
              <a:extLst>
                <a:ext uri="{FF2B5EF4-FFF2-40B4-BE49-F238E27FC236}">
                  <a16:creationId xmlns:a16="http://schemas.microsoft.com/office/drawing/2014/main" id="{10F0D718-E516-2C00-95B6-767AD9C44470}"/>
                </a:ext>
              </a:extLst>
            </p:cNvPr>
            <p:cNvGrpSpPr/>
            <p:nvPr/>
          </p:nvGrpSpPr>
          <p:grpSpPr>
            <a:xfrm>
              <a:off x="1186146" y="4172770"/>
              <a:ext cx="4811883" cy="1164861"/>
              <a:chOff x="1790906" y="4045998"/>
              <a:chExt cx="6096000" cy="1519591"/>
            </a:xfrm>
          </p:grpSpPr>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552B9014-38DE-826D-55BF-ABBB63862A72}"/>
                      </a:ext>
                    </a:extLst>
                  </p:cNvPr>
                  <p:cNvSpPr txBox="1"/>
                  <p:nvPr/>
                </p:nvSpPr>
                <p:spPr>
                  <a:xfrm>
                    <a:off x="1790906" y="4045998"/>
                    <a:ext cx="6096000" cy="441652"/>
                  </a:xfrm>
                  <a:prstGeom prst="rect">
                    <a:avLst/>
                  </a:prstGeom>
                  <a:noFill/>
                </p:spPr>
                <p:txBody>
                  <a:bodyPr wrap="square">
                    <a:spAutoFit/>
                  </a:bodyPr>
                  <a:lstStyle/>
                  <a:p>
                    <a14:m>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𝑉</m:t>
                            </m:r>
                          </m:e>
                          <m:sub>
                            <m:r>
                              <a:rPr lang="en-US" sz="1600" b="0" i="1" smtClean="0">
                                <a:latin typeface="Cambria Math" panose="02040503050406030204" pitchFamily="18" charset="0"/>
                              </a:rPr>
                              <m:t>𝐶𝑊</m:t>
                            </m:r>
                            <m:r>
                              <a:rPr lang="en-US" sz="1600" i="1">
                                <a:latin typeface="Cambria Math" panose="02040503050406030204" pitchFamily="18" charset="0"/>
                              </a:rPr>
                              <m:t> </m:t>
                            </m:r>
                          </m:sub>
                        </m:sSub>
                        <m:r>
                          <a:rPr lang="en-US" sz="1600" i="1">
                            <a:latin typeface="Cambria Math" panose="02040503050406030204" pitchFamily="18" charset="0"/>
                          </a:rPr>
                          <m:t> </m:t>
                        </m:r>
                      </m:oMath>
                    </a14:m>
                    <a:r>
                      <a:rPr lang="en-GB" sz="1600" dirty="0">
                        <a:latin typeface="Times" pitchFamily="2" charset="0"/>
                      </a:rPr>
                      <a:t>: O</a:t>
                    </a:r>
                    <a:r>
                      <a:rPr lang="en-GB" sz="1600" dirty="0">
                        <a:effectLst/>
                        <a:latin typeface="Times" pitchFamily="2" charset="0"/>
                      </a:rPr>
                      <a:t>ne-loop Coleman Weinberg potential (Ref.2) </a:t>
                    </a:r>
                    <a:endParaRPr lang="en-GB" sz="1600" dirty="0">
                      <a:latin typeface="Times" pitchFamily="2" charset="0"/>
                    </a:endParaRPr>
                  </a:p>
                </p:txBody>
              </p:sp>
            </mc:Choice>
            <mc:Fallback xmlns="">
              <p:sp>
                <p:nvSpPr>
                  <p:cNvPr id="54" name="TextBox 53">
                    <a:extLst>
                      <a:ext uri="{FF2B5EF4-FFF2-40B4-BE49-F238E27FC236}">
                        <a16:creationId xmlns:a16="http://schemas.microsoft.com/office/drawing/2014/main" id="{552B9014-38DE-826D-55BF-ABBB63862A72}"/>
                      </a:ext>
                    </a:extLst>
                  </p:cNvPr>
                  <p:cNvSpPr txBox="1">
                    <a:spLocks noRot="1" noChangeAspect="1" noMove="1" noResize="1" noEditPoints="1" noAdjustHandles="1" noChangeArrowheads="1" noChangeShapeType="1" noTextEdit="1"/>
                  </p:cNvSpPr>
                  <p:nvPr/>
                </p:nvSpPr>
                <p:spPr>
                  <a:xfrm>
                    <a:off x="1790906" y="4045998"/>
                    <a:ext cx="6096000" cy="441652"/>
                  </a:xfrm>
                  <a:prstGeom prst="rect">
                    <a:avLst/>
                  </a:prstGeom>
                  <a:blipFill>
                    <a:blip r:embed="rId8"/>
                    <a:stretch>
                      <a:fillRect t="-3571" b="-21429"/>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0C9D0A12-E7A5-7ED5-4A7A-327DDB90B1C6}"/>
                      </a:ext>
                    </a:extLst>
                  </p:cNvPr>
                  <p:cNvSpPr txBox="1"/>
                  <p:nvPr/>
                </p:nvSpPr>
                <p:spPr>
                  <a:xfrm>
                    <a:off x="1790906" y="4396006"/>
                    <a:ext cx="6096000" cy="441652"/>
                  </a:xfrm>
                  <a:prstGeom prst="rect">
                    <a:avLst/>
                  </a:prstGeom>
                  <a:noFill/>
                </p:spPr>
                <p:txBody>
                  <a:bodyPr wrap="square">
                    <a:spAutoFit/>
                  </a:bodyPr>
                  <a:lstStyle/>
                  <a:p>
                    <a14:m>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𝑉</m:t>
                            </m:r>
                          </m:e>
                          <m:sub>
                            <m:r>
                              <a:rPr lang="en-US" sz="1600" b="0" i="1" smtClean="0">
                                <a:latin typeface="Cambria Math" panose="02040503050406030204" pitchFamily="18" charset="0"/>
                              </a:rPr>
                              <m:t>𝐶𝑇</m:t>
                            </m:r>
                            <m:r>
                              <a:rPr lang="en-US" sz="1600" i="1">
                                <a:latin typeface="Cambria Math" panose="02040503050406030204" pitchFamily="18" charset="0"/>
                              </a:rPr>
                              <m:t> </m:t>
                            </m:r>
                          </m:sub>
                        </m:sSub>
                        <m:r>
                          <a:rPr lang="en-US" sz="1600" i="1">
                            <a:latin typeface="Cambria Math" panose="02040503050406030204" pitchFamily="18" charset="0"/>
                          </a:rPr>
                          <m:t> </m:t>
                        </m:r>
                      </m:oMath>
                    </a14:m>
                    <a:r>
                      <a:rPr lang="en-GB" sz="1600" dirty="0">
                        <a:effectLst/>
                        <a:latin typeface="Times" pitchFamily="2" charset="0"/>
                      </a:rPr>
                      <a:t>:  UV-finite counter-term potential </a:t>
                    </a:r>
                    <a:endParaRPr lang="en-GB" sz="1600" dirty="0">
                      <a:latin typeface="Times" pitchFamily="2" charset="0"/>
                    </a:endParaRPr>
                  </a:p>
                </p:txBody>
              </p:sp>
            </mc:Choice>
            <mc:Fallback xmlns="">
              <p:sp>
                <p:nvSpPr>
                  <p:cNvPr id="56" name="TextBox 55">
                    <a:extLst>
                      <a:ext uri="{FF2B5EF4-FFF2-40B4-BE49-F238E27FC236}">
                        <a16:creationId xmlns:a16="http://schemas.microsoft.com/office/drawing/2014/main" id="{0C9D0A12-E7A5-7ED5-4A7A-327DDB90B1C6}"/>
                      </a:ext>
                    </a:extLst>
                  </p:cNvPr>
                  <p:cNvSpPr txBox="1">
                    <a:spLocks noRot="1" noChangeAspect="1" noMove="1" noResize="1" noEditPoints="1" noAdjustHandles="1" noChangeArrowheads="1" noChangeShapeType="1" noTextEdit="1"/>
                  </p:cNvSpPr>
                  <p:nvPr/>
                </p:nvSpPr>
                <p:spPr>
                  <a:xfrm>
                    <a:off x="1790906" y="4396006"/>
                    <a:ext cx="6096000" cy="441652"/>
                  </a:xfrm>
                  <a:prstGeom prst="rect">
                    <a:avLst/>
                  </a:prstGeom>
                  <a:blipFill>
                    <a:blip r:embed="rId9"/>
                    <a:stretch>
                      <a:fillRect t="-3571" b="-25000"/>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9D86BEDA-8DF3-6047-B394-AC03C68DFC21}"/>
                      </a:ext>
                    </a:extLst>
                  </p:cNvPr>
                  <p:cNvSpPr txBox="1"/>
                  <p:nvPr/>
                </p:nvSpPr>
                <p:spPr>
                  <a:xfrm>
                    <a:off x="1790906" y="4785248"/>
                    <a:ext cx="6096000" cy="441652"/>
                  </a:xfrm>
                  <a:prstGeom prst="rect">
                    <a:avLst/>
                  </a:prstGeom>
                  <a:noFill/>
                </p:spPr>
                <p:txBody>
                  <a:bodyPr wrap="square">
                    <a:spAutoFit/>
                  </a:bodyPr>
                  <a:lstStyle/>
                  <a:p>
                    <a14:m>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𝑉</m:t>
                            </m:r>
                          </m:e>
                          <m:sub>
                            <m:r>
                              <a:rPr lang="en-US" sz="1600" b="0" i="1" smtClean="0">
                                <a:latin typeface="Cambria Math" panose="02040503050406030204" pitchFamily="18" charset="0"/>
                              </a:rPr>
                              <m:t>𝑇</m:t>
                            </m:r>
                          </m:sub>
                        </m:sSub>
                        <m:r>
                          <a:rPr lang="en-US" sz="1600" b="0" i="1" smtClean="0">
                            <a:latin typeface="Cambria Math" panose="02040503050406030204" pitchFamily="18" charset="0"/>
                          </a:rPr>
                          <m:t> </m:t>
                        </m:r>
                      </m:oMath>
                    </a14:m>
                    <a:r>
                      <a:rPr lang="en-GB" sz="1600" dirty="0">
                        <a:latin typeface="Times" pitchFamily="2" charset="0"/>
                      </a:rPr>
                      <a:t>: O</a:t>
                    </a:r>
                    <a:r>
                      <a:rPr lang="en-GB" sz="1600" dirty="0">
                        <a:effectLst/>
                        <a:latin typeface="Times" pitchFamily="2" charset="0"/>
                      </a:rPr>
                      <a:t>ne-loop thermal corrections </a:t>
                    </a:r>
                    <a:endParaRPr lang="en-GB" sz="1600" dirty="0">
                      <a:latin typeface="Times" pitchFamily="2" charset="0"/>
                    </a:endParaRPr>
                  </a:p>
                </p:txBody>
              </p:sp>
            </mc:Choice>
            <mc:Fallback xmlns="">
              <p:sp>
                <p:nvSpPr>
                  <p:cNvPr id="58" name="TextBox 57">
                    <a:extLst>
                      <a:ext uri="{FF2B5EF4-FFF2-40B4-BE49-F238E27FC236}">
                        <a16:creationId xmlns:a16="http://schemas.microsoft.com/office/drawing/2014/main" id="{9D86BEDA-8DF3-6047-B394-AC03C68DFC21}"/>
                      </a:ext>
                    </a:extLst>
                  </p:cNvPr>
                  <p:cNvSpPr txBox="1">
                    <a:spLocks noRot="1" noChangeAspect="1" noMove="1" noResize="1" noEditPoints="1" noAdjustHandles="1" noChangeArrowheads="1" noChangeShapeType="1" noTextEdit="1"/>
                  </p:cNvSpPr>
                  <p:nvPr/>
                </p:nvSpPr>
                <p:spPr>
                  <a:xfrm>
                    <a:off x="1790906" y="4785248"/>
                    <a:ext cx="6096000" cy="441652"/>
                  </a:xfrm>
                  <a:prstGeom prst="rect">
                    <a:avLst/>
                  </a:prstGeom>
                  <a:blipFill>
                    <a:blip r:embed="rId10"/>
                    <a:stretch>
                      <a:fillRect b="-25000"/>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6002246B-82ED-2DFE-46AA-2FC78144EF85}"/>
                      </a:ext>
                    </a:extLst>
                  </p:cNvPr>
                  <p:cNvSpPr txBox="1"/>
                  <p:nvPr/>
                </p:nvSpPr>
                <p:spPr>
                  <a:xfrm>
                    <a:off x="1790906" y="5098591"/>
                    <a:ext cx="6096000" cy="466998"/>
                  </a:xfrm>
                  <a:prstGeom prst="rect">
                    <a:avLst/>
                  </a:prstGeom>
                  <a:noFill/>
                </p:spPr>
                <p:txBody>
                  <a:bodyPr wrap="square">
                    <a:spAutoFit/>
                  </a:bodyPr>
                  <a:lstStyle/>
                  <a:p>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𝑉</m:t>
                            </m:r>
                          </m:e>
                          <m:sub>
                            <m:r>
                              <a:rPr lang="en-US" sz="1600" b="0" i="1" smtClean="0">
                                <a:latin typeface="Cambria Math" panose="02040503050406030204" pitchFamily="18" charset="0"/>
                              </a:rPr>
                              <m:t>𝑑𝑎𝑖𝑠𝑦</m:t>
                            </m:r>
                          </m:sub>
                        </m:sSub>
                        <m:r>
                          <a:rPr lang="en-US" sz="1600" b="0" i="1" smtClean="0">
                            <a:latin typeface="Cambria Math" panose="02040503050406030204" pitchFamily="18" charset="0"/>
                          </a:rPr>
                          <m:t> </m:t>
                        </m:r>
                      </m:oMath>
                    </a14:m>
                    <a:r>
                      <a:rPr lang="en-GB" sz="1600" dirty="0">
                        <a:latin typeface="Times" pitchFamily="2" charset="0"/>
                      </a:rPr>
                      <a:t>:  R</a:t>
                    </a:r>
                    <a:r>
                      <a:rPr lang="en-GB" sz="1600" dirty="0">
                        <a:effectLst/>
                        <a:latin typeface="Times" pitchFamily="2" charset="0"/>
                      </a:rPr>
                      <a:t>esummation of the daisy diagrams </a:t>
                    </a:r>
                    <a:endParaRPr lang="en-GB" sz="1600" dirty="0">
                      <a:latin typeface="Times" pitchFamily="2" charset="0"/>
                    </a:endParaRPr>
                  </a:p>
                </p:txBody>
              </p:sp>
            </mc:Choice>
            <mc:Fallback xmlns="">
              <p:sp>
                <p:nvSpPr>
                  <p:cNvPr id="60" name="TextBox 59">
                    <a:extLst>
                      <a:ext uri="{FF2B5EF4-FFF2-40B4-BE49-F238E27FC236}">
                        <a16:creationId xmlns:a16="http://schemas.microsoft.com/office/drawing/2014/main" id="{6002246B-82ED-2DFE-46AA-2FC78144EF85}"/>
                      </a:ext>
                    </a:extLst>
                  </p:cNvPr>
                  <p:cNvSpPr txBox="1">
                    <a:spLocks noRot="1" noChangeAspect="1" noMove="1" noResize="1" noEditPoints="1" noAdjustHandles="1" noChangeArrowheads="1" noChangeShapeType="1" noTextEdit="1"/>
                  </p:cNvSpPr>
                  <p:nvPr/>
                </p:nvSpPr>
                <p:spPr>
                  <a:xfrm>
                    <a:off x="1790906" y="5098591"/>
                    <a:ext cx="6096000" cy="466998"/>
                  </a:xfrm>
                  <a:prstGeom prst="rect">
                    <a:avLst/>
                  </a:prstGeom>
                  <a:blipFill>
                    <a:blip r:embed="rId11"/>
                    <a:stretch>
                      <a:fillRect t="-3448" b="-17241"/>
                    </a:stretch>
                  </a:blipFill>
                </p:spPr>
                <p:txBody>
                  <a:bodyPr/>
                  <a:lstStyle/>
                  <a:p>
                    <a:r>
                      <a:rPr lang="en-DE">
                        <a:noFill/>
                      </a:rPr>
                      <a:t> </a:t>
                    </a:r>
                  </a:p>
                </p:txBody>
              </p:sp>
            </mc:Fallback>
          </mc:AlternateContent>
        </p:gr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161CDAB2-375D-D092-6CCC-D179D907846A}"/>
                    </a:ext>
                  </a:extLst>
                </p:cNvPr>
                <p:cNvSpPr txBox="1"/>
                <p:nvPr/>
              </p:nvSpPr>
              <p:spPr>
                <a:xfrm>
                  <a:off x="1186146" y="3901453"/>
                  <a:ext cx="6096000" cy="338554"/>
                </a:xfrm>
                <a:prstGeom prst="rect">
                  <a:avLst/>
                </a:prstGeom>
                <a:noFill/>
              </p:spPr>
              <p:txBody>
                <a:bodyPr wrap="square">
                  <a:spAutoFit/>
                </a:bodyPr>
                <a:lstStyle/>
                <a:p>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𝑉</m:t>
                          </m:r>
                        </m:e>
                        <m:sub>
                          <m:r>
                            <a:rPr lang="en-US" sz="1600" b="0" i="1" smtClean="0">
                              <a:latin typeface="Cambria Math" panose="02040503050406030204" pitchFamily="18" charset="0"/>
                            </a:rPr>
                            <m:t>𝑡𝑟𝑒𝑒</m:t>
                          </m:r>
                          <m:r>
                            <a:rPr lang="en-US" sz="1600" b="0" i="1" smtClean="0">
                              <a:latin typeface="Cambria Math" panose="02040503050406030204" pitchFamily="18" charset="0"/>
                            </a:rPr>
                            <m:t> </m:t>
                          </m:r>
                        </m:sub>
                      </m:sSub>
                    </m:oMath>
                  </a14:m>
                  <a:r>
                    <a:rPr lang="en-DE" sz="1600" dirty="0">
                      <a:latin typeface="Times" pitchFamily="2" charset="0"/>
                    </a:rPr>
                    <a:t>: Tree-level scalar potential</a:t>
                  </a:r>
                </a:p>
              </p:txBody>
            </p:sp>
          </mc:Choice>
          <mc:Fallback xmlns="">
            <p:sp>
              <p:nvSpPr>
                <p:cNvPr id="64" name="TextBox 63">
                  <a:extLst>
                    <a:ext uri="{FF2B5EF4-FFF2-40B4-BE49-F238E27FC236}">
                      <a16:creationId xmlns:a16="http://schemas.microsoft.com/office/drawing/2014/main" id="{161CDAB2-375D-D092-6CCC-D179D907846A}"/>
                    </a:ext>
                  </a:extLst>
                </p:cNvPr>
                <p:cNvSpPr txBox="1">
                  <a:spLocks noRot="1" noChangeAspect="1" noMove="1" noResize="1" noEditPoints="1" noAdjustHandles="1" noChangeArrowheads="1" noChangeShapeType="1" noTextEdit="1"/>
                </p:cNvSpPr>
                <p:nvPr/>
              </p:nvSpPr>
              <p:spPr>
                <a:xfrm>
                  <a:off x="1186146" y="3901453"/>
                  <a:ext cx="6096000" cy="338554"/>
                </a:xfrm>
                <a:prstGeom prst="rect">
                  <a:avLst/>
                </a:prstGeom>
                <a:blipFill>
                  <a:blip r:embed="rId12"/>
                  <a:stretch>
                    <a:fillRect t="-3704" b="-25926"/>
                  </a:stretch>
                </a:blipFill>
              </p:spPr>
              <p:txBody>
                <a:bodyPr/>
                <a:lstStyle/>
                <a:p>
                  <a:r>
                    <a:rPr lang="en-DE">
                      <a:noFill/>
                    </a:rPr>
                    <a:t> </a:t>
                  </a:r>
                </a:p>
              </p:txBody>
            </p:sp>
          </mc:Fallback>
        </mc:AlternateContent>
      </p:grpSp>
      <p:sp>
        <p:nvSpPr>
          <p:cNvPr id="68" name="TextBox 67">
            <a:extLst>
              <a:ext uri="{FF2B5EF4-FFF2-40B4-BE49-F238E27FC236}">
                <a16:creationId xmlns:a16="http://schemas.microsoft.com/office/drawing/2014/main" id="{239367BC-B408-D7B4-F965-20556290349C}"/>
              </a:ext>
            </a:extLst>
          </p:cNvPr>
          <p:cNvSpPr txBox="1"/>
          <p:nvPr/>
        </p:nvSpPr>
        <p:spPr>
          <a:xfrm>
            <a:off x="9920522" y="4219109"/>
            <a:ext cx="1857753" cy="584775"/>
          </a:xfrm>
          <a:prstGeom prst="rect">
            <a:avLst/>
          </a:prstGeom>
          <a:noFill/>
        </p:spPr>
        <p:txBody>
          <a:bodyPr wrap="none" rtlCol="0">
            <a:spAutoFit/>
          </a:bodyPr>
          <a:lstStyle/>
          <a:p>
            <a:r>
              <a:rPr lang="en-GB" sz="1600" dirty="0">
                <a:latin typeface="Baghdad" pitchFamily="2" charset="-78"/>
                <a:cs typeface="Baghdad" pitchFamily="2" charset="-78"/>
              </a:rPr>
              <a:t>S</a:t>
            </a:r>
            <a:r>
              <a:rPr lang="en-DE" sz="1600" dirty="0">
                <a:latin typeface="Baghdad" pitchFamily="2" charset="-78"/>
                <a:cs typeface="Baghdad" pitchFamily="2" charset="-78"/>
              </a:rPr>
              <a:t>mooth-crossover </a:t>
            </a:r>
          </a:p>
          <a:p>
            <a:r>
              <a:rPr lang="en-DE" sz="1600" dirty="0">
                <a:latin typeface="Baghdad" pitchFamily="2" charset="-78"/>
                <a:cs typeface="Baghdad" pitchFamily="2" charset="-78"/>
              </a:rPr>
              <a:t>in SM</a:t>
            </a:r>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573D4F9D-BF56-A1F3-FA9E-532D8842F8F7}"/>
                  </a:ext>
                </a:extLst>
              </p:cNvPr>
              <p:cNvSpPr txBox="1"/>
              <p:nvPr/>
            </p:nvSpPr>
            <p:spPr>
              <a:xfrm>
                <a:off x="9893112" y="1628305"/>
                <a:ext cx="164981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DE"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𝑇</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𝑑𝑒𝑐𝑟𝑒𝑎𝑠𝑒𝑠</m:t>
                      </m:r>
                    </m:oMath>
                  </m:oMathPara>
                </a14:m>
                <a:endParaRPr lang="en-DE" sz="1600" dirty="0"/>
              </a:p>
              <a:p>
                <a:endParaRPr lang="en-DE" sz="1600" dirty="0"/>
              </a:p>
            </p:txBody>
          </p:sp>
        </mc:Choice>
        <mc:Fallback xmlns="">
          <p:sp>
            <p:nvSpPr>
              <p:cNvPr id="69" name="TextBox 68">
                <a:extLst>
                  <a:ext uri="{FF2B5EF4-FFF2-40B4-BE49-F238E27FC236}">
                    <a16:creationId xmlns:a16="http://schemas.microsoft.com/office/drawing/2014/main" id="{573D4F9D-BF56-A1F3-FA9E-532D8842F8F7}"/>
                  </a:ext>
                </a:extLst>
              </p:cNvPr>
              <p:cNvSpPr txBox="1">
                <a:spLocks noRot="1" noChangeAspect="1" noMove="1" noResize="1" noEditPoints="1" noAdjustHandles="1" noChangeArrowheads="1" noChangeShapeType="1" noTextEdit="1"/>
              </p:cNvSpPr>
              <p:nvPr/>
            </p:nvSpPr>
            <p:spPr>
              <a:xfrm>
                <a:off x="9893112" y="1628305"/>
                <a:ext cx="1649811" cy="584775"/>
              </a:xfrm>
              <a:prstGeom prst="rect">
                <a:avLst/>
              </a:prstGeom>
              <a:blipFill>
                <a:blip r:embed="rId13"/>
                <a:stretch>
                  <a:fillRect/>
                </a:stretch>
              </a:blipFill>
            </p:spPr>
            <p:txBody>
              <a:bodyPr/>
              <a:lstStyle/>
              <a:p>
                <a:r>
                  <a:rPr lang="en-DE">
                    <a:noFill/>
                  </a:rPr>
                  <a:t> </a:t>
                </a:r>
              </a:p>
            </p:txBody>
          </p:sp>
        </mc:Fallback>
      </mc:AlternateContent>
      <p:sp>
        <p:nvSpPr>
          <p:cNvPr id="2" name="TextBox 1">
            <a:extLst>
              <a:ext uri="{FF2B5EF4-FFF2-40B4-BE49-F238E27FC236}">
                <a16:creationId xmlns:a16="http://schemas.microsoft.com/office/drawing/2014/main" id="{CB6B11DC-1CB1-012A-E3AE-F6EDBD405F34}"/>
              </a:ext>
            </a:extLst>
          </p:cNvPr>
          <p:cNvSpPr txBox="1"/>
          <p:nvPr/>
        </p:nvSpPr>
        <p:spPr>
          <a:xfrm>
            <a:off x="6996648" y="5498712"/>
            <a:ext cx="4969630" cy="523220"/>
          </a:xfrm>
          <a:prstGeom prst="rect">
            <a:avLst/>
          </a:prstGeom>
          <a:noFill/>
        </p:spPr>
        <p:txBody>
          <a:bodyPr wrap="none" rtlCol="0">
            <a:spAutoFit/>
          </a:bodyPr>
          <a:lstStyle/>
          <a:p>
            <a:r>
              <a:rPr lang="en-DE" sz="1400" dirty="0">
                <a:latin typeface="Times" pitchFamily="2" charset="0"/>
              </a:rPr>
              <a:t>Fig 2.1: Finite-temperature potential: thermal evolution of vacuum</a:t>
            </a:r>
          </a:p>
          <a:p>
            <a:r>
              <a:rPr lang="en-DE" sz="1400" dirty="0">
                <a:latin typeface="Times" pitchFamily="2" charset="0"/>
              </a:rPr>
              <a:t>             as a smooth cross-over</a:t>
            </a:r>
          </a:p>
        </p:txBody>
      </p:sp>
      <p:sp>
        <p:nvSpPr>
          <p:cNvPr id="3" name="TextBox 2">
            <a:extLst>
              <a:ext uri="{FF2B5EF4-FFF2-40B4-BE49-F238E27FC236}">
                <a16:creationId xmlns:a16="http://schemas.microsoft.com/office/drawing/2014/main" id="{0DC034BE-2881-E8B9-2D0D-624AECD41FB0}"/>
              </a:ext>
            </a:extLst>
          </p:cNvPr>
          <p:cNvSpPr txBox="1"/>
          <p:nvPr/>
        </p:nvSpPr>
        <p:spPr>
          <a:xfrm>
            <a:off x="2353380" y="5595347"/>
            <a:ext cx="2219582" cy="307777"/>
          </a:xfrm>
          <a:prstGeom prst="rect">
            <a:avLst/>
          </a:prstGeom>
          <a:noFill/>
        </p:spPr>
        <p:txBody>
          <a:bodyPr wrap="none" rtlCol="0">
            <a:spAutoFit/>
          </a:bodyPr>
          <a:lstStyle/>
          <a:p>
            <a:r>
              <a:rPr lang="en-DE" sz="1400" dirty="0">
                <a:solidFill>
                  <a:srgbClr val="C00000"/>
                </a:solidFill>
              </a:rPr>
              <a:t>[See: Lisa Biermann’s talk]</a:t>
            </a:r>
          </a:p>
        </p:txBody>
      </p:sp>
    </p:spTree>
    <p:extLst>
      <p:ext uri="{BB962C8B-B14F-4D97-AF65-F5344CB8AC3E}">
        <p14:creationId xmlns:p14="http://schemas.microsoft.com/office/powerpoint/2010/main" val="17969074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par>
                                <p:cTn id="8" presetID="1"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ipe(down)">
                                      <p:cBhvr>
                                        <p:cTn id="13" dur="500"/>
                                        <p:tgtEl>
                                          <p:spTgt spid="42"/>
                                        </p:tgtEl>
                                      </p:cBhvr>
                                    </p:animEffect>
                                  </p:childTnLst>
                                </p:cTn>
                              </p:par>
                              <p:par>
                                <p:cTn id="14" presetID="1"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par>
                          <p:cTn id="16" fill="hold">
                            <p:stCondLst>
                              <p:cond delay="1000"/>
                            </p:stCondLst>
                            <p:childTnLst>
                              <p:par>
                                <p:cTn id="17" presetID="0" presetClass="path" presetSubtype="0" accel="50000" decel="50000" fill="hold" nodeType="afterEffect">
                                  <p:stCondLst>
                                    <p:cond delay="0"/>
                                  </p:stCondLst>
                                  <p:childTnLst>
                                    <p:animMotion origin="layout" path="M -1.45833E-6 2.96296E-6 L 0.03737 0.00069 " pathEditMode="relative" rAng="0" ptsTypes="AA">
                                      <p:cBhvr>
                                        <p:cTn id="18" dur="2000" fill="hold"/>
                                        <p:tgtEl>
                                          <p:spTgt spid="34"/>
                                        </p:tgtEl>
                                        <p:attrNameLst>
                                          <p:attrName>ppt_x</p:attrName>
                                          <p:attrName>ppt_y</p:attrName>
                                        </p:attrNameLst>
                                      </p:cBhvr>
                                      <p:rCtr x="1862" y="23"/>
                                    </p:animMotion>
                                  </p:childTnLst>
                                </p:cTn>
                              </p:par>
                            </p:childTnLst>
                          </p:cTn>
                        </p:par>
                        <p:par>
                          <p:cTn id="19" fill="hold">
                            <p:stCondLst>
                              <p:cond delay="3000"/>
                            </p:stCondLst>
                            <p:childTnLst>
                              <p:par>
                                <p:cTn id="20" presetID="22" presetClass="entr" presetSubtype="4"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par>
                                <p:cTn id="23" presetID="1"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par>
                          <p:cTn id="25" fill="hold">
                            <p:stCondLst>
                              <p:cond delay="3500"/>
                            </p:stCondLst>
                            <p:childTnLst>
                              <p:par>
                                <p:cTn id="26" presetID="0" presetClass="path" presetSubtype="0" accel="50000" decel="50000" fill="hold" nodeType="afterEffect">
                                  <p:stCondLst>
                                    <p:cond delay="0"/>
                                  </p:stCondLst>
                                  <p:childTnLst>
                                    <p:animMotion origin="layout" path="M 4.79167E-6 -0.00023 C 0.00416 -0.00069 0.01289 0.00509 0.01888 0.00648 C 0.02487 0.00787 0.03828 0.01134 0.03828 0.01181 " pathEditMode="relative" rAng="0" ptsTypes="AAA">
                                      <p:cBhvr>
                                        <p:cTn id="27" dur="2000" fill="hold"/>
                                        <p:tgtEl>
                                          <p:spTgt spid="35"/>
                                        </p:tgtEl>
                                        <p:attrNameLst>
                                          <p:attrName>ppt_x</p:attrName>
                                          <p:attrName>ppt_y</p:attrName>
                                        </p:attrNameLst>
                                      </p:cBhvr>
                                      <p:rCtr x="1914" y="579"/>
                                    </p:animMotion>
                                  </p:childTnLst>
                                </p:cTn>
                              </p:par>
                            </p:childTnLst>
                          </p:cTn>
                        </p:par>
                        <p:par>
                          <p:cTn id="28" fill="hold">
                            <p:stCondLst>
                              <p:cond delay="5500"/>
                            </p:stCondLst>
                            <p:childTnLst>
                              <p:par>
                                <p:cTn id="29" presetID="22" presetClass="entr" presetSubtype="4"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down)">
                                      <p:cBhvr>
                                        <p:cTn id="31" dur="500"/>
                                        <p:tgtEl>
                                          <p:spTgt spid="43"/>
                                        </p:tgtEl>
                                      </p:cBhvr>
                                    </p:animEffect>
                                  </p:childTnLst>
                                </p:cTn>
                              </p:par>
                              <p:par>
                                <p:cTn id="32" presetID="1" presetClass="entr" presetSubtype="0"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childTnLst>
                                </p:cTn>
                              </p:par>
                            </p:childTnLst>
                          </p:cTn>
                        </p:par>
                        <p:par>
                          <p:cTn id="34" fill="hold">
                            <p:stCondLst>
                              <p:cond delay="6000"/>
                            </p:stCondLst>
                            <p:childTnLst>
                              <p:par>
                                <p:cTn id="35" presetID="0" presetClass="path" presetSubtype="0" accel="50000" decel="50000" fill="hold" nodeType="afterEffect">
                                  <p:stCondLst>
                                    <p:cond delay="0"/>
                                  </p:stCondLst>
                                  <p:childTnLst>
                                    <p:animMotion origin="layout" path="M -3.33333E-6 -2.22222E-6 C 0.00664 0.0044 0.01081 0.00903 0.01146 0.0081 C 0.01745 0.01181 0.02539 0.01922 0.03021 0.0213 C 0.03907 0.025 0.03985 0.02431 0.04584 0.02361 " pathEditMode="relative" rAng="0" ptsTypes="AAAA">
                                      <p:cBhvr>
                                        <p:cTn id="36" dur="2000" fill="hold"/>
                                        <p:tgtEl>
                                          <p:spTgt spid="44"/>
                                        </p:tgtEl>
                                        <p:attrNameLst>
                                          <p:attrName>ppt_x</p:attrName>
                                          <p:attrName>ppt_y</p:attrName>
                                        </p:attrNameLst>
                                      </p:cBhvr>
                                      <p:rCtr x="2292" y="1204"/>
                                    </p:animMotion>
                                  </p:childTnLst>
                                </p:cTn>
                              </p:par>
                            </p:childTnLst>
                          </p:cTn>
                        </p:par>
                        <p:par>
                          <p:cTn id="37" fill="hold">
                            <p:stCondLst>
                              <p:cond delay="8000"/>
                            </p:stCondLst>
                            <p:childTnLst>
                              <p:par>
                                <p:cTn id="38" presetID="22" presetClass="entr" presetSubtype="4" fill="hold" grpId="0" nodeType="after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wipe(down)">
                                      <p:cBhvr>
                                        <p:cTn id="40" dur="500"/>
                                        <p:tgtEl>
                                          <p:spTgt spid="45"/>
                                        </p:tgtEl>
                                      </p:cBhvr>
                                    </p:animEffect>
                                  </p:childTnLst>
                                </p:cTn>
                              </p:par>
                              <p:par>
                                <p:cTn id="41" presetID="1"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par>
                          <p:cTn id="43" fill="hold">
                            <p:stCondLst>
                              <p:cond delay="8500"/>
                            </p:stCondLst>
                            <p:childTnLst>
                              <p:par>
                                <p:cTn id="44" presetID="0" presetClass="path" presetSubtype="0" accel="50000" decel="50000" fill="hold" nodeType="afterEffect">
                                  <p:stCondLst>
                                    <p:cond delay="0"/>
                                  </p:stCondLst>
                                  <p:childTnLst>
                                    <p:animMotion origin="layout" path="M -6.25E-7 -3.7037E-7 C 0.00912 0.0088 0.00807 0.01157 0.0181 0.02153 C 0.0237 0.02732 0.02383 0.02755 0.02826 0.03148 C 0.0332 0.03565 0.04037 0.03727 0.04362 0.04028 " pathEditMode="relative" rAng="0" ptsTypes="AAAA">
                                      <p:cBhvr>
                                        <p:cTn id="45" dur="2000" fill="hold"/>
                                        <p:tgtEl>
                                          <p:spTgt spid="36"/>
                                        </p:tgtEl>
                                        <p:attrNameLst>
                                          <p:attrName>ppt_x</p:attrName>
                                          <p:attrName>ppt_y</p:attrName>
                                        </p:attrNameLst>
                                      </p:cBhvr>
                                      <p:rCtr x="2174" y="2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1" grpId="0" animBg="1"/>
      <p:bldP spid="42" grpId="0" animBg="1"/>
      <p:bldP spid="43" grpId="0" animBg="1"/>
      <p:bldP spid="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716F0-B3C4-F00E-29C5-D6E183EFF3FD}"/>
            </a:ext>
          </a:extLst>
        </p:cNvPr>
        <p:cNvGrpSpPr/>
        <p:nvPr/>
      </p:nvGrpSpPr>
      <p:grpSpPr>
        <a:xfrm>
          <a:off x="0" y="0"/>
          <a:ext cx="0" cy="0"/>
          <a:chOff x="0" y="0"/>
          <a:chExt cx="0" cy="0"/>
        </a:xfrm>
      </p:grpSpPr>
      <p:sp>
        <p:nvSpPr>
          <p:cNvPr id="74" name="Rectangle 73">
            <a:extLst>
              <a:ext uri="{FF2B5EF4-FFF2-40B4-BE49-F238E27FC236}">
                <a16:creationId xmlns:a16="http://schemas.microsoft.com/office/drawing/2014/main" id="{0B73C7D7-1398-2E07-391A-ED5334BF003C}"/>
              </a:ext>
            </a:extLst>
          </p:cNvPr>
          <p:cNvSpPr/>
          <p:nvPr/>
        </p:nvSpPr>
        <p:spPr>
          <a:xfrm>
            <a:off x="3098141" y="2946469"/>
            <a:ext cx="892885" cy="510416"/>
          </a:xfrm>
          <a:prstGeom prst="rect">
            <a:avLst/>
          </a:prstGeom>
          <a:solidFill>
            <a:srgbClr val="FEF28B">
              <a:alpha val="8902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highlight>
                <a:srgbClr val="FDF28D"/>
              </a:highlight>
            </a:endParaRPr>
          </a:p>
        </p:txBody>
      </p: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C3A4EC87-2478-8962-2706-8EFD2574B18D}"/>
                  </a:ext>
                </a:extLst>
              </p:cNvPr>
              <p:cNvSpPr txBox="1"/>
              <p:nvPr/>
            </p:nvSpPr>
            <p:spPr>
              <a:xfrm>
                <a:off x="687882" y="973862"/>
                <a:ext cx="6184347" cy="2512098"/>
              </a:xfrm>
              <a:prstGeom prst="rect">
                <a:avLst/>
              </a:prstGeom>
              <a:noFill/>
            </p:spPr>
            <p:txBody>
              <a:bodyPr wrap="square" rtlCol="0">
                <a:spAutoFit/>
              </a:bodyPr>
              <a:lstStyle/>
              <a:p>
                <a:pPr marL="285750" indent="-285750">
                  <a:buFont typeface="Arial" panose="020B0604020202020204" pitchFamily="34" charset="0"/>
                  <a:buChar char="•"/>
                </a:pPr>
                <a:r>
                  <a:rPr lang="en-DE" sz="1600" dirty="0">
                    <a:latin typeface="Times" pitchFamily="2" charset="0"/>
                  </a:rPr>
                  <a:t>At very high temperatures:</a:t>
                </a:r>
                <a:br>
                  <a:rPr lang="en-DE" sz="1600" dirty="0">
                    <a:latin typeface="Times" pitchFamily="2" charset="0"/>
                  </a:rPr>
                </a:br>
                <a:r>
                  <a:rPr lang="en-DE" sz="1600" dirty="0">
                    <a:latin typeface="Times" pitchFamily="2" charset="0"/>
                  </a:rPr>
                  <a:t>EW symmetry preserved at v = 0</a:t>
                </a:r>
              </a:p>
              <a:p>
                <a:endParaRPr lang="en-DE" sz="1600" dirty="0">
                  <a:latin typeface="Times" pitchFamily="2" charset="0"/>
                </a:endParaRPr>
              </a:p>
              <a:p>
                <a:pPr marL="285750" indent="-285750">
                  <a:buFont typeface="Arial" panose="020B0604020202020204" pitchFamily="34" charset="0"/>
                  <a:buChar char="•"/>
                </a:pPr>
                <a:r>
                  <a:rPr lang="en-DE" sz="1600" dirty="0">
                    <a:latin typeface="Times" pitchFamily="2" charset="0"/>
                  </a:rPr>
                  <a:t>Temperature decreased :</a:t>
                </a:r>
              </a:p>
              <a:p>
                <a:r>
                  <a:rPr lang="en-DE" sz="1600" dirty="0">
                    <a:latin typeface="Times" pitchFamily="2" charset="0"/>
                  </a:rPr>
                  <a:t>        -&gt; Universe cools, develops non-zero vev</a:t>
                </a:r>
                <a:br>
                  <a:rPr lang="en-DE" sz="1600" dirty="0">
                    <a:latin typeface="Times" pitchFamily="2" charset="0"/>
                  </a:rPr>
                </a:br>
                <a:r>
                  <a:rPr lang="en-DE" sz="1600" dirty="0">
                    <a:latin typeface="Times" pitchFamily="2" charset="0"/>
                  </a:rPr>
                  <a:t>        -&gt; EW symmetry breaks at T</a:t>
                </a:r>
                <a:r>
                  <a:rPr lang="en-DE" sz="1600" baseline="-25000" dirty="0">
                    <a:latin typeface="Times" pitchFamily="2" charset="0"/>
                  </a:rPr>
                  <a:t>n</a:t>
                </a:r>
              </a:p>
              <a:p>
                <a:r>
                  <a:rPr lang="en-DE" sz="1600" baseline="-25000" dirty="0">
                    <a:latin typeface="Times" pitchFamily="2" charset="0"/>
                  </a:rPr>
                  <a:t>            </a:t>
                </a:r>
                <a:r>
                  <a:rPr lang="en-DE" sz="1600" dirty="0">
                    <a:latin typeface="Times" pitchFamily="2" charset="0"/>
                  </a:rPr>
                  <a:t>-&gt; Nucleation of vacuum bubbles -&gt; sudden change of vev</a:t>
                </a:r>
              </a:p>
              <a:p>
                <a:r>
                  <a:rPr lang="en-DE" sz="1600" dirty="0">
                    <a:latin typeface="Times" pitchFamily="2" charset="0"/>
                  </a:rPr>
                  <a:t>    </a:t>
                </a:r>
              </a:p>
              <a:p>
                <a:pPr marL="285750" indent="-285750">
                  <a:buFont typeface="Arial" panose="020B0604020202020204" pitchFamily="34" charset="0"/>
                  <a:buChar char="•"/>
                </a:pPr>
                <a:r>
                  <a:rPr lang="en-DE" sz="1600" dirty="0">
                    <a:latin typeface="Times" pitchFamily="2" charset="0"/>
                  </a:rPr>
                  <a:t>Strength of transition:       </a:t>
                </a:r>
                <a14:m>
                  <m:oMath xmlns:m="http://schemas.openxmlformats.org/officeDocument/2006/math">
                    <m:f>
                      <m:fPr>
                        <m:ctrlPr>
                          <a:rPr lang="en-DE" sz="2000" i="1" smtClean="0">
                            <a:latin typeface="Cambria Math" panose="02040503050406030204" pitchFamily="18" charset="0"/>
                          </a:rPr>
                        </m:ctrlPr>
                      </m:fPr>
                      <m:num>
                        <m:sSub>
                          <m:sSubPr>
                            <m:ctrlPr>
                              <a:rPr lang="en-DE" sz="2000" i="1" smtClean="0">
                                <a:latin typeface="Cambria Math" panose="02040503050406030204" pitchFamily="18" charset="0"/>
                              </a:rPr>
                            </m:ctrlPr>
                          </m:sSubPr>
                          <m:e>
                            <m:r>
                              <a:rPr lang="en-US" sz="2000" b="0" i="1" smtClean="0">
                                <a:latin typeface="Cambria Math" panose="02040503050406030204" pitchFamily="18" charset="0"/>
                              </a:rPr>
                              <m:t>𝑣</m:t>
                            </m:r>
                          </m:e>
                          <m:sub>
                            <m:r>
                              <a:rPr lang="en-US" sz="2000" b="0" i="1" smtClean="0">
                                <a:latin typeface="Cambria Math" panose="02040503050406030204" pitchFamily="18" charset="0"/>
                              </a:rPr>
                              <m:t>𝑛</m:t>
                            </m:r>
                          </m:sub>
                        </m:sSub>
                      </m:num>
                      <m:den>
                        <m:sSub>
                          <m:sSubPr>
                            <m:ctrlPr>
                              <a:rPr lang="en-DE" sz="2000" i="1" smtClean="0">
                                <a:latin typeface="Cambria Math" panose="02040503050406030204" pitchFamily="18" charset="0"/>
                              </a:rPr>
                            </m:ctrlPr>
                          </m:sSubPr>
                          <m:e>
                            <m:r>
                              <a:rPr lang="en-US" sz="2000" b="0" i="1" smtClean="0">
                                <a:latin typeface="Cambria Math" panose="02040503050406030204" pitchFamily="18" charset="0"/>
                              </a:rPr>
                              <m:t>𝑇</m:t>
                            </m:r>
                          </m:e>
                          <m:sub>
                            <m:r>
                              <a:rPr lang="en-US" sz="2000" b="0" i="1" smtClean="0">
                                <a:latin typeface="Cambria Math" panose="02040503050406030204" pitchFamily="18" charset="0"/>
                              </a:rPr>
                              <m:t>𝑛</m:t>
                            </m:r>
                          </m:sub>
                        </m:sSub>
                      </m:den>
                    </m:f>
                    <m:r>
                      <a:rPr lang="en-DE"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1</m:t>
                    </m:r>
                  </m:oMath>
                </a14:m>
                <a:endParaRPr lang="en-DE" sz="1600" dirty="0">
                  <a:latin typeface="Times" pitchFamily="2" charset="0"/>
                </a:endParaRPr>
              </a:p>
            </p:txBody>
          </p:sp>
        </mc:Choice>
        <mc:Fallback xmlns="">
          <p:sp>
            <p:nvSpPr>
              <p:cNvPr id="73" name="TextBox 72">
                <a:extLst>
                  <a:ext uri="{FF2B5EF4-FFF2-40B4-BE49-F238E27FC236}">
                    <a16:creationId xmlns:a16="http://schemas.microsoft.com/office/drawing/2014/main" id="{C3A4EC87-2478-8962-2706-8EFD2574B18D}"/>
                  </a:ext>
                </a:extLst>
              </p:cNvPr>
              <p:cNvSpPr txBox="1">
                <a:spLocks noRot="1" noChangeAspect="1" noMove="1" noResize="1" noEditPoints="1" noAdjustHandles="1" noChangeArrowheads="1" noChangeShapeType="1" noTextEdit="1"/>
              </p:cNvSpPr>
              <p:nvPr/>
            </p:nvSpPr>
            <p:spPr>
              <a:xfrm>
                <a:off x="687882" y="973862"/>
                <a:ext cx="6184347" cy="2512098"/>
              </a:xfrm>
              <a:prstGeom prst="rect">
                <a:avLst/>
              </a:prstGeom>
              <a:blipFill>
                <a:blip r:embed="rId2"/>
                <a:stretch>
                  <a:fillRect l="-411" t="-503"/>
                </a:stretch>
              </a:blipFill>
            </p:spPr>
            <p:txBody>
              <a:bodyPr/>
              <a:lstStyle/>
              <a:p>
                <a:r>
                  <a:rPr lang="en-DE">
                    <a:noFill/>
                  </a:rPr>
                  <a:t> </a:t>
                </a:r>
              </a:p>
            </p:txBody>
          </p:sp>
        </mc:Fallback>
      </mc:AlternateContent>
      <p:sp>
        <p:nvSpPr>
          <p:cNvPr id="83" name="Oval 82">
            <a:extLst>
              <a:ext uri="{FF2B5EF4-FFF2-40B4-BE49-F238E27FC236}">
                <a16:creationId xmlns:a16="http://schemas.microsoft.com/office/drawing/2014/main" id="{2C2A0EDE-E963-E805-B22A-98AB8B0344DF}"/>
              </a:ext>
            </a:extLst>
          </p:cNvPr>
          <p:cNvSpPr/>
          <p:nvPr/>
        </p:nvSpPr>
        <p:spPr>
          <a:xfrm>
            <a:off x="1406224" y="4151805"/>
            <a:ext cx="858068" cy="880695"/>
          </a:xfrm>
          <a:custGeom>
            <a:avLst/>
            <a:gdLst>
              <a:gd name="connsiteX0" fmla="*/ 0 w 858068"/>
              <a:gd name="connsiteY0" fmla="*/ 440348 h 880695"/>
              <a:gd name="connsiteX1" fmla="*/ 429034 w 858068"/>
              <a:gd name="connsiteY1" fmla="*/ 0 h 880695"/>
              <a:gd name="connsiteX2" fmla="*/ 858068 w 858068"/>
              <a:gd name="connsiteY2" fmla="*/ 440348 h 880695"/>
              <a:gd name="connsiteX3" fmla="*/ 429034 w 858068"/>
              <a:gd name="connsiteY3" fmla="*/ 880696 h 880695"/>
              <a:gd name="connsiteX4" fmla="*/ 0 w 858068"/>
              <a:gd name="connsiteY4" fmla="*/ 440348 h 880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068" h="880695" fill="none" extrusionOk="0">
                <a:moveTo>
                  <a:pt x="0" y="440348"/>
                </a:moveTo>
                <a:cubicBezTo>
                  <a:pt x="8710" y="198184"/>
                  <a:pt x="209210" y="-35243"/>
                  <a:pt x="429034" y="0"/>
                </a:cubicBezTo>
                <a:cubicBezTo>
                  <a:pt x="633493" y="-4975"/>
                  <a:pt x="841455" y="212792"/>
                  <a:pt x="858068" y="440348"/>
                </a:cubicBezTo>
                <a:cubicBezTo>
                  <a:pt x="857172" y="674998"/>
                  <a:pt x="647726" y="906069"/>
                  <a:pt x="429034" y="880696"/>
                </a:cubicBezTo>
                <a:cubicBezTo>
                  <a:pt x="196892" y="883387"/>
                  <a:pt x="9340" y="685791"/>
                  <a:pt x="0" y="440348"/>
                </a:cubicBezTo>
                <a:close/>
              </a:path>
              <a:path w="858068" h="880695" stroke="0" extrusionOk="0">
                <a:moveTo>
                  <a:pt x="0" y="440348"/>
                </a:moveTo>
                <a:cubicBezTo>
                  <a:pt x="-3161" y="195201"/>
                  <a:pt x="160641" y="11802"/>
                  <a:pt x="429034" y="0"/>
                </a:cubicBezTo>
                <a:cubicBezTo>
                  <a:pt x="670885" y="1032"/>
                  <a:pt x="849984" y="197408"/>
                  <a:pt x="858068" y="440348"/>
                </a:cubicBezTo>
                <a:cubicBezTo>
                  <a:pt x="848975" y="692425"/>
                  <a:pt x="664280" y="890112"/>
                  <a:pt x="429034" y="880696"/>
                </a:cubicBezTo>
                <a:cubicBezTo>
                  <a:pt x="178160" y="873077"/>
                  <a:pt x="13894" y="690184"/>
                  <a:pt x="0" y="440348"/>
                </a:cubicBezTo>
                <a:close/>
              </a:path>
            </a:pathLst>
          </a:custGeom>
          <a:solidFill>
            <a:schemeClr val="bg1"/>
          </a:solidFill>
          <a:ln cmpd="thinThick">
            <a:solidFill>
              <a:schemeClr val="tx1"/>
            </a:solidFill>
            <a:extLst>
              <a:ext uri="{C807C97D-BFC1-408E-A445-0C87EB9F89A2}">
                <ask:lineSketchStyleProps xmlns:ask="http://schemas.microsoft.com/office/drawing/2018/sketchyshapes" sd="1219033472">
                  <a:prstGeom prst="ellipse">
                    <a:avLst/>
                  </a:prstGeom>
                  <ask:type>
                    <ask:lineSketchCurved/>
                  </ask:type>
                </ask:lineSketchStyleProps>
              </a:ext>
            </a:extLst>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4" name="Oval 83">
            <a:extLst>
              <a:ext uri="{FF2B5EF4-FFF2-40B4-BE49-F238E27FC236}">
                <a16:creationId xmlns:a16="http://schemas.microsoft.com/office/drawing/2014/main" id="{EC0190C5-BA96-CAE9-4DDB-A012814AD334}"/>
              </a:ext>
            </a:extLst>
          </p:cNvPr>
          <p:cNvSpPr/>
          <p:nvPr/>
        </p:nvSpPr>
        <p:spPr>
          <a:xfrm>
            <a:off x="4765261" y="5577628"/>
            <a:ext cx="872229" cy="867149"/>
          </a:xfrm>
          <a:custGeom>
            <a:avLst/>
            <a:gdLst>
              <a:gd name="connsiteX0" fmla="*/ 0 w 872229"/>
              <a:gd name="connsiteY0" fmla="*/ 433575 h 867149"/>
              <a:gd name="connsiteX1" fmla="*/ 436115 w 872229"/>
              <a:gd name="connsiteY1" fmla="*/ 0 h 867149"/>
              <a:gd name="connsiteX2" fmla="*/ 872230 w 872229"/>
              <a:gd name="connsiteY2" fmla="*/ 433575 h 867149"/>
              <a:gd name="connsiteX3" fmla="*/ 436115 w 872229"/>
              <a:gd name="connsiteY3" fmla="*/ 867150 h 867149"/>
              <a:gd name="connsiteX4" fmla="*/ 0 w 872229"/>
              <a:gd name="connsiteY4" fmla="*/ 433575 h 867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229" h="867149" fill="none" extrusionOk="0">
                <a:moveTo>
                  <a:pt x="0" y="433575"/>
                </a:moveTo>
                <a:cubicBezTo>
                  <a:pt x="9201" y="195209"/>
                  <a:pt x="197098" y="-3793"/>
                  <a:pt x="436115" y="0"/>
                </a:cubicBezTo>
                <a:cubicBezTo>
                  <a:pt x="638388" y="-5909"/>
                  <a:pt x="844936" y="219815"/>
                  <a:pt x="872230" y="433575"/>
                </a:cubicBezTo>
                <a:cubicBezTo>
                  <a:pt x="871873" y="669625"/>
                  <a:pt x="649484" y="905355"/>
                  <a:pt x="436115" y="867150"/>
                </a:cubicBezTo>
                <a:cubicBezTo>
                  <a:pt x="209432" y="875087"/>
                  <a:pt x="20682" y="678005"/>
                  <a:pt x="0" y="433575"/>
                </a:cubicBezTo>
                <a:close/>
              </a:path>
              <a:path w="872229" h="867149" stroke="0" extrusionOk="0">
                <a:moveTo>
                  <a:pt x="0" y="433575"/>
                </a:moveTo>
                <a:cubicBezTo>
                  <a:pt x="-31507" y="174683"/>
                  <a:pt x="165040" y="11340"/>
                  <a:pt x="436115" y="0"/>
                </a:cubicBezTo>
                <a:cubicBezTo>
                  <a:pt x="681251" y="900"/>
                  <a:pt x="846488" y="194937"/>
                  <a:pt x="872230" y="433575"/>
                </a:cubicBezTo>
                <a:cubicBezTo>
                  <a:pt x="846892" y="697776"/>
                  <a:pt x="670793" y="901320"/>
                  <a:pt x="436115" y="867150"/>
                </a:cubicBezTo>
                <a:cubicBezTo>
                  <a:pt x="164939" y="850563"/>
                  <a:pt x="33100" y="688847"/>
                  <a:pt x="0" y="433575"/>
                </a:cubicBezTo>
                <a:close/>
              </a:path>
            </a:pathLst>
          </a:custGeom>
          <a:solidFill>
            <a:schemeClr val="bg1"/>
          </a:solidFill>
          <a:ln cmpd="thinThick">
            <a:solidFill>
              <a:schemeClr val="tx1"/>
            </a:solidFill>
            <a:extLst>
              <a:ext uri="{C807C97D-BFC1-408E-A445-0C87EB9F89A2}">
                <ask:lineSketchStyleProps xmlns:ask="http://schemas.microsoft.com/office/drawing/2018/sketchyshapes" sd="1219033472">
                  <a:prstGeom prst="ellipse">
                    <a:avLst/>
                  </a:prstGeom>
                  <ask:type>
                    <ask:lineSketchCurved/>
                  </ask:type>
                </ask:lineSketchStyleProps>
              </a:ext>
            </a:extLst>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5" name="Oval 84">
            <a:extLst>
              <a:ext uri="{FF2B5EF4-FFF2-40B4-BE49-F238E27FC236}">
                <a16:creationId xmlns:a16="http://schemas.microsoft.com/office/drawing/2014/main" id="{49B33BBE-FCBB-BDD9-67C0-81BBD6BD6631}"/>
              </a:ext>
            </a:extLst>
          </p:cNvPr>
          <p:cNvSpPr/>
          <p:nvPr/>
        </p:nvSpPr>
        <p:spPr>
          <a:xfrm>
            <a:off x="2856724" y="4667682"/>
            <a:ext cx="1418268" cy="1336588"/>
          </a:xfrm>
          <a:custGeom>
            <a:avLst/>
            <a:gdLst>
              <a:gd name="connsiteX0" fmla="*/ 0 w 1418268"/>
              <a:gd name="connsiteY0" fmla="*/ 668294 h 1336588"/>
              <a:gd name="connsiteX1" fmla="*/ 709134 w 1418268"/>
              <a:gd name="connsiteY1" fmla="*/ 0 h 1336588"/>
              <a:gd name="connsiteX2" fmla="*/ 1418268 w 1418268"/>
              <a:gd name="connsiteY2" fmla="*/ 668294 h 1336588"/>
              <a:gd name="connsiteX3" fmla="*/ 709134 w 1418268"/>
              <a:gd name="connsiteY3" fmla="*/ 1336588 h 1336588"/>
              <a:gd name="connsiteX4" fmla="*/ 0 w 1418268"/>
              <a:gd name="connsiteY4" fmla="*/ 668294 h 1336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268" h="1336588" fill="none" extrusionOk="0">
                <a:moveTo>
                  <a:pt x="0" y="668294"/>
                </a:moveTo>
                <a:cubicBezTo>
                  <a:pt x="56276" y="305881"/>
                  <a:pt x="348651" y="-64128"/>
                  <a:pt x="709134" y="0"/>
                </a:cubicBezTo>
                <a:cubicBezTo>
                  <a:pt x="1071871" y="-4427"/>
                  <a:pt x="1382229" y="333136"/>
                  <a:pt x="1418268" y="668294"/>
                </a:cubicBezTo>
                <a:cubicBezTo>
                  <a:pt x="1411324" y="971159"/>
                  <a:pt x="1069034" y="1380704"/>
                  <a:pt x="709134" y="1336588"/>
                </a:cubicBezTo>
                <a:cubicBezTo>
                  <a:pt x="329866" y="1343517"/>
                  <a:pt x="39103" y="1046785"/>
                  <a:pt x="0" y="668294"/>
                </a:cubicBezTo>
                <a:close/>
              </a:path>
              <a:path w="1418268" h="1336588" stroke="0" extrusionOk="0">
                <a:moveTo>
                  <a:pt x="0" y="668294"/>
                </a:moveTo>
                <a:cubicBezTo>
                  <a:pt x="-38904" y="275208"/>
                  <a:pt x="303357" y="5304"/>
                  <a:pt x="709134" y="0"/>
                </a:cubicBezTo>
                <a:cubicBezTo>
                  <a:pt x="1124921" y="5083"/>
                  <a:pt x="1357117" y="301149"/>
                  <a:pt x="1418268" y="668294"/>
                </a:cubicBezTo>
                <a:cubicBezTo>
                  <a:pt x="1368814" y="1085678"/>
                  <a:pt x="1094987" y="1368596"/>
                  <a:pt x="709134" y="1336588"/>
                </a:cubicBezTo>
                <a:cubicBezTo>
                  <a:pt x="304229" y="1329332"/>
                  <a:pt x="13564" y="1043864"/>
                  <a:pt x="0" y="668294"/>
                </a:cubicBezTo>
                <a:close/>
              </a:path>
            </a:pathLst>
          </a:custGeom>
          <a:solidFill>
            <a:schemeClr val="bg1">
              <a:alpha val="0"/>
            </a:schemeClr>
          </a:solidFill>
          <a:ln cmpd="thinThick">
            <a:solidFill>
              <a:schemeClr val="tx1"/>
            </a:solidFill>
            <a:extLst>
              <a:ext uri="{C807C97D-BFC1-408E-A445-0C87EB9F89A2}">
                <ask:lineSketchStyleProps xmlns:ask="http://schemas.microsoft.com/office/drawing/2018/sketchyshapes" sd="1219033472">
                  <a:prstGeom prst="ellipse">
                    <a:avLst/>
                  </a:prstGeom>
                  <ask:type>
                    <ask:lineSketchCurved/>
                  </ask:type>
                </ask:lineSketchStyleProps>
              </a:ext>
            </a:extLst>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solidFill>
                <a:schemeClr val="tx1"/>
              </a:solidFill>
            </a:endParaRPr>
          </a:p>
        </p:txBody>
      </p:sp>
      <p:cxnSp>
        <p:nvCxnSpPr>
          <p:cNvPr id="86" name="Straight Arrow Connector 85">
            <a:extLst>
              <a:ext uri="{FF2B5EF4-FFF2-40B4-BE49-F238E27FC236}">
                <a16:creationId xmlns:a16="http://schemas.microsoft.com/office/drawing/2014/main" id="{424DA19C-FD62-3EE5-1C05-CB2A1F734B1F}"/>
              </a:ext>
            </a:extLst>
          </p:cNvPr>
          <p:cNvCxnSpPr>
            <a:cxnSpLocks/>
          </p:cNvCxnSpPr>
          <p:nvPr/>
        </p:nvCxnSpPr>
        <p:spPr>
          <a:xfrm flipH="1">
            <a:off x="2692417" y="5320637"/>
            <a:ext cx="160110" cy="0"/>
          </a:xfrm>
          <a:prstGeom prst="straightConnector1">
            <a:avLst/>
          </a:prstGeom>
          <a:ln w="19050">
            <a:tailEnd type="triangle"/>
          </a:ln>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4F11FABA-EC14-BEFE-6932-7D4712D3DEC3}"/>
              </a:ext>
            </a:extLst>
          </p:cNvPr>
          <p:cNvCxnSpPr>
            <a:cxnSpLocks/>
          </p:cNvCxnSpPr>
          <p:nvPr/>
        </p:nvCxnSpPr>
        <p:spPr>
          <a:xfrm flipV="1">
            <a:off x="4107687" y="4728809"/>
            <a:ext cx="157893" cy="106522"/>
          </a:xfrm>
          <a:prstGeom prst="straightConnector1">
            <a:avLst/>
          </a:prstGeom>
          <a:ln w="19050">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E0CFA3E6-B1D7-DD04-2127-7776EC6F8252}"/>
              </a:ext>
            </a:extLst>
          </p:cNvPr>
          <p:cNvCxnSpPr>
            <a:cxnSpLocks/>
          </p:cNvCxnSpPr>
          <p:nvPr/>
        </p:nvCxnSpPr>
        <p:spPr>
          <a:xfrm flipH="1" flipV="1">
            <a:off x="2880392" y="4673852"/>
            <a:ext cx="159145" cy="123954"/>
          </a:xfrm>
          <a:prstGeom prst="straightConnector1">
            <a:avLst/>
          </a:prstGeom>
          <a:ln w="19050">
            <a:tailEnd type="triangle"/>
          </a:ln>
        </p:spPr>
        <p:style>
          <a:lnRef idx="2">
            <a:schemeClr val="accent1"/>
          </a:lnRef>
          <a:fillRef idx="0">
            <a:schemeClr val="accent1"/>
          </a:fillRef>
          <a:effectRef idx="1">
            <a:schemeClr val="accent1"/>
          </a:effectRef>
          <a:fontRef idx="minor">
            <a:schemeClr val="tx1"/>
          </a:fontRef>
        </p:style>
      </p:cxnSp>
      <p:cxnSp>
        <p:nvCxnSpPr>
          <p:cNvPr id="89" name="Straight Arrow Connector 88">
            <a:extLst>
              <a:ext uri="{FF2B5EF4-FFF2-40B4-BE49-F238E27FC236}">
                <a16:creationId xmlns:a16="http://schemas.microsoft.com/office/drawing/2014/main" id="{14250E26-CFC2-BE18-5987-DF4A733F96C5}"/>
              </a:ext>
            </a:extLst>
          </p:cNvPr>
          <p:cNvCxnSpPr>
            <a:cxnSpLocks/>
          </p:cNvCxnSpPr>
          <p:nvPr/>
        </p:nvCxnSpPr>
        <p:spPr>
          <a:xfrm>
            <a:off x="3517124" y="6045913"/>
            <a:ext cx="8059" cy="155827"/>
          </a:xfrm>
          <a:prstGeom prst="straightConnector1">
            <a:avLst/>
          </a:prstGeom>
          <a:ln w="19050">
            <a:tailEnd type="triangle"/>
          </a:ln>
        </p:spPr>
        <p:style>
          <a:lnRef idx="2">
            <a:schemeClr val="accent1"/>
          </a:lnRef>
          <a:fillRef idx="0">
            <a:schemeClr val="accent1"/>
          </a:fillRef>
          <a:effectRef idx="1">
            <a:schemeClr val="accent1"/>
          </a:effectRef>
          <a:fontRef idx="minor">
            <a:schemeClr val="tx1"/>
          </a:fontRef>
        </p:style>
      </p:cxnSp>
      <p:cxnSp>
        <p:nvCxnSpPr>
          <p:cNvPr id="90" name="Straight Arrow Connector 89">
            <a:extLst>
              <a:ext uri="{FF2B5EF4-FFF2-40B4-BE49-F238E27FC236}">
                <a16:creationId xmlns:a16="http://schemas.microsoft.com/office/drawing/2014/main" id="{7140C9FB-B898-ED85-7723-E6B63FD854BA}"/>
              </a:ext>
            </a:extLst>
          </p:cNvPr>
          <p:cNvCxnSpPr>
            <a:cxnSpLocks/>
          </p:cNvCxnSpPr>
          <p:nvPr/>
        </p:nvCxnSpPr>
        <p:spPr>
          <a:xfrm>
            <a:off x="4058717" y="5853878"/>
            <a:ext cx="139564" cy="147625"/>
          </a:xfrm>
          <a:prstGeom prst="straightConnector1">
            <a:avLst/>
          </a:prstGeom>
          <a:ln w="19050">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F29258DB-A393-383E-36DD-7965E5848EC7}"/>
              </a:ext>
            </a:extLst>
          </p:cNvPr>
          <p:cNvCxnSpPr>
            <a:cxnSpLocks/>
          </p:cNvCxnSpPr>
          <p:nvPr/>
        </p:nvCxnSpPr>
        <p:spPr>
          <a:xfrm>
            <a:off x="4291703" y="5311471"/>
            <a:ext cx="182975" cy="5871"/>
          </a:xfrm>
          <a:prstGeom prst="straightConnector1">
            <a:avLst/>
          </a:prstGeom>
          <a:ln w="19050">
            <a:tailEnd type="triangle"/>
          </a:ln>
        </p:spPr>
        <p:style>
          <a:lnRef idx="2">
            <a:schemeClr val="accent1"/>
          </a:lnRef>
          <a:fillRef idx="0">
            <a:schemeClr val="accent1"/>
          </a:fillRef>
          <a:effectRef idx="1">
            <a:schemeClr val="accent1"/>
          </a:effectRef>
          <a:fontRef idx="minor">
            <a:schemeClr val="tx1"/>
          </a:fontRef>
        </p:style>
      </p:cxnSp>
      <p:cxnSp>
        <p:nvCxnSpPr>
          <p:cNvPr id="92" name="Straight Arrow Connector 91">
            <a:extLst>
              <a:ext uri="{FF2B5EF4-FFF2-40B4-BE49-F238E27FC236}">
                <a16:creationId xmlns:a16="http://schemas.microsoft.com/office/drawing/2014/main" id="{CD8FB70E-76A2-91FD-5D94-9920100075EA}"/>
              </a:ext>
            </a:extLst>
          </p:cNvPr>
          <p:cNvCxnSpPr>
            <a:cxnSpLocks/>
          </p:cNvCxnSpPr>
          <p:nvPr/>
        </p:nvCxnSpPr>
        <p:spPr>
          <a:xfrm flipH="1" flipV="1">
            <a:off x="3510643" y="4410419"/>
            <a:ext cx="6481" cy="2105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3" name="Straight Arrow Connector 92">
            <a:extLst>
              <a:ext uri="{FF2B5EF4-FFF2-40B4-BE49-F238E27FC236}">
                <a16:creationId xmlns:a16="http://schemas.microsoft.com/office/drawing/2014/main" id="{04985E3A-91CE-34EF-88DA-27D6D33FF124}"/>
              </a:ext>
            </a:extLst>
          </p:cNvPr>
          <p:cNvCxnSpPr>
            <a:cxnSpLocks/>
          </p:cNvCxnSpPr>
          <p:nvPr/>
        </p:nvCxnSpPr>
        <p:spPr>
          <a:xfrm flipH="1">
            <a:off x="2905593" y="5836861"/>
            <a:ext cx="121111" cy="142677"/>
          </a:xfrm>
          <a:prstGeom prst="straightConnector1">
            <a:avLst/>
          </a:prstGeom>
          <a:ln w="19050">
            <a:tailEnd type="triangle"/>
          </a:ln>
        </p:spPr>
        <p:style>
          <a:lnRef idx="2">
            <a:schemeClr val="accent1"/>
          </a:lnRef>
          <a:fillRef idx="0">
            <a:schemeClr val="accent1"/>
          </a:fillRef>
          <a:effectRef idx="1">
            <a:schemeClr val="accent1"/>
          </a:effectRef>
          <a:fontRef idx="minor">
            <a:schemeClr val="tx1"/>
          </a:fontRef>
        </p:style>
      </p:cxnSp>
      <p:sp>
        <p:nvSpPr>
          <p:cNvPr id="94" name="Oval 93">
            <a:extLst>
              <a:ext uri="{FF2B5EF4-FFF2-40B4-BE49-F238E27FC236}">
                <a16:creationId xmlns:a16="http://schemas.microsoft.com/office/drawing/2014/main" id="{4B9A8AAC-1707-A0CA-F63A-FF6FEA1FFB86}"/>
              </a:ext>
            </a:extLst>
          </p:cNvPr>
          <p:cNvSpPr/>
          <p:nvPr/>
        </p:nvSpPr>
        <p:spPr>
          <a:xfrm>
            <a:off x="3967290" y="3759962"/>
            <a:ext cx="405885" cy="401089"/>
          </a:xfrm>
          <a:custGeom>
            <a:avLst/>
            <a:gdLst>
              <a:gd name="connsiteX0" fmla="*/ 0 w 405885"/>
              <a:gd name="connsiteY0" fmla="*/ 200545 h 401089"/>
              <a:gd name="connsiteX1" fmla="*/ 202943 w 405885"/>
              <a:gd name="connsiteY1" fmla="*/ 0 h 401089"/>
              <a:gd name="connsiteX2" fmla="*/ 405886 w 405885"/>
              <a:gd name="connsiteY2" fmla="*/ 200545 h 401089"/>
              <a:gd name="connsiteX3" fmla="*/ 202943 w 405885"/>
              <a:gd name="connsiteY3" fmla="*/ 401090 h 401089"/>
              <a:gd name="connsiteX4" fmla="*/ 0 w 405885"/>
              <a:gd name="connsiteY4" fmla="*/ 200545 h 401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85" h="401089" fill="none" extrusionOk="0">
                <a:moveTo>
                  <a:pt x="0" y="200545"/>
                </a:moveTo>
                <a:cubicBezTo>
                  <a:pt x="11262" y="91123"/>
                  <a:pt x="97887" y="-14459"/>
                  <a:pt x="202943" y="0"/>
                </a:cubicBezTo>
                <a:cubicBezTo>
                  <a:pt x="299184" y="-2426"/>
                  <a:pt x="401706" y="93722"/>
                  <a:pt x="405886" y="200545"/>
                </a:cubicBezTo>
                <a:cubicBezTo>
                  <a:pt x="403946" y="292807"/>
                  <a:pt x="313917" y="402630"/>
                  <a:pt x="202943" y="401090"/>
                </a:cubicBezTo>
                <a:cubicBezTo>
                  <a:pt x="92792" y="402171"/>
                  <a:pt x="5747" y="312685"/>
                  <a:pt x="0" y="200545"/>
                </a:cubicBezTo>
                <a:close/>
              </a:path>
              <a:path w="405885" h="401089" stroke="0" extrusionOk="0">
                <a:moveTo>
                  <a:pt x="0" y="200545"/>
                </a:moveTo>
                <a:cubicBezTo>
                  <a:pt x="-14736" y="80697"/>
                  <a:pt x="79076" y="4423"/>
                  <a:pt x="202943" y="0"/>
                </a:cubicBezTo>
                <a:cubicBezTo>
                  <a:pt x="331037" y="3371"/>
                  <a:pt x="395890" y="90105"/>
                  <a:pt x="405886" y="200545"/>
                </a:cubicBezTo>
                <a:cubicBezTo>
                  <a:pt x="390650" y="326182"/>
                  <a:pt x="312254" y="416405"/>
                  <a:pt x="202943" y="401090"/>
                </a:cubicBezTo>
                <a:cubicBezTo>
                  <a:pt x="80348" y="395338"/>
                  <a:pt x="13075" y="317550"/>
                  <a:pt x="0" y="200545"/>
                </a:cubicBezTo>
                <a:close/>
              </a:path>
            </a:pathLst>
          </a:custGeom>
          <a:solidFill>
            <a:schemeClr val="bg1"/>
          </a:solidFill>
          <a:ln cmpd="thinThick">
            <a:solidFill>
              <a:schemeClr val="tx1"/>
            </a:solidFill>
            <a:extLst>
              <a:ext uri="{C807C97D-BFC1-408E-A445-0C87EB9F89A2}">
                <ask:lineSketchStyleProps xmlns:ask="http://schemas.microsoft.com/office/drawing/2018/sketchyshapes" sd="1219033472">
                  <a:prstGeom prst="ellipse">
                    <a:avLst/>
                  </a:prstGeom>
                  <ask:type>
                    <ask:lineSketchCurved/>
                  </ask:type>
                </ask:lineSketchStyleProps>
              </a:ext>
            </a:extLst>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DE" dirty="0"/>
              <a:t>v</a:t>
            </a:r>
          </a:p>
        </p:txBody>
      </p:sp>
      <p:sp>
        <p:nvSpPr>
          <p:cNvPr id="95" name="Oval 94">
            <a:extLst>
              <a:ext uri="{FF2B5EF4-FFF2-40B4-BE49-F238E27FC236}">
                <a16:creationId xmlns:a16="http://schemas.microsoft.com/office/drawing/2014/main" id="{F791EF7F-1FA6-8350-8F44-9001490E2881}"/>
              </a:ext>
            </a:extLst>
          </p:cNvPr>
          <p:cNvSpPr/>
          <p:nvPr/>
        </p:nvSpPr>
        <p:spPr>
          <a:xfrm>
            <a:off x="1023520" y="5150786"/>
            <a:ext cx="304684" cy="310568"/>
          </a:xfrm>
          <a:custGeom>
            <a:avLst/>
            <a:gdLst>
              <a:gd name="connsiteX0" fmla="*/ 0 w 304684"/>
              <a:gd name="connsiteY0" fmla="*/ 155284 h 310568"/>
              <a:gd name="connsiteX1" fmla="*/ 152342 w 304684"/>
              <a:gd name="connsiteY1" fmla="*/ 0 h 310568"/>
              <a:gd name="connsiteX2" fmla="*/ 304684 w 304684"/>
              <a:gd name="connsiteY2" fmla="*/ 155284 h 310568"/>
              <a:gd name="connsiteX3" fmla="*/ 152342 w 304684"/>
              <a:gd name="connsiteY3" fmla="*/ 310568 h 310568"/>
              <a:gd name="connsiteX4" fmla="*/ 0 w 304684"/>
              <a:gd name="connsiteY4" fmla="*/ 155284 h 3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684" h="310568" fill="none" extrusionOk="0">
                <a:moveTo>
                  <a:pt x="0" y="155284"/>
                </a:moveTo>
                <a:cubicBezTo>
                  <a:pt x="16692" y="71503"/>
                  <a:pt x="73256" y="-10393"/>
                  <a:pt x="152342" y="0"/>
                </a:cubicBezTo>
                <a:cubicBezTo>
                  <a:pt x="221199" y="-2340"/>
                  <a:pt x="299286" y="74605"/>
                  <a:pt x="304684" y="155284"/>
                </a:cubicBezTo>
                <a:cubicBezTo>
                  <a:pt x="302982" y="224819"/>
                  <a:pt x="228931" y="321057"/>
                  <a:pt x="152342" y="310568"/>
                </a:cubicBezTo>
                <a:cubicBezTo>
                  <a:pt x="78040" y="316073"/>
                  <a:pt x="14508" y="244533"/>
                  <a:pt x="0" y="155284"/>
                </a:cubicBezTo>
                <a:close/>
              </a:path>
              <a:path w="304684" h="310568" stroke="0" extrusionOk="0">
                <a:moveTo>
                  <a:pt x="0" y="155284"/>
                </a:moveTo>
                <a:cubicBezTo>
                  <a:pt x="-9201" y="63848"/>
                  <a:pt x="55377" y="4815"/>
                  <a:pt x="152342" y="0"/>
                </a:cubicBezTo>
                <a:cubicBezTo>
                  <a:pt x="248206" y="2469"/>
                  <a:pt x="297564" y="69749"/>
                  <a:pt x="304684" y="155284"/>
                </a:cubicBezTo>
                <a:cubicBezTo>
                  <a:pt x="299920" y="245697"/>
                  <a:pt x="234865" y="319485"/>
                  <a:pt x="152342" y="310568"/>
                </a:cubicBezTo>
                <a:cubicBezTo>
                  <a:pt x="66137" y="309436"/>
                  <a:pt x="9620" y="245641"/>
                  <a:pt x="0" y="155284"/>
                </a:cubicBezTo>
                <a:close/>
              </a:path>
            </a:pathLst>
          </a:custGeom>
          <a:solidFill>
            <a:schemeClr val="bg1">
              <a:alpha val="0"/>
            </a:schemeClr>
          </a:solidFill>
          <a:ln cmpd="thinThick">
            <a:solidFill>
              <a:schemeClr val="tx1"/>
            </a:solidFill>
            <a:extLst>
              <a:ext uri="{C807C97D-BFC1-408E-A445-0C87EB9F89A2}">
                <ask:lineSketchStyleProps xmlns:ask="http://schemas.microsoft.com/office/drawing/2018/sketchyshapes" sd="1219033472">
                  <a:prstGeom prst="ellipse">
                    <a:avLst/>
                  </a:prstGeom>
                  <ask:type>
                    <ask:lineSketchCurved/>
                  </ask:type>
                </ask:lineSketchStyleProps>
              </a:ext>
            </a:extLst>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6" name="Oval 95">
            <a:extLst>
              <a:ext uri="{FF2B5EF4-FFF2-40B4-BE49-F238E27FC236}">
                <a16:creationId xmlns:a16="http://schemas.microsoft.com/office/drawing/2014/main" id="{E9B67089-BF05-95B8-BA8F-3404A6B63EE7}"/>
              </a:ext>
            </a:extLst>
          </p:cNvPr>
          <p:cNvSpPr/>
          <p:nvPr/>
        </p:nvSpPr>
        <p:spPr>
          <a:xfrm>
            <a:off x="2488992" y="3746631"/>
            <a:ext cx="566961" cy="552215"/>
          </a:xfrm>
          <a:custGeom>
            <a:avLst/>
            <a:gdLst>
              <a:gd name="connsiteX0" fmla="*/ 0 w 566961"/>
              <a:gd name="connsiteY0" fmla="*/ 276108 h 552215"/>
              <a:gd name="connsiteX1" fmla="*/ 283481 w 566961"/>
              <a:gd name="connsiteY1" fmla="*/ 0 h 552215"/>
              <a:gd name="connsiteX2" fmla="*/ 566962 w 566961"/>
              <a:gd name="connsiteY2" fmla="*/ 276108 h 552215"/>
              <a:gd name="connsiteX3" fmla="*/ 283481 w 566961"/>
              <a:gd name="connsiteY3" fmla="*/ 552216 h 552215"/>
              <a:gd name="connsiteX4" fmla="*/ 0 w 566961"/>
              <a:gd name="connsiteY4" fmla="*/ 276108 h 552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961" h="552215" fill="none" extrusionOk="0">
                <a:moveTo>
                  <a:pt x="0" y="276108"/>
                </a:moveTo>
                <a:cubicBezTo>
                  <a:pt x="16039" y="125521"/>
                  <a:pt x="130929" y="-8252"/>
                  <a:pt x="283481" y="0"/>
                </a:cubicBezTo>
                <a:cubicBezTo>
                  <a:pt x="429200" y="-1661"/>
                  <a:pt x="554811" y="135058"/>
                  <a:pt x="566962" y="276108"/>
                </a:cubicBezTo>
                <a:cubicBezTo>
                  <a:pt x="566705" y="426151"/>
                  <a:pt x="421808" y="577558"/>
                  <a:pt x="283481" y="552216"/>
                </a:cubicBezTo>
                <a:cubicBezTo>
                  <a:pt x="128645" y="553182"/>
                  <a:pt x="18997" y="433165"/>
                  <a:pt x="0" y="276108"/>
                </a:cubicBezTo>
                <a:close/>
              </a:path>
              <a:path w="566961" h="552215" stroke="0" extrusionOk="0">
                <a:moveTo>
                  <a:pt x="0" y="276108"/>
                </a:moveTo>
                <a:cubicBezTo>
                  <a:pt x="-2814" y="121882"/>
                  <a:pt x="109979" y="6358"/>
                  <a:pt x="283481" y="0"/>
                </a:cubicBezTo>
                <a:cubicBezTo>
                  <a:pt x="461608" y="4540"/>
                  <a:pt x="544811" y="124322"/>
                  <a:pt x="566962" y="276108"/>
                </a:cubicBezTo>
                <a:cubicBezTo>
                  <a:pt x="551033" y="444153"/>
                  <a:pt x="439076" y="557561"/>
                  <a:pt x="283481" y="552216"/>
                </a:cubicBezTo>
                <a:cubicBezTo>
                  <a:pt x="105589" y="540546"/>
                  <a:pt x="15294" y="435906"/>
                  <a:pt x="0" y="276108"/>
                </a:cubicBezTo>
                <a:close/>
              </a:path>
            </a:pathLst>
          </a:custGeom>
          <a:solidFill>
            <a:schemeClr val="bg1"/>
          </a:solidFill>
          <a:ln cmpd="thinThick">
            <a:solidFill>
              <a:schemeClr val="tx1"/>
            </a:solidFill>
            <a:extLst>
              <a:ext uri="{C807C97D-BFC1-408E-A445-0C87EB9F89A2}">
                <ask:lineSketchStyleProps xmlns:ask="http://schemas.microsoft.com/office/drawing/2018/sketchyshapes" sd="1219033472">
                  <a:prstGeom prst="ellipse">
                    <a:avLst/>
                  </a:prstGeom>
                  <ask:type>
                    <ask:lineSketchCurved/>
                  </ask:type>
                </ask:lineSketchStyleProps>
              </a:ext>
            </a:extLst>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7" name="Oval 96">
            <a:extLst>
              <a:ext uri="{FF2B5EF4-FFF2-40B4-BE49-F238E27FC236}">
                <a16:creationId xmlns:a16="http://schemas.microsoft.com/office/drawing/2014/main" id="{6AD4B089-12D1-3DC5-207F-DA4C06202948}"/>
              </a:ext>
            </a:extLst>
          </p:cNvPr>
          <p:cNvSpPr/>
          <p:nvPr/>
        </p:nvSpPr>
        <p:spPr>
          <a:xfrm>
            <a:off x="4712814" y="3223148"/>
            <a:ext cx="1127418" cy="1104757"/>
          </a:xfrm>
          <a:custGeom>
            <a:avLst/>
            <a:gdLst>
              <a:gd name="connsiteX0" fmla="*/ 0 w 1127418"/>
              <a:gd name="connsiteY0" fmla="*/ 552379 h 1104757"/>
              <a:gd name="connsiteX1" fmla="*/ 563709 w 1127418"/>
              <a:gd name="connsiteY1" fmla="*/ 0 h 1104757"/>
              <a:gd name="connsiteX2" fmla="*/ 1127418 w 1127418"/>
              <a:gd name="connsiteY2" fmla="*/ 552379 h 1104757"/>
              <a:gd name="connsiteX3" fmla="*/ 563709 w 1127418"/>
              <a:gd name="connsiteY3" fmla="*/ 1104758 h 1104757"/>
              <a:gd name="connsiteX4" fmla="*/ 0 w 1127418"/>
              <a:gd name="connsiteY4" fmla="*/ 552379 h 1104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7418" h="1104757" fill="none" extrusionOk="0">
                <a:moveTo>
                  <a:pt x="0" y="552379"/>
                </a:moveTo>
                <a:cubicBezTo>
                  <a:pt x="13416" y="248901"/>
                  <a:pt x="278695" y="-54154"/>
                  <a:pt x="563709" y="0"/>
                </a:cubicBezTo>
                <a:cubicBezTo>
                  <a:pt x="840024" y="-5362"/>
                  <a:pt x="1083873" y="288307"/>
                  <a:pt x="1127418" y="552379"/>
                </a:cubicBezTo>
                <a:cubicBezTo>
                  <a:pt x="1123788" y="822833"/>
                  <a:pt x="859621" y="1126182"/>
                  <a:pt x="563709" y="1104758"/>
                </a:cubicBezTo>
                <a:cubicBezTo>
                  <a:pt x="255669" y="1106599"/>
                  <a:pt x="10715" y="860025"/>
                  <a:pt x="0" y="552379"/>
                </a:cubicBezTo>
                <a:close/>
              </a:path>
              <a:path w="1127418" h="1104757" stroke="0" extrusionOk="0">
                <a:moveTo>
                  <a:pt x="0" y="552379"/>
                </a:moveTo>
                <a:cubicBezTo>
                  <a:pt x="-16862" y="236908"/>
                  <a:pt x="216165" y="13592"/>
                  <a:pt x="563709" y="0"/>
                </a:cubicBezTo>
                <a:cubicBezTo>
                  <a:pt x="900701" y="5403"/>
                  <a:pt x="1077852" y="248885"/>
                  <a:pt x="1127418" y="552379"/>
                </a:cubicBezTo>
                <a:cubicBezTo>
                  <a:pt x="1089655" y="894327"/>
                  <a:pt x="872628" y="1118075"/>
                  <a:pt x="563709" y="1104758"/>
                </a:cubicBezTo>
                <a:cubicBezTo>
                  <a:pt x="203091" y="1077790"/>
                  <a:pt x="29206" y="871404"/>
                  <a:pt x="0" y="552379"/>
                </a:cubicBezTo>
                <a:close/>
              </a:path>
            </a:pathLst>
          </a:custGeom>
          <a:solidFill>
            <a:schemeClr val="bg1">
              <a:alpha val="0"/>
            </a:schemeClr>
          </a:solidFill>
          <a:ln cmpd="thinThick">
            <a:solidFill>
              <a:schemeClr val="tx1"/>
            </a:solidFill>
            <a:extLst>
              <a:ext uri="{C807C97D-BFC1-408E-A445-0C87EB9F89A2}">
                <ask:lineSketchStyleProps xmlns:ask="http://schemas.microsoft.com/office/drawing/2018/sketchyshapes" sd="1219033472">
                  <a:prstGeom prst="ellipse">
                    <a:avLst/>
                  </a:prstGeom>
                  <ask:type>
                    <ask:lineSketchCurved/>
                  </ask:type>
                </ask:lineSketchStyleProps>
              </a:ext>
            </a:extLst>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8" name="Oval 97">
            <a:extLst>
              <a:ext uri="{FF2B5EF4-FFF2-40B4-BE49-F238E27FC236}">
                <a16:creationId xmlns:a16="http://schemas.microsoft.com/office/drawing/2014/main" id="{47FDCE2C-2A7F-0F23-FEA0-795265CE0E76}"/>
              </a:ext>
            </a:extLst>
          </p:cNvPr>
          <p:cNvSpPr/>
          <p:nvPr/>
        </p:nvSpPr>
        <p:spPr>
          <a:xfrm>
            <a:off x="5710252" y="4508417"/>
            <a:ext cx="333348" cy="339020"/>
          </a:xfrm>
          <a:custGeom>
            <a:avLst/>
            <a:gdLst>
              <a:gd name="connsiteX0" fmla="*/ 0 w 333348"/>
              <a:gd name="connsiteY0" fmla="*/ 169510 h 339020"/>
              <a:gd name="connsiteX1" fmla="*/ 166674 w 333348"/>
              <a:gd name="connsiteY1" fmla="*/ 0 h 339020"/>
              <a:gd name="connsiteX2" fmla="*/ 333348 w 333348"/>
              <a:gd name="connsiteY2" fmla="*/ 169510 h 339020"/>
              <a:gd name="connsiteX3" fmla="*/ 166674 w 333348"/>
              <a:gd name="connsiteY3" fmla="*/ 339020 h 339020"/>
              <a:gd name="connsiteX4" fmla="*/ 0 w 333348"/>
              <a:gd name="connsiteY4" fmla="*/ 169510 h 339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348" h="339020" fill="none" extrusionOk="0">
                <a:moveTo>
                  <a:pt x="0" y="169510"/>
                </a:moveTo>
                <a:cubicBezTo>
                  <a:pt x="6021" y="76606"/>
                  <a:pt x="80960" y="-13043"/>
                  <a:pt x="166674" y="0"/>
                </a:cubicBezTo>
                <a:cubicBezTo>
                  <a:pt x="241758" y="-2598"/>
                  <a:pt x="329862" y="79174"/>
                  <a:pt x="333348" y="169510"/>
                </a:cubicBezTo>
                <a:cubicBezTo>
                  <a:pt x="332944" y="259275"/>
                  <a:pt x="252412" y="347794"/>
                  <a:pt x="166674" y="339020"/>
                </a:cubicBezTo>
                <a:cubicBezTo>
                  <a:pt x="82615" y="343495"/>
                  <a:pt x="5201" y="264378"/>
                  <a:pt x="0" y="169510"/>
                </a:cubicBezTo>
                <a:close/>
              </a:path>
              <a:path w="333348" h="339020" stroke="0" extrusionOk="0">
                <a:moveTo>
                  <a:pt x="0" y="169510"/>
                </a:moveTo>
                <a:cubicBezTo>
                  <a:pt x="-11577" y="68751"/>
                  <a:pt x="63940" y="4009"/>
                  <a:pt x="166674" y="0"/>
                </a:cubicBezTo>
                <a:cubicBezTo>
                  <a:pt x="263741" y="1056"/>
                  <a:pt x="321093" y="76282"/>
                  <a:pt x="333348" y="169510"/>
                </a:cubicBezTo>
                <a:cubicBezTo>
                  <a:pt x="329642" y="266747"/>
                  <a:pt x="257500" y="345798"/>
                  <a:pt x="166674" y="339020"/>
                </a:cubicBezTo>
                <a:cubicBezTo>
                  <a:pt x="63004" y="332664"/>
                  <a:pt x="11267" y="268511"/>
                  <a:pt x="0" y="169510"/>
                </a:cubicBezTo>
                <a:close/>
              </a:path>
            </a:pathLst>
          </a:custGeom>
          <a:solidFill>
            <a:schemeClr val="bg1">
              <a:alpha val="0"/>
            </a:schemeClr>
          </a:solidFill>
          <a:ln cmpd="thinThick">
            <a:solidFill>
              <a:schemeClr val="tx1"/>
            </a:solidFill>
            <a:extLst>
              <a:ext uri="{C807C97D-BFC1-408E-A445-0C87EB9F89A2}">
                <ask:lineSketchStyleProps xmlns:ask="http://schemas.microsoft.com/office/drawing/2018/sketchyshapes" sd="1219033472">
                  <a:prstGeom prst="ellipse">
                    <a:avLst/>
                  </a:prstGeom>
                  <ask:type>
                    <ask:lineSketchCurved/>
                  </ask:type>
                </ask:lineSketchStyleProps>
              </a:ext>
            </a:extLst>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9" name="Oval 98">
            <a:extLst>
              <a:ext uri="{FF2B5EF4-FFF2-40B4-BE49-F238E27FC236}">
                <a16:creationId xmlns:a16="http://schemas.microsoft.com/office/drawing/2014/main" id="{9894469A-5E5F-AD84-A553-F86F006B0530}"/>
              </a:ext>
            </a:extLst>
          </p:cNvPr>
          <p:cNvSpPr/>
          <p:nvPr/>
        </p:nvSpPr>
        <p:spPr>
          <a:xfrm>
            <a:off x="5518259" y="5032500"/>
            <a:ext cx="191993" cy="167845"/>
          </a:xfrm>
          <a:custGeom>
            <a:avLst/>
            <a:gdLst>
              <a:gd name="connsiteX0" fmla="*/ 0 w 191993"/>
              <a:gd name="connsiteY0" fmla="*/ 83923 h 167845"/>
              <a:gd name="connsiteX1" fmla="*/ 95997 w 191993"/>
              <a:gd name="connsiteY1" fmla="*/ 0 h 167845"/>
              <a:gd name="connsiteX2" fmla="*/ 191994 w 191993"/>
              <a:gd name="connsiteY2" fmla="*/ 83923 h 167845"/>
              <a:gd name="connsiteX3" fmla="*/ 95997 w 191993"/>
              <a:gd name="connsiteY3" fmla="*/ 167846 h 167845"/>
              <a:gd name="connsiteX4" fmla="*/ 0 w 191993"/>
              <a:gd name="connsiteY4" fmla="*/ 83923 h 167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993" h="167845" fill="none" extrusionOk="0">
                <a:moveTo>
                  <a:pt x="0" y="83923"/>
                </a:moveTo>
                <a:cubicBezTo>
                  <a:pt x="9042" y="38647"/>
                  <a:pt x="43619" y="-1317"/>
                  <a:pt x="95997" y="0"/>
                </a:cubicBezTo>
                <a:cubicBezTo>
                  <a:pt x="147329" y="-258"/>
                  <a:pt x="188744" y="40634"/>
                  <a:pt x="191994" y="83923"/>
                </a:cubicBezTo>
                <a:cubicBezTo>
                  <a:pt x="191692" y="127392"/>
                  <a:pt x="145449" y="172801"/>
                  <a:pt x="95997" y="167846"/>
                </a:cubicBezTo>
                <a:cubicBezTo>
                  <a:pt x="45382" y="169192"/>
                  <a:pt x="6227" y="131769"/>
                  <a:pt x="0" y="83923"/>
                </a:cubicBezTo>
                <a:close/>
              </a:path>
              <a:path w="191993" h="167845" stroke="0" extrusionOk="0">
                <a:moveTo>
                  <a:pt x="0" y="83923"/>
                </a:moveTo>
                <a:cubicBezTo>
                  <a:pt x="-3047" y="35695"/>
                  <a:pt x="34414" y="3214"/>
                  <a:pt x="95997" y="0"/>
                </a:cubicBezTo>
                <a:cubicBezTo>
                  <a:pt x="152232" y="677"/>
                  <a:pt x="182849" y="37865"/>
                  <a:pt x="191994" y="83923"/>
                </a:cubicBezTo>
                <a:cubicBezTo>
                  <a:pt x="185334" y="136776"/>
                  <a:pt x="147399" y="176780"/>
                  <a:pt x="95997" y="167846"/>
                </a:cubicBezTo>
                <a:cubicBezTo>
                  <a:pt x="38866" y="165596"/>
                  <a:pt x="8148" y="134165"/>
                  <a:pt x="0" y="83923"/>
                </a:cubicBezTo>
                <a:close/>
              </a:path>
            </a:pathLst>
          </a:custGeom>
          <a:solidFill>
            <a:schemeClr val="bg1">
              <a:alpha val="0"/>
            </a:schemeClr>
          </a:solidFill>
          <a:ln cmpd="thinThick">
            <a:solidFill>
              <a:schemeClr val="tx1"/>
            </a:solidFill>
            <a:extLst>
              <a:ext uri="{C807C97D-BFC1-408E-A445-0C87EB9F89A2}">
                <ask:lineSketchStyleProps xmlns:ask="http://schemas.microsoft.com/office/drawing/2018/sketchyshapes" sd="1219033472">
                  <a:prstGeom prst="ellipse">
                    <a:avLst/>
                  </a:prstGeom>
                  <ask:type>
                    <ask:lineSketchCurved/>
                  </ask:type>
                </ask:lineSketchStyleProps>
              </a:ext>
            </a:extLst>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0" name="Oval 99">
            <a:extLst>
              <a:ext uri="{FF2B5EF4-FFF2-40B4-BE49-F238E27FC236}">
                <a16:creationId xmlns:a16="http://schemas.microsoft.com/office/drawing/2014/main" id="{317DB695-6810-0DC9-2BB9-ECA7175A9247}"/>
              </a:ext>
            </a:extLst>
          </p:cNvPr>
          <p:cNvSpPr/>
          <p:nvPr/>
        </p:nvSpPr>
        <p:spPr>
          <a:xfrm>
            <a:off x="1652010" y="5384705"/>
            <a:ext cx="452183" cy="463049"/>
          </a:xfrm>
          <a:custGeom>
            <a:avLst/>
            <a:gdLst>
              <a:gd name="connsiteX0" fmla="*/ 0 w 452183"/>
              <a:gd name="connsiteY0" fmla="*/ 231525 h 463049"/>
              <a:gd name="connsiteX1" fmla="*/ 226092 w 452183"/>
              <a:gd name="connsiteY1" fmla="*/ 0 h 463049"/>
              <a:gd name="connsiteX2" fmla="*/ 452184 w 452183"/>
              <a:gd name="connsiteY2" fmla="*/ 231525 h 463049"/>
              <a:gd name="connsiteX3" fmla="*/ 226092 w 452183"/>
              <a:gd name="connsiteY3" fmla="*/ 463050 h 463049"/>
              <a:gd name="connsiteX4" fmla="*/ 0 w 452183"/>
              <a:gd name="connsiteY4" fmla="*/ 231525 h 463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183" h="463049" fill="none" extrusionOk="0">
                <a:moveTo>
                  <a:pt x="0" y="231525"/>
                </a:moveTo>
                <a:cubicBezTo>
                  <a:pt x="19937" y="106022"/>
                  <a:pt x="104222" y="-6167"/>
                  <a:pt x="226092" y="0"/>
                </a:cubicBezTo>
                <a:cubicBezTo>
                  <a:pt x="337618" y="-2043"/>
                  <a:pt x="438331" y="116699"/>
                  <a:pt x="452184" y="231525"/>
                </a:cubicBezTo>
                <a:cubicBezTo>
                  <a:pt x="451148" y="349513"/>
                  <a:pt x="339720" y="478669"/>
                  <a:pt x="226092" y="463050"/>
                </a:cubicBezTo>
                <a:cubicBezTo>
                  <a:pt x="116600" y="471658"/>
                  <a:pt x="5936" y="360820"/>
                  <a:pt x="0" y="231525"/>
                </a:cubicBezTo>
                <a:close/>
              </a:path>
              <a:path w="452183" h="463049" stroke="0" extrusionOk="0">
                <a:moveTo>
                  <a:pt x="0" y="231525"/>
                </a:moveTo>
                <a:cubicBezTo>
                  <a:pt x="-10524" y="97165"/>
                  <a:pt x="97389" y="1440"/>
                  <a:pt x="226092" y="0"/>
                </a:cubicBezTo>
                <a:cubicBezTo>
                  <a:pt x="358715" y="1633"/>
                  <a:pt x="433466" y="104252"/>
                  <a:pt x="452184" y="231525"/>
                </a:cubicBezTo>
                <a:cubicBezTo>
                  <a:pt x="437602" y="373633"/>
                  <a:pt x="348661" y="475755"/>
                  <a:pt x="226092" y="463050"/>
                </a:cubicBezTo>
                <a:cubicBezTo>
                  <a:pt x="93917" y="459052"/>
                  <a:pt x="1624" y="360169"/>
                  <a:pt x="0" y="231525"/>
                </a:cubicBezTo>
                <a:close/>
              </a:path>
            </a:pathLst>
          </a:custGeom>
          <a:solidFill>
            <a:schemeClr val="bg1">
              <a:alpha val="0"/>
            </a:schemeClr>
          </a:solidFill>
          <a:ln cmpd="thinThick">
            <a:solidFill>
              <a:schemeClr val="tx1"/>
            </a:solidFill>
            <a:extLst>
              <a:ext uri="{C807C97D-BFC1-408E-A445-0C87EB9F89A2}">
                <ask:lineSketchStyleProps xmlns:ask="http://schemas.microsoft.com/office/drawing/2018/sketchyshapes" sd="1219033472">
                  <a:prstGeom prst="ellipse">
                    <a:avLst/>
                  </a:prstGeom>
                  <ask:type>
                    <ask:lineSketchCurved/>
                  </ask:type>
                </ask:lineSketchStyleProps>
              </a:ext>
            </a:extLst>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F1398930-654F-B514-4306-671292FDAEC5}"/>
                  </a:ext>
                </a:extLst>
              </p:cNvPr>
              <p:cNvSpPr txBox="1"/>
              <p:nvPr/>
            </p:nvSpPr>
            <p:spPr>
              <a:xfrm>
                <a:off x="3290436" y="5256562"/>
                <a:ext cx="563806" cy="257195"/>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ea typeface="Cambria Math" panose="02040503050406030204" pitchFamily="18" charset="0"/>
                      </a:rPr>
                      <m:t>≠0</m:t>
                    </m:r>
                  </m:oMath>
                </a14:m>
                <a:r>
                  <a:rPr lang="en-DE" dirty="0"/>
                  <a:t> </a:t>
                </a:r>
              </a:p>
            </p:txBody>
          </p:sp>
        </mc:Choice>
        <mc:Fallback xmlns="">
          <p:sp>
            <p:nvSpPr>
              <p:cNvPr id="101" name="TextBox 100">
                <a:extLst>
                  <a:ext uri="{FF2B5EF4-FFF2-40B4-BE49-F238E27FC236}">
                    <a16:creationId xmlns:a16="http://schemas.microsoft.com/office/drawing/2014/main" id="{F1398930-654F-B514-4306-671292FDAEC5}"/>
                  </a:ext>
                </a:extLst>
              </p:cNvPr>
              <p:cNvSpPr txBox="1">
                <a:spLocks noRot="1" noChangeAspect="1" noMove="1" noResize="1" noEditPoints="1" noAdjustHandles="1" noChangeArrowheads="1" noChangeShapeType="1" noTextEdit="1"/>
              </p:cNvSpPr>
              <p:nvPr/>
            </p:nvSpPr>
            <p:spPr>
              <a:xfrm>
                <a:off x="3290436" y="5256562"/>
                <a:ext cx="563806" cy="257195"/>
              </a:xfrm>
              <a:prstGeom prst="rect">
                <a:avLst/>
              </a:prstGeom>
              <a:blipFill>
                <a:blip r:embed="rId3"/>
                <a:stretch>
                  <a:fillRect l="-11111" r="-13333" b="-19048"/>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07282DCD-6C5F-BF88-E650-DA96828FF065}"/>
                  </a:ext>
                </a:extLst>
              </p:cNvPr>
              <p:cNvSpPr txBox="1"/>
              <p:nvPr/>
            </p:nvSpPr>
            <p:spPr>
              <a:xfrm>
                <a:off x="4574688" y="4601454"/>
                <a:ext cx="563806" cy="257195"/>
              </a:xfrm>
              <a:prstGeom prst="rect">
                <a:avLst/>
              </a:prstGeom>
              <a:noFill/>
            </p:spPr>
            <p:txBody>
              <a:bodyPr wrap="none" lIns="0" tIns="0" rIns="0" bIns="0" rtlCol="0">
                <a:spAutoFit/>
              </a:bodyPr>
              <a:lstStyle/>
              <a:p>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=0</m:t>
                    </m:r>
                  </m:oMath>
                </a14:m>
                <a:r>
                  <a:rPr lang="en-DE" dirty="0"/>
                  <a:t> </a:t>
                </a:r>
              </a:p>
            </p:txBody>
          </p:sp>
        </mc:Choice>
        <mc:Fallback xmlns="">
          <p:sp>
            <p:nvSpPr>
              <p:cNvPr id="102" name="TextBox 101">
                <a:extLst>
                  <a:ext uri="{FF2B5EF4-FFF2-40B4-BE49-F238E27FC236}">
                    <a16:creationId xmlns:a16="http://schemas.microsoft.com/office/drawing/2014/main" id="{07282DCD-6C5F-BF88-E650-DA96828FF065}"/>
                  </a:ext>
                </a:extLst>
              </p:cNvPr>
              <p:cNvSpPr txBox="1">
                <a:spLocks noRot="1" noChangeAspect="1" noMove="1" noResize="1" noEditPoints="1" noAdjustHandles="1" noChangeArrowheads="1" noChangeShapeType="1" noTextEdit="1"/>
              </p:cNvSpPr>
              <p:nvPr/>
            </p:nvSpPr>
            <p:spPr>
              <a:xfrm>
                <a:off x="4574688" y="4601454"/>
                <a:ext cx="563806" cy="257195"/>
              </a:xfrm>
              <a:prstGeom prst="rect">
                <a:avLst/>
              </a:prstGeom>
              <a:blipFill>
                <a:blip r:embed="rId4"/>
                <a:stretch>
                  <a:fillRect l="-11111" r="-13333" b="-14286"/>
                </a:stretch>
              </a:blipFill>
            </p:spPr>
            <p:txBody>
              <a:bodyPr/>
              <a:lstStyle/>
              <a:p>
                <a:r>
                  <a:rPr lang="en-DE">
                    <a:noFill/>
                  </a:rPr>
                  <a:t> </a:t>
                </a:r>
              </a:p>
            </p:txBody>
          </p:sp>
        </mc:Fallback>
      </mc:AlternateContent>
      <p:sp>
        <p:nvSpPr>
          <p:cNvPr id="14" name="Rectangle 13">
            <a:extLst>
              <a:ext uri="{FF2B5EF4-FFF2-40B4-BE49-F238E27FC236}">
                <a16:creationId xmlns:a16="http://schemas.microsoft.com/office/drawing/2014/main" id="{014EEF28-8F0B-D07D-A543-CD620CF8E0A7}"/>
              </a:ext>
            </a:extLst>
          </p:cNvPr>
          <p:cNvSpPr/>
          <p:nvPr/>
        </p:nvSpPr>
        <p:spPr>
          <a:xfrm>
            <a:off x="0" y="6654188"/>
            <a:ext cx="12192000" cy="203812"/>
          </a:xfrm>
          <a:prstGeom prst="rect">
            <a:avLst/>
          </a:prstGeom>
          <a:solidFill>
            <a:srgbClr val="FFF58D">
              <a:alpha val="66275"/>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DE"/>
          </a:p>
        </p:txBody>
      </p:sp>
      <p:pic>
        <p:nvPicPr>
          <p:cNvPr id="8" name="Picture 7" descr="A blue circle with text and dots&#10;&#10;Description automatically generated">
            <a:extLst>
              <a:ext uri="{FF2B5EF4-FFF2-40B4-BE49-F238E27FC236}">
                <a16:creationId xmlns:a16="http://schemas.microsoft.com/office/drawing/2014/main" id="{580C00A5-E845-8994-90F1-E0E6265A28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48685" y="299549"/>
            <a:ext cx="729590" cy="729590"/>
          </a:xfrm>
          <a:prstGeom prst="rect">
            <a:avLst/>
          </a:prstGeom>
        </p:spPr>
      </p:pic>
      <p:sp>
        <p:nvSpPr>
          <p:cNvPr id="11" name="TextBox 10">
            <a:extLst>
              <a:ext uri="{FF2B5EF4-FFF2-40B4-BE49-F238E27FC236}">
                <a16:creationId xmlns:a16="http://schemas.microsoft.com/office/drawing/2014/main" id="{14493BB6-1CA5-8E59-1140-8D42A80781C8}"/>
              </a:ext>
            </a:extLst>
          </p:cNvPr>
          <p:cNvSpPr txBox="1"/>
          <p:nvPr/>
        </p:nvSpPr>
        <p:spPr>
          <a:xfrm>
            <a:off x="706536" y="6625289"/>
            <a:ext cx="6097836" cy="261610"/>
          </a:xfrm>
          <a:prstGeom prst="rect">
            <a:avLst/>
          </a:prstGeom>
          <a:noFill/>
        </p:spPr>
        <p:txBody>
          <a:bodyPr wrap="square">
            <a:spAutoFit/>
          </a:bodyPr>
          <a:lstStyle/>
          <a:p>
            <a:r>
              <a:rPr lang="en-DE" sz="1100" dirty="0">
                <a:solidFill>
                  <a:schemeClr val="tx1">
                    <a:tint val="82000"/>
                  </a:schemeClr>
                </a:solidFill>
              </a:rPr>
              <a:t>Debankana Nath</a:t>
            </a:r>
          </a:p>
        </p:txBody>
      </p:sp>
      <p:sp>
        <p:nvSpPr>
          <p:cNvPr id="12" name="Slide Number Placeholder 6">
            <a:extLst>
              <a:ext uri="{FF2B5EF4-FFF2-40B4-BE49-F238E27FC236}">
                <a16:creationId xmlns:a16="http://schemas.microsoft.com/office/drawing/2014/main" id="{B1DEF1FC-3491-A065-E952-C42735A61DC9}"/>
              </a:ext>
            </a:extLst>
          </p:cNvPr>
          <p:cNvSpPr>
            <a:spLocks noGrp="1"/>
          </p:cNvSpPr>
          <p:nvPr>
            <p:ph type="sldNum" sz="quarter" idx="12"/>
          </p:nvPr>
        </p:nvSpPr>
        <p:spPr>
          <a:xfrm>
            <a:off x="8895946" y="6558450"/>
            <a:ext cx="2743200" cy="365125"/>
          </a:xfrm>
        </p:spPr>
        <p:txBody>
          <a:bodyPr/>
          <a:lstStyle/>
          <a:p>
            <a:fld id="{330EA680-D336-4FF7-8B7A-9848BB0A1C32}" type="slidenum">
              <a:rPr lang="en-GB" sz="1100" smtClean="0"/>
              <a:t>4</a:t>
            </a:fld>
            <a:endParaRPr lang="en-GB" sz="1100" dirty="0"/>
          </a:p>
        </p:txBody>
      </p:sp>
      <p:sp>
        <p:nvSpPr>
          <p:cNvPr id="13" name="Footer Placeholder 5">
            <a:extLst>
              <a:ext uri="{FF2B5EF4-FFF2-40B4-BE49-F238E27FC236}">
                <a16:creationId xmlns:a16="http://schemas.microsoft.com/office/drawing/2014/main" id="{A61134DC-63F6-2106-02BC-77E0CFECC3F0}"/>
              </a:ext>
            </a:extLst>
          </p:cNvPr>
          <p:cNvSpPr txBox="1">
            <a:spLocks/>
          </p:cNvSpPr>
          <p:nvPr/>
        </p:nvSpPr>
        <p:spPr>
          <a:xfrm>
            <a:off x="6096000" y="6558451"/>
            <a:ext cx="5147441" cy="365125"/>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t>2HDM : Alignment Limit and SFOEWPT || DESY THEORY WORKSHOP 2025</a:t>
            </a:r>
          </a:p>
        </p:txBody>
      </p:sp>
      <p:sp>
        <p:nvSpPr>
          <p:cNvPr id="15" name="Freeform 14">
            <a:extLst>
              <a:ext uri="{FF2B5EF4-FFF2-40B4-BE49-F238E27FC236}">
                <a16:creationId xmlns:a16="http://schemas.microsoft.com/office/drawing/2014/main" id="{23E380EF-5D9D-9BC7-54A4-2723EF8E0E03}"/>
              </a:ext>
            </a:extLst>
          </p:cNvPr>
          <p:cNvSpPr/>
          <p:nvPr/>
        </p:nvSpPr>
        <p:spPr>
          <a:xfrm rot="21412023">
            <a:off x="7336193" y="2430603"/>
            <a:ext cx="2806848" cy="723640"/>
          </a:xfrm>
          <a:custGeom>
            <a:avLst/>
            <a:gdLst>
              <a:gd name="connsiteX0" fmla="*/ 0 w 1082566"/>
              <a:gd name="connsiteY0" fmla="*/ 346841 h 346841"/>
              <a:gd name="connsiteX1" fmla="*/ 304800 w 1082566"/>
              <a:gd name="connsiteY1" fmla="*/ 220717 h 346841"/>
              <a:gd name="connsiteX2" fmla="*/ 409904 w 1082566"/>
              <a:gd name="connsiteY2" fmla="*/ 0 h 346841"/>
              <a:gd name="connsiteX3" fmla="*/ 651642 w 1082566"/>
              <a:gd name="connsiteY3" fmla="*/ 220717 h 346841"/>
              <a:gd name="connsiteX4" fmla="*/ 1082566 w 1082566"/>
              <a:gd name="connsiteY4" fmla="*/ 10510 h 346841"/>
              <a:gd name="connsiteX0" fmla="*/ 0 w 1082566"/>
              <a:gd name="connsiteY0" fmla="*/ 336331 h 336331"/>
              <a:gd name="connsiteX1" fmla="*/ 304800 w 1082566"/>
              <a:gd name="connsiteY1" fmla="*/ 210207 h 336331"/>
              <a:gd name="connsiteX2" fmla="*/ 439295 w 1082566"/>
              <a:gd name="connsiteY2" fmla="*/ 9458 h 336331"/>
              <a:gd name="connsiteX3" fmla="*/ 651642 w 1082566"/>
              <a:gd name="connsiteY3" fmla="*/ 210207 h 336331"/>
              <a:gd name="connsiteX4" fmla="*/ 1082566 w 1082566"/>
              <a:gd name="connsiteY4" fmla="*/ 0 h 336331"/>
              <a:gd name="connsiteX0" fmla="*/ 0 w 1082566"/>
              <a:gd name="connsiteY0" fmla="*/ 336331 h 336331"/>
              <a:gd name="connsiteX1" fmla="*/ 231323 w 1082566"/>
              <a:gd name="connsiteY1" fmla="*/ 270112 h 336331"/>
              <a:gd name="connsiteX2" fmla="*/ 439295 w 1082566"/>
              <a:gd name="connsiteY2" fmla="*/ 9458 h 336331"/>
              <a:gd name="connsiteX3" fmla="*/ 651642 w 1082566"/>
              <a:gd name="connsiteY3" fmla="*/ 210207 h 336331"/>
              <a:gd name="connsiteX4" fmla="*/ 1082566 w 1082566"/>
              <a:gd name="connsiteY4" fmla="*/ 0 h 336331"/>
              <a:gd name="connsiteX0" fmla="*/ 0 w 1082566"/>
              <a:gd name="connsiteY0" fmla="*/ 336331 h 336331"/>
              <a:gd name="connsiteX1" fmla="*/ 231323 w 1082566"/>
              <a:gd name="connsiteY1" fmla="*/ 270112 h 336331"/>
              <a:gd name="connsiteX2" fmla="*/ 439295 w 1082566"/>
              <a:gd name="connsiteY2" fmla="*/ 89331 h 336331"/>
              <a:gd name="connsiteX3" fmla="*/ 651642 w 1082566"/>
              <a:gd name="connsiteY3" fmla="*/ 210207 h 336331"/>
              <a:gd name="connsiteX4" fmla="*/ 1082566 w 1082566"/>
              <a:gd name="connsiteY4" fmla="*/ 0 h 336331"/>
              <a:gd name="connsiteX0" fmla="*/ 0 w 976901"/>
              <a:gd name="connsiteY0" fmla="*/ 492237 h 492237"/>
              <a:gd name="connsiteX1" fmla="*/ 231323 w 976901"/>
              <a:gd name="connsiteY1" fmla="*/ 426018 h 492237"/>
              <a:gd name="connsiteX2" fmla="*/ 439295 w 976901"/>
              <a:gd name="connsiteY2" fmla="*/ 245237 h 492237"/>
              <a:gd name="connsiteX3" fmla="*/ 651642 w 976901"/>
              <a:gd name="connsiteY3" fmla="*/ 366113 h 492237"/>
              <a:gd name="connsiteX4" fmla="*/ 976901 w 976901"/>
              <a:gd name="connsiteY4" fmla="*/ 0 h 492237"/>
              <a:gd name="connsiteX0" fmla="*/ 0 w 976901"/>
              <a:gd name="connsiteY0" fmla="*/ 492237 h 492237"/>
              <a:gd name="connsiteX1" fmla="*/ 231323 w 976901"/>
              <a:gd name="connsiteY1" fmla="*/ 426018 h 492237"/>
              <a:gd name="connsiteX2" fmla="*/ 439295 w 976901"/>
              <a:gd name="connsiteY2" fmla="*/ 245237 h 492237"/>
              <a:gd name="connsiteX3" fmla="*/ 651642 w 976901"/>
              <a:gd name="connsiteY3" fmla="*/ 366113 h 492237"/>
              <a:gd name="connsiteX4" fmla="*/ 976901 w 976901"/>
              <a:gd name="connsiteY4" fmla="*/ 0 h 492237"/>
              <a:gd name="connsiteX0" fmla="*/ 0 w 976901"/>
              <a:gd name="connsiteY0" fmla="*/ 497441 h 497441"/>
              <a:gd name="connsiteX1" fmla="*/ 231323 w 976901"/>
              <a:gd name="connsiteY1" fmla="*/ 431222 h 497441"/>
              <a:gd name="connsiteX2" fmla="*/ 402766 w 976901"/>
              <a:gd name="connsiteY2" fmla="*/ 193 h 497441"/>
              <a:gd name="connsiteX3" fmla="*/ 651642 w 976901"/>
              <a:gd name="connsiteY3" fmla="*/ 371317 h 497441"/>
              <a:gd name="connsiteX4" fmla="*/ 976901 w 976901"/>
              <a:gd name="connsiteY4" fmla="*/ 5204 h 497441"/>
              <a:gd name="connsiteX0" fmla="*/ 0 w 976901"/>
              <a:gd name="connsiteY0" fmla="*/ 497516 h 497516"/>
              <a:gd name="connsiteX1" fmla="*/ 286721 w 976901"/>
              <a:gd name="connsiteY1" fmla="*/ 314841 h 497516"/>
              <a:gd name="connsiteX2" fmla="*/ 402766 w 976901"/>
              <a:gd name="connsiteY2" fmla="*/ 268 h 497516"/>
              <a:gd name="connsiteX3" fmla="*/ 651642 w 976901"/>
              <a:gd name="connsiteY3" fmla="*/ 371392 h 497516"/>
              <a:gd name="connsiteX4" fmla="*/ 976901 w 976901"/>
              <a:gd name="connsiteY4" fmla="*/ 5279 h 497516"/>
              <a:gd name="connsiteX0" fmla="*/ 0 w 976901"/>
              <a:gd name="connsiteY0" fmla="*/ 498716 h 498716"/>
              <a:gd name="connsiteX1" fmla="*/ 286721 w 976901"/>
              <a:gd name="connsiteY1" fmla="*/ 316041 h 498716"/>
              <a:gd name="connsiteX2" fmla="*/ 402766 w 976901"/>
              <a:gd name="connsiteY2" fmla="*/ 1468 h 498716"/>
              <a:gd name="connsiteX3" fmla="*/ 649561 w 976901"/>
              <a:gd name="connsiteY3" fmla="*/ 454330 h 498716"/>
              <a:gd name="connsiteX4" fmla="*/ 976901 w 976901"/>
              <a:gd name="connsiteY4" fmla="*/ 6479 h 498716"/>
              <a:gd name="connsiteX0" fmla="*/ 0 w 976901"/>
              <a:gd name="connsiteY0" fmla="*/ 497726 h 497726"/>
              <a:gd name="connsiteX1" fmla="*/ 223378 w 976901"/>
              <a:gd name="connsiteY1" fmla="*/ 369085 h 497726"/>
              <a:gd name="connsiteX2" fmla="*/ 402766 w 976901"/>
              <a:gd name="connsiteY2" fmla="*/ 478 h 497726"/>
              <a:gd name="connsiteX3" fmla="*/ 649561 w 976901"/>
              <a:gd name="connsiteY3" fmla="*/ 453340 h 497726"/>
              <a:gd name="connsiteX4" fmla="*/ 976901 w 976901"/>
              <a:gd name="connsiteY4" fmla="*/ 5489 h 497726"/>
              <a:gd name="connsiteX0" fmla="*/ 0 w 976901"/>
              <a:gd name="connsiteY0" fmla="*/ 600355 h 600355"/>
              <a:gd name="connsiteX1" fmla="*/ 223378 w 976901"/>
              <a:gd name="connsiteY1" fmla="*/ 471714 h 600355"/>
              <a:gd name="connsiteX2" fmla="*/ 400615 w 976901"/>
              <a:gd name="connsiteY2" fmla="*/ 374 h 600355"/>
              <a:gd name="connsiteX3" fmla="*/ 649561 w 976901"/>
              <a:gd name="connsiteY3" fmla="*/ 555969 h 600355"/>
              <a:gd name="connsiteX4" fmla="*/ 976901 w 976901"/>
              <a:gd name="connsiteY4" fmla="*/ 108118 h 600355"/>
              <a:gd name="connsiteX0" fmla="*/ 0 w 976901"/>
              <a:gd name="connsiteY0" fmla="*/ 600749 h 600749"/>
              <a:gd name="connsiteX1" fmla="*/ 205148 w 976901"/>
              <a:gd name="connsiteY1" fmla="*/ 439219 h 600749"/>
              <a:gd name="connsiteX2" fmla="*/ 400615 w 976901"/>
              <a:gd name="connsiteY2" fmla="*/ 768 h 600749"/>
              <a:gd name="connsiteX3" fmla="*/ 649561 w 976901"/>
              <a:gd name="connsiteY3" fmla="*/ 556363 h 600749"/>
              <a:gd name="connsiteX4" fmla="*/ 976901 w 976901"/>
              <a:gd name="connsiteY4" fmla="*/ 108512 h 600749"/>
              <a:gd name="connsiteX0" fmla="*/ 0 w 976901"/>
              <a:gd name="connsiteY0" fmla="*/ 600123 h 600123"/>
              <a:gd name="connsiteX1" fmla="*/ 205148 w 976901"/>
              <a:gd name="connsiteY1" fmla="*/ 438593 h 600123"/>
              <a:gd name="connsiteX2" fmla="*/ 400615 w 976901"/>
              <a:gd name="connsiteY2" fmla="*/ 142 h 600123"/>
              <a:gd name="connsiteX3" fmla="*/ 679897 w 976901"/>
              <a:gd name="connsiteY3" fmla="*/ 487572 h 600123"/>
              <a:gd name="connsiteX4" fmla="*/ 976901 w 976901"/>
              <a:gd name="connsiteY4" fmla="*/ 107886 h 600123"/>
              <a:gd name="connsiteX0" fmla="*/ 0 w 1364375"/>
              <a:gd name="connsiteY0" fmla="*/ 680401 h 680401"/>
              <a:gd name="connsiteX1" fmla="*/ 592622 w 1364375"/>
              <a:gd name="connsiteY1" fmla="*/ 438598 h 680401"/>
              <a:gd name="connsiteX2" fmla="*/ 788089 w 1364375"/>
              <a:gd name="connsiteY2" fmla="*/ 147 h 680401"/>
              <a:gd name="connsiteX3" fmla="*/ 1067371 w 1364375"/>
              <a:gd name="connsiteY3" fmla="*/ 487577 h 680401"/>
              <a:gd name="connsiteX4" fmla="*/ 1364375 w 1364375"/>
              <a:gd name="connsiteY4" fmla="*/ 107891 h 680401"/>
              <a:gd name="connsiteX0" fmla="*/ 0 w 1403023"/>
              <a:gd name="connsiteY0" fmla="*/ 665364 h 665364"/>
              <a:gd name="connsiteX1" fmla="*/ 631270 w 1403023"/>
              <a:gd name="connsiteY1" fmla="*/ 438598 h 665364"/>
              <a:gd name="connsiteX2" fmla="*/ 826737 w 1403023"/>
              <a:gd name="connsiteY2" fmla="*/ 147 h 665364"/>
              <a:gd name="connsiteX3" fmla="*/ 1106019 w 1403023"/>
              <a:gd name="connsiteY3" fmla="*/ 487577 h 665364"/>
              <a:gd name="connsiteX4" fmla="*/ 1403023 w 1403023"/>
              <a:gd name="connsiteY4" fmla="*/ 107891 h 665364"/>
              <a:gd name="connsiteX0" fmla="*/ 0 w 1403023"/>
              <a:gd name="connsiteY0" fmla="*/ 665360 h 665360"/>
              <a:gd name="connsiteX1" fmla="*/ 273515 w 1403023"/>
              <a:gd name="connsiteY1" fmla="*/ 604228 h 665360"/>
              <a:gd name="connsiteX2" fmla="*/ 631270 w 1403023"/>
              <a:gd name="connsiteY2" fmla="*/ 438594 h 665360"/>
              <a:gd name="connsiteX3" fmla="*/ 826737 w 1403023"/>
              <a:gd name="connsiteY3" fmla="*/ 143 h 665360"/>
              <a:gd name="connsiteX4" fmla="*/ 1106019 w 1403023"/>
              <a:gd name="connsiteY4" fmla="*/ 487573 h 665360"/>
              <a:gd name="connsiteX5" fmla="*/ 1403023 w 1403023"/>
              <a:gd name="connsiteY5" fmla="*/ 107887 h 665360"/>
              <a:gd name="connsiteX0" fmla="*/ 0 w 1403023"/>
              <a:gd name="connsiteY0" fmla="*/ 665362 h 667016"/>
              <a:gd name="connsiteX1" fmla="*/ 282179 w 1403023"/>
              <a:gd name="connsiteY1" fmla="*/ 647206 h 667016"/>
              <a:gd name="connsiteX2" fmla="*/ 631270 w 1403023"/>
              <a:gd name="connsiteY2" fmla="*/ 438596 h 667016"/>
              <a:gd name="connsiteX3" fmla="*/ 826737 w 1403023"/>
              <a:gd name="connsiteY3" fmla="*/ 145 h 667016"/>
              <a:gd name="connsiteX4" fmla="*/ 1106019 w 1403023"/>
              <a:gd name="connsiteY4" fmla="*/ 487575 h 667016"/>
              <a:gd name="connsiteX5" fmla="*/ 1403023 w 1403023"/>
              <a:gd name="connsiteY5" fmla="*/ 107889 h 667016"/>
              <a:gd name="connsiteX0" fmla="*/ 0 w 1291144"/>
              <a:gd name="connsiteY0" fmla="*/ 678528 h 678528"/>
              <a:gd name="connsiteX1" fmla="*/ 170300 w 1291144"/>
              <a:gd name="connsiteY1" fmla="*/ 647206 h 678528"/>
              <a:gd name="connsiteX2" fmla="*/ 519391 w 1291144"/>
              <a:gd name="connsiteY2" fmla="*/ 438596 h 678528"/>
              <a:gd name="connsiteX3" fmla="*/ 714858 w 1291144"/>
              <a:gd name="connsiteY3" fmla="*/ 145 h 678528"/>
              <a:gd name="connsiteX4" fmla="*/ 994140 w 1291144"/>
              <a:gd name="connsiteY4" fmla="*/ 487575 h 678528"/>
              <a:gd name="connsiteX5" fmla="*/ 1291144 w 1291144"/>
              <a:gd name="connsiteY5" fmla="*/ 107889 h 678528"/>
              <a:gd name="connsiteX0" fmla="*/ 0 w 1291144"/>
              <a:gd name="connsiteY0" fmla="*/ 678529 h 681369"/>
              <a:gd name="connsiteX1" fmla="*/ 208948 w 1291144"/>
              <a:gd name="connsiteY1" fmla="*/ 662245 h 681369"/>
              <a:gd name="connsiteX2" fmla="*/ 519391 w 1291144"/>
              <a:gd name="connsiteY2" fmla="*/ 438597 h 681369"/>
              <a:gd name="connsiteX3" fmla="*/ 714858 w 1291144"/>
              <a:gd name="connsiteY3" fmla="*/ 146 h 681369"/>
              <a:gd name="connsiteX4" fmla="*/ 994140 w 1291144"/>
              <a:gd name="connsiteY4" fmla="*/ 487576 h 681369"/>
              <a:gd name="connsiteX5" fmla="*/ 1291144 w 1291144"/>
              <a:gd name="connsiteY5" fmla="*/ 107890 h 681369"/>
              <a:gd name="connsiteX0" fmla="*/ 0 w 1291144"/>
              <a:gd name="connsiteY0" fmla="*/ 678412 h 681252"/>
              <a:gd name="connsiteX1" fmla="*/ 208948 w 1291144"/>
              <a:gd name="connsiteY1" fmla="*/ 662128 h 681252"/>
              <a:gd name="connsiteX2" fmla="*/ 444297 w 1291144"/>
              <a:gd name="connsiteY2" fmla="*/ 513555 h 681252"/>
              <a:gd name="connsiteX3" fmla="*/ 714858 w 1291144"/>
              <a:gd name="connsiteY3" fmla="*/ 29 h 681252"/>
              <a:gd name="connsiteX4" fmla="*/ 994140 w 1291144"/>
              <a:gd name="connsiteY4" fmla="*/ 487459 h 681252"/>
              <a:gd name="connsiteX5" fmla="*/ 1291144 w 1291144"/>
              <a:gd name="connsiteY5" fmla="*/ 107773 h 681252"/>
              <a:gd name="connsiteX0" fmla="*/ 0 w 1291144"/>
              <a:gd name="connsiteY0" fmla="*/ 632421 h 635261"/>
              <a:gd name="connsiteX1" fmla="*/ 208948 w 1291144"/>
              <a:gd name="connsiteY1" fmla="*/ 616137 h 635261"/>
              <a:gd name="connsiteX2" fmla="*/ 444297 w 1291144"/>
              <a:gd name="connsiteY2" fmla="*/ 467564 h 635261"/>
              <a:gd name="connsiteX3" fmla="*/ 660020 w 1291144"/>
              <a:gd name="connsiteY3" fmla="*/ 32 h 635261"/>
              <a:gd name="connsiteX4" fmla="*/ 994140 w 1291144"/>
              <a:gd name="connsiteY4" fmla="*/ 441468 h 635261"/>
              <a:gd name="connsiteX5" fmla="*/ 1291144 w 1291144"/>
              <a:gd name="connsiteY5" fmla="*/ 61782 h 635261"/>
              <a:gd name="connsiteX0" fmla="*/ 0 w 1291144"/>
              <a:gd name="connsiteY0" fmla="*/ 633206 h 636046"/>
              <a:gd name="connsiteX1" fmla="*/ 208948 w 1291144"/>
              <a:gd name="connsiteY1" fmla="*/ 616922 h 636046"/>
              <a:gd name="connsiteX2" fmla="*/ 444297 w 1291144"/>
              <a:gd name="connsiteY2" fmla="*/ 468349 h 636046"/>
              <a:gd name="connsiteX3" fmla="*/ 660020 w 1291144"/>
              <a:gd name="connsiteY3" fmla="*/ 817 h 636046"/>
              <a:gd name="connsiteX4" fmla="*/ 894120 w 1291144"/>
              <a:gd name="connsiteY4" fmla="*/ 346570 h 636046"/>
              <a:gd name="connsiteX5" fmla="*/ 1291144 w 1291144"/>
              <a:gd name="connsiteY5" fmla="*/ 62567 h 636046"/>
              <a:gd name="connsiteX0" fmla="*/ 0 w 1291144"/>
              <a:gd name="connsiteY0" fmla="*/ 633206 h 660982"/>
              <a:gd name="connsiteX1" fmla="*/ 213013 w 1291144"/>
              <a:gd name="connsiteY1" fmla="*/ 648868 h 660982"/>
              <a:gd name="connsiteX2" fmla="*/ 444297 w 1291144"/>
              <a:gd name="connsiteY2" fmla="*/ 468349 h 660982"/>
              <a:gd name="connsiteX3" fmla="*/ 660020 w 1291144"/>
              <a:gd name="connsiteY3" fmla="*/ 817 h 660982"/>
              <a:gd name="connsiteX4" fmla="*/ 894120 w 1291144"/>
              <a:gd name="connsiteY4" fmla="*/ 346570 h 660982"/>
              <a:gd name="connsiteX5" fmla="*/ 1291144 w 1291144"/>
              <a:gd name="connsiteY5" fmla="*/ 62567 h 660982"/>
              <a:gd name="connsiteX0" fmla="*/ 0 w 1282746"/>
              <a:gd name="connsiteY0" fmla="*/ 686639 h 686639"/>
              <a:gd name="connsiteX1" fmla="*/ 204615 w 1282746"/>
              <a:gd name="connsiteY1" fmla="*/ 648868 h 686639"/>
              <a:gd name="connsiteX2" fmla="*/ 435899 w 1282746"/>
              <a:gd name="connsiteY2" fmla="*/ 468349 h 686639"/>
              <a:gd name="connsiteX3" fmla="*/ 651622 w 1282746"/>
              <a:gd name="connsiteY3" fmla="*/ 817 h 686639"/>
              <a:gd name="connsiteX4" fmla="*/ 885722 w 1282746"/>
              <a:gd name="connsiteY4" fmla="*/ 346570 h 686639"/>
              <a:gd name="connsiteX5" fmla="*/ 1282746 w 1282746"/>
              <a:gd name="connsiteY5" fmla="*/ 62567 h 686639"/>
              <a:gd name="connsiteX0" fmla="*/ 0 w 1307600"/>
              <a:gd name="connsiteY0" fmla="*/ 704692 h 704692"/>
              <a:gd name="connsiteX1" fmla="*/ 229469 w 1307600"/>
              <a:gd name="connsiteY1" fmla="*/ 648868 h 704692"/>
              <a:gd name="connsiteX2" fmla="*/ 460753 w 1307600"/>
              <a:gd name="connsiteY2" fmla="*/ 468349 h 704692"/>
              <a:gd name="connsiteX3" fmla="*/ 676476 w 1307600"/>
              <a:gd name="connsiteY3" fmla="*/ 817 h 704692"/>
              <a:gd name="connsiteX4" fmla="*/ 910576 w 1307600"/>
              <a:gd name="connsiteY4" fmla="*/ 346570 h 704692"/>
              <a:gd name="connsiteX5" fmla="*/ 1307600 w 1307600"/>
              <a:gd name="connsiteY5" fmla="*/ 62567 h 704692"/>
              <a:gd name="connsiteX0" fmla="*/ 0 w 1307600"/>
              <a:gd name="connsiteY0" fmla="*/ 704761 h 704761"/>
              <a:gd name="connsiteX1" fmla="*/ 229469 w 1307600"/>
              <a:gd name="connsiteY1" fmla="*/ 648937 h 704761"/>
              <a:gd name="connsiteX2" fmla="*/ 416708 w 1307600"/>
              <a:gd name="connsiteY2" fmla="*/ 473725 h 704761"/>
              <a:gd name="connsiteX3" fmla="*/ 676476 w 1307600"/>
              <a:gd name="connsiteY3" fmla="*/ 886 h 704761"/>
              <a:gd name="connsiteX4" fmla="*/ 910576 w 1307600"/>
              <a:gd name="connsiteY4" fmla="*/ 346639 h 704761"/>
              <a:gd name="connsiteX5" fmla="*/ 1307600 w 1307600"/>
              <a:gd name="connsiteY5" fmla="*/ 62636 h 704761"/>
              <a:gd name="connsiteX0" fmla="*/ 0 w 1307600"/>
              <a:gd name="connsiteY0" fmla="*/ 704761 h 704761"/>
              <a:gd name="connsiteX1" fmla="*/ 165168 w 1307600"/>
              <a:gd name="connsiteY1" fmla="*/ 683327 h 704761"/>
              <a:gd name="connsiteX2" fmla="*/ 416708 w 1307600"/>
              <a:gd name="connsiteY2" fmla="*/ 473725 h 704761"/>
              <a:gd name="connsiteX3" fmla="*/ 676476 w 1307600"/>
              <a:gd name="connsiteY3" fmla="*/ 886 h 704761"/>
              <a:gd name="connsiteX4" fmla="*/ 910576 w 1307600"/>
              <a:gd name="connsiteY4" fmla="*/ 346639 h 704761"/>
              <a:gd name="connsiteX5" fmla="*/ 1307600 w 1307600"/>
              <a:gd name="connsiteY5" fmla="*/ 62636 h 704761"/>
              <a:gd name="connsiteX0" fmla="*/ 0 w 1307600"/>
              <a:gd name="connsiteY0" fmla="*/ 704520 h 704520"/>
              <a:gd name="connsiteX1" fmla="*/ 165168 w 1307600"/>
              <a:gd name="connsiteY1" fmla="*/ 683086 h 704520"/>
              <a:gd name="connsiteX2" fmla="*/ 416708 w 1307600"/>
              <a:gd name="connsiteY2" fmla="*/ 473484 h 704520"/>
              <a:gd name="connsiteX3" fmla="*/ 676476 w 1307600"/>
              <a:gd name="connsiteY3" fmla="*/ 645 h 704520"/>
              <a:gd name="connsiteX4" fmla="*/ 957993 w 1307600"/>
              <a:gd name="connsiteY4" fmla="*/ 363408 h 704520"/>
              <a:gd name="connsiteX5" fmla="*/ 1307600 w 1307600"/>
              <a:gd name="connsiteY5" fmla="*/ 62395 h 704520"/>
              <a:gd name="connsiteX0" fmla="*/ 0 w 1271075"/>
              <a:gd name="connsiteY0" fmla="*/ 704520 h 704520"/>
              <a:gd name="connsiteX1" fmla="*/ 165168 w 1271075"/>
              <a:gd name="connsiteY1" fmla="*/ 683086 h 704520"/>
              <a:gd name="connsiteX2" fmla="*/ 416708 w 1271075"/>
              <a:gd name="connsiteY2" fmla="*/ 473484 h 704520"/>
              <a:gd name="connsiteX3" fmla="*/ 676476 w 1271075"/>
              <a:gd name="connsiteY3" fmla="*/ 645 h 704520"/>
              <a:gd name="connsiteX4" fmla="*/ 957993 w 1271075"/>
              <a:gd name="connsiteY4" fmla="*/ 363408 h 704520"/>
              <a:gd name="connsiteX5" fmla="*/ 1271075 w 1271075"/>
              <a:gd name="connsiteY5" fmla="*/ 35235 h 704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1075" h="704520">
                <a:moveTo>
                  <a:pt x="0" y="704520"/>
                </a:moveTo>
                <a:cubicBezTo>
                  <a:pt x="45586" y="694331"/>
                  <a:pt x="59956" y="720880"/>
                  <a:pt x="165168" y="683086"/>
                </a:cubicBezTo>
                <a:cubicBezTo>
                  <a:pt x="270380" y="645292"/>
                  <a:pt x="331490" y="587224"/>
                  <a:pt x="416708" y="473484"/>
                </a:cubicBezTo>
                <a:cubicBezTo>
                  <a:pt x="501926" y="359744"/>
                  <a:pt x="586262" y="18991"/>
                  <a:pt x="676476" y="645"/>
                </a:cubicBezTo>
                <a:cubicBezTo>
                  <a:pt x="766690" y="-17701"/>
                  <a:pt x="845883" y="361656"/>
                  <a:pt x="957993" y="363408"/>
                </a:cubicBezTo>
                <a:cubicBezTo>
                  <a:pt x="1070103" y="365160"/>
                  <a:pt x="1147867" y="217208"/>
                  <a:pt x="1271075" y="35235"/>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22" name="Freeform 21">
            <a:extLst>
              <a:ext uri="{FF2B5EF4-FFF2-40B4-BE49-F238E27FC236}">
                <a16:creationId xmlns:a16="http://schemas.microsoft.com/office/drawing/2014/main" id="{1B357EB6-FB6B-A9B1-F0C4-E97F7BEAE2A4}"/>
              </a:ext>
            </a:extLst>
          </p:cNvPr>
          <p:cNvSpPr/>
          <p:nvPr/>
        </p:nvSpPr>
        <p:spPr>
          <a:xfrm>
            <a:off x="7346661" y="3837492"/>
            <a:ext cx="3591037" cy="1634561"/>
          </a:xfrm>
          <a:custGeom>
            <a:avLst/>
            <a:gdLst>
              <a:gd name="connsiteX0" fmla="*/ 0 w 2617076"/>
              <a:gd name="connsiteY0" fmla="*/ 578069 h 731473"/>
              <a:gd name="connsiteX1" fmla="*/ 1187669 w 2617076"/>
              <a:gd name="connsiteY1" fmla="*/ 693683 h 731473"/>
              <a:gd name="connsiteX2" fmla="*/ 2617076 w 2617076"/>
              <a:gd name="connsiteY2" fmla="*/ 0 h 731473"/>
              <a:gd name="connsiteX0" fmla="*/ 0 w 2617076"/>
              <a:gd name="connsiteY0" fmla="*/ 578069 h 731473"/>
              <a:gd name="connsiteX1" fmla="*/ 1187669 w 2617076"/>
              <a:gd name="connsiteY1" fmla="*/ 693683 h 731473"/>
              <a:gd name="connsiteX2" fmla="*/ 2617076 w 2617076"/>
              <a:gd name="connsiteY2" fmla="*/ 0 h 731473"/>
              <a:gd name="connsiteX0" fmla="*/ 0 w 2617076"/>
              <a:gd name="connsiteY0" fmla="*/ 578069 h 636790"/>
              <a:gd name="connsiteX1" fmla="*/ 1434838 w 2617076"/>
              <a:gd name="connsiteY1" fmla="*/ 535914 h 636790"/>
              <a:gd name="connsiteX2" fmla="*/ 2617076 w 2617076"/>
              <a:gd name="connsiteY2" fmla="*/ 0 h 636790"/>
              <a:gd name="connsiteX0" fmla="*/ 0 w 3155031"/>
              <a:gd name="connsiteY0" fmla="*/ 563726 h 626888"/>
              <a:gd name="connsiteX1" fmla="*/ 1972793 w 3155031"/>
              <a:gd name="connsiteY1" fmla="*/ 535914 h 626888"/>
              <a:gd name="connsiteX2" fmla="*/ 3155031 w 3155031"/>
              <a:gd name="connsiteY2" fmla="*/ 0 h 626888"/>
              <a:gd name="connsiteX0" fmla="*/ 0 w 3155031"/>
              <a:gd name="connsiteY0" fmla="*/ 563726 h 646468"/>
              <a:gd name="connsiteX1" fmla="*/ 1463917 w 3155031"/>
              <a:gd name="connsiteY1" fmla="*/ 578944 h 646468"/>
              <a:gd name="connsiteX2" fmla="*/ 3155031 w 3155031"/>
              <a:gd name="connsiteY2" fmla="*/ 0 h 646468"/>
              <a:gd name="connsiteX0" fmla="*/ 0 w 3181769"/>
              <a:gd name="connsiteY0" fmla="*/ 606754 h 672142"/>
              <a:gd name="connsiteX1" fmla="*/ 1490655 w 3181769"/>
              <a:gd name="connsiteY1" fmla="*/ 578944 h 672142"/>
              <a:gd name="connsiteX2" fmla="*/ 3181769 w 3181769"/>
              <a:gd name="connsiteY2" fmla="*/ 0 h 672142"/>
              <a:gd name="connsiteX0" fmla="*/ 0 w 3181769"/>
              <a:gd name="connsiteY0" fmla="*/ 606754 h 649005"/>
              <a:gd name="connsiteX1" fmla="*/ 1490655 w 3181769"/>
              <a:gd name="connsiteY1" fmla="*/ 578944 h 649005"/>
              <a:gd name="connsiteX2" fmla="*/ 3181769 w 3181769"/>
              <a:gd name="connsiteY2" fmla="*/ 0 h 649005"/>
              <a:gd name="connsiteX0" fmla="*/ 0 w 3181769"/>
              <a:gd name="connsiteY0" fmla="*/ 606754 h 649005"/>
              <a:gd name="connsiteX1" fmla="*/ 1521741 w 3181769"/>
              <a:gd name="connsiteY1" fmla="*/ 578944 h 649005"/>
              <a:gd name="connsiteX2" fmla="*/ 3181769 w 3181769"/>
              <a:gd name="connsiteY2" fmla="*/ 0 h 649005"/>
              <a:gd name="connsiteX0" fmla="*/ 0 w 3181769"/>
              <a:gd name="connsiteY0" fmla="*/ 606754 h 655411"/>
              <a:gd name="connsiteX1" fmla="*/ 923494 w 3181769"/>
              <a:gd name="connsiteY1" fmla="*/ 651757 h 655411"/>
              <a:gd name="connsiteX2" fmla="*/ 1521741 w 3181769"/>
              <a:gd name="connsiteY2" fmla="*/ 578944 h 655411"/>
              <a:gd name="connsiteX3" fmla="*/ 3181769 w 3181769"/>
              <a:gd name="connsiteY3" fmla="*/ 0 h 655411"/>
              <a:gd name="connsiteX0" fmla="*/ 0 w 3181769"/>
              <a:gd name="connsiteY0" fmla="*/ 725719 h 771076"/>
              <a:gd name="connsiteX1" fmla="*/ 923494 w 3181769"/>
              <a:gd name="connsiteY1" fmla="*/ 770722 h 771076"/>
              <a:gd name="connsiteX2" fmla="*/ 1594273 w 3181769"/>
              <a:gd name="connsiteY2" fmla="*/ 13617 h 771076"/>
              <a:gd name="connsiteX3" fmla="*/ 3181769 w 3181769"/>
              <a:gd name="connsiteY3" fmla="*/ 118965 h 771076"/>
              <a:gd name="connsiteX0" fmla="*/ 0 w 3181769"/>
              <a:gd name="connsiteY0" fmla="*/ 721600 h 721946"/>
              <a:gd name="connsiteX1" fmla="*/ 850962 w 3181769"/>
              <a:gd name="connsiteY1" fmla="*/ 607749 h 721946"/>
              <a:gd name="connsiteX2" fmla="*/ 1594273 w 3181769"/>
              <a:gd name="connsiteY2" fmla="*/ 9498 h 721946"/>
              <a:gd name="connsiteX3" fmla="*/ 3181769 w 3181769"/>
              <a:gd name="connsiteY3" fmla="*/ 114846 h 721946"/>
              <a:gd name="connsiteX0" fmla="*/ 0 w 3181769"/>
              <a:gd name="connsiteY0" fmla="*/ 721600 h 721946"/>
              <a:gd name="connsiteX1" fmla="*/ 850962 w 3181769"/>
              <a:gd name="connsiteY1" fmla="*/ 607749 h 721946"/>
              <a:gd name="connsiteX2" fmla="*/ 1594273 w 3181769"/>
              <a:gd name="connsiteY2" fmla="*/ 9498 h 721946"/>
              <a:gd name="connsiteX3" fmla="*/ 3181769 w 3181769"/>
              <a:gd name="connsiteY3" fmla="*/ 114846 h 721946"/>
              <a:gd name="connsiteX0" fmla="*/ 0 w 3181769"/>
              <a:gd name="connsiteY0" fmla="*/ 721600 h 723729"/>
              <a:gd name="connsiteX1" fmla="*/ 850962 w 3181769"/>
              <a:gd name="connsiteY1" fmla="*/ 607749 h 723729"/>
              <a:gd name="connsiteX2" fmla="*/ 1594273 w 3181769"/>
              <a:gd name="connsiteY2" fmla="*/ 9498 h 723729"/>
              <a:gd name="connsiteX3" fmla="*/ 3181769 w 3181769"/>
              <a:gd name="connsiteY3" fmla="*/ 114846 h 723729"/>
              <a:gd name="connsiteX0" fmla="*/ 0 w 3181769"/>
              <a:gd name="connsiteY0" fmla="*/ 724191 h 750204"/>
              <a:gd name="connsiteX1" fmla="*/ 923494 w 3181769"/>
              <a:gd name="connsiteY1" fmla="*/ 683657 h 750204"/>
              <a:gd name="connsiteX2" fmla="*/ 1594273 w 3181769"/>
              <a:gd name="connsiteY2" fmla="*/ 12089 h 750204"/>
              <a:gd name="connsiteX3" fmla="*/ 3181769 w 3181769"/>
              <a:gd name="connsiteY3" fmla="*/ 117437 h 750204"/>
              <a:gd name="connsiteX0" fmla="*/ 0 w 3140322"/>
              <a:gd name="connsiteY0" fmla="*/ 809729 h 811166"/>
              <a:gd name="connsiteX1" fmla="*/ 882047 w 3140322"/>
              <a:gd name="connsiteY1" fmla="*/ 683658 h 811166"/>
              <a:gd name="connsiteX2" fmla="*/ 1552826 w 3140322"/>
              <a:gd name="connsiteY2" fmla="*/ 12090 h 811166"/>
              <a:gd name="connsiteX3" fmla="*/ 3140322 w 3140322"/>
              <a:gd name="connsiteY3" fmla="*/ 117438 h 811166"/>
              <a:gd name="connsiteX0" fmla="*/ 0 w 3140322"/>
              <a:gd name="connsiteY0" fmla="*/ 807553 h 808039"/>
              <a:gd name="connsiteX1" fmla="*/ 799152 w 3140322"/>
              <a:gd name="connsiteY1" fmla="*/ 620384 h 808039"/>
              <a:gd name="connsiteX2" fmla="*/ 1552826 w 3140322"/>
              <a:gd name="connsiteY2" fmla="*/ 9914 h 808039"/>
              <a:gd name="connsiteX3" fmla="*/ 3140322 w 3140322"/>
              <a:gd name="connsiteY3" fmla="*/ 115262 h 808039"/>
              <a:gd name="connsiteX0" fmla="*/ 0 w 3140322"/>
              <a:gd name="connsiteY0" fmla="*/ 807553 h 817700"/>
              <a:gd name="connsiteX1" fmla="*/ 799152 w 3140322"/>
              <a:gd name="connsiteY1" fmla="*/ 620384 h 817700"/>
              <a:gd name="connsiteX2" fmla="*/ 1552826 w 3140322"/>
              <a:gd name="connsiteY2" fmla="*/ 9914 h 817700"/>
              <a:gd name="connsiteX3" fmla="*/ 3140322 w 3140322"/>
              <a:gd name="connsiteY3" fmla="*/ 115262 h 817700"/>
              <a:gd name="connsiteX0" fmla="*/ 0 w 3140322"/>
              <a:gd name="connsiteY0" fmla="*/ 822062 h 832209"/>
              <a:gd name="connsiteX1" fmla="*/ 799152 w 3140322"/>
              <a:gd name="connsiteY1" fmla="*/ 634893 h 832209"/>
              <a:gd name="connsiteX2" fmla="*/ 1552826 w 3140322"/>
              <a:gd name="connsiteY2" fmla="*/ 24423 h 832209"/>
              <a:gd name="connsiteX3" fmla="*/ 2125462 w 3140322"/>
              <a:gd name="connsiteY3" fmla="*/ 121674 h 832209"/>
              <a:gd name="connsiteX4" fmla="*/ 3140322 w 3140322"/>
              <a:gd name="connsiteY4" fmla="*/ 129771 h 832209"/>
              <a:gd name="connsiteX0" fmla="*/ 0 w 3140322"/>
              <a:gd name="connsiteY0" fmla="*/ 816497 h 1374896"/>
              <a:gd name="connsiteX1" fmla="*/ 799152 w 3140322"/>
              <a:gd name="connsiteY1" fmla="*/ 629328 h 1374896"/>
              <a:gd name="connsiteX2" fmla="*/ 1552826 w 3140322"/>
              <a:gd name="connsiteY2" fmla="*/ 18858 h 1374896"/>
              <a:gd name="connsiteX3" fmla="*/ 2332698 w 3140322"/>
              <a:gd name="connsiteY3" fmla="*/ 1374717 h 1374896"/>
              <a:gd name="connsiteX4" fmla="*/ 3140322 w 3140322"/>
              <a:gd name="connsiteY4" fmla="*/ 124206 h 1374896"/>
              <a:gd name="connsiteX0" fmla="*/ 0 w 3140322"/>
              <a:gd name="connsiteY0" fmla="*/ 822355 h 1515153"/>
              <a:gd name="connsiteX1" fmla="*/ 799152 w 3140322"/>
              <a:gd name="connsiteY1" fmla="*/ 635186 h 1515153"/>
              <a:gd name="connsiteX2" fmla="*/ 1552826 w 3140322"/>
              <a:gd name="connsiteY2" fmla="*/ 24716 h 1515153"/>
              <a:gd name="connsiteX3" fmla="*/ 2208357 w 3140322"/>
              <a:gd name="connsiteY3" fmla="*/ 1514989 h 1515153"/>
              <a:gd name="connsiteX4" fmla="*/ 3140322 w 3140322"/>
              <a:gd name="connsiteY4" fmla="*/ 130064 h 1515153"/>
              <a:gd name="connsiteX0" fmla="*/ 0 w 2912362"/>
              <a:gd name="connsiteY0" fmla="*/ 924461 h 1617234"/>
              <a:gd name="connsiteX1" fmla="*/ 799152 w 2912362"/>
              <a:gd name="connsiteY1" fmla="*/ 737292 h 1617234"/>
              <a:gd name="connsiteX2" fmla="*/ 1552826 w 2912362"/>
              <a:gd name="connsiteY2" fmla="*/ 126822 h 1617234"/>
              <a:gd name="connsiteX3" fmla="*/ 2208357 w 2912362"/>
              <a:gd name="connsiteY3" fmla="*/ 1617095 h 1617234"/>
              <a:gd name="connsiteX4" fmla="*/ 2912362 w 2912362"/>
              <a:gd name="connsiteY4" fmla="*/ 0 h 1617234"/>
              <a:gd name="connsiteX0" fmla="*/ 0 w 2964170"/>
              <a:gd name="connsiteY0" fmla="*/ 1303266 h 1996013"/>
              <a:gd name="connsiteX1" fmla="*/ 799152 w 2964170"/>
              <a:gd name="connsiteY1" fmla="*/ 1116097 h 1996013"/>
              <a:gd name="connsiteX2" fmla="*/ 1552826 w 2964170"/>
              <a:gd name="connsiteY2" fmla="*/ 505627 h 1996013"/>
              <a:gd name="connsiteX3" fmla="*/ 2208357 w 2964170"/>
              <a:gd name="connsiteY3" fmla="*/ 1995900 h 1996013"/>
              <a:gd name="connsiteX4" fmla="*/ 2964170 w 2964170"/>
              <a:gd name="connsiteY4" fmla="*/ 0 h 1996013"/>
              <a:gd name="connsiteX0" fmla="*/ 0 w 2964170"/>
              <a:gd name="connsiteY0" fmla="*/ 1303266 h 1996014"/>
              <a:gd name="connsiteX1" fmla="*/ 799152 w 2964170"/>
              <a:gd name="connsiteY1" fmla="*/ 1116097 h 1996014"/>
              <a:gd name="connsiteX2" fmla="*/ 1517595 w 2964170"/>
              <a:gd name="connsiteY2" fmla="*/ 282342 h 1996014"/>
              <a:gd name="connsiteX3" fmla="*/ 2208357 w 2964170"/>
              <a:gd name="connsiteY3" fmla="*/ 1995900 h 1996014"/>
              <a:gd name="connsiteX4" fmla="*/ 2964170 w 2964170"/>
              <a:gd name="connsiteY4" fmla="*/ 0 h 1996014"/>
              <a:gd name="connsiteX0" fmla="*/ 0 w 3009244"/>
              <a:gd name="connsiteY0" fmla="*/ 1134871 h 1827629"/>
              <a:gd name="connsiteX1" fmla="*/ 799152 w 3009244"/>
              <a:gd name="connsiteY1" fmla="*/ 947702 h 1827629"/>
              <a:gd name="connsiteX2" fmla="*/ 1517595 w 3009244"/>
              <a:gd name="connsiteY2" fmla="*/ 113947 h 1827629"/>
              <a:gd name="connsiteX3" fmla="*/ 2208357 w 3009244"/>
              <a:gd name="connsiteY3" fmla="*/ 1827505 h 1827629"/>
              <a:gd name="connsiteX4" fmla="*/ 3009244 w 3009244"/>
              <a:gd name="connsiteY4" fmla="*/ 1 h 1827629"/>
              <a:gd name="connsiteX0" fmla="*/ 0 w 3009244"/>
              <a:gd name="connsiteY0" fmla="*/ 1134871 h 1827629"/>
              <a:gd name="connsiteX1" fmla="*/ 632147 w 3009244"/>
              <a:gd name="connsiteY1" fmla="*/ 934594 h 1827629"/>
              <a:gd name="connsiteX2" fmla="*/ 1517595 w 3009244"/>
              <a:gd name="connsiteY2" fmla="*/ 113947 h 1827629"/>
              <a:gd name="connsiteX3" fmla="*/ 2208357 w 3009244"/>
              <a:gd name="connsiteY3" fmla="*/ 1827505 h 1827629"/>
              <a:gd name="connsiteX4" fmla="*/ 3009244 w 3009244"/>
              <a:gd name="connsiteY4" fmla="*/ 1 h 1827629"/>
              <a:gd name="connsiteX0" fmla="*/ 0 w 3009244"/>
              <a:gd name="connsiteY0" fmla="*/ 1134871 h 1827629"/>
              <a:gd name="connsiteX1" fmla="*/ 632147 w 3009244"/>
              <a:gd name="connsiteY1" fmla="*/ 934594 h 1827629"/>
              <a:gd name="connsiteX2" fmla="*/ 1389886 w 3009244"/>
              <a:gd name="connsiteY2" fmla="*/ 127055 h 1827629"/>
              <a:gd name="connsiteX3" fmla="*/ 2208357 w 3009244"/>
              <a:gd name="connsiteY3" fmla="*/ 1827505 h 1827629"/>
              <a:gd name="connsiteX4" fmla="*/ 3009244 w 3009244"/>
              <a:gd name="connsiteY4" fmla="*/ 1 h 1827629"/>
              <a:gd name="connsiteX0" fmla="*/ 0 w 3009244"/>
              <a:gd name="connsiteY0" fmla="*/ 1134871 h 1827629"/>
              <a:gd name="connsiteX1" fmla="*/ 568292 w 3009244"/>
              <a:gd name="connsiteY1" fmla="*/ 983280 h 1827629"/>
              <a:gd name="connsiteX2" fmla="*/ 1389886 w 3009244"/>
              <a:gd name="connsiteY2" fmla="*/ 127055 h 1827629"/>
              <a:gd name="connsiteX3" fmla="*/ 2208357 w 3009244"/>
              <a:gd name="connsiteY3" fmla="*/ 1827505 h 1827629"/>
              <a:gd name="connsiteX4" fmla="*/ 3009244 w 3009244"/>
              <a:gd name="connsiteY4" fmla="*/ 1 h 1827629"/>
              <a:gd name="connsiteX0" fmla="*/ 0 w 3009244"/>
              <a:gd name="connsiteY0" fmla="*/ 1134871 h 1827629"/>
              <a:gd name="connsiteX1" fmla="*/ 677758 w 3009244"/>
              <a:gd name="connsiteY1" fmla="*/ 934594 h 1827629"/>
              <a:gd name="connsiteX2" fmla="*/ 1389886 w 3009244"/>
              <a:gd name="connsiteY2" fmla="*/ 127055 h 1827629"/>
              <a:gd name="connsiteX3" fmla="*/ 2208357 w 3009244"/>
              <a:gd name="connsiteY3" fmla="*/ 1827505 h 1827629"/>
              <a:gd name="connsiteX4" fmla="*/ 3009244 w 3009244"/>
              <a:gd name="connsiteY4" fmla="*/ 1 h 1827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9244" h="1827629">
                <a:moveTo>
                  <a:pt x="0" y="1134871"/>
                </a:moveTo>
                <a:cubicBezTo>
                  <a:pt x="153916" y="1142371"/>
                  <a:pt x="310157" y="1183620"/>
                  <a:pt x="677758" y="934594"/>
                </a:cubicBezTo>
                <a:cubicBezTo>
                  <a:pt x="972828" y="722227"/>
                  <a:pt x="1134786" y="-21764"/>
                  <a:pt x="1389886" y="127055"/>
                </a:cubicBezTo>
                <a:cubicBezTo>
                  <a:pt x="1644986" y="275874"/>
                  <a:pt x="1943774" y="1809947"/>
                  <a:pt x="2208357" y="1827505"/>
                </a:cubicBezTo>
                <a:cubicBezTo>
                  <a:pt x="2472940" y="1845063"/>
                  <a:pt x="2840101" y="-1348"/>
                  <a:pt x="3009244" y="1"/>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3" name="Freeform 22">
            <a:extLst>
              <a:ext uri="{FF2B5EF4-FFF2-40B4-BE49-F238E27FC236}">
                <a16:creationId xmlns:a16="http://schemas.microsoft.com/office/drawing/2014/main" id="{CF27BF29-3556-4179-86FA-32C540E7005F}"/>
              </a:ext>
            </a:extLst>
          </p:cNvPr>
          <p:cNvSpPr/>
          <p:nvPr/>
        </p:nvSpPr>
        <p:spPr>
          <a:xfrm>
            <a:off x="7336319" y="2879360"/>
            <a:ext cx="3375140" cy="936802"/>
          </a:xfrm>
          <a:custGeom>
            <a:avLst/>
            <a:gdLst>
              <a:gd name="connsiteX0" fmla="*/ 0 w 2617076"/>
              <a:gd name="connsiteY0" fmla="*/ 578069 h 731473"/>
              <a:gd name="connsiteX1" fmla="*/ 1187669 w 2617076"/>
              <a:gd name="connsiteY1" fmla="*/ 693683 h 731473"/>
              <a:gd name="connsiteX2" fmla="*/ 2617076 w 2617076"/>
              <a:gd name="connsiteY2" fmla="*/ 0 h 731473"/>
              <a:gd name="connsiteX0" fmla="*/ 0 w 2617076"/>
              <a:gd name="connsiteY0" fmla="*/ 578069 h 731473"/>
              <a:gd name="connsiteX1" fmla="*/ 1187669 w 2617076"/>
              <a:gd name="connsiteY1" fmla="*/ 693683 h 731473"/>
              <a:gd name="connsiteX2" fmla="*/ 2617076 w 2617076"/>
              <a:gd name="connsiteY2" fmla="*/ 0 h 731473"/>
              <a:gd name="connsiteX0" fmla="*/ 0 w 2617076"/>
              <a:gd name="connsiteY0" fmla="*/ 578069 h 636790"/>
              <a:gd name="connsiteX1" fmla="*/ 1434838 w 2617076"/>
              <a:gd name="connsiteY1" fmla="*/ 535914 h 636790"/>
              <a:gd name="connsiteX2" fmla="*/ 2617076 w 2617076"/>
              <a:gd name="connsiteY2" fmla="*/ 0 h 636790"/>
              <a:gd name="connsiteX0" fmla="*/ 0 w 3155031"/>
              <a:gd name="connsiteY0" fmla="*/ 563726 h 626888"/>
              <a:gd name="connsiteX1" fmla="*/ 1972793 w 3155031"/>
              <a:gd name="connsiteY1" fmla="*/ 535914 h 626888"/>
              <a:gd name="connsiteX2" fmla="*/ 3155031 w 3155031"/>
              <a:gd name="connsiteY2" fmla="*/ 0 h 626888"/>
              <a:gd name="connsiteX0" fmla="*/ 0 w 3155031"/>
              <a:gd name="connsiteY0" fmla="*/ 563726 h 646468"/>
              <a:gd name="connsiteX1" fmla="*/ 1463917 w 3155031"/>
              <a:gd name="connsiteY1" fmla="*/ 578944 h 646468"/>
              <a:gd name="connsiteX2" fmla="*/ 3155031 w 3155031"/>
              <a:gd name="connsiteY2" fmla="*/ 0 h 646468"/>
              <a:gd name="connsiteX0" fmla="*/ 0 w 3181769"/>
              <a:gd name="connsiteY0" fmla="*/ 606754 h 672142"/>
              <a:gd name="connsiteX1" fmla="*/ 1490655 w 3181769"/>
              <a:gd name="connsiteY1" fmla="*/ 578944 h 672142"/>
              <a:gd name="connsiteX2" fmla="*/ 3181769 w 3181769"/>
              <a:gd name="connsiteY2" fmla="*/ 0 h 672142"/>
              <a:gd name="connsiteX0" fmla="*/ 0 w 3181769"/>
              <a:gd name="connsiteY0" fmla="*/ 606754 h 649005"/>
              <a:gd name="connsiteX1" fmla="*/ 1490655 w 3181769"/>
              <a:gd name="connsiteY1" fmla="*/ 578944 h 649005"/>
              <a:gd name="connsiteX2" fmla="*/ 3181769 w 3181769"/>
              <a:gd name="connsiteY2" fmla="*/ 0 h 649005"/>
              <a:gd name="connsiteX0" fmla="*/ 0 w 3181769"/>
              <a:gd name="connsiteY0" fmla="*/ 606754 h 649005"/>
              <a:gd name="connsiteX1" fmla="*/ 1521741 w 3181769"/>
              <a:gd name="connsiteY1" fmla="*/ 578944 h 649005"/>
              <a:gd name="connsiteX2" fmla="*/ 3181769 w 3181769"/>
              <a:gd name="connsiteY2" fmla="*/ 0 h 649005"/>
              <a:gd name="connsiteX0" fmla="*/ 0 w 3181769"/>
              <a:gd name="connsiteY0" fmla="*/ 606754 h 655411"/>
              <a:gd name="connsiteX1" fmla="*/ 923494 w 3181769"/>
              <a:gd name="connsiteY1" fmla="*/ 651757 h 655411"/>
              <a:gd name="connsiteX2" fmla="*/ 1521741 w 3181769"/>
              <a:gd name="connsiteY2" fmla="*/ 578944 h 655411"/>
              <a:gd name="connsiteX3" fmla="*/ 3181769 w 3181769"/>
              <a:gd name="connsiteY3" fmla="*/ 0 h 655411"/>
              <a:gd name="connsiteX0" fmla="*/ 0 w 3181769"/>
              <a:gd name="connsiteY0" fmla="*/ 725719 h 771076"/>
              <a:gd name="connsiteX1" fmla="*/ 923494 w 3181769"/>
              <a:gd name="connsiteY1" fmla="*/ 770722 h 771076"/>
              <a:gd name="connsiteX2" fmla="*/ 1594273 w 3181769"/>
              <a:gd name="connsiteY2" fmla="*/ 13617 h 771076"/>
              <a:gd name="connsiteX3" fmla="*/ 3181769 w 3181769"/>
              <a:gd name="connsiteY3" fmla="*/ 118965 h 771076"/>
              <a:gd name="connsiteX0" fmla="*/ 0 w 3181769"/>
              <a:gd name="connsiteY0" fmla="*/ 721600 h 721946"/>
              <a:gd name="connsiteX1" fmla="*/ 850962 w 3181769"/>
              <a:gd name="connsiteY1" fmla="*/ 607749 h 721946"/>
              <a:gd name="connsiteX2" fmla="*/ 1594273 w 3181769"/>
              <a:gd name="connsiteY2" fmla="*/ 9498 h 721946"/>
              <a:gd name="connsiteX3" fmla="*/ 3181769 w 3181769"/>
              <a:gd name="connsiteY3" fmla="*/ 114846 h 721946"/>
              <a:gd name="connsiteX0" fmla="*/ 0 w 3181769"/>
              <a:gd name="connsiteY0" fmla="*/ 721600 h 721946"/>
              <a:gd name="connsiteX1" fmla="*/ 850962 w 3181769"/>
              <a:gd name="connsiteY1" fmla="*/ 607749 h 721946"/>
              <a:gd name="connsiteX2" fmla="*/ 1594273 w 3181769"/>
              <a:gd name="connsiteY2" fmla="*/ 9498 h 721946"/>
              <a:gd name="connsiteX3" fmla="*/ 3181769 w 3181769"/>
              <a:gd name="connsiteY3" fmla="*/ 114846 h 721946"/>
              <a:gd name="connsiteX0" fmla="*/ 0 w 3181769"/>
              <a:gd name="connsiteY0" fmla="*/ 721600 h 723729"/>
              <a:gd name="connsiteX1" fmla="*/ 850962 w 3181769"/>
              <a:gd name="connsiteY1" fmla="*/ 607749 h 723729"/>
              <a:gd name="connsiteX2" fmla="*/ 1594273 w 3181769"/>
              <a:gd name="connsiteY2" fmla="*/ 9498 h 723729"/>
              <a:gd name="connsiteX3" fmla="*/ 3181769 w 3181769"/>
              <a:gd name="connsiteY3" fmla="*/ 114846 h 723729"/>
              <a:gd name="connsiteX0" fmla="*/ 0 w 3181769"/>
              <a:gd name="connsiteY0" fmla="*/ 724191 h 750204"/>
              <a:gd name="connsiteX1" fmla="*/ 923494 w 3181769"/>
              <a:gd name="connsiteY1" fmla="*/ 683657 h 750204"/>
              <a:gd name="connsiteX2" fmla="*/ 1594273 w 3181769"/>
              <a:gd name="connsiteY2" fmla="*/ 12089 h 750204"/>
              <a:gd name="connsiteX3" fmla="*/ 3181769 w 3181769"/>
              <a:gd name="connsiteY3" fmla="*/ 117437 h 750204"/>
              <a:gd name="connsiteX0" fmla="*/ 0 w 3140322"/>
              <a:gd name="connsiteY0" fmla="*/ 809729 h 811166"/>
              <a:gd name="connsiteX1" fmla="*/ 882047 w 3140322"/>
              <a:gd name="connsiteY1" fmla="*/ 683658 h 811166"/>
              <a:gd name="connsiteX2" fmla="*/ 1552826 w 3140322"/>
              <a:gd name="connsiteY2" fmla="*/ 12090 h 811166"/>
              <a:gd name="connsiteX3" fmla="*/ 3140322 w 3140322"/>
              <a:gd name="connsiteY3" fmla="*/ 117438 h 811166"/>
              <a:gd name="connsiteX0" fmla="*/ 0 w 3140322"/>
              <a:gd name="connsiteY0" fmla="*/ 807553 h 808039"/>
              <a:gd name="connsiteX1" fmla="*/ 799152 w 3140322"/>
              <a:gd name="connsiteY1" fmla="*/ 620384 h 808039"/>
              <a:gd name="connsiteX2" fmla="*/ 1552826 w 3140322"/>
              <a:gd name="connsiteY2" fmla="*/ 9914 h 808039"/>
              <a:gd name="connsiteX3" fmla="*/ 3140322 w 3140322"/>
              <a:gd name="connsiteY3" fmla="*/ 115262 h 808039"/>
              <a:gd name="connsiteX0" fmla="*/ 0 w 3140322"/>
              <a:gd name="connsiteY0" fmla="*/ 807553 h 817700"/>
              <a:gd name="connsiteX1" fmla="*/ 799152 w 3140322"/>
              <a:gd name="connsiteY1" fmla="*/ 620384 h 817700"/>
              <a:gd name="connsiteX2" fmla="*/ 1552826 w 3140322"/>
              <a:gd name="connsiteY2" fmla="*/ 9914 h 817700"/>
              <a:gd name="connsiteX3" fmla="*/ 3140322 w 3140322"/>
              <a:gd name="connsiteY3" fmla="*/ 115262 h 817700"/>
              <a:gd name="connsiteX0" fmla="*/ 0 w 3140322"/>
              <a:gd name="connsiteY0" fmla="*/ 822062 h 832209"/>
              <a:gd name="connsiteX1" fmla="*/ 799152 w 3140322"/>
              <a:gd name="connsiteY1" fmla="*/ 634893 h 832209"/>
              <a:gd name="connsiteX2" fmla="*/ 1552826 w 3140322"/>
              <a:gd name="connsiteY2" fmla="*/ 24423 h 832209"/>
              <a:gd name="connsiteX3" fmla="*/ 2125462 w 3140322"/>
              <a:gd name="connsiteY3" fmla="*/ 121674 h 832209"/>
              <a:gd name="connsiteX4" fmla="*/ 3140322 w 3140322"/>
              <a:gd name="connsiteY4" fmla="*/ 129771 h 832209"/>
              <a:gd name="connsiteX0" fmla="*/ 0 w 3140322"/>
              <a:gd name="connsiteY0" fmla="*/ 816497 h 1374896"/>
              <a:gd name="connsiteX1" fmla="*/ 799152 w 3140322"/>
              <a:gd name="connsiteY1" fmla="*/ 629328 h 1374896"/>
              <a:gd name="connsiteX2" fmla="*/ 1552826 w 3140322"/>
              <a:gd name="connsiteY2" fmla="*/ 18858 h 1374896"/>
              <a:gd name="connsiteX3" fmla="*/ 2332698 w 3140322"/>
              <a:gd name="connsiteY3" fmla="*/ 1374717 h 1374896"/>
              <a:gd name="connsiteX4" fmla="*/ 3140322 w 3140322"/>
              <a:gd name="connsiteY4" fmla="*/ 124206 h 1374896"/>
              <a:gd name="connsiteX0" fmla="*/ 0 w 3140322"/>
              <a:gd name="connsiteY0" fmla="*/ 822355 h 1515153"/>
              <a:gd name="connsiteX1" fmla="*/ 799152 w 3140322"/>
              <a:gd name="connsiteY1" fmla="*/ 635186 h 1515153"/>
              <a:gd name="connsiteX2" fmla="*/ 1552826 w 3140322"/>
              <a:gd name="connsiteY2" fmla="*/ 24716 h 1515153"/>
              <a:gd name="connsiteX3" fmla="*/ 2208357 w 3140322"/>
              <a:gd name="connsiteY3" fmla="*/ 1514989 h 1515153"/>
              <a:gd name="connsiteX4" fmla="*/ 3140322 w 3140322"/>
              <a:gd name="connsiteY4" fmla="*/ 130064 h 1515153"/>
              <a:gd name="connsiteX0" fmla="*/ 0 w 2912362"/>
              <a:gd name="connsiteY0" fmla="*/ 924461 h 1617234"/>
              <a:gd name="connsiteX1" fmla="*/ 799152 w 2912362"/>
              <a:gd name="connsiteY1" fmla="*/ 737292 h 1617234"/>
              <a:gd name="connsiteX2" fmla="*/ 1552826 w 2912362"/>
              <a:gd name="connsiteY2" fmla="*/ 126822 h 1617234"/>
              <a:gd name="connsiteX3" fmla="*/ 2208357 w 2912362"/>
              <a:gd name="connsiteY3" fmla="*/ 1617095 h 1617234"/>
              <a:gd name="connsiteX4" fmla="*/ 2912362 w 2912362"/>
              <a:gd name="connsiteY4" fmla="*/ 0 h 1617234"/>
              <a:gd name="connsiteX0" fmla="*/ 0 w 2964170"/>
              <a:gd name="connsiteY0" fmla="*/ 1303266 h 1996013"/>
              <a:gd name="connsiteX1" fmla="*/ 799152 w 2964170"/>
              <a:gd name="connsiteY1" fmla="*/ 1116097 h 1996013"/>
              <a:gd name="connsiteX2" fmla="*/ 1552826 w 2964170"/>
              <a:gd name="connsiteY2" fmla="*/ 505627 h 1996013"/>
              <a:gd name="connsiteX3" fmla="*/ 2208357 w 2964170"/>
              <a:gd name="connsiteY3" fmla="*/ 1995900 h 1996013"/>
              <a:gd name="connsiteX4" fmla="*/ 2964170 w 2964170"/>
              <a:gd name="connsiteY4" fmla="*/ 0 h 1996013"/>
              <a:gd name="connsiteX0" fmla="*/ 0 w 2964170"/>
              <a:gd name="connsiteY0" fmla="*/ 1303266 h 1996014"/>
              <a:gd name="connsiteX1" fmla="*/ 726620 w 2964170"/>
              <a:gd name="connsiteY1" fmla="*/ 1262731 h 1996014"/>
              <a:gd name="connsiteX2" fmla="*/ 1552826 w 2964170"/>
              <a:gd name="connsiteY2" fmla="*/ 505627 h 1996014"/>
              <a:gd name="connsiteX3" fmla="*/ 2208357 w 2964170"/>
              <a:gd name="connsiteY3" fmla="*/ 1995900 h 1996014"/>
              <a:gd name="connsiteX4" fmla="*/ 2964170 w 2964170"/>
              <a:gd name="connsiteY4" fmla="*/ 0 h 1996014"/>
              <a:gd name="connsiteX0" fmla="*/ 0 w 2964170"/>
              <a:gd name="connsiteY0" fmla="*/ 1303266 h 1397306"/>
              <a:gd name="connsiteX1" fmla="*/ 726620 w 2964170"/>
              <a:gd name="connsiteY1" fmla="*/ 1262731 h 1397306"/>
              <a:gd name="connsiteX2" fmla="*/ 1552826 w 2964170"/>
              <a:gd name="connsiteY2" fmla="*/ 505627 h 1397306"/>
              <a:gd name="connsiteX3" fmla="*/ 2249804 w 2964170"/>
              <a:gd name="connsiteY3" fmla="*/ 1397145 h 1397306"/>
              <a:gd name="connsiteX4" fmla="*/ 2964170 w 2964170"/>
              <a:gd name="connsiteY4" fmla="*/ 0 h 1397306"/>
              <a:gd name="connsiteX0" fmla="*/ 0 w 2964170"/>
              <a:gd name="connsiteY0" fmla="*/ 1303267 h 1386984"/>
              <a:gd name="connsiteX1" fmla="*/ 726620 w 2964170"/>
              <a:gd name="connsiteY1" fmla="*/ 1262732 h 1386984"/>
              <a:gd name="connsiteX2" fmla="*/ 1552826 w 2964170"/>
              <a:gd name="connsiteY2" fmla="*/ 505628 h 1386984"/>
              <a:gd name="connsiteX3" fmla="*/ 2239443 w 2964170"/>
              <a:gd name="connsiteY3" fmla="*/ 1336049 h 1386984"/>
              <a:gd name="connsiteX4" fmla="*/ 2964170 w 2964170"/>
              <a:gd name="connsiteY4" fmla="*/ 1 h 1386984"/>
              <a:gd name="connsiteX0" fmla="*/ 0 w 2964170"/>
              <a:gd name="connsiteY0" fmla="*/ 1303267 h 1393433"/>
              <a:gd name="connsiteX1" fmla="*/ 726620 w 2964170"/>
              <a:gd name="connsiteY1" fmla="*/ 1262732 h 1393433"/>
              <a:gd name="connsiteX2" fmla="*/ 1552826 w 2964170"/>
              <a:gd name="connsiteY2" fmla="*/ 505628 h 1393433"/>
              <a:gd name="connsiteX3" fmla="*/ 2239443 w 2964170"/>
              <a:gd name="connsiteY3" fmla="*/ 1393271 h 1393433"/>
              <a:gd name="connsiteX4" fmla="*/ 2964170 w 2964170"/>
              <a:gd name="connsiteY4" fmla="*/ 1 h 1393433"/>
              <a:gd name="connsiteX0" fmla="*/ 0 w 2964170"/>
              <a:gd name="connsiteY0" fmla="*/ 1383377 h 1419251"/>
              <a:gd name="connsiteX1" fmla="*/ 726620 w 2964170"/>
              <a:gd name="connsiteY1" fmla="*/ 1262732 h 1419251"/>
              <a:gd name="connsiteX2" fmla="*/ 1552826 w 2964170"/>
              <a:gd name="connsiteY2" fmla="*/ 505628 h 1419251"/>
              <a:gd name="connsiteX3" fmla="*/ 2239443 w 2964170"/>
              <a:gd name="connsiteY3" fmla="*/ 1393271 h 1419251"/>
              <a:gd name="connsiteX4" fmla="*/ 2964170 w 2964170"/>
              <a:gd name="connsiteY4" fmla="*/ 1 h 1419251"/>
              <a:gd name="connsiteX0" fmla="*/ 0 w 2964170"/>
              <a:gd name="connsiteY0" fmla="*/ 1383377 h 1428010"/>
              <a:gd name="connsiteX1" fmla="*/ 726620 w 2964170"/>
              <a:gd name="connsiteY1" fmla="*/ 1262732 h 1428010"/>
              <a:gd name="connsiteX2" fmla="*/ 1552826 w 2964170"/>
              <a:gd name="connsiteY2" fmla="*/ 505628 h 1428010"/>
              <a:gd name="connsiteX3" fmla="*/ 2239443 w 2964170"/>
              <a:gd name="connsiteY3" fmla="*/ 1393271 h 1428010"/>
              <a:gd name="connsiteX4" fmla="*/ 2964170 w 2964170"/>
              <a:gd name="connsiteY4" fmla="*/ 1 h 1428010"/>
              <a:gd name="connsiteX0" fmla="*/ 0 w 2964170"/>
              <a:gd name="connsiteY0" fmla="*/ 1383377 h 1423587"/>
              <a:gd name="connsiteX1" fmla="*/ 726620 w 2964170"/>
              <a:gd name="connsiteY1" fmla="*/ 1262732 h 1423587"/>
              <a:gd name="connsiteX2" fmla="*/ 1552826 w 2964170"/>
              <a:gd name="connsiteY2" fmla="*/ 505628 h 1423587"/>
              <a:gd name="connsiteX3" fmla="*/ 2239443 w 2964170"/>
              <a:gd name="connsiteY3" fmla="*/ 1393271 h 1423587"/>
              <a:gd name="connsiteX4" fmla="*/ 2964170 w 2964170"/>
              <a:gd name="connsiteY4" fmla="*/ 1 h 1423587"/>
              <a:gd name="connsiteX0" fmla="*/ 0 w 2964170"/>
              <a:gd name="connsiteY0" fmla="*/ 1383377 h 1393433"/>
              <a:gd name="connsiteX1" fmla="*/ 859844 w 2964170"/>
              <a:gd name="connsiteY1" fmla="*/ 1171179 h 1393433"/>
              <a:gd name="connsiteX2" fmla="*/ 1552826 w 2964170"/>
              <a:gd name="connsiteY2" fmla="*/ 505628 h 1393433"/>
              <a:gd name="connsiteX3" fmla="*/ 2239443 w 2964170"/>
              <a:gd name="connsiteY3" fmla="*/ 1393271 h 1393433"/>
              <a:gd name="connsiteX4" fmla="*/ 2964170 w 2964170"/>
              <a:gd name="connsiteY4" fmla="*/ 1 h 1393433"/>
              <a:gd name="connsiteX0" fmla="*/ 0 w 2964170"/>
              <a:gd name="connsiteY0" fmla="*/ 1383377 h 1393267"/>
              <a:gd name="connsiteX1" fmla="*/ 859844 w 2964170"/>
              <a:gd name="connsiteY1" fmla="*/ 1171179 h 1393267"/>
              <a:gd name="connsiteX2" fmla="*/ 1552826 w 2964170"/>
              <a:gd name="connsiteY2" fmla="*/ 505628 h 1393267"/>
              <a:gd name="connsiteX3" fmla="*/ 2229928 w 2964170"/>
              <a:gd name="connsiteY3" fmla="*/ 1301717 h 1393267"/>
              <a:gd name="connsiteX4" fmla="*/ 2964170 w 2964170"/>
              <a:gd name="connsiteY4" fmla="*/ 1 h 1393267"/>
              <a:gd name="connsiteX0" fmla="*/ 0 w 2964170"/>
              <a:gd name="connsiteY0" fmla="*/ 1383377 h 1393267"/>
              <a:gd name="connsiteX1" fmla="*/ 859844 w 2964170"/>
              <a:gd name="connsiteY1" fmla="*/ 1171179 h 1393267"/>
              <a:gd name="connsiteX2" fmla="*/ 1552826 w 2964170"/>
              <a:gd name="connsiteY2" fmla="*/ 505628 h 1393267"/>
              <a:gd name="connsiteX3" fmla="*/ 2229928 w 2964170"/>
              <a:gd name="connsiteY3" fmla="*/ 1381826 h 1393267"/>
              <a:gd name="connsiteX4" fmla="*/ 2964170 w 2964170"/>
              <a:gd name="connsiteY4" fmla="*/ 1 h 1393267"/>
              <a:gd name="connsiteX0" fmla="*/ 0 w 2813183"/>
              <a:gd name="connsiteY0" fmla="*/ 1069812 h 1079702"/>
              <a:gd name="connsiteX1" fmla="*/ 859844 w 2813183"/>
              <a:gd name="connsiteY1" fmla="*/ 857614 h 1079702"/>
              <a:gd name="connsiteX2" fmla="*/ 1552826 w 2813183"/>
              <a:gd name="connsiteY2" fmla="*/ 192063 h 1079702"/>
              <a:gd name="connsiteX3" fmla="*/ 2229928 w 2813183"/>
              <a:gd name="connsiteY3" fmla="*/ 1068261 h 1079702"/>
              <a:gd name="connsiteX4" fmla="*/ 2813183 w 2813183"/>
              <a:gd name="connsiteY4" fmla="*/ 2 h 1079702"/>
              <a:gd name="connsiteX0" fmla="*/ 0 w 2786538"/>
              <a:gd name="connsiteY0" fmla="*/ 1082354 h 1092244"/>
              <a:gd name="connsiteX1" fmla="*/ 859844 w 2786538"/>
              <a:gd name="connsiteY1" fmla="*/ 870156 h 1092244"/>
              <a:gd name="connsiteX2" fmla="*/ 1552826 w 2786538"/>
              <a:gd name="connsiteY2" fmla="*/ 204605 h 1092244"/>
              <a:gd name="connsiteX3" fmla="*/ 2229928 w 2786538"/>
              <a:gd name="connsiteY3" fmla="*/ 1080803 h 1092244"/>
              <a:gd name="connsiteX4" fmla="*/ 2786538 w 2786538"/>
              <a:gd name="connsiteY4" fmla="*/ 1 h 1092244"/>
              <a:gd name="connsiteX0" fmla="*/ 0 w 2786538"/>
              <a:gd name="connsiteY0" fmla="*/ 1082353 h 1092243"/>
              <a:gd name="connsiteX1" fmla="*/ 859844 w 2786538"/>
              <a:gd name="connsiteY1" fmla="*/ 870155 h 1092243"/>
              <a:gd name="connsiteX2" fmla="*/ 1552826 w 2786538"/>
              <a:gd name="connsiteY2" fmla="*/ 204604 h 1092243"/>
              <a:gd name="connsiteX3" fmla="*/ 2229928 w 2786538"/>
              <a:gd name="connsiteY3" fmla="*/ 1080802 h 1092243"/>
              <a:gd name="connsiteX4" fmla="*/ 2786538 w 2786538"/>
              <a:gd name="connsiteY4" fmla="*/ 0 h 109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6538" h="1092243">
                <a:moveTo>
                  <a:pt x="0" y="1082353"/>
                </a:moveTo>
                <a:cubicBezTo>
                  <a:pt x="49240" y="1101297"/>
                  <a:pt x="492243" y="1119181"/>
                  <a:pt x="859844" y="870155"/>
                </a:cubicBezTo>
                <a:cubicBezTo>
                  <a:pt x="1154914" y="657788"/>
                  <a:pt x="1324479" y="169496"/>
                  <a:pt x="1552826" y="204604"/>
                </a:cubicBezTo>
                <a:cubicBezTo>
                  <a:pt x="1781173" y="239712"/>
                  <a:pt x="1965345" y="1063244"/>
                  <a:pt x="2229928" y="1080802"/>
                </a:cubicBezTo>
                <a:cubicBezTo>
                  <a:pt x="2494511" y="1098360"/>
                  <a:pt x="2670685" y="98992"/>
                  <a:pt x="2786538"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cxnSp>
        <p:nvCxnSpPr>
          <p:cNvPr id="25" name="Straight Arrow Connector 24">
            <a:extLst>
              <a:ext uri="{FF2B5EF4-FFF2-40B4-BE49-F238E27FC236}">
                <a16:creationId xmlns:a16="http://schemas.microsoft.com/office/drawing/2014/main" id="{28BF3C31-977C-C4A5-10AF-636E0AC451F0}"/>
              </a:ext>
            </a:extLst>
          </p:cNvPr>
          <p:cNvCxnSpPr>
            <a:cxnSpLocks/>
          </p:cNvCxnSpPr>
          <p:nvPr/>
        </p:nvCxnSpPr>
        <p:spPr>
          <a:xfrm flipV="1">
            <a:off x="7345293" y="1324624"/>
            <a:ext cx="624" cy="42001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A5FEF545-BAF6-AE2A-6603-DD74702C3EAA}"/>
              </a:ext>
            </a:extLst>
          </p:cNvPr>
          <p:cNvCxnSpPr>
            <a:cxnSpLocks/>
          </p:cNvCxnSpPr>
          <p:nvPr/>
        </p:nvCxnSpPr>
        <p:spPr>
          <a:xfrm flipV="1">
            <a:off x="7336319" y="5468519"/>
            <a:ext cx="4319796" cy="454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1" name="Picture 30" descr="A black circle with stars and planets in the background&#10;&#10;Description automatically generated">
            <a:extLst>
              <a:ext uri="{FF2B5EF4-FFF2-40B4-BE49-F238E27FC236}">
                <a16:creationId xmlns:a16="http://schemas.microsoft.com/office/drawing/2014/main" id="{A6B5D225-1CBA-10FF-D923-40C1A1DA3C80}"/>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1750" r="5807" b="5684"/>
          <a:stretch/>
        </p:blipFill>
        <p:spPr>
          <a:xfrm flipH="1">
            <a:off x="7278760" y="1769033"/>
            <a:ext cx="184958" cy="181760"/>
          </a:xfrm>
          <a:prstGeom prst="rect">
            <a:avLst/>
          </a:prstGeom>
        </p:spPr>
      </p:pic>
      <p:pic>
        <p:nvPicPr>
          <p:cNvPr id="32" name="Picture 31" descr="A black circle with stars and planets in the background&#10;&#10;Description automatically generated">
            <a:extLst>
              <a:ext uri="{FF2B5EF4-FFF2-40B4-BE49-F238E27FC236}">
                <a16:creationId xmlns:a16="http://schemas.microsoft.com/office/drawing/2014/main" id="{1FC0EEA5-001B-90C6-6F97-6C2E99891F0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1750" r="5807" b="5684"/>
          <a:stretch/>
        </p:blipFill>
        <p:spPr>
          <a:xfrm flipH="1">
            <a:off x="7295293" y="2320887"/>
            <a:ext cx="184958" cy="181760"/>
          </a:xfrm>
          <a:prstGeom prst="rect">
            <a:avLst/>
          </a:prstGeom>
        </p:spPr>
      </p:pic>
      <p:pic>
        <p:nvPicPr>
          <p:cNvPr id="33" name="Picture 32" descr="A black circle with stars and planets in the background&#10;&#10;Description automatically generated">
            <a:extLst>
              <a:ext uri="{FF2B5EF4-FFF2-40B4-BE49-F238E27FC236}">
                <a16:creationId xmlns:a16="http://schemas.microsoft.com/office/drawing/2014/main" id="{FCE1E771-6B8D-A4CE-8ECE-002D86AE3948}"/>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1750" r="5807" b="5684"/>
          <a:stretch/>
        </p:blipFill>
        <p:spPr>
          <a:xfrm flipH="1">
            <a:off x="7303007" y="3065107"/>
            <a:ext cx="184958" cy="181760"/>
          </a:xfrm>
          <a:prstGeom prst="rect">
            <a:avLst/>
          </a:prstGeom>
        </p:spPr>
      </p:pic>
      <p:pic>
        <p:nvPicPr>
          <p:cNvPr id="34" name="Picture 33" descr="A black circle with stars and planets in the background&#10;&#10;Description automatically generated">
            <a:extLst>
              <a:ext uri="{FF2B5EF4-FFF2-40B4-BE49-F238E27FC236}">
                <a16:creationId xmlns:a16="http://schemas.microsoft.com/office/drawing/2014/main" id="{A8DBF4AB-A308-98E8-08E1-D64823C3924E}"/>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1750" r="5807" b="5684"/>
          <a:stretch/>
        </p:blipFill>
        <p:spPr>
          <a:xfrm flipH="1">
            <a:off x="7307289" y="3638656"/>
            <a:ext cx="184958" cy="181760"/>
          </a:xfrm>
          <a:prstGeom prst="rect">
            <a:avLst/>
          </a:prstGeom>
        </p:spPr>
      </p:pic>
      <p:pic>
        <p:nvPicPr>
          <p:cNvPr id="35" name="Picture 34" descr="A black circle with stars and planets in the background&#10;&#10;Description automatically generated">
            <a:extLst>
              <a:ext uri="{FF2B5EF4-FFF2-40B4-BE49-F238E27FC236}">
                <a16:creationId xmlns:a16="http://schemas.microsoft.com/office/drawing/2014/main" id="{36028C8C-1423-FEE8-2FCF-DF2233E10C2B}"/>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1750" r="5807" b="5684"/>
          <a:stretch/>
        </p:blipFill>
        <p:spPr>
          <a:xfrm flipH="1">
            <a:off x="7288767" y="4674722"/>
            <a:ext cx="184958" cy="181760"/>
          </a:xfrm>
          <a:prstGeom prst="rect">
            <a:avLst/>
          </a:prstGeom>
        </p:spPr>
      </p:pic>
      <p:sp>
        <p:nvSpPr>
          <p:cNvPr id="36" name="TextBox 35">
            <a:extLst>
              <a:ext uri="{FF2B5EF4-FFF2-40B4-BE49-F238E27FC236}">
                <a16:creationId xmlns:a16="http://schemas.microsoft.com/office/drawing/2014/main" id="{ABD196D2-52AD-4B64-E275-D82C8E5B83A3}"/>
              </a:ext>
            </a:extLst>
          </p:cNvPr>
          <p:cNvSpPr txBox="1"/>
          <p:nvPr/>
        </p:nvSpPr>
        <p:spPr>
          <a:xfrm>
            <a:off x="10583523" y="3407338"/>
            <a:ext cx="683970" cy="307777"/>
          </a:xfrm>
          <a:prstGeom prst="rect">
            <a:avLst/>
          </a:prstGeom>
          <a:noFill/>
        </p:spPr>
        <p:txBody>
          <a:bodyPr wrap="square" rtlCol="0">
            <a:spAutoFit/>
          </a:bodyPr>
          <a:lstStyle/>
          <a:p>
            <a:r>
              <a:rPr lang="en-DE" sz="1400" dirty="0">
                <a:latin typeface="Times" pitchFamily="2" charset="0"/>
              </a:rPr>
              <a:t>T = T</a:t>
            </a:r>
            <a:r>
              <a:rPr lang="en-DE" sz="1400" baseline="-25000" dirty="0">
                <a:latin typeface="Times" pitchFamily="2" charset="0"/>
              </a:rPr>
              <a:t>c</a:t>
            </a:r>
            <a:endParaRPr lang="en-DE" sz="1400" dirty="0">
              <a:latin typeface="Times" pitchFamily="2" charset="0"/>
            </a:endParaRPr>
          </a:p>
        </p:txBody>
      </p:sp>
      <p:sp>
        <p:nvSpPr>
          <p:cNvPr id="38" name="TextBox 37">
            <a:extLst>
              <a:ext uri="{FF2B5EF4-FFF2-40B4-BE49-F238E27FC236}">
                <a16:creationId xmlns:a16="http://schemas.microsoft.com/office/drawing/2014/main" id="{7F647E3F-9166-974A-1BF5-09F8D3BA8063}"/>
              </a:ext>
            </a:extLst>
          </p:cNvPr>
          <p:cNvSpPr txBox="1"/>
          <p:nvPr/>
        </p:nvSpPr>
        <p:spPr>
          <a:xfrm>
            <a:off x="10028213" y="1560832"/>
            <a:ext cx="683970" cy="307777"/>
          </a:xfrm>
          <a:prstGeom prst="rect">
            <a:avLst/>
          </a:prstGeom>
          <a:noFill/>
        </p:spPr>
        <p:txBody>
          <a:bodyPr wrap="square" rtlCol="0">
            <a:spAutoFit/>
          </a:bodyPr>
          <a:lstStyle/>
          <a:p>
            <a:r>
              <a:rPr lang="en-DE" sz="1400" dirty="0">
                <a:latin typeface="Times" pitchFamily="2" charset="0"/>
              </a:rPr>
              <a:t>T &gt; T</a:t>
            </a:r>
            <a:r>
              <a:rPr lang="en-DE" sz="1400" baseline="-25000" dirty="0">
                <a:latin typeface="Times" pitchFamily="2" charset="0"/>
              </a:rPr>
              <a:t>c</a:t>
            </a:r>
            <a:endParaRPr lang="en-DE" sz="1400" dirty="0">
              <a:latin typeface="Times" pitchFamily="2" charset="0"/>
            </a:endParaRPr>
          </a:p>
        </p:txBody>
      </p:sp>
      <p:sp>
        <p:nvSpPr>
          <p:cNvPr id="39" name="TextBox 38">
            <a:extLst>
              <a:ext uri="{FF2B5EF4-FFF2-40B4-BE49-F238E27FC236}">
                <a16:creationId xmlns:a16="http://schemas.microsoft.com/office/drawing/2014/main" id="{517F9438-27A9-DE62-3AD6-9B0896ACEA8E}"/>
              </a:ext>
            </a:extLst>
          </p:cNvPr>
          <p:cNvSpPr txBox="1"/>
          <p:nvPr/>
        </p:nvSpPr>
        <p:spPr>
          <a:xfrm>
            <a:off x="10772308" y="4293677"/>
            <a:ext cx="683970" cy="307777"/>
          </a:xfrm>
          <a:prstGeom prst="rect">
            <a:avLst/>
          </a:prstGeom>
          <a:noFill/>
        </p:spPr>
        <p:txBody>
          <a:bodyPr wrap="square" rtlCol="0">
            <a:spAutoFit/>
          </a:bodyPr>
          <a:lstStyle/>
          <a:p>
            <a:r>
              <a:rPr lang="en-DE" sz="1400" dirty="0">
                <a:latin typeface="Times" pitchFamily="2" charset="0"/>
              </a:rPr>
              <a:t>T &lt; T</a:t>
            </a:r>
            <a:r>
              <a:rPr lang="en-DE" sz="1400" baseline="-25000" dirty="0">
                <a:latin typeface="Times" pitchFamily="2" charset="0"/>
              </a:rPr>
              <a:t>c</a:t>
            </a:r>
            <a:endParaRPr lang="en-DE" sz="1400" dirty="0">
              <a:latin typeface="Times" pitchFamily="2" charset="0"/>
            </a:endParaRPr>
          </a:p>
        </p:txBody>
      </p:sp>
      <p:cxnSp>
        <p:nvCxnSpPr>
          <p:cNvPr id="41" name="Straight Arrow Connector 40">
            <a:extLst>
              <a:ext uri="{FF2B5EF4-FFF2-40B4-BE49-F238E27FC236}">
                <a16:creationId xmlns:a16="http://schemas.microsoft.com/office/drawing/2014/main" id="{56AFC1DB-3CC7-5C52-5064-0180A4825FC7}"/>
              </a:ext>
            </a:extLst>
          </p:cNvPr>
          <p:cNvCxnSpPr>
            <a:cxnSpLocks/>
            <a:stCxn id="35" idx="2"/>
            <a:endCxn id="22" idx="3"/>
          </p:cNvCxnSpPr>
          <p:nvPr/>
        </p:nvCxnSpPr>
        <p:spPr>
          <a:xfrm>
            <a:off x="7381246" y="4856482"/>
            <a:ext cx="2600725" cy="615460"/>
          </a:xfrm>
          <a:prstGeom prst="straightConnector1">
            <a:avLst/>
          </a:prstGeom>
          <a:ln w="9525">
            <a:solidFill>
              <a:srgbClr val="FF00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55" name="TextBox 54">
            <a:extLst>
              <a:ext uri="{FF2B5EF4-FFF2-40B4-BE49-F238E27FC236}">
                <a16:creationId xmlns:a16="http://schemas.microsoft.com/office/drawing/2014/main" id="{856DFDF8-F34D-0BD7-CF35-1532755D4620}"/>
              </a:ext>
            </a:extLst>
          </p:cNvPr>
          <p:cNvSpPr txBox="1"/>
          <p:nvPr/>
        </p:nvSpPr>
        <p:spPr>
          <a:xfrm>
            <a:off x="7815715" y="5877730"/>
            <a:ext cx="3844322" cy="307777"/>
          </a:xfrm>
          <a:prstGeom prst="rect">
            <a:avLst/>
          </a:prstGeom>
          <a:noFill/>
        </p:spPr>
        <p:txBody>
          <a:bodyPr wrap="none" rtlCol="0">
            <a:spAutoFit/>
          </a:bodyPr>
          <a:lstStyle/>
          <a:p>
            <a:r>
              <a:rPr lang="en-DE" sz="1400" dirty="0">
                <a:latin typeface="Times" pitchFamily="2" charset="0"/>
              </a:rPr>
              <a:t>Fig 2.2: First-order phase transition of the universe</a:t>
            </a: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F20F0571-A74E-D22C-5E38-818FA9098167}"/>
                  </a:ext>
                </a:extLst>
              </p:cNvPr>
              <p:cNvSpPr txBox="1"/>
              <p:nvPr/>
            </p:nvSpPr>
            <p:spPr>
              <a:xfrm>
                <a:off x="6557206" y="1509404"/>
                <a:ext cx="544010" cy="3250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𝑉</m:t>
                          </m:r>
                        </m:e>
                        <m:sub>
                          <m:r>
                            <a:rPr lang="en-US" sz="1400" b="0" i="1" smtClean="0">
                              <a:latin typeface="Cambria Math" panose="02040503050406030204" pitchFamily="18" charset="0"/>
                            </a:rPr>
                            <m:t>𝑒𝑓𝑓</m:t>
                          </m:r>
                        </m:sub>
                      </m:sSub>
                      <m:d>
                        <m:dPr>
                          <m:ctrlPr>
                            <a:rPr lang="en-US" sz="1400" b="0" i="1" smtClean="0">
                              <a:latin typeface="Cambria Math" panose="02040503050406030204" pitchFamily="18" charset="0"/>
                            </a:rPr>
                          </m:ctrlPr>
                        </m:dPr>
                        <m:e>
                          <m:r>
                            <m:rPr>
                              <m:sty m:val="p"/>
                            </m:rPr>
                            <a:rPr lang="el-GR" sz="1400" i="1">
                              <a:latin typeface="Cambria Math" panose="02040503050406030204" pitchFamily="18" charset="0"/>
                              <a:ea typeface="Cambria Math" panose="02040503050406030204" pitchFamily="18" charset="0"/>
                            </a:rPr>
                            <m:t>Φ</m:t>
                          </m:r>
                        </m:e>
                      </m:d>
                    </m:oMath>
                  </m:oMathPara>
                </a14:m>
                <a:endParaRPr lang="en-DE" sz="1400" dirty="0"/>
              </a:p>
            </p:txBody>
          </p:sp>
        </mc:Choice>
        <mc:Fallback xmlns="">
          <p:sp>
            <p:nvSpPr>
              <p:cNvPr id="60" name="TextBox 59">
                <a:extLst>
                  <a:ext uri="{FF2B5EF4-FFF2-40B4-BE49-F238E27FC236}">
                    <a16:creationId xmlns:a16="http://schemas.microsoft.com/office/drawing/2014/main" id="{F20F0571-A74E-D22C-5E38-818FA9098167}"/>
                  </a:ext>
                </a:extLst>
              </p:cNvPr>
              <p:cNvSpPr txBox="1">
                <a:spLocks noRot="1" noChangeAspect="1" noMove="1" noResize="1" noEditPoints="1" noAdjustHandles="1" noChangeArrowheads="1" noChangeShapeType="1" noTextEdit="1"/>
              </p:cNvSpPr>
              <p:nvPr/>
            </p:nvSpPr>
            <p:spPr>
              <a:xfrm>
                <a:off x="6557206" y="1509404"/>
                <a:ext cx="544010" cy="325025"/>
              </a:xfrm>
              <a:prstGeom prst="rect">
                <a:avLst/>
              </a:prstGeom>
              <a:blipFill>
                <a:blip r:embed="rId8"/>
                <a:stretch>
                  <a:fillRect r="-25000"/>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4048AFA0-35E1-3653-633C-7FA5797AD4DB}"/>
                  </a:ext>
                </a:extLst>
              </p:cNvPr>
              <p:cNvSpPr txBox="1"/>
              <p:nvPr/>
            </p:nvSpPr>
            <p:spPr>
              <a:xfrm>
                <a:off x="11233502" y="5470935"/>
                <a:ext cx="364601"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l-GR" sz="1400" i="1">
                          <a:latin typeface="Cambria Math" panose="02040503050406030204" pitchFamily="18" charset="0"/>
                          <a:ea typeface="Cambria Math" panose="02040503050406030204" pitchFamily="18" charset="0"/>
                        </a:rPr>
                        <m:t>Φ</m:t>
                      </m:r>
                    </m:oMath>
                  </m:oMathPara>
                </a14:m>
                <a:endParaRPr lang="en-DE" sz="1400" dirty="0"/>
              </a:p>
            </p:txBody>
          </p:sp>
        </mc:Choice>
        <mc:Fallback xmlns="">
          <p:sp>
            <p:nvSpPr>
              <p:cNvPr id="62" name="TextBox 61">
                <a:extLst>
                  <a:ext uri="{FF2B5EF4-FFF2-40B4-BE49-F238E27FC236}">
                    <a16:creationId xmlns:a16="http://schemas.microsoft.com/office/drawing/2014/main" id="{4048AFA0-35E1-3653-633C-7FA5797AD4DB}"/>
                  </a:ext>
                </a:extLst>
              </p:cNvPr>
              <p:cNvSpPr txBox="1">
                <a:spLocks noRot="1" noChangeAspect="1" noMove="1" noResize="1" noEditPoints="1" noAdjustHandles="1" noChangeArrowheads="1" noChangeShapeType="1" noTextEdit="1"/>
              </p:cNvSpPr>
              <p:nvPr/>
            </p:nvSpPr>
            <p:spPr>
              <a:xfrm>
                <a:off x="11233502" y="5470935"/>
                <a:ext cx="364601" cy="307777"/>
              </a:xfrm>
              <a:prstGeom prst="rect">
                <a:avLst/>
              </a:prstGeom>
              <a:blipFill>
                <a:blip r:embed="rId9"/>
                <a:stretch>
                  <a:fillRect/>
                </a:stretch>
              </a:blipFill>
            </p:spPr>
            <p:txBody>
              <a:bodyPr/>
              <a:lstStyle/>
              <a:p>
                <a:r>
                  <a:rPr lang="en-DE">
                    <a:noFill/>
                  </a:rPr>
                  <a:t> </a:t>
                </a:r>
              </a:p>
            </p:txBody>
          </p:sp>
        </mc:Fallback>
      </mc:AlternateContent>
      <p:cxnSp>
        <p:nvCxnSpPr>
          <p:cNvPr id="66" name="Straight Connector 65">
            <a:extLst>
              <a:ext uri="{FF2B5EF4-FFF2-40B4-BE49-F238E27FC236}">
                <a16:creationId xmlns:a16="http://schemas.microsoft.com/office/drawing/2014/main" id="{4DCA26C9-55BA-A526-35C1-10D94F796828}"/>
              </a:ext>
            </a:extLst>
          </p:cNvPr>
          <p:cNvCxnSpPr>
            <a:cxnSpLocks/>
          </p:cNvCxnSpPr>
          <p:nvPr/>
        </p:nvCxnSpPr>
        <p:spPr>
          <a:xfrm flipV="1">
            <a:off x="7388046" y="3812685"/>
            <a:ext cx="3130087" cy="19592"/>
          </a:xfrm>
          <a:prstGeom prst="line">
            <a:avLst/>
          </a:prstGeom>
          <a:ln w="9525">
            <a:solidFill>
              <a:schemeClr val="bg1">
                <a:lumMod val="65000"/>
              </a:schemeClr>
            </a:solidFill>
            <a:prstDash val="dashDot"/>
          </a:ln>
        </p:spPr>
        <p:style>
          <a:lnRef idx="2">
            <a:schemeClr val="accent1"/>
          </a:lnRef>
          <a:fillRef idx="0">
            <a:schemeClr val="accent1"/>
          </a:fillRef>
          <a:effectRef idx="1">
            <a:schemeClr val="accent1"/>
          </a:effectRef>
          <a:fontRef idx="minor">
            <a:schemeClr val="tx1"/>
          </a:fontRef>
        </p:style>
      </p:cxnSp>
      <p:sp>
        <p:nvSpPr>
          <p:cNvPr id="77" name="Freeform 76">
            <a:extLst>
              <a:ext uri="{FF2B5EF4-FFF2-40B4-BE49-F238E27FC236}">
                <a16:creationId xmlns:a16="http://schemas.microsoft.com/office/drawing/2014/main" id="{EFC237B8-D7D4-2D51-D88B-59429D715B70}"/>
              </a:ext>
            </a:extLst>
          </p:cNvPr>
          <p:cNvSpPr/>
          <p:nvPr/>
        </p:nvSpPr>
        <p:spPr>
          <a:xfrm rot="21412023">
            <a:off x="7319319" y="1671960"/>
            <a:ext cx="2429666" cy="765435"/>
          </a:xfrm>
          <a:custGeom>
            <a:avLst/>
            <a:gdLst>
              <a:gd name="connsiteX0" fmla="*/ 0 w 1082566"/>
              <a:gd name="connsiteY0" fmla="*/ 346841 h 346841"/>
              <a:gd name="connsiteX1" fmla="*/ 304800 w 1082566"/>
              <a:gd name="connsiteY1" fmla="*/ 220717 h 346841"/>
              <a:gd name="connsiteX2" fmla="*/ 409904 w 1082566"/>
              <a:gd name="connsiteY2" fmla="*/ 0 h 346841"/>
              <a:gd name="connsiteX3" fmla="*/ 651642 w 1082566"/>
              <a:gd name="connsiteY3" fmla="*/ 220717 h 346841"/>
              <a:gd name="connsiteX4" fmla="*/ 1082566 w 1082566"/>
              <a:gd name="connsiteY4" fmla="*/ 10510 h 346841"/>
              <a:gd name="connsiteX0" fmla="*/ 0 w 1082566"/>
              <a:gd name="connsiteY0" fmla="*/ 336331 h 336331"/>
              <a:gd name="connsiteX1" fmla="*/ 304800 w 1082566"/>
              <a:gd name="connsiteY1" fmla="*/ 210207 h 336331"/>
              <a:gd name="connsiteX2" fmla="*/ 439295 w 1082566"/>
              <a:gd name="connsiteY2" fmla="*/ 9458 h 336331"/>
              <a:gd name="connsiteX3" fmla="*/ 651642 w 1082566"/>
              <a:gd name="connsiteY3" fmla="*/ 210207 h 336331"/>
              <a:gd name="connsiteX4" fmla="*/ 1082566 w 1082566"/>
              <a:gd name="connsiteY4" fmla="*/ 0 h 336331"/>
              <a:gd name="connsiteX0" fmla="*/ 0 w 1082566"/>
              <a:gd name="connsiteY0" fmla="*/ 336331 h 336331"/>
              <a:gd name="connsiteX1" fmla="*/ 231323 w 1082566"/>
              <a:gd name="connsiteY1" fmla="*/ 270112 h 336331"/>
              <a:gd name="connsiteX2" fmla="*/ 439295 w 1082566"/>
              <a:gd name="connsiteY2" fmla="*/ 9458 h 336331"/>
              <a:gd name="connsiteX3" fmla="*/ 651642 w 1082566"/>
              <a:gd name="connsiteY3" fmla="*/ 210207 h 336331"/>
              <a:gd name="connsiteX4" fmla="*/ 1082566 w 1082566"/>
              <a:gd name="connsiteY4" fmla="*/ 0 h 336331"/>
              <a:gd name="connsiteX0" fmla="*/ 0 w 1082566"/>
              <a:gd name="connsiteY0" fmla="*/ 336331 h 336331"/>
              <a:gd name="connsiteX1" fmla="*/ 231323 w 1082566"/>
              <a:gd name="connsiteY1" fmla="*/ 270112 h 336331"/>
              <a:gd name="connsiteX2" fmla="*/ 439295 w 1082566"/>
              <a:gd name="connsiteY2" fmla="*/ 89331 h 336331"/>
              <a:gd name="connsiteX3" fmla="*/ 651642 w 1082566"/>
              <a:gd name="connsiteY3" fmla="*/ 210207 h 336331"/>
              <a:gd name="connsiteX4" fmla="*/ 1082566 w 1082566"/>
              <a:gd name="connsiteY4" fmla="*/ 0 h 336331"/>
              <a:gd name="connsiteX0" fmla="*/ 0 w 976901"/>
              <a:gd name="connsiteY0" fmla="*/ 492237 h 492237"/>
              <a:gd name="connsiteX1" fmla="*/ 231323 w 976901"/>
              <a:gd name="connsiteY1" fmla="*/ 426018 h 492237"/>
              <a:gd name="connsiteX2" fmla="*/ 439295 w 976901"/>
              <a:gd name="connsiteY2" fmla="*/ 245237 h 492237"/>
              <a:gd name="connsiteX3" fmla="*/ 651642 w 976901"/>
              <a:gd name="connsiteY3" fmla="*/ 366113 h 492237"/>
              <a:gd name="connsiteX4" fmla="*/ 976901 w 976901"/>
              <a:gd name="connsiteY4" fmla="*/ 0 h 492237"/>
              <a:gd name="connsiteX0" fmla="*/ 0 w 976901"/>
              <a:gd name="connsiteY0" fmla="*/ 492237 h 492237"/>
              <a:gd name="connsiteX1" fmla="*/ 231323 w 976901"/>
              <a:gd name="connsiteY1" fmla="*/ 426018 h 492237"/>
              <a:gd name="connsiteX2" fmla="*/ 439295 w 976901"/>
              <a:gd name="connsiteY2" fmla="*/ 245237 h 492237"/>
              <a:gd name="connsiteX3" fmla="*/ 651642 w 976901"/>
              <a:gd name="connsiteY3" fmla="*/ 366113 h 492237"/>
              <a:gd name="connsiteX4" fmla="*/ 976901 w 976901"/>
              <a:gd name="connsiteY4" fmla="*/ 0 h 492237"/>
              <a:gd name="connsiteX0" fmla="*/ 0 w 976901"/>
              <a:gd name="connsiteY0" fmla="*/ 497441 h 497441"/>
              <a:gd name="connsiteX1" fmla="*/ 231323 w 976901"/>
              <a:gd name="connsiteY1" fmla="*/ 431222 h 497441"/>
              <a:gd name="connsiteX2" fmla="*/ 402766 w 976901"/>
              <a:gd name="connsiteY2" fmla="*/ 193 h 497441"/>
              <a:gd name="connsiteX3" fmla="*/ 651642 w 976901"/>
              <a:gd name="connsiteY3" fmla="*/ 371317 h 497441"/>
              <a:gd name="connsiteX4" fmla="*/ 976901 w 976901"/>
              <a:gd name="connsiteY4" fmla="*/ 5204 h 497441"/>
              <a:gd name="connsiteX0" fmla="*/ 0 w 976901"/>
              <a:gd name="connsiteY0" fmla="*/ 497516 h 497516"/>
              <a:gd name="connsiteX1" fmla="*/ 286721 w 976901"/>
              <a:gd name="connsiteY1" fmla="*/ 314841 h 497516"/>
              <a:gd name="connsiteX2" fmla="*/ 402766 w 976901"/>
              <a:gd name="connsiteY2" fmla="*/ 268 h 497516"/>
              <a:gd name="connsiteX3" fmla="*/ 651642 w 976901"/>
              <a:gd name="connsiteY3" fmla="*/ 371392 h 497516"/>
              <a:gd name="connsiteX4" fmla="*/ 976901 w 976901"/>
              <a:gd name="connsiteY4" fmla="*/ 5279 h 497516"/>
              <a:gd name="connsiteX0" fmla="*/ 0 w 976901"/>
              <a:gd name="connsiteY0" fmla="*/ 498716 h 498716"/>
              <a:gd name="connsiteX1" fmla="*/ 286721 w 976901"/>
              <a:gd name="connsiteY1" fmla="*/ 316041 h 498716"/>
              <a:gd name="connsiteX2" fmla="*/ 402766 w 976901"/>
              <a:gd name="connsiteY2" fmla="*/ 1468 h 498716"/>
              <a:gd name="connsiteX3" fmla="*/ 649561 w 976901"/>
              <a:gd name="connsiteY3" fmla="*/ 454330 h 498716"/>
              <a:gd name="connsiteX4" fmla="*/ 976901 w 976901"/>
              <a:gd name="connsiteY4" fmla="*/ 6479 h 498716"/>
              <a:gd name="connsiteX0" fmla="*/ 0 w 976901"/>
              <a:gd name="connsiteY0" fmla="*/ 497726 h 497726"/>
              <a:gd name="connsiteX1" fmla="*/ 223378 w 976901"/>
              <a:gd name="connsiteY1" fmla="*/ 369085 h 497726"/>
              <a:gd name="connsiteX2" fmla="*/ 402766 w 976901"/>
              <a:gd name="connsiteY2" fmla="*/ 478 h 497726"/>
              <a:gd name="connsiteX3" fmla="*/ 649561 w 976901"/>
              <a:gd name="connsiteY3" fmla="*/ 453340 h 497726"/>
              <a:gd name="connsiteX4" fmla="*/ 976901 w 976901"/>
              <a:gd name="connsiteY4" fmla="*/ 5489 h 497726"/>
              <a:gd name="connsiteX0" fmla="*/ 0 w 976901"/>
              <a:gd name="connsiteY0" fmla="*/ 600355 h 600355"/>
              <a:gd name="connsiteX1" fmla="*/ 223378 w 976901"/>
              <a:gd name="connsiteY1" fmla="*/ 471714 h 600355"/>
              <a:gd name="connsiteX2" fmla="*/ 400615 w 976901"/>
              <a:gd name="connsiteY2" fmla="*/ 374 h 600355"/>
              <a:gd name="connsiteX3" fmla="*/ 649561 w 976901"/>
              <a:gd name="connsiteY3" fmla="*/ 555969 h 600355"/>
              <a:gd name="connsiteX4" fmla="*/ 976901 w 976901"/>
              <a:gd name="connsiteY4" fmla="*/ 108118 h 600355"/>
              <a:gd name="connsiteX0" fmla="*/ 0 w 976901"/>
              <a:gd name="connsiteY0" fmla="*/ 600749 h 600749"/>
              <a:gd name="connsiteX1" fmla="*/ 205148 w 976901"/>
              <a:gd name="connsiteY1" fmla="*/ 439219 h 600749"/>
              <a:gd name="connsiteX2" fmla="*/ 400615 w 976901"/>
              <a:gd name="connsiteY2" fmla="*/ 768 h 600749"/>
              <a:gd name="connsiteX3" fmla="*/ 649561 w 976901"/>
              <a:gd name="connsiteY3" fmla="*/ 556363 h 600749"/>
              <a:gd name="connsiteX4" fmla="*/ 976901 w 976901"/>
              <a:gd name="connsiteY4" fmla="*/ 108512 h 600749"/>
              <a:gd name="connsiteX0" fmla="*/ 0 w 976901"/>
              <a:gd name="connsiteY0" fmla="*/ 600123 h 600123"/>
              <a:gd name="connsiteX1" fmla="*/ 205148 w 976901"/>
              <a:gd name="connsiteY1" fmla="*/ 438593 h 600123"/>
              <a:gd name="connsiteX2" fmla="*/ 400615 w 976901"/>
              <a:gd name="connsiteY2" fmla="*/ 142 h 600123"/>
              <a:gd name="connsiteX3" fmla="*/ 679897 w 976901"/>
              <a:gd name="connsiteY3" fmla="*/ 487572 h 600123"/>
              <a:gd name="connsiteX4" fmla="*/ 976901 w 976901"/>
              <a:gd name="connsiteY4" fmla="*/ 107886 h 600123"/>
              <a:gd name="connsiteX0" fmla="*/ 0 w 1364375"/>
              <a:gd name="connsiteY0" fmla="*/ 680401 h 680401"/>
              <a:gd name="connsiteX1" fmla="*/ 592622 w 1364375"/>
              <a:gd name="connsiteY1" fmla="*/ 438598 h 680401"/>
              <a:gd name="connsiteX2" fmla="*/ 788089 w 1364375"/>
              <a:gd name="connsiteY2" fmla="*/ 147 h 680401"/>
              <a:gd name="connsiteX3" fmla="*/ 1067371 w 1364375"/>
              <a:gd name="connsiteY3" fmla="*/ 487577 h 680401"/>
              <a:gd name="connsiteX4" fmla="*/ 1364375 w 1364375"/>
              <a:gd name="connsiteY4" fmla="*/ 107891 h 680401"/>
              <a:gd name="connsiteX0" fmla="*/ 0 w 1403023"/>
              <a:gd name="connsiteY0" fmla="*/ 665364 h 665364"/>
              <a:gd name="connsiteX1" fmla="*/ 631270 w 1403023"/>
              <a:gd name="connsiteY1" fmla="*/ 438598 h 665364"/>
              <a:gd name="connsiteX2" fmla="*/ 826737 w 1403023"/>
              <a:gd name="connsiteY2" fmla="*/ 147 h 665364"/>
              <a:gd name="connsiteX3" fmla="*/ 1106019 w 1403023"/>
              <a:gd name="connsiteY3" fmla="*/ 487577 h 665364"/>
              <a:gd name="connsiteX4" fmla="*/ 1403023 w 1403023"/>
              <a:gd name="connsiteY4" fmla="*/ 107891 h 665364"/>
              <a:gd name="connsiteX0" fmla="*/ 0 w 1403023"/>
              <a:gd name="connsiteY0" fmla="*/ 665360 h 665360"/>
              <a:gd name="connsiteX1" fmla="*/ 273515 w 1403023"/>
              <a:gd name="connsiteY1" fmla="*/ 604228 h 665360"/>
              <a:gd name="connsiteX2" fmla="*/ 631270 w 1403023"/>
              <a:gd name="connsiteY2" fmla="*/ 438594 h 665360"/>
              <a:gd name="connsiteX3" fmla="*/ 826737 w 1403023"/>
              <a:gd name="connsiteY3" fmla="*/ 143 h 665360"/>
              <a:gd name="connsiteX4" fmla="*/ 1106019 w 1403023"/>
              <a:gd name="connsiteY4" fmla="*/ 487573 h 665360"/>
              <a:gd name="connsiteX5" fmla="*/ 1403023 w 1403023"/>
              <a:gd name="connsiteY5" fmla="*/ 107887 h 665360"/>
              <a:gd name="connsiteX0" fmla="*/ 0 w 1403023"/>
              <a:gd name="connsiteY0" fmla="*/ 665362 h 667016"/>
              <a:gd name="connsiteX1" fmla="*/ 282179 w 1403023"/>
              <a:gd name="connsiteY1" fmla="*/ 647206 h 667016"/>
              <a:gd name="connsiteX2" fmla="*/ 631270 w 1403023"/>
              <a:gd name="connsiteY2" fmla="*/ 438596 h 667016"/>
              <a:gd name="connsiteX3" fmla="*/ 826737 w 1403023"/>
              <a:gd name="connsiteY3" fmla="*/ 145 h 667016"/>
              <a:gd name="connsiteX4" fmla="*/ 1106019 w 1403023"/>
              <a:gd name="connsiteY4" fmla="*/ 487575 h 667016"/>
              <a:gd name="connsiteX5" fmla="*/ 1403023 w 1403023"/>
              <a:gd name="connsiteY5" fmla="*/ 107889 h 667016"/>
              <a:gd name="connsiteX0" fmla="*/ 0 w 1291144"/>
              <a:gd name="connsiteY0" fmla="*/ 678528 h 678528"/>
              <a:gd name="connsiteX1" fmla="*/ 170300 w 1291144"/>
              <a:gd name="connsiteY1" fmla="*/ 647206 h 678528"/>
              <a:gd name="connsiteX2" fmla="*/ 519391 w 1291144"/>
              <a:gd name="connsiteY2" fmla="*/ 438596 h 678528"/>
              <a:gd name="connsiteX3" fmla="*/ 714858 w 1291144"/>
              <a:gd name="connsiteY3" fmla="*/ 145 h 678528"/>
              <a:gd name="connsiteX4" fmla="*/ 994140 w 1291144"/>
              <a:gd name="connsiteY4" fmla="*/ 487575 h 678528"/>
              <a:gd name="connsiteX5" fmla="*/ 1291144 w 1291144"/>
              <a:gd name="connsiteY5" fmla="*/ 107889 h 678528"/>
              <a:gd name="connsiteX0" fmla="*/ 0 w 1291144"/>
              <a:gd name="connsiteY0" fmla="*/ 678529 h 681369"/>
              <a:gd name="connsiteX1" fmla="*/ 208948 w 1291144"/>
              <a:gd name="connsiteY1" fmla="*/ 662245 h 681369"/>
              <a:gd name="connsiteX2" fmla="*/ 519391 w 1291144"/>
              <a:gd name="connsiteY2" fmla="*/ 438597 h 681369"/>
              <a:gd name="connsiteX3" fmla="*/ 714858 w 1291144"/>
              <a:gd name="connsiteY3" fmla="*/ 146 h 681369"/>
              <a:gd name="connsiteX4" fmla="*/ 994140 w 1291144"/>
              <a:gd name="connsiteY4" fmla="*/ 487576 h 681369"/>
              <a:gd name="connsiteX5" fmla="*/ 1291144 w 1291144"/>
              <a:gd name="connsiteY5" fmla="*/ 107890 h 681369"/>
              <a:gd name="connsiteX0" fmla="*/ 0 w 1291144"/>
              <a:gd name="connsiteY0" fmla="*/ 678412 h 681252"/>
              <a:gd name="connsiteX1" fmla="*/ 208948 w 1291144"/>
              <a:gd name="connsiteY1" fmla="*/ 662128 h 681252"/>
              <a:gd name="connsiteX2" fmla="*/ 444297 w 1291144"/>
              <a:gd name="connsiteY2" fmla="*/ 513555 h 681252"/>
              <a:gd name="connsiteX3" fmla="*/ 714858 w 1291144"/>
              <a:gd name="connsiteY3" fmla="*/ 29 h 681252"/>
              <a:gd name="connsiteX4" fmla="*/ 994140 w 1291144"/>
              <a:gd name="connsiteY4" fmla="*/ 487459 h 681252"/>
              <a:gd name="connsiteX5" fmla="*/ 1291144 w 1291144"/>
              <a:gd name="connsiteY5" fmla="*/ 107773 h 681252"/>
              <a:gd name="connsiteX0" fmla="*/ 0 w 1291144"/>
              <a:gd name="connsiteY0" fmla="*/ 632421 h 635261"/>
              <a:gd name="connsiteX1" fmla="*/ 208948 w 1291144"/>
              <a:gd name="connsiteY1" fmla="*/ 616137 h 635261"/>
              <a:gd name="connsiteX2" fmla="*/ 444297 w 1291144"/>
              <a:gd name="connsiteY2" fmla="*/ 467564 h 635261"/>
              <a:gd name="connsiteX3" fmla="*/ 660020 w 1291144"/>
              <a:gd name="connsiteY3" fmla="*/ 32 h 635261"/>
              <a:gd name="connsiteX4" fmla="*/ 994140 w 1291144"/>
              <a:gd name="connsiteY4" fmla="*/ 441468 h 635261"/>
              <a:gd name="connsiteX5" fmla="*/ 1291144 w 1291144"/>
              <a:gd name="connsiteY5" fmla="*/ 61782 h 635261"/>
              <a:gd name="connsiteX0" fmla="*/ 0 w 1291144"/>
              <a:gd name="connsiteY0" fmla="*/ 633206 h 636046"/>
              <a:gd name="connsiteX1" fmla="*/ 208948 w 1291144"/>
              <a:gd name="connsiteY1" fmla="*/ 616922 h 636046"/>
              <a:gd name="connsiteX2" fmla="*/ 444297 w 1291144"/>
              <a:gd name="connsiteY2" fmla="*/ 468349 h 636046"/>
              <a:gd name="connsiteX3" fmla="*/ 660020 w 1291144"/>
              <a:gd name="connsiteY3" fmla="*/ 817 h 636046"/>
              <a:gd name="connsiteX4" fmla="*/ 894120 w 1291144"/>
              <a:gd name="connsiteY4" fmla="*/ 346570 h 636046"/>
              <a:gd name="connsiteX5" fmla="*/ 1291144 w 1291144"/>
              <a:gd name="connsiteY5" fmla="*/ 62567 h 636046"/>
              <a:gd name="connsiteX0" fmla="*/ 0 w 1291144"/>
              <a:gd name="connsiteY0" fmla="*/ 570639 h 573479"/>
              <a:gd name="connsiteX1" fmla="*/ 208948 w 1291144"/>
              <a:gd name="connsiteY1" fmla="*/ 554355 h 573479"/>
              <a:gd name="connsiteX2" fmla="*/ 444297 w 1291144"/>
              <a:gd name="connsiteY2" fmla="*/ 405782 h 573479"/>
              <a:gd name="connsiteX3" fmla="*/ 644700 w 1291144"/>
              <a:gd name="connsiteY3" fmla="*/ 156719 h 573479"/>
              <a:gd name="connsiteX4" fmla="*/ 894120 w 1291144"/>
              <a:gd name="connsiteY4" fmla="*/ 284003 h 573479"/>
              <a:gd name="connsiteX5" fmla="*/ 1291144 w 1291144"/>
              <a:gd name="connsiteY5" fmla="*/ 0 h 573479"/>
              <a:gd name="connsiteX0" fmla="*/ 0 w 1111165"/>
              <a:gd name="connsiteY0" fmla="*/ 591819 h 594659"/>
              <a:gd name="connsiteX1" fmla="*/ 208948 w 1111165"/>
              <a:gd name="connsiteY1" fmla="*/ 575535 h 594659"/>
              <a:gd name="connsiteX2" fmla="*/ 444297 w 1111165"/>
              <a:gd name="connsiteY2" fmla="*/ 426962 h 594659"/>
              <a:gd name="connsiteX3" fmla="*/ 644700 w 1111165"/>
              <a:gd name="connsiteY3" fmla="*/ 177899 h 594659"/>
              <a:gd name="connsiteX4" fmla="*/ 894120 w 1111165"/>
              <a:gd name="connsiteY4" fmla="*/ 305183 h 594659"/>
              <a:gd name="connsiteX5" fmla="*/ 1111165 w 1111165"/>
              <a:gd name="connsiteY5" fmla="*/ 0 h 594659"/>
              <a:gd name="connsiteX0" fmla="*/ 0 w 1111165"/>
              <a:gd name="connsiteY0" fmla="*/ 591819 h 594659"/>
              <a:gd name="connsiteX1" fmla="*/ 208948 w 1111165"/>
              <a:gd name="connsiteY1" fmla="*/ 575535 h 594659"/>
              <a:gd name="connsiteX2" fmla="*/ 444297 w 1111165"/>
              <a:gd name="connsiteY2" fmla="*/ 426962 h 594659"/>
              <a:gd name="connsiteX3" fmla="*/ 644700 w 1111165"/>
              <a:gd name="connsiteY3" fmla="*/ 177899 h 594659"/>
              <a:gd name="connsiteX4" fmla="*/ 764115 w 1111165"/>
              <a:gd name="connsiteY4" fmla="*/ 237439 h 594659"/>
              <a:gd name="connsiteX5" fmla="*/ 1111165 w 1111165"/>
              <a:gd name="connsiteY5" fmla="*/ 0 h 594659"/>
              <a:gd name="connsiteX0" fmla="*/ 0 w 1111165"/>
              <a:gd name="connsiteY0" fmla="*/ 591819 h 594659"/>
              <a:gd name="connsiteX1" fmla="*/ 208948 w 1111165"/>
              <a:gd name="connsiteY1" fmla="*/ 575535 h 594659"/>
              <a:gd name="connsiteX2" fmla="*/ 444297 w 1111165"/>
              <a:gd name="connsiteY2" fmla="*/ 426962 h 594659"/>
              <a:gd name="connsiteX3" fmla="*/ 644700 w 1111165"/>
              <a:gd name="connsiteY3" fmla="*/ 177899 h 594659"/>
              <a:gd name="connsiteX4" fmla="*/ 832748 w 1111165"/>
              <a:gd name="connsiteY4" fmla="*/ 224537 h 594659"/>
              <a:gd name="connsiteX5" fmla="*/ 1111165 w 1111165"/>
              <a:gd name="connsiteY5" fmla="*/ 0 h 594659"/>
              <a:gd name="connsiteX0" fmla="*/ 0 w 1088174"/>
              <a:gd name="connsiteY0" fmla="*/ 646970 h 649810"/>
              <a:gd name="connsiteX1" fmla="*/ 208948 w 1088174"/>
              <a:gd name="connsiteY1" fmla="*/ 630686 h 649810"/>
              <a:gd name="connsiteX2" fmla="*/ 444297 w 1088174"/>
              <a:gd name="connsiteY2" fmla="*/ 482113 h 649810"/>
              <a:gd name="connsiteX3" fmla="*/ 644700 w 1088174"/>
              <a:gd name="connsiteY3" fmla="*/ 233050 h 649810"/>
              <a:gd name="connsiteX4" fmla="*/ 832748 w 1088174"/>
              <a:gd name="connsiteY4" fmla="*/ 279688 h 649810"/>
              <a:gd name="connsiteX5" fmla="*/ 1088174 w 1088174"/>
              <a:gd name="connsiteY5" fmla="*/ 0 h 649810"/>
              <a:gd name="connsiteX0" fmla="*/ 0 w 1234563"/>
              <a:gd name="connsiteY0" fmla="*/ 799918 h 802758"/>
              <a:gd name="connsiteX1" fmla="*/ 208948 w 1234563"/>
              <a:gd name="connsiteY1" fmla="*/ 783634 h 802758"/>
              <a:gd name="connsiteX2" fmla="*/ 444297 w 1234563"/>
              <a:gd name="connsiteY2" fmla="*/ 635061 h 802758"/>
              <a:gd name="connsiteX3" fmla="*/ 644700 w 1234563"/>
              <a:gd name="connsiteY3" fmla="*/ 385998 h 802758"/>
              <a:gd name="connsiteX4" fmla="*/ 832748 w 1234563"/>
              <a:gd name="connsiteY4" fmla="*/ 432636 h 802758"/>
              <a:gd name="connsiteX5" fmla="*/ 1234563 w 1234563"/>
              <a:gd name="connsiteY5" fmla="*/ 0 h 80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4563" h="802758">
                <a:moveTo>
                  <a:pt x="0" y="799918"/>
                </a:moveTo>
                <a:cubicBezTo>
                  <a:pt x="45586" y="789729"/>
                  <a:pt x="103736" y="821428"/>
                  <a:pt x="208948" y="783634"/>
                </a:cubicBezTo>
                <a:cubicBezTo>
                  <a:pt x="314160" y="745840"/>
                  <a:pt x="371672" y="701334"/>
                  <a:pt x="444297" y="635061"/>
                </a:cubicBezTo>
                <a:cubicBezTo>
                  <a:pt x="516922" y="568788"/>
                  <a:pt x="579958" y="419735"/>
                  <a:pt x="644700" y="385998"/>
                </a:cubicBezTo>
                <a:cubicBezTo>
                  <a:pt x="709442" y="352261"/>
                  <a:pt x="720638" y="430884"/>
                  <a:pt x="832748" y="432636"/>
                </a:cubicBezTo>
                <a:cubicBezTo>
                  <a:pt x="944858" y="434388"/>
                  <a:pt x="1111355" y="181973"/>
                  <a:pt x="1234563"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78" name="Freeform 77">
            <a:extLst>
              <a:ext uri="{FF2B5EF4-FFF2-40B4-BE49-F238E27FC236}">
                <a16:creationId xmlns:a16="http://schemas.microsoft.com/office/drawing/2014/main" id="{101BA413-6005-EF24-88CD-2AF901456E99}"/>
              </a:ext>
            </a:extLst>
          </p:cNvPr>
          <p:cNvSpPr/>
          <p:nvPr/>
        </p:nvSpPr>
        <p:spPr>
          <a:xfrm rot="21412023">
            <a:off x="7335581" y="1195963"/>
            <a:ext cx="2119123" cy="682982"/>
          </a:xfrm>
          <a:custGeom>
            <a:avLst/>
            <a:gdLst>
              <a:gd name="connsiteX0" fmla="*/ 0 w 1082566"/>
              <a:gd name="connsiteY0" fmla="*/ 346841 h 346841"/>
              <a:gd name="connsiteX1" fmla="*/ 304800 w 1082566"/>
              <a:gd name="connsiteY1" fmla="*/ 220717 h 346841"/>
              <a:gd name="connsiteX2" fmla="*/ 409904 w 1082566"/>
              <a:gd name="connsiteY2" fmla="*/ 0 h 346841"/>
              <a:gd name="connsiteX3" fmla="*/ 651642 w 1082566"/>
              <a:gd name="connsiteY3" fmla="*/ 220717 h 346841"/>
              <a:gd name="connsiteX4" fmla="*/ 1082566 w 1082566"/>
              <a:gd name="connsiteY4" fmla="*/ 10510 h 346841"/>
              <a:gd name="connsiteX0" fmla="*/ 0 w 1082566"/>
              <a:gd name="connsiteY0" fmla="*/ 336331 h 336331"/>
              <a:gd name="connsiteX1" fmla="*/ 304800 w 1082566"/>
              <a:gd name="connsiteY1" fmla="*/ 210207 h 336331"/>
              <a:gd name="connsiteX2" fmla="*/ 439295 w 1082566"/>
              <a:gd name="connsiteY2" fmla="*/ 9458 h 336331"/>
              <a:gd name="connsiteX3" fmla="*/ 651642 w 1082566"/>
              <a:gd name="connsiteY3" fmla="*/ 210207 h 336331"/>
              <a:gd name="connsiteX4" fmla="*/ 1082566 w 1082566"/>
              <a:gd name="connsiteY4" fmla="*/ 0 h 336331"/>
              <a:gd name="connsiteX0" fmla="*/ 0 w 1082566"/>
              <a:gd name="connsiteY0" fmla="*/ 336331 h 336331"/>
              <a:gd name="connsiteX1" fmla="*/ 231323 w 1082566"/>
              <a:gd name="connsiteY1" fmla="*/ 270112 h 336331"/>
              <a:gd name="connsiteX2" fmla="*/ 439295 w 1082566"/>
              <a:gd name="connsiteY2" fmla="*/ 9458 h 336331"/>
              <a:gd name="connsiteX3" fmla="*/ 651642 w 1082566"/>
              <a:gd name="connsiteY3" fmla="*/ 210207 h 336331"/>
              <a:gd name="connsiteX4" fmla="*/ 1082566 w 1082566"/>
              <a:gd name="connsiteY4" fmla="*/ 0 h 336331"/>
              <a:gd name="connsiteX0" fmla="*/ 0 w 1082566"/>
              <a:gd name="connsiteY0" fmla="*/ 336331 h 336331"/>
              <a:gd name="connsiteX1" fmla="*/ 231323 w 1082566"/>
              <a:gd name="connsiteY1" fmla="*/ 270112 h 336331"/>
              <a:gd name="connsiteX2" fmla="*/ 439295 w 1082566"/>
              <a:gd name="connsiteY2" fmla="*/ 89331 h 336331"/>
              <a:gd name="connsiteX3" fmla="*/ 651642 w 1082566"/>
              <a:gd name="connsiteY3" fmla="*/ 210207 h 336331"/>
              <a:gd name="connsiteX4" fmla="*/ 1082566 w 1082566"/>
              <a:gd name="connsiteY4" fmla="*/ 0 h 336331"/>
              <a:gd name="connsiteX0" fmla="*/ 0 w 976901"/>
              <a:gd name="connsiteY0" fmla="*/ 492237 h 492237"/>
              <a:gd name="connsiteX1" fmla="*/ 231323 w 976901"/>
              <a:gd name="connsiteY1" fmla="*/ 426018 h 492237"/>
              <a:gd name="connsiteX2" fmla="*/ 439295 w 976901"/>
              <a:gd name="connsiteY2" fmla="*/ 245237 h 492237"/>
              <a:gd name="connsiteX3" fmla="*/ 651642 w 976901"/>
              <a:gd name="connsiteY3" fmla="*/ 366113 h 492237"/>
              <a:gd name="connsiteX4" fmla="*/ 976901 w 976901"/>
              <a:gd name="connsiteY4" fmla="*/ 0 h 492237"/>
              <a:gd name="connsiteX0" fmla="*/ 0 w 976901"/>
              <a:gd name="connsiteY0" fmla="*/ 492237 h 492237"/>
              <a:gd name="connsiteX1" fmla="*/ 231323 w 976901"/>
              <a:gd name="connsiteY1" fmla="*/ 426018 h 492237"/>
              <a:gd name="connsiteX2" fmla="*/ 439295 w 976901"/>
              <a:gd name="connsiteY2" fmla="*/ 245237 h 492237"/>
              <a:gd name="connsiteX3" fmla="*/ 651642 w 976901"/>
              <a:gd name="connsiteY3" fmla="*/ 366113 h 492237"/>
              <a:gd name="connsiteX4" fmla="*/ 976901 w 976901"/>
              <a:gd name="connsiteY4" fmla="*/ 0 h 492237"/>
              <a:gd name="connsiteX0" fmla="*/ 0 w 976901"/>
              <a:gd name="connsiteY0" fmla="*/ 497441 h 497441"/>
              <a:gd name="connsiteX1" fmla="*/ 231323 w 976901"/>
              <a:gd name="connsiteY1" fmla="*/ 431222 h 497441"/>
              <a:gd name="connsiteX2" fmla="*/ 402766 w 976901"/>
              <a:gd name="connsiteY2" fmla="*/ 193 h 497441"/>
              <a:gd name="connsiteX3" fmla="*/ 651642 w 976901"/>
              <a:gd name="connsiteY3" fmla="*/ 371317 h 497441"/>
              <a:gd name="connsiteX4" fmla="*/ 976901 w 976901"/>
              <a:gd name="connsiteY4" fmla="*/ 5204 h 497441"/>
              <a:gd name="connsiteX0" fmla="*/ 0 w 976901"/>
              <a:gd name="connsiteY0" fmla="*/ 497516 h 497516"/>
              <a:gd name="connsiteX1" fmla="*/ 286721 w 976901"/>
              <a:gd name="connsiteY1" fmla="*/ 314841 h 497516"/>
              <a:gd name="connsiteX2" fmla="*/ 402766 w 976901"/>
              <a:gd name="connsiteY2" fmla="*/ 268 h 497516"/>
              <a:gd name="connsiteX3" fmla="*/ 651642 w 976901"/>
              <a:gd name="connsiteY3" fmla="*/ 371392 h 497516"/>
              <a:gd name="connsiteX4" fmla="*/ 976901 w 976901"/>
              <a:gd name="connsiteY4" fmla="*/ 5279 h 497516"/>
              <a:gd name="connsiteX0" fmla="*/ 0 w 976901"/>
              <a:gd name="connsiteY0" fmla="*/ 498716 h 498716"/>
              <a:gd name="connsiteX1" fmla="*/ 286721 w 976901"/>
              <a:gd name="connsiteY1" fmla="*/ 316041 h 498716"/>
              <a:gd name="connsiteX2" fmla="*/ 402766 w 976901"/>
              <a:gd name="connsiteY2" fmla="*/ 1468 h 498716"/>
              <a:gd name="connsiteX3" fmla="*/ 649561 w 976901"/>
              <a:gd name="connsiteY3" fmla="*/ 454330 h 498716"/>
              <a:gd name="connsiteX4" fmla="*/ 976901 w 976901"/>
              <a:gd name="connsiteY4" fmla="*/ 6479 h 498716"/>
              <a:gd name="connsiteX0" fmla="*/ 0 w 976901"/>
              <a:gd name="connsiteY0" fmla="*/ 497726 h 497726"/>
              <a:gd name="connsiteX1" fmla="*/ 223378 w 976901"/>
              <a:gd name="connsiteY1" fmla="*/ 369085 h 497726"/>
              <a:gd name="connsiteX2" fmla="*/ 402766 w 976901"/>
              <a:gd name="connsiteY2" fmla="*/ 478 h 497726"/>
              <a:gd name="connsiteX3" fmla="*/ 649561 w 976901"/>
              <a:gd name="connsiteY3" fmla="*/ 453340 h 497726"/>
              <a:gd name="connsiteX4" fmla="*/ 976901 w 976901"/>
              <a:gd name="connsiteY4" fmla="*/ 5489 h 497726"/>
              <a:gd name="connsiteX0" fmla="*/ 0 w 976901"/>
              <a:gd name="connsiteY0" fmla="*/ 600355 h 600355"/>
              <a:gd name="connsiteX1" fmla="*/ 223378 w 976901"/>
              <a:gd name="connsiteY1" fmla="*/ 471714 h 600355"/>
              <a:gd name="connsiteX2" fmla="*/ 400615 w 976901"/>
              <a:gd name="connsiteY2" fmla="*/ 374 h 600355"/>
              <a:gd name="connsiteX3" fmla="*/ 649561 w 976901"/>
              <a:gd name="connsiteY3" fmla="*/ 555969 h 600355"/>
              <a:gd name="connsiteX4" fmla="*/ 976901 w 976901"/>
              <a:gd name="connsiteY4" fmla="*/ 108118 h 600355"/>
              <a:gd name="connsiteX0" fmla="*/ 0 w 976901"/>
              <a:gd name="connsiteY0" fmla="*/ 600749 h 600749"/>
              <a:gd name="connsiteX1" fmla="*/ 205148 w 976901"/>
              <a:gd name="connsiteY1" fmla="*/ 439219 h 600749"/>
              <a:gd name="connsiteX2" fmla="*/ 400615 w 976901"/>
              <a:gd name="connsiteY2" fmla="*/ 768 h 600749"/>
              <a:gd name="connsiteX3" fmla="*/ 649561 w 976901"/>
              <a:gd name="connsiteY3" fmla="*/ 556363 h 600749"/>
              <a:gd name="connsiteX4" fmla="*/ 976901 w 976901"/>
              <a:gd name="connsiteY4" fmla="*/ 108512 h 600749"/>
              <a:gd name="connsiteX0" fmla="*/ 0 w 976901"/>
              <a:gd name="connsiteY0" fmla="*/ 600123 h 600123"/>
              <a:gd name="connsiteX1" fmla="*/ 205148 w 976901"/>
              <a:gd name="connsiteY1" fmla="*/ 438593 h 600123"/>
              <a:gd name="connsiteX2" fmla="*/ 400615 w 976901"/>
              <a:gd name="connsiteY2" fmla="*/ 142 h 600123"/>
              <a:gd name="connsiteX3" fmla="*/ 679897 w 976901"/>
              <a:gd name="connsiteY3" fmla="*/ 487572 h 600123"/>
              <a:gd name="connsiteX4" fmla="*/ 976901 w 976901"/>
              <a:gd name="connsiteY4" fmla="*/ 107886 h 600123"/>
              <a:gd name="connsiteX0" fmla="*/ 0 w 1364375"/>
              <a:gd name="connsiteY0" fmla="*/ 680401 h 680401"/>
              <a:gd name="connsiteX1" fmla="*/ 592622 w 1364375"/>
              <a:gd name="connsiteY1" fmla="*/ 438598 h 680401"/>
              <a:gd name="connsiteX2" fmla="*/ 788089 w 1364375"/>
              <a:gd name="connsiteY2" fmla="*/ 147 h 680401"/>
              <a:gd name="connsiteX3" fmla="*/ 1067371 w 1364375"/>
              <a:gd name="connsiteY3" fmla="*/ 487577 h 680401"/>
              <a:gd name="connsiteX4" fmla="*/ 1364375 w 1364375"/>
              <a:gd name="connsiteY4" fmla="*/ 107891 h 680401"/>
              <a:gd name="connsiteX0" fmla="*/ 0 w 1403023"/>
              <a:gd name="connsiteY0" fmla="*/ 665364 h 665364"/>
              <a:gd name="connsiteX1" fmla="*/ 631270 w 1403023"/>
              <a:gd name="connsiteY1" fmla="*/ 438598 h 665364"/>
              <a:gd name="connsiteX2" fmla="*/ 826737 w 1403023"/>
              <a:gd name="connsiteY2" fmla="*/ 147 h 665364"/>
              <a:gd name="connsiteX3" fmla="*/ 1106019 w 1403023"/>
              <a:gd name="connsiteY3" fmla="*/ 487577 h 665364"/>
              <a:gd name="connsiteX4" fmla="*/ 1403023 w 1403023"/>
              <a:gd name="connsiteY4" fmla="*/ 107891 h 665364"/>
              <a:gd name="connsiteX0" fmla="*/ 0 w 1403023"/>
              <a:gd name="connsiteY0" fmla="*/ 665360 h 665360"/>
              <a:gd name="connsiteX1" fmla="*/ 273515 w 1403023"/>
              <a:gd name="connsiteY1" fmla="*/ 604228 h 665360"/>
              <a:gd name="connsiteX2" fmla="*/ 631270 w 1403023"/>
              <a:gd name="connsiteY2" fmla="*/ 438594 h 665360"/>
              <a:gd name="connsiteX3" fmla="*/ 826737 w 1403023"/>
              <a:gd name="connsiteY3" fmla="*/ 143 h 665360"/>
              <a:gd name="connsiteX4" fmla="*/ 1106019 w 1403023"/>
              <a:gd name="connsiteY4" fmla="*/ 487573 h 665360"/>
              <a:gd name="connsiteX5" fmla="*/ 1403023 w 1403023"/>
              <a:gd name="connsiteY5" fmla="*/ 107887 h 665360"/>
              <a:gd name="connsiteX0" fmla="*/ 0 w 1403023"/>
              <a:gd name="connsiteY0" fmla="*/ 665362 h 667016"/>
              <a:gd name="connsiteX1" fmla="*/ 282179 w 1403023"/>
              <a:gd name="connsiteY1" fmla="*/ 647206 h 667016"/>
              <a:gd name="connsiteX2" fmla="*/ 631270 w 1403023"/>
              <a:gd name="connsiteY2" fmla="*/ 438596 h 667016"/>
              <a:gd name="connsiteX3" fmla="*/ 826737 w 1403023"/>
              <a:gd name="connsiteY3" fmla="*/ 145 h 667016"/>
              <a:gd name="connsiteX4" fmla="*/ 1106019 w 1403023"/>
              <a:gd name="connsiteY4" fmla="*/ 487575 h 667016"/>
              <a:gd name="connsiteX5" fmla="*/ 1403023 w 1403023"/>
              <a:gd name="connsiteY5" fmla="*/ 107889 h 667016"/>
              <a:gd name="connsiteX0" fmla="*/ 0 w 1291144"/>
              <a:gd name="connsiteY0" fmla="*/ 678528 h 678528"/>
              <a:gd name="connsiteX1" fmla="*/ 170300 w 1291144"/>
              <a:gd name="connsiteY1" fmla="*/ 647206 h 678528"/>
              <a:gd name="connsiteX2" fmla="*/ 519391 w 1291144"/>
              <a:gd name="connsiteY2" fmla="*/ 438596 h 678528"/>
              <a:gd name="connsiteX3" fmla="*/ 714858 w 1291144"/>
              <a:gd name="connsiteY3" fmla="*/ 145 h 678528"/>
              <a:gd name="connsiteX4" fmla="*/ 994140 w 1291144"/>
              <a:gd name="connsiteY4" fmla="*/ 487575 h 678528"/>
              <a:gd name="connsiteX5" fmla="*/ 1291144 w 1291144"/>
              <a:gd name="connsiteY5" fmla="*/ 107889 h 678528"/>
              <a:gd name="connsiteX0" fmla="*/ 0 w 1291144"/>
              <a:gd name="connsiteY0" fmla="*/ 678529 h 681369"/>
              <a:gd name="connsiteX1" fmla="*/ 208948 w 1291144"/>
              <a:gd name="connsiteY1" fmla="*/ 662245 h 681369"/>
              <a:gd name="connsiteX2" fmla="*/ 519391 w 1291144"/>
              <a:gd name="connsiteY2" fmla="*/ 438597 h 681369"/>
              <a:gd name="connsiteX3" fmla="*/ 714858 w 1291144"/>
              <a:gd name="connsiteY3" fmla="*/ 146 h 681369"/>
              <a:gd name="connsiteX4" fmla="*/ 994140 w 1291144"/>
              <a:gd name="connsiteY4" fmla="*/ 487576 h 681369"/>
              <a:gd name="connsiteX5" fmla="*/ 1291144 w 1291144"/>
              <a:gd name="connsiteY5" fmla="*/ 107890 h 681369"/>
              <a:gd name="connsiteX0" fmla="*/ 0 w 1291144"/>
              <a:gd name="connsiteY0" fmla="*/ 678412 h 681252"/>
              <a:gd name="connsiteX1" fmla="*/ 208948 w 1291144"/>
              <a:gd name="connsiteY1" fmla="*/ 662128 h 681252"/>
              <a:gd name="connsiteX2" fmla="*/ 444297 w 1291144"/>
              <a:gd name="connsiteY2" fmla="*/ 513555 h 681252"/>
              <a:gd name="connsiteX3" fmla="*/ 714858 w 1291144"/>
              <a:gd name="connsiteY3" fmla="*/ 29 h 681252"/>
              <a:gd name="connsiteX4" fmla="*/ 994140 w 1291144"/>
              <a:gd name="connsiteY4" fmla="*/ 487459 h 681252"/>
              <a:gd name="connsiteX5" fmla="*/ 1291144 w 1291144"/>
              <a:gd name="connsiteY5" fmla="*/ 107773 h 681252"/>
              <a:gd name="connsiteX0" fmla="*/ 0 w 1291144"/>
              <a:gd name="connsiteY0" fmla="*/ 632421 h 635261"/>
              <a:gd name="connsiteX1" fmla="*/ 208948 w 1291144"/>
              <a:gd name="connsiteY1" fmla="*/ 616137 h 635261"/>
              <a:gd name="connsiteX2" fmla="*/ 444297 w 1291144"/>
              <a:gd name="connsiteY2" fmla="*/ 467564 h 635261"/>
              <a:gd name="connsiteX3" fmla="*/ 660020 w 1291144"/>
              <a:gd name="connsiteY3" fmla="*/ 32 h 635261"/>
              <a:gd name="connsiteX4" fmla="*/ 994140 w 1291144"/>
              <a:gd name="connsiteY4" fmla="*/ 441468 h 635261"/>
              <a:gd name="connsiteX5" fmla="*/ 1291144 w 1291144"/>
              <a:gd name="connsiteY5" fmla="*/ 61782 h 635261"/>
              <a:gd name="connsiteX0" fmla="*/ 0 w 1291144"/>
              <a:gd name="connsiteY0" fmla="*/ 633206 h 636046"/>
              <a:gd name="connsiteX1" fmla="*/ 208948 w 1291144"/>
              <a:gd name="connsiteY1" fmla="*/ 616922 h 636046"/>
              <a:gd name="connsiteX2" fmla="*/ 444297 w 1291144"/>
              <a:gd name="connsiteY2" fmla="*/ 468349 h 636046"/>
              <a:gd name="connsiteX3" fmla="*/ 660020 w 1291144"/>
              <a:gd name="connsiteY3" fmla="*/ 817 h 636046"/>
              <a:gd name="connsiteX4" fmla="*/ 894120 w 1291144"/>
              <a:gd name="connsiteY4" fmla="*/ 346570 h 636046"/>
              <a:gd name="connsiteX5" fmla="*/ 1291144 w 1291144"/>
              <a:gd name="connsiteY5" fmla="*/ 62567 h 636046"/>
              <a:gd name="connsiteX0" fmla="*/ 0 w 1291144"/>
              <a:gd name="connsiteY0" fmla="*/ 570639 h 573479"/>
              <a:gd name="connsiteX1" fmla="*/ 208948 w 1291144"/>
              <a:gd name="connsiteY1" fmla="*/ 554355 h 573479"/>
              <a:gd name="connsiteX2" fmla="*/ 444297 w 1291144"/>
              <a:gd name="connsiteY2" fmla="*/ 405782 h 573479"/>
              <a:gd name="connsiteX3" fmla="*/ 644700 w 1291144"/>
              <a:gd name="connsiteY3" fmla="*/ 156719 h 573479"/>
              <a:gd name="connsiteX4" fmla="*/ 894120 w 1291144"/>
              <a:gd name="connsiteY4" fmla="*/ 284003 h 573479"/>
              <a:gd name="connsiteX5" fmla="*/ 1291144 w 1291144"/>
              <a:gd name="connsiteY5" fmla="*/ 0 h 573479"/>
              <a:gd name="connsiteX0" fmla="*/ 0 w 1111165"/>
              <a:gd name="connsiteY0" fmla="*/ 591819 h 594659"/>
              <a:gd name="connsiteX1" fmla="*/ 208948 w 1111165"/>
              <a:gd name="connsiteY1" fmla="*/ 575535 h 594659"/>
              <a:gd name="connsiteX2" fmla="*/ 444297 w 1111165"/>
              <a:gd name="connsiteY2" fmla="*/ 426962 h 594659"/>
              <a:gd name="connsiteX3" fmla="*/ 644700 w 1111165"/>
              <a:gd name="connsiteY3" fmla="*/ 177899 h 594659"/>
              <a:gd name="connsiteX4" fmla="*/ 894120 w 1111165"/>
              <a:gd name="connsiteY4" fmla="*/ 305183 h 594659"/>
              <a:gd name="connsiteX5" fmla="*/ 1111165 w 1111165"/>
              <a:gd name="connsiteY5" fmla="*/ 0 h 594659"/>
              <a:gd name="connsiteX0" fmla="*/ 0 w 1111165"/>
              <a:gd name="connsiteY0" fmla="*/ 591819 h 594659"/>
              <a:gd name="connsiteX1" fmla="*/ 208948 w 1111165"/>
              <a:gd name="connsiteY1" fmla="*/ 575535 h 594659"/>
              <a:gd name="connsiteX2" fmla="*/ 444297 w 1111165"/>
              <a:gd name="connsiteY2" fmla="*/ 426962 h 594659"/>
              <a:gd name="connsiteX3" fmla="*/ 644700 w 1111165"/>
              <a:gd name="connsiteY3" fmla="*/ 177899 h 594659"/>
              <a:gd name="connsiteX4" fmla="*/ 764115 w 1111165"/>
              <a:gd name="connsiteY4" fmla="*/ 237439 h 594659"/>
              <a:gd name="connsiteX5" fmla="*/ 1111165 w 1111165"/>
              <a:gd name="connsiteY5" fmla="*/ 0 h 594659"/>
              <a:gd name="connsiteX0" fmla="*/ 0 w 1111165"/>
              <a:gd name="connsiteY0" fmla="*/ 591819 h 594659"/>
              <a:gd name="connsiteX1" fmla="*/ 208948 w 1111165"/>
              <a:gd name="connsiteY1" fmla="*/ 575535 h 594659"/>
              <a:gd name="connsiteX2" fmla="*/ 444297 w 1111165"/>
              <a:gd name="connsiteY2" fmla="*/ 426962 h 594659"/>
              <a:gd name="connsiteX3" fmla="*/ 644700 w 1111165"/>
              <a:gd name="connsiteY3" fmla="*/ 177899 h 594659"/>
              <a:gd name="connsiteX4" fmla="*/ 832748 w 1111165"/>
              <a:gd name="connsiteY4" fmla="*/ 224537 h 594659"/>
              <a:gd name="connsiteX5" fmla="*/ 1111165 w 1111165"/>
              <a:gd name="connsiteY5" fmla="*/ 0 h 594659"/>
              <a:gd name="connsiteX0" fmla="*/ 0 w 1088174"/>
              <a:gd name="connsiteY0" fmla="*/ 646970 h 649810"/>
              <a:gd name="connsiteX1" fmla="*/ 208948 w 1088174"/>
              <a:gd name="connsiteY1" fmla="*/ 630686 h 649810"/>
              <a:gd name="connsiteX2" fmla="*/ 444297 w 1088174"/>
              <a:gd name="connsiteY2" fmla="*/ 482113 h 649810"/>
              <a:gd name="connsiteX3" fmla="*/ 644700 w 1088174"/>
              <a:gd name="connsiteY3" fmla="*/ 233050 h 649810"/>
              <a:gd name="connsiteX4" fmla="*/ 832748 w 1088174"/>
              <a:gd name="connsiteY4" fmla="*/ 279688 h 649810"/>
              <a:gd name="connsiteX5" fmla="*/ 1088174 w 1088174"/>
              <a:gd name="connsiteY5" fmla="*/ 0 h 649810"/>
              <a:gd name="connsiteX0" fmla="*/ 0 w 1088174"/>
              <a:gd name="connsiteY0" fmla="*/ 646970 h 649810"/>
              <a:gd name="connsiteX1" fmla="*/ 208948 w 1088174"/>
              <a:gd name="connsiteY1" fmla="*/ 630686 h 649810"/>
              <a:gd name="connsiteX2" fmla="*/ 444297 w 1088174"/>
              <a:gd name="connsiteY2" fmla="*/ 482113 h 649810"/>
              <a:gd name="connsiteX3" fmla="*/ 646902 w 1088174"/>
              <a:gd name="connsiteY3" fmla="*/ 338201 h 649810"/>
              <a:gd name="connsiteX4" fmla="*/ 832748 w 1088174"/>
              <a:gd name="connsiteY4" fmla="*/ 279688 h 649810"/>
              <a:gd name="connsiteX5" fmla="*/ 1088174 w 1088174"/>
              <a:gd name="connsiteY5" fmla="*/ 0 h 649810"/>
              <a:gd name="connsiteX0" fmla="*/ 0 w 1088174"/>
              <a:gd name="connsiteY0" fmla="*/ 646970 h 649810"/>
              <a:gd name="connsiteX1" fmla="*/ 208948 w 1088174"/>
              <a:gd name="connsiteY1" fmla="*/ 630686 h 649810"/>
              <a:gd name="connsiteX2" fmla="*/ 444297 w 1088174"/>
              <a:gd name="connsiteY2" fmla="*/ 482113 h 649810"/>
              <a:gd name="connsiteX3" fmla="*/ 646902 w 1088174"/>
              <a:gd name="connsiteY3" fmla="*/ 338201 h 649810"/>
              <a:gd name="connsiteX4" fmla="*/ 843807 w 1088174"/>
              <a:gd name="connsiteY4" fmla="*/ 228544 h 649810"/>
              <a:gd name="connsiteX5" fmla="*/ 1088174 w 1088174"/>
              <a:gd name="connsiteY5" fmla="*/ 0 h 649810"/>
              <a:gd name="connsiteX0" fmla="*/ 0 w 1042460"/>
              <a:gd name="connsiteY0" fmla="*/ 767728 h 770568"/>
              <a:gd name="connsiteX1" fmla="*/ 208948 w 1042460"/>
              <a:gd name="connsiteY1" fmla="*/ 751444 h 770568"/>
              <a:gd name="connsiteX2" fmla="*/ 444297 w 1042460"/>
              <a:gd name="connsiteY2" fmla="*/ 602871 h 770568"/>
              <a:gd name="connsiteX3" fmla="*/ 646902 w 1042460"/>
              <a:gd name="connsiteY3" fmla="*/ 458959 h 770568"/>
              <a:gd name="connsiteX4" fmla="*/ 843807 w 1042460"/>
              <a:gd name="connsiteY4" fmla="*/ 349302 h 770568"/>
              <a:gd name="connsiteX5" fmla="*/ 1042460 w 1042460"/>
              <a:gd name="connsiteY5" fmla="*/ 0 h 770568"/>
              <a:gd name="connsiteX0" fmla="*/ 0 w 1042460"/>
              <a:gd name="connsiteY0" fmla="*/ 767728 h 770568"/>
              <a:gd name="connsiteX1" fmla="*/ 208948 w 1042460"/>
              <a:gd name="connsiteY1" fmla="*/ 751444 h 770568"/>
              <a:gd name="connsiteX2" fmla="*/ 444297 w 1042460"/>
              <a:gd name="connsiteY2" fmla="*/ 602871 h 770568"/>
              <a:gd name="connsiteX3" fmla="*/ 646902 w 1042460"/>
              <a:gd name="connsiteY3" fmla="*/ 458959 h 770568"/>
              <a:gd name="connsiteX4" fmla="*/ 1042460 w 1042460"/>
              <a:gd name="connsiteY4" fmla="*/ 0 h 770568"/>
              <a:gd name="connsiteX0" fmla="*/ 0 w 1042460"/>
              <a:gd name="connsiteY0" fmla="*/ 767728 h 770568"/>
              <a:gd name="connsiteX1" fmla="*/ 208948 w 1042460"/>
              <a:gd name="connsiteY1" fmla="*/ 751444 h 770568"/>
              <a:gd name="connsiteX2" fmla="*/ 444297 w 1042460"/>
              <a:gd name="connsiteY2" fmla="*/ 602871 h 770568"/>
              <a:gd name="connsiteX3" fmla="*/ 646902 w 1042460"/>
              <a:gd name="connsiteY3" fmla="*/ 458959 h 770568"/>
              <a:gd name="connsiteX4" fmla="*/ 847790 w 1042460"/>
              <a:gd name="connsiteY4" fmla="*/ 282976 h 770568"/>
              <a:gd name="connsiteX5" fmla="*/ 1042460 w 1042460"/>
              <a:gd name="connsiteY5" fmla="*/ 0 h 770568"/>
              <a:gd name="connsiteX0" fmla="*/ 0 w 1042460"/>
              <a:gd name="connsiteY0" fmla="*/ 767728 h 770568"/>
              <a:gd name="connsiteX1" fmla="*/ 208948 w 1042460"/>
              <a:gd name="connsiteY1" fmla="*/ 751444 h 770568"/>
              <a:gd name="connsiteX2" fmla="*/ 444297 w 1042460"/>
              <a:gd name="connsiteY2" fmla="*/ 602871 h 770568"/>
              <a:gd name="connsiteX3" fmla="*/ 596927 w 1042460"/>
              <a:gd name="connsiteY3" fmla="*/ 505524 h 770568"/>
              <a:gd name="connsiteX4" fmla="*/ 847790 w 1042460"/>
              <a:gd name="connsiteY4" fmla="*/ 282976 h 770568"/>
              <a:gd name="connsiteX5" fmla="*/ 1042460 w 1042460"/>
              <a:gd name="connsiteY5" fmla="*/ 0 h 770568"/>
              <a:gd name="connsiteX0" fmla="*/ 0 w 1042460"/>
              <a:gd name="connsiteY0" fmla="*/ 767728 h 770568"/>
              <a:gd name="connsiteX1" fmla="*/ 208948 w 1042460"/>
              <a:gd name="connsiteY1" fmla="*/ 751444 h 770568"/>
              <a:gd name="connsiteX2" fmla="*/ 448096 w 1042460"/>
              <a:gd name="connsiteY2" fmla="*/ 645274 h 770568"/>
              <a:gd name="connsiteX3" fmla="*/ 596927 w 1042460"/>
              <a:gd name="connsiteY3" fmla="*/ 505524 h 770568"/>
              <a:gd name="connsiteX4" fmla="*/ 847790 w 1042460"/>
              <a:gd name="connsiteY4" fmla="*/ 282976 h 770568"/>
              <a:gd name="connsiteX5" fmla="*/ 1042460 w 1042460"/>
              <a:gd name="connsiteY5" fmla="*/ 0 h 770568"/>
              <a:gd name="connsiteX0" fmla="*/ 0 w 1042460"/>
              <a:gd name="connsiteY0" fmla="*/ 767728 h 770568"/>
              <a:gd name="connsiteX1" fmla="*/ 208948 w 1042460"/>
              <a:gd name="connsiteY1" fmla="*/ 751444 h 770568"/>
              <a:gd name="connsiteX2" fmla="*/ 448096 w 1042460"/>
              <a:gd name="connsiteY2" fmla="*/ 645274 h 770568"/>
              <a:gd name="connsiteX3" fmla="*/ 606123 w 1042460"/>
              <a:gd name="connsiteY3" fmla="*/ 527584 h 770568"/>
              <a:gd name="connsiteX4" fmla="*/ 847790 w 1042460"/>
              <a:gd name="connsiteY4" fmla="*/ 282976 h 770568"/>
              <a:gd name="connsiteX5" fmla="*/ 1042460 w 1042460"/>
              <a:gd name="connsiteY5" fmla="*/ 0 h 77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2460" h="770568">
                <a:moveTo>
                  <a:pt x="0" y="767728"/>
                </a:moveTo>
                <a:cubicBezTo>
                  <a:pt x="45586" y="757539"/>
                  <a:pt x="103736" y="789238"/>
                  <a:pt x="208948" y="751444"/>
                </a:cubicBezTo>
                <a:cubicBezTo>
                  <a:pt x="314160" y="713650"/>
                  <a:pt x="381900" y="682584"/>
                  <a:pt x="448096" y="645274"/>
                </a:cubicBezTo>
                <a:cubicBezTo>
                  <a:pt x="514292" y="607964"/>
                  <a:pt x="539507" y="587967"/>
                  <a:pt x="606123" y="527584"/>
                </a:cubicBezTo>
                <a:cubicBezTo>
                  <a:pt x="672739" y="467201"/>
                  <a:pt x="781864" y="359469"/>
                  <a:pt x="847790" y="282976"/>
                </a:cubicBezTo>
                <a:cubicBezTo>
                  <a:pt x="913716" y="206483"/>
                  <a:pt x="1006139" y="39714"/>
                  <a:pt x="1042460"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050" name="TextBox 1049">
            <a:extLst>
              <a:ext uri="{FF2B5EF4-FFF2-40B4-BE49-F238E27FC236}">
                <a16:creationId xmlns:a16="http://schemas.microsoft.com/office/drawing/2014/main" id="{371DD99A-2E70-02EA-23A3-822B802E5BE9}"/>
              </a:ext>
            </a:extLst>
          </p:cNvPr>
          <p:cNvSpPr txBox="1"/>
          <p:nvPr/>
        </p:nvSpPr>
        <p:spPr>
          <a:xfrm>
            <a:off x="811939" y="586724"/>
            <a:ext cx="2685479" cy="338554"/>
          </a:xfrm>
          <a:prstGeom prst="rect">
            <a:avLst/>
          </a:prstGeom>
          <a:noFill/>
        </p:spPr>
        <p:txBody>
          <a:bodyPr wrap="none" rtlCol="0">
            <a:spAutoFit/>
          </a:bodyPr>
          <a:lstStyle/>
          <a:p>
            <a:r>
              <a:rPr lang="en-DE" sz="1600" b="1" dirty="0">
                <a:latin typeface="Times" pitchFamily="2" charset="0"/>
              </a:rPr>
              <a:t>First-order Phase Transition</a:t>
            </a:r>
          </a:p>
        </p:txBody>
      </p:sp>
    </p:spTree>
    <p:extLst>
      <p:ext uri="{BB962C8B-B14F-4D97-AF65-F5344CB8AC3E}">
        <p14:creationId xmlns:p14="http://schemas.microsoft.com/office/powerpoint/2010/main" val="1459161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down)">
                                      <p:cBhvr>
                                        <p:cTn id="7" dur="500"/>
                                        <p:tgtEl>
                                          <p:spTgt spid="78"/>
                                        </p:tgtEl>
                                      </p:cBhvr>
                                    </p:animEffect>
                                  </p:childTnLst>
                                </p:cTn>
                              </p:par>
                              <p:par>
                                <p:cTn id="8" presetID="1"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wipe(down)">
                                      <p:cBhvr>
                                        <p:cTn id="13" dur="500"/>
                                        <p:tgtEl>
                                          <p:spTgt spid="77"/>
                                        </p:tgtEl>
                                      </p:cBhvr>
                                    </p:animEffect>
                                  </p:childTnLst>
                                </p:cTn>
                              </p:par>
                              <p:par>
                                <p:cTn id="14" presetID="1"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childTnLst>
                                </p:cTn>
                              </p:par>
                            </p:childTnLst>
                          </p:cTn>
                        </p:par>
                        <p:par>
                          <p:cTn id="26" fill="hold">
                            <p:stCondLst>
                              <p:cond delay="1500"/>
                            </p:stCondLst>
                            <p:childTnLst>
                              <p:par>
                                <p:cTn id="27" presetID="22" presetClass="entr" presetSubtype="4"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par>
                                <p:cTn id="30" presetID="1" presetClass="entr" presetSubtype="0" fill="hold" nodeType="withEffect">
                                  <p:stCondLst>
                                    <p:cond delay="0"/>
                                  </p:stCondLst>
                                  <p:childTnLst>
                                    <p:set>
                                      <p:cBhvr>
                                        <p:cTn id="31" dur="1" fill="hold">
                                          <p:stCondLst>
                                            <p:cond delay="0"/>
                                          </p:stCondLst>
                                        </p:cTn>
                                        <p:tgtEl>
                                          <p:spTgt spid="34"/>
                                        </p:tgtEl>
                                        <p:attrNameLst>
                                          <p:attrName>style.visibility</p:attrName>
                                        </p:attrNameLst>
                                      </p:cBhvr>
                                      <p:to>
                                        <p:strVal val="visible"/>
                                      </p:to>
                                    </p:se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fade">
                                      <p:cBhvr>
                                        <p:cTn id="35" dur="500"/>
                                        <p:tgtEl>
                                          <p:spTgt spid="66"/>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childTnLst>
                                </p:cTn>
                              </p:par>
                            </p:childTnLst>
                          </p:cTn>
                        </p:par>
                        <p:par>
                          <p:cTn id="38" fill="hold">
                            <p:stCondLst>
                              <p:cond delay="2500"/>
                            </p:stCondLst>
                            <p:childTnLst>
                              <p:par>
                                <p:cTn id="39" presetID="22" presetClass="entr" presetSubtype="4"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00"/>
                                        <p:tgtEl>
                                          <p:spTgt spid="22"/>
                                        </p:tgtEl>
                                      </p:cBhvr>
                                    </p:animEffect>
                                  </p:childTnLst>
                                </p:cTn>
                              </p:par>
                              <p:par>
                                <p:cTn id="42" presetID="1" presetClass="entr" presetSubtype="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50"/>
                                        <p:tgtEl>
                                          <p:spTgt spid="41"/>
                                        </p:tgtEl>
                                      </p:cBhvr>
                                    </p:animEffect>
                                  </p:childTnLst>
                                </p:cTn>
                              </p:par>
                              <p:par>
                                <p:cTn id="51" presetID="0" presetClass="path" presetSubtype="0" accel="50000" decel="50000" fill="hold" nodeType="withEffect">
                                  <p:stCondLst>
                                    <p:cond delay="0"/>
                                  </p:stCondLst>
                                  <p:childTnLst>
                                    <p:animMotion origin="layout" path="M 1.45833E-6 2.59259E-6 L 0.21471 0.08819 " pathEditMode="relative" rAng="0" ptsTypes="AA">
                                      <p:cBhvr>
                                        <p:cTn id="52" dur="500" fill="hold"/>
                                        <p:tgtEl>
                                          <p:spTgt spid="35"/>
                                        </p:tgtEl>
                                        <p:attrNameLst>
                                          <p:attrName>ppt_x</p:attrName>
                                          <p:attrName>ppt_y</p:attrName>
                                        </p:attrNameLst>
                                      </p:cBhvr>
                                      <p:rCtr x="10729" y="4398"/>
                                    </p:animMotion>
                                  </p:childTnLst>
                                </p:cTn>
                              </p:par>
                            </p:childTnLst>
                          </p:cTn>
                        </p:par>
                        <p:par>
                          <p:cTn id="53" fill="hold">
                            <p:stCondLst>
                              <p:cond delay="550"/>
                            </p:stCondLst>
                            <p:childTnLst>
                              <p:par>
                                <p:cTn id="54" presetID="1"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84"/>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85"/>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86"/>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87"/>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88"/>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89"/>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90"/>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91"/>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92"/>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93"/>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94"/>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95"/>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98"/>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99"/>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100"/>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101"/>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102"/>
                                        </p:tgtEl>
                                        <p:attrNameLst>
                                          <p:attrName>style.visibility</p:attrName>
                                        </p:attrNameLst>
                                      </p:cBhvr>
                                      <p:to>
                                        <p:strVal val="visible"/>
                                      </p:to>
                                    </p:set>
                                  </p:childTnLst>
                                </p:cTn>
                              </p:par>
                            </p:childTnLst>
                          </p:cTn>
                        </p:par>
                        <p:par>
                          <p:cTn id="94" fill="hold">
                            <p:stCondLst>
                              <p:cond delay="550"/>
                            </p:stCondLst>
                            <p:childTnLst>
                              <p:par>
                                <p:cTn id="95" presetID="6" presetClass="emph" presetSubtype="0" fill="hold" grpId="2" nodeType="afterEffect">
                                  <p:stCondLst>
                                    <p:cond delay="0"/>
                                  </p:stCondLst>
                                  <p:childTnLst>
                                    <p:animScale>
                                      <p:cBhvr>
                                        <p:cTn id="96" dur="2000" fill="hold"/>
                                        <p:tgtEl>
                                          <p:spTgt spid="83"/>
                                        </p:tgtEl>
                                      </p:cBhvr>
                                      <p:by x="150000" y="150000"/>
                                    </p:animScale>
                                  </p:childTnLst>
                                </p:cTn>
                              </p:par>
                              <p:par>
                                <p:cTn id="97" presetID="6" presetClass="emph" presetSubtype="0" fill="hold" grpId="2" nodeType="withEffect">
                                  <p:stCondLst>
                                    <p:cond delay="0"/>
                                  </p:stCondLst>
                                  <p:childTnLst>
                                    <p:animScale>
                                      <p:cBhvr>
                                        <p:cTn id="98" dur="2000" fill="hold"/>
                                        <p:tgtEl>
                                          <p:spTgt spid="84"/>
                                        </p:tgtEl>
                                      </p:cBhvr>
                                      <p:by x="150000" y="150000"/>
                                    </p:animScale>
                                  </p:childTnLst>
                                </p:cTn>
                              </p:par>
                              <p:par>
                                <p:cTn id="99" presetID="6" presetClass="emph" presetSubtype="0" fill="hold" grpId="2" nodeType="withEffect">
                                  <p:stCondLst>
                                    <p:cond delay="0"/>
                                  </p:stCondLst>
                                  <p:childTnLst>
                                    <p:animScale>
                                      <p:cBhvr>
                                        <p:cTn id="100" dur="2000" fill="hold"/>
                                        <p:tgtEl>
                                          <p:spTgt spid="85"/>
                                        </p:tgtEl>
                                      </p:cBhvr>
                                      <p:by x="150000" y="150000"/>
                                    </p:animScale>
                                  </p:childTnLst>
                                </p:cTn>
                              </p:par>
                              <p:par>
                                <p:cTn id="101" presetID="6" presetClass="emph" presetSubtype="0" fill="hold" nodeType="withEffect">
                                  <p:stCondLst>
                                    <p:cond delay="0"/>
                                  </p:stCondLst>
                                  <p:childTnLst>
                                    <p:animScale>
                                      <p:cBhvr>
                                        <p:cTn id="102" dur="2000" fill="hold"/>
                                        <p:tgtEl>
                                          <p:spTgt spid="86"/>
                                        </p:tgtEl>
                                      </p:cBhvr>
                                      <p:by x="150000" y="150000"/>
                                    </p:animScale>
                                  </p:childTnLst>
                                </p:cTn>
                              </p:par>
                              <p:par>
                                <p:cTn id="103" presetID="6" presetClass="emph" presetSubtype="0" fill="hold" nodeType="withEffect">
                                  <p:stCondLst>
                                    <p:cond delay="0"/>
                                  </p:stCondLst>
                                  <p:childTnLst>
                                    <p:animScale>
                                      <p:cBhvr>
                                        <p:cTn id="104" dur="2000" fill="hold"/>
                                        <p:tgtEl>
                                          <p:spTgt spid="87"/>
                                        </p:tgtEl>
                                      </p:cBhvr>
                                      <p:by x="150000" y="150000"/>
                                    </p:animScale>
                                  </p:childTnLst>
                                </p:cTn>
                              </p:par>
                              <p:par>
                                <p:cTn id="105" presetID="6" presetClass="emph" presetSubtype="0" fill="hold" nodeType="withEffect">
                                  <p:stCondLst>
                                    <p:cond delay="0"/>
                                  </p:stCondLst>
                                  <p:childTnLst>
                                    <p:animScale>
                                      <p:cBhvr>
                                        <p:cTn id="106" dur="2000" fill="hold"/>
                                        <p:tgtEl>
                                          <p:spTgt spid="88"/>
                                        </p:tgtEl>
                                      </p:cBhvr>
                                      <p:by x="150000" y="150000"/>
                                    </p:animScale>
                                  </p:childTnLst>
                                </p:cTn>
                              </p:par>
                              <p:par>
                                <p:cTn id="107" presetID="6" presetClass="emph" presetSubtype="0" fill="hold" nodeType="withEffect">
                                  <p:stCondLst>
                                    <p:cond delay="0"/>
                                  </p:stCondLst>
                                  <p:childTnLst>
                                    <p:animScale>
                                      <p:cBhvr>
                                        <p:cTn id="108" dur="2000" fill="hold"/>
                                        <p:tgtEl>
                                          <p:spTgt spid="89"/>
                                        </p:tgtEl>
                                      </p:cBhvr>
                                      <p:by x="150000" y="150000"/>
                                    </p:animScale>
                                  </p:childTnLst>
                                </p:cTn>
                              </p:par>
                              <p:par>
                                <p:cTn id="109" presetID="6" presetClass="emph" presetSubtype="0" fill="hold" nodeType="withEffect">
                                  <p:stCondLst>
                                    <p:cond delay="0"/>
                                  </p:stCondLst>
                                  <p:childTnLst>
                                    <p:animScale>
                                      <p:cBhvr>
                                        <p:cTn id="110" dur="2000" fill="hold"/>
                                        <p:tgtEl>
                                          <p:spTgt spid="90"/>
                                        </p:tgtEl>
                                      </p:cBhvr>
                                      <p:by x="150000" y="150000"/>
                                    </p:animScale>
                                  </p:childTnLst>
                                </p:cTn>
                              </p:par>
                              <p:par>
                                <p:cTn id="111" presetID="6" presetClass="emph" presetSubtype="0" fill="hold" nodeType="withEffect">
                                  <p:stCondLst>
                                    <p:cond delay="0"/>
                                  </p:stCondLst>
                                  <p:childTnLst>
                                    <p:animScale>
                                      <p:cBhvr>
                                        <p:cTn id="112" dur="2000" fill="hold"/>
                                        <p:tgtEl>
                                          <p:spTgt spid="91"/>
                                        </p:tgtEl>
                                      </p:cBhvr>
                                      <p:by x="150000" y="150000"/>
                                    </p:animScale>
                                  </p:childTnLst>
                                </p:cTn>
                              </p:par>
                              <p:par>
                                <p:cTn id="113" presetID="6" presetClass="emph" presetSubtype="0" fill="hold" nodeType="withEffect">
                                  <p:stCondLst>
                                    <p:cond delay="0"/>
                                  </p:stCondLst>
                                  <p:childTnLst>
                                    <p:animScale>
                                      <p:cBhvr>
                                        <p:cTn id="114" dur="2000" fill="hold"/>
                                        <p:tgtEl>
                                          <p:spTgt spid="92"/>
                                        </p:tgtEl>
                                      </p:cBhvr>
                                      <p:by x="150000" y="150000"/>
                                    </p:animScale>
                                  </p:childTnLst>
                                </p:cTn>
                              </p:par>
                              <p:par>
                                <p:cTn id="115" presetID="6" presetClass="emph" presetSubtype="0" fill="hold" nodeType="withEffect">
                                  <p:stCondLst>
                                    <p:cond delay="0"/>
                                  </p:stCondLst>
                                  <p:childTnLst>
                                    <p:animScale>
                                      <p:cBhvr>
                                        <p:cTn id="116" dur="2000" fill="hold"/>
                                        <p:tgtEl>
                                          <p:spTgt spid="93"/>
                                        </p:tgtEl>
                                      </p:cBhvr>
                                      <p:by x="150000" y="150000"/>
                                    </p:animScale>
                                  </p:childTnLst>
                                </p:cTn>
                              </p:par>
                              <p:par>
                                <p:cTn id="117" presetID="6" presetClass="emph" presetSubtype="0" fill="hold" grpId="2" nodeType="withEffect">
                                  <p:stCondLst>
                                    <p:cond delay="0"/>
                                  </p:stCondLst>
                                  <p:childTnLst>
                                    <p:animScale>
                                      <p:cBhvr>
                                        <p:cTn id="118" dur="2000" fill="hold"/>
                                        <p:tgtEl>
                                          <p:spTgt spid="94"/>
                                        </p:tgtEl>
                                      </p:cBhvr>
                                      <p:by x="150000" y="150000"/>
                                    </p:animScale>
                                  </p:childTnLst>
                                </p:cTn>
                              </p:par>
                              <p:par>
                                <p:cTn id="119" presetID="6" presetClass="emph" presetSubtype="0" fill="hold" grpId="2" nodeType="withEffect">
                                  <p:stCondLst>
                                    <p:cond delay="0"/>
                                  </p:stCondLst>
                                  <p:childTnLst>
                                    <p:animScale>
                                      <p:cBhvr>
                                        <p:cTn id="120" dur="2000" fill="hold"/>
                                        <p:tgtEl>
                                          <p:spTgt spid="95"/>
                                        </p:tgtEl>
                                      </p:cBhvr>
                                      <p:by x="150000" y="150000"/>
                                    </p:animScale>
                                  </p:childTnLst>
                                </p:cTn>
                              </p:par>
                              <p:par>
                                <p:cTn id="121" presetID="6" presetClass="emph" presetSubtype="0" fill="hold" grpId="2" nodeType="withEffect">
                                  <p:stCondLst>
                                    <p:cond delay="0"/>
                                  </p:stCondLst>
                                  <p:childTnLst>
                                    <p:animScale>
                                      <p:cBhvr>
                                        <p:cTn id="122" dur="2000" fill="hold"/>
                                        <p:tgtEl>
                                          <p:spTgt spid="96"/>
                                        </p:tgtEl>
                                      </p:cBhvr>
                                      <p:by x="150000" y="150000"/>
                                    </p:animScale>
                                  </p:childTnLst>
                                </p:cTn>
                              </p:par>
                              <p:par>
                                <p:cTn id="123" presetID="6" presetClass="emph" presetSubtype="0" fill="hold" grpId="2" nodeType="withEffect">
                                  <p:stCondLst>
                                    <p:cond delay="0"/>
                                  </p:stCondLst>
                                  <p:childTnLst>
                                    <p:animScale>
                                      <p:cBhvr>
                                        <p:cTn id="124" dur="2000" fill="hold"/>
                                        <p:tgtEl>
                                          <p:spTgt spid="97"/>
                                        </p:tgtEl>
                                      </p:cBhvr>
                                      <p:by x="150000" y="150000"/>
                                    </p:animScale>
                                  </p:childTnLst>
                                </p:cTn>
                              </p:par>
                              <p:par>
                                <p:cTn id="125" presetID="6" presetClass="emph" presetSubtype="0" fill="hold" grpId="2" nodeType="withEffect">
                                  <p:stCondLst>
                                    <p:cond delay="0"/>
                                  </p:stCondLst>
                                  <p:childTnLst>
                                    <p:animScale>
                                      <p:cBhvr>
                                        <p:cTn id="126" dur="2000" fill="hold"/>
                                        <p:tgtEl>
                                          <p:spTgt spid="98"/>
                                        </p:tgtEl>
                                      </p:cBhvr>
                                      <p:by x="150000" y="150000"/>
                                    </p:animScale>
                                  </p:childTnLst>
                                </p:cTn>
                              </p:par>
                              <p:par>
                                <p:cTn id="127" presetID="6" presetClass="emph" presetSubtype="0" fill="hold" grpId="2" nodeType="withEffect">
                                  <p:stCondLst>
                                    <p:cond delay="0"/>
                                  </p:stCondLst>
                                  <p:childTnLst>
                                    <p:animScale>
                                      <p:cBhvr>
                                        <p:cTn id="128" dur="2000" fill="hold"/>
                                        <p:tgtEl>
                                          <p:spTgt spid="99"/>
                                        </p:tgtEl>
                                      </p:cBhvr>
                                      <p:by x="150000" y="150000"/>
                                    </p:animScale>
                                  </p:childTnLst>
                                </p:cTn>
                              </p:par>
                              <p:par>
                                <p:cTn id="129" presetID="6" presetClass="emph" presetSubtype="0" fill="hold" grpId="2" nodeType="withEffect">
                                  <p:stCondLst>
                                    <p:cond delay="0"/>
                                  </p:stCondLst>
                                  <p:childTnLst>
                                    <p:animScale>
                                      <p:cBhvr>
                                        <p:cTn id="130" dur="2000" fill="hold"/>
                                        <p:tgtEl>
                                          <p:spTgt spid="10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3" grpId="2" animBg="1"/>
      <p:bldP spid="84" grpId="0" animBg="1"/>
      <p:bldP spid="84" grpId="2" animBg="1"/>
      <p:bldP spid="85" grpId="0" animBg="1"/>
      <p:bldP spid="85" grpId="2" animBg="1"/>
      <p:bldP spid="94" grpId="0" animBg="1"/>
      <p:bldP spid="94" grpId="2" animBg="1"/>
      <p:bldP spid="95" grpId="0" animBg="1"/>
      <p:bldP spid="95" grpId="2" animBg="1"/>
      <p:bldP spid="96" grpId="0" animBg="1"/>
      <p:bldP spid="96" grpId="2" animBg="1"/>
      <p:bldP spid="97" grpId="0" animBg="1"/>
      <p:bldP spid="97" grpId="2" animBg="1"/>
      <p:bldP spid="98" grpId="0" animBg="1"/>
      <p:bldP spid="98" grpId="2" animBg="1"/>
      <p:bldP spid="99" grpId="0" animBg="1"/>
      <p:bldP spid="99" grpId="2" animBg="1"/>
      <p:bldP spid="100" grpId="0" animBg="1"/>
      <p:bldP spid="100" grpId="2" animBg="1"/>
      <p:bldP spid="101" grpId="0"/>
      <p:bldP spid="102" grpId="0"/>
      <p:bldP spid="15" grpId="0" animBg="1"/>
      <p:bldP spid="22" grpId="0" animBg="1"/>
      <p:bldP spid="23" grpId="0" animBg="1"/>
      <p:bldP spid="36" grpId="0"/>
      <p:bldP spid="38" grpId="0"/>
      <p:bldP spid="39" grpId="0"/>
      <p:bldP spid="77" grpId="0" animBg="1"/>
      <p:bldP spid="7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artoon character with legs and legs&#10;&#10;Description automatically generated">
            <a:extLst>
              <a:ext uri="{FF2B5EF4-FFF2-40B4-BE49-F238E27FC236}">
                <a16:creationId xmlns:a16="http://schemas.microsoft.com/office/drawing/2014/main" id="{C62E9805-2427-EB15-2586-104CB83BC292}"/>
              </a:ext>
            </a:extLst>
          </p:cNvPr>
          <p:cNvPicPr>
            <a:picLocks noChangeAspect="1"/>
          </p:cNvPicPr>
          <p:nvPr/>
        </p:nvPicPr>
        <p:blipFill>
          <a:blip r:embed="rId2">
            <a:alphaModFix/>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2450" t="23596" r="83070" b="13026"/>
          <a:stretch/>
        </p:blipFill>
        <p:spPr>
          <a:xfrm>
            <a:off x="1555660" y="3331779"/>
            <a:ext cx="1759039" cy="1311659"/>
          </a:xfrm>
          <a:prstGeom prst="rect">
            <a:avLst/>
          </a:prstGeom>
        </p:spPr>
      </p:pic>
      <p:sp>
        <p:nvSpPr>
          <p:cNvPr id="3" name="Content Placeholder 2">
            <a:extLst>
              <a:ext uri="{FF2B5EF4-FFF2-40B4-BE49-F238E27FC236}">
                <a16:creationId xmlns:a16="http://schemas.microsoft.com/office/drawing/2014/main" id="{0FA37994-61D1-0569-8A30-6B3CEAE0562E}"/>
              </a:ext>
            </a:extLst>
          </p:cNvPr>
          <p:cNvSpPr>
            <a:spLocks noGrp="1"/>
          </p:cNvSpPr>
          <p:nvPr>
            <p:ph idx="1"/>
          </p:nvPr>
        </p:nvSpPr>
        <p:spPr>
          <a:xfrm>
            <a:off x="4886556" y="2743596"/>
            <a:ext cx="6891719" cy="2890768"/>
          </a:xfrm>
        </p:spPr>
        <p:txBody>
          <a:bodyPr>
            <a:noAutofit/>
          </a:bodyPr>
          <a:lstStyle/>
          <a:p>
            <a:pPr>
              <a:lnSpc>
                <a:spcPct val="100000"/>
              </a:lnSpc>
              <a:buFont typeface="Wingdings" pitchFamily="2" charset="2"/>
              <a:buChar char="q"/>
            </a:pPr>
            <a:r>
              <a:rPr lang="en-DE" sz="1800" dirty="0">
                <a:latin typeface="Times" pitchFamily="2" charset="0"/>
              </a:rPr>
              <a:t>    EW baryogenesis  -&gt; </a:t>
            </a:r>
            <a:r>
              <a:rPr lang="en-DE" sz="1800" dirty="0">
                <a:highlight>
                  <a:srgbClr val="FFFF00"/>
                </a:highlight>
                <a:latin typeface="Times" pitchFamily="2" charset="0"/>
              </a:rPr>
              <a:t>Strong first-order </a:t>
            </a:r>
            <a:r>
              <a:rPr lang="en-DE" sz="1800" dirty="0">
                <a:latin typeface="Times" pitchFamily="2" charset="0"/>
              </a:rPr>
              <a:t>phase transition</a:t>
            </a:r>
          </a:p>
          <a:p>
            <a:pPr>
              <a:lnSpc>
                <a:spcPct val="150000"/>
              </a:lnSpc>
              <a:buFont typeface="Wingdings" pitchFamily="2" charset="2"/>
              <a:buChar char="q"/>
            </a:pPr>
            <a:r>
              <a:rPr lang="en-DE" sz="1800" dirty="0">
                <a:latin typeface="Times" pitchFamily="2" charset="0"/>
              </a:rPr>
              <a:t>    Matter-Antimatter asymmetry  </a:t>
            </a:r>
          </a:p>
          <a:p>
            <a:pPr marL="0" indent="0">
              <a:lnSpc>
                <a:spcPct val="100000"/>
              </a:lnSpc>
              <a:buNone/>
            </a:pPr>
            <a:r>
              <a:rPr lang="en-DE" sz="1800" dirty="0">
                <a:latin typeface="Times" pitchFamily="2" charset="0"/>
              </a:rPr>
              <a:t>        -&gt; </a:t>
            </a:r>
            <a:r>
              <a:rPr lang="en-DE" sz="1800" i="1" dirty="0">
                <a:latin typeface="Times" pitchFamily="2" charset="0"/>
              </a:rPr>
              <a:t>SM prediction</a:t>
            </a:r>
            <a:r>
              <a:rPr lang="en-DE" sz="1800" dirty="0">
                <a:latin typeface="Times" pitchFamily="2" charset="0"/>
              </a:rPr>
              <a:t>:  6 . </a:t>
            </a:r>
            <a:r>
              <a:rPr lang="en-DE" sz="1800" dirty="0">
                <a:highlight>
                  <a:srgbClr val="FFFF00"/>
                </a:highlight>
                <a:latin typeface="Times" pitchFamily="2" charset="0"/>
              </a:rPr>
              <a:t>10</a:t>
            </a:r>
            <a:r>
              <a:rPr lang="en-DE" sz="1800" baseline="30000" dirty="0">
                <a:highlight>
                  <a:srgbClr val="FFFF00"/>
                </a:highlight>
                <a:latin typeface="Times" pitchFamily="2" charset="0"/>
              </a:rPr>
              <a:t>-19</a:t>
            </a:r>
            <a:r>
              <a:rPr lang="en-DE" sz="1800" dirty="0">
                <a:latin typeface="Times" pitchFamily="2" charset="0"/>
              </a:rPr>
              <a:t>   ; Obs</a:t>
            </a:r>
            <a:r>
              <a:rPr lang="en-DE" sz="1800" i="1" dirty="0">
                <a:latin typeface="Times" pitchFamily="2" charset="0"/>
              </a:rPr>
              <a:t>erved</a:t>
            </a:r>
            <a:r>
              <a:rPr lang="en-DE" sz="1800" dirty="0">
                <a:latin typeface="Times" pitchFamily="2" charset="0"/>
              </a:rPr>
              <a:t>:  6 . </a:t>
            </a:r>
            <a:r>
              <a:rPr lang="en-DE" sz="1800" dirty="0">
                <a:highlight>
                  <a:srgbClr val="FFFF00"/>
                </a:highlight>
                <a:latin typeface="Times" pitchFamily="2" charset="0"/>
              </a:rPr>
              <a:t>10</a:t>
            </a:r>
            <a:r>
              <a:rPr lang="en-DE" sz="1800" baseline="30000" dirty="0">
                <a:highlight>
                  <a:srgbClr val="FFFF00"/>
                </a:highlight>
                <a:latin typeface="Times" pitchFamily="2" charset="0"/>
              </a:rPr>
              <a:t>-10</a:t>
            </a:r>
            <a:endParaRPr lang="en-DE" sz="1800" dirty="0">
              <a:latin typeface="Times" pitchFamily="2" charset="0"/>
            </a:endParaRPr>
          </a:p>
          <a:p>
            <a:pPr marL="0" indent="0">
              <a:lnSpc>
                <a:spcPct val="100000"/>
              </a:lnSpc>
              <a:buNone/>
            </a:pPr>
            <a:r>
              <a:rPr lang="en-DE" sz="1800" dirty="0">
                <a:latin typeface="Times" pitchFamily="2" charset="0"/>
              </a:rPr>
              <a:t>        -&gt; </a:t>
            </a:r>
            <a:r>
              <a:rPr lang="en-DE" sz="1800" dirty="0">
                <a:highlight>
                  <a:srgbClr val="FFFF00"/>
                </a:highlight>
                <a:latin typeface="Times" pitchFamily="2" charset="0"/>
              </a:rPr>
              <a:t>Sakharov conditions </a:t>
            </a:r>
          </a:p>
          <a:p>
            <a:pPr marL="0" indent="0">
              <a:lnSpc>
                <a:spcPct val="100000"/>
              </a:lnSpc>
              <a:buNone/>
            </a:pPr>
            <a:r>
              <a:rPr lang="en-DE" sz="1800" i="1" dirty="0">
                <a:latin typeface="Times" pitchFamily="2" charset="0"/>
              </a:rPr>
              <a:t>            (B, C and CP violation + Out-of-Thermal-Equilibrium Process)</a:t>
            </a:r>
          </a:p>
          <a:p>
            <a:pPr marL="0" indent="0">
              <a:lnSpc>
                <a:spcPct val="100000"/>
              </a:lnSpc>
              <a:buNone/>
            </a:pPr>
            <a:endParaRPr lang="en-DE" sz="1800" i="1" dirty="0">
              <a:latin typeface="Times" pitchFamily="2" charset="0"/>
            </a:endParaRPr>
          </a:p>
          <a:p>
            <a:pPr>
              <a:lnSpc>
                <a:spcPct val="100000"/>
              </a:lnSpc>
              <a:buFont typeface="Wingdings" pitchFamily="2" charset="2"/>
              <a:buChar char="ü"/>
            </a:pPr>
            <a:r>
              <a:rPr lang="en-DE" sz="1800" i="1" dirty="0">
                <a:solidFill>
                  <a:srgbClr val="FF0000"/>
                </a:solidFill>
                <a:latin typeface="Times" pitchFamily="2" charset="0"/>
              </a:rPr>
              <a:t>  BSM (extended) Higgs sector required!</a:t>
            </a:r>
            <a:endParaRPr lang="en-DE" sz="2000" i="1" dirty="0">
              <a:solidFill>
                <a:srgbClr val="FF0000"/>
              </a:solidFill>
              <a:latin typeface="Times" pitchFamily="2" charset="0"/>
            </a:endParaRPr>
          </a:p>
          <a:p>
            <a:pPr>
              <a:lnSpc>
                <a:spcPct val="150000"/>
              </a:lnSpc>
              <a:buFont typeface="Wingdings" pitchFamily="2" charset="2"/>
              <a:buChar char="q"/>
            </a:pPr>
            <a:endParaRPr lang="en-DE" sz="1800" dirty="0">
              <a:latin typeface="Times" pitchFamily="2" charset="0"/>
            </a:endParaRPr>
          </a:p>
        </p:txBody>
      </p:sp>
      <p:pic>
        <p:nvPicPr>
          <p:cNvPr id="8" name="Picture 7" descr="A blue circle with text and dots&#10;&#10;Description automatically generated">
            <a:extLst>
              <a:ext uri="{FF2B5EF4-FFF2-40B4-BE49-F238E27FC236}">
                <a16:creationId xmlns:a16="http://schemas.microsoft.com/office/drawing/2014/main" id="{F4E63326-C61B-8A81-560C-6E9279F6FC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8685" y="299549"/>
            <a:ext cx="729590" cy="729590"/>
          </a:xfrm>
          <a:prstGeom prst="rect">
            <a:avLst/>
          </a:prstGeom>
        </p:spPr>
      </p:pic>
      <p:sp>
        <p:nvSpPr>
          <p:cNvPr id="24" name="Rectangle 23">
            <a:extLst>
              <a:ext uri="{FF2B5EF4-FFF2-40B4-BE49-F238E27FC236}">
                <a16:creationId xmlns:a16="http://schemas.microsoft.com/office/drawing/2014/main" id="{5490CD3A-69D1-F9EB-7034-3CB2CAA5D608}"/>
              </a:ext>
            </a:extLst>
          </p:cNvPr>
          <p:cNvSpPr/>
          <p:nvPr/>
        </p:nvSpPr>
        <p:spPr>
          <a:xfrm>
            <a:off x="0" y="6654188"/>
            <a:ext cx="12192000" cy="203812"/>
          </a:xfrm>
          <a:prstGeom prst="rect">
            <a:avLst/>
          </a:prstGeom>
          <a:solidFill>
            <a:srgbClr val="FFF58D">
              <a:alpha val="66275"/>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DE"/>
          </a:p>
        </p:txBody>
      </p:sp>
      <p:sp>
        <p:nvSpPr>
          <p:cNvPr id="25" name="TextBox 24">
            <a:extLst>
              <a:ext uri="{FF2B5EF4-FFF2-40B4-BE49-F238E27FC236}">
                <a16:creationId xmlns:a16="http://schemas.microsoft.com/office/drawing/2014/main" id="{81E65A77-5AF2-F43C-6D9C-7057D3B53E84}"/>
              </a:ext>
            </a:extLst>
          </p:cNvPr>
          <p:cNvSpPr txBox="1"/>
          <p:nvPr/>
        </p:nvSpPr>
        <p:spPr>
          <a:xfrm>
            <a:off x="706536" y="6625289"/>
            <a:ext cx="6097836" cy="261610"/>
          </a:xfrm>
          <a:prstGeom prst="rect">
            <a:avLst/>
          </a:prstGeom>
          <a:noFill/>
        </p:spPr>
        <p:txBody>
          <a:bodyPr wrap="square">
            <a:spAutoFit/>
          </a:bodyPr>
          <a:lstStyle/>
          <a:p>
            <a:r>
              <a:rPr lang="en-DE" sz="1100" dirty="0">
                <a:solidFill>
                  <a:schemeClr val="tx1">
                    <a:tint val="82000"/>
                  </a:schemeClr>
                </a:solidFill>
              </a:rPr>
              <a:t>Debankana Nath</a:t>
            </a:r>
          </a:p>
        </p:txBody>
      </p:sp>
      <p:sp>
        <p:nvSpPr>
          <p:cNvPr id="26" name="Slide Number Placeholder 6">
            <a:extLst>
              <a:ext uri="{FF2B5EF4-FFF2-40B4-BE49-F238E27FC236}">
                <a16:creationId xmlns:a16="http://schemas.microsoft.com/office/drawing/2014/main" id="{FE7D2B35-550B-5BC2-CC90-A8AF00AB8DDE}"/>
              </a:ext>
            </a:extLst>
          </p:cNvPr>
          <p:cNvSpPr>
            <a:spLocks noGrp="1"/>
          </p:cNvSpPr>
          <p:nvPr>
            <p:ph type="sldNum" sz="quarter" idx="12"/>
          </p:nvPr>
        </p:nvSpPr>
        <p:spPr>
          <a:xfrm>
            <a:off x="8895946" y="6558450"/>
            <a:ext cx="2743200" cy="365125"/>
          </a:xfrm>
        </p:spPr>
        <p:txBody>
          <a:bodyPr/>
          <a:lstStyle/>
          <a:p>
            <a:fld id="{330EA680-D336-4FF7-8B7A-9848BB0A1C32}" type="slidenum">
              <a:rPr lang="en-GB" sz="1100" smtClean="0"/>
              <a:t>5</a:t>
            </a:fld>
            <a:endParaRPr lang="en-GB" sz="1100" dirty="0"/>
          </a:p>
        </p:txBody>
      </p:sp>
      <p:sp>
        <p:nvSpPr>
          <p:cNvPr id="27" name="Footer Placeholder 5">
            <a:extLst>
              <a:ext uri="{FF2B5EF4-FFF2-40B4-BE49-F238E27FC236}">
                <a16:creationId xmlns:a16="http://schemas.microsoft.com/office/drawing/2014/main" id="{8DF48908-2DB1-0776-31AE-801018F9B5DF}"/>
              </a:ext>
            </a:extLst>
          </p:cNvPr>
          <p:cNvSpPr txBox="1">
            <a:spLocks/>
          </p:cNvSpPr>
          <p:nvPr/>
        </p:nvSpPr>
        <p:spPr>
          <a:xfrm>
            <a:off x="6096000" y="6558451"/>
            <a:ext cx="5147441" cy="365125"/>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t>2HDM : Alignment Limit and SFOEWPT || DESY THEORY WORKSHOP 2025</a:t>
            </a:r>
          </a:p>
        </p:txBody>
      </p:sp>
      <p:sp>
        <p:nvSpPr>
          <p:cNvPr id="28" name="Cloud Callout 27">
            <a:extLst>
              <a:ext uri="{FF2B5EF4-FFF2-40B4-BE49-F238E27FC236}">
                <a16:creationId xmlns:a16="http://schemas.microsoft.com/office/drawing/2014/main" id="{C22084C6-0A65-47B8-2C17-5DEB70CA8AF3}"/>
              </a:ext>
            </a:extLst>
          </p:cNvPr>
          <p:cNvSpPr/>
          <p:nvPr/>
        </p:nvSpPr>
        <p:spPr>
          <a:xfrm>
            <a:off x="1933080" y="664344"/>
            <a:ext cx="4247003" cy="1768048"/>
          </a:xfrm>
          <a:prstGeom prst="cloudCallout">
            <a:avLst/>
          </a:prstGeom>
          <a:solidFill>
            <a:srgbClr val="00ABF4">
              <a:alpha val="3607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Imprint MT Shadow" pitchFamily="82" charset="77"/>
              </a:rPr>
              <a:t>What are we looking for?</a:t>
            </a:r>
            <a:endParaRPr lang="en-DE" sz="1600" dirty="0">
              <a:solidFill>
                <a:schemeClr val="tx1"/>
              </a:solidFill>
            </a:endParaRPr>
          </a:p>
        </p:txBody>
      </p:sp>
      <p:pic>
        <p:nvPicPr>
          <p:cNvPr id="9" name="Picture 8" descr="A magnifying glass on a stick&#10;&#10;Description automatically generated">
            <a:extLst>
              <a:ext uri="{FF2B5EF4-FFF2-40B4-BE49-F238E27FC236}">
                <a16:creationId xmlns:a16="http://schemas.microsoft.com/office/drawing/2014/main" id="{8C978EAA-637E-2182-CCDB-AC1DEF1FE0D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flipH="1">
            <a:off x="2921697" y="3607587"/>
            <a:ext cx="654612" cy="481413"/>
          </a:xfrm>
          <a:prstGeom prst="rect">
            <a:avLst/>
          </a:prstGeom>
        </p:spPr>
      </p:pic>
    </p:spTree>
    <p:extLst>
      <p:ext uri="{BB962C8B-B14F-4D97-AF65-F5344CB8AC3E}">
        <p14:creationId xmlns:p14="http://schemas.microsoft.com/office/powerpoint/2010/main" val="38207598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1500" fill="hold"/>
                                        <p:tgtEl>
                                          <p:spTgt spid="28"/>
                                        </p:tgtEl>
                                      </p:cBhvr>
                                      <p:by x="150000" y="150000"/>
                                    </p:animScale>
                                  </p:childTnLst>
                                </p:cTn>
                              </p:par>
                            </p:childTnLst>
                          </p:cTn>
                        </p:par>
                        <p:par>
                          <p:cTn id="7" fill="hold">
                            <p:stCondLst>
                              <p:cond delay="1500"/>
                            </p:stCondLst>
                            <p:childTnLst>
                              <p:par>
                                <p:cTn id="8" presetID="10" presetClass="entr" presetSubtype="0"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par>
                          <p:cTn id="15" fill="hold">
                            <p:stCondLst>
                              <p:cond delay="2500"/>
                            </p:stCondLst>
                            <p:childTnLst>
                              <p:par>
                                <p:cTn id="16" presetID="10" presetClass="entr" presetSubtype="0"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par>
                          <p:cTn id="23" fill="hold">
                            <p:stCondLst>
                              <p:cond delay="3500"/>
                            </p:stCondLst>
                            <p:childTnLst>
                              <p:par>
                                <p:cTn id="24" presetID="10" presetClass="entr" presetSubtype="0"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5C1CF908-81D6-FCFF-A8F3-A790DE265232}"/>
              </a:ext>
            </a:extLst>
          </p:cNvPr>
          <p:cNvSpPr/>
          <p:nvPr/>
        </p:nvSpPr>
        <p:spPr>
          <a:xfrm>
            <a:off x="3998809" y="1581766"/>
            <a:ext cx="7772202" cy="1275239"/>
          </a:xfrm>
          <a:custGeom>
            <a:avLst/>
            <a:gdLst>
              <a:gd name="connsiteX0" fmla="*/ 0 w 7772202"/>
              <a:gd name="connsiteY0" fmla="*/ 0 h 1275239"/>
              <a:gd name="connsiteX1" fmla="*/ 569961 w 7772202"/>
              <a:gd name="connsiteY1" fmla="*/ 0 h 1275239"/>
              <a:gd name="connsiteX2" fmla="*/ 1139923 w 7772202"/>
              <a:gd name="connsiteY2" fmla="*/ 0 h 1275239"/>
              <a:gd name="connsiteX3" fmla="*/ 1943051 w 7772202"/>
              <a:gd name="connsiteY3" fmla="*/ 0 h 1275239"/>
              <a:gd name="connsiteX4" fmla="*/ 2746178 w 7772202"/>
              <a:gd name="connsiteY4" fmla="*/ 0 h 1275239"/>
              <a:gd name="connsiteX5" fmla="*/ 3549306 w 7772202"/>
              <a:gd name="connsiteY5" fmla="*/ 0 h 1275239"/>
              <a:gd name="connsiteX6" fmla="*/ 4041545 w 7772202"/>
              <a:gd name="connsiteY6" fmla="*/ 0 h 1275239"/>
              <a:gd name="connsiteX7" fmla="*/ 4689229 w 7772202"/>
              <a:gd name="connsiteY7" fmla="*/ 0 h 1275239"/>
              <a:gd name="connsiteX8" fmla="*/ 5181468 w 7772202"/>
              <a:gd name="connsiteY8" fmla="*/ 0 h 1275239"/>
              <a:gd name="connsiteX9" fmla="*/ 5595985 w 7772202"/>
              <a:gd name="connsiteY9" fmla="*/ 0 h 1275239"/>
              <a:gd name="connsiteX10" fmla="*/ 6321391 w 7772202"/>
              <a:gd name="connsiteY10" fmla="*/ 0 h 1275239"/>
              <a:gd name="connsiteX11" fmla="*/ 7124519 w 7772202"/>
              <a:gd name="connsiteY11" fmla="*/ 0 h 1275239"/>
              <a:gd name="connsiteX12" fmla="*/ 7772202 w 7772202"/>
              <a:gd name="connsiteY12" fmla="*/ 0 h 1275239"/>
              <a:gd name="connsiteX13" fmla="*/ 7772202 w 7772202"/>
              <a:gd name="connsiteY13" fmla="*/ 599362 h 1275239"/>
              <a:gd name="connsiteX14" fmla="*/ 7772202 w 7772202"/>
              <a:gd name="connsiteY14" fmla="*/ 1275239 h 1275239"/>
              <a:gd name="connsiteX15" fmla="*/ 7279963 w 7772202"/>
              <a:gd name="connsiteY15" fmla="*/ 1275239 h 1275239"/>
              <a:gd name="connsiteX16" fmla="*/ 6476835 w 7772202"/>
              <a:gd name="connsiteY16" fmla="*/ 1275239 h 1275239"/>
              <a:gd name="connsiteX17" fmla="*/ 6062318 w 7772202"/>
              <a:gd name="connsiteY17" fmla="*/ 1275239 h 1275239"/>
              <a:gd name="connsiteX18" fmla="*/ 5259190 w 7772202"/>
              <a:gd name="connsiteY18" fmla="*/ 1275239 h 1275239"/>
              <a:gd name="connsiteX19" fmla="*/ 4689229 w 7772202"/>
              <a:gd name="connsiteY19" fmla="*/ 1275239 h 1275239"/>
              <a:gd name="connsiteX20" fmla="*/ 4274711 w 7772202"/>
              <a:gd name="connsiteY20" fmla="*/ 1275239 h 1275239"/>
              <a:gd name="connsiteX21" fmla="*/ 3627028 w 7772202"/>
              <a:gd name="connsiteY21" fmla="*/ 1275239 h 1275239"/>
              <a:gd name="connsiteX22" fmla="*/ 2979344 w 7772202"/>
              <a:gd name="connsiteY22" fmla="*/ 1275239 h 1275239"/>
              <a:gd name="connsiteX23" fmla="*/ 2409383 w 7772202"/>
              <a:gd name="connsiteY23" fmla="*/ 1275239 h 1275239"/>
              <a:gd name="connsiteX24" fmla="*/ 1917143 w 7772202"/>
              <a:gd name="connsiteY24" fmla="*/ 1275239 h 1275239"/>
              <a:gd name="connsiteX25" fmla="*/ 1191738 w 7772202"/>
              <a:gd name="connsiteY25" fmla="*/ 1275239 h 1275239"/>
              <a:gd name="connsiteX26" fmla="*/ 621776 w 7772202"/>
              <a:gd name="connsiteY26" fmla="*/ 1275239 h 1275239"/>
              <a:gd name="connsiteX27" fmla="*/ 0 w 7772202"/>
              <a:gd name="connsiteY27" fmla="*/ 1275239 h 1275239"/>
              <a:gd name="connsiteX28" fmla="*/ 0 w 7772202"/>
              <a:gd name="connsiteY28" fmla="*/ 663124 h 1275239"/>
              <a:gd name="connsiteX29" fmla="*/ 0 w 7772202"/>
              <a:gd name="connsiteY29" fmla="*/ 0 h 127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72202" h="1275239" fill="none" extrusionOk="0">
                <a:moveTo>
                  <a:pt x="0" y="0"/>
                </a:moveTo>
                <a:cubicBezTo>
                  <a:pt x="172734" y="-25265"/>
                  <a:pt x="400319" y="-7881"/>
                  <a:pt x="569961" y="0"/>
                </a:cubicBezTo>
                <a:cubicBezTo>
                  <a:pt x="739603" y="7881"/>
                  <a:pt x="1001534" y="27315"/>
                  <a:pt x="1139923" y="0"/>
                </a:cubicBezTo>
                <a:cubicBezTo>
                  <a:pt x="1278312" y="-27315"/>
                  <a:pt x="1642760" y="38989"/>
                  <a:pt x="1943051" y="0"/>
                </a:cubicBezTo>
                <a:cubicBezTo>
                  <a:pt x="2243342" y="-38989"/>
                  <a:pt x="2444545" y="-36605"/>
                  <a:pt x="2746178" y="0"/>
                </a:cubicBezTo>
                <a:cubicBezTo>
                  <a:pt x="3047811" y="36605"/>
                  <a:pt x="3238213" y="25102"/>
                  <a:pt x="3549306" y="0"/>
                </a:cubicBezTo>
                <a:cubicBezTo>
                  <a:pt x="3860399" y="-25102"/>
                  <a:pt x="3807309" y="12627"/>
                  <a:pt x="4041545" y="0"/>
                </a:cubicBezTo>
                <a:cubicBezTo>
                  <a:pt x="4275781" y="-12627"/>
                  <a:pt x="4459647" y="22576"/>
                  <a:pt x="4689229" y="0"/>
                </a:cubicBezTo>
                <a:cubicBezTo>
                  <a:pt x="4918811" y="-22576"/>
                  <a:pt x="4951292" y="16125"/>
                  <a:pt x="5181468" y="0"/>
                </a:cubicBezTo>
                <a:cubicBezTo>
                  <a:pt x="5411644" y="-16125"/>
                  <a:pt x="5403348" y="-10774"/>
                  <a:pt x="5595985" y="0"/>
                </a:cubicBezTo>
                <a:cubicBezTo>
                  <a:pt x="5788622" y="10774"/>
                  <a:pt x="5993004" y="22692"/>
                  <a:pt x="6321391" y="0"/>
                </a:cubicBezTo>
                <a:cubicBezTo>
                  <a:pt x="6649778" y="-22692"/>
                  <a:pt x="6733019" y="4548"/>
                  <a:pt x="7124519" y="0"/>
                </a:cubicBezTo>
                <a:cubicBezTo>
                  <a:pt x="7516019" y="-4548"/>
                  <a:pt x="7486949" y="-14917"/>
                  <a:pt x="7772202" y="0"/>
                </a:cubicBezTo>
                <a:cubicBezTo>
                  <a:pt x="7800365" y="191703"/>
                  <a:pt x="7748959" y="396134"/>
                  <a:pt x="7772202" y="599362"/>
                </a:cubicBezTo>
                <a:cubicBezTo>
                  <a:pt x="7795445" y="802590"/>
                  <a:pt x="7790865" y="1119735"/>
                  <a:pt x="7772202" y="1275239"/>
                </a:cubicBezTo>
                <a:cubicBezTo>
                  <a:pt x="7585380" y="1279437"/>
                  <a:pt x="7454614" y="1291920"/>
                  <a:pt x="7279963" y="1275239"/>
                </a:cubicBezTo>
                <a:cubicBezTo>
                  <a:pt x="7105312" y="1258558"/>
                  <a:pt x="6814691" y="1282900"/>
                  <a:pt x="6476835" y="1275239"/>
                </a:cubicBezTo>
                <a:cubicBezTo>
                  <a:pt x="6138979" y="1267578"/>
                  <a:pt x="6200273" y="1267004"/>
                  <a:pt x="6062318" y="1275239"/>
                </a:cubicBezTo>
                <a:cubicBezTo>
                  <a:pt x="5924363" y="1283474"/>
                  <a:pt x="5513045" y="1310066"/>
                  <a:pt x="5259190" y="1275239"/>
                </a:cubicBezTo>
                <a:cubicBezTo>
                  <a:pt x="5005335" y="1240412"/>
                  <a:pt x="4963114" y="1268703"/>
                  <a:pt x="4689229" y="1275239"/>
                </a:cubicBezTo>
                <a:cubicBezTo>
                  <a:pt x="4415344" y="1281775"/>
                  <a:pt x="4367469" y="1255267"/>
                  <a:pt x="4274711" y="1275239"/>
                </a:cubicBezTo>
                <a:cubicBezTo>
                  <a:pt x="4181953" y="1295211"/>
                  <a:pt x="3764723" y="1257574"/>
                  <a:pt x="3627028" y="1275239"/>
                </a:cubicBezTo>
                <a:cubicBezTo>
                  <a:pt x="3489333" y="1292904"/>
                  <a:pt x="3155913" y="1267925"/>
                  <a:pt x="2979344" y="1275239"/>
                </a:cubicBezTo>
                <a:cubicBezTo>
                  <a:pt x="2802775" y="1282553"/>
                  <a:pt x="2549718" y="1272521"/>
                  <a:pt x="2409383" y="1275239"/>
                </a:cubicBezTo>
                <a:cubicBezTo>
                  <a:pt x="2269048" y="1277957"/>
                  <a:pt x="2140124" y="1290335"/>
                  <a:pt x="1917143" y="1275239"/>
                </a:cubicBezTo>
                <a:cubicBezTo>
                  <a:pt x="1694162" y="1260143"/>
                  <a:pt x="1475618" y="1253708"/>
                  <a:pt x="1191738" y="1275239"/>
                </a:cubicBezTo>
                <a:cubicBezTo>
                  <a:pt x="907859" y="1296770"/>
                  <a:pt x="822967" y="1257952"/>
                  <a:pt x="621776" y="1275239"/>
                </a:cubicBezTo>
                <a:cubicBezTo>
                  <a:pt x="420585" y="1292526"/>
                  <a:pt x="245701" y="1270972"/>
                  <a:pt x="0" y="1275239"/>
                </a:cubicBezTo>
                <a:cubicBezTo>
                  <a:pt x="6233" y="1021906"/>
                  <a:pt x="-29848" y="884793"/>
                  <a:pt x="0" y="663124"/>
                </a:cubicBezTo>
                <a:cubicBezTo>
                  <a:pt x="29848" y="441456"/>
                  <a:pt x="-14099" y="324745"/>
                  <a:pt x="0" y="0"/>
                </a:cubicBezTo>
                <a:close/>
              </a:path>
              <a:path w="7772202" h="1275239" stroke="0" extrusionOk="0">
                <a:moveTo>
                  <a:pt x="0" y="0"/>
                </a:moveTo>
                <a:cubicBezTo>
                  <a:pt x="355961" y="35544"/>
                  <a:pt x="512332" y="20463"/>
                  <a:pt x="725406" y="0"/>
                </a:cubicBezTo>
                <a:cubicBezTo>
                  <a:pt x="938480" y="-20463"/>
                  <a:pt x="1144566" y="-28949"/>
                  <a:pt x="1528533" y="0"/>
                </a:cubicBezTo>
                <a:cubicBezTo>
                  <a:pt x="1912500" y="28949"/>
                  <a:pt x="1913059" y="5995"/>
                  <a:pt x="2020773" y="0"/>
                </a:cubicBezTo>
                <a:cubicBezTo>
                  <a:pt x="2128487" y="-5995"/>
                  <a:pt x="2554850" y="14948"/>
                  <a:pt x="2746178" y="0"/>
                </a:cubicBezTo>
                <a:cubicBezTo>
                  <a:pt x="2937506" y="-14948"/>
                  <a:pt x="3152809" y="31182"/>
                  <a:pt x="3549306" y="0"/>
                </a:cubicBezTo>
                <a:cubicBezTo>
                  <a:pt x="3945803" y="-31182"/>
                  <a:pt x="4043135" y="24470"/>
                  <a:pt x="4196989" y="0"/>
                </a:cubicBezTo>
                <a:cubicBezTo>
                  <a:pt x="4350843" y="-24470"/>
                  <a:pt x="4629598" y="-29520"/>
                  <a:pt x="4844673" y="0"/>
                </a:cubicBezTo>
                <a:cubicBezTo>
                  <a:pt x="5059748" y="29520"/>
                  <a:pt x="5105944" y="20599"/>
                  <a:pt x="5336912" y="0"/>
                </a:cubicBezTo>
                <a:cubicBezTo>
                  <a:pt x="5567880" y="-20599"/>
                  <a:pt x="5697663" y="8673"/>
                  <a:pt x="5984596" y="0"/>
                </a:cubicBezTo>
                <a:cubicBezTo>
                  <a:pt x="6271529" y="-8673"/>
                  <a:pt x="6435193" y="14772"/>
                  <a:pt x="6787723" y="0"/>
                </a:cubicBezTo>
                <a:cubicBezTo>
                  <a:pt x="7140253" y="-14772"/>
                  <a:pt x="7400349" y="-8961"/>
                  <a:pt x="7772202" y="0"/>
                </a:cubicBezTo>
                <a:cubicBezTo>
                  <a:pt x="7755571" y="216649"/>
                  <a:pt x="7758310" y="496676"/>
                  <a:pt x="7772202" y="624867"/>
                </a:cubicBezTo>
                <a:cubicBezTo>
                  <a:pt x="7786094" y="753058"/>
                  <a:pt x="7776364" y="1044483"/>
                  <a:pt x="7772202" y="1275239"/>
                </a:cubicBezTo>
                <a:cubicBezTo>
                  <a:pt x="7653759" y="1255840"/>
                  <a:pt x="7543549" y="1265920"/>
                  <a:pt x="7357685" y="1275239"/>
                </a:cubicBezTo>
                <a:cubicBezTo>
                  <a:pt x="7171821" y="1284558"/>
                  <a:pt x="6878679" y="1253006"/>
                  <a:pt x="6632279" y="1275239"/>
                </a:cubicBezTo>
                <a:cubicBezTo>
                  <a:pt x="6385879" y="1297472"/>
                  <a:pt x="6218348" y="1300736"/>
                  <a:pt x="6062318" y="1275239"/>
                </a:cubicBezTo>
                <a:cubicBezTo>
                  <a:pt x="5906288" y="1249742"/>
                  <a:pt x="5638304" y="1289482"/>
                  <a:pt x="5259190" y="1275239"/>
                </a:cubicBezTo>
                <a:cubicBezTo>
                  <a:pt x="4880076" y="1260996"/>
                  <a:pt x="4869819" y="1271769"/>
                  <a:pt x="4611507" y="1275239"/>
                </a:cubicBezTo>
                <a:cubicBezTo>
                  <a:pt x="4353195" y="1278709"/>
                  <a:pt x="4282610" y="1270061"/>
                  <a:pt x="4196989" y="1275239"/>
                </a:cubicBezTo>
                <a:cubicBezTo>
                  <a:pt x="4111368" y="1280417"/>
                  <a:pt x="3788168" y="1275647"/>
                  <a:pt x="3627028" y="1275239"/>
                </a:cubicBezTo>
                <a:cubicBezTo>
                  <a:pt x="3465888" y="1274831"/>
                  <a:pt x="3150569" y="1281161"/>
                  <a:pt x="2901622" y="1275239"/>
                </a:cubicBezTo>
                <a:cubicBezTo>
                  <a:pt x="2652675" y="1269317"/>
                  <a:pt x="2454174" y="1263275"/>
                  <a:pt x="2176217" y="1275239"/>
                </a:cubicBezTo>
                <a:cubicBezTo>
                  <a:pt x="1898261" y="1287203"/>
                  <a:pt x="1769326" y="1243476"/>
                  <a:pt x="1528533" y="1275239"/>
                </a:cubicBezTo>
                <a:cubicBezTo>
                  <a:pt x="1287740" y="1307002"/>
                  <a:pt x="1268997" y="1283758"/>
                  <a:pt x="1114016" y="1275239"/>
                </a:cubicBezTo>
                <a:cubicBezTo>
                  <a:pt x="959035" y="1266720"/>
                  <a:pt x="431528" y="1254719"/>
                  <a:pt x="0" y="1275239"/>
                </a:cubicBezTo>
                <a:cubicBezTo>
                  <a:pt x="-13857" y="1019376"/>
                  <a:pt x="-18026" y="884692"/>
                  <a:pt x="0" y="663124"/>
                </a:cubicBezTo>
                <a:cubicBezTo>
                  <a:pt x="18026" y="441557"/>
                  <a:pt x="-29282" y="315646"/>
                  <a:pt x="0" y="0"/>
                </a:cubicBezTo>
                <a:close/>
              </a:path>
            </a:pathLst>
          </a:custGeom>
          <a:ln>
            <a:solidFill>
              <a:srgbClr val="FEF28B"/>
            </a:solidFill>
            <a:extLst>
              <a:ext uri="{C807C97D-BFC1-408E-A445-0C87EB9F89A2}">
                <ask:lineSketchStyleProps xmlns:ask="http://schemas.microsoft.com/office/drawing/2018/sketchyshapes" sd="3903328261">
                  <a:prstGeom prst="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DE"/>
          </a:p>
        </p:txBody>
      </p:sp>
      <p:sp>
        <p:nvSpPr>
          <p:cNvPr id="2" name="Title 1">
            <a:extLst>
              <a:ext uri="{FF2B5EF4-FFF2-40B4-BE49-F238E27FC236}">
                <a16:creationId xmlns:a16="http://schemas.microsoft.com/office/drawing/2014/main" id="{0E0C3D5C-2B01-CB6F-E399-0F7398D3EBDB}"/>
              </a:ext>
            </a:extLst>
          </p:cNvPr>
          <p:cNvSpPr>
            <a:spLocks noGrp="1"/>
          </p:cNvSpPr>
          <p:nvPr>
            <p:ph type="title"/>
          </p:nvPr>
        </p:nvSpPr>
        <p:spPr>
          <a:xfrm>
            <a:off x="893549" y="341860"/>
            <a:ext cx="6813155" cy="1325563"/>
          </a:xfrm>
        </p:spPr>
        <p:txBody>
          <a:bodyPr>
            <a:normAutofit/>
          </a:bodyPr>
          <a:lstStyle/>
          <a:p>
            <a:r>
              <a:rPr lang="en-DE" sz="3200" b="1" dirty="0">
                <a:latin typeface="Imprint MT Shadow" pitchFamily="82" charset="77"/>
              </a:rPr>
              <a:t>Two-Higgs-Doublet Model (2HDM)</a:t>
            </a:r>
          </a:p>
        </p:txBody>
      </p:sp>
      <p:pic>
        <p:nvPicPr>
          <p:cNvPr id="9" name="Picture 8" descr="A math equations on a white background&#10;&#10;Description automatically generated">
            <a:extLst>
              <a:ext uri="{FF2B5EF4-FFF2-40B4-BE49-F238E27FC236}">
                <a16:creationId xmlns:a16="http://schemas.microsoft.com/office/drawing/2014/main" id="{1BEF9523-4F55-8586-19DF-31B79637DA11}"/>
              </a:ext>
            </a:extLst>
          </p:cNvPr>
          <p:cNvPicPr>
            <a:picLocks noChangeAspect="1"/>
          </p:cNvPicPr>
          <p:nvPr/>
        </p:nvPicPr>
        <p:blipFill>
          <a:blip r:embed="rId2">
            <a:extLst>
              <a:ext uri="{28A0092B-C50C-407E-A947-70E740481C1C}">
                <a14:useLocalDpi xmlns:a14="http://schemas.microsoft.com/office/drawing/2010/main" val="0"/>
              </a:ext>
            </a:extLst>
          </a:blip>
          <a:srcRect t="12815"/>
          <a:stretch/>
        </p:blipFill>
        <p:spPr>
          <a:xfrm>
            <a:off x="4107331" y="1725812"/>
            <a:ext cx="7376517" cy="995939"/>
          </a:xfrm>
          <a:prstGeom prst="rect">
            <a:avLst/>
          </a:prstGeom>
        </p:spPr>
      </p:pic>
      <p:sp>
        <p:nvSpPr>
          <p:cNvPr id="16" name="Rectangle 15">
            <a:extLst>
              <a:ext uri="{FF2B5EF4-FFF2-40B4-BE49-F238E27FC236}">
                <a16:creationId xmlns:a16="http://schemas.microsoft.com/office/drawing/2014/main" id="{F838D007-F6A6-7265-1EE6-4B31F20B4BEF}"/>
              </a:ext>
            </a:extLst>
          </p:cNvPr>
          <p:cNvSpPr/>
          <p:nvPr/>
        </p:nvSpPr>
        <p:spPr>
          <a:xfrm>
            <a:off x="0" y="6654188"/>
            <a:ext cx="12192000" cy="203812"/>
          </a:xfrm>
          <a:prstGeom prst="rect">
            <a:avLst/>
          </a:prstGeom>
          <a:solidFill>
            <a:srgbClr val="FFF58D">
              <a:alpha val="66275"/>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DE"/>
          </a:p>
        </p:txBody>
      </p:sp>
      <p:sp>
        <p:nvSpPr>
          <p:cNvPr id="17" name="TextBox 16">
            <a:extLst>
              <a:ext uri="{FF2B5EF4-FFF2-40B4-BE49-F238E27FC236}">
                <a16:creationId xmlns:a16="http://schemas.microsoft.com/office/drawing/2014/main" id="{DB2BA576-FC23-96C6-74BF-F101500A6DF5}"/>
              </a:ext>
            </a:extLst>
          </p:cNvPr>
          <p:cNvSpPr txBox="1"/>
          <p:nvPr/>
        </p:nvSpPr>
        <p:spPr>
          <a:xfrm>
            <a:off x="706536" y="6625289"/>
            <a:ext cx="6097836" cy="261610"/>
          </a:xfrm>
          <a:prstGeom prst="rect">
            <a:avLst/>
          </a:prstGeom>
          <a:noFill/>
        </p:spPr>
        <p:txBody>
          <a:bodyPr wrap="square">
            <a:spAutoFit/>
          </a:bodyPr>
          <a:lstStyle/>
          <a:p>
            <a:r>
              <a:rPr lang="en-DE" sz="1100" dirty="0">
                <a:solidFill>
                  <a:schemeClr val="tx1">
                    <a:tint val="82000"/>
                  </a:schemeClr>
                </a:solidFill>
              </a:rPr>
              <a:t>Debankana Nath</a:t>
            </a:r>
          </a:p>
        </p:txBody>
      </p:sp>
      <p:sp>
        <p:nvSpPr>
          <p:cNvPr id="18" name="Slide Number Placeholder 6">
            <a:extLst>
              <a:ext uri="{FF2B5EF4-FFF2-40B4-BE49-F238E27FC236}">
                <a16:creationId xmlns:a16="http://schemas.microsoft.com/office/drawing/2014/main" id="{C9229B29-5C25-357F-A86E-E7B322F1C2FD}"/>
              </a:ext>
            </a:extLst>
          </p:cNvPr>
          <p:cNvSpPr>
            <a:spLocks noGrp="1"/>
          </p:cNvSpPr>
          <p:nvPr>
            <p:ph type="sldNum" sz="quarter" idx="12"/>
          </p:nvPr>
        </p:nvSpPr>
        <p:spPr>
          <a:xfrm>
            <a:off x="8895946" y="6558450"/>
            <a:ext cx="2743200" cy="365125"/>
          </a:xfrm>
        </p:spPr>
        <p:txBody>
          <a:bodyPr/>
          <a:lstStyle/>
          <a:p>
            <a:fld id="{330EA680-D336-4FF7-8B7A-9848BB0A1C32}" type="slidenum">
              <a:rPr lang="en-GB" sz="1100" smtClean="0"/>
              <a:t>6</a:t>
            </a:fld>
            <a:endParaRPr lang="en-GB" sz="1100" dirty="0"/>
          </a:p>
        </p:txBody>
      </p:sp>
      <p:sp>
        <p:nvSpPr>
          <p:cNvPr id="19" name="Footer Placeholder 5">
            <a:extLst>
              <a:ext uri="{FF2B5EF4-FFF2-40B4-BE49-F238E27FC236}">
                <a16:creationId xmlns:a16="http://schemas.microsoft.com/office/drawing/2014/main" id="{106E993C-9AEF-2812-B5E9-4DE9943D6C57}"/>
              </a:ext>
            </a:extLst>
          </p:cNvPr>
          <p:cNvSpPr txBox="1">
            <a:spLocks/>
          </p:cNvSpPr>
          <p:nvPr/>
        </p:nvSpPr>
        <p:spPr>
          <a:xfrm>
            <a:off x="6096000" y="6558451"/>
            <a:ext cx="5147441" cy="365125"/>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t>2HDM : Alignment Limit and SFOEWPT || DESY THEORY WORKSHOP 2025</a:t>
            </a:r>
          </a:p>
        </p:txBody>
      </p:sp>
      <mc:AlternateContent xmlns:mc="http://schemas.openxmlformats.org/markup-compatibility/2006" xmlns:p14="http://schemas.microsoft.com/office/powerpoint/2010/main">
        <mc:Choice Requires="p14">
          <p:contentPart p14:bwMode="auto" r:id="rId3">
            <p14:nvContentPartPr>
              <p14:cNvPr id="23" name="Ink 22">
                <a:extLst>
                  <a:ext uri="{FF2B5EF4-FFF2-40B4-BE49-F238E27FC236}">
                    <a16:creationId xmlns:a16="http://schemas.microsoft.com/office/drawing/2014/main" id="{8F980A15-F9E0-4047-90CD-3AE25E2F66F1}"/>
                  </a:ext>
                </a:extLst>
              </p14:cNvPr>
              <p14:cNvContentPartPr/>
              <p14:nvPr/>
            </p14:nvContentPartPr>
            <p14:xfrm>
              <a:off x="11243441" y="2363150"/>
              <a:ext cx="191805" cy="175403"/>
            </p14:xfrm>
          </p:contentPart>
        </mc:Choice>
        <mc:Fallback xmlns="">
          <p:pic>
            <p:nvPicPr>
              <p:cNvPr id="23" name="Ink 22">
                <a:extLst>
                  <a:ext uri="{FF2B5EF4-FFF2-40B4-BE49-F238E27FC236}">
                    <a16:creationId xmlns:a16="http://schemas.microsoft.com/office/drawing/2014/main" id="{8F980A15-F9E0-4047-90CD-3AE25E2F66F1}"/>
                  </a:ext>
                </a:extLst>
              </p:cNvPr>
              <p:cNvPicPr/>
              <p:nvPr/>
            </p:nvPicPr>
            <p:blipFill>
              <a:blip r:embed="rId4"/>
              <a:stretch>
                <a:fillRect/>
              </a:stretch>
            </p:blipFill>
            <p:spPr>
              <a:xfrm>
                <a:off x="11180466" y="2300120"/>
                <a:ext cx="317396" cy="30110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4" name="Ink 23">
                <a:extLst>
                  <a:ext uri="{FF2B5EF4-FFF2-40B4-BE49-F238E27FC236}">
                    <a16:creationId xmlns:a16="http://schemas.microsoft.com/office/drawing/2014/main" id="{7D9AE773-3369-16C9-85DA-55EBF7CCE501}"/>
                  </a:ext>
                </a:extLst>
              </p14:cNvPr>
              <p14:cNvContentPartPr/>
              <p14:nvPr/>
            </p14:nvContentPartPr>
            <p14:xfrm flipH="1">
              <a:off x="10825943" y="2530917"/>
              <a:ext cx="118563" cy="108423"/>
            </p14:xfrm>
          </p:contentPart>
        </mc:Choice>
        <mc:Fallback xmlns="">
          <p:pic>
            <p:nvPicPr>
              <p:cNvPr id="24" name="Ink 23">
                <a:extLst>
                  <a:ext uri="{FF2B5EF4-FFF2-40B4-BE49-F238E27FC236}">
                    <a16:creationId xmlns:a16="http://schemas.microsoft.com/office/drawing/2014/main" id="{7D9AE773-3369-16C9-85DA-55EBF7CCE501}"/>
                  </a:ext>
                </a:extLst>
              </p:cNvPr>
              <p:cNvPicPr/>
              <p:nvPr/>
            </p:nvPicPr>
            <p:blipFill>
              <a:blip r:embed="rId6"/>
              <a:stretch>
                <a:fillRect/>
              </a:stretch>
            </p:blipFill>
            <p:spPr>
              <a:xfrm flipH="1">
                <a:off x="10763069" y="2467880"/>
                <a:ext cx="243952" cy="234136"/>
              </a:xfrm>
              <a:prstGeom prst="rect">
                <a:avLst/>
              </a:prstGeom>
            </p:spPr>
          </p:pic>
        </mc:Fallback>
      </mc:AlternateContent>
      <p:sp>
        <p:nvSpPr>
          <p:cNvPr id="29" name="TextBox 28">
            <a:extLst>
              <a:ext uri="{FF2B5EF4-FFF2-40B4-BE49-F238E27FC236}">
                <a16:creationId xmlns:a16="http://schemas.microsoft.com/office/drawing/2014/main" id="{69467A67-F55B-6930-688F-DF7B7839C4A8}"/>
              </a:ext>
            </a:extLst>
          </p:cNvPr>
          <p:cNvSpPr txBox="1"/>
          <p:nvPr/>
        </p:nvSpPr>
        <p:spPr>
          <a:xfrm>
            <a:off x="674180" y="2009542"/>
            <a:ext cx="1475691" cy="830997"/>
          </a:xfrm>
          <a:prstGeom prst="rect">
            <a:avLst/>
          </a:prstGeom>
          <a:noFill/>
        </p:spPr>
        <p:txBody>
          <a:bodyPr wrap="square" rtlCol="0">
            <a:spAutoFit/>
          </a:bodyPr>
          <a:lstStyle/>
          <a:p>
            <a:pPr algn="ctr"/>
            <a:r>
              <a:rPr lang="en-DE" sz="1600" b="1" u="sng" dirty="0">
                <a:solidFill>
                  <a:schemeClr val="tx1">
                    <a:lumMod val="75000"/>
                    <a:lumOff val="25000"/>
                  </a:schemeClr>
                </a:solidFill>
                <a:latin typeface="Imprint MT Shadow" pitchFamily="82" charset="77"/>
              </a:rPr>
              <a:t>Z</a:t>
            </a:r>
            <a:r>
              <a:rPr lang="en-DE" sz="1600" b="1" u="sng" baseline="-25000" dirty="0">
                <a:solidFill>
                  <a:schemeClr val="tx1">
                    <a:lumMod val="75000"/>
                    <a:lumOff val="25000"/>
                  </a:schemeClr>
                </a:solidFill>
                <a:latin typeface="Times" pitchFamily="2" charset="0"/>
              </a:rPr>
              <a:t>2</a:t>
            </a:r>
            <a:r>
              <a:rPr lang="en-DE" sz="1600" b="1" u="sng" dirty="0">
                <a:solidFill>
                  <a:schemeClr val="tx1">
                    <a:lumMod val="75000"/>
                    <a:lumOff val="25000"/>
                  </a:schemeClr>
                </a:solidFill>
                <a:latin typeface="Times" pitchFamily="2" charset="0"/>
              </a:rPr>
              <a:t> symmetry </a:t>
            </a:r>
            <a:r>
              <a:rPr lang="en-DE" sz="1600" dirty="0">
                <a:latin typeface="Times" pitchFamily="2" charset="0"/>
              </a:rPr>
              <a:t>: </a:t>
            </a:r>
            <a:r>
              <a:rPr lang="el-GR" sz="1600" dirty="0">
                <a:effectLst/>
                <a:latin typeface="Times" pitchFamily="2" charset="0"/>
              </a:rPr>
              <a:t>Φ</a:t>
            </a:r>
            <a:r>
              <a:rPr lang="en-US" sz="1600" baseline="-25000" dirty="0">
                <a:latin typeface="Times" pitchFamily="2" charset="0"/>
              </a:rPr>
              <a:t>1</a:t>
            </a:r>
            <a:r>
              <a:rPr lang="el-GR" sz="1600" dirty="0">
                <a:effectLst/>
                <a:latin typeface="Times" pitchFamily="2" charset="0"/>
              </a:rPr>
              <a:t> → Φ</a:t>
            </a:r>
            <a:r>
              <a:rPr lang="en-US" sz="1600" baseline="-25000" dirty="0">
                <a:effectLst/>
                <a:latin typeface="Times" pitchFamily="2" charset="0"/>
              </a:rPr>
              <a:t>1</a:t>
            </a:r>
            <a:r>
              <a:rPr lang="el-GR" sz="1600" dirty="0">
                <a:effectLst/>
                <a:latin typeface="Times" pitchFamily="2" charset="0"/>
              </a:rPr>
              <a:t> </a:t>
            </a:r>
            <a:endParaRPr lang="en-US" sz="1600" dirty="0">
              <a:effectLst/>
              <a:latin typeface="Times" pitchFamily="2" charset="0"/>
            </a:endParaRPr>
          </a:p>
          <a:p>
            <a:pPr algn="ctr"/>
            <a:r>
              <a:rPr lang="el-GR" sz="1600" dirty="0">
                <a:effectLst/>
                <a:latin typeface="Times" pitchFamily="2" charset="0"/>
              </a:rPr>
              <a:t>Φ</a:t>
            </a:r>
            <a:r>
              <a:rPr lang="en-US" sz="1600" baseline="-25000" dirty="0">
                <a:latin typeface="Times" pitchFamily="2" charset="0"/>
              </a:rPr>
              <a:t>2</a:t>
            </a:r>
            <a:r>
              <a:rPr lang="el-GR" sz="1600" dirty="0">
                <a:effectLst/>
                <a:latin typeface="Times" pitchFamily="2" charset="0"/>
              </a:rPr>
              <a:t> → −Φ</a:t>
            </a:r>
            <a:r>
              <a:rPr lang="en-US" sz="1600" baseline="-25000" dirty="0">
                <a:latin typeface="Times" pitchFamily="2" charset="0"/>
              </a:rPr>
              <a:t>2</a:t>
            </a:r>
            <a:r>
              <a:rPr lang="el-GR" sz="1600" dirty="0">
                <a:effectLst/>
                <a:latin typeface="Times" pitchFamily="2" charset="0"/>
              </a:rPr>
              <a:t> </a:t>
            </a:r>
            <a:r>
              <a:rPr lang="en-US" sz="1600" dirty="0">
                <a:effectLst/>
                <a:latin typeface="Times" pitchFamily="2" charset="0"/>
              </a:rPr>
              <a:t> </a:t>
            </a:r>
            <a:endParaRPr lang="el-GR" sz="1600" dirty="0">
              <a:latin typeface="Times" pitchFamily="2" charset="0"/>
            </a:endParaRPr>
          </a:p>
        </p:txBody>
      </p:sp>
      <p:sp>
        <p:nvSpPr>
          <p:cNvPr id="30" name="Right Arrow 29">
            <a:extLst>
              <a:ext uri="{FF2B5EF4-FFF2-40B4-BE49-F238E27FC236}">
                <a16:creationId xmlns:a16="http://schemas.microsoft.com/office/drawing/2014/main" id="{09739FE5-3647-074C-7588-5D2DA922BB4C}"/>
              </a:ext>
            </a:extLst>
          </p:cNvPr>
          <p:cNvSpPr/>
          <p:nvPr/>
        </p:nvSpPr>
        <p:spPr>
          <a:xfrm>
            <a:off x="2287586" y="2223886"/>
            <a:ext cx="1475691" cy="2785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1" name="TextBox 30">
            <a:extLst>
              <a:ext uri="{FF2B5EF4-FFF2-40B4-BE49-F238E27FC236}">
                <a16:creationId xmlns:a16="http://schemas.microsoft.com/office/drawing/2014/main" id="{FACC27EA-049D-CE4D-8F3F-A369A8514466}"/>
              </a:ext>
            </a:extLst>
          </p:cNvPr>
          <p:cNvSpPr txBox="1"/>
          <p:nvPr/>
        </p:nvSpPr>
        <p:spPr>
          <a:xfrm>
            <a:off x="2437034" y="1916066"/>
            <a:ext cx="1043876" cy="307777"/>
          </a:xfrm>
          <a:prstGeom prst="rect">
            <a:avLst/>
          </a:prstGeom>
          <a:noFill/>
        </p:spPr>
        <p:txBody>
          <a:bodyPr wrap="none" rtlCol="0">
            <a:spAutoFit/>
          </a:bodyPr>
          <a:lstStyle/>
          <a:p>
            <a:r>
              <a:rPr lang="en-DE" sz="1400" dirty="0">
                <a:latin typeface="Times" pitchFamily="2" charset="0"/>
              </a:rPr>
              <a:t> I, II, III, IV</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63325AC0-20A1-01D9-84C4-84C6881B8C8F}"/>
                  </a:ext>
                </a:extLst>
              </p:cNvPr>
              <p:cNvSpPr txBox="1"/>
              <p:nvPr/>
            </p:nvSpPr>
            <p:spPr>
              <a:xfrm>
                <a:off x="7795589" y="3536746"/>
                <a:ext cx="3991798" cy="1575816"/>
              </a:xfrm>
              <a:prstGeom prst="rect">
                <a:avLst/>
              </a:prstGeom>
              <a:noFill/>
            </p:spPr>
            <p:txBody>
              <a:bodyPr wrap="none" rtlCol="0">
                <a:spAutoFit/>
              </a:bodyPr>
              <a:lstStyle/>
              <a:p>
                <a:r>
                  <a:rPr lang="en-GB" sz="1600" dirty="0">
                    <a:solidFill>
                      <a:srgbClr val="FF0000"/>
                    </a:solidFill>
                    <a:latin typeface="Times" pitchFamily="2" charset="0"/>
                  </a:rPr>
                  <a:t>I</a:t>
                </a:r>
                <a:r>
                  <a:rPr lang="en-DE" sz="1600" dirty="0">
                    <a:solidFill>
                      <a:srgbClr val="FF0000"/>
                    </a:solidFill>
                    <a:latin typeface="Times" pitchFamily="2" charset="0"/>
                  </a:rPr>
                  <a:t>n mass basis:</a:t>
                </a:r>
                <a:r>
                  <a:rPr lang="en-DE" sz="1600" dirty="0">
                    <a:latin typeface="Times" pitchFamily="2" charset="0"/>
                  </a:rPr>
                  <a:t>   </a:t>
                </a:r>
              </a:p>
              <a:p>
                <a:r>
                  <a:rPr lang="el-GR" sz="1600" dirty="0">
                    <a:effectLst/>
                    <a:latin typeface="Times" pitchFamily="2" charset="0"/>
                  </a:rPr>
                  <a:t>→</a:t>
                </a:r>
                <a:r>
                  <a:rPr lang="en-US" sz="1600" dirty="0">
                    <a:effectLst/>
                    <a:latin typeface="Times" pitchFamily="2" charset="0"/>
                  </a:rPr>
                  <a:t>   5 physical scalar fields (</a:t>
                </a:r>
                <a:r>
                  <a:rPr lang="en-US" sz="1600" i="1" dirty="0">
                    <a:effectLst/>
                    <a:latin typeface="Times" pitchFamily="2" charset="0"/>
                  </a:rPr>
                  <a:t>h, H, A, </a:t>
                </a:r>
                <a14:m>
                  <m:oMath xmlns:m="http://schemas.openxmlformats.org/officeDocument/2006/math">
                    <m:sSup>
                      <m:sSupPr>
                        <m:ctrlPr>
                          <a:rPr lang="en-US" sz="1600" i="1" smtClean="0">
                            <a:effectLst/>
                            <a:latin typeface="Cambria Math" panose="02040503050406030204" pitchFamily="18" charset="0"/>
                          </a:rPr>
                        </m:ctrlPr>
                      </m:sSupPr>
                      <m:e>
                        <m:r>
                          <a:rPr lang="en-US" sz="1600" b="0" i="1" smtClean="0">
                            <a:effectLst/>
                            <a:latin typeface="Cambria Math" panose="02040503050406030204" pitchFamily="18" charset="0"/>
                          </a:rPr>
                          <m:t>𝐻</m:t>
                        </m:r>
                      </m:e>
                      <m:sup>
                        <m:r>
                          <a:rPr lang="en-US" sz="1600" i="1" smtClean="0">
                            <a:effectLst/>
                            <a:latin typeface="Cambria Math" panose="02040503050406030204" pitchFamily="18" charset="0"/>
                            <a:ea typeface="Cambria Math" panose="02040503050406030204" pitchFamily="18" charset="0"/>
                          </a:rPr>
                          <m:t>±</m:t>
                        </m:r>
                      </m:sup>
                    </m:sSup>
                  </m:oMath>
                </a14:m>
                <a:r>
                  <a:rPr lang="en-US" sz="1600" dirty="0">
                    <a:effectLst/>
                    <a:latin typeface="Times" pitchFamily="2" charset="0"/>
                  </a:rPr>
                  <a:t>) </a:t>
                </a:r>
              </a:p>
              <a:p>
                <a:r>
                  <a:rPr lang="en-US" sz="1600" dirty="0">
                    <a:solidFill>
                      <a:srgbClr val="FF0000"/>
                    </a:solidFill>
                    <a:latin typeface="Times" pitchFamily="2" charset="0"/>
                  </a:rPr>
                  <a:t>       </a:t>
                </a:r>
                <a:r>
                  <a:rPr lang="en-DE" sz="1600" dirty="0">
                    <a:solidFill>
                      <a:srgbClr val="FF0000"/>
                    </a:solidFill>
                    <a:latin typeface="Times" pitchFamily="2" charset="0"/>
                  </a:rPr>
                  <a:t>diagonalised by </a:t>
                </a:r>
                <a:r>
                  <a:rPr lang="el-GR" sz="1600" dirty="0">
                    <a:solidFill>
                      <a:srgbClr val="FF0000"/>
                    </a:solidFill>
                    <a:latin typeface="Times" pitchFamily="2" charset="0"/>
                  </a:rPr>
                  <a:t>α </a:t>
                </a:r>
                <a:r>
                  <a:rPr lang="en-US" sz="1600" dirty="0">
                    <a:solidFill>
                      <a:srgbClr val="FF0000"/>
                    </a:solidFill>
                    <a:latin typeface="Times" pitchFamily="2" charset="0"/>
                  </a:rPr>
                  <a:t>and </a:t>
                </a:r>
                <a:r>
                  <a:rPr lang="el-GR" sz="1600" dirty="0">
                    <a:solidFill>
                      <a:srgbClr val="FF0000"/>
                    </a:solidFill>
                    <a:latin typeface="Times" pitchFamily="2" charset="0"/>
                  </a:rPr>
                  <a:t>β</a:t>
                </a:r>
                <a:r>
                  <a:rPr lang="en-US" sz="1600" dirty="0">
                    <a:effectLst/>
                    <a:latin typeface="Times" pitchFamily="2" charset="0"/>
                  </a:rPr>
                  <a:t>, </a:t>
                </a:r>
                <a:r>
                  <a:rPr lang="en-US" sz="1600" dirty="0">
                    <a:latin typeface="Times" pitchFamily="2" charset="0"/>
                  </a:rPr>
                  <a:t> </a:t>
                </a:r>
              </a:p>
              <a:p>
                <a:r>
                  <a:rPr lang="el-GR" sz="1600" dirty="0">
                    <a:latin typeface="Times" pitchFamily="2" charset="0"/>
                  </a:rPr>
                  <a:t>→ </a:t>
                </a:r>
                <a:r>
                  <a:rPr lang="en-US" sz="1600" dirty="0">
                    <a:latin typeface="Times" pitchFamily="2" charset="0"/>
                  </a:rPr>
                  <a:t>  3 would-be-Goldstone bosons (</a:t>
                </a:r>
                <a14:m>
                  <m:oMath xmlns:m="http://schemas.openxmlformats.org/officeDocument/2006/math">
                    <m:r>
                      <a:rPr lang="en-US" sz="1600" i="1">
                        <a:latin typeface="Cambria Math" panose="02040503050406030204" pitchFamily="18" charset="0"/>
                      </a:rPr>
                      <m:t>𝐺</m:t>
                    </m:r>
                  </m:oMath>
                </a14:m>
                <a:r>
                  <a:rPr lang="en-US" sz="1600" i="1" baseline="30000" dirty="0">
                    <a:latin typeface="Times" pitchFamily="2" charset="0"/>
                  </a:rPr>
                  <a:t>0</a:t>
                </a:r>
                <a:r>
                  <a:rPr lang="en-US" sz="1600" dirty="0">
                    <a:latin typeface="Times" pitchFamily="2" charset="0"/>
                  </a:rPr>
                  <a:t>, </a:t>
                </a:r>
                <a14:m>
                  <m:oMath xmlns:m="http://schemas.openxmlformats.org/officeDocument/2006/math">
                    <m:sSup>
                      <m:sSupPr>
                        <m:ctrlPr>
                          <a:rPr lang="en-US" sz="1600" i="1" smtClean="0">
                            <a:effectLst/>
                            <a:latin typeface="Cambria Math" panose="02040503050406030204" pitchFamily="18" charset="0"/>
                          </a:rPr>
                        </m:ctrlPr>
                      </m:sSupPr>
                      <m:e>
                        <m:r>
                          <a:rPr lang="en-US" sz="1600" b="0" i="1" smtClean="0">
                            <a:effectLst/>
                            <a:latin typeface="Cambria Math" panose="02040503050406030204" pitchFamily="18" charset="0"/>
                          </a:rPr>
                          <m:t>𝐺</m:t>
                        </m:r>
                      </m:e>
                      <m:sup>
                        <m:r>
                          <a:rPr lang="en-US" sz="1600" i="1" smtClean="0">
                            <a:effectLst/>
                            <a:latin typeface="Cambria Math" panose="02040503050406030204" pitchFamily="18" charset="0"/>
                            <a:ea typeface="Cambria Math" panose="02040503050406030204" pitchFamily="18" charset="0"/>
                          </a:rPr>
                          <m:t>±</m:t>
                        </m:r>
                      </m:sup>
                    </m:sSup>
                  </m:oMath>
                </a14:m>
                <a:r>
                  <a:rPr lang="en-DE" sz="1600" dirty="0">
                    <a:latin typeface="Times" pitchFamily="2" charset="0"/>
                    <a:ea typeface="Tahoma" panose="020B0604030504040204" pitchFamily="34" charset="0"/>
                    <a:cs typeface="Tahoma" panose="020B0604030504040204" pitchFamily="34" charset="0"/>
                  </a:rPr>
                  <a:t>)</a:t>
                </a:r>
                <a:r>
                  <a:rPr lang="en-DE" sz="1600" dirty="0">
                    <a:latin typeface="Tahoma" panose="020B0604030504040204" pitchFamily="34" charset="0"/>
                    <a:ea typeface="Tahoma" panose="020B0604030504040204" pitchFamily="34" charset="0"/>
                    <a:cs typeface="Tahoma" panose="020B0604030504040204" pitchFamily="34" charset="0"/>
                  </a:rPr>
                  <a:t> </a:t>
                </a:r>
              </a:p>
              <a:p>
                <a:endParaRPr lang="en-DE" sz="1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DE" sz="1600" dirty="0">
                    <a:latin typeface="Times" pitchFamily="2" charset="0"/>
                    <a:ea typeface="Tahoma" panose="020B0604030504040204" pitchFamily="34" charset="0"/>
                    <a:cs typeface="Tahoma" panose="020B0604030504040204" pitchFamily="34" charset="0"/>
                  </a:rPr>
                  <a:t>Non-trivial structure of the scalar potential</a:t>
                </a:r>
              </a:p>
            </p:txBody>
          </p:sp>
        </mc:Choice>
        <mc:Fallback xmlns="">
          <p:sp>
            <p:nvSpPr>
              <p:cNvPr id="32" name="TextBox 31">
                <a:extLst>
                  <a:ext uri="{FF2B5EF4-FFF2-40B4-BE49-F238E27FC236}">
                    <a16:creationId xmlns:a16="http://schemas.microsoft.com/office/drawing/2014/main" id="{63325AC0-20A1-01D9-84C4-84C6881B8C8F}"/>
                  </a:ext>
                </a:extLst>
              </p:cNvPr>
              <p:cNvSpPr txBox="1">
                <a:spLocks noRot="1" noChangeAspect="1" noMove="1" noResize="1" noEditPoints="1" noAdjustHandles="1" noChangeArrowheads="1" noChangeShapeType="1" noTextEdit="1"/>
              </p:cNvSpPr>
              <p:nvPr/>
            </p:nvSpPr>
            <p:spPr>
              <a:xfrm>
                <a:off x="7795589" y="3536746"/>
                <a:ext cx="3991798" cy="1575816"/>
              </a:xfrm>
              <a:prstGeom prst="rect">
                <a:avLst/>
              </a:prstGeom>
              <a:blipFill>
                <a:blip r:embed="rId7"/>
                <a:stretch>
                  <a:fillRect l="-633" t="-1600" b="-4800"/>
                </a:stretch>
              </a:blipFill>
            </p:spPr>
            <p:txBody>
              <a:bodyPr/>
              <a:lstStyle/>
              <a:p>
                <a:r>
                  <a:rPr lang="en-DE">
                    <a:noFill/>
                  </a:rPr>
                  <a:t> </a:t>
                </a:r>
              </a:p>
            </p:txBody>
          </p:sp>
        </mc:Fallback>
      </mc:AlternateContent>
      <p:pic>
        <p:nvPicPr>
          <p:cNvPr id="33" name="Picture 32" descr="A cartoon character with legs and legs&#10;&#10;Description automatically generated">
            <a:extLst>
              <a:ext uri="{FF2B5EF4-FFF2-40B4-BE49-F238E27FC236}">
                <a16:creationId xmlns:a16="http://schemas.microsoft.com/office/drawing/2014/main" id="{A09CECBE-C974-0477-C667-1D609449C6EA}"/>
              </a:ext>
            </a:extLst>
          </p:cNvPr>
          <p:cNvPicPr>
            <a:picLocks noChangeAspect="1"/>
          </p:cNvPicPr>
          <p:nvPr/>
        </p:nvPicPr>
        <p:blipFill>
          <a:blip r:embed="rId8">
            <a:extLst>
              <a:ext uri="{28A0092B-C50C-407E-A947-70E740481C1C}">
                <a14:useLocalDpi xmlns:a14="http://schemas.microsoft.com/office/drawing/2010/main" val="0"/>
              </a:ext>
            </a:extLst>
          </a:blip>
          <a:srcRect l="-675" r="6169" b="10486"/>
          <a:stretch/>
        </p:blipFill>
        <p:spPr>
          <a:xfrm>
            <a:off x="7348214" y="5688277"/>
            <a:ext cx="4146248" cy="669074"/>
          </a:xfrm>
          <a:prstGeom prst="rect">
            <a:avLst/>
          </a:prstGeom>
        </p:spPr>
      </p:pic>
      <p:pic>
        <p:nvPicPr>
          <p:cNvPr id="36" name="Picture 35">
            <a:extLst>
              <a:ext uri="{FF2B5EF4-FFF2-40B4-BE49-F238E27FC236}">
                <a16:creationId xmlns:a16="http://schemas.microsoft.com/office/drawing/2014/main" id="{F86B1579-F62A-E91A-47FD-5F837B7C20E5}"/>
              </a:ext>
            </a:extLst>
          </p:cNvPr>
          <p:cNvPicPr>
            <a:picLocks noChangeAspect="1"/>
          </p:cNvPicPr>
          <p:nvPr/>
        </p:nvPicPr>
        <p:blipFill>
          <a:blip r:embed="rId9"/>
          <a:srcRect l="5376"/>
          <a:stretch/>
        </p:blipFill>
        <p:spPr>
          <a:xfrm>
            <a:off x="5247769" y="3805852"/>
            <a:ext cx="1485217" cy="807890"/>
          </a:xfrm>
          <a:prstGeom prst="rect">
            <a:avLst/>
          </a:prstGeom>
        </p:spPr>
      </p:pic>
      <p:pic>
        <p:nvPicPr>
          <p:cNvPr id="37" name="Picture 36">
            <a:extLst>
              <a:ext uri="{FF2B5EF4-FFF2-40B4-BE49-F238E27FC236}">
                <a16:creationId xmlns:a16="http://schemas.microsoft.com/office/drawing/2014/main" id="{5A026FC6-E9B4-22B9-01DA-1DBAFAD82D18}"/>
              </a:ext>
            </a:extLst>
          </p:cNvPr>
          <p:cNvPicPr>
            <a:picLocks noChangeAspect="1"/>
          </p:cNvPicPr>
          <p:nvPr/>
        </p:nvPicPr>
        <p:blipFill>
          <a:blip r:embed="rId10"/>
          <a:stretch>
            <a:fillRect/>
          </a:stretch>
        </p:blipFill>
        <p:spPr>
          <a:xfrm>
            <a:off x="5154436" y="4642641"/>
            <a:ext cx="1671884" cy="807890"/>
          </a:xfrm>
          <a:prstGeom prst="rect">
            <a:avLst/>
          </a:prstGeom>
        </p:spPr>
      </p:pic>
      <p:cxnSp>
        <p:nvCxnSpPr>
          <p:cNvPr id="47" name="Straight Connector 46">
            <a:extLst>
              <a:ext uri="{FF2B5EF4-FFF2-40B4-BE49-F238E27FC236}">
                <a16:creationId xmlns:a16="http://schemas.microsoft.com/office/drawing/2014/main" id="{2CA019A3-0F95-CEC3-D33F-195F32296CB5}"/>
              </a:ext>
            </a:extLst>
          </p:cNvPr>
          <p:cNvCxnSpPr>
            <a:cxnSpLocks/>
          </p:cNvCxnSpPr>
          <p:nvPr/>
        </p:nvCxnSpPr>
        <p:spPr>
          <a:xfrm>
            <a:off x="7706704" y="3536746"/>
            <a:ext cx="0" cy="1574467"/>
          </a:xfrm>
          <a:prstGeom prst="line">
            <a:avLst/>
          </a:prstGeom>
          <a:scene3d>
            <a:camera prst="orthographicFront"/>
            <a:lightRig rig="threePt" dir="t"/>
          </a:scene3d>
          <a:sp3d>
            <a:bevelT prst="relaxedInset"/>
            <a:bevelB w="165100" prst="coolSlant"/>
          </a:sp3d>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A02DB5B7-290D-ED10-CFF7-B6A23C6ED371}"/>
              </a:ext>
            </a:extLst>
          </p:cNvPr>
          <p:cNvSpPr/>
          <p:nvPr/>
        </p:nvSpPr>
        <p:spPr>
          <a:xfrm>
            <a:off x="567160" y="587422"/>
            <a:ext cx="238384" cy="796612"/>
          </a:xfrm>
          <a:prstGeom prst="rect">
            <a:avLst/>
          </a:prstGeom>
          <a:solidFill>
            <a:srgbClr val="FAE6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15" name="Picture 14">
            <a:extLst>
              <a:ext uri="{FF2B5EF4-FFF2-40B4-BE49-F238E27FC236}">
                <a16:creationId xmlns:a16="http://schemas.microsoft.com/office/drawing/2014/main" id="{AE09333A-D460-9054-3CE4-3FE9658C2803}"/>
              </a:ext>
            </a:extLst>
          </p:cNvPr>
          <p:cNvPicPr>
            <a:picLocks noChangeAspect="1"/>
          </p:cNvPicPr>
          <p:nvPr/>
        </p:nvPicPr>
        <p:blipFill>
          <a:blip r:embed="rId11"/>
          <a:srcRect l="11041" r="22866"/>
          <a:stretch/>
        </p:blipFill>
        <p:spPr>
          <a:xfrm>
            <a:off x="622948" y="3053297"/>
            <a:ext cx="3646367" cy="3262189"/>
          </a:xfrm>
          <a:prstGeom prst="rect">
            <a:avLst/>
          </a:prstGeom>
        </p:spPr>
      </p:pic>
      <p:sp>
        <p:nvSpPr>
          <p:cNvPr id="38" name="Right Arrow 37">
            <a:extLst>
              <a:ext uri="{FF2B5EF4-FFF2-40B4-BE49-F238E27FC236}">
                <a16:creationId xmlns:a16="http://schemas.microsoft.com/office/drawing/2014/main" id="{4B882995-4A10-7457-3611-6D1D721E637D}"/>
              </a:ext>
            </a:extLst>
          </p:cNvPr>
          <p:cNvSpPr/>
          <p:nvPr/>
        </p:nvSpPr>
        <p:spPr>
          <a:xfrm>
            <a:off x="4273936" y="4398631"/>
            <a:ext cx="581094" cy="440675"/>
          </a:xfrm>
          <a:prstGeom prst="rightArrow">
            <a:avLst/>
          </a:prstGeom>
          <a:solidFill>
            <a:srgbClr val="FEF2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DE" sz="900" dirty="0">
                <a:solidFill>
                  <a:sysClr val="windowText" lastClr="000000"/>
                </a:solidFill>
                <a:latin typeface="Times" pitchFamily="2" charset="0"/>
              </a:rPr>
              <a:t>SSB</a:t>
            </a:r>
          </a:p>
        </p:txBody>
      </p:sp>
      <p:sp>
        <p:nvSpPr>
          <p:cNvPr id="20" name="TextBox 19">
            <a:extLst>
              <a:ext uri="{FF2B5EF4-FFF2-40B4-BE49-F238E27FC236}">
                <a16:creationId xmlns:a16="http://schemas.microsoft.com/office/drawing/2014/main" id="{C75F8FE4-DE52-997D-9664-23A09362F61F}"/>
              </a:ext>
            </a:extLst>
          </p:cNvPr>
          <p:cNvSpPr txBox="1"/>
          <p:nvPr/>
        </p:nvSpPr>
        <p:spPr>
          <a:xfrm>
            <a:off x="10271145" y="6327997"/>
            <a:ext cx="1164101" cy="184666"/>
          </a:xfrm>
          <a:prstGeom prst="rect">
            <a:avLst/>
          </a:prstGeom>
          <a:noFill/>
        </p:spPr>
        <p:txBody>
          <a:bodyPr wrap="none" rtlCol="0">
            <a:spAutoFit/>
          </a:bodyPr>
          <a:lstStyle/>
          <a:p>
            <a:r>
              <a:rPr lang="en-DE" sz="600" dirty="0">
                <a:latin typeface="Times" pitchFamily="2" charset="0"/>
              </a:rPr>
              <a:t>Art credit: Kateryna Radchenko</a:t>
            </a:r>
          </a:p>
        </p:txBody>
      </p:sp>
      <p:pic>
        <p:nvPicPr>
          <p:cNvPr id="21" name="Picture 20" descr="A blue circle with text and dots&#10;&#10;Description automatically generated">
            <a:extLst>
              <a:ext uri="{FF2B5EF4-FFF2-40B4-BE49-F238E27FC236}">
                <a16:creationId xmlns:a16="http://schemas.microsoft.com/office/drawing/2014/main" id="{C6058A98-A083-4A54-094D-4CFA88F5538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048685" y="299549"/>
            <a:ext cx="729590" cy="729590"/>
          </a:xfrm>
          <a:prstGeom prst="rect">
            <a:avLst/>
          </a:prstGeom>
        </p:spPr>
      </p:pic>
      <p:sp>
        <p:nvSpPr>
          <p:cNvPr id="3" name="TextBox 2">
            <a:extLst>
              <a:ext uri="{FF2B5EF4-FFF2-40B4-BE49-F238E27FC236}">
                <a16:creationId xmlns:a16="http://schemas.microsoft.com/office/drawing/2014/main" id="{D58FE697-202B-8D2B-CA9C-942F377C1703}"/>
              </a:ext>
            </a:extLst>
          </p:cNvPr>
          <p:cNvSpPr txBox="1"/>
          <p:nvPr/>
        </p:nvSpPr>
        <p:spPr>
          <a:xfrm>
            <a:off x="660850" y="6289525"/>
            <a:ext cx="4591321" cy="261610"/>
          </a:xfrm>
          <a:prstGeom prst="rect">
            <a:avLst/>
          </a:prstGeom>
          <a:noFill/>
        </p:spPr>
        <p:txBody>
          <a:bodyPr wrap="none" rtlCol="0">
            <a:spAutoFit/>
          </a:bodyPr>
          <a:lstStyle/>
          <a:p>
            <a:r>
              <a:rPr lang="en-DE" sz="1100" dirty="0">
                <a:latin typeface="Times" pitchFamily="2" charset="0"/>
                <a:ea typeface="Tahoma" panose="020B0604030504040204" pitchFamily="34" charset="0"/>
                <a:cs typeface="Tahoma" panose="020B0604030504040204" pitchFamily="34" charset="0"/>
              </a:rPr>
              <a:t>Fig 3: Representation of minima structure of 2HDM (or BSM) scalar potential</a:t>
            </a:r>
          </a:p>
        </p:txBody>
      </p:sp>
    </p:spTree>
    <p:extLst>
      <p:ext uri="{BB962C8B-B14F-4D97-AF65-F5344CB8AC3E}">
        <p14:creationId xmlns:p14="http://schemas.microsoft.com/office/powerpoint/2010/main" val="374235343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down)">
                                      <p:cBhvr>
                                        <p:cTn id="11" dur="500"/>
                                        <p:tgtEl>
                                          <p:spTgt spid="38"/>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500"/>
                                        <p:tgtEl>
                                          <p:spTgt spid="47"/>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32">
                                            <p:txEl>
                                              <p:pRg st="0" end="0"/>
                                            </p:txEl>
                                          </p:spTgt>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32">
                                            <p:txEl>
                                              <p:pRg st="1" end="1"/>
                                            </p:txEl>
                                          </p:spTgt>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grpId="0" nodeType="afterEffect">
                                  <p:stCondLst>
                                    <p:cond delay="0"/>
                                  </p:stCondLst>
                                  <p:childTnLst>
                                    <p:set>
                                      <p:cBhvr>
                                        <p:cTn id="30" dur="1" fill="hold">
                                          <p:stCondLst>
                                            <p:cond delay="0"/>
                                          </p:stCondLst>
                                        </p:cTn>
                                        <p:tgtEl>
                                          <p:spTgt spid="32">
                                            <p:txEl>
                                              <p:pRg st="2" end="2"/>
                                            </p:txEl>
                                          </p:spTgt>
                                        </p:tgtEl>
                                        <p:attrNameLst>
                                          <p:attrName>style.visibility</p:attrName>
                                        </p:attrNameLst>
                                      </p:cBhvr>
                                      <p:to>
                                        <p:strVal val="visible"/>
                                      </p:to>
                                    </p:se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32">
                                            <p:txEl>
                                              <p:pRg st="3" end="3"/>
                                            </p:txEl>
                                          </p:spTgt>
                                        </p:tgtEl>
                                        <p:attrNameLst>
                                          <p:attrName>style.visibility</p:attrName>
                                        </p:attrNameLst>
                                      </p:cBhvr>
                                      <p:to>
                                        <p:strVal val="visible"/>
                                      </p:to>
                                    </p:se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3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uiExpand="1" build="p"/>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16F98-E60E-6BFB-ABCF-0317367E9AF5}"/>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15755B02-9691-943B-58B4-0041B229987E}"/>
              </a:ext>
            </a:extLst>
          </p:cNvPr>
          <p:cNvSpPr/>
          <p:nvPr/>
        </p:nvSpPr>
        <p:spPr>
          <a:xfrm>
            <a:off x="0" y="6654188"/>
            <a:ext cx="12192000" cy="203812"/>
          </a:xfrm>
          <a:prstGeom prst="rect">
            <a:avLst/>
          </a:prstGeom>
          <a:solidFill>
            <a:srgbClr val="FFF58D">
              <a:alpha val="66275"/>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DE"/>
          </a:p>
        </p:txBody>
      </p:sp>
      <p:pic>
        <p:nvPicPr>
          <p:cNvPr id="8" name="Picture 7" descr="A blue circle with text and dots&#10;&#10;Description automatically generated">
            <a:extLst>
              <a:ext uri="{FF2B5EF4-FFF2-40B4-BE49-F238E27FC236}">
                <a16:creationId xmlns:a16="http://schemas.microsoft.com/office/drawing/2014/main" id="{28CDF3D3-431C-50E8-F0EB-D6924E1902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8685" y="299549"/>
            <a:ext cx="729590" cy="729590"/>
          </a:xfrm>
          <a:prstGeom prst="rect">
            <a:avLst/>
          </a:prstGeom>
        </p:spPr>
      </p:pic>
      <p:sp>
        <p:nvSpPr>
          <p:cNvPr id="11" name="TextBox 10">
            <a:extLst>
              <a:ext uri="{FF2B5EF4-FFF2-40B4-BE49-F238E27FC236}">
                <a16:creationId xmlns:a16="http://schemas.microsoft.com/office/drawing/2014/main" id="{CCBD6AC8-86B7-52CA-2914-AE7FB4F0DF0D}"/>
              </a:ext>
            </a:extLst>
          </p:cNvPr>
          <p:cNvSpPr txBox="1"/>
          <p:nvPr/>
        </p:nvSpPr>
        <p:spPr>
          <a:xfrm>
            <a:off x="706536" y="6625289"/>
            <a:ext cx="6097836" cy="261610"/>
          </a:xfrm>
          <a:prstGeom prst="rect">
            <a:avLst/>
          </a:prstGeom>
          <a:noFill/>
        </p:spPr>
        <p:txBody>
          <a:bodyPr wrap="square">
            <a:spAutoFit/>
          </a:bodyPr>
          <a:lstStyle/>
          <a:p>
            <a:r>
              <a:rPr lang="en-DE" sz="1100" dirty="0">
                <a:solidFill>
                  <a:schemeClr val="tx1">
                    <a:tint val="82000"/>
                  </a:schemeClr>
                </a:solidFill>
              </a:rPr>
              <a:t>Debankana Nath</a:t>
            </a:r>
          </a:p>
        </p:txBody>
      </p:sp>
      <p:sp>
        <p:nvSpPr>
          <p:cNvPr id="12" name="Slide Number Placeholder 6">
            <a:extLst>
              <a:ext uri="{FF2B5EF4-FFF2-40B4-BE49-F238E27FC236}">
                <a16:creationId xmlns:a16="http://schemas.microsoft.com/office/drawing/2014/main" id="{3571C902-5611-9421-A210-A2A3E2FFB255}"/>
              </a:ext>
            </a:extLst>
          </p:cNvPr>
          <p:cNvSpPr>
            <a:spLocks noGrp="1"/>
          </p:cNvSpPr>
          <p:nvPr>
            <p:ph type="sldNum" sz="quarter" idx="12"/>
          </p:nvPr>
        </p:nvSpPr>
        <p:spPr>
          <a:xfrm>
            <a:off x="8895946" y="6558450"/>
            <a:ext cx="2743200" cy="365125"/>
          </a:xfrm>
        </p:spPr>
        <p:txBody>
          <a:bodyPr/>
          <a:lstStyle/>
          <a:p>
            <a:fld id="{330EA680-D336-4FF7-8B7A-9848BB0A1C32}" type="slidenum">
              <a:rPr lang="en-GB" sz="1100" smtClean="0"/>
              <a:t>7</a:t>
            </a:fld>
            <a:endParaRPr lang="en-GB" sz="1100" dirty="0"/>
          </a:p>
        </p:txBody>
      </p:sp>
      <p:sp>
        <p:nvSpPr>
          <p:cNvPr id="13" name="Footer Placeholder 5">
            <a:extLst>
              <a:ext uri="{FF2B5EF4-FFF2-40B4-BE49-F238E27FC236}">
                <a16:creationId xmlns:a16="http://schemas.microsoft.com/office/drawing/2014/main" id="{1FDF87B1-CEA3-BE16-51B1-26FA4F2FED19}"/>
              </a:ext>
            </a:extLst>
          </p:cNvPr>
          <p:cNvSpPr txBox="1">
            <a:spLocks/>
          </p:cNvSpPr>
          <p:nvPr/>
        </p:nvSpPr>
        <p:spPr>
          <a:xfrm>
            <a:off x="6096000" y="6558451"/>
            <a:ext cx="5147441" cy="365125"/>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t>2HDM : Alignment Limit and SFOEWPT || DESY THEORY WORKSHOP 2025</a:t>
            </a:r>
          </a:p>
        </p:txBody>
      </p:sp>
      <p:sp>
        <p:nvSpPr>
          <p:cNvPr id="4" name="Title 3">
            <a:extLst>
              <a:ext uri="{FF2B5EF4-FFF2-40B4-BE49-F238E27FC236}">
                <a16:creationId xmlns:a16="http://schemas.microsoft.com/office/drawing/2014/main" id="{A22B91DF-DF61-2204-8FFA-FBB72EECE235}"/>
              </a:ext>
            </a:extLst>
          </p:cNvPr>
          <p:cNvSpPr>
            <a:spLocks noGrp="1"/>
          </p:cNvSpPr>
          <p:nvPr>
            <p:ph type="title"/>
          </p:nvPr>
        </p:nvSpPr>
        <p:spPr>
          <a:xfrm>
            <a:off x="948559" y="366357"/>
            <a:ext cx="10515600" cy="1325563"/>
          </a:xfrm>
        </p:spPr>
        <p:txBody>
          <a:bodyPr>
            <a:normAutofit/>
          </a:bodyPr>
          <a:lstStyle/>
          <a:p>
            <a:r>
              <a:rPr lang="en-DE" sz="3200" b="1" dirty="0">
                <a:latin typeface="Imprint MT Shadow" pitchFamily="82" charset="77"/>
              </a:rPr>
              <a:t>Constraints on </a:t>
            </a:r>
            <a:br>
              <a:rPr lang="en-DE" sz="3200" b="1" dirty="0">
                <a:latin typeface="Imprint MT Shadow" pitchFamily="82" charset="77"/>
              </a:rPr>
            </a:br>
            <a:r>
              <a:rPr lang="en-DE" sz="3200" b="1" dirty="0">
                <a:latin typeface="Imprint MT Shadow" pitchFamily="82" charset="77"/>
              </a:rPr>
              <a:t>2HDM Parameter Space</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A968A868-71D8-D84E-1D9A-2AB35BC5F109}"/>
                  </a:ext>
                </a:extLst>
              </p:cNvPr>
              <p:cNvSpPr>
                <a:spLocks noGrp="1"/>
              </p:cNvSpPr>
              <p:nvPr>
                <p:ph idx="1"/>
              </p:nvPr>
            </p:nvSpPr>
            <p:spPr>
              <a:xfrm>
                <a:off x="948559" y="2356566"/>
                <a:ext cx="4775791" cy="968732"/>
              </a:xfrm>
            </p:spPr>
            <p:txBody>
              <a:bodyPr>
                <a:normAutofit/>
              </a:bodyPr>
              <a:lstStyle/>
              <a:p>
                <a:pPr marL="0" indent="0">
                  <a:buNone/>
                </a:pPr>
                <a:r>
                  <a:rPr lang="en-DE" sz="2400" i="1" dirty="0">
                    <a:highlight>
                      <a:srgbClr val="FFF58D"/>
                    </a:highlight>
                    <a:latin typeface="Times" pitchFamily="2" charset="0"/>
                  </a:rPr>
                  <a:t>Free parameters:</a:t>
                </a:r>
                <a:r>
                  <a:rPr lang="en-DE" sz="2400" i="1" dirty="0">
                    <a:latin typeface="Times" pitchFamily="2" charset="0"/>
                  </a:rPr>
                  <a:t> </a:t>
                </a:r>
                <a:r>
                  <a:rPr lang="en-DE" sz="2400" dirty="0">
                    <a:latin typeface="Times" pitchFamily="2" charset="0"/>
                  </a:rPr>
                  <a:t>            	</a:t>
                </a:r>
              </a:p>
              <a:p>
                <a:pPr marL="0" indent="0">
                  <a:buNone/>
                </a:pPr>
                <a:r>
                  <a:rPr lang="en-DE" sz="1800" dirty="0">
                    <a:latin typeface="Times" pitchFamily="2" charset="0"/>
                  </a:rPr>
                  <a:t>tan </a:t>
                </a:r>
                <a:r>
                  <a:rPr lang="el-GR" sz="1800" dirty="0">
                    <a:latin typeface="Times" pitchFamily="2" charset="0"/>
                  </a:rPr>
                  <a:t>β</a:t>
                </a:r>
                <a:r>
                  <a:rPr lang="en-US" sz="1800" i="1" dirty="0">
                    <a:latin typeface="Times" pitchFamily="2" charset="0"/>
                  </a:rPr>
                  <a:t>,  </a:t>
                </a:r>
                <a:r>
                  <a:rPr lang="en-DE" sz="1800" dirty="0">
                    <a:latin typeface="Times" pitchFamily="2" charset="0"/>
                  </a:rPr>
                  <a:t>cos</a:t>
                </a:r>
                <a:r>
                  <a:rPr lang="en-DE" sz="1800" i="1" dirty="0">
                    <a:latin typeface="Times" pitchFamily="2" charset="0"/>
                  </a:rPr>
                  <a:t> </a:t>
                </a:r>
                <a:r>
                  <a:rPr lang="en-DE" sz="1800" dirty="0">
                    <a:latin typeface="Times" pitchFamily="2" charset="0"/>
                  </a:rPr>
                  <a:t>(</a:t>
                </a:r>
                <a:r>
                  <a:rPr lang="el-GR" sz="1800" dirty="0">
                    <a:latin typeface="Times" pitchFamily="2" charset="0"/>
                  </a:rPr>
                  <a:t>β</a:t>
                </a:r>
                <a:r>
                  <a:rPr lang="en-US" sz="1800" dirty="0">
                    <a:latin typeface="Times" pitchFamily="2" charset="0"/>
                  </a:rPr>
                  <a:t> </a:t>
                </a:r>
                <a:r>
                  <a:rPr lang="el-GR" sz="1800" dirty="0">
                    <a:latin typeface="Times" pitchFamily="2" charset="0"/>
                  </a:rPr>
                  <a:t>-</a:t>
                </a:r>
                <a:r>
                  <a:rPr lang="en-US" sz="1800" dirty="0">
                    <a:latin typeface="Times" pitchFamily="2" charset="0"/>
                  </a:rPr>
                  <a:t> </a:t>
                </a:r>
                <a:r>
                  <a:rPr lang="el-GR" sz="1800" dirty="0">
                    <a:latin typeface="Times" pitchFamily="2" charset="0"/>
                  </a:rPr>
                  <a:t>α</a:t>
                </a:r>
                <a:r>
                  <a:rPr lang="en-DE" sz="1800" dirty="0">
                    <a:latin typeface="Times" pitchFamily="2" charset="0"/>
                  </a:rPr>
                  <a:t>)</a:t>
                </a:r>
                <a:r>
                  <a:rPr lang="el-GR" sz="1800" i="1" dirty="0">
                    <a:latin typeface="Times" pitchFamily="2" charset="0"/>
                  </a:rPr>
                  <a:t>,</a:t>
                </a:r>
                <a:r>
                  <a:rPr lang="en-US" sz="1800" i="1" dirty="0">
                    <a:latin typeface="Times" pitchFamily="2" charset="0"/>
                  </a:rPr>
                  <a:t> </a:t>
                </a:r>
                <a:r>
                  <a:rPr lang="el-GR" sz="1800" i="1" dirty="0">
                    <a:latin typeface="Times" pitchFamily="2" charset="0"/>
                  </a:rPr>
                  <a:t> </a:t>
                </a:r>
                <a14:m>
                  <m:oMath xmlns:m="http://schemas.openxmlformats.org/officeDocument/2006/math">
                    <m:sSub>
                      <m:sSubPr>
                        <m:ctrlPr>
                          <a:rPr lang="el-GR" sz="1800" i="1" smtClean="0">
                            <a:latin typeface="Cambria Math" panose="02040503050406030204" pitchFamily="18" charset="0"/>
                          </a:rPr>
                        </m:ctrlPr>
                      </m:sSubPr>
                      <m:e>
                        <m:r>
                          <a:rPr lang="en-US" sz="1800" b="0" i="1" smtClean="0">
                            <a:latin typeface="Cambria Math" panose="02040503050406030204" pitchFamily="18" charset="0"/>
                          </a:rPr>
                          <m:t>𝑣</m:t>
                        </m:r>
                        <m:r>
                          <a:rPr lang="en-US" sz="1800" b="0" i="1" smtClean="0">
                            <a:latin typeface="Cambria Math" panose="02040503050406030204" pitchFamily="18" charset="0"/>
                          </a:rPr>
                          <m:t>,  </m:t>
                        </m:r>
                        <m:r>
                          <a:rPr lang="en-US" sz="1800" b="0" i="1" smtClean="0">
                            <a:latin typeface="Cambria Math" panose="02040503050406030204" pitchFamily="18" charset="0"/>
                          </a:rPr>
                          <m:t>𝑚</m:t>
                        </m:r>
                      </m:e>
                      <m:sub>
                        <m:r>
                          <a:rPr lang="en-US" sz="1800" b="0" i="1" smtClean="0">
                            <a:latin typeface="Cambria Math" panose="02040503050406030204" pitchFamily="18" charset="0"/>
                          </a:rPr>
                          <m:t>h</m:t>
                        </m:r>
                      </m:sub>
                    </m:sSub>
                  </m:oMath>
                </a14:m>
                <a:r>
                  <a:rPr lang="en-US" sz="1800" i="1" dirty="0">
                    <a:latin typeface="Times" pitchFamily="2" charset="0"/>
                  </a:rPr>
                  <a:t>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  </m:t>
                        </m:r>
                        <m:r>
                          <a:rPr lang="en-US" sz="1800" b="0" i="1" smtClean="0">
                            <a:latin typeface="Cambria Math" panose="02040503050406030204" pitchFamily="18" charset="0"/>
                          </a:rPr>
                          <m:t>𝑚</m:t>
                        </m:r>
                      </m:e>
                      <m:sub>
                        <m:r>
                          <a:rPr lang="en-US" sz="1800" b="0" i="1" smtClean="0">
                            <a:latin typeface="Cambria Math" panose="02040503050406030204" pitchFamily="18" charset="0"/>
                          </a:rPr>
                          <m:t>𝐻</m:t>
                        </m:r>
                      </m:sub>
                    </m:sSub>
                  </m:oMath>
                </a14:m>
                <a:r>
                  <a:rPr lang="en-US" sz="1800" i="1" dirty="0">
                    <a:latin typeface="Times" pitchFamily="2" charset="0"/>
                  </a:rPr>
                  <a:t>,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𝑚</m:t>
                        </m:r>
                      </m:e>
                      <m:sub>
                        <m:r>
                          <a:rPr lang="en-US" sz="1800" b="0" i="1" smtClean="0">
                            <a:latin typeface="Cambria Math" panose="02040503050406030204" pitchFamily="18" charset="0"/>
                          </a:rPr>
                          <m:t>𝐻</m:t>
                        </m:r>
                        <m:r>
                          <a:rPr lang="en-US" sz="1800" i="1" baseline="30000">
                            <a:latin typeface="Cambria Math" panose="02040503050406030204" pitchFamily="18" charset="0"/>
                            <a:ea typeface="Cambria Math" panose="02040503050406030204" pitchFamily="18" charset="0"/>
                          </a:rPr>
                          <m:t>±</m:t>
                        </m:r>
                      </m:sub>
                    </m:sSub>
                  </m:oMath>
                </a14:m>
                <a:r>
                  <a:rPr lang="en-DE" sz="1800" i="1" dirty="0">
                    <a:latin typeface="Times" pitchFamily="2" charset="0"/>
                  </a:rPr>
                  <a:t>, </a:t>
                </a:r>
                <a14:m>
                  <m:oMath xmlns:m="http://schemas.openxmlformats.org/officeDocument/2006/math">
                    <m:sSub>
                      <m:sSubPr>
                        <m:ctrlPr>
                          <a:rPr lang="en-DE" sz="1800" i="1" smtClean="0">
                            <a:latin typeface="Cambria Math" panose="02040503050406030204" pitchFamily="18" charset="0"/>
                          </a:rPr>
                        </m:ctrlPr>
                      </m:sSubPr>
                      <m:e>
                        <m:r>
                          <a:rPr lang="en-US" sz="1800" b="0" i="1" smtClean="0">
                            <a:latin typeface="Cambria Math" panose="02040503050406030204" pitchFamily="18" charset="0"/>
                          </a:rPr>
                          <m:t>𝑚</m:t>
                        </m:r>
                      </m:e>
                      <m:sub>
                        <m:r>
                          <a:rPr lang="en-US" sz="1800" b="0" i="1" smtClean="0">
                            <a:latin typeface="Cambria Math" panose="02040503050406030204" pitchFamily="18" charset="0"/>
                          </a:rPr>
                          <m:t>𝐴</m:t>
                        </m:r>
                      </m:sub>
                    </m:sSub>
                    <m:r>
                      <a:rPr lang="en-US" sz="1800" b="0" i="1" smtClean="0">
                        <a:latin typeface="Cambria Math" panose="02040503050406030204" pitchFamily="18" charset="0"/>
                      </a:rPr>
                      <m:t>,  </m:t>
                    </m:r>
                  </m:oMath>
                </a14:m>
                <a:r>
                  <a:rPr lang="en-DE" sz="1800" i="1" dirty="0">
                    <a:latin typeface="Times" pitchFamily="2" charset="0"/>
                  </a:rPr>
                  <a:t> </a:t>
                </a:r>
                <a14:m>
                  <m:oMath xmlns:m="http://schemas.openxmlformats.org/officeDocument/2006/math">
                    <m:sSubSup>
                      <m:sSubSupPr>
                        <m:ctrlPr>
                          <a:rPr lang="en-DE" sz="1800" i="1" dirty="0" smtClean="0">
                            <a:latin typeface="Cambria Math" panose="02040503050406030204" pitchFamily="18" charset="0"/>
                          </a:rPr>
                        </m:ctrlPr>
                      </m:sSubSupPr>
                      <m:e>
                        <m:r>
                          <a:rPr lang="en-US" sz="1800" b="0" i="1" dirty="0" smtClean="0">
                            <a:latin typeface="Cambria Math" panose="02040503050406030204" pitchFamily="18" charset="0"/>
                          </a:rPr>
                          <m:t>𝑚</m:t>
                        </m:r>
                      </m:e>
                      <m:sub>
                        <m:r>
                          <a:rPr lang="en-US" sz="1800" b="0" i="1" dirty="0" smtClean="0">
                            <a:latin typeface="Cambria Math" panose="02040503050406030204" pitchFamily="18" charset="0"/>
                          </a:rPr>
                          <m:t>12</m:t>
                        </m:r>
                      </m:sub>
                      <m:sup>
                        <m:r>
                          <a:rPr lang="en-US" sz="1800" b="0" i="1" dirty="0" smtClean="0">
                            <a:latin typeface="Cambria Math" panose="02040503050406030204" pitchFamily="18" charset="0"/>
                          </a:rPr>
                          <m:t>2</m:t>
                        </m:r>
                      </m:sup>
                    </m:sSubSup>
                  </m:oMath>
                </a14:m>
                <a:endParaRPr lang="en-DE" sz="2400" i="1" dirty="0">
                  <a:latin typeface="Times" pitchFamily="2" charset="0"/>
                </a:endParaRPr>
              </a:p>
            </p:txBody>
          </p:sp>
        </mc:Choice>
        <mc:Fallback xmlns="">
          <p:sp>
            <p:nvSpPr>
              <p:cNvPr id="7" name="Content Placeholder 6">
                <a:extLst>
                  <a:ext uri="{FF2B5EF4-FFF2-40B4-BE49-F238E27FC236}">
                    <a16:creationId xmlns:a16="http://schemas.microsoft.com/office/drawing/2014/main" id="{A968A868-71D8-D84E-1D9A-2AB35BC5F109}"/>
                  </a:ext>
                </a:extLst>
              </p:cNvPr>
              <p:cNvSpPr>
                <a:spLocks noGrp="1" noRot="1" noChangeAspect="1" noMove="1" noResize="1" noEditPoints="1" noAdjustHandles="1" noChangeArrowheads="1" noChangeShapeType="1" noTextEdit="1"/>
              </p:cNvSpPr>
              <p:nvPr>
                <p:ph idx="1"/>
              </p:nvPr>
            </p:nvSpPr>
            <p:spPr>
              <a:xfrm>
                <a:off x="948559" y="2356566"/>
                <a:ext cx="4775791" cy="968732"/>
              </a:xfrm>
              <a:blipFill>
                <a:blip r:embed="rId4"/>
                <a:stretch>
                  <a:fillRect l="-1857" t="-9091"/>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C8359B8-D39C-27FD-FA5B-C2347ACFC842}"/>
                  </a:ext>
                </a:extLst>
              </p:cNvPr>
              <p:cNvSpPr txBox="1"/>
              <p:nvPr/>
            </p:nvSpPr>
            <p:spPr>
              <a:xfrm>
                <a:off x="716990" y="4105020"/>
                <a:ext cx="5007360" cy="286232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DE" sz="1600" dirty="0">
                    <a:latin typeface="Times" pitchFamily="2" charset="0"/>
                  </a:rPr>
                  <a:t>cos</a:t>
                </a:r>
                <a:r>
                  <a:rPr lang="en-DE" sz="1600" i="1" dirty="0">
                    <a:latin typeface="Times" pitchFamily="2" charset="0"/>
                  </a:rPr>
                  <a:t> </a:t>
                </a:r>
                <a:r>
                  <a:rPr lang="en-DE" sz="1600" dirty="0">
                    <a:latin typeface="Times" pitchFamily="2" charset="0"/>
                  </a:rPr>
                  <a:t>(</a:t>
                </a:r>
                <a:r>
                  <a:rPr lang="el-GR" sz="1600" dirty="0">
                    <a:latin typeface="Times" pitchFamily="2" charset="0"/>
                  </a:rPr>
                  <a:t>β</a:t>
                </a:r>
                <a:r>
                  <a:rPr lang="en-US" sz="1600" dirty="0">
                    <a:latin typeface="Times" pitchFamily="2" charset="0"/>
                  </a:rPr>
                  <a:t> </a:t>
                </a:r>
                <a:r>
                  <a:rPr lang="el-GR" sz="1600" dirty="0">
                    <a:latin typeface="Times" pitchFamily="2" charset="0"/>
                  </a:rPr>
                  <a:t>-</a:t>
                </a:r>
                <a:r>
                  <a:rPr lang="en-US" sz="1600" dirty="0">
                    <a:latin typeface="Times" pitchFamily="2" charset="0"/>
                  </a:rPr>
                  <a:t> </a:t>
                </a:r>
                <a:r>
                  <a:rPr lang="el-GR" sz="1600" dirty="0">
                    <a:latin typeface="Times" pitchFamily="2" charset="0"/>
                  </a:rPr>
                  <a:t>α</a:t>
                </a:r>
                <a:r>
                  <a:rPr lang="en-DE" sz="1600" dirty="0">
                    <a:latin typeface="Times" pitchFamily="2" charset="0"/>
                  </a:rPr>
                  <a:t>) </a:t>
                </a:r>
                <a14:m>
                  <m:oMath xmlns:m="http://schemas.openxmlformats.org/officeDocument/2006/math">
                    <m:r>
                      <a:rPr lang="en-DE" sz="1600" i="1" smtClean="0">
                        <a:latin typeface="Cambria Math" panose="02040503050406030204" pitchFamily="18" charset="0"/>
                        <a:ea typeface="Cambria Math" panose="02040503050406030204" pitchFamily="18" charset="0"/>
                      </a:rPr>
                      <m:t>→</m:t>
                    </m:r>
                  </m:oMath>
                </a14:m>
                <a:r>
                  <a:rPr lang="en-DE" sz="1600" dirty="0">
                    <a:latin typeface="Times" pitchFamily="2" charset="0"/>
                  </a:rPr>
                  <a:t> 0</a:t>
                </a:r>
              </a:p>
              <a:p>
                <a:pPr marL="285750" indent="-285750">
                  <a:lnSpc>
                    <a:spcPct val="150000"/>
                  </a:lnSpc>
                  <a:buFont typeface="Arial" panose="020B0604020202020204" pitchFamily="34" charset="0"/>
                  <a:buChar char="•"/>
                </a:pPr>
                <a:r>
                  <a:rPr lang="en-DE" sz="1600" dirty="0">
                    <a:latin typeface="Times" pitchFamily="2" charset="0"/>
                  </a:rPr>
                  <a:t>Light CP-even Higgs </a:t>
                </a:r>
                <a:r>
                  <a:rPr lang="en-DE" sz="1600" i="1" dirty="0">
                    <a:latin typeface="Times" pitchFamily="2" charset="0"/>
                  </a:rPr>
                  <a:t>h</a:t>
                </a:r>
                <a:r>
                  <a:rPr lang="en-DE" sz="1600" dirty="0">
                    <a:latin typeface="Times" pitchFamily="2" charset="0"/>
                  </a:rPr>
                  <a:t> has SM-like couplings of </a:t>
                </a:r>
                <a:r>
                  <a:rPr lang="en-DE" sz="1600" i="1" dirty="0">
                    <a:latin typeface="Times" pitchFamily="2" charset="0"/>
                  </a:rPr>
                  <a:t>h</a:t>
                </a:r>
                <a:r>
                  <a:rPr lang="en-DE" sz="1600" i="1" baseline="-25000" dirty="0">
                    <a:latin typeface="Times" pitchFamily="2" charset="0"/>
                  </a:rPr>
                  <a:t>125  </a:t>
                </a:r>
                <a:r>
                  <a:rPr lang="en-DE" sz="1600" dirty="0">
                    <a:latin typeface="Times" pitchFamily="2" charset="0"/>
                  </a:rPr>
                  <a:t>at the lowest order</a:t>
                </a:r>
              </a:p>
              <a:p>
                <a:pPr marL="285750" indent="-285750">
                  <a:lnSpc>
                    <a:spcPct val="150000"/>
                  </a:lnSpc>
                  <a:buFont typeface="Arial" panose="020B0604020202020204" pitchFamily="34" charset="0"/>
                  <a:buChar char="•"/>
                </a:pPr>
                <a:r>
                  <a:rPr lang="en-DE" sz="1600" dirty="0">
                    <a:latin typeface="Times" pitchFamily="2" charset="0"/>
                  </a:rPr>
                  <a:t>Possible in both decoupling and non-decoupling regime</a:t>
                </a:r>
              </a:p>
              <a:p>
                <a:pPr>
                  <a:lnSpc>
                    <a:spcPct val="150000"/>
                  </a:lnSpc>
                </a:pPr>
                <a:endParaRPr lang="en-DE" sz="1600" dirty="0">
                  <a:latin typeface="Times" pitchFamily="2" charset="0"/>
                </a:endParaRPr>
              </a:p>
              <a:p>
                <a:pPr marL="285750" indent="-285750">
                  <a:buFont typeface="Arial" panose="020B0604020202020204" pitchFamily="34" charset="0"/>
                  <a:buChar char="•"/>
                </a:pPr>
                <a:endParaRPr lang="en-DE" dirty="0">
                  <a:latin typeface="Times" pitchFamily="2" charset="0"/>
                </a:endParaRPr>
              </a:p>
              <a:p>
                <a:endParaRPr lang="en-DE" dirty="0">
                  <a:latin typeface="Times" pitchFamily="2" charset="0"/>
                </a:endParaRPr>
              </a:p>
            </p:txBody>
          </p:sp>
        </mc:Choice>
        <mc:Fallback xmlns="">
          <p:sp>
            <p:nvSpPr>
              <p:cNvPr id="9" name="TextBox 8">
                <a:extLst>
                  <a:ext uri="{FF2B5EF4-FFF2-40B4-BE49-F238E27FC236}">
                    <a16:creationId xmlns:a16="http://schemas.microsoft.com/office/drawing/2014/main" id="{5C8359B8-D39C-27FD-FA5B-C2347ACFC842}"/>
                  </a:ext>
                </a:extLst>
              </p:cNvPr>
              <p:cNvSpPr txBox="1">
                <a:spLocks noRot="1" noChangeAspect="1" noMove="1" noResize="1" noEditPoints="1" noAdjustHandles="1" noChangeArrowheads="1" noChangeShapeType="1" noTextEdit="1"/>
              </p:cNvSpPr>
              <p:nvPr/>
            </p:nvSpPr>
            <p:spPr>
              <a:xfrm>
                <a:off x="716990" y="4105020"/>
                <a:ext cx="5007360" cy="2862322"/>
              </a:xfrm>
              <a:prstGeom prst="rect">
                <a:avLst/>
              </a:prstGeom>
              <a:blipFill>
                <a:blip r:embed="rId5"/>
                <a:stretch>
                  <a:fillRect l="-506"/>
                </a:stretch>
              </a:blipFill>
            </p:spPr>
            <p:txBody>
              <a:bodyPr/>
              <a:lstStyle/>
              <a:p>
                <a:r>
                  <a:rPr lang="en-DE">
                    <a:noFill/>
                  </a:rPr>
                  <a:t> </a:t>
                </a:r>
              </a:p>
            </p:txBody>
          </p:sp>
        </mc:Fallback>
      </mc:AlternateContent>
      <p:sp>
        <p:nvSpPr>
          <p:cNvPr id="10" name="Rectangle 9">
            <a:extLst>
              <a:ext uri="{FF2B5EF4-FFF2-40B4-BE49-F238E27FC236}">
                <a16:creationId xmlns:a16="http://schemas.microsoft.com/office/drawing/2014/main" id="{BE480A2B-9B26-6024-D26A-E196917D0ED4}"/>
              </a:ext>
            </a:extLst>
          </p:cNvPr>
          <p:cNvSpPr/>
          <p:nvPr/>
        </p:nvSpPr>
        <p:spPr>
          <a:xfrm>
            <a:off x="595780" y="569973"/>
            <a:ext cx="242420" cy="812260"/>
          </a:xfrm>
          <a:prstGeom prst="rect">
            <a:avLst/>
          </a:prstGeom>
          <a:solidFill>
            <a:srgbClr val="FAE6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 name="TextBox 15">
            <a:extLst>
              <a:ext uri="{FF2B5EF4-FFF2-40B4-BE49-F238E27FC236}">
                <a16:creationId xmlns:a16="http://schemas.microsoft.com/office/drawing/2014/main" id="{DA810368-E257-E268-1B4F-AE4151B0017E}"/>
              </a:ext>
            </a:extLst>
          </p:cNvPr>
          <p:cNvSpPr txBox="1"/>
          <p:nvPr/>
        </p:nvSpPr>
        <p:spPr>
          <a:xfrm>
            <a:off x="948559" y="3668233"/>
            <a:ext cx="6097772" cy="461665"/>
          </a:xfrm>
          <a:prstGeom prst="rect">
            <a:avLst/>
          </a:prstGeom>
          <a:noFill/>
        </p:spPr>
        <p:txBody>
          <a:bodyPr wrap="square">
            <a:spAutoFit/>
          </a:bodyPr>
          <a:lstStyle/>
          <a:p>
            <a:r>
              <a:rPr lang="en-DE" sz="2400" i="1" dirty="0">
                <a:highlight>
                  <a:srgbClr val="FEF28B"/>
                </a:highlight>
                <a:latin typeface="Times" pitchFamily="2" charset="0"/>
              </a:rPr>
              <a:t>Alignment limit:</a:t>
            </a:r>
            <a:endParaRPr lang="en-DE" sz="2000" i="1" dirty="0">
              <a:highlight>
                <a:srgbClr val="FEF28B"/>
              </a:highlight>
              <a:latin typeface="Times" pitchFamily="2" charset="0"/>
            </a:endParaRPr>
          </a:p>
        </p:txBody>
      </p:sp>
      <p:sp>
        <p:nvSpPr>
          <p:cNvPr id="17" name="Content Placeholder 4">
            <a:extLst>
              <a:ext uri="{FF2B5EF4-FFF2-40B4-BE49-F238E27FC236}">
                <a16:creationId xmlns:a16="http://schemas.microsoft.com/office/drawing/2014/main" id="{651DCFA6-3803-836D-777E-FA6825531DE7}"/>
              </a:ext>
            </a:extLst>
          </p:cNvPr>
          <p:cNvSpPr txBox="1">
            <a:spLocks/>
          </p:cNvSpPr>
          <p:nvPr/>
        </p:nvSpPr>
        <p:spPr>
          <a:xfrm>
            <a:off x="7178768" y="2121102"/>
            <a:ext cx="4556151" cy="17160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DE" sz="1800" dirty="0">
                <a:highlight>
                  <a:srgbClr val="FEF28B"/>
                </a:highlight>
                <a:latin typeface="Times" pitchFamily="2" charset="0"/>
              </a:rPr>
              <a:t>Theoretical constraints:</a:t>
            </a:r>
          </a:p>
          <a:p>
            <a:pPr marL="0" indent="0">
              <a:buFont typeface="Arial" panose="020B0604020202020204" pitchFamily="34" charset="0"/>
              <a:buNone/>
            </a:pPr>
            <a:endParaRPr lang="en-DE" sz="1600" dirty="0">
              <a:latin typeface="Times" pitchFamily="2" charset="0"/>
            </a:endParaRPr>
          </a:p>
          <a:p>
            <a:pPr lvl="1"/>
            <a:r>
              <a:rPr lang="en-GB" sz="1600" dirty="0">
                <a:latin typeface="Times" pitchFamily="2" charset="0"/>
              </a:rPr>
              <a:t>V</a:t>
            </a:r>
            <a:r>
              <a:rPr lang="en-DE" sz="1600" dirty="0">
                <a:latin typeface="Times" pitchFamily="2" charset="0"/>
              </a:rPr>
              <a:t>acuum stability and boundedness-from-below</a:t>
            </a:r>
          </a:p>
          <a:p>
            <a:pPr lvl="1"/>
            <a:r>
              <a:rPr lang="en-GB" sz="1600" dirty="0">
                <a:latin typeface="Times" pitchFamily="2" charset="0"/>
              </a:rPr>
              <a:t>P</a:t>
            </a:r>
            <a:r>
              <a:rPr lang="en-DE" sz="1600" dirty="0">
                <a:latin typeface="Times" pitchFamily="2" charset="0"/>
              </a:rPr>
              <a:t>erturbative unitarity</a:t>
            </a:r>
          </a:p>
        </p:txBody>
      </p:sp>
      <p:sp>
        <p:nvSpPr>
          <p:cNvPr id="18" name="Content Placeholder 4">
            <a:extLst>
              <a:ext uri="{FF2B5EF4-FFF2-40B4-BE49-F238E27FC236}">
                <a16:creationId xmlns:a16="http://schemas.microsoft.com/office/drawing/2014/main" id="{F1284E45-CA5B-51E3-3A70-B86F389F9740}"/>
              </a:ext>
            </a:extLst>
          </p:cNvPr>
          <p:cNvSpPr txBox="1">
            <a:spLocks/>
          </p:cNvSpPr>
          <p:nvPr/>
        </p:nvSpPr>
        <p:spPr>
          <a:xfrm>
            <a:off x="7164393" y="3613613"/>
            <a:ext cx="4813392" cy="20641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DE" sz="1600" dirty="0">
                <a:highlight>
                  <a:srgbClr val="FEF28B"/>
                </a:highlight>
                <a:latin typeface="Times" pitchFamily="2" charset="0"/>
              </a:rPr>
              <a:t>Experimental constraints:</a:t>
            </a:r>
          </a:p>
          <a:p>
            <a:pPr marL="0" indent="0">
              <a:buFont typeface="Arial" panose="020B0604020202020204" pitchFamily="34" charset="0"/>
              <a:buNone/>
            </a:pPr>
            <a:endParaRPr lang="en-DE" sz="1600" dirty="0">
              <a:highlight>
                <a:srgbClr val="FEF28B"/>
              </a:highlight>
              <a:latin typeface="Times" pitchFamily="2" charset="0"/>
            </a:endParaRPr>
          </a:p>
          <a:p>
            <a:pPr lvl="1"/>
            <a:r>
              <a:rPr lang="en-DE" sz="1600" dirty="0">
                <a:latin typeface="Times" pitchFamily="2" charset="0"/>
              </a:rPr>
              <a:t>Electroweak precision observables</a:t>
            </a:r>
          </a:p>
          <a:p>
            <a:pPr lvl="1"/>
            <a:r>
              <a:rPr lang="en-GB" sz="1600" dirty="0">
                <a:latin typeface="Times" pitchFamily="2" charset="0"/>
              </a:rPr>
              <a:t>Constraints are from the limits from searches for additional Higgs bosons</a:t>
            </a:r>
          </a:p>
          <a:p>
            <a:pPr lvl="1"/>
            <a:r>
              <a:rPr lang="en-GB" sz="1600" dirty="0">
                <a:latin typeface="Times" pitchFamily="2" charset="0"/>
              </a:rPr>
              <a:t>Measurements of the properties of </a:t>
            </a:r>
            <a:r>
              <a:rPr lang="en-GB" sz="1600" i="1" dirty="0">
                <a:latin typeface="Times" pitchFamily="2" charset="0"/>
              </a:rPr>
              <a:t>h</a:t>
            </a:r>
            <a:r>
              <a:rPr lang="en-GB" sz="1600" baseline="-25000" dirty="0">
                <a:latin typeface="Times" pitchFamily="2" charset="0"/>
              </a:rPr>
              <a:t>125</a:t>
            </a:r>
            <a:endParaRPr lang="en-DE" sz="1600" dirty="0">
              <a:latin typeface="Times" pitchFamily="2" charset="0"/>
              <a:ea typeface="Ayuthaya" pitchFamily="2" charset="-34"/>
              <a:cs typeface="Ayuthaya" pitchFamily="2" charset="-34"/>
            </a:endParaRPr>
          </a:p>
          <a:p>
            <a:pPr lvl="1"/>
            <a:r>
              <a:rPr lang="en-DE" sz="1600" dirty="0">
                <a:latin typeface="Times" pitchFamily="2" charset="0"/>
              </a:rPr>
              <a:t>Flavour Constraints</a:t>
            </a:r>
          </a:p>
        </p:txBody>
      </p:sp>
      <p:sp>
        <p:nvSpPr>
          <p:cNvPr id="20" name="Freeform 19">
            <a:extLst>
              <a:ext uri="{FF2B5EF4-FFF2-40B4-BE49-F238E27FC236}">
                <a16:creationId xmlns:a16="http://schemas.microsoft.com/office/drawing/2014/main" id="{F2D25E23-9664-1B7B-D0A1-7FD919B3B2DA}"/>
              </a:ext>
            </a:extLst>
          </p:cNvPr>
          <p:cNvSpPr/>
          <p:nvPr/>
        </p:nvSpPr>
        <p:spPr>
          <a:xfrm>
            <a:off x="6729871" y="2034856"/>
            <a:ext cx="434522" cy="3495087"/>
          </a:xfrm>
          <a:custGeom>
            <a:avLst/>
            <a:gdLst>
              <a:gd name="connsiteX0" fmla="*/ 372968 w 434522"/>
              <a:gd name="connsiteY0" fmla="*/ 0 h 3495087"/>
              <a:gd name="connsiteX1" fmla="*/ 154171 w 434522"/>
              <a:gd name="connsiteY1" fmla="*/ 440025 h 3495087"/>
              <a:gd name="connsiteX2" fmla="*/ 215216 w 434522"/>
              <a:gd name="connsiteY2" fmla="*/ 1455286 h 3495087"/>
              <a:gd name="connsiteX3" fmla="*/ 116735 w 434522"/>
              <a:gd name="connsiteY3" fmla="*/ 1751003 h 3495087"/>
              <a:gd name="connsiteX4" fmla="*/ 108 w 434522"/>
              <a:gd name="connsiteY4" fmla="*/ 1826315 h 3495087"/>
              <a:gd name="connsiteX5" fmla="*/ 138002 w 434522"/>
              <a:gd name="connsiteY5" fmla="*/ 1852353 h 3495087"/>
              <a:gd name="connsiteX6" fmla="*/ 247114 w 434522"/>
              <a:gd name="connsiteY6" fmla="*/ 2222304 h 3495087"/>
              <a:gd name="connsiteX7" fmla="*/ 162561 w 434522"/>
              <a:gd name="connsiteY7" fmla="*/ 3268490 h 3495087"/>
              <a:gd name="connsiteX8" fmla="*/ 434522 w 434522"/>
              <a:gd name="connsiteY8" fmla="*/ 3486568 h 349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522" h="3495087" extrusionOk="0">
                <a:moveTo>
                  <a:pt x="372968" y="0"/>
                </a:moveTo>
                <a:cubicBezTo>
                  <a:pt x="199574" y="103108"/>
                  <a:pt x="161214" y="189528"/>
                  <a:pt x="154171" y="440025"/>
                </a:cubicBezTo>
                <a:cubicBezTo>
                  <a:pt x="163199" y="677359"/>
                  <a:pt x="202211" y="1271839"/>
                  <a:pt x="215216" y="1455286"/>
                </a:cubicBezTo>
                <a:cubicBezTo>
                  <a:pt x="202227" y="1676039"/>
                  <a:pt x="150614" y="1691498"/>
                  <a:pt x="116735" y="1751003"/>
                </a:cubicBezTo>
                <a:cubicBezTo>
                  <a:pt x="82875" y="1811552"/>
                  <a:pt x="-4084" y="1809573"/>
                  <a:pt x="108" y="1826315"/>
                </a:cubicBezTo>
                <a:cubicBezTo>
                  <a:pt x="12795" y="1834516"/>
                  <a:pt x="94773" y="1798183"/>
                  <a:pt x="138002" y="1852353"/>
                </a:cubicBezTo>
                <a:cubicBezTo>
                  <a:pt x="192699" y="1912043"/>
                  <a:pt x="235526" y="1986120"/>
                  <a:pt x="247114" y="2222304"/>
                </a:cubicBezTo>
                <a:cubicBezTo>
                  <a:pt x="275929" y="2461913"/>
                  <a:pt x="100737" y="3001719"/>
                  <a:pt x="162561" y="3268490"/>
                </a:cubicBezTo>
                <a:cubicBezTo>
                  <a:pt x="174232" y="3525801"/>
                  <a:pt x="317943" y="3497197"/>
                  <a:pt x="434522" y="3486568"/>
                </a:cubicBezTo>
              </a:path>
            </a:pathLst>
          </a:custGeom>
          <a:noFill/>
          <a:ln w="28575">
            <a:extLst>
              <a:ext uri="{C807C97D-BFC1-408E-A445-0C87EB9F89A2}">
                <ask:lineSketchStyleProps xmlns:ask="http://schemas.microsoft.com/office/drawing/2018/sketchyshapes" sd="981765707">
                  <a:custGeom>
                    <a:avLst/>
                    <a:gdLst>
                      <a:gd name="connsiteX0" fmla="*/ 256020 w 309183"/>
                      <a:gd name="connsiteY0" fmla="*/ 114663 h 2289934"/>
                      <a:gd name="connsiteX1" fmla="*/ 838 w 309183"/>
                      <a:gd name="connsiteY1" fmla="*/ 72132 h 2289934"/>
                      <a:gd name="connsiteX2" fmla="*/ 170959 w 309183"/>
                      <a:gd name="connsiteY2" fmla="*/ 954635 h 2289934"/>
                      <a:gd name="connsiteX3" fmla="*/ 85899 w 309183"/>
                      <a:gd name="connsiteY3" fmla="*/ 1135388 h 2289934"/>
                      <a:gd name="connsiteX4" fmla="*/ 170959 w 309183"/>
                      <a:gd name="connsiteY4" fmla="*/ 1177918 h 2289934"/>
                      <a:gd name="connsiteX5" fmla="*/ 96531 w 309183"/>
                      <a:gd name="connsiteY5" fmla="*/ 2124216 h 2289934"/>
                      <a:gd name="connsiteX6" fmla="*/ 309183 w 309183"/>
                      <a:gd name="connsiteY6" fmla="*/ 2283704 h 2289934"/>
                      <a:gd name="connsiteX0" fmla="*/ 202148 w 308474"/>
                      <a:gd name="connsiteY0" fmla="*/ 75428 h 2325126"/>
                      <a:gd name="connsiteX1" fmla="*/ 129 w 308474"/>
                      <a:gd name="connsiteY1" fmla="*/ 107324 h 2325126"/>
                      <a:gd name="connsiteX2" fmla="*/ 170250 w 308474"/>
                      <a:gd name="connsiteY2" fmla="*/ 989827 h 2325126"/>
                      <a:gd name="connsiteX3" fmla="*/ 85190 w 308474"/>
                      <a:gd name="connsiteY3" fmla="*/ 1170580 h 2325126"/>
                      <a:gd name="connsiteX4" fmla="*/ 170250 w 308474"/>
                      <a:gd name="connsiteY4" fmla="*/ 1213110 h 2325126"/>
                      <a:gd name="connsiteX5" fmla="*/ 95822 w 308474"/>
                      <a:gd name="connsiteY5" fmla="*/ 2159408 h 2325126"/>
                      <a:gd name="connsiteX6" fmla="*/ 308474 w 308474"/>
                      <a:gd name="connsiteY6" fmla="*/ 2318896 h 2325126"/>
                      <a:gd name="connsiteX0" fmla="*/ 202148 w 308474"/>
                      <a:gd name="connsiteY0" fmla="*/ 40584 h 2407240"/>
                      <a:gd name="connsiteX1" fmla="*/ 129 w 308474"/>
                      <a:gd name="connsiteY1" fmla="*/ 189438 h 2407240"/>
                      <a:gd name="connsiteX2" fmla="*/ 170250 w 308474"/>
                      <a:gd name="connsiteY2" fmla="*/ 1071941 h 2407240"/>
                      <a:gd name="connsiteX3" fmla="*/ 85190 w 308474"/>
                      <a:gd name="connsiteY3" fmla="*/ 1252694 h 2407240"/>
                      <a:gd name="connsiteX4" fmla="*/ 170250 w 308474"/>
                      <a:gd name="connsiteY4" fmla="*/ 1295224 h 2407240"/>
                      <a:gd name="connsiteX5" fmla="*/ 95822 w 308474"/>
                      <a:gd name="connsiteY5" fmla="*/ 2241522 h 2407240"/>
                      <a:gd name="connsiteX6" fmla="*/ 308474 w 308474"/>
                      <a:gd name="connsiteY6" fmla="*/ 2401010 h 2407240"/>
                      <a:gd name="connsiteX0" fmla="*/ 202148 w 308474"/>
                      <a:gd name="connsiteY0" fmla="*/ 0 h 2366656"/>
                      <a:gd name="connsiteX1" fmla="*/ 129 w 308474"/>
                      <a:gd name="connsiteY1" fmla="*/ 148854 h 2366656"/>
                      <a:gd name="connsiteX2" fmla="*/ 170250 w 308474"/>
                      <a:gd name="connsiteY2" fmla="*/ 1031357 h 2366656"/>
                      <a:gd name="connsiteX3" fmla="*/ 85190 w 308474"/>
                      <a:gd name="connsiteY3" fmla="*/ 1212110 h 2366656"/>
                      <a:gd name="connsiteX4" fmla="*/ 170250 w 308474"/>
                      <a:gd name="connsiteY4" fmla="*/ 1254640 h 2366656"/>
                      <a:gd name="connsiteX5" fmla="*/ 95822 w 308474"/>
                      <a:gd name="connsiteY5" fmla="*/ 2200938 h 2366656"/>
                      <a:gd name="connsiteX6" fmla="*/ 308474 w 308474"/>
                      <a:gd name="connsiteY6" fmla="*/ 2360426 h 2366656"/>
                      <a:gd name="connsiteX0" fmla="*/ 212773 w 319099"/>
                      <a:gd name="connsiteY0" fmla="*/ 0 h 2366656"/>
                      <a:gd name="connsiteX1" fmla="*/ 121 w 319099"/>
                      <a:gd name="connsiteY1" fmla="*/ 148854 h 2366656"/>
                      <a:gd name="connsiteX2" fmla="*/ 180875 w 319099"/>
                      <a:gd name="connsiteY2" fmla="*/ 1031357 h 2366656"/>
                      <a:gd name="connsiteX3" fmla="*/ 95815 w 319099"/>
                      <a:gd name="connsiteY3" fmla="*/ 1212110 h 2366656"/>
                      <a:gd name="connsiteX4" fmla="*/ 180875 w 319099"/>
                      <a:gd name="connsiteY4" fmla="*/ 1254640 h 2366656"/>
                      <a:gd name="connsiteX5" fmla="*/ 106447 w 319099"/>
                      <a:gd name="connsiteY5" fmla="*/ 2200938 h 2366656"/>
                      <a:gd name="connsiteX6" fmla="*/ 319099 w 319099"/>
                      <a:gd name="connsiteY6" fmla="*/ 2360426 h 2366656"/>
                      <a:gd name="connsiteX0" fmla="*/ 219648 w 325974"/>
                      <a:gd name="connsiteY0" fmla="*/ 0 h 2366656"/>
                      <a:gd name="connsiteX1" fmla="*/ 6996 w 325974"/>
                      <a:gd name="connsiteY1" fmla="*/ 148854 h 2366656"/>
                      <a:gd name="connsiteX2" fmla="*/ 187750 w 325974"/>
                      <a:gd name="connsiteY2" fmla="*/ 1031357 h 2366656"/>
                      <a:gd name="connsiteX3" fmla="*/ 102690 w 325974"/>
                      <a:gd name="connsiteY3" fmla="*/ 1212110 h 2366656"/>
                      <a:gd name="connsiteX4" fmla="*/ 187750 w 325974"/>
                      <a:gd name="connsiteY4" fmla="*/ 1254640 h 2366656"/>
                      <a:gd name="connsiteX5" fmla="*/ 113322 w 325974"/>
                      <a:gd name="connsiteY5" fmla="*/ 2200938 h 2366656"/>
                      <a:gd name="connsiteX6" fmla="*/ 325974 w 325974"/>
                      <a:gd name="connsiteY6" fmla="*/ 2360426 h 2366656"/>
                      <a:gd name="connsiteX0" fmla="*/ 219537 w 325863"/>
                      <a:gd name="connsiteY0" fmla="*/ 0 h 2366656"/>
                      <a:gd name="connsiteX1" fmla="*/ 6885 w 325863"/>
                      <a:gd name="connsiteY1" fmla="*/ 148854 h 2366656"/>
                      <a:gd name="connsiteX2" fmla="*/ 187639 w 325863"/>
                      <a:gd name="connsiteY2" fmla="*/ 1031357 h 2366656"/>
                      <a:gd name="connsiteX3" fmla="*/ 77637 w 325863"/>
                      <a:gd name="connsiteY3" fmla="*/ 1170931 h 2366656"/>
                      <a:gd name="connsiteX4" fmla="*/ 187639 w 325863"/>
                      <a:gd name="connsiteY4" fmla="*/ 1254640 h 2366656"/>
                      <a:gd name="connsiteX5" fmla="*/ 113211 w 325863"/>
                      <a:gd name="connsiteY5" fmla="*/ 2200938 h 2366656"/>
                      <a:gd name="connsiteX6" fmla="*/ 325863 w 325863"/>
                      <a:gd name="connsiteY6" fmla="*/ 2360426 h 2366656"/>
                      <a:gd name="connsiteX0" fmla="*/ 155007 w 261333"/>
                      <a:gd name="connsiteY0" fmla="*/ 0 h 2366656"/>
                      <a:gd name="connsiteX1" fmla="*/ 8866 w 261333"/>
                      <a:gd name="connsiteY1" fmla="*/ 132383 h 2366656"/>
                      <a:gd name="connsiteX2" fmla="*/ 123109 w 261333"/>
                      <a:gd name="connsiteY2" fmla="*/ 1031357 h 2366656"/>
                      <a:gd name="connsiteX3" fmla="*/ 13107 w 261333"/>
                      <a:gd name="connsiteY3" fmla="*/ 1170931 h 2366656"/>
                      <a:gd name="connsiteX4" fmla="*/ 123109 w 261333"/>
                      <a:gd name="connsiteY4" fmla="*/ 1254640 h 2366656"/>
                      <a:gd name="connsiteX5" fmla="*/ 48681 w 261333"/>
                      <a:gd name="connsiteY5" fmla="*/ 2200938 h 2366656"/>
                      <a:gd name="connsiteX6" fmla="*/ 261333 w 261333"/>
                      <a:gd name="connsiteY6" fmla="*/ 2360426 h 2366656"/>
                      <a:gd name="connsiteX0" fmla="*/ 155007 w 261333"/>
                      <a:gd name="connsiteY0" fmla="*/ 0 h 2366656"/>
                      <a:gd name="connsiteX1" fmla="*/ 8866 w 261333"/>
                      <a:gd name="connsiteY1" fmla="*/ 132383 h 2366656"/>
                      <a:gd name="connsiteX2" fmla="*/ 123109 w 261333"/>
                      <a:gd name="connsiteY2" fmla="*/ 1031357 h 2366656"/>
                      <a:gd name="connsiteX3" fmla="*/ 13107 w 261333"/>
                      <a:gd name="connsiteY3" fmla="*/ 1170931 h 2366656"/>
                      <a:gd name="connsiteX4" fmla="*/ 123109 w 261333"/>
                      <a:gd name="connsiteY4" fmla="*/ 1254640 h 2366656"/>
                      <a:gd name="connsiteX5" fmla="*/ 48681 w 261333"/>
                      <a:gd name="connsiteY5" fmla="*/ 2200938 h 2366656"/>
                      <a:gd name="connsiteX6" fmla="*/ 261333 w 261333"/>
                      <a:gd name="connsiteY6" fmla="*/ 2360426 h 2366656"/>
                      <a:gd name="connsiteX0" fmla="*/ 141900 w 248226"/>
                      <a:gd name="connsiteY0" fmla="*/ 0 h 2366656"/>
                      <a:gd name="connsiteX1" fmla="*/ 29014 w 248226"/>
                      <a:gd name="connsiteY1" fmla="*/ 132383 h 2366656"/>
                      <a:gd name="connsiteX2" fmla="*/ 110002 w 248226"/>
                      <a:gd name="connsiteY2" fmla="*/ 1031357 h 2366656"/>
                      <a:gd name="connsiteX3" fmla="*/ 0 w 248226"/>
                      <a:gd name="connsiteY3" fmla="*/ 1170931 h 2366656"/>
                      <a:gd name="connsiteX4" fmla="*/ 110002 w 248226"/>
                      <a:gd name="connsiteY4" fmla="*/ 1254640 h 2366656"/>
                      <a:gd name="connsiteX5" fmla="*/ 35574 w 248226"/>
                      <a:gd name="connsiteY5" fmla="*/ 2200938 h 2366656"/>
                      <a:gd name="connsiteX6" fmla="*/ 248226 w 248226"/>
                      <a:gd name="connsiteY6" fmla="*/ 2360426 h 2366656"/>
                      <a:gd name="connsiteX0" fmla="*/ 142378 w 248704"/>
                      <a:gd name="connsiteY0" fmla="*/ 0 h 2366656"/>
                      <a:gd name="connsiteX1" fmla="*/ 29492 w 248704"/>
                      <a:gd name="connsiteY1" fmla="*/ 132383 h 2366656"/>
                      <a:gd name="connsiteX2" fmla="*/ 68910 w 248704"/>
                      <a:gd name="connsiteY2" fmla="*/ 1014886 h 2366656"/>
                      <a:gd name="connsiteX3" fmla="*/ 478 w 248704"/>
                      <a:gd name="connsiteY3" fmla="*/ 1170931 h 2366656"/>
                      <a:gd name="connsiteX4" fmla="*/ 110480 w 248704"/>
                      <a:gd name="connsiteY4" fmla="*/ 1254640 h 2366656"/>
                      <a:gd name="connsiteX5" fmla="*/ 36052 w 248704"/>
                      <a:gd name="connsiteY5" fmla="*/ 2200938 h 2366656"/>
                      <a:gd name="connsiteX6" fmla="*/ 248704 w 248704"/>
                      <a:gd name="connsiteY6" fmla="*/ 2360426 h 2366656"/>
                      <a:gd name="connsiteX0" fmla="*/ 141914 w 248240"/>
                      <a:gd name="connsiteY0" fmla="*/ 0 h 2366656"/>
                      <a:gd name="connsiteX1" fmla="*/ 29028 w 248240"/>
                      <a:gd name="connsiteY1" fmla="*/ 132383 h 2366656"/>
                      <a:gd name="connsiteX2" fmla="*/ 68446 w 248240"/>
                      <a:gd name="connsiteY2" fmla="*/ 1014886 h 2366656"/>
                      <a:gd name="connsiteX3" fmla="*/ 14 w 248240"/>
                      <a:gd name="connsiteY3" fmla="*/ 1170931 h 2366656"/>
                      <a:gd name="connsiteX4" fmla="*/ 110016 w 248240"/>
                      <a:gd name="connsiteY4" fmla="*/ 1254640 h 2366656"/>
                      <a:gd name="connsiteX5" fmla="*/ 35588 w 248240"/>
                      <a:gd name="connsiteY5" fmla="*/ 2200938 h 2366656"/>
                      <a:gd name="connsiteX6" fmla="*/ 248240 w 248240"/>
                      <a:gd name="connsiteY6" fmla="*/ 2360426 h 2366656"/>
                      <a:gd name="connsiteX0" fmla="*/ 482770 w 589096"/>
                      <a:gd name="connsiteY0" fmla="*/ 0 h 2366656"/>
                      <a:gd name="connsiteX1" fmla="*/ 369884 w 589096"/>
                      <a:gd name="connsiteY1" fmla="*/ 132383 h 2366656"/>
                      <a:gd name="connsiteX2" fmla="*/ 409302 w 589096"/>
                      <a:gd name="connsiteY2" fmla="*/ 1014886 h 2366656"/>
                      <a:gd name="connsiteX3" fmla="*/ 3 w 589096"/>
                      <a:gd name="connsiteY3" fmla="*/ 1401533 h 2366656"/>
                      <a:gd name="connsiteX4" fmla="*/ 450872 w 589096"/>
                      <a:gd name="connsiteY4" fmla="*/ 1254640 h 2366656"/>
                      <a:gd name="connsiteX5" fmla="*/ 376444 w 589096"/>
                      <a:gd name="connsiteY5" fmla="*/ 2200938 h 2366656"/>
                      <a:gd name="connsiteX6" fmla="*/ 589096 w 589096"/>
                      <a:gd name="connsiteY6" fmla="*/ 2360426 h 2366656"/>
                      <a:gd name="connsiteX0" fmla="*/ 484663 w 590989"/>
                      <a:gd name="connsiteY0" fmla="*/ 0 h 2366656"/>
                      <a:gd name="connsiteX1" fmla="*/ 371777 w 590989"/>
                      <a:gd name="connsiteY1" fmla="*/ 132383 h 2366656"/>
                      <a:gd name="connsiteX2" fmla="*/ 411195 w 590989"/>
                      <a:gd name="connsiteY2" fmla="*/ 1014886 h 2366656"/>
                      <a:gd name="connsiteX3" fmla="*/ 1896 w 590989"/>
                      <a:gd name="connsiteY3" fmla="*/ 1401533 h 2366656"/>
                      <a:gd name="connsiteX4" fmla="*/ 452765 w 590989"/>
                      <a:gd name="connsiteY4" fmla="*/ 1254640 h 2366656"/>
                      <a:gd name="connsiteX5" fmla="*/ 378337 w 590989"/>
                      <a:gd name="connsiteY5" fmla="*/ 2200938 h 2366656"/>
                      <a:gd name="connsiteX6" fmla="*/ 590989 w 590989"/>
                      <a:gd name="connsiteY6" fmla="*/ 2360426 h 2366656"/>
                      <a:gd name="connsiteX0" fmla="*/ 124869 w 231195"/>
                      <a:gd name="connsiteY0" fmla="*/ 0 h 2366656"/>
                      <a:gd name="connsiteX1" fmla="*/ 11983 w 231195"/>
                      <a:gd name="connsiteY1" fmla="*/ 132383 h 2366656"/>
                      <a:gd name="connsiteX2" fmla="*/ 51401 w 231195"/>
                      <a:gd name="connsiteY2" fmla="*/ 1014886 h 2366656"/>
                      <a:gd name="connsiteX3" fmla="*/ 7911 w 231195"/>
                      <a:gd name="connsiteY3" fmla="*/ 1129753 h 2366656"/>
                      <a:gd name="connsiteX4" fmla="*/ 92971 w 231195"/>
                      <a:gd name="connsiteY4" fmla="*/ 1254640 h 2366656"/>
                      <a:gd name="connsiteX5" fmla="*/ 18543 w 231195"/>
                      <a:gd name="connsiteY5" fmla="*/ 2200938 h 2366656"/>
                      <a:gd name="connsiteX6" fmla="*/ 231195 w 231195"/>
                      <a:gd name="connsiteY6" fmla="*/ 2360426 h 2366656"/>
                      <a:gd name="connsiteX0" fmla="*/ 119140 w 225466"/>
                      <a:gd name="connsiteY0" fmla="*/ 0 h 2366656"/>
                      <a:gd name="connsiteX1" fmla="*/ 6254 w 225466"/>
                      <a:gd name="connsiteY1" fmla="*/ 132383 h 2366656"/>
                      <a:gd name="connsiteX2" fmla="*/ 45672 w 225466"/>
                      <a:gd name="connsiteY2" fmla="*/ 1014886 h 2366656"/>
                      <a:gd name="connsiteX3" fmla="*/ 2182 w 225466"/>
                      <a:gd name="connsiteY3" fmla="*/ 1129753 h 2366656"/>
                      <a:gd name="connsiteX4" fmla="*/ 128812 w 225466"/>
                      <a:gd name="connsiteY4" fmla="*/ 1386412 h 2366656"/>
                      <a:gd name="connsiteX5" fmla="*/ 12814 w 225466"/>
                      <a:gd name="connsiteY5" fmla="*/ 2200938 h 2366656"/>
                      <a:gd name="connsiteX6" fmla="*/ 225466 w 225466"/>
                      <a:gd name="connsiteY6" fmla="*/ 2360426 h 2366656"/>
                      <a:gd name="connsiteX0" fmla="*/ 192902 w 299228"/>
                      <a:gd name="connsiteY0" fmla="*/ 0 h 2366656"/>
                      <a:gd name="connsiteX1" fmla="*/ 80016 w 299228"/>
                      <a:gd name="connsiteY1" fmla="*/ 132383 h 2366656"/>
                      <a:gd name="connsiteX2" fmla="*/ 119434 w 299228"/>
                      <a:gd name="connsiteY2" fmla="*/ 1014886 h 2366656"/>
                      <a:gd name="connsiteX3" fmla="*/ 1120 w 299228"/>
                      <a:gd name="connsiteY3" fmla="*/ 1121518 h 2366656"/>
                      <a:gd name="connsiteX4" fmla="*/ 202574 w 299228"/>
                      <a:gd name="connsiteY4" fmla="*/ 1386412 h 2366656"/>
                      <a:gd name="connsiteX5" fmla="*/ 86576 w 299228"/>
                      <a:gd name="connsiteY5" fmla="*/ 2200938 h 2366656"/>
                      <a:gd name="connsiteX6" fmla="*/ 299228 w 299228"/>
                      <a:gd name="connsiteY6" fmla="*/ 2360426 h 2366656"/>
                      <a:gd name="connsiteX0" fmla="*/ 192650 w 298976"/>
                      <a:gd name="connsiteY0" fmla="*/ 0 h 2366656"/>
                      <a:gd name="connsiteX1" fmla="*/ 79764 w 298976"/>
                      <a:gd name="connsiteY1" fmla="*/ 132383 h 2366656"/>
                      <a:gd name="connsiteX2" fmla="*/ 127496 w 298976"/>
                      <a:gd name="connsiteY2" fmla="*/ 874879 h 2366656"/>
                      <a:gd name="connsiteX3" fmla="*/ 868 w 298976"/>
                      <a:gd name="connsiteY3" fmla="*/ 1121518 h 2366656"/>
                      <a:gd name="connsiteX4" fmla="*/ 202322 w 298976"/>
                      <a:gd name="connsiteY4" fmla="*/ 1386412 h 2366656"/>
                      <a:gd name="connsiteX5" fmla="*/ 86324 w 298976"/>
                      <a:gd name="connsiteY5" fmla="*/ 2200938 h 2366656"/>
                      <a:gd name="connsiteX6" fmla="*/ 298976 w 298976"/>
                      <a:gd name="connsiteY6" fmla="*/ 2360426 h 2366656"/>
                      <a:gd name="connsiteX0" fmla="*/ 234040 w 340366"/>
                      <a:gd name="connsiteY0" fmla="*/ 0 h 2366656"/>
                      <a:gd name="connsiteX1" fmla="*/ 121154 w 340366"/>
                      <a:gd name="connsiteY1" fmla="*/ 132383 h 2366656"/>
                      <a:gd name="connsiteX2" fmla="*/ 168886 w 340366"/>
                      <a:gd name="connsiteY2" fmla="*/ 874879 h 2366656"/>
                      <a:gd name="connsiteX3" fmla="*/ 689 w 340366"/>
                      <a:gd name="connsiteY3" fmla="*/ 1146225 h 2366656"/>
                      <a:gd name="connsiteX4" fmla="*/ 243712 w 340366"/>
                      <a:gd name="connsiteY4" fmla="*/ 1386412 h 2366656"/>
                      <a:gd name="connsiteX5" fmla="*/ 127714 w 340366"/>
                      <a:gd name="connsiteY5" fmla="*/ 2200938 h 2366656"/>
                      <a:gd name="connsiteX6" fmla="*/ 340366 w 340366"/>
                      <a:gd name="connsiteY6" fmla="*/ 2360426 h 2366656"/>
                      <a:gd name="connsiteX0" fmla="*/ 241869 w 348195"/>
                      <a:gd name="connsiteY0" fmla="*/ 0 h 2366656"/>
                      <a:gd name="connsiteX1" fmla="*/ 128983 w 348195"/>
                      <a:gd name="connsiteY1" fmla="*/ 132383 h 2366656"/>
                      <a:gd name="connsiteX2" fmla="*/ 176715 w 348195"/>
                      <a:gd name="connsiteY2" fmla="*/ 874879 h 2366656"/>
                      <a:gd name="connsiteX3" fmla="*/ 66456 w 348195"/>
                      <a:gd name="connsiteY3" fmla="*/ 1066439 h 2366656"/>
                      <a:gd name="connsiteX4" fmla="*/ 8518 w 348195"/>
                      <a:gd name="connsiteY4" fmla="*/ 1146225 h 2366656"/>
                      <a:gd name="connsiteX5" fmla="*/ 251541 w 348195"/>
                      <a:gd name="connsiteY5" fmla="*/ 1386412 h 2366656"/>
                      <a:gd name="connsiteX6" fmla="*/ 135543 w 348195"/>
                      <a:gd name="connsiteY6" fmla="*/ 2200938 h 2366656"/>
                      <a:gd name="connsiteX7" fmla="*/ 348195 w 348195"/>
                      <a:gd name="connsiteY7" fmla="*/ 2360426 h 2366656"/>
                      <a:gd name="connsiteX0" fmla="*/ 237850 w 344176"/>
                      <a:gd name="connsiteY0" fmla="*/ 0 h 2366656"/>
                      <a:gd name="connsiteX1" fmla="*/ 124964 w 344176"/>
                      <a:gd name="connsiteY1" fmla="*/ 132383 h 2366656"/>
                      <a:gd name="connsiteX2" fmla="*/ 172696 w 344176"/>
                      <a:gd name="connsiteY2" fmla="*/ 874879 h 2366656"/>
                      <a:gd name="connsiteX3" fmla="*/ 95692 w 344176"/>
                      <a:gd name="connsiteY3" fmla="*/ 1091147 h 2366656"/>
                      <a:gd name="connsiteX4" fmla="*/ 4499 w 344176"/>
                      <a:gd name="connsiteY4" fmla="*/ 1146225 h 2366656"/>
                      <a:gd name="connsiteX5" fmla="*/ 247522 w 344176"/>
                      <a:gd name="connsiteY5" fmla="*/ 1386412 h 2366656"/>
                      <a:gd name="connsiteX6" fmla="*/ 131524 w 344176"/>
                      <a:gd name="connsiteY6" fmla="*/ 2200938 h 2366656"/>
                      <a:gd name="connsiteX7" fmla="*/ 344176 w 344176"/>
                      <a:gd name="connsiteY7" fmla="*/ 2360426 h 2366656"/>
                      <a:gd name="connsiteX0" fmla="*/ 233436 w 339762"/>
                      <a:gd name="connsiteY0" fmla="*/ 0 h 2366656"/>
                      <a:gd name="connsiteX1" fmla="*/ 120550 w 339762"/>
                      <a:gd name="connsiteY1" fmla="*/ 132383 h 2366656"/>
                      <a:gd name="connsiteX2" fmla="*/ 168282 w 339762"/>
                      <a:gd name="connsiteY2" fmla="*/ 874879 h 2366656"/>
                      <a:gd name="connsiteX3" fmla="*/ 91278 w 339762"/>
                      <a:gd name="connsiteY3" fmla="*/ 1091147 h 2366656"/>
                      <a:gd name="connsiteX4" fmla="*/ 85 w 339762"/>
                      <a:gd name="connsiteY4" fmla="*/ 1146225 h 2366656"/>
                      <a:gd name="connsiteX5" fmla="*/ 107907 w 339762"/>
                      <a:gd name="connsiteY5" fmla="*/ 1231154 h 2366656"/>
                      <a:gd name="connsiteX6" fmla="*/ 243108 w 339762"/>
                      <a:gd name="connsiteY6" fmla="*/ 1386412 h 2366656"/>
                      <a:gd name="connsiteX7" fmla="*/ 127110 w 339762"/>
                      <a:gd name="connsiteY7" fmla="*/ 2200938 h 2366656"/>
                      <a:gd name="connsiteX8" fmla="*/ 339762 w 339762"/>
                      <a:gd name="connsiteY8" fmla="*/ 2360426 h 2366656"/>
                      <a:gd name="connsiteX0" fmla="*/ 233436 w 339762"/>
                      <a:gd name="connsiteY0" fmla="*/ 0 h 2366656"/>
                      <a:gd name="connsiteX1" fmla="*/ 120550 w 339762"/>
                      <a:gd name="connsiteY1" fmla="*/ 132383 h 2366656"/>
                      <a:gd name="connsiteX2" fmla="*/ 168282 w 339762"/>
                      <a:gd name="connsiteY2" fmla="*/ 874879 h 2366656"/>
                      <a:gd name="connsiteX3" fmla="*/ 91278 w 339762"/>
                      <a:gd name="connsiteY3" fmla="*/ 1091147 h 2366656"/>
                      <a:gd name="connsiteX4" fmla="*/ 85 w 339762"/>
                      <a:gd name="connsiteY4" fmla="*/ 1146225 h 2366656"/>
                      <a:gd name="connsiteX5" fmla="*/ 107907 w 339762"/>
                      <a:gd name="connsiteY5" fmla="*/ 1165268 h 2366656"/>
                      <a:gd name="connsiteX6" fmla="*/ 243108 w 339762"/>
                      <a:gd name="connsiteY6" fmla="*/ 1386412 h 2366656"/>
                      <a:gd name="connsiteX7" fmla="*/ 127110 w 339762"/>
                      <a:gd name="connsiteY7" fmla="*/ 2200938 h 2366656"/>
                      <a:gd name="connsiteX8" fmla="*/ 339762 w 339762"/>
                      <a:gd name="connsiteY8" fmla="*/ 2360426 h 2366656"/>
                      <a:gd name="connsiteX0" fmla="*/ 233436 w 339762"/>
                      <a:gd name="connsiteY0" fmla="*/ 0 h 2366656"/>
                      <a:gd name="connsiteX1" fmla="*/ 120550 w 339762"/>
                      <a:gd name="connsiteY1" fmla="*/ 132383 h 2366656"/>
                      <a:gd name="connsiteX2" fmla="*/ 168282 w 339762"/>
                      <a:gd name="connsiteY2" fmla="*/ 874879 h 2366656"/>
                      <a:gd name="connsiteX3" fmla="*/ 91278 w 339762"/>
                      <a:gd name="connsiteY3" fmla="*/ 1091147 h 2366656"/>
                      <a:gd name="connsiteX4" fmla="*/ 85 w 339762"/>
                      <a:gd name="connsiteY4" fmla="*/ 1146225 h 2366656"/>
                      <a:gd name="connsiteX5" fmla="*/ 107907 w 339762"/>
                      <a:gd name="connsiteY5" fmla="*/ 1165268 h 2366656"/>
                      <a:gd name="connsiteX6" fmla="*/ 193224 w 339762"/>
                      <a:gd name="connsiteY6" fmla="*/ 1435826 h 2366656"/>
                      <a:gd name="connsiteX7" fmla="*/ 127110 w 339762"/>
                      <a:gd name="connsiteY7" fmla="*/ 2200938 h 2366656"/>
                      <a:gd name="connsiteX8" fmla="*/ 339762 w 339762"/>
                      <a:gd name="connsiteY8" fmla="*/ 2360426 h 2366656"/>
                      <a:gd name="connsiteX0" fmla="*/ 233436 w 339762"/>
                      <a:gd name="connsiteY0" fmla="*/ 0 h 2366656"/>
                      <a:gd name="connsiteX1" fmla="*/ 120550 w 339762"/>
                      <a:gd name="connsiteY1" fmla="*/ 132383 h 2366656"/>
                      <a:gd name="connsiteX2" fmla="*/ 168282 w 339762"/>
                      <a:gd name="connsiteY2" fmla="*/ 874879 h 2366656"/>
                      <a:gd name="connsiteX3" fmla="*/ 91278 w 339762"/>
                      <a:gd name="connsiteY3" fmla="*/ 1091147 h 2366656"/>
                      <a:gd name="connsiteX4" fmla="*/ 85 w 339762"/>
                      <a:gd name="connsiteY4" fmla="*/ 1146225 h 2366656"/>
                      <a:gd name="connsiteX5" fmla="*/ 107907 w 339762"/>
                      <a:gd name="connsiteY5" fmla="*/ 1165268 h 2366656"/>
                      <a:gd name="connsiteX6" fmla="*/ 193224 w 339762"/>
                      <a:gd name="connsiteY6" fmla="*/ 1435826 h 2366656"/>
                      <a:gd name="connsiteX7" fmla="*/ 127110 w 339762"/>
                      <a:gd name="connsiteY7" fmla="*/ 2200938 h 2366656"/>
                      <a:gd name="connsiteX8" fmla="*/ 339762 w 339762"/>
                      <a:gd name="connsiteY8" fmla="*/ 2360426 h 2366656"/>
                      <a:gd name="connsiteX0" fmla="*/ 291632 w 339762"/>
                      <a:gd name="connsiteY0" fmla="*/ 0 h 2556079"/>
                      <a:gd name="connsiteX1" fmla="*/ 120550 w 339762"/>
                      <a:gd name="connsiteY1" fmla="*/ 321806 h 2556079"/>
                      <a:gd name="connsiteX2" fmla="*/ 168282 w 339762"/>
                      <a:gd name="connsiteY2" fmla="*/ 1064302 h 2556079"/>
                      <a:gd name="connsiteX3" fmla="*/ 91278 w 339762"/>
                      <a:gd name="connsiteY3" fmla="*/ 1280570 h 2556079"/>
                      <a:gd name="connsiteX4" fmla="*/ 85 w 339762"/>
                      <a:gd name="connsiteY4" fmla="*/ 1335648 h 2556079"/>
                      <a:gd name="connsiteX5" fmla="*/ 107907 w 339762"/>
                      <a:gd name="connsiteY5" fmla="*/ 1354691 h 2556079"/>
                      <a:gd name="connsiteX6" fmla="*/ 193224 w 339762"/>
                      <a:gd name="connsiteY6" fmla="*/ 1625249 h 2556079"/>
                      <a:gd name="connsiteX7" fmla="*/ 127110 w 339762"/>
                      <a:gd name="connsiteY7" fmla="*/ 2390361 h 2556079"/>
                      <a:gd name="connsiteX8" fmla="*/ 339762 w 339762"/>
                      <a:gd name="connsiteY8" fmla="*/ 2549849 h 255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762" h="2556079">
                        <a:moveTo>
                          <a:pt x="291632" y="0"/>
                        </a:moveTo>
                        <a:cubicBezTo>
                          <a:pt x="164173" y="62080"/>
                          <a:pt x="141108" y="144422"/>
                          <a:pt x="120550" y="321806"/>
                        </a:cubicBezTo>
                        <a:cubicBezTo>
                          <a:pt x="99992" y="499190"/>
                          <a:pt x="173161" y="904508"/>
                          <a:pt x="168282" y="1064302"/>
                        </a:cubicBezTo>
                        <a:cubicBezTo>
                          <a:pt x="163403" y="1224096"/>
                          <a:pt x="119311" y="1235346"/>
                          <a:pt x="91278" y="1280570"/>
                        </a:cubicBezTo>
                        <a:cubicBezTo>
                          <a:pt x="63245" y="1325794"/>
                          <a:pt x="-2686" y="1323295"/>
                          <a:pt x="85" y="1335648"/>
                        </a:cubicBezTo>
                        <a:cubicBezTo>
                          <a:pt x="2856" y="1348001"/>
                          <a:pt x="67403" y="1314660"/>
                          <a:pt x="107907" y="1354691"/>
                        </a:cubicBezTo>
                        <a:cubicBezTo>
                          <a:pt x="148411" y="1394722"/>
                          <a:pt x="190024" y="1452637"/>
                          <a:pt x="193224" y="1625249"/>
                        </a:cubicBezTo>
                        <a:cubicBezTo>
                          <a:pt x="196425" y="1797861"/>
                          <a:pt x="104073" y="2206063"/>
                          <a:pt x="127110" y="2390361"/>
                        </a:cubicBezTo>
                        <a:cubicBezTo>
                          <a:pt x="150147" y="2574659"/>
                          <a:pt x="244954" y="2562254"/>
                          <a:pt x="339762" y="2549849"/>
                        </a:cubicBezTo>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grpSp>
        <p:nvGrpSpPr>
          <p:cNvPr id="21" name="Group 20">
            <a:extLst>
              <a:ext uri="{FF2B5EF4-FFF2-40B4-BE49-F238E27FC236}">
                <a16:creationId xmlns:a16="http://schemas.microsoft.com/office/drawing/2014/main" id="{07C7FB9E-8CDD-5F15-5070-34249239F4AC}"/>
              </a:ext>
            </a:extLst>
          </p:cNvPr>
          <p:cNvGrpSpPr/>
          <p:nvPr/>
        </p:nvGrpSpPr>
        <p:grpSpPr>
          <a:xfrm>
            <a:off x="2481943" y="3135086"/>
            <a:ext cx="3204177" cy="542096"/>
            <a:chOff x="2481943" y="3135086"/>
            <a:chExt cx="3204177" cy="542096"/>
          </a:xfrm>
        </p:grpSpPr>
        <p:cxnSp>
          <p:nvCxnSpPr>
            <p:cNvPr id="6" name="Straight Arrow Connector 5">
              <a:extLst>
                <a:ext uri="{FF2B5EF4-FFF2-40B4-BE49-F238E27FC236}">
                  <a16:creationId xmlns:a16="http://schemas.microsoft.com/office/drawing/2014/main" id="{AA11D5B4-BF1D-CE61-9FA9-7B11FE451F99}"/>
                </a:ext>
              </a:extLst>
            </p:cNvPr>
            <p:cNvCxnSpPr>
              <a:cxnSpLocks/>
            </p:cNvCxnSpPr>
            <p:nvPr/>
          </p:nvCxnSpPr>
          <p:spPr>
            <a:xfrm flipH="1" flipV="1">
              <a:off x="2481943" y="3135086"/>
              <a:ext cx="729343" cy="293914"/>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C37B369E-F818-23F9-7BAA-F5F7751DD323}"/>
                </a:ext>
              </a:extLst>
            </p:cNvPr>
            <p:cNvSpPr txBox="1"/>
            <p:nvPr/>
          </p:nvSpPr>
          <p:spPr>
            <a:xfrm>
              <a:off x="2994357" y="3415572"/>
              <a:ext cx="2691763" cy="261610"/>
            </a:xfrm>
            <a:prstGeom prst="rect">
              <a:avLst/>
            </a:prstGeom>
            <a:noFill/>
          </p:spPr>
          <p:txBody>
            <a:bodyPr wrap="none" rtlCol="0">
              <a:spAutoFit/>
            </a:bodyPr>
            <a:lstStyle/>
            <a:p>
              <a:r>
                <a:rPr lang="en-GB" sz="1100" dirty="0">
                  <a:solidFill>
                    <a:srgbClr val="C00000"/>
                  </a:solidFill>
                  <a:latin typeface="Bradley Hand" pitchFamily="2" charset="77"/>
                </a:rPr>
                <a:t>E</a:t>
              </a:r>
              <a:r>
                <a:rPr lang="en-DE" sz="1100" dirty="0">
                  <a:solidFill>
                    <a:srgbClr val="C00000"/>
                  </a:solidFill>
                  <a:latin typeface="Bradley Hand" pitchFamily="2" charset="77"/>
                </a:rPr>
                <a:t>nters in self-couplings -&gt; barrier shape</a:t>
              </a:r>
            </a:p>
          </p:txBody>
        </p:sp>
      </p:grpSp>
    </p:spTree>
    <p:extLst>
      <p:ext uri="{BB962C8B-B14F-4D97-AF65-F5344CB8AC3E}">
        <p14:creationId xmlns:p14="http://schemas.microsoft.com/office/powerpoint/2010/main" val="9300116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allAtOnce"/>
      <p:bldP spid="9" grpId="0"/>
      <p:bldP spid="16" grpId="0"/>
      <p:bldP spid="17" grpId="0"/>
      <p:bldP spid="18"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5A9E1-75D5-C9A9-C048-330708EFFDCC}"/>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8774E161-A189-AF96-0404-A5296E284999}"/>
              </a:ext>
            </a:extLst>
          </p:cNvPr>
          <p:cNvGrpSpPr/>
          <p:nvPr/>
        </p:nvGrpSpPr>
        <p:grpSpPr>
          <a:xfrm>
            <a:off x="5032750" y="885988"/>
            <a:ext cx="6634716" cy="4976037"/>
            <a:chOff x="4859079" y="758074"/>
            <a:chExt cx="6634716" cy="4976037"/>
          </a:xfrm>
        </p:grpSpPr>
        <p:pic>
          <p:nvPicPr>
            <p:cNvPr id="3" name="Picture 2" descr="A diagram of a graph&#10;&#10;Description automatically generated with medium confidence">
              <a:extLst>
                <a:ext uri="{FF2B5EF4-FFF2-40B4-BE49-F238E27FC236}">
                  <a16:creationId xmlns:a16="http://schemas.microsoft.com/office/drawing/2014/main" id="{3F80DEA1-C050-5A53-0F64-B0643C4F4E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9079" y="758074"/>
              <a:ext cx="6634716" cy="4976037"/>
            </a:xfrm>
            <a:prstGeom prst="rect">
              <a:avLst/>
            </a:prstGeom>
          </p:spPr>
        </p:pic>
        <p:sp>
          <p:nvSpPr>
            <p:cNvPr id="16" name="TextBox 15">
              <a:extLst>
                <a:ext uri="{FF2B5EF4-FFF2-40B4-BE49-F238E27FC236}">
                  <a16:creationId xmlns:a16="http://schemas.microsoft.com/office/drawing/2014/main" id="{A9586B79-4123-CC49-E443-E5E3492DB136}"/>
                </a:ext>
              </a:extLst>
            </p:cNvPr>
            <p:cNvSpPr txBox="1"/>
            <p:nvPr/>
          </p:nvSpPr>
          <p:spPr>
            <a:xfrm>
              <a:off x="6474373" y="1007122"/>
              <a:ext cx="1355834" cy="307777"/>
            </a:xfrm>
            <a:prstGeom prst="rect">
              <a:avLst/>
            </a:prstGeom>
            <a:solidFill>
              <a:schemeClr val="bg1"/>
            </a:solidFill>
          </p:spPr>
          <p:txBody>
            <a:bodyPr wrap="square" rtlCol="0">
              <a:spAutoFit/>
            </a:bodyPr>
            <a:lstStyle/>
            <a:p>
              <a:r>
                <a:rPr lang="en-DE" sz="1400" dirty="0">
                  <a:latin typeface="Baskerville" panose="02020502070401020303" pitchFamily="18" charset="0"/>
                  <a:ea typeface="Baskerville" panose="02020502070401020303" pitchFamily="18" charset="0"/>
                  <a:cs typeface="Modern Love" panose="020F0502020204030204" pitchFamily="34" charset="0"/>
                </a:rPr>
                <a:t>Allowed Data</a:t>
              </a:r>
            </a:p>
          </p:txBody>
        </p:sp>
      </p:grpSp>
      <p:sp>
        <p:nvSpPr>
          <p:cNvPr id="14" name="Rectangle 13">
            <a:extLst>
              <a:ext uri="{FF2B5EF4-FFF2-40B4-BE49-F238E27FC236}">
                <a16:creationId xmlns:a16="http://schemas.microsoft.com/office/drawing/2014/main" id="{EFDFA8B8-22C2-97BE-DEE0-9BA7CFB9C4BE}"/>
              </a:ext>
            </a:extLst>
          </p:cNvPr>
          <p:cNvSpPr/>
          <p:nvPr/>
        </p:nvSpPr>
        <p:spPr>
          <a:xfrm>
            <a:off x="0" y="6654188"/>
            <a:ext cx="12192000" cy="203812"/>
          </a:xfrm>
          <a:prstGeom prst="rect">
            <a:avLst/>
          </a:prstGeom>
          <a:solidFill>
            <a:srgbClr val="FFF58D">
              <a:alpha val="66275"/>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DE"/>
          </a:p>
        </p:txBody>
      </p:sp>
      <p:pic>
        <p:nvPicPr>
          <p:cNvPr id="8" name="Picture 7" descr="A blue circle with text and dots&#10;&#10;Description automatically generated">
            <a:extLst>
              <a:ext uri="{FF2B5EF4-FFF2-40B4-BE49-F238E27FC236}">
                <a16:creationId xmlns:a16="http://schemas.microsoft.com/office/drawing/2014/main" id="{19C23051-BD9C-B222-5BBA-D1254B56A0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3441" y="252281"/>
            <a:ext cx="729590" cy="729590"/>
          </a:xfrm>
          <a:prstGeom prst="rect">
            <a:avLst/>
          </a:prstGeom>
        </p:spPr>
      </p:pic>
      <p:sp>
        <p:nvSpPr>
          <p:cNvPr id="11" name="TextBox 10">
            <a:extLst>
              <a:ext uri="{FF2B5EF4-FFF2-40B4-BE49-F238E27FC236}">
                <a16:creationId xmlns:a16="http://schemas.microsoft.com/office/drawing/2014/main" id="{A9938184-462A-55ED-B718-CFF0E5CEF3FB}"/>
              </a:ext>
            </a:extLst>
          </p:cNvPr>
          <p:cNvSpPr txBox="1"/>
          <p:nvPr/>
        </p:nvSpPr>
        <p:spPr>
          <a:xfrm>
            <a:off x="706536" y="6625289"/>
            <a:ext cx="6097836" cy="261610"/>
          </a:xfrm>
          <a:prstGeom prst="rect">
            <a:avLst/>
          </a:prstGeom>
          <a:noFill/>
        </p:spPr>
        <p:txBody>
          <a:bodyPr wrap="square">
            <a:spAutoFit/>
          </a:bodyPr>
          <a:lstStyle/>
          <a:p>
            <a:r>
              <a:rPr lang="en-DE" sz="1100" dirty="0">
                <a:solidFill>
                  <a:schemeClr val="tx1">
                    <a:tint val="82000"/>
                  </a:schemeClr>
                </a:solidFill>
              </a:rPr>
              <a:t>Debankana Nath</a:t>
            </a:r>
          </a:p>
        </p:txBody>
      </p:sp>
      <p:sp>
        <p:nvSpPr>
          <p:cNvPr id="12" name="Slide Number Placeholder 6">
            <a:extLst>
              <a:ext uri="{FF2B5EF4-FFF2-40B4-BE49-F238E27FC236}">
                <a16:creationId xmlns:a16="http://schemas.microsoft.com/office/drawing/2014/main" id="{26AA24A3-F93F-7C91-672D-CC76E286C15D}"/>
              </a:ext>
            </a:extLst>
          </p:cNvPr>
          <p:cNvSpPr>
            <a:spLocks noGrp="1"/>
          </p:cNvSpPr>
          <p:nvPr>
            <p:ph type="sldNum" sz="quarter" idx="12"/>
          </p:nvPr>
        </p:nvSpPr>
        <p:spPr>
          <a:xfrm>
            <a:off x="8895946" y="6558450"/>
            <a:ext cx="2743200" cy="365125"/>
          </a:xfrm>
        </p:spPr>
        <p:txBody>
          <a:bodyPr/>
          <a:lstStyle/>
          <a:p>
            <a:fld id="{330EA680-D336-4FF7-8B7A-9848BB0A1C32}" type="slidenum">
              <a:rPr lang="en-GB" sz="1100" smtClean="0"/>
              <a:t>8</a:t>
            </a:fld>
            <a:endParaRPr lang="en-GB" sz="1100" dirty="0"/>
          </a:p>
        </p:txBody>
      </p:sp>
      <p:sp>
        <p:nvSpPr>
          <p:cNvPr id="13" name="Footer Placeholder 5">
            <a:extLst>
              <a:ext uri="{FF2B5EF4-FFF2-40B4-BE49-F238E27FC236}">
                <a16:creationId xmlns:a16="http://schemas.microsoft.com/office/drawing/2014/main" id="{6387F72E-BA47-2932-930D-9FDFB94AC78E}"/>
              </a:ext>
            </a:extLst>
          </p:cNvPr>
          <p:cNvSpPr txBox="1">
            <a:spLocks/>
          </p:cNvSpPr>
          <p:nvPr/>
        </p:nvSpPr>
        <p:spPr>
          <a:xfrm>
            <a:off x="6096000" y="6558451"/>
            <a:ext cx="5147441" cy="365125"/>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t>2HDM : Alignment Limit and SFOEWPT || DESY THEORY WORKSHOP 2025</a:t>
            </a:r>
          </a:p>
        </p:txBody>
      </p:sp>
      <p:sp>
        <p:nvSpPr>
          <p:cNvPr id="4" name="Title 3">
            <a:extLst>
              <a:ext uri="{FF2B5EF4-FFF2-40B4-BE49-F238E27FC236}">
                <a16:creationId xmlns:a16="http://schemas.microsoft.com/office/drawing/2014/main" id="{8C82D3E8-F46B-07C0-5A5D-516FCD5E9539}"/>
              </a:ext>
            </a:extLst>
          </p:cNvPr>
          <p:cNvSpPr>
            <a:spLocks noGrp="1"/>
          </p:cNvSpPr>
          <p:nvPr>
            <p:ph type="title"/>
          </p:nvPr>
        </p:nvSpPr>
        <p:spPr>
          <a:xfrm>
            <a:off x="877674" y="469960"/>
            <a:ext cx="3617402" cy="1197861"/>
          </a:xfrm>
        </p:spPr>
        <p:txBody>
          <a:bodyPr>
            <a:noAutofit/>
          </a:bodyPr>
          <a:lstStyle/>
          <a:p>
            <a:r>
              <a:rPr lang="en-DE" sz="4000" b="1" dirty="0">
                <a:latin typeface="Imprint MT Shadow" pitchFamily="82" charset="77"/>
              </a:rPr>
              <a:t>Mass splittings</a:t>
            </a:r>
          </a:p>
        </p:txBody>
      </p:sp>
      <p:sp>
        <p:nvSpPr>
          <p:cNvPr id="9" name="Rectangle 8">
            <a:extLst>
              <a:ext uri="{FF2B5EF4-FFF2-40B4-BE49-F238E27FC236}">
                <a16:creationId xmlns:a16="http://schemas.microsoft.com/office/drawing/2014/main" id="{03CCDEC6-1473-FC4A-38F6-23BFC19FD174}"/>
              </a:ext>
            </a:extLst>
          </p:cNvPr>
          <p:cNvSpPr/>
          <p:nvPr/>
        </p:nvSpPr>
        <p:spPr>
          <a:xfrm>
            <a:off x="656163" y="659294"/>
            <a:ext cx="221512" cy="569924"/>
          </a:xfrm>
          <a:prstGeom prst="rect">
            <a:avLst/>
          </a:prstGeom>
          <a:solidFill>
            <a:srgbClr val="FAE6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sz="200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49EFC4D-8144-3E4B-7339-42C45E42BC66}"/>
                  </a:ext>
                </a:extLst>
              </p:cNvPr>
              <p:cNvSpPr txBox="1"/>
              <p:nvPr/>
            </p:nvSpPr>
            <p:spPr>
              <a:xfrm>
                <a:off x="5822731" y="5862025"/>
                <a:ext cx="4614041" cy="461665"/>
              </a:xfrm>
              <a:prstGeom prst="rect">
                <a:avLst/>
              </a:prstGeom>
              <a:noFill/>
            </p:spPr>
            <p:txBody>
              <a:bodyPr wrap="square" rtlCol="0">
                <a:spAutoFit/>
              </a:bodyPr>
              <a:lstStyle/>
              <a:p>
                <a:r>
                  <a:rPr lang="en-DE" sz="1200" dirty="0">
                    <a:latin typeface="Times" pitchFamily="2" charset="0"/>
                  </a:rPr>
                  <a:t>Fig 4:  SFOEWPT strength depends on the mass splittings, here the free parameters vary as </a:t>
                </a:r>
                <a14:m>
                  <m:oMath xmlns:m="http://schemas.openxmlformats.org/officeDocument/2006/math">
                    <m:r>
                      <a:rPr lang="en-US" sz="1200" b="0" i="1" smtClean="0">
                        <a:latin typeface="Cambria Math" panose="02040503050406030204" pitchFamily="18" charset="0"/>
                      </a:rPr>
                      <m:t>1 </m:t>
                    </m:r>
                    <m:r>
                      <a:rPr lang="en-US" sz="1200" b="0" i="1" smtClean="0">
                        <a:latin typeface="Cambria Math" panose="02040503050406030204" pitchFamily="18" charset="0"/>
                        <a:ea typeface="Cambria Math" panose="02040503050406030204" pitchFamily="18" charset="0"/>
                      </a:rPr>
                      <m:t>≤</m:t>
                    </m:r>
                    <m:func>
                      <m:funcPr>
                        <m:ctrlPr>
                          <a:rPr lang="en-US" sz="1200" b="0" i="1" smtClean="0">
                            <a:latin typeface="Cambria Math" panose="02040503050406030204" pitchFamily="18" charset="0"/>
                            <a:ea typeface="Cambria Math" panose="02040503050406030204" pitchFamily="18" charset="0"/>
                          </a:rPr>
                        </m:ctrlPr>
                      </m:funcPr>
                      <m:fName>
                        <m:r>
                          <m:rPr>
                            <m:sty m:val="p"/>
                          </m:rPr>
                          <a:rPr lang="en-US" sz="1200" b="0" i="0" smtClean="0">
                            <a:latin typeface="Cambria Math" panose="02040503050406030204" pitchFamily="18" charset="0"/>
                            <a:ea typeface="Cambria Math" panose="02040503050406030204" pitchFamily="18" charset="0"/>
                          </a:rPr>
                          <m:t>tan</m:t>
                        </m:r>
                      </m:fName>
                      <m:e>
                        <m:r>
                          <a:rPr lang="en-US" sz="1200" b="0" i="1" smtClean="0">
                            <a:latin typeface="Cambria Math" panose="02040503050406030204" pitchFamily="18" charset="0"/>
                            <a:ea typeface="Cambria Math" panose="02040503050406030204" pitchFamily="18" charset="0"/>
                          </a:rPr>
                          <m:t>𝛽</m:t>
                        </m:r>
                        <m:r>
                          <a:rPr lang="en-US" sz="1200" b="0" i="1" smtClean="0">
                            <a:latin typeface="Cambria Math" panose="02040503050406030204" pitchFamily="18" charset="0"/>
                            <a:ea typeface="Cambria Math" panose="02040503050406030204" pitchFamily="18" charset="0"/>
                          </a:rPr>
                          <m:t> ≤50</m:t>
                        </m:r>
                      </m:e>
                    </m:func>
                    <m:r>
                      <a:rPr lang="en-US" sz="1200" b="0" i="0" smtClean="0">
                        <a:latin typeface="Cambria Math" panose="02040503050406030204" pitchFamily="18" charset="0"/>
                        <a:ea typeface="Cambria Math" panose="02040503050406030204" pitchFamily="18" charset="0"/>
                      </a:rPr>
                      <m:t> </m:t>
                    </m:r>
                    <m:r>
                      <m:rPr>
                        <m:sty m:val="p"/>
                      </m:rPr>
                      <a:rPr lang="en-US" sz="1200" b="0" i="0" smtClean="0">
                        <a:latin typeface="Cambria Math" panose="02040503050406030204" pitchFamily="18" charset="0"/>
                        <a:ea typeface="Cambria Math" panose="02040503050406030204" pitchFamily="18" charset="0"/>
                      </a:rPr>
                      <m:t>and</m:t>
                    </m:r>
                    <m:r>
                      <a:rPr lang="en-US" sz="1200" b="0" i="1" smtClean="0">
                        <a:latin typeface="Cambria Math" panose="02040503050406030204" pitchFamily="18" charset="0"/>
                        <a:ea typeface="Cambria Math" panose="02040503050406030204" pitchFamily="18" charset="0"/>
                      </a:rPr>
                      <m:t> 150</m:t>
                    </m:r>
                    <m:r>
                      <a:rPr lang="en-US" sz="1200" i="1">
                        <a:latin typeface="Cambria Math" panose="02040503050406030204" pitchFamily="18" charset="0"/>
                      </a:rPr>
                      <m:t> </m:t>
                    </m:r>
                    <m:r>
                      <a:rPr lang="en-US" sz="1200" i="1">
                        <a:latin typeface="Cambria Math" panose="02040503050406030204" pitchFamily="18" charset="0"/>
                        <a:ea typeface="Cambria Math" panose="02040503050406030204" pitchFamily="18" charset="0"/>
                      </a:rPr>
                      <m:t>≤</m:t>
                    </m:r>
                    <m:sSub>
                      <m:sSubPr>
                        <m:ctrlPr>
                          <a:rPr lang="en-US" sz="120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𝑚</m:t>
                        </m:r>
                      </m:e>
                      <m:sub>
                        <m:r>
                          <a:rPr lang="en-US" sz="1200" b="0" i="1" smtClean="0">
                            <a:latin typeface="Cambria Math" panose="02040503050406030204" pitchFamily="18" charset="0"/>
                            <a:ea typeface="Cambria Math" panose="02040503050406030204" pitchFamily="18" charset="0"/>
                          </a:rPr>
                          <m:t>𝐻</m:t>
                        </m:r>
                      </m:sub>
                    </m:sSub>
                    <m:r>
                      <m:rPr>
                        <m:nor/>
                      </m:rPr>
                      <a:rPr lang="en-US" sz="1200" b="0" i="0" dirty="0" smtClean="0">
                        <a:latin typeface="Times" pitchFamily="2" charset="0"/>
                      </a:rPr>
                      <m:t> </m:t>
                    </m:r>
                    <m:r>
                      <a:rPr lang="en-US" sz="1200" b="0" i="1" dirty="0" smtClean="0">
                        <a:latin typeface="Cambria Math" panose="02040503050406030204" pitchFamily="18" charset="0"/>
                        <a:ea typeface="Cambria Math" panose="02040503050406030204" pitchFamily="18" charset="0"/>
                      </a:rPr>
                      <m:t>≤  </m:t>
                    </m:r>
                  </m:oMath>
                </a14:m>
                <a:r>
                  <a:rPr lang="en-DE" sz="1200" dirty="0">
                    <a:latin typeface="Times" pitchFamily="2" charset="0"/>
                  </a:rPr>
                  <a:t>1400 GeV.</a:t>
                </a:r>
              </a:p>
            </p:txBody>
          </p:sp>
        </mc:Choice>
        <mc:Fallback xmlns="">
          <p:sp>
            <p:nvSpPr>
              <p:cNvPr id="10" name="TextBox 9">
                <a:extLst>
                  <a:ext uri="{FF2B5EF4-FFF2-40B4-BE49-F238E27FC236}">
                    <a16:creationId xmlns:a16="http://schemas.microsoft.com/office/drawing/2014/main" id="{B49EFC4D-8144-3E4B-7339-42C45E42BC66}"/>
                  </a:ext>
                </a:extLst>
              </p:cNvPr>
              <p:cNvSpPr txBox="1">
                <a:spLocks noRot="1" noChangeAspect="1" noMove="1" noResize="1" noEditPoints="1" noAdjustHandles="1" noChangeArrowheads="1" noChangeShapeType="1" noTextEdit="1"/>
              </p:cNvSpPr>
              <p:nvPr/>
            </p:nvSpPr>
            <p:spPr>
              <a:xfrm>
                <a:off x="5822731" y="5862025"/>
                <a:ext cx="4614041" cy="461665"/>
              </a:xfrm>
              <a:prstGeom prst="rect">
                <a:avLst/>
              </a:prstGeom>
              <a:blipFill>
                <a:blip r:embed="rId4"/>
                <a:stretch>
                  <a:fillRect b="-10811"/>
                </a:stretch>
              </a:blipFill>
            </p:spPr>
            <p:txBody>
              <a:bodyPr/>
              <a:lstStyle/>
              <a:p>
                <a:r>
                  <a:rPr lang="en-DE">
                    <a:noFill/>
                  </a:rPr>
                  <a:t> </a:t>
                </a:r>
              </a:p>
            </p:txBody>
          </p:sp>
        </mc:Fallback>
      </mc:AlternateContent>
      <p:sp>
        <p:nvSpPr>
          <p:cNvPr id="5" name="TextBox 4">
            <a:extLst>
              <a:ext uri="{FF2B5EF4-FFF2-40B4-BE49-F238E27FC236}">
                <a16:creationId xmlns:a16="http://schemas.microsoft.com/office/drawing/2014/main" id="{B5096010-B823-0644-BB8F-C9756B13E420}"/>
              </a:ext>
            </a:extLst>
          </p:cNvPr>
          <p:cNvSpPr txBox="1"/>
          <p:nvPr/>
        </p:nvSpPr>
        <p:spPr>
          <a:xfrm>
            <a:off x="524534" y="3142400"/>
            <a:ext cx="4604514" cy="2308324"/>
          </a:xfrm>
          <a:prstGeom prst="rect">
            <a:avLst/>
          </a:prstGeom>
          <a:noFill/>
        </p:spPr>
        <p:txBody>
          <a:bodyPr wrap="square" rtlCol="0">
            <a:spAutoFit/>
          </a:bodyPr>
          <a:lstStyle/>
          <a:p>
            <a:pPr marL="285750" indent="-285750">
              <a:buFont typeface="Arial" panose="020B0604020202020204" pitchFamily="34" charset="0"/>
              <a:buChar char="•"/>
            </a:pPr>
            <a:r>
              <a:rPr lang="en-DE" sz="1600" dirty="0">
                <a:latin typeface="Times" pitchFamily="2" charset="0"/>
              </a:rPr>
              <a:t>Larger mass splittings </a:t>
            </a:r>
            <a:r>
              <a:rPr lang="en-DE" sz="1600" i="1" dirty="0">
                <a:latin typeface="Times" pitchFamily="2" charset="0"/>
              </a:rPr>
              <a:t>m</a:t>
            </a:r>
            <a:r>
              <a:rPr lang="en-DE" sz="1600" i="1" baseline="-25000" dirty="0">
                <a:latin typeface="Times" pitchFamily="2" charset="0"/>
              </a:rPr>
              <a:t>A</a:t>
            </a:r>
            <a:r>
              <a:rPr lang="en-DE" sz="1600" i="1" dirty="0">
                <a:latin typeface="Times" pitchFamily="2" charset="0"/>
              </a:rPr>
              <a:t> – m</a:t>
            </a:r>
            <a:r>
              <a:rPr lang="en-DE" sz="1600" i="1" baseline="-25000" dirty="0">
                <a:latin typeface="Times" pitchFamily="2" charset="0"/>
              </a:rPr>
              <a:t>H</a:t>
            </a:r>
            <a:r>
              <a:rPr lang="en-DE" sz="1600" i="1" dirty="0">
                <a:latin typeface="Times" pitchFamily="2" charset="0"/>
              </a:rPr>
              <a:t> </a:t>
            </a:r>
            <a:r>
              <a:rPr lang="en-DE" sz="1600" dirty="0">
                <a:latin typeface="Times" pitchFamily="2" charset="0"/>
              </a:rPr>
              <a:t>driven by the quartic couplings in the scalar potential correlate to stronger first-order phase transitions.</a:t>
            </a:r>
          </a:p>
          <a:p>
            <a:pPr marL="285750" indent="-285750">
              <a:buFont typeface="Arial" panose="020B0604020202020204" pitchFamily="34" charset="0"/>
              <a:buChar char="•"/>
            </a:pPr>
            <a:endParaRPr lang="en-DE" sz="1600" dirty="0">
              <a:latin typeface="Times" pitchFamily="2" charset="0"/>
            </a:endParaRPr>
          </a:p>
          <a:p>
            <a:pPr marL="285750" indent="-285750">
              <a:buFont typeface="Arial" panose="020B0604020202020204" pitchFamily="34" charset="0"/>
              <a:buChar char="•"/>
            </a:pPr>
            <a:r>
              <a:rPr lang="en-DE" sz="1600" dirty="0">
                <a:latin typeface="Times" pitchFamily="2" charset="0"/>
              </a:rPr>
              <a:t>For region 1: mass splitting range: 100 – 200 GeV</a:t>
            </a:r>
          </a:p>
          <a:p>
            <a:pPr marL="285750" indent="-285750">
              <a:buFont typeface="Arial" panose="020B0604020202020204" pitchFamily="34" charset="0"/>
              <a:buChar char="•"/>
            </a:pPr>
            <a:r>
              <a:rPr lang="en-DE" sz="1600" dirty="0">
                <a:latin typeface="Times" pitchFamily="2" charset="0"/>
              </a:rPr>
              <a:t>For region 2: mass splitting range: 150 – 400 GeV </a:t>
            </a:r>
          </a:p>
          <a:p>
            <a:pPr marL="285750" indent="-285750">
              <a:buFont typeface="Arial" panose="020B0604020202020204" pitchFamily="34" charset="0"/>
              <a:buChar char="•"/>
            </a:pPr>
            <a:endParaRPr lang="en-DE" sz="1600" dirty="0">
              <a:latin typeface="Times" pitchFamily="2" charset="0"/>
            </a:endParaRPr>
          </a:p>
          <a:p>
            <a:pPr marL="285750" indent="-285750">
              <a:buFont typeface="Arial" panose="020B0604020202020204" pitchFamily="34" charset="0"/>
              <a:buChar char="•"/>
            </a:pPr>
            <a:r>
              <a:rPr lang="en-DE" sz="1600" dirty="0">
                <a:latin typeface="Times" pitchFamily="2" charset="0"/>
              </a:rPr>
              <a:t>This dependence is constrained by perturbative unitarity.</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2C23250-FE38-F6C6-D1A9-FE92D3FB2C2C}"/>
                  </a:ext>
                </a:extLst>
              </p:cNvPr>
              <p:cNvSpPr txBox="1"/>
              <p:nvPr/>
            </p:nvSpPr>
            <p:spPr>
              <a:xfrm>
                <a:off x="877674" y="2272511"/>
                <a:ext cx="2755553" cy="646331"/>
              </a:xfrm>
              <a:prstGeom prst="rect">
                <a:avLst/>
              </a:prstGeom>
              <a:noFill/>
            </p:spPr>
            <p:txBody>
              <a:bodyPr wrap="square" rtlCol="0">
                <a:spAutoFit/>
              </a:bodyPr>
              <a:lstStyle/>
              <a:p>
                <a:pPr marL="342900" indent="-342900">
                  <a:buFont typeface="+mj-lt"/>
                  <a:buAutoNum type="arabicPeriod"/>
                </a:pPr>
                <a:r>
                  <a:rPr lang="en-DE" i="1" dirty="0">
                    <a:latin typeface="Times" pitchFamily="2" charset="0"/>
                  </a:rPr>
                  <a:t>m</a:t>
                </a:r>
                <a:r>
                  <a:rPr lang="en-DE" i="1" baseline="-25000" dirty="0">
                    <a:latin typeface="Times" pitchFamily="2" charset="0"/>
                  </a:rPr>
                  <a:t>A</a:t>
                </a:r>
                <a:r>
                  <a:rPr lang="en-DE" i="1" dirty="0">
                    <a:latin typeface="Times" pitchFamily="2" charset="0"/>
                  </a:rPr>
                  <a:t> = m</a:t>
                </a:r>
                <a14:m>
                  <m:oMath xmlns:m="http://schemas.openxmlformats.org/officeDocument/2006/math">
                    <m:sSup>
                      <m:sSupPr>
                        <m:ctrlPr>
                          <a:rPr lang="en-DE" i="1" baseline="-25000" smtClean="0">
                            <a:latin typeface="Cambria Math" panose="02040503050406030204" pitchFamily="18" charset="0"/>
                          </a:rPr>
                        </m:ctrlPr>
                      </m:sSupPr>
                      <m:e>
                        <m:r>
                          <a:rPr lang="en-US" b="0" i="1" baseline="-25000" smtClean="0">
                            <a:latin typeface="Cambria Math" panose="02040503050406030204" pitchFamily="18" charset="0"/>
                          </a:rPr>
                          <m:t>𝐻</m:t>
                        </m:r>
                      </m:e>
                      <m:sup>
                        <m:r>
                          <a:rPr lang="en-DE" i="1" baseline="-25000" smtClean="0">
                            <a:latin typeface="Cambria Math" panose="02040503050406030204" pitchFamily="18" charset="0"/>
                            <a:ea typeface="Cambria Math" panose="02040503050406030204" pitchFamily="18" charset="0"/>
                          </a:rPr>
                          <m:t>±</m:t>
                        </m:r>
                      </m:sup>
                    </m:sSup>
                  </m:oMath>
                </a14:m>
                <a:r>
                  <a:rPr lang="en-DE" baseline="-25000" dirty="0">
                    <a:latin typeface="Times" pitchFamily="2" charset="0"/>
                  </a:rPr>
                  <a:t> </a:t>
                </a:r>
              </a:p>
              <a:p>
                <a:pPr marL="342900" indent="-342900">
                  <a:buFont typeface="+mj-lt"/>
                  <a:buAutoNum type="arabicPeriod"/>
                </a:pPr>
                <a:r>
                  <a:rPr lang="en-DE" i="1" dirty="0">
                    <a:latin typeface="Times" pitchFamily="2" charset="0"/>
                  </a:rPr>
                  <a:t>m</a:t>
                </a:r>
                <a:r>
                  <a:rPr lang="en-DE" i="1" baseline="-25000" dirty="0">
                    <a:latin typeface="Cambria" panose="02040503050406030204" pitchFamily="18" charset="0"/>
                  </a:rPr>
                  <a:t>H</a:t>
                </a:r>
                <a:r>
                  <a:rPr lang="en-DE" i="1" dirty="0">
                    <a:latin typeface="Times" pitchFamily="2" charset="0"/>
                  </a:rPr>
                  <a:t> = m</a:t>
                </a:r>
                <a14:m>
                  <m:oMath xmlns:m="http://schemas.openxmlformats.org/officeDocument/2006/math">
                    <m:sSup>
                      <m:sSupPr>
                        <m:ctrlPr>
                          <a:rPr lang="en-DE" i="1" baseline="-25000" smtClean="0">
                            <a:latin typeface="Cambria Math" panose="02040503050406030204" pitchFamily="18" charset="0"/>
                          </a:rPr>
                        </m:ctrlPr>
                      </m:sSupPr>
                      <m:e>
                        <m:r>
                          <a:rPr lang="en-US" b="0" i="1" baseline="-25000" smtClean="0">
                            <a:latin typeface="Cambria Math" panose="02040503050406030204" pitchFamily="18" charset="0"/>
                          </a:rPr>
                          <m:t>𝐻</m:t>
                        </m:r>
                      </m:e>
                      <m:sup>
                        <m:r>
                          <a:rPr lang="en-DE" i="1" baseline="-25000" smtClean="0">
                            <a:latin typeface="Cambria Math" panose="02040503050406030204" pitchFamily="18" charset="0"/>
                            <a:ea typeface="Cambria Math" panose="02040503050406030204" pitchFamily="18" charset="0"/>
                          </a:rPr>
                          <m:t>±</m:t>
                        </m:r>
                      </m:sup>
                    </m:sSup>
                  </m:oMath>
                </a14:m>
                <a:endParaRPr lang="en-DE" baseline="-25000" dirty="0">
                  <a:latin typeface="Times" pitchFamily="2" charset="0"/>
                </a:endParaRPr>
              </a:p>
            </p:txBody>
          </p:sp>
        </mc:Choice>
        <mc:Fallback xmlns="">
          <p:sp>
            <p:nvSpPr>
              <p:cNvPr id="6" name="TextBox 5">
                <a:extLst>
                  <a:ext uri="{FF2B5EF4-FFF2-40B4-BE49-F238E27FC236}">
                    <a16:creationId xmlns:a16="http://schemas.microsoft.com/office/drawing/2014/main" id="{62C23250-FE38-F6C6-D1A9-FE92D3FB2C2C}"/>
                  </a:ext>
                </a:extLst>
              </p:cNvPr>
              <p:cNvSpPr txBox="1">
                <a:spLocks noRot="1" noChangeAspect="1" noMove="1" noResize="1" noEditPoints="1" noAdjustHandles="1" noChangeArrowheads="1" noChangeShapeType="1" noTextEdit="1"/>
              </p:cNvSpPr>
              <p:nvPr/>
            </p:nvSpPr>
            <p:spPr>
              <a:xfrm>
                <a:off x="877674" y="2272511"/>
                <a:ext cx="2755553" cy="646331"/>
              </a:xfrm>
              <a:prstGeom prst="rect">
                <a:avLst/>
              </a:prstGeom>
              <a:blipFill>
                <a:blip r:embed="rId5"/>
                <a:stretch>
                  <a:fillRect l="-917" t="-5882" b="-13725"/>
                </a:stretch>
              </a:blipFill>
            </p:spPr>
            <p:txBody>
              <a:bodyPr/>
              <a:lstStyle/>
              <a:p>
                <a:r>
                  <a:rPr lang="en-DE">
                    <a:noFill/>
                  </a:rPr>
                  <a:t> </a:t>
                </a:r>
              </a:p>
            </p:txBody>
          </p:sp>
        </mc:Fallback>
      </mc:AlternateContent>
      <p:sp>
        <p:nvSpPr>
          <p:cNvPr id="19" name="TextBox 18">
            <a:extLst>
              <a:ext uri="{FF2B5EF4-FFF2-40B4-BE49-F238E27FC236}">
                <a16:creationId xmlns:a16="http://schemas.microsoft.com/office/drawing/2014/main" id="{F696EF42-01C4-7722-8EF8-A9A9355DE259}"/>
              </a:ext>
            </a:extLst>
          </p:cNvPr>
          <p:cNvSpPr txBox="1"/>
          <p:nvPr/>
        </p:nvSpPr>
        <p:spPr>
          <a:xfrm>
            <a:off x="877674" y="1912668"/>
            <a:ext cx="2388364" cy="338554"/>
          </a:xfrm>
          <a:prstGeom prst="rect">
            <a:avLst/>
          </a:prstGeom>
          <a:noFill/>
        </p:spPr>
        <p:txBody>
          <a:bodyPr wrap="square">
            <a:spAutoFit/>
          </a:bodyPr>
          <a:lstStyle/>
          <a:p>
            <a:r>
              <a:rPr lang="en-DE" sz="1600" dirty="0">
                <a:latin typeface="Times" pitchFamily="2" charset="0"/>
              </a:rPr>
              <a:t>Key Regions:</a:t>
            </a:r>
            <a:endParaRPr lang="en-DE" sz="1600" dirty="0"/>
          </a:p>
        </p:txBody>
      </p:sp>
    </p:spTree>
    <p:extLst>
      <p:ext uri="{BB962C8B-B14F-4D97-AF65-F5344CB8AC3E}">
        <p14:creationId xmlns:p14="http://schemas.microsoft.com/office/powerpoint/2010/main" val="2786668570"/>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411DE-6867-FD37-F67F-E7137853EEF1}"/>
            </a:ext>
          </a:extLst>
        </p:cNvPr>
        <p:cNvGrpSpPr/>
        <p:nvPr/>
      </p:nvGrpSpPr>
      <p:grpSpPr>
        <a:xfrm>
          <a:off x="0" y="0"/>
          <a:ext cx="0" cy="0"/>
          <a:chOff x="0" y="0"/>
          <a:chExt cx="0" cy="0"/>
        </a:xfrm>
      </p:grpSpPr>
      <p:pic>
        <p:nvPicPr>
          <p:cNvPr id="17" name="Content Placeholder 16" descr="A diagram of a large number of data&#10;&#10;Description automatically generated with medium confidence">
            <a:extLst>
              <a:ext uri="{FF2B5EF4-FFF2-40B4-BE49-F238E27FC236}">
                <a16:creationId xmlns:a16="http://schemas.microsoft.com/office/drawing/2014/main" id="{10864236-B23E-631B-649B-4E15B980D3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37792" y="943242"/>
            <a:ext cx="6628688" cy="4971516"/>
          </a:xfrm>
        </p:spPr>
      </p:pic>
      <p:sp>
        <p:nvSpPr>
          <p:cNvPr id="14" name="Rectangle 13">
            <a:extLst>
              <a:ext uri="{FF2B5EF4-FFF2-40B4-BE49-F238E27FC236}">
                <a16:creationId xmlns:a16="http://schemas.microsoft.com/office/drawing/2014/main" id="{F8F683FB-8AB8-DEC5-2409-E7348D8AC582}"/>
              </a:ext>
            </a:extLst>
          </p:cNvPr>
          <p:cNvSpPr/>
          <p:nvPr/>
        </p:nvSpPr>
        <p:spPr>
          <a:xfrm>
            <a:off x="0" y="6654188"/>
            <a:ext cx="12192000" cy="203812"/>
          </a:xfrm>
          <a:prstGeom prst="rect">
            <a:avLst/>
          </a:prstGeom>
          <a:solidFill>
            <a:srgbClr val="FFF58D">
              <a:alpha val="66275"/>
            </a:srgb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DE"/>
          </a:p>
        </p:txBody>
      </p:sp>
      <p:pic>
        <p:nvPicPr>
          <p:cNvPr id="8" name="Picture 7" descr="A blue circle with text and dots&#10;&#10;Description automatically generated">
            <a:extLst>
              <a:ext uri="{FF2B5EF4-FFF2-40B4-BE49-F238E27FC236}">
                <a16:creationId xmlns:a16="http://schemas.microsoft.com/office/drawing/2014/main" id="{9524AA81-2968-374F-1BAD-79EE5D5272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8685" y="299549"/>
            <a:ext cx="729590" cy="729590"/>
          </a:xfrm>
          <a:prstGeom prst="rect">
            <a:avLst/>
          </a:prstGeom>
        </p:spPr>
      </p:pic>
      <p:sp>
        <p:nvSpPr>
          <p:cNvPr id="11" name="TextBox 10">
            <a:extLst>
              <a:ext uri="{FF2B5EF4-FFF2-40B4-BE49-F238E27FC236}">
                <a16:creationId xmlns:a16="http://schemas.microsoft.com/office/drawing/2014/main" id="{4C5FF12D-BF36-66F2-8983-72D921588B70}"/>
              </a:ext>
            </a:extLst>
          </p:cNvPr>
          <p:cNvSpPr txBox="1"/>
          <p:nvPr/>
        </p:nvSpPr>
        <p:spPr>
          <a:xfrm>
            <a:off x="706536" y="6625289"/>
            <a:ext cx="6097836" cy="261610"/>
          </a:xfrm>
          <a:prstGeom prst="rect">
            <a:avLst/>
          </a:prstGeom>
          <a:noFill/>
        </p:spPr>
        <p:txBody>
          <a:bodyPr wrap="square">
            <a:spAutoFit/>
          </a:bodyPr>
          <a:lstStyle/>
          <a:p>
            <a:r>
              <a:rPr lang="en-DE" sz="1100" dirty="0">
                <a:solidFill>
                  <a:schemeClr val="tx1">
                    <a:tint val="82000"/>
                  </a:schemeClr>
                </a:solidFill>
              </a:rPr>
              <a:t>Debankana Nath</a:t>
            </a:r>
          </a:p>
        </p:txBody>
      </p:sp>
      <p:sp>
        <p:nvSpPr>
          <p:cNvPr id="12" name="Slide Number Placeholder 6">
            <a:extLst>
              <a:ext uri="{FF2B5EF4-FFF2-40B4-BE49-F238E27FC236}">
                <a16:creationId xmlns:a16="http://schemas.microsoft.com/office/drawing/2014/main" id="{F61263C3-B975-B2C5-529F-A5E807661D1E}"/>
              </a:ext>
            </a:extLst>
          </p:cNvPr>
          <p:cNvSpPr>
            <a:spLocks noGrp="1"/>
          </p:cNvSpPr>
          <p:nvPr>
            <p:ph type="sldNum" sz="quarter" idx="12"/>
          </p:nvPr>
        </p:nvSpPr>
        <p:spPr>
          <a:xfrm>
            <a:off x="8895946" y="6558450"/>
            <a:ext cx="2743200" cy="365125"/>
          </a:xfrm>
        </p:spPr>
        <p:txBody>
          <a:bodyPr/>
          <a:lstStyle/>
          <a:p>
            <a:fld id="{330EA680-D336-4FF7-8B7A-9848BB0A1C32}" type="slidenum">
              <a:rPr lang="en-GB" sz="1100" smtClean="0"/>
              <a:t>9</a:t>
            </a:fld>
            <a:endParaRPr lang="en-GB" sz="1100" dirty="0"/>
          </a:p>
        </p:txBody>
      </p:sp>
      <p:sp>
        <p:nvSpPr>
          <p:cNvPr id="13" name="Footer Placeholder 5">
            <a:extLst>
              <a:ext uri="{FF2B5EF4-FFF2-40B4-BE49-F238E27FC236}">
                <a16:creationId xmlns:a16="http://schemas.microsoft.com/office/drawing/2014/main" id="{A70FDBF6-AF34-2F7D-DD91-7E201B618CAC}"/>
              </a:ext>
            </a:extLst>
          </p:cNvPr>
          <p:cNvSpPr txBox="1">
            <a:spLocks/>
          </p:cNvSpPr>
          <p:nvPr/>
        </p:nvSpPr>
        <p:spPr>
          <a:xfrm>
            <a:off x="6096000" y="6558451"/>
            <a:ext cx="5147441" cy="365125"/>
          </a:xfrm>
          <a:prstGeom prst="rect">
            <a:avLst/>
          </a:prstGeom>
        </p:spPr>
        <p:txBody>
          <a:bodyPr vert="horz" lIns="91440" tIns="45720" rIns="91440" bIns="45720" rtlCol="0" anchor="ctr"/>
          <a:lstStyle>
            <a:defPPr>
              <a:defRPr lang="en-GB"/>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t>2HDM : Alignment Limit and SFOEWPT || DESY THEORY WORKSHOP 2025</a:t>
            </a:r>
          </a:p>
        </p:txBody>
      </p:sp>
      <p:sp>
        <p:nvSpPr>
          <p:cNvPr id="4" name="Title 3">
            <a:extLst>
              <a:ext uri="{FF2B5EF4-FFF2-40B4-BE49-F238E27FC236}">
                <a16:creationId xmlns:a16="http://schemas.microsoft.com/office/drawing/2014/main" id="{19FA2133-0DED-B267-FE02-9B6E86033476}"/>
              </a:ext>
            </a:extLst>
          </p:cNvPr>
          <p:cNvSpPr>
            <a:spLocks noGrp="1"/>
          </p:cNvSpPr>
          <p:nvPr>
            <p:ph type="title"/>
          </p:nvPr>
        </p:nvSpPr>
        <p:spPr>
          <a:xfrm>
            <a:off x="875317" y="435525"/>
            <a:ext cx="3845889" cy="1187228"/>
          </a:xfrm>
        </p:spPr>
        <p:txBody>
          <a:bodyPr>
            <a:normAutofit fontScale="90000"/>
          </a:bodyPr>
          <a:lstStyle/>
          <a:p>
            <a:r>
              <a:rPr lang="en-DE" sz="3600" b="1" dirty="0">
                <a:latin typeface="Imprint MT Shadow" pitchFamily="82" charset="77"/>
              </a:rPr>
              <a:t>SFOEWPT in </a:t>
            </a:r>
            <a:br>
              <a:rPr lang="en-DE" sz="3600" b="1" dirty="0">
                <a:latin typeface="Imprint MT Shadow" pitchFamily="82" charset="77"/>
              </a:rPr>
            </a:br>
            <a:r>
              <a:rPr lang="en-DE" sz="3600" b="1" dirty="0">
                <a:latin typeface="Imprint MT Shadow" pitchFamily="82" charset="77"/>
              </a:rPr>
              <a:t>(m</a:t>
            </a:r>
            <a:r>
              <a:rPr lang="en-DE" sz="3600" b="1" baseline="-25000" dirty="0">
                <a:latin typeface="Imprint MT Shadow" pitchFamily="82" charset="77"/>
              </a:rPr>
              <a:t>H</a:t>
            </a:r>
            <a:r>
              <a:rPr lang="en-DE" sz="3600" b="1" dirty="0">
                <a:latin typeface="Imprint MT Shadow" pitchFamily="82" charset="77"/>
              </a:rPr>
              <a:t>, cos(β</a:t>
            </a:r>
            <a:r>
              <a:rPr lang="el-GR" sz="3600" b="1" dirty="0">
                <a:latin typeface="Times" pitchFamily="2" charset="0"/>
              </a:rPr>
              <a:t>-α</a:t>
            </a:r>
            <a:r>
              <a:rPr lang="en-DE" sz="3600" b="1" dirty="0">
                <a:latin typeface="Imprint MT Shadow" pitchFamily="82" charset="77"/>
              </a:rPr>
              <a:t>)) plane</a:t>
            </a:r>
          </a:p>
        </p:txBody>
      </p:sp>
      <p:sp>
        <p:nvSpPr>
          <p:cNvPr id="2" name="Rectangle 1">
            <a:extLst>
              <a:ext uri="{FF2B5EF4-FFF2-40B4-BE49-F238E27FC236}">
                <a16:creationId xmlns:a16="http://schemas.microsoft.com/office/drawing/2014/main" id="{CBE2D538-0B78-40D6-CCFF-AC4C042DEDC2}"/>
              </a:ext>
            </a:extLst>
          </p:cNvPr>
          <p:cNvSpPr/>
          <p:nvPr/>
        </p:nvSpPr>
        <p:spPr>
          <a:xfrm>
            <a:off x="557151" y="684655"/>
            <a:ext cx="221511" cy="688967"/>
          </a:xfrm>
          <a:prstGeom prst="rect">
            <a:avLst/>
          </a:prstGeom>
          <a:solidFill>
            <a:srgbClr val="FAE64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8" name="TextBox 17">
            <a:extLst>
              <a:ext uri="{FF2B5EF4-FFF2-40B4-BE49-F238E27FC236}">
                <a16:creationId xmlns:a16="http://schemas.microsoft.com/office/drawing/2014/main" id="{B7C8DDB3-7799-57FC-3DC0-C7AAACD2B9B1}"/>
              </a:ext>
            </a:extLst>
          </p:cNvPr>
          <p:cNvSpPr txBox="1"/>
          <p:nvPr/>
        </p:nvSpPr>
        <p:spPr>
          <a:xfrm>
            <a:off x="9100899" y="1179000"/>
            <a:ext cx="1166647" cy="307777"/>
          </a:xfrm>
          <a:prstGeom prst="rect">
            <a:avLst/>
          </a:prstGeom>
          <a:solidFill>
            <a:schemeClr val="bg1"/>
          </a:solidFill>
        </p:spPr>
        <p:txBody>
          <a:bodyPr wrap="square" rtlCol="0">
            <a:spAutoFit/>
          </a:bodyPr>
          <a:lstStyle/>
          <a:p>
            <a:r>
              <a:rPr lang="en-DE" sz="1400" dirty="0">
                <a:latin typeface="Baskerville" panose="02020502070401020303" pitchFamily="18" charset="0"/>
                <a:ea typeface="Baskerville" panose="02020502070401020303" pitchFamily="18" charset="0"/>
                <a:cs typeface="Modern Love" panose="020F0502020204030204" pitchFamily="34" charset="0"/>
              </a:rPr>
              <a:t>Allowed Data</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E599123B-6556-4779-F60B-F1311C4DA5E6}"/>
                  </a:ext>
                </a:extLst>
              </p:cNvPr>
              <p:cNvSpPr txBox="1"/>
              <p:nvPr/>
            </p:nvSpPr>
            <p:spPr>
              <a:xfrm>
                <a:off x="667906" y="1911825"/>
                <a:ext cx="4217623" cy="2308324"/>
              </a:xfrm>
              <a:prstGeom prst="rect">
                <a:avLst/>
              </a:prstGeom>
              <a:noFill/>
            </p:spPr>
            <p:txBody>
              <a:bodyPr wrap="square" rtlCol="0">
                <a:spAutoFit/>
              </a:bodyPr>
              <a:lstStyle/>
              <a:p>
                <a:r>
                  <a:rPr lang="en-DE" sz="1600" dirty="0">
                    <a:latin typeface="Times" pitchFamily="2" charset="0"/>
                  </a:rPr>
                  <a:t>For low mass values m</a:t>
                </a:r>
                <a:r>
                  <a:rPr lang="en-DE" sz="1600" baseline="-25000" dirty="0">
                    <a:latin typeface="Times" pitchFamily="2" charset="0"/>
                  </a:rPr>
                  <a:t>H</a:t>
                </a:r>
                <a:r>
                  <a:rPr lang="en-DE" sz="1600" dirty="0">
                    <a:latin typeface="Times" pitchFamily="2" charset="0"/>
                  </a:rPr>
                  <a:t> around 200 Gev:</a:t>
                </a:r>
              </a:p>
              <a:p>
                <a:endParaRPr lang="en-DE" sz="1600" dirty="0">
                  <a:latin typeface="Times" pitchFamily="2" charset="0"/>
                </a:endParaRPr>
              </a:p>
              <a:p>
                <a:pPr marL="285750" indent="-285750">
                  <a:buFont typeface="Arial" panose="020B0604020202020204" pitchFamily="34" charset="0"/>
                  <a:buChar char="•"/>
                </a:pPr>
                <a:r>
                  <a:rPr lang="en-DE" sz="1600" dirty="0">
                    <a:latin typeface="Times" pitchFamily="2" charset="0"/>
                  </a:rPr>
                  <a:t>SFOEWPT occurs for wide range of cos(</a:t>
                </a:r>
                <a:r>
                  <a:rPr lang="el-GR" sz="1600" dirty="0">
                    <a:latin typeface="Times" pitchFamily="2" charset="0"/>
                  </a:rPr>
                  <a:t>β-α</a:t>
                </a:r>
                <a:r>
                  <a:rPr lang="en-DE" sz="1600" dirty="0">
                    <a:latin typeface="Times" pitchFamily="2" charset="0"/>
                  </a:rPr>
                  <a:t>) values</a:t>
                </a:r>
              </a:p>
              <a:p>
                <a:endParaRPr lang="en-DE" sz="1600" dirty="0">
                  <a:latin typeface="Times" pitchFamily="2" charset="0"/>
                </a:endParaRPr>
              </a:p>
              <a:p>
                <a:pPr marL="285750" indent="-285750">
                  <a:buFont typeface="Arial" panose="020B0604020202020204" pitchFamily="34" charset="0"/>
                  <a:buChar char="•"/>
                </a:pPr>
                <a:r>
                  <a:rPr lang="en-DE" sz="1600" dirty="0">
                    <a:latin typeface="Times" pitchFamily="2" charset="0"/>
                  </a:rPr>
                  <a:t>Both CP-even neutral Higgs bosons </a:t>
                </a:r>
                <a:r>
                  <a:rPr lang="en-DE" sz="1600" i="1" dirty="0">
                    <a:latin typeface="Times" pitchFamily="2" charset="0"/>
                  </a:rPr>
                  <a:t>h</a:t>
                </a:r>
                <a:r>
                  <a:rPr lang="en-DE" sz="1600" dirty="0">
                    <a:latin typeface="Times" pitchFamily="2" charset="0"/>
                  </a:rPr>
                  <a:t> and </a:t>
                </a:r>
                <a:r>
                  <a:rPr lang="en-DE" sz="1600" i="1" dirty="0">
                    <a:latin typeface="Times" pitchFamily="2" charset="0"/>
                  </a:rPr>
                  <a:t>H</a:t>
                </a:r>
                <a:r>
                  <a:rPr lang="en-DE" sz="1600" dirty="0">
                    <a:latin typeface="Times" pitchFamily="2" charset="0"/>
                  </a:rPr>
                  <a:t> take part in the EWPT </a:t>
                </a:r>
                <a14:m>
                  <m:oMath xmlns:m="http://schemas.openxmlformats.org/officeDocument/2006/math">
                    <m:r>
                      <a:rPr lang="en-DE" sz="1600" i="1" smtClean="0">
                        <a:latin typeface="Cambria Math" panose="02040503050406030204" pitchFamily="18" charset="0"/>
                        <a:ea typeface="Cambria Math" panose="02040503050406030204" pitchFamily="18" charset="0"/>
                      </a:rPr>
                      <m:t>→</m:t>
                    </m:r>
                  </m:oMath>
                </a14:m>
                <a:r>
                  <a:rPr lang="en-DE" sz="1600" dirty="0">
                    <a:latin typeface="Times" pitchFamily="2" charset="0"/>
                  </a:rPr>
                  <a:t> enhanced thermal corrections </a:t>
                </a:r>
                <a14:m>
                  <m:oMath xmlns:m="http://schemas.openxmlformats.org/officeDocument/2006/math">
                    <m:r>
                      <a:rPr lang="en-DE" sz="1600" i="1">
                        <a:latin typeface="Cambria Math" panose="02040503050406030204" pitchFamily="18" charset="0"/>
                        <a:ea typeface="Cambria Math" panose="02040503050406030204" pitchFamily="18" charset="0"/>
                      </a:rPr>
                      <m:t>→</m:t>
                    </m:r>
                  </m:oMath>
                </a14:m>
                <a:r>
                  <a:rPr lang="en-DE" sz="1600" dirty="0">
                    <a:latin typeface="Times" pitchFamily="2" charset="0"/>
                  </a:rPr>
                  <a:t> relatively higher strengths</a:t>
                </a:r>
              </a:p>
              <a:p>
                <a:endParaRPr lang="en-DE" sz="1600" dirty="0">
                  <a:latin typeface="Times" pitchFamily="2" charset="0"/>
                </a:endParaRPr>
              </a:p>
            </p:txBody>
          </p:sp>
        </mc:Choice>
        <mc:Fallback xmlns="">
          <p:sp>
            <p:nvSpPr>
              <p:cNvPr id="20" name="TextBox 19">
                <a:extLst>
                  <a:ext uri="{FF2B5EF4-FFF2-40B4-BE49-F238E27FC236}">
                    <a16:creationId xmlns:a16="http://schemas.microsoft.com/office/drawing/2014/main" id="{E599123B-6556-4779-F60B-F1311C4DA5E6}"/>
                  </a:ext>
                </a:extLst>
              </p:cNvPr>
              <p:cNvSpPr txBox="1">
                <a:spLocks noRot="1" noChangeAspect="1" noMove="1" noResize="1" noEditPoints="1" noAdjustHandles="1" noChangeArrowheads="1" noChangeShapeType="1" noTextEdit="1"/>
              </p:cNvSpPr>
              <p:nvPr/>
            </p:nvSpPr>
            <p:spPr>
              <a:xfrm>
                <a:off x="667906" y="1911825"/>
                <a:ext cx="4217623" cy="2308324"/>
              </a:xfrm>
              <a:prstGeom prst="rect">
                <a:avLst/>
              </a:prstGeom>
              <a:blipFill>
                <a:blip r:embed="rId4"/>
                <a:stretch>
                  <a:fillRect l="-901" t="-546" r="-1502"/>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515DC74-A4DD-BC7C-23F8-1417B665EF14}"/>
                  </a:ext>
                </a:extLst>
              </p:cNvPr>
              <p:cNvSpPr txBox="1"/>
              <p:nvPr/>
            </p:nvSpPr>
            <p:spPr>
              <a:xfrm>
                <a:off x="667906" y="4495269"/>
                <a:ext cx="4720490" cy="2308324"/>
              </a:xfrm>
              <a:prstGeom prst="rect">
                <a:avLst/>
              </a:prstGeom>
              <a:noFill/>
            </p:spPr>
            <p:txBody>
              <a:bodyPr wrap="square" rtlCol="0">
                <a:spAutoFit/>
              </a:bodyPr>
              <a:lstStyle/>
              <a:p>
                <a:r>
                  <a:rPr lang="en-DE" sz="1600" dirty="0">
                    <a:latin typeface="Times" pitchFamily="2" charset="0"/>
                  </a:rPr>
                  <a:t>For higher mass values m</a:t>
                </a:r>
                <a:r>
                  <a:rPr lang="en-DE" sz="1600" baseline="-25000" dirty="0">
                    <a:latin typeface="Times" pitchFamily="2" charset="0"/>
                  </a:rPr>
                  <a:t>H</a:t>
                </a:r>
                <a:r>
                  <a:rPr lang="en-DE" sz="1600" dirty="0">
                    <a:latin typeface="Times" pitchFamily="2" charset="0"/>
                  </a:rPr>
                  <a:t> (&lt; 800 GeV):</a:t>
                </a:r>
              </a:p>
              <a:p>
                <a:endParaRPr lang="en-DE" sz="1600" dirty="0">
                  <a:latin typeface="Times" pitchFamily="2" charset="0"/>
                </a:endParaRPr>
              </a:p>
              <a:p>
                <a:pPr marL="285750" indent="-285750">
                  <a:buFont typeface="Arial" panose="020B0604020202020204" pitchFamily="34" charset="0"/>
                  <a:buChar char="•"/>
                </a:pPr>
                <a:r>
                  <a:rPr lang="en-DE" sz="1600" dirty="0">
                    <a:latin typeface="Times" pitchFamily="2" charset="0"/>
                  </a:rPr>
                  <a:t>SFOEWPT occurs for cos(</a:t>
                </a:r>
                <a:r>
                  <a:rPr lang="el-GR" sz="1600" dirty="0">
                    <a:latin typeface="Times" pitchFamily="2" charset="0"/>
                  </a:rPr>
                  <a:t>β-α</a:t>
                </a:r>
                <a:r>
                  <a:rPr lang="en-US" sz="1600" dirty="0">
                    <a:latin typeface="Times" pitchFamily="2" charset="0"/>
                  </a:rPr>
                  <a:t>) </a:t>
                </a:r>
                <a14:m>
                  <m:oMath xmlns:m="http://schemas.openxmlformats.org/officeDocument/2006/math">
                    <m:r>
                      <a:rPr lang="en-DE" sz="1600" i="1" smtClean="0">
                        <a:latin typeface="Cambria Math" panose="02040503050406030204" pitchFamily="18" charset="0"/>
                        <a:ea typeface="Cambria Math" panose="02040503050406030204" pitchFamily="18" charset="0"/>
                      </a:rPr>
                      <m:t>→</m:t>
                    </m:r>
                  </m:oMath>
                </a14:m>
                <a:r>
                  <a:rPr lang="en-DE" sz="1600" dirty="0">
                    <a:latin typeface="Times" pitchFamily="2" charset="0"/>
                  </a:rPr>
                  <a:t> 0</a:t>
                </a:r>
              </a:p>
              <a:p>
                <a:pPr marL="285750" indent="-285750">
                  <a:buFont typeface="Arial" panose="020B0604020202020204" pitchFamily="34" charset="0"/>
                  <a:buChar char="•"/>
                </a:pPr>
                <a:endParaRPr lang="en-DE" sz="1600" dirty="0">
                  <a:latin typeface="Times" pitchFamily="2" charset="0"/>
                </a:endParaRPr>
              </a:p>
              <a:p>
                <a:pPr marL="285750" indent="-285750">
                  <a:buFont typeface="Arial" panose="020B0604020202020204" pitchFamily="34" charset="0"/>
                  <a:buChar char="•"/>
                </a:pPr>
                <a:r>
                  <a:rPr lang="en-GB" sz="1600" i="1" dirty="0">
                    <a:latin typeface="Times" pitchFamily="2" charset="0"/>
                  </a:rPr>
                  <a:t>h </a:t>
                </a:r>
                <a:r>
                  <a:rPr lang="en-GB" sz="1600" dirty="0">
                    <a:latin typeface="Times" pitchFamily="2" charset="0"/>
                  </a:rPr>
                  <a:t>is SM-like in this limit </a:t>
                </a:r>
                <a14:m>
                  <m:oMath xmlns:m="http://schemas.openxmlformats.org/officeDocument/2006/math">
                    <m:r>
                      <a:rPr lang="en-DE" sz="1600" i="1" smtClean="0">
                        <a:latin typeface="Cambria Math" panose="02040503050406030204" pitchFamily="18" charset="0"/>
                        <a:ea typeface="Cambria Math" panose="02040503050406030204" pitchFamily="18" charset="0"/>
                      </a:rPr>
                      <m:t>→ </m:t>
                    </m:r>
                  </m:oMath>
                </a14:m>
                <a:r>
                  <a:rPr lang="en-GB" sz="1600" dirty="0">
                    <a:latin typeface="Times" pitchFamily="2" charset="0"/>
                  </a:rPr>
                  <a:t>drives the EWPT and heavier </a:t>
                </a:r>
                <a:r>
                  <a:rPr lang="en-GB" sz="1600" i="1" dirty="0">
                    <a:latin typeface="Times" pitchFamily="2" charset="0"/>
                  </a:rPr>
                  <a:t>H</a:t>
                </a:r>
                <a:r>
                  <a:rPr lang="en-GB" sz="1600" dirty="0">
                    <a:latin typeface="Times" pitchFamily="2" charset="0"/>
                  </a:rPr>
                  <a:t> enters in loop effects strengthening the PT in the alignment limit</a:t>
                </a:r>
                <a:endParaRPr lang="en-DE" sz="1600" dirty="0">
                  <a:latin typeface="Times" pitchFamily="2" charset="0"/>
                </a:endParaRPr>
              </a:p>
              <a:p>
                <a:pPr marL="285750" indent="-285750">
                  <a:buFont typeface="Arial" panose="020B0604020202020204" pitchFamily="34" charset="0"/>
                  <a:buChar char="•"/>
                </a:pPr>
                <a:endParaRPr lang="en-DE" sz="1600" dirty="0">
                  <a:latin typeface="Times" pitchFamily="2" charset="0"/>
                </a:endParaRPr>
              </a:p>
              <a:p>
                <a:pPr marL="285750" indent="-285750">
                  <a:buFont typeface="Arial" panose="020B0604020202020204" pitchFamily="34" charset="0"/>
                  <a:buChar char="•"/>
                </a:pPr>
                <a:endParaRPr lang="en-DE" sz="1600" dirty="0">
                  <a:latin typeface="Times" pitchFamily="2" charset="0"/>
                </a:endParaRPr>
              </a:p>
            </p:txBody>
          </p:sp>
        </mc:Choice>
        <mc:Fallback xmlns="">
          <p:sp>
            <p:nvSpPr>
              <p:cNvPr id="21" name="TextBox 20">
                <a:extLst>
                  <a:ext uri="{FF2B5EF4-FFF2-40B4-BE49-F238E27FC236}">
                    <a16:creationId xmlns:a16="http://schemas.microsoft.com/office/drawing/2014/main" id="{6515DC74-A4DD-BC7C-23F8-1417B665EF14}"/>
                  </a:ext>
                </a:extLst>
              </p:cNvPr>
              <p:cNvSpPr txBox="1">
                <a:spLocks noRot="1" noChangeAspect="1" noMove="1" noResize="1" noEditPoints="1" noAdjustHandles="1" noChangeArrowheads="1" noChangeShapeType="1" noTextEdit="1"/>
              </p:cNvSpPr>
              <p:nvPr/>
            </p:nvSpPr>
            <p:spPr>
              <a:xfrm>
                <a:off x="667906" y="4495269"/>
                <a:ext cx="4720490" cy="2308324"/>
              </a:xfrm>
              <a:prstGeom prst="rect">
                <a:avLst/>
              </a:prstGeom>
              <a:blipFill>
                <a:blip r:embed="rId5"/>
                <a:stretch>
                  <a:fillRect l="-804" t="-546"/>
                </a:stretch>
              </a:blipFill>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B9AFE62-ECE7-F3DB-3B3A-9F6E9BFE87E8}"/>
                  </a:ext>
                </a:extLst>
              </p:cNvPr>
              <p:cNvSpPr txBox="1"/>
              <p:nvPr/>
            </p:nvSpPr>
            <p:spPr>
              <a:xfrm>
                <a:off x="5822731" y="5862025"/>
                <a:ext cx="5420710" cy="461665"/>
              </a:xfrm>
              <a:prstGeom prst="rect">
                <a:avLst/>
              </a:prstGeom>
              <a:noFill/>
            </p:spPr>
            <p:txBody>
              <a:bodyPr wrap="square" rtlCol="0">
                <a:spAutoFit/>
              </a:bodyPr>
              <a:lstStyle/>
              <a:p>
                <a:r>
                  <a:rPr lang="en-DE" sz="1200" dirty="0">
                    <a:latin typeface="Times" pitchFamily="2" charset="0"/>
                  </a:rPr>
                  <a:t>Fig 5:  SFOEWPT for CP-even heavy Higgs mass values, here the free parameters vary as </a:t>
                </a:r>
                <a14:m>
                  <m:oMath xmlns:m="http://schemas.openxmlformats.org/officeDocument/2006/math">
                    <m:r>
                      <a:rPr lang="en-US" sz="1200" b="0" i="1" smtClean="0">
                        <a:latin typeface="Cambria Math" panose="02040503050406030204" pitchFamily="18" charset="0"/>
                      </a:rPr>
                      <m:t>1 </m:t>
                    </m:r>
                    <m:r>
                      <a:rPr lang="en-US" sz="1200" b="0" i="1" smtClean="0">
                        <a:latin typeface="Cambria Math" panose="02040503050406030204" pitchFamily="18" charset="0"/>
                        <a:ea typeface="Cambria Math" panose="02040503050406030204" pitchFamily="18" charset="0"/>
                      </a:rPr>
                      <m:t>≤</m:t>
                    </m:r>
                    <m:func>
                      <m:funcPr>
                        <m:ctrlPr>
                          <a:rPr lang="en-US" sz="1200" b="0" i="1" smtClean="0">
                            <a:latin typeface="Cambria Math" panose="02040503050406030204" pitchFamily="18" charset="0"/>
                            <a:ea typeface="Cambria Math" panose="02040503050406030204" pitchFamily="18" charset="0"/>
                          </a:rPr>
                        </m:ctrlPr>
                      </m:funcPr>
                      <m:fName>
                        <m:r>
                          <m:rPr>
                            <m:sty m:val="p"/>
                          </m:rPr>
                          <a:rPr lang="en-US" sz="1200" b="0" i="0" smtClean="0">
                            <a:latin typeface="Cambria Math" panose="02040503050406030204" pitchFamily="18" charset="0"/>
                            <a:ea typeface="Cambria Math" panose="02040503050406030204" pitchFamily="18" charset="0"/>
                          </a:rPr>
                          <m:t>tan</m:t>
                        </m:r>
                      </m:fName>
                      <m:e>
                        <m:r>
                          <a:rPr lang="en-US" sz="1200" b="0" i="1" smtClean="0">
                            <a:latin typeface="Cambria Math" panose="02040503050406030204" pitchFamily="18" charset="0"/>
                            <a:ea typeface="Cambria Math" panose="02040503050406030204" pitchFamily="18" charset="0"/>
                          </a:rPr>
                          <m:t>𝛽</m:t>
                        </m:r>
                        <m:r>
                          <a:rPr lang="en-US" sz="1200" b="0" i="1" smtClean="0">
                            <a:latin typeface="Cambria Math" panose="02040503050406030204" pitchFamily="18" charset="0"/>
                            <a:ea typeface="Cambria Math" panose="02040503050406030204" pitchFamily="18" charset="0"/>
                          </a:rPr>
                          <m:t> ≤50</m:t>
                        </m:r>
                      </m:e>
                    </m:func>
                  </m:oMath>
                </a14:m>
                <a:endParaRPr lang="en-DE" sz="1200" dirty="0">
                  <a:latin typeface="Times" pitchFamily="2" charset="0"/>
                </a:endParaRPr>
              </a:p>
            </p:txBody>
          </p:sp>
        </mc:Choice>
        <mc:Fallback xmlns="">
          <p:sp>
            <p:nvSpPr>
              <p:cNvPr id="23" name="TextBox 22">
                <a:extLst>
                  <a:ext uri="{FF2B5EF4-FFF2-40B4-BE49-F238E27FC236}">
                    <a16:creationId xmlns:a16="http://schemas.microsoft.com/office/drawing/2014/main" id="{5B9AFE62-ECE7-F3DB-3B3A-9F6E9BFE87E8}"/>
                  </a:ext>
                </a:extLst>
              </p:cNvPr>
              <p:cNvSpPr txBox="1">
                <a:spLocks noRot="1" noChangeAspect="1" noMove="1" noResize="1" noEditPoints="1" noAdjustHandles="1" noChangeArrowheads="1" noChangeShapeType="1" noTextEdit="1"/>
              </p:cNvSpPr>
              <p:nvPr/>
            </p:nvSpPr>
            <p:spPr>
              <a:xfrm>
                <a:off x="5822731" y="5862025"/>
                <a:ext cx="5420710" cy="461665"/>
              </a:xfrm>
              <a:prstGeom prst="rect">
                <a:avLst/>
              </a:prstGeom>
              <a:blipFill>
                <a:blip r:embed="rId6"/>
                <a:stretch>
                  <a:fillRect b="-10811"/>
                </a:stretch>
              </a:blipFill>
            </p:spPr>
            <p:txBody>
              <a:bodyPr/>
              <a:lstStyle/>
              <a:p>
                <a:r>
                  <a:rPr lang="en-DE">
                    <a:noFill/>
                  </a:rPr>
                  <a:t> </a:t>
                </a:r>
              </a:p>
            </p:txBody>
          </p:sp>
        </mc:Fallback>
      </mc:AlternateContent>
    </p:spTree>
    <p:extLst>
      <p:ext uri="{BB962C8B-B14F-4D97-AF65-F5344CB8AC3E}">
        <p14:creationId xmlns:p14="http://schemas.microsoft.com/office/powerpoint/2010/main" val="728136010"/>
      </p:ext>
    </p:extLst>
  </p:cSld>
  <p:clrMapOvr>
    <a:masterClrMapping/>
  </p:clrMapOvr>
  <p:transition spd="med">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50455</TotalTime>
  <Words>1905</Words>
  <Application>Microsoft Macintosh PowerPoint</Application>
  <PresentationFormat>Widescreen</PresentationFormat>
  <Paragraphs>202</Paragraphs>
  <Slides>15</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15</vt:i4>
      </vt:variant>
    </vt:vector>
  </HeadingPairs>
  <TitlesOfParts>
    <vt:vector size="29" baseType="lpstr">
      <vt:lpstr>Aptos</vt:lpstr>
      <vt:lpstr>Aptos Display</vt:lpstr>
      <vt:lpstr>Arial</vt:lpstr>
      <vt:lpstr>Baghdad</vt:lpstr>
      <vt:lpstr>Baskerville</vt:lpstr>
      <vt:lpstr>Bradley Hand</vt:lpstr>
      <vt:lpstr>Broadway</vt:lpstr>
      <vt:lpstr>Cambria</vt:lpstr>
      <vt:lpstr>Cambria Math</vt:lpstr>
      <vt:lpstr>Imprint MT Shadow</vt:lpstr>
      <vt:lpstr>Tahoma</vt:lpstr>
      <vt:lpstr>Times</vt:lpstr>
      <vt:lpstr>Wingdings</vt:lpstr>
      <vt:lpstr>office theme</vt:lpstr>
      <vt:lpstr>PowerPoint Presentation</vt:lpstr>
      <vt:lpstr>SM explains mass generation :  EWPT</vt:lpstr>
      <vt:lpstr>PowerPoint Presentation</vt:lpstr>
      <vt:lpstr>PowerPoint Presentation</vt:lpstr>
      <vt:lpstr>PowerPoint Presentation</vt:lpstr>
      <vt:lpstr>Two-Higgs-Doublet Model (2HDM)</vt:lpstr>
      <vt:lpstr>Constraints on  2HDM Parameter Space</vt:lpstr>
      <vt:lpstr>Mass splittings</vt:lpstr>
      <vt:lpstr>SFOEWPT in  (mH, cos(β-α)) plane</vt:lpstr>
      <vt:lpstr>SFOEWPT vs cos (β-α) for lower mH</vt:lpstr>
      <vt:lpstr>SFOEWPT vs cos (β-α) for higher mH</vt:lpstr>
      <vt:lpstr>Conclusions</vt:lpstr>
      <vt:lpstr>Next Steps: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Debankana Nath</cp:lastModifiedBy>
  <cp:revision>126</cp:revision>
  <dcterms:created xsi:type="dcterms:W3CDTF">2025-08-17T11:54:44Z</dcterms:created>
  <dcterms:modified xsi:type="dcterms:W3CDTF">2025-09-24T13:15:25Z</dcterms:modified>
</cp:coreProperties>
</file>