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7" r:id="rId2"/>
  </p:sldMasterIdLst>
  <p:notesMasterIdLst>
    <p:notesMasterId r:id="rId24"/>
  </p:notesMasterIdLst>
  <p:handoutMasterIdLst>
    <p:handoutMasterId r:id="rId25"/>
  </p:handoutMasterIdLst>
  <p:sldIdLst>
    <p:sldId id="256" r:id="rId3"/>
    <p:sldId id="260" r:id="rId4"/>
    <p:sldId id="261" r:id="rId5"/>
    <p:sldId id="281" r:id="rId6"/>
    <p:sldId id="263" r:id="rId7"/>
    <p:sldId id="371" r:id="rId8"/>
    <p:sldId id="282" r:id="rId9"/>
    <p:sldId id="381" r:id="rId10"/>
    <p:sldId id="382" r:id="rId11"/>
    <p:sldId id="365" r:id="rId12"/>
    <p:sldId id="384" r:id="rId13"/>
    <p:sldId id="385" r:id="rId14"/>
    <p:sldId id="386" r:id="rId15"/>
    <p:sldId id="392" r:id="rId16"/>
    <p:sldId id="295" r:id="rId17"/>
    <p:sldId id="387" r:id="rId18"/>
    <p:sldId id="388" r:id="rId19"/>
    <p:sldId id="389" r:id="rId20"/>
    <p:sldId id="390" r:id="rId21"/>
    <p:sldId id="383" r:id="rId22"/>
    <p:sldId id="391" r:id="rId23"/>
  </p:sldIdLst>
  <p:sldSz cx="12192000" cy="6858000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F0E0F"/>
    <a:srgbClr val="FCD5B5"/>
    <a:srgbClr val="E9EDF4"/>
    <a:srgbClr val="D99694"/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55" autoAdjust="0"/>
  </p:normalViewPr>
  <p:slideViewPr>
    <p:cSldViewPr snapToGrid="0" snapToObjects="1">
      <p:cViewPr varScale="1">
        <p:scale>
          <a:sx n="105" d="100"/>
          <a:sy n="105" d="100"/>
        </p:scale>
        <p:origin x="120" y="2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03.11.2025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03.11.2025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716" y="1212688"/>
            <a:ext cx="8429105" cy="535893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68751" y="3650764"/>
            <a:ext cx="8810021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430630"/>
            <a:ext cx="85344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538789" y="6650182"/>
            <a:ext cx="4495031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90" y="140945"/>
            <a:ext cx="1055522" cy="351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96" y="49146"/>
            <a:ext cx="615722" cy="51286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Fair GmbH | GSI GmbH   Dr. Michael Deveaux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10102409" y="6574436"/>
            <a:ext cx="107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31.03.14</a:t>
            </a:r>
            <a:endParaRPr lang="de-DE" dirty="0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24663" y="6582404"/>
            <a:ext cx="61194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Vortragstitel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86553" y="0"/>
            <a:ext cx="9254615" cy="48619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/>
              <a:t>Click to 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873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/>
              <a:t> </a:t>
            </a:r>
            <a:endParaRPr lang="de-DE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220" y="201314"/>
            <a:ext cx="889505" cy="2951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184" y="136685"/>
            <a:ext cx="527884" cy="4405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>
                <a:solidFill>
                  <a:prstClr val="black"/>
                </a:solidFill>
                <a:cs typeface="Arial" panose="020B0604020202020204" pitchFamily="34" charset="0"/>
              </a:rPr>
              <a:t>Fair GmbH|GSI GmbH  -  Dr. Michael Deveaux - </a:t>
            </a:r>
            <a:endParaRPr 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>
            <a:lvl1pPr>
              <a:defRPr/>
            </a:lvl1pPr>
          </a:lstStyle>
          <a:p>
            <a:fld id="{8EFF1ADF-9389-4A0D-80E6-D0C20F26924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395537" y="6582404"/>
            <a:ext cx="67376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>
                <a:solidFill>
                  <a:prstClr val="black"/>
                </a:solidFill>
              </a:rPr>
              <a:t>Vortragstitel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820095" y="40792"/>
            <a:ext cx="9061827" cy="4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953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906F29-7EC5-0445-3E36-4D4A015AAC5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4484" y="1122363"/>
            <a:ext cx="9949680" cy="2119315"/>
          </a:xfrm>
        </p:spPr>
        <p:txBody>
          <a:bodyPr anchor="b"/>
          <a:lstStyle>
            <a:lvl1pPr algn="l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 der Präsentation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EA735E8-FED4-282A-C9C1-65E24C4CB9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34485" y="3604075"/>
            <a:ext cx="9949679" cy="1792922"/>
          </a:xfrm>
        </p:spPr>
        <p:txBody>
          <a:bodyPr/>
          <a:lstStyle>
            <a:lvl1pPr marL="0" indent="0" algn="l">
              <a:buNone/>
              <a:defRPr sz="240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Name des Autors</a:t>
            </a:r>
          </a:p>
          <a:p>
            <a:r>
              <a:rPr lang="de-DE" i="1"/>
              <a:t>Für </a:t>
            </a:r>
            <a:r>
              <a:rPr lang="de-DE" i="1" dirty="0"/>
              <a:t>die xx-Kollaboration</a:t>
            </a:r>
          </a:p>
          <a:p>
            <a:endParaRPr lang="de-DE" i="1" dirty="0"/>
          </a:p>
          <a:p>
            <a:r>
              <a:rPr lang="de-DE" i="0" dirty="0"/>
              <a:t>Ort, Datum</a:t>
            </a:r>
            <a:endParaRPr lang="de-DE" dirty="0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816151E-E6C4-A45A-BCA2-BE105E29D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70600" y="191668"/>
            <a:ext cx="1266120" cy="78408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2">
            <a:extLst>
              <a:ext uri="{FF2B5EF4-FFF2-40B4-BE49-F238E27FC236}">
                <a16:creationId xmlns:a16="http://schemas.microsoft.com/office/drawing/2014/main" id="{1DDD878B-9D17-C107-1784-8E3AAB7E5F09}"/>
              </a:ext>
            </a:extLst>
          </p:cNvPr>
          <p:cNvSpPr txBox="1"/>
          <p:nvPr userDrawn="1"/>
        </p:nvSpPr>
        <p:spPr>
          <a:xfrm>
            <a:off x="5691360" y="131908"/>
            <a:ext cx="871201" cy="224998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t" anchorCtr="0" compatLnSpc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de-DE" sz="900" b="0" i="0" u="none" strike="noStrike" kern="1200" cap="none" spc="0" baseline="0" dirty="0" err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Supported</a:t>
            </a:r>
            <a:r>
              <a:rPr lang="de-DE" sz="900" b="0" i="0" u="none" strike="noStrike" kern="1200" cap="none" spc="0" baseline="0" dirty="0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 </a:t>
            </a:r>
            <a:r>
              <a:rPr lang="de-DE" sz="900" b="0" i="0" u="none" strike="noStrike" kern="1200" cap="none" spc="0" baseline="0" dirty="0" err="1">
                <a:ln>
                  <a:noFill/>
                </a:ln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by</a:t>
            </a:r>
            <a:endParaRPr lang="de-DE" sz="900" b="0" i="0" u="none" strike="noStrike" kern="1200" cap="none" spc="0" baseline="0" dirty="0">
              <a:ln>
                <a:noFill/>
              </a:ln>
              <a:solidFill>
                <a:srgbClr val="000000"/>
              </a:solidFill>
              <a:latin typeface="Arial" panose="020B0604020202020204" pitchFamily="34" charset="0"/>
              <a:ea typeface="Noto Sans CJK SC Regular" pitchFamily="2"/>
              <a:cs typeface="Arial" panose="020B0604020202020204" pitchFamily="34" charset="0"/>
            </a:endParaRP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B8E87FB2-BB5D-7646-B8F1-EF6DAEDABA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/>
            <a:alphaModFix/>
          </a:blip>
          <a:srcRect l="8728" t="16863" r="7358" b="12889"/>
          <a:stretch>
            <a:fillRect/>
          </a:stretch>
        </p:blipFill>
        <p:spPr>
          <a:xfrm>
            <a:off x="3642600" y="126508"/>
            <a:ext cx="1080000" cy="724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539F646-4EED-9119-F9A3-991354FDEB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34600" y="26428"/>
            <a:ext cx="1007999" cy="1004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C1ED7C6-2730-338E-7CC4-8DC7C14D8A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158600" y="132628"/>
            <a:ext cx="1368000" cy="74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1810CA84-DB9B-1E8B-72C9-190662CD3B5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>
            <a:lum/>
            <a:alphaModFix amt="20000"/>
          </a:blip>
          <a:srcRect/>
          <a:stretch>
            <a:fillRect/>
          </a:stretch>
        </p:blipFill>
        <p:spPr>
          <a:xfrm>
            <a:off x="7653094" y="3241678"/>
            <a:ext cx="4068000" cy="321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CD9F33F2-4848-3D82-9836-4E11F41681F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70708"/>
            <a:ext cx="2497680" cy="600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978FE69-99C0-EA82-97AB-013B88965D8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139" y="31762"/>
            <a:ext cx="1741041" cy="678196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D7160D97-4A64-56CC-9ED4-9184C42F8ED9}"/>
              </a:ext>
            </a:extLst>
          </p:cNvPr>
          <p:cNvSpPr/>
          <p:nvPr userDrawn="1"/>
        </p:nvSpPr>
        <p:spPr>
          <a:xfrm>
            <a:off x="5629079" y="784542"/>
            <a:ext cx="917239" cy="24885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ctr" anchorCtr="0" compatLnSpc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(</a:t>
            </a:r>
            <a:r>
              <a:rPr lang="en-US" sz="1000" dirty="0"/>
              <a:t>05P21RFFC2</a:t>
            </a:r>
            <a:r>
              <a:rPr lang="en-US" sz="1000" dirty="0">
                <a:solidFill>
                  <a:srgbClr val="000000"/>
                </a:solidFill>
                <a:latin typeface="Arial" panose="020B0604020202020204" pitchFamily="34" charset="0"/>
                <a:ea typeface="Noto Sans CJK SC Regular" pitchFamily="2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39658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7CF89B61-58F3-87B2-960D-10C9C36E4C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-4356" y="-97"/>
            <a:ext cx="12192000" cy="574863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652C1E43-D1BB-1C10-56A7-6301A68C24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4356" y="-100"/>
            <a:ext cx="531221" cy="574863"/>
          </a:xfrm>
          <a:prstGeom prst="rect">
            <a:avLst/>
          </a:prstGeom>
          <a:solidFill>
            <a:srgbClr val="FFA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F8DC160-F3B2-FAAE-7FA6-7A1B2DB318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289" y="10523"/>
            <a:ext cx="10515600" cy="574863"/>
          </a:xfrm>
        </p:spPr>
        <p:txBody>
          <a:bodyPr>
            <a:noAutofit/>
          </a:bodyPr>
          <a:lstStyle>
            <a:lvl1pPr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Folienüberschrift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7008B7-ADF4-6FE4-45D8-AE9351A7AB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ECFF7390-7A16-A19C-AF96-E0851F244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4863" y="6666332"/>
            <a:ext cx="27432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023446-43A6-4CDC-9F35-3AECD81F11A0}" type="slidenum">
              <a:rPr lang="de-DE" smtClean="0"/>
              <a:pPr/>
              <a:t>‹#›</a:t>
            </a:fld>
            <a:r>
              <a:rPr lang="de-DE" dirty="0"/>
              <a:t> / x</a:t>
            </a:r>
          </a:p>
        </p:txBody>
      </p:sp>
      <p:sp>
        <p:nvSpPr>
          <p:cNvPr id="4" name="Fußzeilenplatzhalter 4">
            <a:extLst>
              <a:ext uri="{FF2B5EF4-FFF2-40B4-BE49-F238E27FC236}">
                <a16:creationId xmlns:a16="http://schemas.microsoft.com/office/drawing/2014/main" id="{F7E28596-8332-C706-CB6F-8AD695AF40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63" y="6668872"/>
            <a:ext cx="81534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95474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2400"/>
              <a:t> </a:t>
            </a:r>
            <a:endParaRPr lang="de-DE" sz="2400"/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3220" y="201314"/>
            <a:ext cx="889505" cy="2951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1184" y="136685"/>
            <a:ext cx="527884" cy="440596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de-DE" sz="1000">
                <a:solidFill>
                  <a:prstClr val="black"/>
                </a:solidFill>
                <a:cs typeface="Arial" panose="020B0604020202020204" pitchFamily="34" charset="0"/>
              </a:rPr>
              <a:t>Fair GmbH|GSI GmbH  -  Dr. Michael Deveaux - </a:t>
            </a:r>
            <a:endParaRPr lang="en-US" sz="10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>
            <a:lvl1pPr>
              <a:defRPr/>
            </a:lvl1pPr>
          </a:lstStyle>
          <a:p>
            <a:fld id="{8EFF1ADF-9389-4A0D-80E6-D0C20F26924F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395537" y="6582404"/>
            <a:ext cx="67376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>
                <a:solidFill>
                  <a:prstClr val="black"/>
                </a:solidFill>
              </a:rPr>
              <a:t>Vortragstitel</a:t>
            </a:r>
            <a:endParaRPr lang="de-DE" dirty="0">
              <a:solidFill>
                <a:prstClr val="black"/>
              </a:solidFill>
            </a:endParaRPr>
          </a:p>
        </p:txBody>
      </p:sp>
      <p:sp>
        <p:nvSpPr>
          <p:cNvPr id="17" name="Titel 1"/>
          <p:cNvSpPr>
            <a:spLocks noGrp="1"/>
          </p:cNvSpPr>
          <p:nvPr>
            <p:ph type="title"/>
          </p:nvPr>
        </p:nvSpPr>
        <p:spPr>
          <a:xfrm>
            <a:off x="820095" y="40792"/>
            <a:ext cx="9061827" cy="42316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22658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 userDrawn="1"/>
        </p:nvSpPr>
        <p:spPr>
          <a:xfrm>
            <a:off x="686554" y="0"/>
            <a:ext cx="9089623" cy="496430"/>
          </a:xfrm>
          <a:prstGeom prst="rect">
            <a:avLst/>
          </a:prstGeom>
          <a:solidFill>
            <a:srgbClr val="EAEAEA"/>
          </a:solidFill>
        </p:spPr>
        <p:txBody>
          <a:bodyPr vert="horz" lIns="91440" tIns="45720" rIns="91440" bIns="45720" rtlCol="0" anchor="b" anchorCtr="0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1" kern="1200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1" y="1"/>
            <a:ext cx="686553" cy="496430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9776176" y="0"/>
            <a:ext cx="2415824" cy="49643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490" y="140945"/>
            <a:ext cx="1055522" cy="3514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096" y="49146"/>
            <a:ext cx="615722" cy="512869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" y="6637873"/>
            <a:ext cx="304432" cy="220127"/>
          </a:xfrm>
          <a:prstGeom prst="rect">
            <a:avLst/>
          </a:prstGeom>
          <a:solidFill>
            <a:srgbClr val="FDBB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304434" y="6637873"/>
            <a:ext cx="11887567" cy="246221"/>
          </a:xfrm>
          <a:prstGeom prst="rect">
            <a:avLst/>
          </a:prstGeom>
          <a:solidFill>
            <a:srgbClr val="EAEAEA"/>
          </a:solidFill>
        </p:spPr>
        <p:txBody>
          <a:bodyPr wrap="square" rtlCol="0">
            <a:spAutoFit/>
          </a:bodyPr>
          <a:lstStyle/>
          <a:p>
            <a:r>
              <a:rPr lang="de-DE" sz="1000">
                <a:latin typeface="Arial" panose="020B0604020202020204" pitchFamily="34" charset="0"/>
                <a:cs typeface="Arial" panose="020B0604020202020204" pitchFamily="34" charset="0"/>
              </a:rPr>
              <a:t>Fair GmbH | GSI GmbH   Dr. Michael Deveaux </a:t>
            </a:r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11249872" y="6574435"/>
            <a:ext cx="942128" cy="365125"/>
          </a:xfrm>
        </p:spPr>
        <p:txBody>
          <a:bodyPr/>
          <a:lstStyle/>
          <a:p>
            <a:fld id="{125CBDDA-5CCF-8748-8988-9DC6C8981774}" type="slidenum">
              <a:rPr lang="de-DE" smtClean="0"/>
              <a:t>‹#›</a:t>
            </a:fld>
            <a:endParaRPr lang="de-DE"/>
          </a:p>
        </p:txBody>
      </p:sp>
      <p:sp>
        <p:nvSpPr>
          <p:cNvPr id="15" name="Datumsplatzhalter 4"/>
          <p:cNvSpPr>
            <a:spLocks noGrp="1"/>
          </p:cNvSpPr>
          <p:nvPr>
            <p:ph type="dt" sz="half" idx="2"/>
          </p:nvPr>
        </p:nvSpPr>
        <p:spPr>
          <a:xfrm>
            <a:off x="10102409" y="6574436"/>
            <a:ext cx="107484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/>
              <a:t>31.03.14</a:t>
            </a:r>
            <a:endParaRPr lang="de-DE" dirty="0"/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24663" y="6582404"/>
            <a:ext cx="6119483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/>
              <a:t>Vortragstitel</a:t>
            </a:r>
            <a:endParaRPr lang="de-D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 hasCustomPrompt="1"/>
          </p:nvPr>
        </p:nvSpPr>
        <p:spPr>
          <a:xfrm>
            <a:off x="686553" y="0"/>
            <a:ext cx="9254615" cy="486196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de-DE"/>
              <a:t>Click to insert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9261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1"/>
            <a:ext cx="12192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63420" y="1450685"/>
            <a:ext cx="10949112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19990" y="6552644"/>
            <a:ext cx="9931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4761" y="583588"/>
            <a:ext cx="1127771" cy="376847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12192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580357" y="6616076"/>
            <a:ext cx="2704711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63421" y="270001"/>
            <a:ext cx="7446047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3408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9467275" y="6552644"/>
            <a:ext cx="11311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r>
              <a:rPr lang="en-US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031068" y="6560612"/>
            <a:ext cx="6434265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Vortragstitel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1227" y="430945"/>
            <a:ext cx="775862" cy="64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88D507A-9F5E-15BC-7E8F-AABA2F7F9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AB48AB2-2222-204C-E52B-466A61B3C4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D8EB6F1-C1BE-F41C-A639-54953972E4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666332"/>
            <a:ext cx="12192000" cy="19166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2CDBC5-CA3E-6CA0-571C-B07389BA9B3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 flipV="1">
            <a:off x="12065000" y="6666332"/>
            <a:ext cx="127000" cy="191668"/>
          </a:xfrm>
          <a:prstGeom prst="rect">
            <a:avLst/>
          </a:prstGeom>
          <a:solidFill>
            <a:srgbClr val="FFA2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E40F2776-3854-153A-92C5-F72527A71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4663" y="6668872"/>
            <a:ext cx="81534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Vortragstitel</a:t>
            </a:r>
            <a:endParaRPr lang="de-DE" dirty="0"/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1721191C-7E0A-4087-FFC7-0C0A185084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4863" y="6666332"/>
            <a:ext cx="2743200" cy="1916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023446-43A6-4CDC-9F35-3AECD81F11A0}" type="slidenum">
              <a:rPr lang="de-DE" smtClean="0"/>
              <a:pPr/>
              <a:t>‹#›</a:t>
            </a:fld>
            <a:r>
              <a:rPr lang="de-DE" dirty="0"/>
              <a:t> / x</a:t>
            </a:r>
          </a:p>
        </p:txBody>
      </p:sp>
    </p:spTree>
    <p:extLst>
      <p:ext uri="{BB962C8B-B14F-4D97-AF65-F5344CB8AC3E}">
        <p14:creationId xmlns:p14="http://schemas.microsoft.com/office/powerpoint/2010/main" val="3625859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20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40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hyperlink" Target="https://www.sciencedirect.com/journal/nuclear-instruments-and-methods-in-physics-research-section-a-accelerators-spectrometers-detectors-and-associated-equipment/vol/1067/suppl/C" TargetMode="External"/><Relationship Id="rId4" Type="http://schemas.openxmlformats.org/officeDocument/2006/relationships/hyperlink" Target="https://doi.org/10.3390/s21123949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png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0.wmf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27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33.jpe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150.png"/><Relationship Id="rId11" Type="http://schemas.openxmlformats.org/officeDocument/2006/relationships/image" Target="../media/image140.png"/><Relationship Id="rId5" Type="http://schemas.openxmlformats.org/officeDocument/2006/relationships/image" Target="../media/image36.png"/><Relationship Id="rId10" Type="http://schemas.openxmlformats.org/officeDocument/2006/relationships/image" Target="../media/image35.emf"/><Relationship Id="rId4" Type="http://schemas.openxmlformats.org/officeDocument/2006/relationships/image" Target="../media/image20.wmf"/><Relationship Id="rId9" Type="http://schemas.openxmlformats.org/officeDocument/2006/relationships/oleObject" Target="../embeddings/oleObject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47136" y="3931500"/>
            <a:ext cx="8810021" cy="779866"/>
          </a:xfrm>
        </p:spPr>
        <p:txBody>
          <a:bodyPr/>
          <a:lstStyle/>
          <a:p>
            <a:r>
              <a:rPr lang="en-US" sz="2800" noProof="0" dirty="0"/>
              <a:t>Silicon Pixel detectors for </a:t>
            </a:r>
            <a:br>
              <a:rPr lang="en-US" sz="2800" noProof="0" dirty="0"/>
            </a:br>
            <a:r>
              <a:rPr lang="en-US" sz="2800" noProof="0" dirty="0"/>
              <a:t>Relativistic Heavy Ion Collisions</a:t>
            </a:r>
            <a:br>
              <a:rPr lang="en-US" sz="2800" noProof="0" dirty="0"/>
            </a:br>
            <a:br>
              <a:rPr lang="en-US" sz="2800" noProof="0" dirty="0"/>
            </a:br>
            <a:r>
              <a:rPr lang="en-US" sz="2000" noProof="0" dirty="0"/>
              <a:t>The present, the future and some dreams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4923001"/>
            <a:ext cx="8534400" cy="584660"/>
          </a:xfrm>
        </p:spPr>
        <p:txBody>
          <a:bodyPr/>
          <a:lstStyle/>
          <a:p>
            <a:r>
              <a:rPr lang="en-US" noProof="0" dirty="0"/>
              <a:t>M. Deveaux, GSI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82"/>
    </mc:Choice>
    <mc:Fallback xmlns="">
      <p:transition spd="slow" advTm="23182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539E4ABB-342B-D54E-E820-9FF324F9E124}"/>
              </a:ext>
            </a:extLst>
          </p:cNvPr>
          <p:cNvGrpSpPr/>
          <p:nvPr/>
        </p:nvGrpSpPr>
        <p:grpSpPr>
          <a:xfrm>
            <a:off x="441622" y="537331"/>
            <a:ext cx="8493831" cy="5992887"/>
            <a:chOff x="441622" y="537331"/>
            <a:chExt cx="8493831" cy="5992887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0C9160-F14D-E8A3-0A13-A5B12691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1622" y="537331"/>
              <a:ext cx="7803556" cy="5992887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5AB315F-EB40-9459-B594-05A1B0076842}"/>
                </a:ext>
              </a:extLst>
            </p:cNvPr>
            <p:cNvSpPr/>
            <p:nvPr/>
          </p:nvSpPr>
          <p:spPr>
            <a:xfrm>
              <a:off x="4880847" y="1933100"/>
              <a:ext cx="3296653" cy="6235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BE34F4-14C6-6D93-CF8D-43E865EAB78B}"/>
                </a:ext>
              </a:extLst>
            </p:cNvPr>
            <p:cNvSpPr/>
            <p:nvPr/>
          </p:nvSpPr>
          <p:spPr>
            <a:xfrm>
              <a:off x="2428875" y="1104900"/>
              <a:ext cx="161925" cy="1619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3C0771-74F2-F6B0-90EE-FF333170290A}"/>
                </a:ext>
              </a:extLst>
            </p:cNvPr>
            <p:cNvSpPr txBox="1"/>
            <p:nvPr/>
          </p:nvSpPr>
          <p:spPr>
            <a:xfrm>
              <a:off x="2212319" y="827901"/>
              <a:ext cx="59503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>
                  <a:solidFill>
                    <a:srgbClr val="E46C0A"/>
                  </a:solidFill>
                </a:rPr>
                <a:t>DPTS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AC44BB0-297D-6398-243D-387A513117E1}"/>
                </a:ext>
              </a:extLst>
            </p:cNvPr>
            <p:cNvSpPr/>
            <p:nvPr/>
          </p:nvSpPr>
          <p:spPr>
            <a:xfrm>
              <a:off x="3914775" y="1628775"/>
              <a:ext cx="161925" cy="161925"/>
            </a:xfrm>
            <a:prstGeom prst="rect">
              <a:avLst/>
            </a:prstGeom>
            <a:solidFill>
              <a:srgbClr val="CB05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930E260-8C43-6FDC-9133-72C6833CF799}"/>
                </a:ext>
              </a:extLst>
            </p:cNvPr>
            <p:cNvSpPr/>
            <p:nvPr/>
          </p:nvSpPr>
          <p:spPr>
            <a:xfrm>
              <a:off x="4914900" y="1990725"/>
              <a:ext cx="161925" cy="161925"/>
            </a:xfrm>
            <a:prstGeom prst="rect">
              <a:avLst/>
            </a:prstGeom>
            <a:solidFill>
              <a:srgbClr val="CB050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136F45-CA6D-1E3F-D9F9-2930041955D6}"/>
                </a:ext>
              </a:extLst>
            </p:cNvPr>
            <p:cNvSpPr txBox="1"/>
            <p:nvPr/>
          </p:nvSpPr>
          <p:spPr>
            <a:xfrm>
              <a:off x="5232708" y="1902559"/>
              <a:ext cx="3702745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/>
                <a:t>TOWER–0.18µm, p-stop (MIMOSIS-1</a:t>
              </a:r>
              <a:r>
                <a:rPr lang="en-US" sz="1400" dirty="0"/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05529C-8C0C-E373-0C7D-A817E408560C}"/>
                </a:ext>
              </a:extLst>
            </p:cNvPr>
            <p:cNvSpPr txBox="1"/>
            <p:nvPr/>
          </p:nvSpPr>
          <p:spPr>
            <a:xfrm>
              <a:off x="5191125" y="2156817"/>
              <a:ext cx="2467342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 err="1"/>
                <a:t>TPSCo</a:t>
              </a:r>
              <a:r>
                <a:rPr lang="en-US" dirty="0"/>
                <a:t> 65 nm (DPTS)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C0D829F-141D-CD94-164B-C8ADE65874E1}"/>
                </a:ext>
              </a:extLst>
            </p:cNvPr>
            <p:cNvSpPr/>
            <p:nvPr/>
          </p:nvSpPr>
          <p:spPr>
            <a:xfrm>
              <a:off x="4914900" y="2260521"/>
              <a:ext cx="161925" cy="16192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F516293A-80A2-EDA8-712E-6AAA9741F032}"/>
              </a:ext>
            </a:extLst>
          </p:cNvPr>
          <p:cNvSpPr txBox="1">
            <a:spLocks/>
          </p:cNvSpPr>
          <p:nvPr/>
        </p:nvSpPr>
        <p:spPr>
          <a:xfrm>
            <a:off x="686553" y="0"/>
            <a:ext cx="9254615" cy="4861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None/>
              <a:defRPr sz="2400" b="1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err="1"/>
              <a:t>Going</a:t>
            </a:r>
            <a:r>
              <a:rPr lang="de-DE" dirty="0"/>
              <a:t> </a:t>
            </a:r>
            <a:r>
              <a:rPr lang="de-DE" dirty="0" err="1"/>
              <a:t>beyond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power wall: Radiation </a:t>
            </a:r>
            <a:r>
              <a:rPr lang="de-DE" dirty="0" err="1"/>
              <a:t>tolerance</a:t>
            </a:r>
            <a:r>
              <a:rPr lang="de-DE" dirty="0"/>
              <a:t> vs. pitch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7FA5B5-683C-E96A-2716-B9E677B8D8C6}"/>
              </a:ext>
            </a:extLst>
          </p:cNvPr>
          <p:cNvSpPr txBox="1"/>
          <p:nvPr/>
        </p:nvSpPr>
        <p:spPr>
          <a:xfrm rot="16200000">
            <a:off x="-1960756" y="2802961"/>
            <a:ext cx="4411785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DPTS: G. A. Rinella et al., arXiv:2212.08621v4 </a:t>
            </a:r>
          </a:p>
          <a:p>
            <a:pPr algn="l"/>
            <a:r>
              <a:rPr lang="en-US" sz="800" dirty="0"/>
              <a:t>MIMOSIS-1: H. Darwish et al, proceedings of 20</a:t>
            </a:r>
            <a:r>
              <a:rPr lang="en-US" sz="800" baseline="30000" dirty="0"/>
              <a:t>th</a:t>
            </a:r>
            <a:r>
              <a:rPr lang="en-US" sz="800" dirty="0"/>
              <a:t>Trento workshop (2025), under preparation</a:t>
            </a:r>
          </a:p>
          <a:p>
            <a:r>
              <a:rPr lang="en-US" sz="800" dirty="0"/>
              <a:t>Others: M. Deveaux, 2019 JINST 14 R11001</a:t>
            </a:r>
          </a:p>
        </p:txBody>
      </p:sp>
      <p:pic>
        <p:nvPicPr>
          <p:cNvPr id="22" name="Picture 4" descr="C:\Users\deveaux\AppData\Local\Microsoft\Windows\Temporary Internet Files\Content.IE5\1JTACYF0\MC900240375[1].wmf">
            <a:extLst>
              <a:ext uri="{FF2B5EF4-FFF2-40B4-BE49-F238E27FC236}">
                <a16:creationId xmlns:a16="http://schemas.microsoft.com/office/drawing/2014/main" id="{4C01B918-B999-43F3-DE0C-33D263E3C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8314" y="3973048"/>
            <a:ext cx="1519800" cy="24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hought Bubble: Cloud 22">
            <a:extLst>
              <a:ext uri="{FF2B5EF4-FFF2-40B4-BE49-F238E27FC236}">
                <a16:creationId xmlns:a16="http://schemas.microsoft.com/office/drawing/2014/main" id="{1A4C249D-0A65-8DAB-F6FF-E61FD8AE9653}"/>
              </a:ext>
            </a:extLst>
          </p:cNvPr>
          <p:cNvSpPr/>
          <p:nvPr/>
        </p:nvSpPr>
        <p:spPr>
          <a:xfrm>
            <a:off x="8167533" y="2218131"/>
            <a:ext cx="4870747" cy="1681155"/>
          </a:xfrm>
          <a:prstGeom prst="cloudCallout">
            <a:avLst>
              <a:gd name="adj1" fmla="val -23636"/>
              <a:gd name="adj2" fmla="val 73638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rgbClr val="CB0505"/>
                </a:solidFill>
              </a:rPr>
              <a:t>U</a:t>
            </a:r>
            <a:r>
              <a:rPr lang="en-US" dirty="0"/>
              <a:t>sing big pixels will reduce power but compromise rad. tolerance.</a:t>
            </a:r>
          </a:p>
          <a:p>
            <a:pPr algn="ctr"/>
            <a:r>
              <a:rPr lang="en-US" dirty="0"/>
              <a:t>=&gt; Not really an option.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643DB36-FAB8-F3AF-767C-F53CDF8C8665}"/>
              </a:ext>
            </a:extLst>
          </p:cNvPr>
          <p:cNvSpPr txBox="1"/>
          <p:nvPr/>
        </p:nvSpPr>
        <p:spPr>
          <a:xfrm>
            <a:off x="3514675" y="1320998"/>
            <a:ext cx="96212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CB0505"/>
                </a:solidFill>
              </a:rPr>
              <a:t>MIMOSIS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62857B-2AE4-73FB-4DEF-63FF4A0CE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047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815"/>
    </mc:Choice>
    <mc:Fallback xmlns="">
      <p:transition spd="slow" advTm="28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AFD7CE-F4BF-A6ED-9606-9DA30658B73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Going beyond the power wall – Time walk correction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223BDE-E168-1C16-5507-7897C885C3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9808" r="10923" b="4061"/>
          <a:stretch/>
        </p:blipFill>
        <p:spPr>
          <a:xfrm>
            <a:off x="144380" y="725905"/>
            <a:ext cx="5486399" cy="447392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5D3D5F0-94FE-D733-0120-161F5313A6D3}"/>
              </a:ext>
            </a:extLst>
          </p:cNvPr>
          <p:cNvGrpSpPr/>
          <p:nvPr/>
        </p:nvGrpSpPr>
        <p:grpSpPr>
          <a:xfrm>
            <a:off x="4323686" y="595491"/>
            <a:ext cx="7872336" cy="4640916"/>
            <a:chOff x="4323686" y="939915"/>
            <a:chExt cx="7872336" cy="464091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D63DC3E-2803-4BB0-DC85-F49D0A8CA2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3" t="10525" r="10597" b="4000"/>
            <a:stretch/>
          </p:blipFill>
          <p:spPr>
            <a:xfrm>
              <a:off x="5816361" y="960704"/>
              <a:ext cx="5955335" cy="4620127"/>
            </a:xfrm>
            <a:prstGeom prst="rect">
              <a:avLst/>
            </a:prstGeom>
          </p:spPr>
        </p:pic>
        <p:sp>
          <p:nvSpPr>
            <p:cNvPr id="6" name="Right Arrow 4">
              <a:extLst>
                <a:ext uri="{FF2B5EF4-FFF2-40B4-BE49-F238E27FC236}">
                  <a16:creationId xmlns:a16="http://schemas.microsoft.com/office/drawing/2014/main" id="{CEBCF90B-AAE4-E07B-6DE4-D3815625E2A9}"/>
                </a:ext>
              </a:extLst>
            </p:cNvPr>
            <p:cNvSpPr/>
            <p:nvPr/>
          </p:nvSpPr>
          <p:spPr>
            <a:xfrm>
              <a:off x="4323686" y="939915"/>
              <a:ext cx="2512194" cy="587141"/>
            </a:xfrm>
            <a:prstGeom prst="rightArrow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Time walk correction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1F19837-980E-E7FC-D931-E4FD9FE477BA}"/>
                </a:ext>
              </a:extLst>
            </p:cNvPr>
            <p:cNvSpPr txBox="1"/>
            <p:nvPr/>
          </p:nvSpPr>
          <p:spPr>
            <a:xfrm>
              <a:off x="10337317" y="4378560"/>
              <a:ext cx="119936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200" dirty="0"/>
                <a:t>M. Deveaux,</a:t>
              </a:r>
            </a:p>
            <a:p>
              <a:pPr algn="l"/>
              <a:r>
                <a:rPr lang="de-DE" sz="1200" dirty="0" err="1"/>
                <a:t>rough</a:t>
              </a:r>
              <a:r>
                <a:rPr lang="de-DE" sz="1200" dirty="0"/>
                <a:t> </a:t>
              </a:r>
              <a:r>
                <a:rPr lang="de-DE" sz="1200" dirty="0" err="1"/>
                <a:t>estimate</a:t>
              </a:r>
              <a:endParaRPr lang="en-US" sz="1200" dirty="0"/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C3C6745D-6554-B1E8-C76E-85BB7EECB32F}"/>
                </a:ext>
              </a:extLst>
            </p:cNvPr>
            <p:cNvCxnSpPr/>
            <p:nvPr/>
          </p:nvCxnSpPr>
          <p:spPr>
            <a:xfrm>
              <a:off x="6715125" y="3121152"/>
              <a:ext cx="4790322" cy="0"/>
            </a:xfrm>
            <a:prstGeom prst="line">
              <a:avLst/>
            </a:prstGeom>
            <a:ln w="1905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FA93E9D-C4F3-13BB-F464-70230A229D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41168" y="2809875"/>
              <a:ext cx="0" cy="2066925"/>
            </a:xfrm>
            <a:prstGeom prst="line">
              <a:avLst/>
            </a:prstGeom>
            <a:ln w="1905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1791DB8-333D-E39A-20A3-729B020EF6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12393" y="2809875"/>
              <a:ext cx="0" cy="2066925"/>
            </a:xfrm>
            <a:prstGeom prst="line">
              <a:avLst/>
            </a:prstGeom>
            <a:ln w="19050">
              <a:solidFill>
                <a:srgbClr val="0000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8A070D5-4C26-7B0C-436B-D99CBD83707F}"/>
                </a:ext>
              </a:extLst>
            </p:cNvPr>
            <p:cNvSpPr txBox="1"/>
            <p:nvPr/>
          </p:nvSpPr>
          <p:spPr>
            <a:xfrm>
              <a:off x="7858959" y="2528211"/>
              <a:ext cx="1266693" cy="276999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/>
                <a:t>Signal 65nm (?)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307EE9A-6C85-CC6F-6C62-CC4972668432}"/>
                </a:ext>
              </a:extLst>
            </p:cNvPr>
            <p:cNvSpPr txBox="1"/>
            <p:nvPr/>
          </p:nvSpPr>
          <p:spPr>
            <a:xfrm>
              <a:off x="9456227" y="2532876"/>
              <a:ext cx="1351652" cy="276999"/>
            </a:xfrm>
            <a:prstGeom prst="rect">
              <a:avLst/>
            </a:prstGeom>
            <a:ln w="12700">
              <a:solidFill>
                <a:srgbClr val="0000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/>
                <a:t>Signal 180nm (?)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E3E605-37A0-6B68-3DE3-F541702CD85A}"/>
                </a:ext>
              </a:extLst>
            </p:cNvPr>
            <p:cNvSpPr txBox="1"/>
            <p:nvPr/>
          </p:nvSpPr>
          <p:spPr>
            <a:xfrm rot="1568388">
              <a:off x="9863589" y="1048113"/>
              <a:ext cx="2332433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Disclaimer: Pixel-to-pixel </a:t>
              </a:r>
            </a:p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variation not accounted for.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A0F7B45-89C2-4A00-BDEC-1B37E2940E75}"/>
                </a:ext>
              </a:extLst>
            </p:cNvPr>
            <p:cNvSpPr txBox="1"/>
            <p:nvPr/>
          </p:nvSpPr>
          <p:spPr>
            <a:xfrm>
              <a:off x="10892352" y="2950955"/>
              <a:ext cx="62228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00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/>
                <a:t>25 ns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E1820E-3C70-9607-EDEB-736E19D2680B}"/>
              </a:ext>
            </a:extLst>
          </p:cNvPr>
          <p:cNvGrpSpPr/>
          <p:nvPr/>
        </p:nvGrpSpPr>
        <p:grpSpPr>
          <a:xfrm>
            <a:off x="5426136" y="1553606"/>
            <a:ext cx="1267272" cy="2991990"/>
            <a:chOff x="5426136" y="1934606"/>
            <a:chExt cx="1267272" cy="299199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C917F43-123F-12EA-0FEC-E4500B015F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6136" y="3343868"/>
              <a:ext cx="517444" cy="1007260"/>
            </a:xfrm>
            <a:prstGeom prst="line">
              <a:avLst/>
            </a:prstGeom>
            <a:ln>
              <a:solidFill>
                <a:srgbClr val="BDBDBD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60093E-2F0E-BC1F-0B0E-1885F922CB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115720" y="1934606"/>
              <a:ext cx="558266" cy="1086725"/>
            </a:xfrm>
            <a:prstGeom prst="line">
              <a:avLst/>
            </a:prstGeom>
            <a:ln>
              <a:solidFill>
                <a:srgbClr val="BDBDBD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808E683-EA42-4C11-4B2B-F99FF66C0B65}"/>
                </a:ext>
              </a:extLst>
            </p:cNvPr>
            <p:cNvCxnSpPr>
              <a:cxnSpLocks/>
            </p:cNvCxnSpPr>
            <p:nvPr/>
          </p:nvCxnSpPr>
          <p:spPr>
            <a:xfrm>
              <a:off x="5428261" y="4926596"/>
              <a:ext cx="1245725" cy="0"/>
            </a:xfrm>
            <a:prstGeom prst="line">
              <a:avLst/>
            </a:prstGeom>
            <a:ln>
              <a:solidFill>
                <a:srgbClr val="BDBDBD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4AC827F-2CB5-5681-0712-48B3389658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8261" y="3913632"/>
              <a:ext cx="1265147" cy="963169"/>
            </a:xfrm>
            <a:prstGeom prst="line">
              <a:avLst/>
            </a:prstGeom>
            <a:ln>
              <a:solidFill>
                <a:srgbClr val="BDBDBD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D0A4FE0-D3E8-8D4E-BFC8-9C7086085C07}"/>
              </a:ext>
            </a:extLst>
          </p:cNvPr>
          <p:cNvSpPr txBox="1"/>
          <p:nvPr/>
        </p:nvSpPr>
        <p:spPr>
          <a:xfrm>
            <a:off x="7415215" y="695547"/>
            <a:ext cx="2154179" cy="461665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 err="1">
                <a:solidFill>
                  <a:srgbClr val="FF0000"/>
                </a:solidFill>
              </a:rPr>
              <a:t>U</a:t>
            </a:r>
            <a:r>
              <a:rPr lang="de-DE" sz="1200" dirty="0" err="1"/>
              <a:t>ncertainties</a:t>
            </a:r>
            <a:r>
              <a:rPr lang="de-DE" sz="1200" dirty="0"/>
              <a:t> </a:t>
            </a:r>
            <a:r>
              <a:rPr lang="de-DE" sz="1200" dirty="0" err="1"/>
              <a:t>considered</a:t>
            </a:r>
            <a:r>
              <a:rPr lang="de-DE" sz="1200" dirty="0"/>
              <a:t>: </a:t>
            </a:r>
          </a:p>
          <a:p>
            <a:pPr algn="l"/>
            <a:r>
              <a:rPr lang="de-DE" sz="1200" dirty="0" err="1"/>
              <a:t>Jitter</a:t>
            </a:r>
            <a:r>
              <a:rPr lang="de-DE" sz="1200" dirty="0"/>
              <a:t>, </a:t>
            </a:r>
            <a:r>
              <a:rPr lang="de-DE" sz="1200" dirty="0" err="1"/>
              <a:t>ToT</a:t>
            </a:r>
            <a:r>
              <a:rPr lang="de-DE" sz="1200" dirty="0"/>
              <a:t> </a:t>
            </a:r>
            <a:r>
              <a:rPr lang="de-DE" sz="1200" dirty="0" err="1"/>
              <a:t>uncertainty</a:t>
            </a:r>
            <a:r>
              <a:rPr lang="de-DE" sz="1200" dirty="0"/>
              <a:t> </a:t>
            </a:r>
            <a:r>
              <a:rPr lang="de-DE" sz="1200" dirty="0" err="1"/>
              <a:t>of</a:t>
            </a:r>
            <a:r>
              <a:rPr lang="de-DE" sz="1200" dirty="0"/>
              <a:t> 44 e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DF7027-9BD6-0471-6389-215D2B698343}"/>
              </a:ext>
            </a:extLst>
          </p:cNvPr>
          <p:cNvSpPr txBox="1"/>
          <p:nvPr/>
        </p:nvSpPr>
        <p:spPr>
          <a:xfrm>
            <a:off x="494656" y="5305831"/>
            <a:ext cx="9638408" cy="1200329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dea: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Time walk depends deterministically on signal =&gt; Measure signal with </a:t>
            </a:r>
            <a:r>
              <a:rPr lang="en-US" dirty="0" err="1"/>
              <a:t>ToT</a:t>
            </a:r>
            <a:r>
              <a:rPr lang="en-US" dirty="0"/>
              <a:t>, correct offline.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May reduce analogue power by ~10x (</a:t>
            </a:r>
            <a:r>
              <a:rPr lang="en-US" dirty="0" err="1"/>
              <a:t>t.b.c</a:t>
            </a:r>
            <a:r>
              <a:rPr lang="en-US" dirty="0"/>
              <a:t>). Jitter remains.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Can’t do </a:t>
            </a:r>
            <a:r>
              <a:rPr lang="en-US" dirty="0" err="1"/>
              <a:t>ToT</a:t>
            </a:r>
            <a:r>
              <a:rPr lang="en-US" dirty="0"/>
              <a:t> on pixel =&gt; Send start and stop signal separately =&gt; 2x data rate.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9A5818AE-9BA0-49C9-AACA-1E8031E985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82"/>
    </mc:Choice>
    <mc:Fallback xmlns="">
      <p:transition spd="slow" advTm="678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8CE5FE6-E674-7931-129F-F36D64C385D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Going beyond the power wall – LGADs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910ECF-511F-2432-8FCB-52559FCCA4F2}"/>
              </a:ext>
            </a:extLst>
          </p:cNvPr>
          <p:cNvSpPr txBox="1"/>
          <p:nvPr/>
        </p:nvSpPr>
        <p:spPr>
          <a:xfrm>
            <a:off x="469232" y="757989"/>
            <a:ext cx="9174306" cy="80021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ost analog power is spent in pre-amplifier of pixel.</a:t>
            </a:r>
          </a:p>
          <a:p>
            <a:pPr algn="l"/>
            <a:endParaRPr lang="en-US" sz="1000" dirty="0"/>
          </a:p>
          <a:p>
            <a:pPr algn="l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dea: Replace pre-amplification by low gain avalanche amplification in the sensing node.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86259-BB6A-0FC3-0E4D-2493CA3D36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261250" y="1602224"/>
            <a:ext cx="4631085" cy="320367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7774E32-DB6B-3FAF-A4AE-BF2AFDE458DD}"/>
              </a:ext>
            </a:extLst>
          </p:cNvPr>
          <p:cNvSpPr/>
          <p:nvPr/>
        </p:nvSpPr>
        <p:spPr>
          <a:xfrm>
            <a:off x="848186" y="2784484"/>
            <a:ext cx="3516398" cy="513056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Amplification layer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5CCE1F-2050-DEE5-E030-8F1A268D4A31}"/>
              </a:ext>
            </a:extLst>
          </p:cNvPr>
          <p:cNvSpPr txBox="1"/>
          <p:nvPr/>
        </p:nvSpPr>
        <p:spPr>
          <a:xfrm>
            <a:off x="335678" y="5146158"/>
            <a:ext cx="10619317" cy="1200329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onsequence: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Injected signal increases by LGAD gain (typically 5 – 30x).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Time walk and jitter is naturally reduced =&gt; No increased amplifier power required.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easibility for TJ180nm being demonstrated by DRD3/CASSIA project (there are many other projects).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D9DA9B-DF87-9CC8-172D-60515564BD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9808" r="10923" b="4061"/>
          <a:stretch/>
        </p:blipFill>
        <p:spPr>
          <a:xfrm>
            <a:off x="5056385" y="1669295"/>
            <a:ext cx="4288618" cy="320367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510B8DFD-7774-F6E2-F704-3C95F53CD62C}"/>
              </a:ext>
            </a:extLst>
          </p:cNvPr>
          <p:cNvSpPr/>
          <p:nvPr/>
        </p:nvSpPr>
        <p:spPr>
          <a:xfrm>
            <a:off x="5847907" y="3944679"/>
            <a:ext cx="1998921" cy="414670"/>
          </a:xfrm>
          <a:prstGeom prst="rightArrow">
            <a:avLst>
              <a:gd name="adj1" fmla="val 91025"/>
              <a:gd name="adj2" fmla="val 50000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10 x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EC80CD-177F-0000-F40E-2D18B81644E1}"/>
              </a:ext>
            </a:extLst>
          </p:cNvPr>
          <p:cNvGrpSpPr/>
          <p:nvPr/>
        </p:nvGrpSpPr>
        <p:grpSpPr>
          <a:xfrm>
            <a:off x="1892595" y="2573079"/>
            <a:ext cx="808075" cy="1722474"/>
            <a:chOff x="1892595" y="2573079"/>
            <a:chExt cx="808075" cy="1722474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C0B3ADB-36DA-93E0-B09B-3A2332159920}"/>
                </a:ext>
              </a:extLst>
            </p:cNvPr>
            <p:cNvSpPr/>
            <p:nvPr/>
          </p:nvSpPr>
          <p:spPr>
            <a:xfrm>
              <a:off x="2041451" y="3072809"/>
              <a:ext cx="575323" cy="1116419"/>
            </a:xfrm>
            <a:custGeom>
              <a:avLst/>
              <a:gdLst>
                <a:gd name="connsiteX0" fmla="*/ 0 w 575323"/>
                <a:gd name="connsiteY0" fmla="*/ 1116419 h 1116419"/>
                <a:gd name="connsiteX1" fmla="*/ 63796 w 575323"/>
                <a:gd name="connsiteY1" fmla="*/ 1084521 h 1116419"/>
                <a:gd name="connsiteX2" fmla="*/ 202019 w 575323"/>
                <a:gd name="connsiteY2" fmla="*/ 1010093 h 1116419"/>
                <a:gd name="connsiteX3" fmla="*/ 265814 w 575323"/>
                <a:gd name="connsiteY3" fmla="*/ 946298 h 1116419"/>
                <a:gd name="connsiteX4" fmla="*/ 276447 w 575323"/>
                <a:gd name="connsiteY4" fmla="*/ 893135 h 1116419"/>
                <a:gd name="connsiteX5" fmla="*/ 255182 w 575323"/>
                <a:gd name="connsiteY5" fmla="*/ 829340 h 1116419"/>
                <a:gd name="connsiteX6" fmla="*/ 106326 w 575323"/>
                <a:gd name="connsiteY6" fmla="*/ 882503 h 1116419"/>
                <a:gd name="connsiteX7" fmla="*/ 255182 w 575323"/>
                <a:gd name="connsiteY7" fmla="*/ 882503 h 1116419"/>
                <a:gd name="connsiteX8" fmla="*/ 318977 w 575323"/>
                <a:gd name="connsiteY8" fmla="*/ 818707 h 1116419"/>
                <a:gd name="connsiteX9" fmla="*/ 361507 w 575323"/>
                <a:gd name="connsiteY9" fmla="*/ 754912 h 1116419"/>
                <a:gd name="connsiteX10" fmla="*/ 138223 w 575323"/>
                <a:gd name="connsiteY10" fmla="*/ 712382 h 1116419"/>
                <a:gd name="connsiteX11" fmla="*/ 116958 w 575323"/>
                <a:gd name="connsiteY11" fmla="*/ 680484 h 1116419"/>
                <a:gd name="connsiteX12" fmla="*/ 95693 w 575323"/>
                <a:gd name="connsiteY12" fmla="*/ 627321 h 1116419"/>
                <a:gd name="connsiteX13" fmla="*/ 85061 w 575323"/>
                <a:gd name="connsiteY13" fmla="*/ 574158 h 1116419"/>
                <a:gd name="connsiteX14" fmla="*/ 127591 w 575323"/>
                <a:gd name="connsiteY14" fmla="*/ 499731 h 1116419"/>
                <a:gd name="connsiteX15" fmla="*/ 159489 w 575323"/>
                <a:gd name="connsiteY15" fmla="*/ 489098 h 1116419"/>
                <a:gd name="connsiteX16" fmla="*/ 276447 w 575323"/>
                <a:gd name="connsiteY16" fmla="*/ 478465 h 1116419"/>
                <a:gd name="connsiteX17" fmla="*/ 372140 w 575323"/>
                <a:gd name="connsiteY17" fmla="*/ 457200 h 1116419"/>
                <a:gd name="connsiteX18" fmla="*/ 425302 w 575323"/>
                <a:gd name="connsiteY18" fmla="*/ 414670 h 1116419"/>
                <a:gd name="connsiteX19" fmla="*/ 478465 w 575323"/>
                <a:gd name="connsiteY19" fmla="*/ 393405 h 1116419"/>
                <a:gd name="connsiteX20" fmla="*/ 520996 w 575323"/>
                <a:gd name="connsiteY20" fmla="*/ 318977 h 1116419"/>
                <a:gd name="connsiteX21" fmla="*/ 563526 w 575323"/>
                <a:gd name="connsiteY21" fmla="*/ 202019 h 1116419"/>
                <a:gd name="connsiteX22" fmla="*/ 574158 w 575323"/>
                <a:gd name="connsiteY22" fmla="*/ 127591 h 1116419"/>
                <a:gd name="connsiteX23" fmla="*/ 542261 w 575323"/>
                <a:gd name="connsiteY23" fmla="*/ 95693 h 1116419"/>
                <a:gd name="connsiteX24" fmla="*/ 520996 w 575323"/>
                <a:gd name="connsiteY24" fmla="*/ 21265 h 1116419"/>
                <a:gd name="connsiteX25" fmla="*/ 510363 w 575323"/>
                <a:gd name="connsiteY25" fmla="*/ 0 h 111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5323" h="1116419">
                  <a:moveTo>
                    <a:pt x="0" y="1116419"/>
                  </a:moveTo>
                  <a:cubicBezTo>
                    <a:pt x="21265" y="1105786"/>
                    <a:pt x="42209" y="1094484"/>
                    <a:pt x="63796" y="1084521"/>
                  </a:cubicBezTo>
                  <a:cubicBezTo>
                    <a:pt x="129564" y="1054167"/>
                    <a:pt x="146208" y="1056603"/>
                    <a:pt x="202019" y="1010093"/>
                  </a:cubicBezTo>
                  <a:cubicBezTo>
                    <a:pt x="225122" y="990841"/>
                    <a:pt x="244549" y="967563"/>
                    <a:pt x="265814" y="946298"/>
                  </a:cubicBezTo>
                  <a:cubicBezTo>
                    <a:pt x="269358" y="928577"/>
                    <a:pt x="278083" y="911133"/>
                    <a:pt x="276447" y="893135"/>
                  </a:cubicBezTo>
                  <a:cubicBezTo>
                    <a:pt x="274418" y="870812"/>
                    <a:pt x="275665" y="838444"/>
                    <a:pt x="255182" y="829340"/>
                  </a:cubicBezTo>
                  <a:cubicBezTo>
                    <a:pt x="238755" y="822039"/>
                    <a:pt x="116644" y="878081"/>
                    <a:pt x="106326" y="882503"/>
                  </a:cubicBezTo>
                  <a:cubicBezTo>
                    <a:pt x="49876" y="957769"/>
                    <a:pt x="13217" y="987705"/>
                    <a:pt x="255182" y="882503"/>
                  </a:cubicBezTo>
                  <a:cubicBezTo>
                    <a:pt x="282761" y="870512"/>
                    <a:pt x="299725" y="841810"/>
                    <a:pt x="318977" y="818707"/>
                  </a:cubicBezTo>
                  <a:cubicBezTo>
                    <a:pt x="335338" y="799073"/>
                    <a:pt x="361507" y="754912"/>
                    <a:pt x="361507" y="754912"/>
                  </a:cubicBezTo>
                  <a:cubicBezTo>
                    <a:pt x="233174" y="690746"/>
                    <a:pt x="455443" y="795861"/>
                    <a:pt x="138223" y="712382"/>
                  </a:cubicBezTo>
                  <a:cubicBezTo>
                    <a:pt x="125865" y="709130"/>
                    <a:pt x="122673" y="691914"/>
                    <a:pt x="116958" y="680484"/>
                  </a:cubicBezTo>
                  <a:cubicBezTo>
                    <a:pt x="108423" y="663413"/>
                    <a:pt x="102781" y="645042"/>
                    <a:pt x="95693" y="627321"/>
                  </a:cubicBezTo>
                  <a:cubicBezTo>
                    <a:pt x="92149" y="609600"/>
                    <a:pt x="80678" y="591690"/>
                    <a:pt x="85061" y="574158"/>
                  </a:cubicBezTo>
                  <a:cubicBezTo>
                    <a:pt x="91991" y="546437"/>
                    <a:pt x="108775" y="521235"/>
                    <a:pt x="127591" y="499731"/>
                  </a:cubicBezTo>
                  <a:cubicBezTo>
                    <a:pt x="134971" y="491296"/>
                    <a:pt x="148394" y="490683"/>
                    <a:pt x="159489" y="489098"/>
                  </a:cubicBezTo>
                  <a:cubicBezTo>
                    <a:pt x="198242" y="483562"/>
                    <a:pt x="237461" y="482009"/>
                    <a:pt x="276447" y="478465"/>
                  </a:cubicBezTo>
                  <a:cubicBezTo>
                    <a:pt x="308345" y="471377"/>
                    <a:pt x="342106" y="470072"/>
                    <a:pt x="372140" y="457200"/>
                  </a:cubicBezTo>
                  <a:cubicBezTo>
                    <a:pt x="392999" y="448261"/>
                    <a:pt x="405842" y="426346"/>
                    <a:pt x="425302" y="414670"/>
                  </a:cubicBezTo>
                  <a:cubicBezTo>
                    <a:pt x="441668" y="404850"/>
                    <a:pt x="460744" y="400493"/>
                    <a:pt x="478465" y="393405"/>
                  </a:cubicBezTo>
                  <a:cubicBezTo>
                    <a:pt x="504203" y="316195"/>
                    <a:pt x="467352" y="415536"/>
                    <a:pt x="520996" y="318977"/>
                  </a:cubicBezTo>
                  <a:cubicBezTo>
                    <a:pt x="533324" y="296786"/>
                    <a:pt x="556498" y="223104"/>
                    <a:pt x="563526" y="202019"/>
                  </a:cubicBezTo>
                  <a:cubicBezTo>
                    <a:pt x="567070" y="177210"/>
                    <a:pt x="579073" y="152166"/>
                    <a:pt x="574158" y="127591"/>
                  </a:cubicBezTo>
                  <a:cubicBezTo>
                    <a:pt x="571209" y="112846"/>
                    <a:pt x="548985" y="109142"/>
                    <a:pt x="542261" y="95693"/>
                  </a:cubicBezTo>
                  <a:cubicBezTo>
                    <a:pt x="530722" y="72615"/>
                    <a:pt x="529155" y="45743"/>
                    <a:pt x="520996" y="21265"/>
                  </a:cubicBezTo>
                  <a:cubicBezTo>
                    <a:pt x="518490" y="13747"/>
                    <a:pt x="513907" y="7088"/>
                    <a:pt x="510363" y="0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144B94A-905F-2030-4D98-053EB8267F69}"/>
                </a:ext>
              </a:extLst>
            </p:cNvPr>
            <p:cNvCxnSpPr>
              <a:stCxn id="11" idx="25"/>
            </p:cNvCxnSpPr>
            <p:nvPr/>
          </p:nvCxnSpPr>
          <p:spPr>
            <a:xfrm flipH="1" flipV="1">
              <a:off x="2456121" y="2594344"/>
              <a:ext cx="95693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3AF8E07-6721-7292-CCA1-24730CCC2FDE}"/>
                </a:ext>
              </a:extLst>
            </p:cNvPr>
            <p:cNvCxnSpPr/>
            <p:nvPr/>
          </p:nvCxnSpPr>
          <p:spPr>
            <a:xfrm flipV="1">
              <a:off x="2551814" y="2594344"/>
              <a:ext cx="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8D5FE65-BD6E-2E59-E314-3115487C457A}"/>
                </a:ext>
              </a:extLst>
            </p:cNvPr>
            <p:cNvCxnSpPr>
              <a:stCxn id="11" idx="25"/>
            </p:cNvCxnSpPr>
            <p:nvPr/>
          </p:nvCxnSpPr>
          <p:spPr>
            <a:xfrm flipV="1">
              <a:off x="2551814" y="2594344"/>
              <a:ext cx="148856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84C5A30-450A-18AB-953E-2E8F3BBEB8C2}"/>
                </a:ext>
              </a:extLst>
            </p:cNvPr>
            <p:cNvCxnSpPr/>
            <p:nvPr/>
          </p:nvCxnSpPr>
          <p:spPr>
            <a:xfrm flipV="1">
              <a:off x="2551814" y="2594344"/>
              <a:ext cx="6496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33A64A6-B93A-483E-12CF-4B80C0D1C9A1}"/>
                </a:ext>
              </a:extLst>
            </p:cNvPr>
            <p:cNvCxnSpPr/>
            <p:nvPr/>
          </p:nvCxnSpPr>
          <p:spPr>
            <a:xfrm flipH="1" flipV="1">
              <a:off x="2498651" y="2573079"/>
              <a:ext cx="53163" cy="49973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394C59A-AFB1-99EB-0449-3176F5D1F99A}"/>
                </a:ext>
              </a:extLst>
            </p:cNvPr>
            <p:cNvSpPr/>
            <p:nvPr/>
          </p:nvSpPr>
          <p:spPr>
            <a:xfrm>
              <a:off x="1892595" y="4008474"/>
              <a:ext cx="297712" cy="287079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e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CCFC9-3946-1A19-E71A-8269B0B6E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0754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458"/>
    </mc:Choice>
    <mc:Fallback xmlns="">
      <p:transition spd="slow" advTm="81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C758B-1CD5-483F-FD23-1E17CAECC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F309F-4CC0-9C43-8112-C618AEA53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506F29-30ED-53EF-8901-272C53065558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Digital pixel power, example MIMOSIS-1/2 (TJ180 nm)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9E62A71-D80B-F6F9-35DA-312043902EB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645472" y="964594"/>
          <a:ext cx="7028481" cy="5365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789960" imgH="4420228" progId="Origin95.Graph">
                  <p:embed/>
                </p:oleObj>
              </mc:Choice>
              <mc:Fallback>
                <p:oleObj name="Graph" r:id="rId3" imgW="5789960" imgH="4420228" progId="Origin95.Graph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9E62A71-D80B-F6F9-35DA-312043902E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45472" y="964594"/>
                        <a:ext cx="7028481" cy="5365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83E5D8B5-5C77-1AC9-CDAB-CEB7AE35B3F6}"/>
              </a:ext>
            </a:extLst>
          </p:cNvPr>
          <p:cNvGrpSpPr/>
          <p:nvPr/>
        </p:nvGrpSpPr>
        <p:grpSpPr>
          <a:xfrm>
            <a:off x="5367407" y="4114221"/>
            <a:ext cx="703978" cy="1237805"/>
            <a:chOff x="3213218" y="4232290"/>
            <a:chExt cx="703978" cy="1237805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7EE90C12-10E1-81D7-7E66-B296A3F3177A}"/>
                </a:ext>
              </a:extLst>
            </p:cNvPr>
            <p:cNvCxnSpPr>
              <a:cxnSpLocks/>
            </p:cNvCxnSpPr>
            <p:nvPr/>
          </p:nvCxnSpPr>
          <p:spPr>
            <a:xfrm>
              <a:off x="3213218" y="4232290"/>
              <a:ext cx="70397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088C5CDD-C3FB-DD72-6037-040C7AA4722A}"/>
                </a:ext>
              </a:extLst>
            </p:cNvPr>
            <p:cNvSpPr/>
            <p:nvPr/>
          </p:nvSpPr>
          <p:spPr>
            <a:xfrm rot="16200000">
              <a:off x="2974705" y="4742643"/>
              <a:ext cx="1203056" cy="251847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Offset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3B8E76C-9053-EA49-88EB-ED1B372AE27B}"/>
              </a:ext>
            </a:extLst>
          </p:cNvPr>
          <p:cNvGrpSpPr/>
          <p:nvPr/>
        </p:nvGrpSpPr>
        <p:grpSpPr>
          <a:xfrm>
            <a:off x="5367407" y="3033092"/>
            <a:ext cx="703978" cy="1026760"/>
            <a:chOff x="3213218" y="3151161"/>
            <a:chExt cx="703978" cy="102676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1EB9E78-8614-CAB9-BC90-818D911B7155}"/>
                </a:ext>
              </a:extLst>
            </p:cNvPr>
            <p:cNvCxnSpPr>
              <a:cxnSpLocks/>
            </p:cNvCxnSpPr>
            <p:nvPr/>
          </p:nvCxnSpPr>
          <p:spPr>
            <a:xfrm>
              <a:off x="3213218" y="3151161"/>
              <a:ext cx="703978" cy="0"/>
            </a:xfrm>
            <a:prstGeom prst="line">
              <a:avLst/>
            </a:prstGeom>
            <a:ln w="28575">
              <a:solidFill>
                <a:srgbClr val="CB050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DFB94F82-B91E-4489-7BB4-CF5B0FF32782}"/>
                </a:ext>
              </a:extLst>
            </p:cNvPr>
            <p:cNvSpPr/>
            <p:nvPr/>
          </p:nvSpPr>
          <p:spPr>
            <a:xfrm rot="16200000">
              <a:off x="3080285" y="3561864"/>
              <a:ext cx="980267" cy="251847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 err="1">
                  <a:solidFill>
                    <a:sysClr val="windowText" lastClr="000000"/>
                  </a:solidFill>
                </a:rPr>
                <a:t>Irrad</a:t>
              </a:r>
              <a:r>
                <a:rPr lang="en-US" dirty="0">
                  <a:solidFill>
                    <a:sysClr val="windowText" lastClr="000000"/>
                  </a:solidFill>
                </a:rPr>
                <a:t>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B6F96DA-6158-2BE6-01E9-A8C55E1A81AF}"/>
              </a:ext>
            </a:extLst>
          </p:cNvPr>
          <p:cNvGrpSpPr/>
          <p:nvPr/>
        </p:nvGrpSpPr>
        <p:grpSpPr>
          <a:xfrm>
            <a:off x="8421802" y="2173088"/>
            <a:ext cx="3718379" cy="449669"/>
            <a:chOff x="3105669" y="2273783"/>
            <a:chExt cx="3718379" cy="44966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9112E94-9FA0-4EE1-DF83-6681FEACA610}"/>
                </a:ext>
              </a:extLst>
            </p:cNvPr>
            <p:cNvCxnSpPr/>
            <p:nvPr/>
          </p:nvCxnSpPr>
          <p:spPr>
            <a:xfrm>
              <a:off x="3105669" y="2684488"/>
              <a:ext cx="1216617" cy="0"/>
            </a:xfrm>
            <a:prstGeom prst="line">
              <a:avLst/>
            </a:prstGeom>
            <a:ln w="28575">
              <a:solidFill>
                <a:srgbClr val="CB0505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BF8E459-3B6C-9038-EB76-7416660FE082}"/>
                </a:ext>
              </a:extLst>
            </p:cNvPr>
            <p:cNvCxnSpPr>
              <a:cxnSpLocks/>
            </p:cNvCxnSpPr>
            <p:nvPr/>
          </p:nvCxnSpPr>
          <p:spPr>
            <a:xfrm>
              <a:off x="4291290" y="2273783"/>
              <a:ext cx="0" cy="395207"/>
            </a:xfrm>
            <a:prstGeom prst="line">
              <a:avLst/>
            </a:prstGeom>
            <a:ln w="28575">
              <a:solidFill>
                <a:srgbClr val="CB0505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5B048C9-4C09-5147-6766-0DD32879D53D}"/>
                </a:ext>
              </a:extLst>
            </p:cNvPr>
            <p:cNvSpPr txBox="1"/>
            <p:nvPr/>
          </p:nvSpPr>
          <p:spPr>
            <a:xfrm>
              <a:off x="4536242" y="2354120"/>
              <a:ext cx="228780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CB0505"/>
                  </a:solidFill>
                </a:rPr>
                <a:t>Data cost [power/hit]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50628DE-E389-489C-C90A-E91C447C5679}"/>
              </a:ext>
            </a:extLst>
          </p:cNvPr>
          <p:cNvSpPr txBox="1"/>
          <p:nvPr/>
        </p:nvSpPr>
        <p:spPr>
          <a:xfrm rot="1808916">
            <a:off x="10122363" y="1044757"/>
            <a:ext cx="206472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Work in progress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1FE7858-B53C-7EF6-A608-3F227B3DE5F0}"/>
              </a:ext>
            </a:extLst>
          </p:cNvPr>
          <p:cNvSpPr txBox="1"/>
          <p:nvPr/>
        </p:nvSpPr>
        <p:spPr>
          <a:xfrm>
            <a:off x="7127993" y="1714046"/>
            <a:ext cx="1518364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MMOSIS-1/2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63FE12C-2C1D-DE32-86D3-B87D8EE9A72A}"/>
              </a:ext>
            </a:extLst>
          </p:cNvPr>
          <p:cNvSpPr txBox="1"/>
          <p:nvPr/>
        </p:nvSpPr>
        <p:spPr>
          <a:xfrm>
            <a:off x="217293" y="720267"/>
            <a:ext cx="5006966" cy="424731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ower dissipation is composed from:</a:t>
            </a:r>
          </a:p>
          <a:p>
            <a:pPr algn="l"/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Analog power (analog front-end).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Static power (increases with irradiation).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Data cost:</a:t>
            </a:r>
          </a:p>
          <a:p>
            <a:pPr lvl="1"/>
            <a:r>
              <a:rPr lang="en-US" dirty="0"/>
              <a:t>~0.7 </a:t>
            </a:r>
            <a:r>
              <a:rPr lang="en-US" dirty="0" err="1"/>
              <a:t>mW</a:t>
            </a:r>
            <a:r>
              <a:rPr lang="en-US" dirty="0"/>
              <a:t>/MHz for MIMOSIS @~24 bit/hit.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Reduced by lower operation voltage.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Increased by higher number of bits/hit.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US" dirty="0"/>
              <a:t>Precision timing – expect higher cost.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endParaRPr lang="en-US" dirty="0"/>
          </a:p>
          <a:p>
            <a:r>
              <a:rPr lang="en-US" dirty="0"/>
              <a:t>Analog &amp; data power cost increases with increasing rate capability.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154BC9-933C-25B5-4EA9-FA8457CF1724}"/>
              </a:ext>
            </a:extLst>
          </p:cNvPr>
          <p:cNvSpPr txBox="1"/>
          <p:nvPr/>
        </p:nvSpPr>
        <p:spPr>
          <a:xfrm>
            <a:off x="307272" y="5201655"/>
            <a:ext cx="4845020" cy="1200329"/>
          </a:xfrm>
          <a:prstGeom prst="rect">
            <a:avLst/>
          </a:prstGeom>
          <a:solidFill>
            <a:schemeClr val="bg2"/>
          </a:solidFill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P</a:t>
            </a:r>
            <a:r>
              <a:rPr lang="en-US" dirty="0"/>
              <a:t>ossible solution: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Optimize for low data cost (as always).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/>
              <a:t>Switch-off unnecessary </a:t>
            </a:r>
            <a:r>
              <a:rPr lang="en-US" dirty="0" err="1"/>
              <a:t>ressources</a:t>
            </a:r>
            <a:r>
              <a:rPr lang="en-US" dirty="0"/>
              <a:t> (reduce static power).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2750BF3-7C68-D47B-C4CB-DB179B538079}"/>
              </a:ext>
            </a:extLst>
          </p:cNvPr>
          <p:cNvCxnSpPr/>
          <p:nvPr/>
        </p:nvCxnSpPr>
        <p:spPr>
          <a:xfrm>
            <a:off x="6928338" y="4148969"/>
            <a:ext cx="4088424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C0D74CB-B9F7-E9DD-0FC0-90218D82BF3C}"/>
              </a:ext>
            </a:extLst>
          </p:cNvPr>
          <p:cNvSpPr txBox="1"/>
          <p:nvPr/>
        </p:nvSpPr>
        <p:spPr>
          <a:xfrm>
            <a:off x="8302988" y="3860038"/>
            <a:ext cx="117051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00FF"/>
                </a:solidFill>
              </a:rPr>
              <a:t>Static power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593489-74E6-167B-DB45-3D76FCF5EE41}"/>
              </a:ext>
            </a:extLst>
          </p:cNvPr>
          <p:cNvSpPr txBox="1"/>
          <p:nvPr/>
        </p:nvSpPr>
        <p:spPr>
          <a:xfrm>
            <a:off x="4069006" y="663736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OCTOPUS Meeting Prague, Sept. 3-5 2025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DFADC-9EEB-8915-35B0-089C3CD0AFB9}"/>
              </a:ext>
            </a:extLst>
          </p:cNvPr>
          <p:cNvSpPr txBox="1"/>
          <p:nvPr/>
        </p:nvSpPr>
        <p:spPr>
          <a:xfrm rot="5400000">
            <a:off x="10586357" y="3960333"/>
            <a:ext cx="2773516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/>
              <a:t>Curtesy CBM-MVD collaboration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9195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85"/>
    </mc:Choice>
    <mc:Fallback xmlns="">
      <p:transition spd="slow" advTm="1128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E6DEF2-D584-8315-01DE-318C89098C6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Reduce static power (pixel matrix readout).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BFC468-EF83-3C4A-514D-857059A15BF0}"/>
              </a:ext>
            </a:extLst>
          </p:cNvPr>
          <p:cNvSpPr txBox="1"/>
          <p:nvPr/>
        </p:nvSpPr>
        <p:spPr>
          <a:xfrm>
            <a:off x="304800" y="638175"/>
            <a:ext cx="7648248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 far: Priority encoder (ALPIDE, MIMOSIS), excellent for frame readout.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Possibly better: Arbiter readout.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9A4EC8-9259-01C4-599E-BFD464FAC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4936" y="1517158"/>
            <a:ext cx="4800020" cy="46386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A2E39C-8CDF-7D6C-925A-34816BECBAA2}"/>
              </a:ext>
            </a:extLst>
          </p:cNvPr>
          <p:cNvSpPr txBox="1"/>
          <p:nvPr/>
        </p:nvSpPr>
        <p:spPr>
          <a:xfrm>
            <a:off x="4927537" y="1418847"/>
            <a:ext cx="6170279" cy="2277547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ules of individual cell: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signal@input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{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Forward address with highest priority to downstream cell.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Wait for clear signal from downstream cell.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Clear upstream cell with highest priority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}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case of data collision: Process next signal immediately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B7D73E-C046-63F9-CE27-A8D65DE5703D}"/>
              </a:ext>
            </a:extLst>
          </p:cNvPr>
          <p:cNvSpPr txBox="1"/>
          <p:nvPr/>
        </p:nvSpPr>
        <p:spPr>
          <a:xfrm>
            <a:off x="4904284" y="3948269"/>
            <a:ext cx="7423827" cy="175432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dvantages: Fully Asynchronous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clock needed -&gt; Less power, no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driven delay.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Best possible response speed (limited by line and transistor delays).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Scalable: Each cell may serve N input lines.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 collision =&gt; hit delayed but not lost.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oday’s estimate: Should require &lt;&lt;10mW/cm² @ 100 MHz/cm².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136C5A-BBE7-F329-F56D-03954E33DB3B}"/>
              </a:ext>
            </a:extLst>
          </p:cNvPr>
          <p:cNvSpPr txBox="1"/>
          <p:nvPr/>
        </p:nvSpPr>
        <p:spPr>
          <a:xfrm rot="5400000">
            <a:off x="9005312" y="3385259"/>
            <a:ext cx="5575565" cy="43088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Aguénounon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</a:t>
            </a:r>
            <a:r>
              <a:rPr kumimoji="0" lang="it-IT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Sensors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it-IT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2021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it-IT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(12), 3949; 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https://doi.org/10.3390/s21123949</a:t>
            </a:r>
            <a:r>
              <a:rPr kumimoji="0" lang="it-IT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J.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Soudier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al., NIM-A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 tooltip="Go to table of contents for this volume/issue"/>
              </a:rPr>
              <a:t>Volume 1067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October 2024, 169663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981853-F449-68A5-DF9C-DAA54CE6B813}"/>
              </a:ext>
            </a:extLst>
          </p:cNvPr>
          <p:cNvSpPr txBox="1"/>
          <p:nvPr/>
        </p:nvSpPr>
        <p:spPr>
          <a:xfrm>
            <a:off x="3395370" y="6035159"/>
            <a:ext cx="7765459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dditional power saving: Switch-off unnecessary resources where ever possible.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63864-E25A-1B0C-E53B-D564A4264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09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96"/>
    </mc:Choice>
    <mc:Fallback xmlns="">
      <p:transition spd="slow" advTm="1142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The </a:t>
            </a:r>
            <a:r>
              <a:rPr lang="de-DE" dirty="0" err="1"/>
              <a:t>dream</a:t>
            </a:r>
            <a:r>
              <a:rPr lang="de-DE" dirty="0"/>
              <a:t>: </a:t>
            </a:r>
            <a:r>
              <a:rPr lang="de-DE" sz="2000" dirty="0"/>
              <a:t>Save power on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system</a:t>
            </a:r>
            <a:r>
              <a:rPr lang="de-DE" sz="2000" dirty="0"/>
              <a:t> </a:t>
            </a:r>
            <a:r>
              <a:rPr lang="de-DE" sz="2000" dirty="0" err="1"/>
              <a:t>level</a:t>
            </a:r>
            <a:endParaRPr lang="en-US" dirty="0"/>
          </a:p>
        </p:txBody>
      </p:sp>
      <p:pic>
        <p:nvPicPr>
          <p:cNvPr id="3" name="Picture 4" descr="C:\Users\deveaux\AppData\Local\Microsoft\Windows\Temporary Internet Files\Content.IE5\1JTACYF0\MC900240375[1].wmf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68661" y="1123390"/>
            <a:ext cx="1608075" cy="25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eck 13"/>
          <p:cNvSpPr/>
          <p:nvPr/>
        </p:nvSpPr>
        <p:spPr>
          <a:xfrm>
            <a:off x="4732739" y="614376"/>
            <a:ext cx="144016" cy="2957285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0800000" scaled="0"/>
          </a:gra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ichtungspfeil 14"/>
          <p:cNvSpPr/>
          <p:nvPr/>
        </p:nvSpPr>
        <p:spPr>
          <a:xfrm>
            <a:off x="3035567" y="619334"/>
            <a:ext cx="3425364" cy="504056"/>
          </a:xfrm>
          <a:prstGeom prst="homePlat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  <a:ln w="25400" cap="flat" cmpd="sng" algn="ctr">
            <a:solidFill>
              <a:srgbClr val="33339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sensitivity (low power)</a:t>
            </a:r>
          </a:p>
        </p:txBody>
      </p:sp>
      <p:sp>
        <p:nvSpPr>
          <p:cNvPr id="6" name="Richtungspfeil 15"/>
          <p:cNvSpPr/>
          <p:nvPr/>
        </p:nvSpPr>
        <p:spPr>
          <a:xfrm flipH="1">
            <a:off x="3035567" y="1195398"/>
            <a:ext cx="3425364" cy="504056"/>
          </a:xfrm>
          <a:prstGeom prst="homePlat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  <a:ln w="25400" cap="flat" cmpd="sng" algn="ctr">
            <a:solidFill>
              <a:srgbClr val="33339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statistics</a:t>
            </a:r>
            <a:r>
              <a:rPr lang="en-US" b="1" kern="0" dirty="0">
                <a:solidFill>
                  <a:srgbClr val="333399">
                    <a:lumMod val="50000"/>
                  </a:srgbClr>
                </a:solidFill>
                <a:latin typeface="Arial"/>
              </a:rPr>
              <a:t> (high power)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Wolkenförmige Legende 3"/>
          <p:cNvSpPr/>
          <p:nvPr/>
        </p:nvSpPr>
        <p:spPr>
          <a:xfrm>
            <a:off x="7045694" y="-36589"/>
            <a:ext cx="5575182" cy="1736043"/>
          </a:xfrm>
          <a:prstGeom prst="cloudCallout">
            <a:avLst>
              <a:gd name="adj1" fmla="val -47865"/>
              <a:gd name="adj2" fmla="val 49506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rPr>
              <a:t>W</a:t>
            </a:r>
            <a:r>
              <a:rPr lang="en-US" sz="2000" b="1" kern="0" noProof="0" dirty="0">
                <a:solidFill>
                  <a:srgbClr val="333399">
                    <a:lumMod val="50000"/>
                  </a:srgbClr>
                </a:solidFill>
                <a:latin typeface="Arial"/>
              </a:rPr>
              <a:t>hat is the best choice for 2025-2030?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kern="0" noProof="0" dirty="0">
                <a:solidFill>
                  <a:srgbClr val="333399">
                    <a:lumMod val="50000"/>
                  </a:srgbClr>
                </a:solidFill>
                <a:latin typeface="Arial"/>
              </a:rPr>
              <a:t>One must fit all...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333399">
                  <a:lumMod val="50000"/>
                </a:srgbClr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A3F2CD3-8572-A904-12FE-2B389A84F405}"/>
              </a:ext>
            </a:extLst>
          </p:cNvPr>
          <p:cNvGrpSpPr/>
          <p:nvPr/>
        </p:nvGrpSpPr>
        <p:grpSpPr>
          <a:xfrm>
            <a:off x="548640" y="3275370"/>
            <a:ext cx="12492242" cy="3578125"/>
            <a:chOff x="548640" y="3275370"/>
            <a:chExt cx="12492242" cy="3578125"/>
          </a:xfrm>
        </p:grpSpPr>
        <p:pic>
          <p:nvPicPr>
            <p:cNvPr id="30" name="Picture 4" descr="C:\Users\deveaux\AppData\Local\Microsoft\Windows\Temporary Internet Files\Content.IE5\1JTACYF0\MC900240375[1].wm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2667" y="4185131"/>
              <a:ext cx="1549389" cy="2461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Wolkenförmige Legende 3"/>
            <p:cNvSpPr/>
            <p:nvPr/>
          </p:nvSpPr>
          <p:spPr>
            <a:xfrm>
              <a:off x="7014657" y="3275370"/>
              <a:ext cx="6026225" cy="2164480"/>
            </a:xfrm>
            <a:prstGeom prst="cloudCallout">
              <a:avLst>
                <a:gd name="adj1" fmla="val -53531"/>
                <a:gd name="adj2" fmla="val 17180"/>
              </a:avLst>
            </a:prstGeom>
            <a:solidFill>
              <a:schemeClr val="bg1"/>
            </a:solidFill>
            <a:ln w="25400" cap="flat" cmpd="sng" algn="ctr">
              <a:solidFill>
                <a:schemeClr val="tx1"/>
              </a:solidFill>
              <a:prstDash val="solid"/>
            </a:ln>
            <a:effectLst/>
          </p:spPr>
          <p:txBody>
            <a:bodyPr rtlCol="0" anchor="ctr"/>
            <a:lstStyle/>
            <a:p>
              <a:pPr lvl="0" algn="ctr" defTabSz="914400"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EB063F5-DC14-ADC1-3A28-4E6EA44E37E0}"/>
                </a:ext>
              </a:extLst>
            </p:cNvPr>
            <p:cNvGrpSpPr/>
            <p:nvPr/>
          </p:nvGrpSpPr>
          <p:grpSpPr>
            <a:xfrm>
              <a:off x="808523" y="4056698"/>
              <a:ext cx="5214144" cy="2796797"/>
              <a:chOff x="808523" y="4056698"/>
              <a:chExt cx="5214144" cy="279679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808523" y="4056698"/>
                <a:ext cx="1833900" cy="83099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de-DE" sz="2800" dirty="0"/>
                  <a:t>2030:</a:t>
                </a:r>
              </a:p>
              <a:p>
                <a:pPr algn="l"/>
                <a:r>
                  <a:rPr lang="de-DE" sz="2000" dirty="0"/>
                  <a:t>Versatile </a:t>
                </a:r>
                <a:r>
                  <a:rPr lang="de-DE" sz="2000" dirty="0" err="1"/>
                  <a:t>sensor</a:t>
                </a:r>
                <a:endParaRPr lang="en-US" sz="2000" dirty="0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640209" y="4740990"/>
                <a:ext cx="2382458" cy="2112505"/>
                <a:chOff x="3616027" y="3942099"/>
                <a:chExt cx="2382458" cy="2112505"/>
              </a:xfrm>
            </p:grpSpPr>
            <p:sp>
              <p:nvSpPr>
                <p:cNvPr id="12" name="Arc 11"/>
                <p:cNvSpPr/>
                <p:nvPr/>
              </p:nvSpPr>
              <p:spPr>
                <a:xfrm>
                  <a:off x="3793889" y="4245415"/>
                  <a:ext cx="2016698" cy="1809189"/>
                </a:xfrm>
                <a:prstGeom prst="arc">
                  <a:avLst>
                    <a:gd name="adj1" fmla="val 12074845"/>
                    <a:gd name="adj2" fmla="val 20289448"/>
                  </a:avLst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3" name="Group 22"/>
                <p:cNvGrpSpPr/>
                <p:nvPr/>
              </p:nvGrpSpPr>
              <p:grpSpPr>
                <a:xfrm>
                  <a:off x="3616027" y="3942099"/>
                  <a:ext cx="2382458" cy="1805087"/>
                  <a:chOff x="3616027" y="3942099"/>
                  <a:chExt cx="2382458" cy="1805087"/>
                </a:xfrm>
              </p:grpSpPr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3798907" y="4153834"/>
                    <a:ext cx="2011680" cy="1409568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prstTxWarp prst="textArchUp">
                      <a:avLst>
                        <a:gd name="adj" fmla="val 11265272"/>
                      </a:avLst>
                    </a:prstTxWarp>
                    <a:spAutoFit/>
                  </a:bodyPr>
                  <a:lstStyle/>
                  <a:p>
                    <a:pPr algn="l"/>
                    <a:r>
                      <a:rPr lang="de-DE" sz="4400" dirty="0"/>
                      <a:t> </a:t>
                    </a:r>
                    <a:r>
                      <a:rPr lang="de-DE" sz="4400" dirty="0" err="1"/>
                      <a:t>Statistics</a:t>
                    </a:r>
                    <a:r>
                      <a:rPr lang="de-DE" sz="4400" dirty="0"/>
                      <a:t>               </a:t>
                    </a:r>
                    <a:r>
                      <a:rPr lang="de-DE" sz="4400" dirty="0" err="1"/>
                      <a:t>Sensitivity</a:t>
                    </a:r>
                    <a:endParaRPr lang="en-US" sz="4400" dirty="0"/>
                  </a:p>
                </p:txBody>
              </p:sp>
              <p:sp>
                <p:nvSpPr>
                  <p:cNvPr id="11" name="Arc 10"/>
                  <p:cNvSpPr/>
                  <p:nvPr/>
                </p:nvSpPr>
                <p:spPr>
                  <a:xfrm>
                    <a:off x="3616027" y="3942099"/>
                    <a:ext cx="2377440" cy="1805087"/>
                  </a:xfrm>
                  <a:prstGeom prst="arc">
                    <a:avLst>
                      <a:gd name="adj1" fmla="val 11330427"/>
                      <a:gd name="adj2" fmla="val 21027623"/>
                    </a:avLst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4" name="Straight Connector 13"/>
                  <p:cNvCxnSpPr>
                    <a:stCxn id="11" idx="0"/>
                    <a:endCxn id="12" idx="0"/>
                  </p:cNvCxnSpPr>
                  <p:nvPr/>
                </p:nvCxnSpPr>
                <p:spPr>
                  <a:xfrm>
                    <a:off x="3640209" y="4663521"/>
                    <a:ext cx="236843" cy="126752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 flipV="1">
                    <a:off x="5730501" y="4640959"/>
                    <a:ext cx="267984" cy="157294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4263992" y="5188011"/>
                <a:ext cx="562428" cy="760889"/>
              </a:xfrm>
              <a:prstGeom prst="straightConnector1">
                <a:avLst/>
              </a:prstGeom>
              <a:ln w="57150"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Oval 31"/>
              <p:cNvSpPr/>
              <p:nvPr/>
            </p:nvSpPr>
            <p:spPr>
              <a:xfrm>
                <a:off x="4732739" y="5872089"/>
                <a:ext cx="243522" cy="2305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3901234" y="4649002"/>
                <a:ext cx="953266" cy="133834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loud 34"/>
              <p:cNvSpPr/>
              <p:nvPr/>
            </p:nvSpPr>
            <p:spPr>
              <a:xfrm rot="19503363">
                <a:off x="3801412" y="4415695"/>
                <a:ext cx="151433" cy="401690"/>
              </a:xfrm>
              <a:prstGeom prst="cloud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7" name="Straight Connector 36"/>
            <p:cNvCxnSpPr/>
            <p:nvPr/>
          </p:nvCxnSpPr>
          <p:spPr>
            <a:xfrm>
              <a:off x="548640" y="3678047"/>
              <a:ext cx="721514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B47834-E334-18CF-DEE6-64702B53301F}"/>
              </a:ext>
            </a:extLst>
          </p:cNvPr>
          <p:cNvGrpSpPr/>
          <p:nvPr/>
        </p:nvGrpSpPr>
        <p:grpSpPr>
          <a:xfrm>
            <a:off x="192077" y="669532"/>
            <a:ext cx="2650409" cy="1231106"/>
            <a:chOff x="192077" y="669532"/>
            <a:chExt cx="2650409" cy="1231106"/>
          </a:xfrm>
        </p:grpSpPr>
        <p:sp>
          <p:nvSpPr>
            <p:cNvPr id="8" name="TextBox 7"/>
            <p:cNvSpPr txBox="1"/>
            <p:nvPr/>
          </p:nvSpPr>
          <p:spPr>
            <a:xfrm>
              <a:off x="192077" y="669532"/>
              <a:ext cx="1244508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800" dirty="0"/>
                <a:t>Today:</a:t>
              </a:r>
              <a:endParaRPr lang="en-US" sz="28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7E67EBC-6D8E-4C8F-A717-D0C72A5277C9}"/>
                </a:ext>
              </a:extLst>
            </p:cNvPr>
            <p:cNvSpPr txBox="1"/>
            <p:nvPr/>
          </p:nvSpPr>
          <p:spPr>
            <a:xfrm>
              <a:off x="206556" y="1192752"/>
              <a:ext cx="26359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Power vs. Performance: Hardwired</a:t>
              </a:r>
            </a:p>
          </p:txBody>
        </p:sp>
      </p:grp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EF4CC72-F807-8F1D-EE17-C2835696A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2D31D6-B1E4-BB44-CFF9-ED4B447D9795}"/>
              </a:ext>
            </a:extLst>
          </p:cNvPr>
          <p:cNvSpPr txBox="1"/>
          <p:nvPr/>
        </p:nvSpPr>
        <p:spPr>
          <a:xfrm>
            <a:off x="7589100" y="3662903"/>
            <a:ext cx="4488370" cy="1323439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lvl="0" algn="ctr" defTabSz="914400">
              <a:defRPr/>
            </a:pPr>
            <a:r>
              <a:rPr lang="en-US" sz="2000" b="1" kern="0" dirty="0">
                <a:solidFill>
                  <a:srgbClr val="FF0000"/>
                </a:solidFill>
              </a:rPr>
              <a:t>W</a:t>
            </a:r>
            <a:r>
              <a:rPr lang="en-US" sz="2000" b="1" kern="0" dirty="0">
                <a:solidFill>
                  <a:srgbClr val="333399">
                    <a:lumMod val="50000"/>
                  </a:srgbClr>
                </a:solidFill>
              </a:rPr>
              <a:t>hat is the best choice for </a:t>
            </a:r>
          </a:p>
          <a:p>
            <a:pPr lvl="0" algn="ctr" defTabSz="914400">
              <a:defRPr/>
            </a:pPr>
            <a:r>
              <a:rPr lang="en-US" sz="2000" b="1" kern="0" dirty="0">
                <a:solidFill>
                  <a:srgbClr val="333399">
                    <a:lumMod val="50000"/>
                  </a:srgbClr>
                </a:solidFill>
              </a:rPr>
              <a:t>Sensor 403 in Detector A? </a:t>
            </a:r>
          </a:p>
          <a:p>
            <a:pPr lvl="0" algn="ctr" defTabSz="914400">
              <a:defRPr/>
            </a:pPr>
            <a:r>
              <a:rPr lang="en-US" sz="2000" b="1" kern="0" dirty="0">
                <a:solidFill>
                  <a:srgbClr val="333399">
                    <a:lumMod val="50000"/>
                  </a:srgbClr>
                </a:solidFill>
              </a:rPr>
              <a:t>Tune depending on position &amp; application.</a:t>
            </a:r>
            <a:endParaRPr lang="en-US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BB2470-6CDC-31E7-FE1B-4943A22EB6B6}"/>
              </a:ext>
            </a:extLst>
          </p:cNvPr>
          <p:cNvSpPr txBox="1"/>
          <p:nvPr/>
        </p:nvSpPr>
        <p:spPr>
          <a:xfrm>
            <a:off x="4069006" y="663736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OCTOPUS Meeting Prague, Sept. 3-5 2025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8499A5-033B-EB45-A85B-72DE0F40CE40}"/>
              </a:ext>
            </a:extLst>
          </p:cNvPr>
          <p:cNvSpPr txBox="1"/>
          <p:nvPr/>
        </p:nvSpPr>
        <p:spPr>
          <a:xfrm>
            <a:off x="7996840" y="5731160"/>
            <a:ext cx="4118435" cy="707886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A</a:t>
            </a:r>
            <a:r>
              <a:rPr lang="en-US" sz="2000" dirty="0"/>
              <a:t>pproach being followed up by the</a:t>
            </a:r>
          </a:p>
          <a:p>
            <a:pPr algn="l"/>
            <a:r>
              <a:rPr lang="en-US" sz="2000" dirty="0"/>
              <a:t>DRD3 – MANTA collaboration.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635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21"/>
    </mc:Choice>
    <mc:Fallback xmlns="">
      <p:transition spd="slow" advTm="71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6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7C1FCAD-CC96-3244-E01D-8C4CEA2D6B4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wild dream (?): 3D integrated sensors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2CC163-2ACD-8482-4562-072E341CC2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7358897" y="2424756"/>
            <a:ext cx="4631085" cy="269332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6F15B106-4E7B-19AE-33E5-229BCCE9FFF4}"/>
              </a:ext>
            </a:extLst>
          </p:cNvPr>
          <p:cNvSpPr/>
          <p:nvPr/>
        </p:nvSpPr>
        <p:spPr>
          <a:xfrm>
            <a:off x="7945833" y="3607016"/>
            <a:ext cx="3516398" cy="431326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Amplification layer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442F2C9-A68D-8A57-7B5D-65253CE1731D}"/>
              </a:ext>
            </a:extLst>
          </p:cNvPr>
          <p:cNvGrpSpPr/>
          <p:nvPr/>
        </p:nvGrpSpPr>
        <p:grpSpPr>
          <a:xfrm>
            <a:off x="8990242" y="3395611"/>
            <a:ext cx="808075" cy="1448082"/>
            <a:chOff x="1892595" y="2573079"/>
            <a:chExt cx="808075" cy="172247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F1276A1-4C23-2211-AC6A-27A9FD77A5E6}"/>
                </a:ext>
              </a:extLst>
            </p:cNvPr>
            <p:cNvSpPr/>
            <p:nvPr/>
          </p:nvSpPr>
          <p:spPr>
            <a:xfrm>
              <a:off x="2041451" y="3072809"/>
              <a:ext cx="575323" cy="1116419"/>
            </a:xfrm>
            <a:custGeom>
              <a:avLst/>
              <a:gdLst>
                <a:gd name="connsiteX0" fmla="*/ 0 w 575323"/>
                <a:gd name="connsiteY0" fmla="*/ 1116419 h 1116419"/>
                <a:gd name="connsiteX1" fmla="*/ 63796 w 575323"/>
                <a:gd name="connsiteY1" fmla="*/ 1084521 h 1116419"/>
                <a:gd name="connsiteX2" fmla="*/ 202019 w 575323"/>
                <a:gd name="connsiteY2" fmla="*/ 1010093 h 1116419"/>
                <a:gd name="connsiteX3" fmla="*/ 265814 w 575323"/>
                <a:gd name="connsiteY3" fmla="*/ 946298 h 1116419"/>
                <a:gd name="connsiteX4" fmla="*/ 276447 w 575323"/>
                <a:gd name="connsiteY4" fmla="*/ 893135 h 1116419"/>
                <a:gd name="connsiteX5" fmla="*/ 255182 w 575323"/>
                <a:gd name="connsiteY5" fmla="*/ 829340 h 1116419"/>
                <a:gd name="connsiteX6" fmla="*/ 106326 w 575323"/>
                <a:gd name="connsiteY6" fmla="*/ 882503 h 1116419"/>
                <a:gd name="connsiteX7" fmla="*/ 255182 w 575323"/>
                <a:gd name="connsiteY7" fmla="*/ 882503 h 1116419"/>
                <a:gd name="connsiteX8" fmla="*/ 318977 w 575323"/>
                <a:gd name="connsiteY8" fmla="*/ 818707 h 1116419"/>
                <a:gd name="connsiteX9" fmla="*/ 361507 w 575323"/>
                <a:gd name="connsiteY9" fmla="*/ 754912 h 1116419"/>
                <a:gd name="connsiteX10" fmla="*/ 138223 w 575323"/>
                <a:gd name="connsiteY10" fmla="*/ 712382 h 1116419"/>
                <a:gd name="connsiteX11" fmla="*/ 116958 w 575323"/>
                <a:gd name="connsiteY11" fmla="*/ 680484 h 1116419"/>
                <a:gd name="connsiteX12" fmla="*/ 95693 w 575323"/>
                <a:gd name="connsiteY12" fmla="*/ 627321 h 1116419"/>
                <a:gd name="connsiteX13" fmla="*/ 85061 w 575323"/>
                <a:gd name="connsiteY13" fmla="*/ 574158 h 1116419"/>
                <a:gd name="connsiteX14" fmla="*/ 127591 w 575323"/>
                <a:gd name="connsiteY14" fmla="*/ 499731 h 1116419"/>
                <a:gd name="connsiteX15" fmla="*/ 159489 w 575323"/>
                <a:gd name="connsiteY15" fmla="*/ 489098 h 1116419"/>
                <a:gd name="connsiteX16" fmla="*/ 276447 w 575323"/>
                <a:gd name="connsiteY16" fmla="*/ 478465 h 1116419"/>
                <a:gd name="connsiteX17" fmla="*/ 372140 w 575323"/>
                <a:gd name="connsiteY17" fmla="*/ 457200 h 1116419"/>
                <a:gd name="connsiteX18" fmla="*/ 425302 w 575323"/>
                <a:gd name="connsiteY18" fmla="*/ 414670 h 1116419"/>
                <a:gd name="connsiteX19" fmla="*/ 478465 w 575323"/>
                <a:gd name="connsiteY19" fmla="*/ 393405 h 1116419"/>
                <a:gd name="connsiteX20" fmla="*/ 520996 w 575323"/>
                <a:gd name="connsiteY20" fmla="*/ 318977 h 1116419"/>
                <a:gd name="connsiteX21" fmla="*/ 563526 w 575323"/>
                <a:gd name="connsiteY21" fmla="*/ 202019 h 1116419"/>
                <a:gd name="connsiteX22" fmla="*/ 574158 w 575323"/>
                <a:gd name="connsiteY22" fmla="*/ 127591 h 1116419"/>
                <a:gd name="connsiteX23" fmla="*/ 542261 w 575323"/>
                <a:gd name="connsiteY23" fmla="*/ 95693 h 1116419"/>
                <a:gd name="connsiteX24" fmla="*/ 520996 w 575323"/>
                <a:gd name="connsiteY24" fmla="*/ 21265 h 1116419"/>
                <a:gd name="connsiteX25" fmla="*/ 510363 w 575323"/>
                <a:gd name="connsiteY25" fmla="*/ 0 h 111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5323" h="1116419">
                  <a:moveTo>
                    <a:pt x="0" y="1116419"/>
                  </a:moveTo>
                  <a:cubicBezTo>
                    <a:pt x="21265" y="1105786"/>
                    <a:pt x="42209" y="1094484"/>
                    <a:pt x="63796" y="1084521"/>
                  </a:cubicBezTo>
                  <a:cubicBezTo>
                    <a:pt x="129564" y="1054167"/>
                    <a:pt x="146208" y="1056603"/>
                    <a:pt x="202019" y="1010093"/>
                  </a:cubicBezTo>
                  <a:cubicBezTo>
                    <a:pt x="225122" y="990841"/>
                    <a:pt x="244549" y="967563"/>
                    <a:pt x="265814" y="946298"/>
                  </a:cubicBezTo>
                  <a:cubicBezTo>
                    <a:pt x="269358" y="928577"/>
                    <a:pt x="278083" y="911133"/>
                    <a:pt x="276447" y="893135"/>
                  </a:cubicBezTo>
                  <a:cubicBezTo>
                    <a:pt x="274418" y="870812"/>
                    <a:pt x="275665" y="838444"/>
                    <a:pt x="255182" y="829340"/>
                  </a:cubicBezTo>
                  <a:cubicBezTo>
                    <a:pt x="238755" y="822039"/>
                    <a:pt x="116644" y="878081"/>
                    <a:pt x="106326" y="882503"/>
                  </a:cubicBezTo>
                  <a:cubicBezTo>
                    <a:pt x="49876" y="957769"/>
                    <a:pt x="13217" y="987705"/>
                    <a:pt x="255182" y="882503"/>
                  </a:cubicBezTo>
                  <a:cubicBezTo>
                    <a:pt x="282761" y="870512"/>
                    <a:pt x="299725" y="841810"/>
                    <a:pt x="318977" y="818707"/>
                  </a:cubicBezTo>
                  <a:cubicBezTo>
                    <a:pt x="335338" y="799073"/>
                    <a:pt x="361507" y="754912"/>
                    <a:pt x="361507" y="754912"/>
                  </a:cubicBezTo>
                  <a:cubicBezTo>
                    <a:pt x="233174" y="690746"/>
                    <a:pt x="455443" y="795861"/>
                    <a:pt x="138223" y="712382"/>
                  </a:cubicBezTo>
                  <a:cubicBezTo>
                    <a:pt x="125865" y="709130"/>
                    <a:pt x="122673" y="691914"/>
                    <a:pt x="116958" y="680484"/>
                  </a:cubicBezTo>
                  <a:cubicBezTo>
                    <a:pt x="108423" y="663413"/>
                    <a:pt x="102781" y="645042"/>
                    <a:pt x="95693" y="627321"/>
                  </a:cubicBezTo>
                  <a:cubicBezTo>
                    <a:pt x="92149" y="609600"/>
                    <a:pt x="80678" y="591690"/>
                    <a:pt x="85061" y="574158"/>
                  </a:cubicBezTo>
                  <a:cubicBezTo>
                    <a:pt x="91991" y="546437"/>
                    <a:pt x="108775" y="521235"/>
                    <a:pt x="127591" y="499731"/>
                  </a:cubicBezTo>
                  <a:cubicBezTo>
                    <a:pt x="134971" y="491296"/>
                    <a:pt x="148394" y="490683"/>
                    <a:pt x="159489" y="489098"/>
                  </a:cubicBezTo>
                  <a:cubicBezTo>
                    <a:pt x="198242" y="483562"/>
                    <a:pt x="237461" y="482009"/>
                    <a:pt x="276447" y="478465"/>
                  </a:cubicBezTo>
                  <a:cubicBezTo>
                    <a:pt x="308345" y="471377"/>
                    <a:pt x="342106" y="470072"/>
                    <a:pt x="372140" y="457200"/>
                  </a:cubicBezTo>
                  <a:cubicBezTo>
                    <a:pt x="392999" y="448261"/>
                    <a:pt x="405842" y="426346"/>
                    <a:pt x="425302" y="414670"/>
                  </a:cubicBezTo>
                  <a:cubicBezTo>
                    <a:pt x="441668" y="404850"/>
                    <a:pt x="460744" y="400493"/>
                    <a:pt x="478465" y="393405"/>
                  </a:cubicBezTo>
                  <a:cubicBezTo>
                    <a:pt x="504203" y="316195"/>
                    <a:pt x="467352" y="415536"/>
                    <a:pt x="520996" y="318977"/>
                  </a:cubicBezTo>
                  <a:cubicBezTo>
                    <a:pt x="533324" y="296786"/>
                    <a:pt x="556498" y="223104"/>
                    <a:pt x="563526" y="202019"/>
                  </a:cubicBezTo>
                  <a:cubicBezTo>
                    <a:pt x="567070" y="177210"/>
                    <a:pt x="579073" y="152166"/>
                    <a:pt x="574158" y="127591"/>
                  </a:cubicBezTo>
                  <a:cubicBezTo>
                    <a:pt x="571209" y="112846"/>
                    <a:pt x="548985" y="109142"/>
                    <a:pt x="542261" y="95693"/>
                  </a:cubicBezTo>
                  <a:cubicBezTo>
                    <a:pt x="530722" y="72615"/>
                    <a:pt x="529155" y="45743"/>
                    <a:pt x="520996" y="21265"/>
                  </a:cubicBezTo>
                  <a:cubicBezTo>
                    <a:pt x="518490" y="13747"/>
                    <a:pt x="513907" y="7088"/>
                    <a:pt x="510363" y="0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F62B7C6-7796-0EFC-4A5B-800A4C5EE074}"/>
                </a:ext>
              </a:extLst>
            </p:cNvPr>
            <p:cNvCxnSpPr>
              <a:stCxn id="6" idx="25"/>
            </p:cNvCxnSpPr>
            <p:nvPr/>
          </p:nvCxnSpPr>
          <p:spPr>
            <a:xfrm flipH="1" flipV="1">
              <a:off x="2456121" y="2594344"/>
              <a:ext cx="95693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B10E124-6878-CF3E-AE5D-4A8689B8FF64}"/>
                </a:ext>
              </a:extLst>
            </p:cNvPr>
            <p:cNvCxnSpPr/>
            <p:nvPr/>
          </p:nvCxnSpPr>
          <p:spPr>
            <a:xfrm flipV="1">
              <a:off x="2551814" y="2594344"/>
              <a:ext cx="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63E4FFC-7479-5CD4-BC7A-7CB467C9D2CA}"/>
                </a:ext>
              </a:extLst>
            </p:cNvPr>
            <p:cNvCxnSpPr>
              <a:stCxn id="6" idx="25"/>
            </p:cNvCxnSpPr>
            <p:nvPr/>
          </p:nvCxnSpPr>
          <p:spPr>
            <a:xfrm flipV="1">
              <a:off x="2551814" y="2594344"/>
              <a:ext cx="148856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FF2ECA1-8E60-75E1-13E8-73375BCDE97D}"/>
                </a:ext>
              </a:extLst>
            </p:cNvPr>
            <p:cNvCxnSpPr/>
            <p:nvPr/>
          </p:nvCxnSpPr>
          <p:spPr>
            <a:xfrm flipV="1">
              <a:off x="2551814" y="2594344"/>
              <a:ext cx="6496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B5CAD08-E5D0-BADD-EF91-2114A5E0C2D7}"/>
                </a:ext>
              </a:extLst>
            </p:cNvPr>
            <p:cNvCxnSpPr/>
            <p:nvPr/>
          </p:nvCxnSpPr>
          <p:spPr>
            <a:xfrm flipH="1" flipV="1">
              <a:off x="2498651" y="2573079"/>
              <a:ext cx="53163" cy="49973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319824C-7657-D96C-0AD7-FD88FEC9BBB4}"/>
                </a:ext>
              </a:extLst>
            </p:cNvPr>
            <p:cNvSpPr/>
            <p:nvPr/>
          </p:nvSpPr>
          <p:spPr>
            <a:xfrm>
              <a:off x="1892595" y="3898611"/>
              <a:ext cx="297712" cy="39694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e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BCEE767-AAD8-BFD5-3A4B-59E6DE094C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14" t="36413" r="2586"/>
          <a:stretch>
            <a:fillRect/>
          </a:stretch>
        </p:blipFill>
        <p:spPr>
          <a:xfrm>
            <a:off x="7570381" y="1775634"/>
            <a:ext cx="4284917" cy="1018068"/>
          </a:xfrm>
          <a:prstGeom prst="rect">
            <a:avLst/>
          </a:prstGeom>
        </p:spPr>
      </p:pic>
      <p:sp>
        <p:nvSpPr>
          <p:cNvPr id="18" name="Left Brace 17">
            <a:extLst>
              <a:ext uri="{FF2B5EF4-FFF2-40B4-BE49-F238E27FC236}">
                <a16:creationId xmlns:a16="http://schemas.microsoft.com/office/drawing/2014/main" id="{13E63C36-9CAD-D766-24BB-69328B616AFB}"/>
              </a:ext>
            </a:extLst>
          </p:cNvPr>
          <p:cNvSpPr/>
          <p:nvPr/>
        </p:nvSpPr>
        <p:spPr>
          <a:xfrm>
            <a:off x="6947433" y="3016947"/>
            <a:ext cx="314604" cy="2001618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B4CCEB9-4248-413B-53B7-5D0E97568449}"/>
              </a:ext>
            </a:extLst>
          </p:cNvPr>
          <p:cNvSpPr txBox="1"/>
          <p:nvPr/>
        </p:nvSpPr>
        <p:spPr>
          <a:xfrm>
            <a:off x="1794237" y="3556091"/>
            <a:ext cx="4968027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Optimized MAPS/LGAD sensing node possibly</a:t>
            </a:r>
          </a:p>
          <a:p>
            <a:pPr algn="l"/>
            <a:r>
              <a:rPr lang="en-US" dirty="0"/>
              <a:t>with analogue front-end</a:t>
            </a:r>
          </a:p>
          <a:p>
            <a:pPr algn="l"/>
            <a:r>
              <a:rPr lang="en-US" dirty="0"/>
              <a:t>Minimize “analogue power”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FBC4C3-5452-20F9-1CB4-E04C79116DD6}"/>
              </a:ext>
            </a:extLst>
          </p:cNvPr>
          <p:cNvGrpSpPr/>
          <p:nvPr/>
        </p:nvGrpSpPr>
        <p:grpSpPr>
          <a:xfrm>
            <a:off x="3789452" y="2650124"/>
            <a:ext cx="7566120" cy="694406"/>
            <a:chOff x="3789452" y="2650124"/>
            <a:chExt cx="7566120" cy="694406"/>
          </a:xfrm>
        </p:grpSpPr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8D6D3C6E-215D-D732-F0D9-32B8928C980B}"/>
                </a:ext>
              </a:extLst>
            </p:cNvPr>
            <p:cNvSpPr/>
            <p:nvPr/>
          </p:nvSpPr>
          <p:spPr>
            <a:xfrm>
              <a:off x="8038214" y="2658137"/>
              <a:ext cx="170121" cy="366823"/>
            </a:xfrm>
            <a:prstGeom prst="flowChartManualOperation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7B00A292-9A36-B285-2DEF-C59B0958C848}"/>
                </a:ext>
              </a:extLst>
            </p:cNvPr>
            <p:cNvSpPr/>
            <p:nvPr/>
          </p:nvSpPr>
          <p:spPr>
            <a:xfrm>
              <a:off x="11185451" y="2650124"/>
              <a:ext cx="170121" cy="366823"/>
            </a:xfrm>
            <a:prstGeom prst="flowChartManualOperation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944CCA-248B-395A-D018-F454580E937F}"/>
                </a:ext>
              </a:extLst>
            </p:cNvPr>
            <p:cNvSpPr txBox="1"/>
            <p:nvPr/>
          </p:nvSpPr>
          <p:spPr>
            <a:xfrm>
              <a:off x="3789452" y="2975198"/>
              <a:ext cx="2223686" cy="36933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Through silicon vias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4497E2FC-2099-0664-19AD-76F7016BE416}"/>
                </a:ext>
              </a:extLst>
            </p:cNvPr>
            <p:cNvCxnSpPr>
              <a:stCxn id="22" idx="3"/>
              <a:endCxn id="16" idx="1"/>
            </p:cNvCxnSpPr>
            <p:nvPr/>
          </p:nvCxnSpPr>
          <p:spPr>
            <a:xfrm flipV="1">
              <a:off x="6013138" y="2841549"/>
              <a:ext cx="2042088" cy="31831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00EC89A-E0A2-6E10-874A-40F4E50178A4}"/>
              </a:ext>
            </a:extLst>
          </p:cNvPr>
          <p:cNvCxnSpPr>
            <a:stCxn id="18" idx="1"/>
            <a:endCxn id="19" idx="3"/>
          </p:cNvCxnSpPr>
          <p:nvPr/>
        </p:nvCxnSpPr>
        <p:spPr>
          <a:xfrm flipH="1">
            <a:off x="6762264" y="4017756"/>
            <a:ext cx="18516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C4F161D-6DCC-2B78-3F70-62544B1D7458}"/>
              </a:ext>
            </a:extLst>
          </p:cNvPr>
          <p:cNvGrpSpPr/>
          <p:nvPr/>
        </p:nvGrpSpPr>
        <p:grpSpPr>
          <a:xfrm>
            <a:off x="2389543" y="1850062"/>
            <a:ext cx="4872494" cy="1149388"/>
            <a:chOff x="2389543" y="1850062"/>
            <a:chExt cx="4872494" cy="114938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E726D4-E515-495A-3FEE-92EBFBA2AA45}"/>
                </a:ext>
              </a:extLst>
            </p:cNvPr>
            <p:cNvSpPr txBox="1"/>
            <p:nvPr/>
          </p:nvSpPr>
          <p:spPr>
            <a:xfrm>
              <a:off x="2389543" y="1963091"/>
              <a:ext cx="4160113" cy="9233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Optimized digital process with low core</a:t>
              </a:r>
            </a:p>
            <a:p>
              <a:pPr algn="l"/>
              <a:r>
                <a:rPr lang="en-US" dirty="0"/>
                <a:t>voltage and high density.</a:t>
              </a:r>
            </a:p>
            <a:p>
              <a:pPr algn="l"/>
              <a:r>
                <a:rPr lang="en-US" dirty="0"/>
                <a:t>=&gt; Reduce “data cost”</a:t>
              </a:r>
            </a:p>
          </p:txBody>
        </p:sp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2BDB5036-240C-082A-EE65-E150EC4ECFD3}"/>
                </a:ext>
              </a:extLst>
            </p:cNvPr>
            <p:cNvSpPr/>
            <p:nvPr/>
          </p:nvSpPr>
          <p:spPr>
            <a:xfrm>
              <a:off x="6935971" y="1850062"/>
              <a:ext cx="326066" cy="1149388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F2BC156-33C2-18A2-F70F-06CD36101202}"/>
                </a:ext>
              </a:extLst>
            </p:cNvPr>
            <p:cNvCxnSpPr>
              <a:stCxn id="21" idx="1"/>
              <a:endCxn id="20" idx="3"/>
            </p:cNvCxnSpPr>
            <p:nvPr/>
          </p:nvCxnSpPr>
          <p:spPr>
            <a:xfrm flipH="1">
              <a:off x="6549656" y="2424756"/>
              <a:ext cx="386315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E2D4E7E-53B7-F569-47D9-266E5BAA226B}"/>
              </a:ext>
            </a:extLst>
          </p:cNvPr>
          <p:cNvCxnSpPr/>
          <p:nvPr/>
        </p:nvCxnSpPr>
        <p:spPr>
          <a:xfrm>
            <a:off x="7570381" y="1658684"/>
            <a:ext cx="4189228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BDD16E44-6D8E-64DC-B51F-973EC82F6B32}"/>
              </a:ext>
            </a:extLst>
          </p:cNvPr>
          <p:cNvSpPr txBox="1"/>
          <p:nvPr/>
        </p:nvSpPr>
        <p:spPr>
          <a:xfrm>
            <a:off x="7625245" y="624341"/>
            <a:ext cx="3942105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Distribute electronics over two layers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en-US" dirty="0"/>
              <a:t>Minimize pixel pitch.</a:t>
            </a:r>
          </a:p>
          <a:p>
            <a:pPr algn="l"/>
            <a:r>
              <a:rPr lang="en-US" dirty="0"/>
              <a:t>Small pitch =&gt; High rad. tolerance.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D553EE-8523-D434-DFB6-988BE7A40696}"/>
              </a:ext>
            </a:extLst>
          </p:cNvPr>
          <p:cNvSpPr txBox="1"/>
          <p:nvPr/>
        </p:nvSpPr>
        <p:spPr>
          <a:xfrm>
            <a:off x="503401" y="5305542"/>
            <a:ext cx="7904793" cy="923330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ulti-tear sensors have the potential to be the next big thing…</a:t>
            </a:r>
          </a:p>
          <a:p>
            <a:pPr algn="l"/>
            <a:r>
              <a:rPr lang="en-US" dirty="0"/>
              <a:t> 			… unfortunately for &gt;10 years already.</a:t>
            </a:r>
          </a:p>
          <a:p>
            <a:pPr algn="l"/>
            <a:r>
              <a:rPr lang="en-US" dirty="0">
                <a:solidFill>
                  <a:srgbClr val="FF0000"/>
                </a:solidFill>
              </a:rPr>
              <a:t>A </a:t>
            </a:r>
            <a:r>
              <a:rPr lang="en-US" dirty="0"/>
              <a:t>next attempt is started within DRD 7.6b (talk of M. </a:t>
            </a:r>
            <a:r>
              <a:rPr lang="en-US" dirty="0" err="1"/>
              <a:t>Caselle</a:t>
            </a:r>
            <a:r>
              <a:rPr lang="en-US" dirty="0"/>
              <a:t>, this workshop)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14420C9-C86C-199B-7DAB-39591B94A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81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36"/>
    </mc:Choice>
    <mc:Fallback xmlns="">
      <p:transition spd="slow" advTm="95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726272D-D522-693B-461A-9C882046F7D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How to get rid of copper (or aluminum) – serial powering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4DCEDF2-DF0D-B9D1-F713-3D30B70B7287}"/>
                  </a:ext>
                </a:extLst>
              </p:cNvPr>
              <p:cNvSpPr txBox="1"/>
              <p:nvPr/>
            </p:nvSpPr>
            <p:spPr>
              <a:xfrm>
                <a:off x="773332" y="609135"/>
                <a:ext cx="6689139" cy="6247864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2000" dirty="0">
                    <a:solidFill>
                      <a:srgbClr val="FF0000"/>
                    </a:solidFill>
                  </a:rPr>
                  <a:t>I</a:t>
                </a:r>
                <a:r>
                  <a:rPr lang="en-US" sz="2000" dirty="0"/>
                  <a:t>dea</a:t>
                </a:r>
                <a:r>
                  <a:rPr lang="en-US" dirty="0"/>
                  <a:t>:</a:t>
                </a:r>
              </a:p>
              <a:p>
                <a:pPr algn="l"/>
                <a:endParaRPr lang="en-US" sz="5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Serial powering allows using higher voltages =&gt; lower currents.</a:t>
                </a:r>
              </a:p>
              <a:p>
                <a:pPr algn="l"/>
                <a:endParaRPr lang="en-US" sz="500" dirty="0"/>
              </a:p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V</a:t>
                </a:r>
                <a:r>
                  <a:rPr lang="en-US" dirty="0"/>
                  <a:t>oltage regulator:</a:t>
                </a:r>
              </a:p>
              <a:p>
                <a:pPr algn="l"/>
                <a:endParaRPr lang="en-US" sz="500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Provides stable voltage to sensor.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Must be provided with sufficient current for max. sensor power (I</a:t>
                </a:r>
                <a:r>
                  <a:rPr lang="en-US" sz="1600" baseline="-25000" dirty="0"/>
                  <a:t>max</a:t>
                </a:r>
                <a:r>
                  <a:rPr lang="en-US" sz="1600" dirty="0"/>
                  <a:t>).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Bypasses (burns) remaining current to feed consecutive sensor.</a:t>
                </a:r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:r>
                  <a:rPr lang="en-US" sz="1600" dirty="0"/>
                  <a:t>Chain current must be I</a:t>
                </a:r>
                <a:r>
                  <a:rPr lang="en-US" sz="1600" baseline="-25000" dirty="0"/>
                  <a:t>max</a:t>
                </a:r>
                <a:r>
                  <a:rPr lang="en-US" sz="1600" dirty="0"/>
                  <a:t>.</a:t>
                </a:r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:r>
                  <a:rPr lang="en-US" sz="1600" dirty="0"/>
                  <a:t>System power is given as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1600" i="1" dirty="0" smtClean="0">
                        <a:latin typeface="Cambria Math" panose="02040503050406030204" pitchFamily="18" charset="0"/>
                      </a:rPr>
                      <m:t>⋅ </m:t>
                    </m:r>
                    <m:sSub>
                      <m:sSubPr>
                        <m:ctrlPr>
                          <a:rPr lang="en-US" sz="1600" i="1" dirty="0" err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600" i="1" dirty="0" err="1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  <m:r>
                      <a:rPr lang="de-DE" sz="1600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dirty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endParaRPr lang="en-US" sz="1600" dirty="0"/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:endParaRPr lang="en-US" sz="500" dirty="0"/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E</a:t>
                </a:r>
                <a:r>
                  <a:rPr lang="en-US" dirty="0"/>
                  <a:t>asy if: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Device power is determined by “static power”.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dirty="0"/>
                  <a:t>Data transport forms small (few 10%) additional contribution.</a:t>
                </a:r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:r>
                  <a:rPr lang="en-US" sz="1600" dirty="0"/>
                  <a:t>Advantages of the concept (despite complexity) are obvious.</a:t>
                </a:r>
              </a:p>
              <a:p>
                <a:pPr algn="l"/>
                <a:endParaRPr lang="en-US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94DCEDF2-DF0D-B9D1-F713-3D30B70B7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332" y="609135"/>
                <a:ext cx="6689139" cy="6247864"/>
              </a:xfrm>
              <a:prstGeom prst="rect">
                <a:avLst/>
              </a:prstGeom>
              <a:blipFill>
                <a:blip r:embed="rId3"/>
                <a:stretch>
                  <a:fillRect l="-1003" t="-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BD408AD0-BE98-EFD4-27B3-318AC5435E29}"/>
              </a:ext>
            </a:extLst>
          </p:cNvPr>
          <p:cNvGrpSpPr/>
          <p:nvPr/>
        </p:nvGrpSpPr>
        <p:grpSpPr>
          <a:xfrm>
            <a:off x="8544429" y="650743"/>
            <a:ext cx="2793478" cy="5200520"/>
            <a:chOff x="8544429" y="650743"/>
            <a:chExt cx="2793478" cy="520052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6DCFC57B-3FAF-E76B-3C2C-EF7A1BEDAC8F}"/>
                </a:ext>
              </a:extLst>
            </p:cNvPr>
            <p:cNvCxnSpPr>
              <a:stCxn id="11" idx="2"/>
            </p:cNvCxnSpPr>
            <p:nvPr/>
          </p:nvCxnSpPr>
          <p:spPr>
            <a:xfrm flipH="1">
              <a:off x="9406869" y="1020075"/>
              <a:ext cx="1" cy="441932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D9DC965-AA0C-FDF5-166E-81B37600DB3F}"/>
                </a:ext>
              </a:extLst>
            </p:cNvPr>
            <p:cNvSpPr txBox="1"/>
            <p:nvPr/>
          </p:nvSpPr>
          <p:spPr>
            <a:xfrm>
              <a:off x="8859284" y="1366856"/>
              <a:ext cx="109517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Voltage </a:t>
              </a:r>
            </a:p>
            <a:p>
              <a:pPr algn="l"/>
              <a:r>
                <a:rPr lang="en-US" dirty="0"/>
                <a:t>regulator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7526ACB-2B5B-9CB3-BB25-21D3B4732AEE}"/>
                </a:ext>
              </a:extLst>
            </p:cNvPr>
            <p:cNvSpPr txBox="1"/>
            <p:nvPr/>
          </p:nvSpPr>
          <p:spPr>
            <a:xfrm>
              <a:off x="8859284" y="2599680"/>
              <a:ext cx="109517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Voltage </a:t>
              </a:r>
            </a:p>
            <a:p>
              <a:pPr algn="l"/>
              <a:r>
                <a:rPr lang="en-US" dirty="0"/>
                <a:t>regulator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8CDFC7-DA15-340F-99B6-1770B0F0F151}"/>
                </a:ext>
              </a:extLst>
            </p:cNvPr>
            <p:cNvSpPr txBox="1"/>
            <p:nvPr/>
          </p:nvSpPr>
          <p:spPr>
            <a:xfrm>
              <a:off x="8859284" y="4391842"/>
              <a:ext cx="1095172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Voltage </a:t>
              </a:r>
            </a:p>
            <a:p>
              <a:pPr algn="l"/>
              <a:r>
                <a:rPr lang="en-US" dirty="0"/>
                <a:t>regulator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48285E6-9737-AB6A-AC74-A22FC8436147}"/>
                </a:ext>
              </a:extLst>
            </p:cNvPr>
            <p:cNvSpPr txBox="1"/>
            <p:nvPr/>
          </p:nvSpPr>
          <p:spPr>
            <a:xfrm>
              <a:off x="9109352" y="650743"/>
              <a:ext cx="595035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12V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7BE288D-7C85-C935-6700-19FEA04FC3EE}"/>
                </a:ext>
              </a:extLst>
            </p:cNvPr>
            <p:cNvCxnSpPr/>
            <p:nvPr/>
          </p:nvCxnSpPr>
          <p:spPr>
            <a:xfrm>
              <a:off x="9242056" y="1020075"/>
              <a:ext cx="38277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860A0381-1D7B-8B67-7887-9064985426AE}"/>
                </a:ext>
              </a:extLst>
            </p:cNvPr>
            <p:cNvSpPr/>
            <p:nvPr/>
          </p:nvSpPr>
          <p:spPr>
            <a:xfrm rot="10800000">
              <a:off x="9204850" y="5439402"/>
              <a:ext cx="404038" cy="3402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84947DF-AA05-24AB-7D6A-84611F7C4B10}"/>
                </a:ext>
              </a:extLst>
            </p:cNvPr>
            <p:cNvSpPr txBox="1"/>
            <p:nvPr/>
          </p:nvSpPr>
          <p:spPr>
            <a:xfrm>
              <a:off x="8544429" y="5481931"/>
              <a:ext cx="69762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GND</a:t>
              </a: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A783440-FF28-5086-805C-E7FFFC8A543A}"/>
                </a:ext>
              </a:extLst>
            </p:cNvPr>
            <p:cNvGrpSpPr/>
            <p:nvPr/>
          </p:nvGrpSpPr>
          <p:grpSpPr>
            <a:xfrm>
              <a:off x="9406868" y="1409659"/>
              <a:ext cx="1931037" cy="723018"/>
              <a:chOff x="2705993" y="1382229"/>
              <a:chExt cx="1931037" cy="72301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1364A61-6CCA-00CA-CA7B-D09DB34D1558}"/>
                  </a:ext>
                </a:extLst>
              </p:cNvPr>
              <p:cNvSpPr txBox="1"/>
              <p:nvPr/>
            </p:nvSpPr>
            <p:spPr>
              <a:xfrm>
                <a:off x="3721395" y="1382229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6BC4F9D2-15FD-2D37-62C2-50E2CA0C8786}"/>
                  </a:ext>
                </a:extLst>
              </p:cNvPr>
              <p:cNvCxnSpPr>
                <a:stCxn id="3" idx="1"/>
              </p:cNvCxnSpPr>
              <p:nvPr/>
            </p:nvCxnSpPr>
            <p:spPr>
              <a:xfrm flipH="1">
                <a:off x="3253581" y="1566895"/>
                <a:ext cx="46781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EE1FC74E-9223-DE0D-D39E-8205D25B1F90}"/>
                  </a:ext>
                </a:extLst>
              </p:cNvPr>
              <p:cNvCxnSpPr>
                <a:stCxn id="3" idx="2"/>
              </p:cNvCxnSpPr>
              <p:nvPr/>
            </p:nvCxnSpPr>
            <p:spPr>
              <a:xfrm flipH="1">
                <a:off x="4179210" y="1751561"/>
                <a:ext cx="3" cy="353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C524CECB-C3C1-A80A-2EDE-0180DD8B8A46}"/>
                  </a:ext>
                </a:extLst>
              </p:cNvPr>
              <p:cNvCxnSpPr/>
              <p:nvPr/>
            </p:nvCxnSpPr>
            <p:spPr>
              <a:xfrm flipH="1">
                <a:off x="2705993" y="2105247"/>
                <a:ext cx="14732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326AA4D-6E12-379A-5D5C-FA43DF46F3D9}"/>
                </a:ext>
              </a:extLst>
            </p:cNvPr>
            <p:cNvGrpSpPr/>
            <p:nvPr/>
          </p:nvGrpSpPr>
          <p:grpSpPr>
            <a:xfrm>
              <a:off x="9406866" y="2636269"/>
              <a:ext cx="1931037" cy="723018"/>
              <a:chOff x="2705993" y="1382229"/>
              <a:chExt cx="1931037" cy="723018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41D888F-67EA-FF7E-951D-B361707B85BD}"/>
                  </a:ext>
                </a:extLst>
              </p:cNvPr>
              <p:cNvSpPr txBox="1"/>
              <p:nvPr/>
            </p:nvSpPr>
            <p:spPr>
              <a:xfrm>
                <a:off x="3721395" y="1382229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1A0DEAAA-B745-2A59-0F4B-590E175C2B23}"/>
                  </a:ext>
                </a:extLst>
              </p:cNvPr>
              <p:cNvCxnSpPr>
                <a:stCxn id="28" idx="1"/>
              </p:cNvCxnSpPr>
              <p:nvPr/>
            </p:nvCxnSpPr>
            <p:spPr>
              <a:xfrm flipH="1">
                <a:off x="3253581" y="1566895"/>
                <a:ext cx="46781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06FBB64-E8CC-4BB6-E4A1-61EFC9562243}"/>
                  </a:ext>
                </a:extLst>
              </p:cNvPr>
              <p:cNvCxnSpPr>
                <a:stCxn id="28" idx="2"/>
              </p:cNvCxnSpPr>
              <p:nvPr/>
            </p:nvCxnSpPr>
            <p:spPr>
              <a:xfrm flipH="1">
                <a:off x="4179210" y="1751561"/>
                <a:ext cx="3" cy="353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74F67A32-767F-D9B7-8DE1-CDFE064DC0BA}"/>
                  </a:ext>
                </a:extLst>
              </p:cNvPr>
              <p:cNvCxnSpPr/>
              <p:nvPr/>
            </p:nvCxnSpPr>
            <p:spPr>
              <a:xfrm flipH="1">
                <a:off x="2705993" y="2105247"/>
                <a:ext cx="14732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8C9D3EC-C9C0-C32F-0F1D-3F322FABECFF}"/>
                </a:ext>
              </a:extLst>
            </p:cNvPr>
            <p:cNvGrpSpPr/>
            <p:nvPr/>
          </p:nvGrpSpPr>
          <p:grpSpPr>
            <a:xfrm>
              <a:off x="9406870" y="4390685"/>
              <a:ext cx="1931037" cy="723018"/>
              <a:chOff x="2705993" y="1382229"/>
              <a:chExt cx="1931037" cy="723018"/>
            </a:xfrm>
          </p:grpSpPr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F65F607-FC77-7CDA-5567-5F404F7A614B}"/>
                  </a:ext>
                </a:extLst>
              </p:cNvPr>
              <p:cNvSpPr txBox="1"/>
              <p:nvPr/>
            </p:nvSpPr>
            <p:spPr>
              <a:xfrm>
                <a:off x="3721395" y="1382229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E862EF83-619A-408D-B7B0-C3C9438C5764}"/>
                  </a:ext>
                </a:extLst>
              </p:cNvPr>
              <p:cNvCxnSpPr>
                <a:stCxn id="33" idx="1"/>
              </p:cNvCxnSpPr>
              <p:nvPr/>
            </p:nvCxnSpPr>
            <p:spPr>
              <a:xfrm flipH="1">
                <a:off x="3253581" y="1566895"/>
                <a:ext cx="46781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54D125A5-B002-1FE0-271C-3EFC25D54D32}"/>
                  </a:ext>
                </a:extLst>
              </p:cNvPr>
              <p:cNvCxnSpPr>
                <a:stCxn id="33" idx="2"/>
              </p:cNvCxnSpPr>
              <p:nvPr/>
            </p:nvCxnSpPr>
            <p:spPr>
              <a:xfrm flipH="1">
                <a:off x="4179210" y="1751561"/>
                <a:ext cx="3" cy="353686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E663329-3FCE-E67F-BED8-01C87A8A7CD0}"/>
                  </a:ext>
                </a:extLst>
              </p:cNvPr>
              <p:cNvCxnSpPr/>
              <p:nvPr/>
            </p:nvCxnSpPr>
            <p:spPr>
              <a:xfrm flipH="1">
                <a:off x="2705993" y="2105247"/>
                <a:ext cx="147322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D49575-C396-9AC5-6EB5-FC7A7BACB352}"/>
                </a:ext>
              </a:extLst>
            </p:cNvPr>
            <p:cNvCxnSpPr/>
            <p:nvPr/>
          </p:nvCxnSpPr>
          <p:spPr>
            <a:xfrm>
              <a:off x="9412176" y="3578704"/>
              <a:ext cx="0" cy="552893"/>
            </a:xfrm>
            <a:prstGeom prst="line">
              <a:avLst/>
            </a:prstGeom>
            <a:ln w="38100">
              <a:solidFill>
                <a:schemeClr val="bg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CD609E7-A68F-7F18-4B27-7466B49885B1}"/>
                </a:ext>
              </a:extLst>
            </p:cNvPr>
            <p:cNvSpPr txBox="1"/>
            <p:nvPr/>
          </p:nvSpPr>
          <p:spPr>
            <a:xfrm>
              <a:off x="9433442" y="3696811"/>
              <a:ext cx="556563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10x</a:t>
              </a:r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B70CE7D7-8933-BA6C-E016-878F23E47468}"/>
                </a:ext>
              </a:extLst>
            </p:cNvPr>
            <p:cNvSpPr/>
            <p:nvPr/>
          </p:nvSpPr>
          <p:spPr>
            <a:xfrm rot="5400000">
              <a:off x="8711264" y="3751678"/>
              <a:ext cx="737606" cy="316169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I</a:t>
              </a:r>
              <a:r>
                <a:rPr lang="en-US" baseline="-25000" dirty="0"/>
                <a:t>max</a:t>
              </a:r>
              <a:endParaRPr lang="en-US" dirty="0"/>
            </a:p>
          </p:txBody>
        </p:sp>
        <p:sp>
          <p:nvSpPr>
            <p:cNvPr id="44" name="Arrow: Left 43">
              <a:extLst>
                <a:ext uri="{FF2B5EF4-FFF2-40B4-BE49-F238E27FC236}">
                  <a16:creationId xmlns:a16="http://schemas.microsoft.com/office/drawing/2014/main" id="{641673E4-24BB-BCBD-009B-7C937D9835E5}"/>
                </a:ext>
              </a:extLst>
            </p:cNvPr>
            <p:cNvSpPr/>
            <p:nvPr/>
          </p:nvSpPr>
          <p:spPr>
            <a:xfrm>
              <a:off x="10163289" y="3414112"/>
              <a:ext cx="723227" cy="368804"/>
            </a:xfrm>
            <a:prstGeom prst="leftArrow">
              <a:avLst>
                <a:gd name="adj1" fmla="val 100000"/>
                <a:gd name="adj2" fmla="val 50000"/>
              </a:avLst>
            </a:prstGeom>
            <a:solidFill>
              <a:schemeClr val="accent1">
                <a:lumMod val="20000"/>
                <a:lumOff val="80000"/>
              </a:schemeClr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I(t)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375B5929-EE7B-CA97-6E36-3096535507AC}"/>
              </a:ext>
            </a:extLst>
          </p:cNvPr>
          <p:cNvSpPr txBox="1"/>
          <p:nvPr/>
        </p:nvSpPr>
        <p:spPr>
          <a:xfrm>
            <a:off x="7718118" y="6182851"/>
            <a:ext cx="2782467" cy="369332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W</a:t>
            </a:r>
            <a:r>
              <a:rPr lang="en-US" dirty="0"/>
              <a:t>hat about tomorrow?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47D6818-F92E-C1CD-1C39-822399AAA320}"/>
              </a:ext>
            </a:extLst>
          </p:cNvPr>
          <p:cNvGrpSpPr/>
          <p:nvPr/>
        </p:nvGrpSpPr>
        <p:grpSpPr>
          <a:xfrm>
            <a:off x="637842" y="2984298"/>
            <a:ext cx="6056909" cy="2588536"/>
            <a:chOff x="637842" y="2984298"/>
            <a:chExt cx="6056909" cy="2588536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B77D5A13-52AB-58E1-EB42-FA2E360E86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3451" y="2984298"/>
              <a:ext cx="5791300" cy="2588536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77CC7D8-5EB8-4C9B-111A-354BDD46F479}"/>
                </a:ext>
              </a:extLst>
            </p:cNvPr>
            <p:cNvSpPr txBox="1"/>
            <p:nvPr/>
          </p:nvSpPr>
          <p:spPr>
            <a:xfrm rot="16200000">
              <a:off x="-156286" y="4103207"/>
              <a:ext cx="1842171" cy="253916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50" dirty="0"/>
                <a:t>Stella </a:t>
              </a:r>
              <a:r>
                <a:rPr lang="en-US" sz="1050" dirty="0" err="1"/>
                <a:t>Orfanelli</a:t>
              </a:r>
              <a:r>
                <a:rPr lang="en-US" sz="1050" dirty="0"/>
                <a:t>, ACES 2018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CADEB9-4D9F-C2ED-F0E4-63BA2762A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94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764"/>
    </mc:Choice>
    <mc:Fallback xmlns="">
      <p:transition spd="slow" advTm="797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1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1">
                                            <p:txEl>
                                              <p:pRg st="23" end="2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">
                                            <p:txEl>
                                              <p:pRg st="24" end="2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9AA72E-86CA-B7BD-B7F3-1412A9D89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215C850-42CB-BC9A-9C83-6BB6FBC29A2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How to get rid of copper (or aluminum) – serial powering</a:t>
            </a:r>
          </a:p>
        </p:txBody>
      </p:sp>
      <p:pic>
        <p:nvPicPr>
          <p:cNvPr id="93" name="Picture 92">
            <a:extLst>
              <a:ext uri="{FF2B5EF4-FFF2-40B4-BE49-F238E27FC236}">
                <a16:creationId xmlns:a16="http://schemas.microsoft.com/office/drawing/2014/main" id="{B042C5ED-3500-CA8D-42CA-3B9BCB603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1483" y="357306"/>
            <a:ext cx="5348429" cy="4264468"/>
          </a:xfrm>
          <a:prstGeom prst="rect">
            <a:avLst/>
          </a:prstGeom>
        </p:spPr>
      </p:pic>
      <p:grpSp>
        <p:nvGrpSpPr>
          <p:cNvPr id="174" name="Group 173">
            <a:extLst>
              <a:ext uri="{FF2B5EF4-FFF2-40B4-BE49-F238E27FC236}">
                <a16:creationId xmlns:a16="http://schemas.microsoft.com/office/drawing/2014/main" id="{3985C551-CC45-5AA8-C5E8-B01D546F05E8}"/>
              </a:ext>
            </a:extLst>
          </p:cNvPr>
          <p:cNvGrpSpPr/>
          <p:nvPr/>
        </p:nvGrpSpPr>
        <p:grpSpPr>
          <a:xfrm>
            <a:off x="289970" y="812472"/>
            <a:ext cx="4167099" cy="3638291"/>
            <a:chOff x="289970" y="812472"/>
            <a:chExt cx="4167099" cy="363829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DB154E27-DEA8-0CAA-52D1-9676C2BB887B}"/>
                    </a:ext>
                  </a:extLst>
                </p:cNvPr>
                <p:cNvSpPr txBox="1"/>
                <p:nvPr/>
              </p:nvSpPr>
              <p:spPr>
                <a:xfrm>
                  <a:off x="396598" y="812472"/>
                  <a:ext cx="4060471" cy="800219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dirty="0">
                      <a:solidFill>
                        <a:srgbClr val="FF0000"/>
                      </a:solidFill>
                    </a:rPr>
                    <a:t>M</a:t>
                  </a:r>
                  <a:r>
                    <a:rPr lang="en-US" dirty="0"/>
                    <a:t>IMOSIS: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 dirty="0" smtClean="0">
                              <a:latin typeface="Cambria Math" panose="02040503050406030204" pitchFamily="18" charset="0"/>
                            </a:rPr>
                            <m:t>data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≈ </m:t>
                      </m:r>
                      <m:sSub>
                        <m:sSubPr>
                          <m:ctrlPr>
                            <a:rPr lang="en-US" i="1" dirty="0" err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err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 dirty="0" err="1" smtClean="0">
                              <a:latin typeface="Cambria Math" panose="02040503050406030204" pitchFamily="18" charset="0"/>
                            </a:rPr>
                            <m:t>static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endParaRPr lang="en-US" dirty="0"/>
                </a:p>
                <a:p>
                  <a:pPr algn="l"/>
                  <a:endParaRPr lang="en-US" sz="1000" dirty="0"/>
                </a:p>
                <a:p>
                  <a:pPr algn="l"/>
                  <a:r>
                    <a:rPr lang="en-US" dirty="0"/>
                    <a:t>still: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i="0" dirty="0" smtClean="0">
                              <a:latin typeface="Cambria Math" panose="02040503050406030204" pitchFamily="18" charset="0"/>
                            </a:rPr>
                            <m:t>mean</m:t>
                          </m:r>
                        </m:sub>
                      </m:sSub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≈50 </m:t>
                      </m:r>
                      <m:r>
                        <m:rPr>
                          <m:sty m:val="p"/>
                        </m:rPr>
                        <a:rPr lang="en-US" i="0" dirty="0" err="1" smtClean="0">
                          <a:latin typeface="Cambria Math" panose="02040503050406030204" pitchFamily="18" charset="0"/>
                        </a:rPr>
                        <m:t>mW</m:t>
                      </m:r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sty m:val="p"/>
                        </m:rPr>
                        <a:rPr lang="en-US" i="0" dirty="0" smtClean="0">
                          <a:latin typeface="Cambria Math" panose="02040503050406030204" pitchFamily="18" charset="0"/>
                        </a:rPr>
                        <m:t>cm</m:t>
                      </m:r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²</m:t>
                      </m:r>
                    </m:oMath>
                  </a14:m>
                  <a:r>
                    <a:rPr lang="en-US" dirty="0"/>
                    <a:t> (at low rate).</a:t>
                  </a: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DB154E27-DEA8-0CAA-52D1-9676C2BB88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6598" y="812472"/>
                  <a:ext cx="4060471" cy="800219"/>
                </a:xfrm>
                <a:prstGeom prst="rect">
                  <a:avLst/>
                </a:prstGeom>
                <a:blipFill>
                  <a:blip r:embed="rId4"/>
                  <a:stretch>
                    <a:fillRect l="-1201" t="-3788" r="-601" b="-106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8" name="Straight Arrow Connector 97">
              <a:extLst>
                <a:ext uri="{FF2B5EF4-FFF2-40B4-BE49-F238E27FC236}">
                  <a16:creationId xmlns:a16="http://schemas.microsoft.com/office/drawing/2014/main" id="{37492C92-014E-C4A7-7FF6-D2C977ADD04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0196" y="2133831"/>
              <a:ext cx="0" cy="1947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>
              <a:extLst>
                <a:ext uri="{FF2B5EF4-FFF2-40B4-BE49-F238E27FC236}">
                  <a16:creationId xmlns:a16="http://schemas.microsoft.com/office/drawing/2014/main" id="{69C5B885-D24F-2AF1-757E-17184DD36095}"/>
                </a:ext>
              </a:extLst>
            </p:cNvPr>
            <p:cNvCxnSpPr>
              <a:cxnSpLocks/>
            </p:cNvCxnSpPr>
            <p:nvPr/>
          </p:nvCxnSpPr>
          <p:spPr>
            <a:xfrm>
              <a:off x="1140936" y="3957271"/>
              <a:ext cx="3085111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04F43C54-A728-788C-D62C-A4D59DF1E3C7}"/>
                </a:ext>
              </a:extLst>
            </p:cNvPr>
            <p:cNvSpPr txBox="1"/>
            <p:nvPr/>
          </p:nvSpPr>
          <p:spPr>
            <a:xfrm>
              <a:off x="802382" y="2099212"/>
              <a:ext cx="33855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P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6F9F640-215C-EC0F-EB43-E4454F6D2962}"/>
                </a:ext>
              </a:extLst>
            </p:cNvPr>
            <p:cNvSpPr txBox="1"/>
            <p:nvPr/>
          </p:nvSpPr>
          <p:spPr>
            <a:xfrm>
              <a:off x="3926058" y="4081431"/>
              <a:ext cx="248786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t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1B243647-6654-A46D-BA28-BC6C10F0B67B}"/>
                </a:ext>
              </a:extLst>
            </p:cNvPr>
            <p:cNvCxnSpPr/>
            <p:nvPr/>
          </p:nvCxnSpPr>
          <p:spPr>
            <a:xfrm>
              <a:off x="1270196" y="3424008"/>
              <a:ext cx="595423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0E5118C4-E0B4-8DFB-E1B8-DB18E70B995D}"/>
                </a:ext>
              </a:extLst>
            </p:cNvPr>
            <p:cNvCxnSpPr>
              <a:cxnSpLocks/>
            </p:cNvCxnSpPr>
            <p:nvPr/>
          </p:nvCxnSpPr>
          <p:spPr>
            <a:xfrm>
              <a:off x="1865619" y="2660959"/>
              <a:ext cx="223283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C194A657-4197-D265-E726-3A6AFB5104DD}"/>
                </a:ext>
              </a:extLst>
            </p:cNvPr>
            <p:cNvCxnSpPr>
              <a:cxnSpLocks/>
            </p:cNvCxnSpPr>
            <p:nvPr/>
          </p:nvCxnSpPr>
          <p:spPr>
            <a:xfrm>
              <a:off x="2088902" y="3421187"/>
              <a:ext cx="967563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BD9BDA10-CDE6-4F3C-3ACF-8994C1C98E84}"/>
                </a:ext>
              </a:extLst>
            </p:cNvPr>
            <p:cNvCxnSpPr>
              <a:cxnSpLocks/>
            </p:cNvCxnSpPr>
            <p:nvPr/>
          </p:nvCxnSpPr>
          <p:spPr>
            <a:xfrm>
              <a:off x="3056465" y="2682224"/>
              <a:ext cx="149940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4E6185D4-EFA8-B371-4F0D-0B5E2A0BE165}"/>
                </a:ext>
              </a:extLst>
            </p:cNvPr>
            <p:cNvCxnSpPr/>
            <p:nvPr/>
          </p:nvCxnSpPr>
          <p:spPr>
            <a:xfrm flipV="1">
              <a:off x="1865619" y="2660959"/>
              <a:ext cx="0" cy="74677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F89D26D5-2070-725D-CF9C-071E8ACA47F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8902" y="2662767"/>
              <a:ext cx="0" cy="76623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EB626F39-D30B-D464-AFFB-5879BE0F91D1}"/>
                </a:ext>
              </a:extLst>
            </p:cNvPr>
            <p:cNvCxnSpPr/>
            <p:nvPr/>
          </p:nvCxnSpPr>
          <p:spPr>
            <a:xfrm flipV="1">
              <a:off x="3056465" y="2682224"/>
              <a:ext cx="0" cy="74677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40D5809D-9789-9A4F-AD12-AF54C2E03FCB}"/>
                </a:ext>
              </a:extLst>
            </p:cNvPr>
            <p:cNvSpPr txBox="1"/>
            <p:nvPr/>
          </p:nvSpPr>
          <p:spPr>
            <a:xfrm>
              <a:off x="1677388" y="2096236"/>
              <a:ext cx="889987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Data</a:t>
              </a:r>
            </a:p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transport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3983675-B034-021A-0AF3-E249B7C042E9}"/>
                </a:ext>
              </a:extLst>
            </p:cNvPr>
            <p:cNvSpPr txBox="1"/>
            <p:nvPr/>
          </p:nvSpPr>
          <p:spPr>
            <a:xfrm>
              <a:off x="2798743" y="2096236"/>
              <a:ext cx="889987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Data</a:t>
              </a:r>
            </a:p>
            <a:p>
              <a:pPr algn="l"/>
              <a:r>
                <a:rPr lang="en-US" sz="1400" dirty="0">
                  <a:solidFill>
                    <a:srgbClr val="FF0000"/>
                  </a:solidFill>
                </a:rPr>
                <a:t>transport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7B3680AF-BF9B-1FBC-9FD9-6DD80E177001}"/>
                </a:ext>
              </a:extLst>
            </p:cNvPr>
            <p:cNvSpPr txBox="1"/>
            <p:nvPr/>
          </p:nvSpPr>
          <p:spPr>
            <a:xfrm>
              <a:off x="1286226" y="3422977"/>
              <a:ext cx="562975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Data</a:t>
              </a:r>
            </a:p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idle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45E40C15-9D7F-367C-7D01-04D0141E56E2}"/>
                </a:ext>
              </a:extLst>
            </p:cNvPr>
            <p:cNvSpPr txBox="1"/>
            <p:nvPr/>
          </p:nvSpPr>
          <p:spPr>
            <a:xfrm>
              <a:off x="2278149" y="3429000"/>
              <a:ext cx="562975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Data</a:t>
              </a:r>
            </a:p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idle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F7E0BBB4-D6E3-A777-6DB6-D25DD0C8F8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2269" y="2682224"/>
              <a:ext cx="0" cy="74677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D95452F-36EB-305B-05C2-839881439702}"/>
                </a:ext>
              </a:extLst>
            </p:cNvPr>
            <p:cNvCxnSpPr>
              <a:cxnSpLocks/>
            </p:cNvCxnSpPr>
            <p:nvPr/>
          </p:nvCxnSpPr>
          <p:spPr>
            <a:xfrm>
              <a:off x="3202269" y="3421187"/>
              <a:ext cx="804236" cy="0"/>
            </a:xfrm>
            <a:prstGeom prst="line">
              <a:avLst/>
            </a:prstGeom>
            <a:ln>
              <a:solidFill>
                <a:srgbClr val="00B05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FA1ADAFC-2D6E-090D-21AE-6924FD1C0BF6}"/>
                </a:ext>
              </a:extLst>
            </p:cNvPr>
            <p:cNvSpPr txBox="1"/>
            <p:nvPr/>
          </p:nvSpPr>
          <p:spPr>
            <a:xfrm>
              <a:off x="3358843" y="3407735"/>
              <a:ext cx="562975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Data</a:t>
              </a:r>
            </a:p>
            <a:p>
              <a:pPr algn="l"/>
              <a:r>
                <a:rPr lang="en-US" sz="1400" dirty="0">
                  <a:solidFill>
                    <a:srgbClr val="00B050"/>
                  </a:solidFill>
                </a:rPr>
                <a:t>idle</a:t>
              </a:r>
            </a:p>
          </p:txBody>
        </p: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E6366744-D1E7-9991-CF5C-930A3728E739}"/>
                </a:ext>
              </a:extLst>
            </p:cNvPr>
            <p:cNvCxnSpPr/>
            <p:nvPr/>
          </p:nvCxnSpPr>
          <p:spPr>
            <a:xfrm>
              <a:off x="1041986" y="3295197"/>
              <a:ext cx="303530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A5FCF8C-0B3F-3A22-7A8C-A1992BC2322E}"/>
                </a:ext>
              </a:extLst>
            </p:cNvPr>
            <p:cNvCxnSpPr/>
            <p:nvPr/>
          </p:nvCxnSpPr>
          <p:spPr>
            <a:xfrm>
              <a:off x="1041986" y="2619456"/>
              <a:ext cx="3035300" cy="0"/>
            </a:xfrm>
            <a:prstGeom prst="line">
              <a:avLst/>
            </a:prstGeom>
            <a:ln>
              <a:solidFill>
                <a:srgbClr val="0070C0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73BAA7B1-388A-9F58-0F15-0156BD92D726}"/>
                    </a:ext>
                  </a:extLst>
                </p:cNvPr>
                <p:cNvSpPr txBox="1"/>
                <p:nvPr/>
              </p:nvSpPr>
              <p:spPr>
                <a:xfrm>
                  <a:off x="289970" y="3055612"/>
                  <a:ext cx="805798" cy="369332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dirty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i="0" dirty="0" smtClean="0">
                                <a:latin typeface="Cambria Math" panose="02040503050406030204" pitchFamily="18" charset="0"/>
                              </a:rPr>
                              <m:t>ean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73BAA7B1-388A-9F58-0F15-0156BD92D7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970" y="3055612"/>
                  <a:ext cx="805798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9836" r="-9091" b="-2295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E36294CB-E7E6-6E6D-5E23-CEE36A34C654}"/>
                    </a:ext>
                  </a:extLst>
                </p:cNvPr>
                <p:cNvSpPr txBox="1"/>
                <p:nvPr/>
              </p:nvSpPr>
              <p:spPr>
                <a:xfrm>
                  <a:off x="304204" y="2357846"/>
                  <a:ext cx="710900" cy="369332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b="0" i="0" dirty="0" smtClean="0">
                                <a:latin typeface="Cambria Math" panose="02040503050406030204" pitchFamily="18" charset="0"/>
                              </a:rPr>
                              <m:t>M</m:t>
                            </m:r>
                            <m:r>
                              <m:rPr>
                                <m:sty m:val="p"/>
                              </m:rPr>
                              <a:rPr lang="en-US" i="0" dirty="0" smtClean="0">
                                <a:latin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</m:oMath>
                    </m:oMathPara>
                  </a14:m>
                  <a:endParaRPr/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E36294CB-E7E6-6E6D-5E23-CEE36A34C65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204" y="2357846"/>
                  <a:ext cx="710900" cy="369332"/>
                </a:xfrm>
                <a:prstGeom prst="rect">
                  <a:avLst/>
                </a:prstGeom>
                <a:blipFill>
                  <a:blip r:embed="rId6"/>
                  <a:stretch>
                    <a:fillRect t="-11667" r="-9402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D0A569A4-BC8F-6FD1-B30C-D86296EBDD43}"/>
              </a:ext>
            </a:extLst>
          </p:cNvPr>
          <p:cNvGrpSpPr/>
          <p:nvPr/>
        </p:nvGrpSpPr>
        <p:grpSpPr>
          <a:xfrm>
            <a:off x="126523" y="2765747"/>
            <a:ext cx="3923928" cy="338554"/>
            <a:chOff x="126523" y="2765747"/>
            <a:chExt cx="3923928" cy="338554"/>
          </a:xfrm>
        </p:grpSpPr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A8CC8C0C-DF66-A73C-C931-203FF3F2F067}"/>
                </a:ext>
              </a:extLst>
            </p:cNvPr>
            <p:cNvCxnSpPr/>
            <p:nvPr/>
          </p:nvCxnSpPr>
          <p:spPr>
            <a:xfrm flipH="1">
              <a:off x="1041986" y="2934269"/>
              <a:ext cx="3008465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17E496B2-F539-5001-7DB6-2E81E278D831}"/>
                </a:ext>
              </a:extLst>
            </p:cNvPr>
            <p:cNvSpPr txBox="1"/>
            <p:nvPr/>
          </p:nvSpPr>
          <p:spPr>
            <a:xfrm>
              <a:off x="126523" y="2765747"/>
              <a:ext cx="1358064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>
                  <a:solidFill>
                    <a:srgbClr val="FF0000"/>
                  </a:solidFill>
                </a:rPr>
                <a:t>Thermal limit</a:t>
              </a:r>
            </a:p>
          </p:txBody>
        </p:sp>
      </p:grpSp>
      <p:pic>
        <p:nvPicPr>
          <p:cNvPr id="167" name="Picture 166">
            <a:extLst>
              <a:ext uri="{FF2B5EF4-FFF2-40B4-BE49-F238E27FC236}">
                <a16:creationId xmlns:a16="http://schemas.microsoft.com/office/drawing/2014/main" id="{A3862045-008A-F8D0-C69F-C0A2F8031E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6672" y="479586"/>
            <a:ext cx="2109893" cy="38903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796F1F8D-D1C7-77A1-845C-3474E8A5B778}"/>
                  </a:ext>
                </a:extLst>
              </p:cNvPr>
              <p:cNvSpPr txBox="1"/>
              <p:nvPr/>
            </p:nvSpPr>
            <p:spPr>
              <a:xfrm>
                <a:off x="396598" y="4550411"/>
                <a:ext cx="10309232" cy="1200329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F</a:t>
                </a:r>
                <a:r>
                  <a:rPr lang="en-US" dirty="0"/>
                  <a:t>uture sensors will show data streams of  ~Gbps/cm² =&gt; “Data cost” may dominate power budget.</a:t>
                </a:r>
              </a:p>
              <a:p>
                <a:pPr algn="l"/>
                <a:r>
                  <a:rPr lang="en-US" dirty="0"/>
                  <a:t>Data power may be pulsed (e.g. read buffer until empty) =&gt; Power spikes.</a:t>
                </a:r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Mean</m:t>
                        </m:r>
                      </m:sub>
                    </m:sSub>
                  </m:oMath>
                </a14:m>
                <a:r>
                  <a:rPr lang="en-US" dirty="0"/>
                  <a:t> relevant for conventional powering.</a:t>
                </a:r>
              </a:p>
              <a:p>
                <a:pPr marL="285750" indent="-285750" algn="l">
                  <a:buFont typeface="Symbol" panose="05050102010706020507" pitchFamily="18" charset="2"/>
                  <a:buChar char="Þ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Ma</m:t>
                        </m:r>
                        <m:r>
                          <m:rPr>
                            <m:sty m:val="p"/>
                          </m:rPr>
                          <a:rPr lang="de-DE" b="0" i="0" dirty="0" smtClean="0">
                            <a:latin typeface="Cambria Math" panose="02040503050406030204" pitchFamily="18" charset="0"/>
                          </a:rPr>
                          <m:t>x</m:t>
                        </m:r>
                      </m:sub>
                    </m:sSub>
                  </m:oMath>
                </a14:m>
                <a:r>
                  <a:rPr lang="en-US" dirty="0"/>
                  <a:t> sensor power relevant for serial powering.</a:t>
                </a:r>
              </a:p>
            </p:txBody>
          </p:sp>
        </mc:Choice>
        <mc:Fallback xmlns="">
          <p:sp>
            <p:nvSpPr>
              <p:cNvPr id="170" name="TextBox 169">
                <a:extLst>
                  <a:ext uri="{FF2B5EF4-FFF2-40B4-BE49-F238E27FC236}">
                    <a16:creationId xmlns:a16="http://schemas.microsoft.com/office/drawing/2014/main" id="{796F1F8D-D1C7-77A1-845C-3474E8A5B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598" y="4550411"/>
                <a:ext cx="10309232" cy="1200329"/>
              </a:xfrm>
              <a:prstGeom prst="rect">
                <a:avLst/>
              </a:prstGeom>
              <a:blipFill>
                <a:blip r:embed="rId8"/>
                <a:stretch>
                  <a:fillRect l="-473" t="-2538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5" name="Group 174">
            <a:extLst>
              <a:ext uri="{FF2B5EF4-FFF2-40B4-BE49-F238E27FC236}">
                <a16:creationId xmlns:a16="http://schemas.microsoft.com/office/drawing/2014/main" id="{71A896DA-3EEA-A1FD-FBC7-694C1D51BC5E}"/>
              </a:ext>
            </a:extLst>
          </p:cNvPr>
          <p:cNvGrpSpPr/>
          <p:nvPr/>
        </p:nvGrpSpPr>
        <p:grpSpPr>
          <a:xfrm>
            <a:off x="6560288" y="5150575"/>
            <a:ext cx="2691253" cy="505937"/>
            <a:chOff x="6560288" y="5150575"/>
            <a:chExt cx="2691253" cy="505937"/>
          </a:xfrm>
        </p:grpSpPr>
        <p:sp>
          <p:nvSpPr>
            <p:cNvPr id="171" name="Right Brace 170">
              <a:extLst>
                <a:ext uri="{FF2B5EF4-FFF2-40B4-BE49-F238E27FC236}">
                  <a16:creationId xmlns:a16="http://schemas.microsoft.com/office/drawing/2014/main" id="{91FFE2CD-B4EF-D3AF-07E2-30C5A7B8AA1E}"/>
                </a:ext>
              </a:extLst>
            </p:cNvPr>
            <p:cNvSpPr/>
            <p:nvPr/>
          </p:nvSpPr>
          <p:spPr>
            <a:xfrm>
              <a:off x="6560288" y="5150575"/>
              <a:ext cx="116959" cy="505937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TextBox 171">
              <a:extLst>
                <a:ext uri="{FF2B5EF4-FFF2-40B4-BE49-F238E27FC236}">
                  <a16:creationId xmlns:a16="http://schemas.microsoft.com/office/drawing/2014/main" id="{08F45E45-B266-40AC-ACC7-DACD93BAA398}"/>
                </a:ext>
              </a:extLst>
            </p:cNvPr>
            <p:cNvSpPr txBox="1"/>
            <p:nvPr/>
          </p:nvSpPr>
          <p:spPr>
            <a:xfrm>
              <a:off x="6677247" y="5218877"/>
              <a:ext cx="2574294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May differ substantially.</a:t>
              </a:r>
            </a:p>
          </p:txBody>
        </p:sp>
      </p:grpSp>
      <p:sp>
        <p:nvSpPr>
          <p:cNvPr id="173" name="TextBox 172">
            <a:extLst>
              <a:ext uri="{FF2B5EF4-FFF2-40B4-BE49-F238E27FC236}">
                <a16:creationId xmlns:a16="http://schemas.microsoft.com/office/drawing/2014/main" id="{7B738EE2-A80A-EDDD-6329-3903B7AC4B7B}"/>
              </a:ext>
            </a:extLst>
          </p:cNvPr>
          <p:cNvSpPr txBox="1"/>
          <p:nvPr/>
        </p:nvSpPr>
        <p:spPr>
          <a:xfrm>
            <a:off x="289970" y="5850388"/>
            <a:ext cx="11623695" cy="646331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/>
              <a:t>f conventional powering – few action needed (as for MIMOSIS).</a:t>
            </a:r>
          </a:p>
          <a:p>
            <a:pPr algn="l"/>
            <a:r>
              <a:rPr lang="en-US" dirty="0"/>
              <a:t>If serial powering =&gt; Must flatten power curve over time (optimized data transport… ) =&gt; new design philosophy.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E31DC40-F730-BA41-72D4-BB7F2D38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95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462"/>
    </mc:Choice>
    <mc:Fallback xmlns="">
      <p:transition spd="slow" advTm="864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97E8AD-3D00-640C-5BC0-5974E0290C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4BC170F-57D6-304D-B18F-17133E366B4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Serial powering – data transport…</a:t>
            </a:r>
          </a:p>
        </p:txBody>
      </p:sp>
      <p:pic>
        <p:nvPicPr>
          <p:cNvPr id="167" name="Picture 166">
            <a:extLst>
              <a:ext uri="{FF2B5EF4-FFF2-40B4-BE49-F238E27FC236}">
                <a16:creationId xmlns:a16="http://schemas.microsoft.com/office/drawing/2014/main" id="{30D4F673-43B7-A767-3178-1C6F3745C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368" y="947419"/>
            <a:ext cx="2109893" cy="3890395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F871DC6A-014E-1448-2313-C5F93FB5F125}"/>
              </a:ext>
            </a:extLst>
          </p:cNvPr>
          <p:cNvSpPr txBox="1"/>
          <p:nvPr/>
        </p:nvSpPr>
        <p:spPr>
          <a:xfrm>
            <a:off x="744452" y="541404"/>
            <a:ext cx="287771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Serial powering (“simple”)</a:t>
            </a:r>
          </a:p>
        </p:txBody>
      </p:sp>
      <p:grpSp>
        <p:nvGrpSpPr>
          <p:cNvPr id="186" name="Group 185">
            <a:extLst>
              <a:ext uri="{FF2B5EF4-FFF2-40B4-BE49-F238E27FC236}">
                <a16:creationId xmlns:a16="http://schemas.microsoft.com/office/drawing/2014/main" id="{61C04BC6-DFD7-572E-244F-23B38C33134A}"/>
              </a:ext>
            </a:extLst>
          </p:cNvPr>
          <p:cNvGrpSpPr/>
          <p:nvPr/>
        </p:nvGrpSpPr>
        <p:grpSpPr>
          <a:xfrm>
            <a:off x="2283779" y="1106548"/>
            <a:ext cx="2890442" cy="2858836"/>
            <a:chOff x="2283779" y="1106548"/>
            <a:chExt cx="2890442" cy="28588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39D63D24-3022-A245-F7B9-86A6E390E7C8}"/>
                </a:ext>
              </a:extLst>
            </p:cNvPr>
            <p:cNvGrpSpPr/>
            <p:nvPr/>
          </p:nvGrpSpPr>
          <p:grpSpPr>
            <a:xfrm>
              <a:off x="2633098" y="1531088"/>
              <a:ext cx="1334886" cy="276447"/>
              <a:chOff x="3332807" y="1531088"/>
              <a:chExt cx="1334886" cy="27644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CC763D86-7027-027A-D183-A433622B82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2807" y="1679944"/>
                <a:ext cx="282263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55279278-A0FB-FD02-551E-B6EB8730A813}"/>
                  </a:ext>
                </a:extLst>
              </p:cNvPr>
              <p:cNvCxnSpPr/>
              <p:nvPr/>
            </p:nvCxnSpPr>
            <p:spPr>
              <a:xfrm>
                <a:off x="3615070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A56747BC-2F7C-EBB6-A797-620C81109E20}"/>
                  </a:ext>
                </a:extLst>
              </p:cNvPr>
              <p:cNvCxnSpPr/>
              <p:nvPr/>
            </p:nvCxnSpPr>
            <p:spPr>
              <a:xfrm>
                <a:off x="3710763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466E5D60-1B52-8B69-6389-863918F5B416}"/>
                  </a:ext>
                </a:extLst>
              </p:cNvPr>
              <p:cNvCxnSpPr/>
              <p:nvPr/>
            </p:nvCxnSpPr>
            <p:spPr>
              <a:xfrm>
                <a:off x="3710763" y="1679944"/>
                <a:ext cx="956930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05D0BD0-3595-D2E2-2F65-DADA5720A282}"/>
                </a:ext>
              </a:extLst>
            </p:cNvPr>
            <p:cNvGrpSpPr/>
            <p:nvPr/>
          </p:nvGrpSpPr>
          <p:grpSpPr>
            <a:xfrm>
              <a:off x="2633098" y="2412470"/>
              <a:ext cx="1334886" cy="276447"/>
              <a:chOff x="3332807" y="1531088"/>
              <a:chExt cx="1334886" cy="276447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2E4E47F7-40EA-5417-E0A0-84031D9CB4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2807" y="1679944"/>
                <a:ext cx="282263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B7A99B92-385C-82A8-357A-56C6B215AB31}"/>
                  </a:ext>
                </a:extLst>
              </p:cNvPr>
              <p:cNvCxnSpPr/>
              <p:nvPr/>
            </p:nvCxnSpPr>
            <p:spPr>
              <a:xfrm>
                <a:off x="3615070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69AE579-D229-269A-CD21-9E3ED378D2F0}"/>
                  </a:ext>
                </a:extLst>
              </p:cNvPr>
              <p:cNvCxnSpPr/>
              <p:nvPr/>
            </p:nvCxnSpPr>
            <p:spPr>
              <a:xfrm>
                <a:off x="3710763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1BB3A8E8-DF24-F838-51D0-3FDA376A7C79}"/>
                  </a:ext>
                </a:extLst>
              </p:cNvPr>
              <p:cNvCxnSpPr/>
              <p:nvPr/>
            </p:nvCxnSpPr>
            <p:spPr>
              <a:xfrm>
                <a:off x="3710763" y="1679944"/>
                <a:ext cx="956930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1D7EECA-1A37-987C-4E8E-D43FA318CAAA}"/>
                </a:ext>
              </a:extLst>
            </p:cNvPr>
            <p:cNvGrpSpPr/>
            <p:nvPr/>
          </p:nvGrpSpPr>
          <p:grpSpPr>
            <a:xfrm>
              <a:off x="2633098" y="3688937"/>
              <a:ext cx="1455539" cy="276447"/>
              <a:chOff x="3332807" y="1531088"/>
              <a:chExt cx="1455539" cy="276447"/>
            </a:xfrm>
          </p:grpSpPr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8043D9DD-B7DF-AF8B-44EA-CE0E1A8E0B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332807" y="1679944"/>
                <a:ext cx="282263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27E66CE5-DD13-57BB-0CFD-D1689B47A78D}"/>
                  </a:ext>
                </a:extLst>
              </p:cNvPr>
              <p:cNvCxnSpPr/>
              <p:nvPr/>
            </p:nvCxnSpPr>
            <p:spPr>
              <a:xfrm>
                <a:off x="3615070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3A10E3D5-C078-9128-89D5-29141605F85D}"/>
                  </a:ext>
                </a:extLst>
              </p:cNvPr>
              <p:cNvCxnSpPr/>
              <p:nvPr/>
            </p:nvCxnSpPr>
            <p:spPr>
              <a:xfrm>
                <a:off x="3710763" y="1531088"/>
                <a:ext cx="0" cy="27644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4BECA41-0C9E-DFD3-4927-07A633DECD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10763" y="1679944"/>
                <a:ext cx="1077583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02CE384D-462D-8A79-5C80-54E8A4ECEC66}"/>
                </a:ext>
              </a:extLst>
            </p:cNvPr>
            <p:cNvCxnSpPr/>
            <p:nvPr/>
          </p:nvCxnSpPr>
          <p:spPr>
            <a:xfrm>
              <a:off x="3429418" y="1679943"/>
              <a:ext cx="1052623" cy="393405"/>
            </a:xfrm>
            <a:prstGeom prst="bentConnector3">
              <a:avLst/>
            </a:prstGeom>
            <a:ln>
              <a:solidFill>
                <a:srgbClr val="0070C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or: Elbow 23">
              <a:extLst>
                <a:ext uri="{FF2B5EF4-FFF2-40B4-BE49-F238E27FC236}">
                  <a16:creationId xmlns:a16="http://schemas.microsoft.com/office/drawing/2014/main" id="{2D8B5541-A565-0ED8-95FA-60C23B8160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34557" y="2160556"/>
              <a:ext cx="1052623" cy="398067"/>
            </a:xfrm>
            <a:prstGeom prst="bentConnector3">
              <a:avLst/>
            </a:prstGeom>
            <a:ln>
              <a:solidFill>
                <a:srgbClr val="0070C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7D641D41-84A7-A94D-4984-800AC4F80678}"/>
                </a:ext>
              </a:extLst>
            </p:cNvPr>
            <p:cNvCxnSpPr/>
            <p:nvPr/>
          </p:nvCxnSpPr>
          <p:spPr>
            <a:xfrm flipV="1">
              <a:off x="4088637" y="2254102"/>
              <a:ext cx="0" cy="1583691"/>
            </a:xfrm>
            <a:prstGeom prst="line">
              <a:avLst/>
            </a:prstGeom>
            <a:ln>
              <a:solidFill>
                <a:srgbClr val="0070C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36C6280-6045-7B3F-FAE7-0A7AF084C846}"/>
                </a:ext>
              </a:extLst>
            </p:cNvPr>
            <p:cNvCxnSpPr/>
            <p:nvPr/>
          </p:nvCxnSpPr>
          <p:spPr>
            <a:xfrm>
              <a:off x="4088637" y="2254102"/>
              <a:ext cx="393404" cy="0"/>
            </a:xfrm>
            <a:prstGeom prst="line">
              <a:avLst/>
            </a:prstGeom>
            <a:ln>
              <a:solidFill>
                <a:srgbClr val="0070C0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8CBDDD7-3BF5-E858-E8E5-5018AED3CB83}"/>
                </a:ext>
              </a:extLst>
            </p:cNvPr>
            <p:cNvSpPr txBox="1"/>
            <p:nvPr/>
          </p:nvSpPr>
          <p:spPr>
            <a:xfrm>
              <a:off x="4489418" y="1977328"/>
              <a:ext cx="68480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DAQ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660DA11-539D-694A-F193-3AC0CDC85CE1}"/>
                </a:ext>
              </a:extLst>
            </p:cNvPr>
            <p:cNvSpPr txBox="1"/>
            <p:nvPr/>
          </p:nvSpPr>
          <p:spPr>
            <a:xfrm>
              <a:off x="2283779" y="1106548"/>
              <a:ext cx="2029762" cy="369332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AC coupling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B5AA8ED-6C29-D113-C679-63BDAF3A4E43}"/>
                </a:ext>
              </a:extLst>
            </p:cNvPr>
            <p:cNvSpPr txBox="1"/>
            <p:nvPr/>
          </p:nvSpPr>
          <p:spPr>
            <a:xfrm>
              <a:off x="3122351" y="2307651"/>
              <a:ext cx="562975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>
                  <a:solidFill>
                    <a:schemeClr val="accent1"/>
                  </a:solidFill>
                </a:rPr>
                <a:t>Data</a:t>
              </a:r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6297AC44-C4E7-75F9-CB10-1B691A030876}"/>
              </a:ext>
            </a:extLst>
          </p:cNvPr>
          <p:cNvGrpSpPr/>
          <p:nvPr/>
        </p:nvGrpSpPr>
        <p:grpSpPr>
          <a:xfrm>
            <a:off x="5419457" y="541404"/>
            <a:ext cx="6342921" cy="5174662"/>
            <a:chOff x="5419457" y="541404"/>
            <a:chExt cx="6342921" cy="517466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A19228E-6FF2-C893-6622-EADA4360989D}"/>
                </a:ext>
              </a:extLst>
            </p:cNvPr>
            <p:cNvSpPr txBox="1"/>
            <p:nvPr/>
          </p:nvSpPr>
          <p:spPr>
            <a:xfrm>
              <a:off x="5489476" y="541404"/>
              <a:ext cx="3352200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Serial powering (advanced(?))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4B935A0-0B4B-F959-39F1-0D0895511710}"/>
                </a:ext>
              </a:extLst>
            </p:cNvPr>
            <p:cNvCxnSpPr>
              <a:cxnSpLocks/>
              <a:stCxn id="48" idx="2"/>
            </p:cNvCxnSpPr>
            <p:nvPr/>
          </p:nvCxnSpPr>
          <p:spPr>
            <a:xfrm flipH="1">
              <a:off x="6281897" y="1347776"/>
              <a:ext cx="1" cy="4176724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4C4ECF-A807-DC7E-EE65-567FED895FA7}"/>
                </a:ext>
              </a:extLst>
            </p:cNvPr>
            <p:cNvSpPr txBox="1"/>
            <p:nvPr/>
          </p:nvSpPr>
          <p:spPr>
            <a:xfrm>
              <a:off x="5984380" y="978444"/>
              <a:ext cx="595035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12V</a:t>
              </a:r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1B74867-8478-37C9-8E76-F2354D95F1B6}"/>
                </a:ext>
              </a:extLst>
            </p:cNvPr>
            <p:cNvCxnSpPr/>
            <p:nvPr/>
          </p:nvCxnSpPr>
          <p:spPr>
            <a:xfrm>
              <a:off x="6117084" y="1347776"/>
              <a:ext cx="382772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5F44906A-4CD1-2E6B-0CE6-DAFEE7808668}"/>
                </a:ext>
              </a:extLst>
            </p:cNvPr>
            <p:cNvGrpSpPr/>
            <p:nvPr/>
          </p:nvGrpSpPr>
          <p:grpSpPr>
            <a:xfrm>
              <a:off x="5734312" y="1605650"/>
              <a:ext cx="5352326" cy="1075836"/>
              <a:chOff x="5734312" y="1605650"/>
              <a:chExt cx="5352326" cy="1075836"/>
            </a:xfrm>
          </p:grpSpPr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25FD075-D2E9-D70B-6E75-097670E08BD3}"/>
                  </a:ext>
                </a:extLst>
              </p:cNvPr>
              <p:cNvSpPr txBox="1"/>
              <p:nvPr/>
            </p:nvSpPr>
            <p:spPr>
              <a:xfrm>
                <a:off x="5734312" y="1694557"/>
                <a:ext cx="1095172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Voltage </a:t>
                </a:r>
              </a:p>
              <a:p>
                <a:pPr algn="l"/>
                <a:r>
                  <a:rPr lang="en-US" dirty="0"/>
                  <a:t>regulator</a:t>
                </a:r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641C835-B35A-E4B9-1F69-FB3E5F27303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4625" y="1796552"/>
                <a:ext cx="304694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4BDD3F9-40F7-F653-EF60-DAD66BF9F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0254" y="1796552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BC8C9741-4B33-099A-C836-F29241AAC81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87037" y="2667222"/>
                <a:ext cx="359452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540104EB-2047-478E-374B-A7BC0202F9C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1676" y="1810816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A69AB33E-34E0-C5EA-808F-F54B7D0529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1566" y="1796479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AE4993A-2D12-8C14-DCFE-A1FA99F3A8AA}"/>
                  </a:ext>
                </a:extLst>
              </p:cNvPr>
              <p:cNvSpPr txBox="1"/>
              <p:nvPr/>
            </p:nvSpPr>
            <p:spPr>
              <a:xfrm>
                <a:off x="730243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464E986B-807F-36E6-D2A4-67DC4D1FE3BA}"/>
                  </a:ext>
                </a:extLst>
              </p:cNvPr>
              <p:cNvSpPr txBox="1"/>
              <p:nvPr/>
            </p:nvSpPr>
            <p:spPr>
              <a:xfrm>
                <a:off x="836765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1BCEED2F-59D1-CA11-9393-BBEEF41B787C}"/>
                  </a:ext>
                </a:extLst>
              </p:cNvPr>
              <p:cNvSpPr txBox="1"/>
              <p:nvPr/>
            </p:nvSpPr>
            <p:spPr>
              <a:xfrm>
                <a:off x="8369990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D35C6BE9-6A45-F90D-4ACD-048ED5865D20}"/>
                  </a:ext>
                </a:extLst>
              </p:cNvPr>
              <p:cNvSpPr txBox="1"/>
              <p:nvPr/>
            </p:nvSpPr>
            <p:spPr>
              <a:xfrm>
                <a:off x="9419005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BF27526-36F8-B0C4-529D-E5A339C3A3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5058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FAEC3513-26FA-A3E6-6ABC-109A4281D9FB}"/>
                  </a:ext>
                </a:extLst>
              </p:cNvPr>
              <p:cNvCxnSpPr/>
              <p:nvPr/>
            </p:nvCxnSpPr>
            <p:spPr>
              <a:xfrm>
                <a:off x="8005058" y="2544553"/>
                <a:ext cx="1677726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CF96814E-D076-3E1C-7E54-7F3871A994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2532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CEF47F7E-3B46-CDEE-E200-AED2CE13F4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4575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>
                <a:extLst>
                  <a:ext uri="{FF2B5EF4-FFF2-40B4-BE49-F238E27FC236}">
                    <a16:creationId xmlns:a16="http://schemas.microsoft.com/office/drawing/2014/main" id="{D2DAD74D-7244-AF43-8F7B-22169EB94A11}"/>
                  </a:ext>
                </a:extLst>
              </p:cNvPr>
              <p:cNvCxnSpPr>
                <a:stCxn id="75" idx="3"/>
              </p:cNvCxnSpPr>
              <p:nvPr/>
            </p:nvCxnSpPr>
            <p:spPr>
              <a:xfrm>
                <a:off x="10334640" y="2128870"/>
                <a:ext cx="742935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A1DDA6DF-B855-29D6-0880-C090D35F291E}"/>
                  </a:ext>
                </a:extLst>
              </p:cNvPr>
              <p:cNvSpPr txBox="1"/>
              <p:nvPr/>
            </p:nvSpPr>
            <p:spPr>
              <a:xfrm>
                <a:off x="10344127" y="1605650"/>
                <a:ext cx="742511" cy="52322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Optical</a:t>
                </a:r>
              </a:p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Data</a:t>
                </a:r>
              </a:p>
            </p:txBody>
          </p:sp>
        </p:grp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70EB301-ED2F-6FB9-13C5-A1F9A4EF554B}"/>
                </a:ext>
              </a:extLst>
            </p:cNvPr>
            <p:cNvSpPr txBox="1"/>
            <p:nvPr/>
          </p:nvSpPr>
          <p:spPr>
            <a:xfrm>
              <a:off x="11077575" y="1998744"/>
              <a:ext cx="68480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DAQ</a:t>
              </a:r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9A8FCD89-9511-BBA4-F75E-F7A967A9EE39}"/>
                </a:ext>
              </a:extLst>
            </p:cNvPr>
            <p:cNvGrpSpPr/>
            <p:nvPr/>
          </p:nvGrpSpPr>
          <p:grpSpPr>
            <a:xfrm>
              <a:off x="5734312" y="2828808"/>
              <a:ext cx="5352326" cy="1075836"/>
              <a:chOff x="5734312" y="1605650"/>
              <a:chExt cx="5352326" cy="1075836"/>
            </a:xfrm>
          </p:grpSpPr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8FB295FC-0CB9-E70B-F89E-A901BC4BC008}"/>
                  </a:ext>
                </a:extLst>
              </p:cNvPr>
              <p:cNvSpPr txBox="1"/>
              <p:nvPr/>
            </p:nvSpPr>
            <p:spPr>
              <a:xfrm>
                <a:off x="5734312" y="1694557"/>
                <a:ext cx="1095172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Voltage </a:t>
                </a:r>
              </a:p>
              <a:p>
                <a:pPr algn="l"/>
                <a:r>
                  <a:rPr lang="en-US" dirty="0"/>
                  <a:t>regulator</a:t>
                </a:r>
              </a:p>
            </p:txBody>
          </p: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43ADAFE8-9D60-8898-C204-DDE777CCD4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4625" y="1796552"/>
                <a:ext cx="304694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7B00EDA0-833E-D3BE-7CFE-C849D8A2207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0254" y="1796552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>
                <a:extLst>
                  <a:ext uri="{FF2B5EF4-FFF2-40B4-BE49-F238E27FC236}">
                    <a16:creationId xmlns:a16="http://schemas.microsoft.com/office/drawing/2014/main" id="{2CFD2A57-8885-9A66-1BD2-254DE67A05B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87037" y="2667222"/>
                <a:ext cx="359452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Connector 135">
                <a:extLst>
                  <a:ext uri="{FF2B5EF4-FFF2-40B4-BE49-F238E27FC236}">
                    <a16:creationId xmlns:a16="http://schemas.microsoft.com/office/drawing/2014/main" id="{DFF89ACC-529F-E6C4-9CC9-66A08C05600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1676" y="1810816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>
                <a:extLst>
                  <a:ext uri="{FF2B5EF4-FFF2-40B4-BE49-F238E27FC236}">
                    <a16:creationId xmlns:a16="http://schemas.microsoft.com/office/drawing/2014/main" id="{006AD456-52E7-D734-75E0-6C232FB630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1566" y="1796479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0" name="TextBox 139">
                <a:extLst>
                  <a:ext uri="{FF2B5EF4-FFF2-40B4-BE49-F238E27FC236}">
                    <a16:creationId xmlns:a16="http://schemas.microsoft.com/office/drawing/2014/main" id="{4DA1018C-842B-657A-94F1-F14CA7051AE1}"/>
                  </a:ext>
                </a:extLst>
              </p:cNvPr>
              <p:cNvSpPr txBox="1"/>
              <p:nvPr/>
            </p:nvSpPr>
            <p:spPr>
              <a:xfrm>
                <a:off x="730243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ABEF68AF-35DC-6324-88F1-4447122A7FDF}"/>
                  </a:ext>
                </a:extLst>
              </p:cNvPr>
              <p:cNvSpPr txBox="1"/>
              <p:nvPr/>
            </p:nvSpPr>
            <p:spPr>
              <a:xfrm>
                <a:off x="836765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97F4833A-0F73-2D9A-B209-BBF122B5BE53}"/>
                  </a:ext>
                </a:extLst>
              </p:cNvPr>
              <p:cNvSpPr txBox="1"/>
              <p:nvPr/>
            </p:nvSpPr>
            <p:spPr>
              <a:xfrm>
                <a:off x="8369990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43" name="TextBox 142">
                <a:extLst>
                  <a:ext uri="{FF2B5EF4-FFF2-40B4-BE49-F238E27FC236}">
                    <a16:creationId xmlns:a16="http://schemas.microsoft.com/office/drawing/2014/main" id="{B0F9FFA6-BC3F-C46D-0CFE-FD20DE8FD50C}"/>
                  </a:ext>
                </a:extLst>
              </p:cNvPr>
              <p:cNvSpPr txBox="1"/>
              <p:nvPr/>
            </p:nvSpPr>
            <p:spPr>
              <a:xfrm>
                <a:off x="9419005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3F8BFDF2-B7AD-25A7-A03D-749AC5C223E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5058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ADF48B25-51F4-E514-7304-A0BDDEB49D7D}"/>
                  </a:ext>
                </a:extLst>
              </p:cNvPr>
              <p:cNvCxnSpPr/>
              <p:nvPr/>
            </p:nvCxnSpPr>
            <p:spPr>
              <a:xfrm>
                <a:off x="8005058" y="2544553"/>
                <a:ext cx="1677726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A1F30FDB-3400-5F9E-25E5-F91E15FB87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2532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7BD0ECAF-DDCC-72AD-FA5B-95D8F8928B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4575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090D7660-C3FB-DD49-105C-012D0A596505}"/>
                  </a:ext>
                </a:extLst>
              </p:cNvPr>
              <p:cNvCxnSpPr>
                <a:stCxn id="143" idx="3"/>
              </p:cNvCxnSpPr>
              <p:nvPr/>
            </p:nvCxnSpPr>
            <p:spPr>
              <a:xfrm>
                <a:off x="10334640" y="2128870"/>
                <a:ext cx="742935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51E9593A-5B66-AD41-D345-C2B21BE0A9C3}"/>
                  </a:ext>
                </a:extLst>
              </p:cNvPr>
              <p:cNvSpPr txBox="1"/>
              <p:nvPr/>
            </p:nvSpPr>
            <p:spPr>
              <a:xfrm>
                <a:off x="10344127" y="1605650"/>
                <a:ext cx="742511" cy="52322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Optical</a:t>
                </a:r>
              </a:p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Data</a:t>
                </a:r>
              </a:p>
            </p:txBody>
          </p:sp>
        </p:grp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12E603AF-A4B8-CC92-B20E-DB21F1D5A2F5}"/>
                </a:ext>
              </a:extLst>
            </p:cNvPr>
            <p:cNvGrpSpPr/>
            <p:nvPr/>
          </p:nvGrpSpPr>
          <p:grpSpPr>
            <a:xfrm>
              <a:off x="5734312" y="4143493"/>
              <a:ext cx="5352326" cy="1075836"/>
              <a:chOff x="5734312" y="1605650"/>
              <a:chExt cx="5352326" cy="1075836"/>
            </a:xfrm>
          </p:grpSpPr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B9D03842-4481-0F28-2BC7-C04EC5ACEC16}"/>
                  </a:ext>
                </a:extLst>
              </p:cNvPr>
              <p:cNvSpPr txBox="1"/>
              <p:nvPr/>
            </p:nvSpPr>
            <p:spPr>
              <a:xfrm>
                <a:off x="5734312" y="1694557"/>
                <a:ext cx="1095172" cy="64633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Voltage </a:t>
                </a:r>
              </a:p>
              <a:p>
                <a:pPr algn="l"/>
                <a:r>
                  <a:rPr lang="en-US" dirty="0"/>
                  <a:t>regulator</a:t>
                </a:r>
              </a:p>
            </p:txBody>
          </p:sp>
          <p:cxnSp>
            <p:nvCxnSpPr>
              <p:cNvPr id="152" name="Straight Connector 151">
                <a:extLst>
                  <a:ext uri="{FF2B5EF4-FFF2-40B4-BE49-F238E27FC236}">
                    <a16:creationId xmlns:a16="http://schemas.microsoft.com/office/drawing/2014/main" id="{CC0D8857-730A-0362-A4BB-F150481976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34625" y="1796552"/>
                <a:ext cx="3046941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FBCCF5B-BC44-E42A-2A05-8E7C4F7DFC3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760254" y="1796552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F9BEB47E-6753-7DB1-FEEC-570628ED73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87037" y="2667222"/>
                <a:ext cx="3594529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BC96A8EF-E105-D318-8111-7CF7AAE7CD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41676" y="1810816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72EE8EBD-D1AC-FAC5-87E1-0A37E35C499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81566" y="1796479"/>
                <a:ext cx="0" cy="87067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TextBox 156">
                <a:extLst>
                  <a:ext uri="{FF2B5EF4-FFF2-40B4-BE49-F238E27FC236}">
                    <a16:creationId xmlns:a16="http://schemas.microsoft.com/office/drawing/2014/main" id="{69107861-4F48-0AD3-AD8E-A57E11F37DCC}"/>
                  </a:ext>
                </a:extLst>
              </p:cNvPr>
              <p:cNvSpPr txBox="1"/>
              <p:nvPr/>
            </p:nvSpPr>
            <p:spPr>
              <a:xfrm>
                <a:off x="730243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58" name="TextBox 157">
                <a:extLst>
                  <a:ext uri="{FF2B5EF4-FFF2-40B4-BE49-F238E27FC236}">
                    <a16:creationId xmlns:a16="http://schemas.microsoft.com/office/drawing/2014/main" id="{7E32DBEF-2BDC-7CA6-D40E-77198C1E9B38}"/>
                  </a:ext>
                </a:extLst>
              </p:cNvPr>
              <p:cNvSpPr txBox="1"/>
              <p:nvPr/>
            </p:nvSpPr>
            <p:spPr>
              <a:xfrm>
                <a:off x="8367659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59" name="TextBox 158">
                <a:extLst>
                  <a:ext uri="{FF2B5EF4-FFF2-40B4-BE49-F238E27FC236}">
                    <a16:creationId xmlns:a16="http://schemas.microsoft.com/office/drawing/2014/main" id="{9FF4E949-9DBE-DAFD-C40F-36FA23FC4289}"/>
                  </a:ext>
                </a:extLst>
              </p:cNvPr>
              <p:cNvSpPr txBox="1"/>
              <p:nvPr/>
            </p:nvSpPr>
            <p:spPr>
              <a:xfrm>
                <a:off x="8369990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sp>
            <p:nvSpPr>
              <p:cNvPr id="160" name="TextBox 159">
                <a:extLst>
                  <a:ext uri="{FF2B5EF4-FFF2-40B4-BE49-F238E27FC236}">
                    <a16:creationId xmlns:a16="http://schemas.microsoft.com/office/drawing/2014/main" id="{99ABCB9A-3560-9C6A-8BC3-DB1BF7113108}"/>
                  </a:ext>
                </a:extLst>
              </p:cNvPr>
              <p:cNvSpPr txBox="1"/>
              <p:nvPr/>
            </p:nvSpPr>
            <p:spPr>
              <a:xfrm>
                <a:off x="9419005" y="1944204"/>
                <a:ext cx="915635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Sensor</a:t>
                </a:r>
              </a:p>
            </p:txBody>
          </p: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0B86FB50-6C52-DC33-74EF-11FED8C5BB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05058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1A4C89C8-3423-259D-8675-7EA2E6210BBB}"/>
                  </a:ext>
                </a:extLst>
              </p:cNvPr>
              <p:cNvCxnSpPr/>
              <p:nvPr/>
            </p:nvCxnSpPr>
            <p:spPr>
              <a:xfrm>
                <a:off x="8005058" y="2544553"/>
                <a:ext cx="1677726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Connector 162">
                <a:extLst>
                  <a:ext uri="{FF2B5EF4-FFF2-40B4-BE49-F238E27FC236}">
                    <a16:creationId xmlns:a16="http://schemas.microsoft.com/office/drawing/2014/main" id="{7FE9A574-BE68-8A01-485F-69B7C55E3BB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82532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84E5E636-90E9-7D58-6F66-1938D6202DB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674575" y="2313536"/>
                <a:ext cx="0" cy="231017"/>
              </a:xfrm>
              <a:prstGeom prst="line">
                <a:avLst/>
              </a:prstGeom>
              <a:ln w="19050">
                <a:solidFill>
                  <a:srgbClr val="0070C0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164">
                <a:extLst>
                  <a:ext uri="{FF2B5EF4-FFF2-40B4-BE49-F238E27FC236}">
                    <a16:creationId xmlns:a16="http://schemas.microsoft.com/office/drawing/2014/main" id="{4F0DD0BC-38A8-EA5A-D93B-EC832E3EE3AE}"/>
                  </a:ext>
                </a:extLst>
              </p:cNvPr>
              <p:cNvCxnSpPr>
                <a:stCxn id="160" idx="3"/>
              </p:cNvCxnSpPr>
              <p:nvPr/>
            </p:nvCxnSpPr>
            <p:spPr>
              <a:xfrm>
                <a:off x="10334640" y="2128870"/>
                <a:ext cx="742935" cy="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F77DE695-C139-E03C-B645-D59C24F07E09}"/>
                  </a:ext>
                </a:extLst>
              </p:cNvPr>
              <p:cNvSpPr txBox="1"/>
              <p:nvPr/>
            </p:nvSpPr>
            <p:spPr>
              <a:xfrm>
                <a:off x="10344127" y="1605650"/>
                <a:ext cx="742511" cy="52322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Optical</a:t>
                </a:r>
              </a:p>
              <a:p>
                <a:pPr algn="l"/>
                <a:r>
                  <a:rPr lang="en-US" sz="1400" dirty="0">
                    <a:solidFill>
                      <a:srgbClr val="0070C0"/>
                    </a:solidFill>
                  </a:rPr>
                  <a:t>Data</a:t>
                </a:r>
              </a:p>
            </p:txBody>
          </p:sp>
        </p:grpSp>
        <p:sp>
          <p:nvSpPr>
            <p:cNvPr id="169" name="Isosceles Triangle 168">
              <a:extLst>
                <a:ext uri="{FF2B5EF4-FFF2-40B4-BE49-F238E27FC236}">
                  <a16:creationId xmlns:a16="http://schemas.microsoft.com/office/drawing/2014/main" id="{F7A314DA-E0D0-D244-354D-241B24BF5534}"/>
                </a:ext>
              </a:extLst>
            </p:cNvPr>
            <p:cNvSpPr/>
            <p:nvPr/>
          </p:nvSpPr>
          <p:spPr>
            <a:xfrm rot="10800000">
              <a:off x="6079878" y="5304205"/>
              <a:ext cx="404038" cy="340241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83F1F4E6-1233-BA9C-5833-187BBFD9F1EA}"/>
                </a:ext>
              </a:extLst>
            </p:cNvPr>
            <p:cNvSpPr txBox="1"/>
            <p:nvPr/>
          </p:nvSpPr>
          <p:spPr>
            <a:xfrm>
              <a:off x="5419457" y="5346734"/>
              <a:ext cx="69762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GND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5144E181-A14C-6EED-CED6-62943F7CF29A}"/>
                </a:ext>
              </a:extLst>
            </p:cNvPr>
            <p:cNvSpPr txBox="1"/>
            <p:nvPr/>
          </p:nvSpPr>
          <p:spPr>
            <a:xfrm>
              <a:off x="11077575" y="3190113"/>
              <a:ext cx="68480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DAQ</a:t>
              </a:r>
            </a:p>
          </p:txBody>
        </p:sp>
        <p:sp>
          <p:nvSpPr>
            <p:cNvPr id="176" name="TextBox 175">
              <a:extLst>
                <a:ext uri="{FF2B5EF4-FFF2-40B4-BE49-F238E27FC236}">
                  <a16:creationId xmlns:a16="http://schemas.microsoft.com/office/drawing/2014/main" id="{96F1E090-46AB-B96A-AA2D-8557AD57AD5A}"/>
                </a:ext>
              </a:extLst>
            </p:cNvPr>
            <p:cNvSpPr txBox="1"/>
            <p:nvPr/>
          </p:nvSpPr>
          <p:spPr>
            <a:xfrm>
              <a:off x="11077575" y="4509399"/>
              <a:ext cx="684803" cy="369332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DAQ</a:t>
              </a:r>
            </a:p>
          </p:txBody>
        </p:sp>
        <p:sp>
          <p:nvSpPr>
            <p:cNvPr id="177" name="TextBox 176">
              <a:extLst>
                <a:ext uri="{FF2B5EF4-FFF2-40B4-BE49-F238E27FC236}">
                  <a16:creationId xmlns:a16="http://schemas.microsoft.com/office/drawing/2014/main" id="{DF640B11-7D77-E066-65DD-93EBAB29635E}"/>
                </a:ext>
              </a:extLst>
            </p:cNvPr>
            <p:cNvSpPr txBox="1"/>
            <p:nvPr/>
          </p:nvSpPr>
          <p:spPr>
            <a:xfrm>
              <a:off x="7196172" y="1016046"/>
              <a:ext cx="76174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C000"/>
                  </a:solidFill>
                </a:rPr>
                <a:t>Slave</a:t>
              </a:r>
            </a:p>
          </p:txBody>
        </p:sp>
        <p:sp>
          <p:nvSpPr>
            <p:cNvPr id="178" name="TextBox 177">
              <a:extLst>
                <a:ext uri="{FF2B5EF4-FFF2-40B4-BE49-F238E27FC236}">
                  <a16:creationId xmlns:a16="http://schemas.microsoft.com/office/drawing/2014/main" id="{044F1A2F-CA1A-9A6A-D150-37E97E5D0732}"/>
                </a:ext>
              </a:extLst>
            </p:cNvPr>
            <p:cNvSpPr txBox="1"/>
            <p:nvPr/>
          </p:nvSpPr>
          <p:spPr>
            <a:xfrm>
              <a:off x="8163867" y="991720"/>
              <a:ext cx="76174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C000"/>
                  </a:solidFill>
                </a:rPr>
                <a:t>Slave</a:t>
              </a:r>
            </a:p>
          </p:txBody>
        </p:sp>
        <p:sp>
          <p:nvSpPr>
            <p:cNvPr id="179" name="TextBox 178">
              <a:extLst>
                <a:ext uri="{FF2B5EF4-FFF2-40B4-BE49-F238E27FC236}">
                  <a16:creationId xmlns:a16="http://schemas.microsoft.com/office/drawing/2014/main" id="{A2996F3A-4BDE-1150-C41E-94E16F4B0A69}"/>
                </a:ext>
              </a:extLst>
            </p:cNvPr>
            <p:cNvSpPr txBox="1"/>
            <p:nvPr/>
          </p:nvSpPr>
          <p:spPr>
            <a:xfrm>
              <a:off x="9192314" y="1012917"/>
              <a:ext cx="889987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C000"/>
                  </a:solidFill>
                </a:rPr>
                <a:t>Master</a:t>
              </a:r>
            </a:p>
          </p:txBody>
        </p:sp>
        <p:cxnSp>
          <p:nvCxnSpPr>
            <p:cNvPr id="181" name="Straight Arrow Connector 180">
              <a:extLst>
                <a:ext uri="{FF2B5EF4-FFF2-40B4-BE49-F238E27FC236}">
                  <a16:creationId xmlns:a16="http://schemas.microsoft.com/office/drawing/2014/main" id="{D728F9D3-4701-A448-BDE5-C504166B7545}"/>
                </a:ext>
              </a:extLst>
            </p:cNvPr>
            <p:cNvCxnSpPr>
              <a:cxnSpLocks/>
              <a:stCxn id="177" idx="2"/>
            </p:cNvCxnSpPr>
            <p:nvPr/>
          </p:nvCxnSpPr>
          <p:spPr>
            <a:xfrm>
              <a:off x="7577046" y="1385378"/>
              <a:ext cx="0" cy="55882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Arrow Connector 182">
              <a:extLst>
                <a:ext uri="{FF2B5EF4-FFF2-40B4-BE49-F238E27FC236}">
                  <a16:creationId xmlns:a16="http://schemas.microsoft.com/office/drawing/2014/main" id="{F37C9B61-43DF-3A9A-91B2-66D3D72DDBBC}"/>
                </a:ext>
              </a:extLst>
            </p:cNvPr>
            <p:cNvCxnSpPr>
              <a:cxnSpLocks/>
            </p:cNvCxnSpPr>
            <p:nvPr/>
          </p:nvCxnSpPr>
          <p:spPr>
            <a:xfrm>
              <a:off x="8500971" y="1370581"/>
              <a:ext cx="0" cy="55882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Arrow Connector 183">
              <a:extLst>
                <a:ext uri="{FF2B5EF4-FFF2-40B4-BE49-F238E27FC236}">
                  <a16:creationId xmlns:a16="http://schemas.microsoft.com/office/drawing/2014/main" id="{BDDB520E-AF6E-BFF3-5FF8-130DAA73201D}"/>
                </a:ext>
              </a:extLst>
            </p:cNvPr>
            <p:cNvCxnSpPr>
              <a:cxnSpLocks/>
            </p:cNvCxnSpPr>
            <p:nvPr/>
          </p:nvCxnSpPr>
          <p:spPr>
            <a:xfrm>
              <a:off x="9586821" y="1355784"/>
              <a:ext cx="0" cy="558826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5" name="TextBox 184">
            <a:extLst>
              <a:ext uri="{FF2B5EF4-FFF2-40B4-BE49-F238E27FC236}">
                <a16:creationId xmlns:a16="http://schemas.microsoft.com/office/drawing/2014/main" id="{4E1E0670-5325-4622-0D2F-5547C483A0BB}"/>
              </a:ext>
            </a:extLst>
          </p:cNvPr>
          <p:cNvSpPr txBox="1"/>
          <p:nvPr/>
        </p:nvSpPr>
        <p:spPr>
          <a:xfrm>
            <a:off x="963368" y="5885148"/>
            <a:ext cx="8597290" cy="646331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Combining serial powering with Master-Slave data readout (as realized in ALPIDE) </a:t>
            </a:r>
          </a:p>
          <a:p>
            <a:pPr algn="l"/>
            <a:r>
              <a:rPr lang="en-US" dirty="0"/>
              <a:t>and optical links might be interesting.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68DA74-06CA-8EE9-06BF-DF053D706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430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30"/>
    </mc:Choice>
    <mc:Fallback xmlns="">
      <p:transition spd="slow" advTm="528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BBF1363-BC7E-34A2-F06A-C9B9D71EF47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noProof="0" dirty="0"/>
              <a:t>Relativistic heavy ion physics – how we search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C40CBF-05D0-2DF4-6BAF-6CEB243147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708" y="1550459"/>
            <a:ext cx="4784964" cy="452147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E7F9E62-1D1D-5977-502A-B1C126441F2C}"/>
              </a:ext>
            </a:extLst>
          </p:cNvPr>
          <p:cNvSpPr/>
          <p:nvPr/>
        </p:nvSpPr>
        <p:spPr>
          <a:xfrm>
            <a:off x="4997116" y="1966563"/>
            <a:ext cx="2087422" cy="3605138"/>
          </a:xfrm>
          <a:custGeom>
            <a:avLst/>
            <a:gdLst>
              <a:gd name="connsiteX0" fmla="*/ 794085 w 2087422"/>
              <a:gd name="connsiteY0" fmla="*/ 3786063 h 3786063"/>
              <a:gd name="connsiteX1" fmla="*/ 1227221 w 2087422"/>
              <a:gd name="connsiteY1" fmla="*/ 2967915 h 3786063"/>
              <a:gd name="connsiteX2" fmla="*/ 1933074 w 2087422"/>
              <a:gd name="connsiteY2" fmla="*/ 1275473 h 3786063"/>
              <a:gd name="connsiteX3" fmla="*/ 2077453 w 2087422"/>
              <a:gd name="connsiteY3" fmla="*/ 216694 h 3786063"/>
              <a:gd name="connsiteX4" fmla="*/ 1756611 w 2087422"/>
              <a:gd name="connsiteY4" fmla="*/ 126 h 3786063"/>
              <a:gd name="connsiteX5" fmla="*/ 1147011 w 2087422"/>
              <a:gd name="connsiteY5" fmla="*/ 224715 h 3786063"/>
              <a:gd name="connsiteX6" fmla="*/ 585537 w 2087422"/>
              <a:gd name="connsiteY6" fmla="*/ 858378 h 3786063"/>
              <a:gd name="connsiteX7" fmla="*/ 96253 w 2087422"/>
              <a:gd name="connsiteY7" fmla="*/ 1885073 h 3786063"/>
              <a:gd name="connsiteX8" fmla="*/ 0 w 2087422"/>
              <a:gd name="connsiteY8" fmla="*/ 2446547 h 3786063"/>
              <a:gd name="connsiteX9" fmla="*/ 0 w 2087422"/>
              <a:gd name="connsiteY9" fmla="*/ 2446547 h 3786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87422" h="3786063">
                <a:moveTo>
                  <a:pt x="794085" y="3786063"/>
                </a:moveTo>
                <a:cubicBezTo>
                  <a:pt x="915737" y="3586205"/>
                  <a:pt x="1037390" y="3386347"/>
                  <a:pt x="1227221" y="2967915"/>
                </a:cubicBezTo>
                <a:cubicBezTo>
                  <a:pt x="1417052" y="2549483"/>
                  <a:pt x="1791369" y="1734010"/>
                  <a:pt x="1933074" y="1275473"/>
                </a:cubicBezTo>
                <a:cubicBezTo>
                  <a:pt x="2074779" y="816936"/>
                  <a:pt x="2106864" y="429252"/>
                  <a:pt x="2077453" y="216694"/>
                </a:cubicBezTo>
                <a:cubicBezTo>
                  <a:pt x="2048043" y="4136"/>
                  <a:pt x="1911685" y="-1211"/>
                  <a:pt x="1756611" y="126"/>
                </a:cubicBezTo>
                <a:cubicBezTo>
                  <a:pt x="1601537" y="1463"/>
                  <a:pt x="1342190" y="81673"/>
                  <a:pt x="1147011" y="224715"/>
                </a:cubicBezTo>
                <a:cubicBezTo>
                  <a:pt x="951832" y="367757"/>
                  <a:pt x="760663" y="581652"/>
                  <a:pt x="585537" y="858378"/>
                </a:cubicBezTo>
                <a:cubicBezTo>
                  <a:pt x="410411" y="1135104"/>
                  <a:pt x="193842" y="1620378"/>
                  <a:pt x="96253" y="1885073"/>
                </a:cubicBezTo>
                <a:cubicBezTo>
                  <a:pt x="-1336" y="2149768"/>
                  <a:pt x="0" y="2446547"/>
                  <a:pt x="0" y="2446547"/>
                </a:cubicBezTo>
                <a:lnTo>
                  <a:pt x="0" y="2446547"/>
                </a:lnTo>
              </a:path>
            </a:pathLst>
          </a:custGeom>
          <a:ln w="38100">
            <a:solidFill>
              <a:srgbClr val="E9EDF4"/>
            </a:solidFill>
            <a:headEnd type="none" w="med" len="med"/>
            <a:tailEnd type="triangle" w="med" len="med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8678BE5-1C72-9FA6-9196-33CD068DA1ED}"/>
              </a:ext>
            </a:extLst>
          </p:cNvPr>
          <p:cNvSpPr txBox="1"/>
          <p:nvPr/>
        </p:nvSpPr>
        <p:spPr>
          <a:xfrm rot="20063671">
            <a:off x="2150693" y="1005348"/>
            <a:ext cx="2095445" cy="351683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noProof="0" dirty="0"/>
              <a:t>Qualitative picture.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959045-73E0-0527-B043-7F8C549099EB}"/>
              </a:ext>
            </a:extLst>
          </p:cNvPr>
          <p:cNvGrpSpPr/>
          <p:nvPr/>
        </p:nvGrpSpPr>
        <p:grpSpPr>
          <a:xfrm>
            <a:off x="6040827" y="5073484"/>
            <a:ext cx="5603623" cy="523220"/>
            <a:chOff x="6040827" y="5073484"/>
            <a:chExt cx="5603623" cy="52322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83C5B4C-1D56-7066-A309-A6EB8D78C503}"/>
                </a:ext>
              </a:extLst>
            </p:cNvPr>
            <p:cNvSpPr txBox="1"/>
            <p:nvPr/>
          </p:nvSpPr>
          <p:spPr>
            <a:xfrm>
              <a:off x="8406063" y="5073484"/>
              <a:ext cx="3238387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noProof="0" dirty="0">
                  <a:solidFill>
                    <a:srgbClr val="FF0000"/>
                  </a:solidFill>
                </a:rPr>
                <a:t>I</a:t>
              </a:r>
              <a:r>
                <a:rPr lang="en-US" sz="1400" noProof="0" dirty="0"/>
                <a:t>ons collide. Heavy quarks are formed </a:t>
              </a:r>
            </a:p>
            <a:p>
              <a:pPr algn="l"/>
              <a:r>
                <a:rPr lang="en-US" sz="1400" noProof="0" dirty="0"/>
                <a:t>in early collisions. 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B8F04847-7798-8CD2-41C7-5FDB5B234487}"/>
                </a:ext>
              </a:extLst>
            </p:cNvPr>
            <p:cNvCxnSpPr>
              <a:stCxn id="16" idx="1"/>
            </p:cNvCxnSpPr>
            <p:nvPr/>
          </p:nvCxnSpPr>
          <p:spPr>
            <a:xfrm flipH="1" flipV="1">
              <a:off x="6040827" y="5296741"/>
              <a:ext cx="2365236" cy="38353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067F5DF-8693-2E24-1110-8A230824066E}"/>
              </a:ext>
            </a:extLst>
          </p:cNvPr>
          <p:cNvGrpSpPr/>
          <p:nvPr/>
        </p:nvGrpSpPr>
        <p:grpSpPr>
          <a:xfrm>
            <a:off x="6152147" y="4442341"/>
            <a:ext cx="5800080" cy="605292"/>
            <a:chOff x="6152147" y="4442341"/>
            <a:chExt cx="5800080" cy="60529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86D6DE-B125-AAF4-3D89-2DDD5C444ACB}"/>
                </a:ext>
              </a:extLst>
            </p:cNvPr>
            <p:cNvSpPr txBox="1"/>
            <p:nvPr/>
          </p:nvSpPr>
          <p:spPr>
            <a:xfrm>
              <a:off x="8406063" y="4442341"/>
              <a:ext cx="3546164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noProof="0" dirty="0"/>
                <a:t>“</a:t>
              </a:r>
              <a:r>
                <a:rPr lang="en-US" sz="1400" noProof="0" dirty="0">
                  <a:solidFill>
                    <a:srgbClr val="FF0000"/>
                  </a:solidFill>
                </a:rPr>
                <a:t>F</a:t>
              </a:r>
              <a:r>
                <a:rPr lang="en-US" sz="1400" noProof="0" dirty="0"/>
                <a:t>ireball” establishes (magically) a thermal</a:t>
              </a:r>
            </a:p>
            <a:p>
              <a:pPr algn="l"/>
              <a:r>
                <a:rPr lang="en-US" sz="1400" noProof="0" dirty="0"/>
                <a:t>equilibrium and acts like a gas.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9AB6FC97-469B-20CC-54A0-5C9EBCC31B80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6152147" y="4703951"/>
              <a:ext cx="2253916" cy="343682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F8A6DD7-5EB4-0F8D-F8A9-2C38D323BE87}"/>
              </a:ext>
            </a:extLst>
          </p:cNvPr>
          <p:cNvGrpSpPr/>
          <p:nvPr/>
        </p:nvGrpSpPr>
        <p:grpSpPr>
          <a:xfrm>
            <a:off x="6256421" y="3429310"/>
            <a:ext cx="5445673" cy="1464228"/>
            <a:chOff x="6256421" y="3429310"/>
            <a:chExt cx="5445673" cy="146422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03BFAF2-5FED-5B05-5581-2A724F70DC29}"/>
                </a:ext>
              </a:extLst>
            </p:cNvPr>
            <p:cNvSpPr txBox="1"/>
            <p:nvPr/>
          </p:nvSpPr>
          <p:spPr>
            <a:xfrm>
              <a:off x="8406063" y="3429310"/>
              <a:ext cx="3296031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noProof="0" dirty="0">
                  <a:solidFill>
                    <a:srgbClr val="FF0000"/>
                  </a:solidFill>
                </a:rPr>
                <a:t>Q</a:t>
              </a:r>
              <a:r>
                <a:rPr lang="en-US" sz="1400" noProof="0" dirty="0"/>
                <a:t>GP is formed: Hadrons loose binding.</a:t>
              </a:r>
            </a:p>
            <a:p>
              <a:pPr algn="l"/>
              <a:r>
                <a:rPr lang="en-US" sz="1400" noProof="0" dirty="0"/>
                <a:t>Fireball establishes 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6BFD67C6-A070-0660-B1FC-7D0E76537C16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6256421" y="3690920"/>
              <a:ext cx="2149642" cy="1202618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A548895C-0768-3D89-1F10-C4A8A44C8C94}"/>
              </a:ext>
            </a:extLst>
          </p:cNvPr>
          <p:cNvGrpSpPr/>
          <p:nvPr/>
        </p:nvGrpSpPr>
        <p:grpSpPr>
          <a:xfrm>
            <a:off x="7059631" y="1916371"/>
            <a:ext cx="4847503" cy="738664"/>
            <a:chOff x="7059631" y="1916371"/>
            <a:chExt cx="4847503" cy="738664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8FDB16F-8899-17D8-9E1D-E7C8AF64ED0A}"/>
                </a:ext>
              </a:extLst>
            </p:cNvPr>
            <p:cNvSpPr txBox="1"/>
            <p:nvPr/>
          </p:nvSpPr>
          <p:spPr>
            <a:xfrm>
              <a:off x="8470231" y="1916371"/>
              <a:ext cx="3436903" cy="738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noProof="0" dirty="0">
                  <a:solidFill>
                    <a:srgbClr val="FF0000"/>
                  </a:solidFill>
                </a:rPr>
                <a:t>E</a:t>
              </a:r>
              <a:r>
                <a:rPr lang="en-US" sz="1400" noProof="0" dirty="0"/>
                <a:t>nergy is exhausted, Fireball starts to</a:t>
              </a:r>
            </a:p>
            <a:p>
              <a:pPr algn="l"/>
              <a:r>
                <a:rPr lang="en-US" sz="1400" noProof="0" dirty="0"/>
                <a:t>expand. Still formation of matter. Medium</a:t>
              </a:r>
            </a:p>
            <a:p>
              <a:pPr algn="l"/>
              <a:r>
                <a:rPr lang="en-US" sz="1400" noProof="0" dirty="0"/>
                <a:t>acts collectively like a gas cooling down.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1085508-5799-FD33-587A-49930F2ECEE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059631" y="2035687"/>
              <a:ext cx="1410600" cy="258066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6CA6B01E-F0CF-3498-4BCF-1820E815648E}"/>
              </a:ext>
            </a:extLst>
          </p:cNvPr>
          <p:cNvGrpSpPr/>
          <p:nvPr/>
        </p:nvGrpSpPr>
        <p:grpSpPr>
          <a:xfrm>
            <a:off x="126793" y="2936059"/>
            <a:ext cx="4798133" cy="1072842"/>
            <a:chOff x="126793" y="2936059"/>
            <a:chExt cx="4798133" cy="1072842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DEA4682-BBCA-3C27-416D-271399A5C885}"/>
                </a:ext>
              </a:extLst>
            </p:cNvPr>
            <p:cNvSpPr txBox="1"/>
            <p:nvPr/>
          </p:nvSpPr>
          <p:spPr>
            <a:xfrm>
              <a:off x="126793" y="2936059"/>
              <a:ext cx="2789546" cy="5232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400" noProof="0" dirty="0">
                  <a:solidFill>
                    <a:srgbClr val="FF0000"/>
                  </a:solidFill>
                </a:rPr>
                <a:t>H</a:t>
              </a:r>
              <a:r>
                <a:rPr lang="en-US" sz="1400" noProof="0" dirty="0"/>
                <a:t>adronization: Quarks find</a:t>
              </a:r>
            </a:p>
            <a:p>
              <a:pPr algn="l"/>
              <a:r>
                <a:rPr lang="en-US" sz="1400" noProof="0" dirty="0"/>
                <a:t>partner and form hadrons.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D32E192-CE47-11A2-B8BA-87D6B500C178}"/>
                </a:ext>
              </a:extLst>
            </p:cNvPr>
            <p:cNvCxnSpPr>
              <a:cxnSpLocks/>
              <a:stCxn id="19" idx="3"/>
            </p:cNvCxnSpPr>
            <p:nvPr/>
          </p:nvCxnSpPr>
          <p:spPr>
            <a:xfrm>
              <a:off x="2916339" y="3197669"/>
              <a:ext cx="2008587" cy="811232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42548E4C-E9D7-046E-B1AC-6EBF9AD48C58}"/>
              </a:ext>
            </a:extLst>
          </p:cNvPr>
          <p:cNvGrpSpPr/>
          <p:nvPr/>
        </p:nvGrpSpPr>
        <p:grpSpPr>
          <a:xfrm>
            <a:off x="126793" y="3530537"/>
            <a:ext cx="4772954" cy="738664"/>
            <a:chOff x="126793" y="3530537"/>
            <a:chExt cx="4772954" cy="73866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1F8F83E-E12E-6D5F-BFAF-51156E346904}"/>
                </a:ext>
              </a:extLst>
            </p:cNvPr>
            <p:cNvSpPr txBox="1"/>
            <p:nvPr/>
          </p:nvSpPr>
          <p:spPr>
            <a:xfrm>
              <a:off x="126793" y="3530537"/>
              <a:ext cx="2871299" cy="738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sz="1400" noProof="0" dirty="0">
                  <a:solidFill>
                    <a:srgbClr val="FF0000"/>
                  </a:solidFill>
                </a:rPr>
                <a:t>C</a:t>
              </a:r>
              <a:r>
                <a:rPr lang="en-US" sz="1400" noProof="0" dirty="0"/>
                <a:t>hemical freeze out: Composition</a:t>
              </a:r>
            </a:p>
            <a:p>
              <a:r>
                <a:rPr lang="en-US" sz="1400" noProof="0" dirty="0"/>
                <a:t>of particles no longer determined</a:t>
              </a:r>
            </a:p>
            <a:p>
              <a:r>
                <a:rPr lang="en-US" sz="1400" noProof="0" dirty="0"/>
                <a:t>by thermal equilibrium.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2799ED7-2DC1-06B6-E731-EF73FBCBF274}"/>
                </a:ext>
              </a:extLst>
            </p:cNvPr>
            <p:cNvCxnSpPr>
              <a:cxnSpLocks/>
              <a:stCxn id="20" idx="3"/>
            </p:cNvCxnSpPr>
            <p:nvPr/>
          </p:nvCxnSpPr>
          <p:spPr>
            <a:xfrm>
              <a:off x="2998092" y="3899869"/>
              <a:ext cx="1901655" cy="205293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BE5B30C-7A00-3962-5258-D15B595B07AE}"/>
              </a:ext>
            </a:extLst>
          </p:cNvPr>
          <p:cNvGrpSpPr/>
          <p:nvPr/>
        </p:nvGrpSpPr>
        <p:grpSpPr>
          <a:xfrm>
            <a:off x="126792" y="4276458"/>
            <a:ext cx="4772955" cy="810844"/>
            <a:chOff x="126792" y="4276458"/>
            <a:chExt cx="4772955" cy="8108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DE1BF0F-82E8-B724-5A7E-197A9EE7891E}"/>
                </a:ext>
              </a:extLst>
            </p:cNvPr>
            <p:cNvSpPr txBox="1"/>
            <p:nvPr/>
          </p:nvSpPr>
          <p:spPr>
            <a:xfrm>
              <a:off x="126792" y="4348638"/>
              <a:ext cx="2833597" cy="738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r>
                <a:rPr lang="en-US" sz="1400" noProof="0" dirty="0">
                  <a:solidFill>
                    <a:srgbClr val="FF0000"/>
                  </a:solidFill>
                </a:rPr>
                <a:t>T</a:t>
              </a:r>
              <a:r>
                <a:rPr lang="en-US" sz="1400" noProof="0" dirty="0"/>
                <a:t>hermal freeze out: Kinetics</a:t>
              </a:r>
            </a:p>
            <a:p>
              <a:r>
                <a:rPr lang="en-US" sz="1400" noProof="0" dirty="0"/>
                <a:t>of particles no longer determined</a:t>
              </a:r>
            </a:p>
            <a:p>
              <a:r>
                <a:rPr lang="en-US" sz="1400" noProof="0" dirty="0"/>
                <a:t>by thermal equilibrium.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B578B23-328E-D7A6-14CD-C3B554CA814D}"/>
                </a:ext>
              </a:extLst>
            </p:cNvPr>
            <p:cNvCxnSpPr>
              <a:cxnSpLocks/>
              <a:stCxn id="21" idx="3"/>
            </p:cNvCxnSpPr>
            <p:nvPr/>
          </p:nvCxnSpPr>
          <p:spPr>
            <a:xfrm flipV="1">
              <a:off x="2960389" y="4276458"/>
              <a:ext cx="1939358" cy="441512"/>
            </a:xfrm>
            <a:prstGeom prst="straightConnector1">
              <a:avLst/>
            </a:prstGeom>
            <a:ln>
              <a:solidFill>
                <a:srgbClr val="FCD5B5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48F08E0-874A-3667-E4B6-A32E16D6ABB8}"/>
              </a:ext>
            </a:extLst>
          </p:cNvPr>
          <p:cNvGrpSpPr/>
          <p:nvPr/>
        </p:nvGrpSpPr>
        <p:grpSpPr>
          <a:xfrm>
            <a:off x="6791368" y="1016617"/>
            <a:ext cx="4651670" cy="1277136"/>
            <a:chOff x="6791368" y="1016617"/>
            <a:chExt cx="4651670" cy="127713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FD7C3EE6-0116-3492-7536-3E0232DE5BDD}"/>
                </a:ext>
              </a:extLst>
            </p:cNvPr>
            <p:cNvSpPr/>
            <p:nvPr/>
          </p:nvSpPr>
          <p:spPr>
            <a:xfrm>
              <a:off x="6791368" y="1860616"/>
              <a:ext cx="460284" cy="43313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F4DE37F0-5CAE-B278-B509-380721731C58}"/>
                </a:ext>
              </a:extLst>
            </p:cNvPr>
            <p:cNvCxnSpPr>
              <a:endCxn id="53" idx="7"/>
            </p:cNvCxnSpPr>
            <p:nvPr/>
          </p:nvCxnSpPr>
          <p:spPr>
            <a:xfrm flipH="1">
              <a:off x="7184245" y="1266825"/>
              <a:ext cx="1026305" cy="65722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3763B14-5B01-D4A5-4617-4240D454C40D}"/>
                </a:ext>
              </a:extLst>
            </p:cNvPr>
            <p:cNvSpPr txBox="1"/>
            <p:nvPr/>
          </p:nvSpPr>
          <p:spPr>
            <a:xfrm>
              <a:off x="8210550" y="1016617"/>
              <a:ext cx="3232488" cy="369332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This is what we want to study.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C9149F11-5FA4-FFD9-32D4-357DBF5177ED}"/>
              </a:ext>
            </a:extLst>
          </p:cNvPr>
          <p:cNvGrpSpPr/>
          <p:nvPr/>
        </p:nvGrpSpPr>
        <p:grpSpPr>
          <a:xfrm>
            <a:off x="686553" y="3970290"/>
            <a:ext cx="4565884" cy="2550417"/>
            <a:chOff x="7514581" y="-446069"/>
            <a:chExt cx="4565884" cy="2550417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5E109EC7-7677-F644-EA2D-16DBD7F2C115}"/>
                </a:ext>
              </a:extLst>
            </p:cNvPr>
            <p:cNvSpPr/>
            <p:nvPr/>
          </p:nvSpPr>
          <p:spPr>
            <a:xfrm>
              <a:off x="11620181" y="-446069"/>
              <a:ext cx="460284" cy="433137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noProof="0" dirty="0"/>
            </a:p>
          </p:txBody>
        </p: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E0B2DCDF-C603-889E-1D68-CF9B79C5805A}"/>
                </a:ext>
              </a:extLst>
            </p:cNvPr>
            <p:cNvCxnSpPr>
              <a:cxnSpLocks/>
              <a:stCxn id="68" idx="0"/>
            </p:cNvCxnSpPr>
            <p:nvPr/>
          </p:nvCxnSpPr>
          <p:spPr>
            <a:xfrm flipV="1">
              <a:off x="9383074" y="-12932"/>
              <a:ext cx="2344701" cy="174794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CF9F5F6-504E-EC2C-AA30-17DD72B28DF0}"/>
                </a:ext>
              </a:extLst>
            </p:cNvPr>
            <p:cNvSpPr txBox="1"/>
            <p:nvPr/>
          </p:nvSpPr>
          <p:spPr>
            <a:xfrm>
              <a:off x="7514581" y="1735016"/>
              <a:ext cx="3736985" cy="369332"/>
            </a:xfrm>
            <a:prstGeom prst="rect">
              <a:avLst/>
            </a:prstGeom>
            <a:ln w="19050">
              <a:solidFill>
                <a:srgbClr val="FF0000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This is what arrives in the detector.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266A14-744A-9716-2FB2-537CF703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86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112"/>
    </mc:Choice>
    <mc:Fallback xmlns="">
      <p:transition spd="slow" advTm="951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7C4FC0-30C9-3E5A-706B-22B71C9F99C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wilder dream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4FAA95E-A441-C6A8-BEE1-71A089BBA3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000"/>
          <a:stretch/>
        </p:blipFill>
        <p:spPr>
          <a:xfrm>
            <a:off x="5882522" y="2804152"/>
            <a:ext cx="4631085" cy="2693329"/>
          </a:xfrm>
          <a:prstGeom prst="rect">
            <a:avLst/>
          </a:prstGeom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193B763F-79F1-8130-ABCE-7E321CB386E2}"/>
              </a:ext>
            </a:extLst>
          </p:cNvPr>
          <p:cNvSpPr/>
          <p:nvPr/>
        </p:nvSpPr>
        <p:spPr>
          <a:xfrm>
            <a:off x="6469458" y="3986412"/>
            <a:ext cx="3516398" cy="431326"/>
          </a:xfrm>
          <a:prstGeom prst="ellipse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Amplification layer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EA354A1-5F1F-84B1-98DE-E6ED76438247}"/>
              </a:ext>
            </a:extLst>
          </p:cNvPr>
          <p:cNvGrpSpPr/>
          <p:nvPr/>
        </p:nvGrpSpPr>
        <p:grpSpPr>
          <a:xfrm>
            <a:off x="7513867" y="3775007"/>
            <a:ext cx="808075" cy="1448082"/>
            <a:chOff x="1892595" y="2573079"/>
            <a:chExt cx="808075" cy="1722474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9A244D4-C067-D8D9-E93E-5C02AC20C9EF}"/>
                </a:ext>
              </a:extLst>
            </p:cNvPr>
            <p:cNvSpPr/>
            <p:nvPr/>
          </p:nvSpPr>
          <p:spPr>
            <a:xfrm>
              <a:off x="2041451" y="3072809"/>
              <a:ext cx="575323" cy="1116419"/>
            </a:xfrm>
            <a:custGeom>
              <a:avLst/>
              <a:gdLst>
                <a:gd name="connsiteX0" fmla="*/ 0 w 575323"/>
                <a:gd name="connsiteY0" fmla="*/ 1116419 h 1116419"/>
                <a:gd name="connsiteX1" fmla="*/ 63796 w 575323"/>
                <a:gd name="connsiteY1" fmla="*/ 1084521 h 1116419"/>
                <a:gd name="connsiteX2" fmla="*/ 202019 w 575323"/>
                <a:gd name="connsiteY2" fmla="*/ 1010093 h 1116419"/>
                <a:gd name="connsiteX3" fmla="*/ 265814 w 575323"/>
                <a:gd name="connsiteY3" fmla="*/ 946298 h 1116419"/>
                <a:gd name="connsiteX4" fmla="*/ 276447 w 575323"/>
                <a:gd name="connsiteY4" fmla="*/ 893135 h 1116419"/>
                <a:gd name="connsiteX5" fmla="*/ 255182 w 575323"/>
                <a:gd name="connsiteY5" fmla="*/ 829340 h 1116419"/>
                <a:gd name="connsiteX6" fmla="*/ 106326 w 575323"/>
                <a:gd name="connsiteY6" fmla="*/ 882503 h 1116419"/>
                <a:gd name="connsiteX7" fmla="*/ 255182 w 575323"/>
                <a:gd name="connsiteY7" fmla="*/ 882503 h 1116419"/>
                <a:gd name="connsiteX8" fmla="*/ 318977 w 575323"/>
                <a:gd name="connsiteY8" fmla="*/ 818707 h 1116419"/>
                <a:gd name="connsiteX9" fmla="*/ 361507 w 575323"/>
                <a:gd name="connsiteY9" fmla="*/ 754912 h 1116419"/>
                <a:gd name="connsiteX10" fmla="*/ 138223 w 575323"/>
                <a:gd name="connsiteY10" fmla="*/ 712382 h 1116419"/>
                <a:gd name="connsiteX11" fmla="*/ 116958 w 575323"/>
                <a:gd name="connsiteY11" fmla="*/ 680484 h 1116419"/>
                <a:gd name="connsiteX12" fmla="*/ 95693 w 575323"/>
                <a:gd name="connsiteY12" fmla="*/ 627321 h 1116419"/>
                <a:gd name="connsiteX13" fmla="*/ 85061 w 575323"/>
                <a:gd name="connsiteY13" fmla="*/ 574158 h 1116419"/>
                <a:gd name="connsiteX14" fmla="*/ 127591 w 575323"/>
                <a:gd name="connsiteY14" fmla="*/ 499731 h 1116419"/>
                <a:gd name="connsiteX15" fmla="*/ 159489 w 575323"/>
                <a:gd name="connsiteY15" fmla="*/ 489098 h 1116419"/>
                <a:gd name="connsiteX16" fmla="*/ 276447 w 575323"/>
                <a:gd name="connsiteY16" fmla="*/ 478465 h 1116419"/>
                <a:gd name="connsiteX17" fmla="*/ 372140 w 575323"/>
                <a:gd name="connsiteY17" fmla="*/ 457200 h 1116419"/>
                <a:gd name="connsiteX18" fmla="*/ 425302 w 575323"/>
                <a:gd name="connsiteY18" fmla="*/ 414670 h 1116419"/>
                <a:gd name="connsiteX19" fmla="*/ 478465 w 575323"/>
                <a:gd name="connsiteY19" fmla="*/ 393405 h 1116419"/>
                <a:gd name="connsiteX20" fmla="*/ 520996 w 575323"/>
                <a:gd name="connsiteY20" fmla="*/ 318977 h 1116419"/>
                <a:gd name="connsiteX21" fmla="*/ 563526 w 575323"/>
                <a:gd name="connsiteY21" fmla="*/ 202019 h 1116419"/>
                <a:gd name="connsiteX22" fmla="*/ 574158 w 575323"/>
                <a:gd name="connsiteY22" fmla="*/ 127591 h 1116419"/>
                <a:gd name="connsiteX23" fmla="*/ 542261 w 575323"/>
                <a:gd name="connsiteY23" fmla="*/ 95693 h 1116419"/>
                <a:gd name="connsiteX24" fmla="*/ 520996 w 575323"/>
                <a:gd name="connsiteY24" fmla="*/ 21265 h 1116419"/>
                <a:gd name="connsiteX25" fmla="*/ 510363 w 575323"/>
                <a:gd name="connsiteY25" fmla="*/ 0 h 111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575323" h="1116419">
                  <a:moveTo>
                    <a:pt x="0" y="1116419"/>
                  </a:moveTo>
                  <a:cubicBezTo>
                    <a:pt x="21265" y="1105786"/>
                    <a:pt x="42209" y="1094484"/>
                    <a:pt x="63796" y="1084521"/>
                  </a:cubicBezTo>
                  <a:cubicBezTo>
                    <a:pt x="129564" y="1054167"/>
                    <a:pt x="146208" y="1056603"/>
                    <a:pt x="202019" y="1010093"/>
                  </a:cubicBezTo>
                  <a:cubicBezTo>
                    <a:pt x="225122" y="990841"/>
                    <a:pt x="244549" y="967563"/>
                    <a:pt x="265814" y="946298"/>
                  </a:cubicBezTo>
                  <a:cubicBezTo>
                    <a:pt x="269358" y="928577"/>
                    <a:pt x="278083" y="911133"/>
                    <a:pt x="276447" y="893135"/>
                  </a:cubicBezTo>
                  <a:cubicBezTo>
                    <a:pt x="274418" y="870812"/>
                    <a:pt x="275665" y="838444"/>
                    <a:pt x="255182" y="829340"/>
                  </a:cubicBezTo>
                  <a:cubicBezTo>
                    <a:pt x="238755" y="822039"/>
                    <a:pt x="116644" y="878081"/>
                    <a:pt x="106326" y="882503"/>
                  </a:cubicBezTo>
                  <a:cubicBezTo>
                    <a:pt x="49876" y="957769"/>
                    <a:pt x="13217" y="987705"/>
                    <a:pt x="255182" y="882503"/>
                  </a:cubicBezTo>
                  <a:cubicBezTo>
                    <a:pt x="282761" y="870512"/>
                    <a:pt x="299725" y="841810"/>
                    <a:pt x="318977" y="818707"/>
                  </a:cubicBezTo>
                  <a:cubicBezTo>
                    <a:pt x="335338" y="799073"/>
                    <a:pt x="361507" y="754912"/>
                    <a:pt x="361507" y="754912"/>
                  </a:cubicBezTo>
                  <a:cubicBezTo>
                    <a:pt x="233174" y="690746"/>
                    <a:pt x="455443" y="795861"/>
                    <a:pt x="138223" y="712382"/>
                  </a:cubicBezTo>
                  <a:cubicBezTo>
                    <a:pt x="125865" y="709130"/>
                    <a:pt x="122673" y="691914"/>
                    <a:pt x="116958" y="680484"/>
                  </a:cubicBezTo>
                  <a:cubicBezTo>
                    <a:pt x="108423" y="663413"/>
                    <a:pt x="102781" y="645042"/>
                    <a:pt x="95693" y="627321"/>
                  </a:cubicBezTo>
                  <a:cubicBezTo>
                    <a:pt x="92149" y="609600"/>
                    <a:pt x="80678" y="591690"/>
                    <a:pt x="85061" y="574158"/>
                  </a:cubicBezTo>
                  <a:cubicBezTo>
                    <a:pt x="91991" y="546437"/>
                    <a:pt x="108775" y="521235"/>
                    <a:pt x="127591" y="499731"/>
                  </a:cubicBezTo>
                  <a:cubicBezTo>
                    <a:pt x="134971" y="491296"/>
                    <a:pt x="148394" y="490683"/>
                    <a:pt x="159489" y="489098"/>
                  </a:cubicBezTo>
                  <a:cubicBezTo>
                    <a:pt x="198242" y="483562"/>
                    <a:pt x="237461" y="482009"/>
                    <a:pt x="276447" y="478465"/>
                  </a:cubicBezTo>
                  <a:cubicBezTo>
                    <a:pt x="308345" y="471377"/>
                    <a:pt x="342106" y="470072"/>
                    <a:pt x="372140" y="457200"/>
                  </a:cubicBezTo>
                  <a:cubicBezTo>
                    <a:pt x="392999" y="448261"/>
                    <a:pt x="405842" y="426346"/>
                    <a:pt x="425302" y="414670"/>
                  </a:cubicBezTo>
                  <a:cubicBezTo>
                    <a:pt x="441668" y="404850"/>
                    <a:pt x="460744" y="400493"/>
                    <a:pt x="478465" y="393405"/>
                  </a:cubicBezTo>
                  <a:cubicBezTo>
                    <a:pt x="504203" y="316195"/>
                    <a:pt x="467352" y="415536"/>
                    <a:pt x="520996" y="318977"/>
                  </a:cubicBezTo>
                  <a:cubicBezTo>
                    <a:pt x="533324" y="296786"/>
                    <a:pt x="556498" y="223104"/>
                    <a:pt x="563526" y="202019"/>
                  </a:cubicBezTo>
                  <a:cubicBezTo>
                    <a:pt x="567070" y="177210"/>
                    <a:pt x="579073" y="152166"/>
                    <a:pt x="574158" y="127591"/>
                  </a:cubicBezTo>
                  <a:cubicBezTo>
                    <a:pt x="571209" y="112846"/>
                    <a:pt x="548985" y="109142"/>
                    <a:pt x="542261" y="95693"/>
                  </a:cubicBezTo>
                  <a:cubicBezTo>
                    <a:pt x="530722" y="72615"/>
                    <a:pt x="529155" y="45743"/>
                    <a:pt x="520996" y="21265"/>
                  </a:cubicBezTo>
                  <a:cubicBezTo>
                    <a:pt x="518490" y="13747"/>
                    <a:pt x="513907" y="7088"/>
                    <a:pt x="510363" y="0"/>
                  </a:cubicBezTo>
                </a:path>
              </a:pathLst>
            </a:cu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D5C447-4CD6-DE5B-8EF1-31A32AE6C924}"/>
                </a:ext>
              </a:extLst>
            </p:cNvPr>
            <p:cNvCxnSpPr>
              <a:stCxn id="37" idx="25"/>
            </p:cNvCxnSpPr>
            <p:nvPr/>
          </p:nvCxnSpPr>
          <p:spPr>
            <a:xfrm flipH="1" flipV="1">
              <a:off x="2456121" y="2594344"/>
              <a:ext cx="95693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F69D031-B60A-DF4B-4099-FD12C08FB4B7}"/>
                </a:ext>
              </a:extLst>
            </p:cNvPr>
            <p:cNvCxnSpPr/>
            <p:nvPr/>
          </p:nvCxnSpPr>
          <p:spPr>
            <a:xfrm flipV="1">
              <a:off x="2551814" y="2594344"/>
              <a:ext cx="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E9BCA45-EEA5-3D66-F6EA-3FC1F0B21F0C}"/>
                </a:ext>
              </a:extLst>
            </p:cNvPr>
            <p:cNvCxnSpPr>
              <a:stCxn id="37" idx="25"/>
            </p:cNvCxnSpPr>
            <p:nvPr/>
          </p:nvCxnSpPr>
          <p:spPr>
            <a:xfrm flipV="1">
              <a:off x="2551814" y="2594344"/>
              <a:ext cx="148856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9EA8CC45-B270-851A-FD59-547066E71189}"/>
                </a:ext>
              </a:extLst>
            </p:cNvPr>
            <p:cNvCxnSpPr/>
            <p:nvPr/>
          </p:nvCxnSpPr>
          <p:spPr>
            <a:xfrm flipV="1">
              <a:off x="2551814" y="2594344"/>
              <a:ext cx="64960" cy="478465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2AE5019-7A13-9690-63C3-7D6DF72C6471}"/>
                </a:ext>
              </a:extLst>
            </p:cNvPr>
            <p:cNvCxnSpPr/>
            <p:nvPr/>
          </p:nvCxnSpPr>
          <p:spPr>
            <a:xfrm flipH="1" flipV="1">
              <a:off x="2498651" y="2573079"/>
              <a:ext cx="53163" cy="499730"/>
            </a:xfrm>
            <a:prstGeom prst="line">
              <a:avLst/>
            </a:prstGeom>
            <a:ln>
              <a:solidFill>
                <a:schemeClr val="tx1"/>
              </a:solidFill>
              <a:headEnd type="none" w="med" len="med"/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10286539-32DD-245F-EF68-A1C8C3AD5FAB}"/>
                </a:ext>
              </a:extLst>
            </p:cNvPr>
            <p:cNvSpPr/>
            <p:nvPr/>
          </p:nvSpPr>
          <p:spPr>
            <a:xfrm>
              <a:off x="1892595" y="3898611"/>
              <a:ext cx="297712" cy="396942"/>
            </a:xfrm>
            <a:prstGeom prst="ellipse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dirty="0"/>
                <a:t>e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2A103CD0-C199-81D2-D693-9BAAA9FAF73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714" t="36413" r="2586"/>
          <a:stretch>
            <a:fillRect/>
          </a:stretch>
        </p:blipFill>
        <p:spPr>
          <a:xfrm>
            <a:off x="6094006" y="2155030"/>
            <a:ext cx="4284917" cy="1018068"/>
          </a:xfrm>
          <a:prstGeom prst="rect">
            <a:avLst/>
          </a:prstGeom>
        </p:spPr>
      </p:pic>
      <p:sp>
        <p:nvSpPr>
          <p:cNvPr id="45" name="Flowchart: Manual Operation 44">
            <a:extLst>
              <a:ext uri="{FF2B5EF4-FFF2-40B4-BE49-F238E27FC236}">
                <a16:creationId xmlns:a16="http://schemas.microsoft.com/office/drawing/2014/main" id="{E593E03E-4166-6823-FBC3-5F2ADAAAFB38}"/>
              </a:ext>
            </a:extLst>
          </p:cNvPr>
          <p:cNvSpPr/>
          <p:nvPr/>
        </p:nvSpPr>
        <p:spPr>
          <a:xfrm>
            <a:off x="6561839" y="3037533"/>
            <a:ext cx="170121" cy="366823"/>
          </a:xfrm>
          <a:prstGeom prst="flowChartManualOperation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lowchart: Manual Operation 45">
            <a:extLst>
              <a:ext uri="{FF2B5EF4-FFF2-40B4-BE49-F238E27FC236}">
                <a16:creationId xmlns:a16="http://schemas.microsoft.com/office/drawing/2014/main" id="{DC3FBFE7-FDEA-25C1-C601-31618FBA85D5}"/>
              </a:ext>
            </a:extLst>
          </p:cNvPr>
          <p:cNvSpPr/>
          <p:nvPr/>
        </p:nvSpPr>
        <p:spPr>
          <a:xfrm>
            <a:off x="9709076" y="3029520"/>
            <a:ext cx="170121" cy="366823"/>
          </a:xfrm>
          <a:prstGeom prst="flowChartManualOperation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Left Brace 46">
            <a:extLst>
              <a:ext uri="{FF2B5EF4-FFF2-40B4-BE49-F238E27FC236}">
                <a16:creationId xmlns:a16="http://schemas.microsoft.com/office/drawing/2014/main" id="{25184FBF-692D-0602-4F0B-7CC981F65BA5}"/>
              </a:ext>
            </a:extLst>
          </p:cNvPr>
          <p:cNvSpPr/>
          <p:nvPr/>
        </p:nvSpPr>
        <p:spPr>
          <a:xfrm>
            <a:off x="5471058" y="3396343"/>
            <a:ext cx="314604" cy="2001618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FD756C2-2366-C819-CA92-34F89BC7160B}"/>
              </a:ext>
            </a:extLst>
          </p:cNvPr>
          <p:cNvSpPr txBox="1"/>
          <p:nvPr/>
        </p:nvSpPr>
        <p:spPr>
          <a:xfrm>
            <a:off x="317862" y="3935487"/>
            <a:ext cx="4968027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Optimized MAPS/LGAD sensing node possibly</a:t>
            </a:r>
          </a:p>
          <a:p>
            <a:pPr algn="l"/>
            <a:r>
              <a:rPr lang="en-US" dirty="0"/>
              <a:t>with analogue front-end</a:t>
            </a:r>
          </a:p>
          <a:p>
            <a:pPr algn="l"/>
            <a:r>
              <a:rPr lang="en-US" dirty="0"/>
              <a:t>Minimize “analogue power”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E128FB2-1313-DC1B-D329-453DBB820FD3}"/>
              </a:ext>
            </a:extLst>
          </p:cNvPr>
          <p:cNvSpPr txBox="1"/>
          <p:nvPr/>
        </p:nvSpPr>
        <p:spPr>
          <a:xfrm>
            <a:off x="913168" y="2342487"/>
            <a:ext cx="4160113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Optimized digital process with low core</a:t>
            </a:r>
          </a:p>
          <a:p>
            <a:pPr algn="l"/>
            <a:r>
              <a:rPr lang="en-US" dirty="0"/>
              <a:t>voltage and high density.</a:t>
            </a:r>
          </a:p>
          <a:p>
            <a:pPr algn="l"/>
            <a:r>
              <a:rPr lang="en-US" dirty="0"/>
              <a:t>=&gt; Reduce “data cost”</a:t>
            </a:r>
          </a:p>
        </p:txBody>
      </p:sp>
      <p:sp>
        <p:nvSpPr>
          <p:cNvPr id="50" name="Left Brace 49">
            <a:extLst>
              <a:ext uri="{FF2B5EF4-FFF2-40B4-BE49-F238E27FC236}">
                <a16:creationId xmlns:a16="http://schemas.microsoft.com/office/drawing/2014/main" id="{4641A09F-28DE-B46F-1072-5202B5E5CBD2}"/>
              </a:ext>
            </a:extLst>
          </p:cNvPr>
          <p:cNvSpPr/>
          <p:nvPr/>
        </p:nvSpPr>
        <p:spPr>
          <a:xfrm>
            <a:off x="5459596" y="2229458"/>
            <a:ext cx="326066" cy="1149388"/>
          </a:xfrm>
          <a:prstGeom prst="lef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082ABBF-44BD-E2EF-7B8A-5584FAE3097E}"/>
              </a:ext>
            </a:extLst>
          </p:cNvPr>
          <p:cNvSpPr txBox="1"/>
          <p:nvPr/>
        </p:nvSpPr>
        <p:spPr>
          <a:xfrm>
            <a:off x="2313077" y="3354594"/>
            <a:ext cx="2223686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Through silicon vias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27C33705-7CCC-FB79-33EF-5101B0BB3BC1}"/>
              </a:ext>
            </a:extLst>
          </p:cNvPr>
          <p:cNvCxnSpPr>
            <a:stCxn id="51" idx="3"/>
            <a:endCxn id="45" idx="1"/>
          </p:cNvCxnSpPr>
          <p:nvPr/>
        </p:nvCxnSpPr>
        <p:spPr>
          <a:xfrm flipV="1">
            <a:off x="4536763" y="3220945"/>
            <a:ext cx="2042088" cy="3183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C5AA14AD-7AF9-9287-5F0B-207067D80E18}"/>
              </a:ext>
            </a:extLst>
          </p:cNvPr>
          <p:cNvCxnSpPr>
            <a:stCxn id="47" idx="1"/>
            <a:endCxn id="48" idx="3"/>
          </p:cNvCxnSpPr>
          <p:nvPr/>
        </p:nvCxnSpPr>
        <p:spPr>
          <a:xfrm flipH="1">
            <a:off x="5285889" y="4397152"/>
            <a:ext cx="185169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5870411-625B-E4E3-7B45-167A860738FE}"/>
              </a:ext>
            </a:extLst>
          </p:cNvPr>
          <p:cNvCxnSpPr>
            <a:stCxn id="50" idx="1"/>
            <a:endCxn id="49" idx="3"/>
          </p:cNvCxnSpPr>
          <p:nvPr/>
        </p:nvCxnSpPr>
        <p:spPr>
          <a:xfrm flipH="1">
            <a:off x="5073281" y="2804152"/>
            <a:ext cx="386315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25C95E8-EEC6-E71D-5237-48FBB0E94B87}"/>
              </a:ext>
            </a:extLst>
          </p:cNvPr>
          <p:cNvGrpSpPr/>
          <p:nvPr/>
        </p:nvGrpSpPr>
        <p:grpSpPr>
          <a:xfrm>
            <a:off x="6094006" y="768767"/>
            <a:ext cx="5736044" cy="1426456"/>
            <a:chOff x="6094006" y="768767"/>
            <a:chExt cx="5736044" cy="1426456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F27D316-CEFC-E85A-2849-88DCCC493833}"/>
                </a:ext>
              </a:extLst>
            </p:cNvPr>
            <p:cNvSpPr txBox="1"/>
            <p:nvPr/>
          </p:nvSpPr>
          <p:spPr>
            <a:xfrm>
              <a:off x="6094006" y="1058818"/>
              <a:ext cx="4284917" cy="923330"/>
            </a:xfrm>
            <a:prstGeom prst="rect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endParaRPr lang="en-US" dirty="0"/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Monolithic optical transceiver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370461A-437A-CBEB-0FAA-FD1CB6159D50}"/>
                </a:ext>
              </a:extLst>
            </p:cNvPr>
            <p:cNvSpPr/>
            <p:nvPr/>
          </p:nvSpPr>
          <p:spPr>
            <a:xfrm>
              <a:off x="6197851" y="1921310"/>
              <a:ext cx="762000" cy="27391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C423CA49-B722-4D89-0B41-23AAF464425B}"/>
                </a:ext>
              </a:extLst>
            </p:cNvPr>
            <p:cNvSpPr/>
            <p:nvPr/>
          </p:nvSpPr>
          <p:spPr>
            <a:xfrm>
              <a:off x="8634692" y="1921310"/>
              <a:ext cx="762000" cy="27391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DE5EB8A-685B-C3B8-7E3E-48D9305C0B8E}"/>
                </a:ext>
              </a:extLst>
            </p:cNvPr>
            <p:cNvSpPr/>
            <p:nvPr/>
          </p:nvSpPr>
          <p:spPr>
            <a:xfrm>
              <a:off x="7384504" y="1921310"/>
              <a:ext cx="762000" cy="273913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ight Triangle 62">
              <a:extLst>
                <a:ext uri="{FF2B5EF4-FFF2-40B4-BE49-F238E27FC236}">
                  <a16:creationId xmlns:a16="http://schemas.microsoft.com/office/drawing/2014/main" id="{19920329-E0A1-A363-5F5F-1F16E2F8C2A5}"/>
                </a:ext>
              </a:extLst>
            </p:cNvPr>
            <p:cNvSpPr/>
            <p:nvPr/>
          </p:nvSpPr>
          <p:spPr>
            <a:xfrm flipH="1">
              <a:off x="9222636" y="827559"/>
              <a:ext cx="571500" cy="260143"/>
            </a:xfrm>
            <a:prstGeom prst="rtTriangle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A0D9E9B-719C-2F62-EDC3-69AFCA3F16CF}"/>
                </a:ext>
              </a:extLst>
            </p:cNvPr>
            <p:cNvSpPr/>
            <p:nvPr/>
          </p:nvSpPr>
          <p:spPr>
            <a:xfrm>
              <a:off x="9794136" y="827559"/>
              <a:ext cx="2035914" cy="26756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8394606-B582-3ACA-4229-E8E52AA4913B}"/>
                </a:ext>
              </a:extLst>
            </p:cNvPr>
            <p:cNvSpPr txBox="1"/>
            <p:nvPr/>
          </p:nvSpPr>
          <p:spPr>
            <a:xfrm>
              <a:off x="10151079" y="768767"/>
              <a:ext cx="1279517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/>
                <a:t>Optical fiber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DA1692D2-5ACB-CDE1-35C6-8DA1C0D116C8}"/>
              </a:ext>
            </a:extLst>
          </p:cNvPr>
          <p:cNvSpPr txBox="1"/>
          <p:nvPr/>
        </p:nvSpPr>
        <p:spPr>
          <a:xfrm>
            <a:off x="155771" y="5961937"/>
            <a:ext cx="11799256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M</a:t>
            </a:r>
            <a:r>
              <a:rPr lang="en-US" dirty="0"/>
              <a:t>onolithic Optical Transceiver –  Followed up by the Helmholtz Innovation pool project SOPHIE (DESY, KIT, GSI) 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176E384B-4BDE-01BF-74A9-18D12F9ECF01}"/>
              </a:ext>
            </a:extLst>
          </p:cNvPr>
          <p:cNvGrpSpPr/>
          <p:nvPr/>
        </p:nvGrpSpPr>
        <p:grpSpPr>
          <a:xfrm>
            <a:off x="7740273" y="895193"/>
            <a:ext cx="4299327" cy="777958"/>
            <a:chOff x="7740273" y="895193"/>
            <a:chExt cx="4299327" cy="777958"/>
          </a:xfrm>
        </p:grpSpPr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629E381F-5011-F0A4-D7BC-3BADF6B62C62}"/>
                </a:ext>
              </a:extLst>
            </p:cNvPr>
            <p:cNvSpPr/>
            <p:nvPr/>
          </p:nvSpPr>
          <p:spPr>
            <a:xfrm>
              <a:off x="7740273" y="895193"/>
              <a:ext cx="4299327" cy="777958"/>
            </a:xfrm>
            <a:custGeom>
              <a:avLst/>
              <a:gdLst>
                <a:gd name="connsiteX0" fmla="*/ 4204077 w 4299327"/>
                <a:gd name="connsiteY0" fmla="*/ 123982 h 777958"/>
                <a:gd name="connsiteX1" fmla="*/ 2499102 w 4299327"/>
                <a:gd name="connsiteY1" fmla="*/ 133507 h 777958"/>
                <a:gd name="connsiteX2" fmla="*/ 2203827 w 4299327"/>
                <a:gd name="connsiteY2" fmla="*/ 428782 h 777958"/>
                <a:gd name="connsiteX3" fmla="*/ 1889502 w 4299327"/>
                <a:gd name="connsiteY3" fmla="*/ 733582 h 777958"/>
                <a:gd name="connsiteX4" fmla="*/ 536952 w 4299327"/>
                <a:gd name="connsiteY4" fmla="*/ 743107 h 777958"/>
                <a:gd name="connsiteX5" fmla="*/ 375027 w 4299327"/>
                <a:gd name="connsiteY5" fmla="*/ 419257 h 777958"/>
                <a:gd name="connsiteX6" fmla="*/ 641727 w 4299327"/>
                <a:gd name="connsiteY6" fmla="*/ 324007 h 777958"/>
                <a:gd name="connsiteX7" fmla="*/ 946527 w 4299327"/>
                <a:gd name="connsiteY7" fmla="*/ 504982 h 777958"/>
                <a:gd name="connsiteX8" fmla="*/ 851277 w 4299327"/>
                <a:gd name="connsiteY8" fmla="*/ 666907 h 777958"/>
                <a:gd name="connsiteX9" fmla="*/ 603627 w 4299327"/>
                <a:gd name="connsiteY9" fmla="*/ 752632 h 777958"/>
                <a:gd name="connsiteX10" fmla="*/ 194052 w 4299327"/>
                <a:gd name="connsiteY10" fmla="*/ 695482 h 777958"/>
                <a:gd name="connsiteX11" fmla="*/ 127377 w 4299327"/>
                <a:gd name="connsiteY11" fmla="*/ 238282 h 777958"/>
                <a:gd name="connsiteX12" fmla="*/ 1908552 w 4299327"/>
                <a:gd name="connsiteY12" fmla="*/ 257332 h 777958"/>
                <a:gd name="connsiteX13" fmla="*/ 2184777 w 4299327"/>
                <a:gd name="connsiteY13" fmla="*/ 38257 h 777958"/>
                <a:gd name="connsiteX14" fmla="*/ 4299327 w 4299327"/>
                <a:gd name="connsiteY14" fmla="*/ 157 h 777958"/>
                <a:gd name="connsiteX15" fmla="*/ 4299327 w 4299327"/>
                <a:gd name="connsiteY15" fmla="*/ 157 h 777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299327" h="777958">
                  <a:moveTo>
                    <a:pt x="4204077" y="123982"/>
                  </a:moveTo>
                  <a:cubicBezTo>
                    <a:pt x="3518277" y="103344"/>
                    <a:pt x="2832477" y="82707"/>
                    <a:pt x="2499102" y="133507"/>
                  </a:cubicBezTo>
                  <a:cubicBezTo>
                    <a:pt x="2165727" y="184307"/>
                    <a:pt x="2305427" y="328770"/>
                    <a:pt x="2203827" y="428782"/>
                  </a:cubicBezTo>
                  <a:cubicBezTo>
                    <a:pt x="2102227" y="528795"/>
                    <a:pt x="2167314" y="681195"/>
                    <a:pt x="1889502" y="733582"/>
                  </a:cubicBezTo>
                  <a:cubicBezTo>
                    <a:pt x="1611689" y="785970"/>
                    <a:pt x="789365" y="795495"/>
                    <a:pt x="536952" y="743107"/>
                  </a:cubicBezTo>
                  <a:cubicBezTo>
                    <a:pt x="284539" y="690719"/>
                    <a:pt x="357565" y="489107"/>
                    <a:pt x="375027" y="419257"/>
                  </a:cubicBezTo>
                  <a:cubicBezTo>
                    <a:pt x="392489" y="349407"/>
                    <a:pt x="546477" y="309720"/>
                    <a:pt x="641727" y="324007"/>
                  </a:cubicBezTo>
                  <a:cubicBezTo>
                    <a:pt x="736977" y="338295"/>
                    <a:pt x="911602" y="447832"/>
                    <a:pt x="946527" y="504982"/>
                  </a:cubicBezTo>
                  <a:cubicBezTo>
                    <a:pt x="981452" y="562132"/>
                    <a:pt x="908427" y="625632"/>
                    <a:pt x="851277" y="666907"/>
                  </a:cubicBezTo>
                  <a:cubicBezTo>
                    <a:pt x="794127" y="708182"/>
                    <a:pt x="713164" y="747870"/>
                    <a:pt x="603627" y="752632"/>
                  </a:cubicBezTo>
                  <a:cubicBezTo>
                    <a:pt x="494090" y="757394"/>
                    <a:pt x="273427" y="781207"/>
                    <a:pt x="194052" y="695482"/>
                  </a:cubicBezTo>
                  <a:cubicBezTo>
                    <a:pt x="114677" y="609757"/>
                    <a:pt x="-158373" y="311307"/>
                    <a:pt x="127377" y="238282"/>
                  </a:cubicBezTo>
                  <a:cubicBezTo>
                    <a:pt x="413127" y="165257"/>
                    <a:pt x="1565652" y="290669"/>
                    <a:pt x="1908552" y="257332"/>
                  </a:cubicBezTo>
                  <a:cubicBezTo>
                    <a:pt x="2251452" y="223995"/>
                    <a:pt x="1786314" y="81119"/>
                    <a:pt x="2184777" y="38257"/>
                  </a:cubicBezTo>
                  <a:cubicBezTo>
                    <a:pt x="2583239" y="-4606"/>
                    <a:pt x="4299327" y="157"/>
                    <a:pt x="4299327" y="157"/>
                  </a:cubicBezTo>
                  <a:lnTo>
                    <a:pt x="4299327" y="157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headEnd type="none" w="med" len="med"/>
              <a:tailEnd type="triangl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A2B29AF-63AA-5182-6925-766C6A1C48B3}"/>
                </a:ext>
              </a:extLst>
            </p:cNvPr>
            <p:cNvSpPr txBox="1"/>
            <p:nvPr/>
          </p:nvSpPr>
          <p:spPr>
            <a:xfrm>
              <a:off x="10513607" y="1114134"/>
              <a:ext cx="1441420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Light feed in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4B52679-6C62-50F4-FDF0-F0E8F134C10B}"/>
              </a:ext>
            </a:extLst>
          </p:cNvPr>
          <p:cNvGrpSpPr/>
          <p:nvPr/>
        </p:nvGrpSpPr>
        <p:grpSpPr>
          <a:xfrm>
            <a:off x="5987918" y="573198"/>
            <a:ext cx="2877775" cy="910268"/>
            <a:chOff x="5987918" y="573198"/>
            <a:chExt cx="2877775" cy="910268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F923D1E-9593-DD71-FD93-FAEEE7A1C866}"/>
                </a:ext>
              </a:extLst>
            </p:cNvPr>
            <p:cNvSpPr txBox="1"/>
            <p:nvPr/>
          </p:nvSpPr>
          <p:spPr>
            <a:xfrm>
              <a:off x="5987918" y="573198"/>
              <a:ext cx="2877775" cy="369332"/>
            </a:xfrm>
            <a:prstGeom prst="rect">
              <a:avLst/>
            </a:prstGeom>
            <a:ln>
              <a:solidFill>
                <a:srgbClr val="FF0000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Voltage steered modulator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C062BAB1-DD91-E151-B6F4-F562DE5C541B}"/>
                </a:ext>
              </a:extLst>
            </p:cNvPr>
            <p:cNvCxnSpPr>
              <a:stCxn id="72" idx="2"/>
            </p:cNvCxnSpPr>
            <p:nvPr/>
          </p:nvCxnSpPr>
          <p:spPr>
            <a:xfrm>
              <a:off x="7426806" y="942530"/>
              <a:ext cx="895136" cy="540936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BC94B83-20EB-8C7C-7F5E-40C68F3B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8836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45"/>
    </mc:Choice>
    <mc:Fallback xmlns="">
      <p:transition spd="slow" advTm="21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3B93FF-DAE1-9C0B-0298-710946CC12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Summary and conclusion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45F53-A95E-2275-A93F-5E6B28638964}"/>
              </a:ext>
            </a:extLst>
          </p:cNvPr>
          <p:cNvSpPr txBox="1"/>
          <p:nvPr/>
        </p:nvSpPr>
        <p:spPr>
          <a:xfrm>
            <a:off x="219075" y="672584"/>
            <a:ext cx="8569975" cy="1600438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uture detectors in Relativistic Heavy Ion physics have to: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Perform precision tracking/vertexing at low momentum 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US" sz="1600" dirty="0">
                <a:solidFill>
                  <a:srgbClr val="0070C0"/>
                </a:solidFill>
              </a:rPr>
              <a:t>Need lowest material budget.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Reconstruct particles like open charm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US" sz="1600" dirty="0">
                <a:solidFill>
                  <a:srgbClr val="0070C0"/>
                </a:solidFill>
              </a:rPr>
              <a:t>Need best possible vertexing capability, ~5 µm spatial precision.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Need time stamping of </a:t>
            </a:r>
            <a:r>
              <a:rPr lang="en-US" sz="1600" dirty="0">
                <a:solidFill>
                  <a:schemeClr val="accent1"/>
                </a:solidFill>
              </a:rPr>
              <a:t>~1ns </a:t>
            </a:r>
            <a:r>
              <a:rPr lang="en-US" sz="1600" dirty="0"/>
              <a:t>at rates of </a:t>
            </a:r>
            <a:r>
              <a:rPr lang="en-US" sz="1600" dirty="0">
                <a:solidFill>
                  <a:schemeClr val="accent1"/>
                </a:solidFill>
              </a:rPr>
              <a:t>&gt;100 MHz/cm² </a:t>
            </a:r>
            <a:r>
              <a:rPr lang="en-US" sz="1600" dirty="0"/>
              <a:t>and rad. hardness of </a:t>
            </a:r>
            <a:r>
              <a:rPr lang="en-US" sz="1600" dirty="0">
                <a:solidFill>
                  <a:schemeClr val="accent1"/>
                </a:solidFill>
              </a:rPr>
              <a:t>~10</a:t>
            </a:r>
            <a:r>
              <a:rPr lang="en-US" sz="1600" baseline="30000" dirty="0">
                <a:solidFill>
                  <a:schemeClr val="accent1"/>
                </a:solidFill>
              </a:rPr>
              <a:t>15</a:t>
            </a:r>
            <a:r>
              <a:rPr lang="en-US" sz="1600" dirty="0">
                <a:solidFill>
                  <a:schemeClr val="accent1"/>
                </a:solidFill>
              </a:rPr>
              <a:t>n</a:t>
            </a:r>
            <a:r>
              <a:rPr lang="en-US" sz="1600" baseline="-25000" dirty="0">
                <a:solidFill>
                  <a:schemeClr val="accent1"/>
                </a:solidFill>
              </a:rPr>
              <a:t>eq</a:t>
            </a:r>
            <a:r>
              <a:rPr lang="en-US" sz="1600" dirty="0">
                <a:solidFill>
                  <a:schemeClr val="accent1"/>
                </a:solidFill>
              </a:rPr>
              <a:t>/cm²</a:t>
            </a:r>
            <a:r>
              <a:rPr lang="en-US" sz="1600" dirty="0"/>
              <a:t>.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D8FC1E-527C-ABC2-F7C8-A19FCE6A49B6}"/>
              </a:ext>
            </a:extLst>
          </p:cNvPr>
          <p:cNvSpPr txBox="1"/>
          <p:nvPr/>
        </p:nvSpPr>
        <p:spPr>
          <a:xfrm>
            <a:off x="219075" y="2273022"/>
            <a:ext cx="7814960" cy="86177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etectors would preferably be air-cooled to reach material budget goals.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en-US" sz="1600" dirty="0"/>
              <a:t>Low power dissipation is driving design constraint.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r>
              <a:rPr lang="en-US" sz="1600" dirty="0"/>
              <a:t>Serial powering might be required for bigger systems.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3085B8-1B13-42A1-6CEB-B139C64B5AD3}"/>
              </a:ext>
            </a:extLst>
          </p:cNvPr>
          <p:cNvSpPr txBox="1"/>
          <p:nvPr/>
        </p:nvSpPr>
        <p:spPr>
          <a:xfrm>
            <a:off x="219075" y="3280404"/>
            <a:ext cx="6582636" cy="233910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/>
              <a:t>echnological approaches include: 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Next generation sensor readout based on fixed priority arbiter.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Integration of time walk correction based on time-over-threshold.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Tuning power vs. performance locally for best system performance.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LGAD charge amplification in MAPS.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Monolithic optical transceivers.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Light weight and low power serial powering…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2 tier sensors (digital tier for low power data processing/transport).</a:t>
            </a:r>
          </a:p>
          <a:p>
            <a:pPr marL="285750" indent="-285750" algn="l">
              <a:buFont typeface="Symbol" panose="05050102010706020507" pitchFamily="18" charset="2"/>
              <a:buChar char="Þ"/>
            </a:pPr>
            <a:endParaRPr lang="en-US" sz="1600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15F7BA-7445-79D0-19EB-25743B53A43C}"/>
              </a:ext>
            </a:extLst>
          </p:cNvPr>
          <p:cNvGrpSpPr/>
          <p:nvPr/>
        </p:nvGrpSpPr>
        <p:grpSpPr>
          <a:xfrm>
            <a:off x="6724650" y="3623547"/>
            <a:ext cx="5020650" cy="457200"/>
            <a:chOff x="6724650" y="3623547"/>
            <a:chExt cx="5020650" cy="457200"/>
          </a:xfrm>
        </p:grpSpPr>
        <p:sp>
          <p:nvSpPr>
            <p:cNvPr id="6" name="Right Brace 5">
              <a:extLst>
                <a:ext uri="{FF2B5EF4-FFF2-40B4-BE49-F238E27FC236}">
                  <a16:creationId xmlns:a16="http://schemas.microsoft.com/office/drawing/2014/main" id="{5ED5E96B-E5CF-19FC-D02E-D6C8D2F0FFD0}"/>
                </a:ext>
              </a:extLst>
            </p:cNvPr>
            <p:cNvSpPr/>
            <p:nvPr/>
          </p:nvSpPr>
          <p:spPr>
            <a:xfrm>
              <a:off x="6724650" y="3623547"/>
              <a:ext cx="133350" cy="457200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49510E-C776-F0CE-EB58-C89F59C0627A}"/>
                </a:ext>
              </a:extLst>
            </p:cNvPr>
            <p:cNvSpPr txBox="1"/>
            <p:nvPr/>
          </p:nvSpPr>
          <p:spPr>
            <a:xfrm>
              <a:off x="6858000" y="3667481"/>
              <a:ext cx="4887300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/>
                <a:t>Followed up by DESY+GSI (DRD3/OCTOPUS and MANTA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9F49EFB-CAA9-9CCD-7509-B562CF42255A}"/>
              </a:ext>
            </a:extLst>
          </p:cNvPr>
          <p:cNvGrpSpPr/>
          <p:nvPr/>
        </p:nvGrpSpPr>
        <p:grpSpPr>
          <a:xfrm>
            <a:off x="6711922" y="4045532"/>
            <a:ext cx="4565678" cy="307777"/>
            <a:chOff x="6711922" y="4045532"/>
            <a:chExt cx="3102211" cy="307777"/>
          </a:xfrm>
        </p:grpSpPr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id="{5C545CD2-038E-1AAD-3600-CDD33BCB9BF3}"/>
                </a:ext>
              </a:extLst>
            </p:cNvPr>
            <p:cNvSpPr/>
            <p:nvPr/>
          </p:nvSpPr>
          <p:spPr>
            <a:xfrm>
              <a:off x="6711922" y="4143368"/>
              <a:ext cx="99255" cy="142882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51C863-C0AC-7CFD-8075-C33CC2DDE24E}"/>
                </a:ext>
              </a:extLst>
            </p:cNvPr>
            <p:cNvSpPr txBox="1"/>
            <p:nvPr/>
          </p:nvSpPr>
          <p:spPr>
            <a:xfrm>
              <a:off x="6845272" y="4045532"/>
              <a:ext cx="296886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Followed up by GSI + DESY (DRD3/MANTA)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6F6045C-B414-1A92-AAEE-23775B07EA61}"/>
              </a:ext>
            </a:extLst>
          </p:cNvPr>
          <p:cNvGrpSpPr/>
          <p:nvPr/>
        </p:nvGrpSpPr>
        <p:grpSpPr>
          <a:xfrm>
            <a:off x="6718478" y="4295053"/>
            <a:ext cx="4063822" cy="307777"/>
            <a:chOff x="6718478" y="4295053"/>
            <a:chExt cx="4063822" cy="307777"/>
          </a:xfrm>
        </p:grpSpPr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347A5A3B-39D1-9663-2CE9-F872A4AFD1A6}"/>
                </a:ext>
              </a:extLst>
            </p:cNvPr>
            <p:cNvSpPr/>
            <p:nvPr/>
          </p:nvSpPr>
          <p:spPr>
            <a:xfrm>
              <a:off x="6718478" y="4392889"/>
              <a:ext cx="133350" cy="142882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343CD17-DD24-1D10-0C41-40DEE4BF7AAB}"/>
                </a:ext>
              </a:extLst>
            </p:cNvPr>
            <p:cNvSpPr txBox="1"/>
            <p:nvPr/>
          </p:nvSpPr>
          <p:spPr>
            <a:xfrm>
              <a:off x="6841401" y="4295053"/>
              <a:ext cx="394089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Followed up e.g. by GSI (DRD3/CASSIA)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189D5D3-79F5-9554-F63F-36F95C9D74E9}"/>
              </a:ext>
            </a:extLst>
          </p:cNvPr>
          <p:cNvGrpSpPr/>
          <p:nvPr/>
        </p:nvGrpSpPr>
        <p:grpSpPr>
          <a:xfrm>
            <a:off x="6708051" y="4532402"/>
            <a:ext cx="5151717" cy="307777"/>
            <a:chOff x="6708051" y="4532402"/>
            <a:chExt cx="5151717" cy="307777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3F63EBE-EA8A-59DF-24B1-3E97DB35567F}"/>
                </a:ext>
              </a:extLst>
            </p:cNvPr>
            <p:cNvSpPr txBox="1"/>
            <p:nvPr/>
          </p:nvSpPr>
          <p:spPr>
            <a:xfrm>
              <a:off x="6841400" y="4532402"/>
              <a:ext cx="50183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dirty="0"/>
                <a:t>Followed up by DESY + KIT + GSI (HELMHOLTZ/SOPHIE)</a:t>
              </a:r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2D48279A-7E10-9F47-EB95-A2FE11DB54E0}"/>
                </a:ext>
              </a:extLst>
            </p:cNvPr>
            <p:cNvSpPr/>
            <p:nvPr/>
          </p:nvSpPr>
          <p:spPr>
            <a:xfrm>
              <a:off x="6708051" y="4630238"/>
              <a:ext cx="133350" cy="142882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EB5CCE0-570B-0F58-1D93-1AAD23CCDFFD}"/>
              </a:ext>
            </a:extLst>
          </p:cNvPr>
          <p:cNvGrpSpPr/>
          <p:nvPr/>
        </p:nvGrpSpPr>
        <p:grpSpPr>
          <a:xfrm>
            <a:off x="6718007" y="4847286"/>
            <a:ext cx="4074720" cy="399763"/>
            <a:chOff x="6718007" y="4847286"/>
            <a:chExt cx="4074720" cy="399763"/>
          </a:xfrm>
        </p:grpSpPr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8CFDFD85-4CF6-A1C0-D42A-45FC96E203C9}"/>
                </a:ext>
              </a:extLst>
            </p:cNvPr>
            <p:cNvSpPr/>
            <p:nvPr/>
          </p:nvSpPr>
          <p:spPr>
            <a:xfrm>
              <a:off x="6718007" y="4847286"/>
              <a:ext cx="123392" cy="399763"/>
            </a:xfrm>
            <a:prstGeom prst="righ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70C51A-C21F-CC1D-BEE2-C3CDF0C6481D}"/>
                </a:ext>
              </a:extLst>
            </p:cNvPr>
            <p:cNvSpPr txBox="1"/>
            <p:nvPr/>
          </p:nvSpPr>
          <p:spPr>
            <a:xfrm>
              <a:off x="6851828" y="4865926"/>
              <a:ext cx="394089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/>
                <a:t>Not covered 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5CF7C990-292C-F5D3-8A7F-6DEFABBC8F17}"/>
              </a:ext>
            </a:extLst>
          </p:cNvPr>
          <p:cNvSpPr txBox="1"/>
          <p:nvPr/>
        </p:nvSpPr>
        <p:spPr>
          <a:xfrm>
            <a:off x="219075" y="5922274"/>
            <a:ext cx="10366941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/>
              <a:t>ombining those elements might create outstanding next generation instruments for future research.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35A5C2-1199-AAAA-C4D6-730C8ECDBFD1}"/>
              </a:ext>
            </a:extLst>
          </p:cNvPr>
          <p:cNvCxnSpPr>
            <a:cxnSpLocks/>
          </p:cNvCxnSpPr>
          <p:nvPr/>
        </p:nvCxnSpPr>
        <p:spPr>
          <a:xfrm flipV="1">
            <a:off x="6962274" y="4969062"/>
            <a:ext cx="1034716" cy="135175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C99C416-0500-AA11-13C0-AC1A814FF8EA}"/>
              </a:ext>
            </a:extLst>
          </p:cNvPr>
          <p:cNvSpPr txBox="1"/>
          <p:nvPr/>
        </p:nvSpPr>
        <p:spPr>
          <a:xfrm>
            <a:off x="8097391" y="4806071"/>
            <a:ext cx="2619563" cy="52322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1400" dirty="0"/>
              <a:t>Followed up by GSI (ALICE3)</a:t>
            </a:r>
          </a:p>
          <a:p>
            <a:pPr algn="l"/>
            <a:r>
              <a:rPr lang="en-US" sz="1400" dirty="0"/>
              <a:t>Followed up by KIT (DRD7.6b)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DBCC95B2-EFC8-C98E-8610-15B5044F3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6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403"/>
    </mc:Choice>
    <mc:Fallback xmlns="">
      <p:transition spd="slow" advTm="133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C4973-EAF8-9E1A-A795-F364976C2C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8A373B0-B956-9EE7-BDDE-06E50BF92F7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noProof="0" dirty="0"/>
              <a:t>Relativistic heavy ion physics – how we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10698F2-0A23-9410-A2BD-9AF0FCF86D65}"/>
                  </a:ext>
                </a:extLst>
              </p:cNvPr>
              <p:cNvSpPr txBox="1"/>
              <p:nvPr/>
            </p:nvSpPr>
            <p:spPr>
              <a:xfrm>
                <a:off x="256674" y="3499960"/>
                <a:ext cx="7019422" cy="280076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600" noProof="0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W</a:t>
                </a:r>
                <a:r>
                  <a:rPr lang="en-US" sz="1600" noProof="0" dirty="0">
                    <a:cs typeface="Calibri" panose="020F0502020204030204" pitchFamily="34" charset="0"/>
                  </a:rPr>
                  <a:t>hat you want to access: 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Properties of the medium at highest energy density.</a:t>
                </a:r>
                <a:endParaRPr lang="en-US" sz="1600" noProof="0" dirty="0">
                  <a:cs typeface="Calibri" panose="020F0502020204030204" pitchFamily="34" charset="0"/>
                </a:endParaRPr>
              </a:p>
              <a:p>
                <a:pPr algn="l"/>
                <a:r>
                  <a:rPr lang="en-US" sz="1600" noProof="0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W</a:t>
                </a:r>
                <a:r>
                  <a:rPr lang="en-US" sz="1600" noProof="0" dirty="0">
                    <a:cs typeface="Calibri" panose="020F0502020204030204" pitchFamily="34" charset="0"/>
                  </a:rPr>
                  <a:t>hat you can access: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Kinetics of particles of the </a:t>
                </a:r>
                <a:r>
                  <a:rPr lang="en-US" sz="1400" noProof="0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cooled down </a:t>
                </a:r>
                <a:r>
                  <a:rPr lang="en-US" sz="1400" noProof="0" dirty="0">
                    <a:cs typeface="Calibri" panose="020F0502020204030204" pitchFamily="34" charset="0"/>
                  </a:rPr>
                  <a:t>medium =&gt; </a:t>
                </a:r>
                <a14:m>
                  <m:oMath xmlns:m="http://schemas.openxmlformats.org/officeDocument/2006/math">
                    <m:r>
                      <a:rPr lang="en-US" sz="1400" b="0" i="1" noProof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1400" b="0" i="1" noProof="0" smtClean="0">
                        <a:latin typeface="Cambria Math" panose="02040503050406030204" pitchFamily="18" charset="0"/>
                      </a:rPr>
                      <m:t>≈150 </m:t>
                    </m:r>
                    <m:r>
                      <m:rPr>
                        <m:sty m:val="p"/>
                      </m:rPr>
                      <a:rPr lang="en-US" sz="1400" b="0" i="0" noProof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r>
                  <a:rPr lang="en-US" sz="1400" noProof="0" dirty="0">
                    <a:cs typeface="Calibri" panose="020F0502020204030204" pitchFamily="34" charset="0"/>
                  </a:rPr>
                  <a:t> in collision frame.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Composition of particles of the </a:t>
                </a:r>
                <a:r>
                  <a:rPr lang="en-US" sz="1400" noProof="0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cooled down </a:t>
                </a:r>
                <a:r>
                  <a:rPr lang="en-US" sz="1400" noProof="0" dirty="0">
                    <a:cs typeface="Calibri" panose="020F0502020204030204" pitchFamily="34" charset="0"/>
                  </a:rPr>
                  <a:t>medium.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600" noProof="0" dirty="0">
                    <a:cs typeface="Calibri" panose="020F0502020204030204" pitchFamily="34" charset="0"/>
                  </a:rPr>
                  <a:t>“Probes”: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Particles from early collisions, e.g. charm quarks (precious but rare).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Leptons from the hot phase (don’t cool down but a lot of background).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Collective properties (e.g. density fluctuations).</a:t>
                </a:r>
              </a:p>
              <a:p>
                <a:r>
                  <a:rPr lang="en-US" sz="1600" noProof="0" dirty="0">
                    <a:solidFill>
                      <a:srgbClr val="FF0000"/>
                    </a:solidFill>
                    <a:cs typeface="Calibri" panose="020F0502020204030204" pitchFamily="34" charset="0"/>
                  </a:rPr>
                  <a:t>W</a:t>
                </a:r>
                <a:r>
                  <a:rPr lang="en-US" sz="1600" noProof="0" dirty="0">
                    <a:cs typeface="Calibri" panose="020F0502020204030204" pitchFamily="34" charset="0"/>
                  </a:rPr>
                  <a:t>hat do you need: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Detectors suited for high precision tracking at low momentum.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noProof="0" dirty="0">
                    <a:cs typeface="Calibri" panose="020F0502020204030204" pitchFamily="34" charset="0"/>
                  </a:rPr>
                  <a:t>Detectors being sensitive for rare probes in front of heavy ion background.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10698F2-0A23-9410-A2BD-9AF0FCF86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674" y="3499960"/>
                <a:ext cx="7019422" cy="2800767"/>
              </a:xfrm>
              <a:prstGeom prst="rect">
                <a:avLst/>
              </a:prstGeom>
              <a:blipFill>
                <a:blip r:embed="rId3"/>
                <a:stretch>
                  <a:fillRect l="-434" t="-652" b="-13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Picture 37">
            <a:extLst>
              <a:ext uri="{FF2B5EF4-FFF2-40B4-BE49-F238E27FC236}">
                <a16:creationId xmlns:a16="http://schemas.microsoft.com/office/drawing/2014/main" id="{674661E7-B6BF-B392-C0B4-93012ADEA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74" y="697930"/>
            <a:ext cx="6986338" cy="2665225"/>
          </a:xfrm>
          <a:prstGeom prst="rect">
            <a:avLst/>
          </a:prstGeom>
        </p:spPr>
      </p:pic>
      <p:sp>
        <p:nvSpPr>
          <p:cNvPr id="40" name="Right Brace 39">
            <a:extLst>
              <a:ext uri="{FF2B5EF4-FFF2-40B4-BE49-F238E27FC236}">
                <a16:creationId xmlns:a16="http://schemas.microsoft.com/office/drawing/2014/main" id="{4F8E92D8-3CDE-F2C2-5342-2D2F16CA504B}"/>
              </a:ext>
            </a:extLst>
          </p:cNvPr>
          <p:cNvSpPr/>
          <p:nvPr/>
        </p:nvSpPr>
        <p:spPr>
          <a:xfrm>
            <a:off x="6609348" y="5807059"/>
            <a:ext cx="160421" cy="465221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D57A429-8E77-494C-1700-7194FB233E13}"/>
              </a:ext>
            </a:extLst>
          </p:cNvPr>
          <p:cNvSpPr txBox="1"/>
          <p:nvPr/>
        </p:nvSpPr>
        <p:spPr>
          <a:xfrm>
            <a:off x="6906127" y="5855003"/>
            <a:ext cx="4429418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noProof="0" dirty="0"/>
              <a:t>Sensitivity is essential, therefore DMAPS.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8199CF-04AE-D62B-B505-ADF081A2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351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34"/>
    </mc:Choice>
    <mc:Fallback xmlns="">
      <p:transition spd="slow" advTm="754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noProof="0" dirty="0"/>
              <a:t>MAPS – the hope and limitations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868" t="842" r="-1" b="1193"/>
          <a:stretch/>
        </p:blipFill>
        <p:spPr>
          <a:xfrm>
            <a:off x="7085445" y="784896"/>
            <a:ext cx="4448175" cy="4253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8033911" y="5102031"/>
            <a:ext cx="289053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noProof="0" dirty="0">
                <a:solidFill>
                  <a:prstClr val="black"/>
                </a:solidFill>
                <a:latin typeface="Arial"/>
              </a:rPr>
              <a:t>Hybrid pixels (LHC / CMS)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085445" y="784896"/>
            <a:ext cx="4481117" cy="4708325"/>
            <a:chOff x="2172106" y="738447"/>
            <a:chExt cx="4481117" cy="4708325"/>
          </a:xfrm>
        </p:grpSpPr>
        <p:sp>
          <p:nvSpPr>
            <p:cNvPr id="6" name="TextBox 5"/>
            <p:cNvSpPr txBox="1"/>
            <p:nvPr/>
          </p:nvSpPr>
          <p:spPr>
            <a:xfrm>
              <a:off x="3137044" y="5077440"/>
              <a:ext cx="28905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noProof="0" dirty="0">
                  <a:solidFill>
                    <a:prstClr val="black"/>
                  </a:solidFill>
                  <a:latin typeface="Arial"/>
                </a:rPr>
                <a:t> </a:t>
              </a: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172106" y="738447"/>
              <a:ext cx="4481117" cy="4253506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56970" t="842" r="-1" b="1193"/>
          <a:stretch/>
        </p:blipFill>
        <p:spPr>
          <a:xfrm>
            <a:off x="9659367" y="784896"/>
            <a:ext cx="1930876" cy="425350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graphicFrame>
        <p:nvGraphicFramePr>
          <p:cNvPr id="33" name="Table 3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6309573"/>
              </p:ext>
            </p:extLst>
          </p:nvPr>
        </p:nvGraphicFramePr>
        <p:xfrm>
          <a:off x="377874" y="4383156"/>
          <a:ext cx="5816669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16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900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01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78011">
                <a:tc>
                  <a:txBody>
                    <a:bodyPr/>
                    <a:lstStyle/>
                    <a:p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Hybrid</a:t>
                      </a:r>
                      <a:r>
                        <a:rPr lang="en-US" baseline="0" noProof="0" dirty="0">
                          <a:solidFill>
                            <a:schemeClr val="tx1"/>
                          </a:solidFill>
                        </a:rPr>
                        <a:t> pixels</a:t>
                      </a:r>
                    </a:p>
                    <a:p>
                      <a:pPr algn="ctr"/>
                      <a:r>
                        <a:rPr lang="en-US" baseline="0" noProof="0" dirty="0">
                          <a:solidFill>
                            <a:schemeClr val="tx1"/>
                          </a:solidFill>
                        </a:rPr>
                        <a:t>(2001)</a:t>
                      </a:r>
                      <a:endParaRPr lang="en-US" noProof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MAPS </a:t>
                      </a:r>
                    </a:p>
                    <a:p>
                      <a:pPr algn="ctr"/>
                      <a:r>
                        <a:rPr lang="en-US" noProof="0" dirty="0">
                          <a:solidFill>
                            <a:schemeClr val="tx1"/>
                          </a:solidFill>
                        </a:rPr>
                        <a:t>(2001)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Single point resolution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 30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~2 µm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Material budget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 500 µm 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 50 µm 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Time resolution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25 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~10 </a:t>
                      </a:r>
                      <a:r>
                        <a:rPr lang="en-US" noProof="0" dirty="0" err="1"/>
                        <a:t>ms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noProof="0" dirty="0"/>
                        <a:t>Radiation hardness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~10</a:t>
                      </a:r>
                      <a:r>
                        <a:rPr lang="en-US" baseline="30000" noProof="0" dirty="0"/>
                        <a:t>15</a:t>
                      </a:r>
                      <a:r>
                        <a:rPr lang="en-US" baseline="0" noProof="0" dirty="0"/>
                        <a:t> </a:t>
                      </a:r>
                      <a:r>
                        <a:rPr lang="en-US" baseline="0" noProof="0" dirty="0" err="1"/>
                        <a:t>n</a:t>
                      </a:r>
                      <a:r>
                        <a:rPr lang="en-US" baseline="-25000" noProof="0" dirty="0" err="1"/>
                        <a:t>eq</a:t>
                      </a:r>
                      <a:r>
                        <a:rPr lang="en-US" baseline="0" noProof="0" dirty="0"/>
                        <a:t>/cm²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10</a:t>
                      </a:r>
                      <a:r>
                        <a:rPr lang="en-US" baseline="30000" noProof="0" dirty="0"/>
                        <a:t>12</a:t>
                      </a:r>
                      <a:r>
                        <a:rPr lang="en-US" baseline="0" noProof="0" dirty="0"/>
                        <a:t> </a:t>
                      </a:r>
                      <a:r>
                        <a:rPr lang="en-US" baseline="0" noProof="0" dirty="0" err="1"/>
                        <a:t>n</a:t>
                      </a:r>
                      <a:r>
                        <a:rPr lang="en-US" baseline="-25000" noProof="0" dirty="0" err="1"/>
                        <a:t>eq</a:t>
                      </a:r>
                      <a:r>
                        <a:rPr lang="en-US" baseline="0" noProof="0" dirty="0"/>
                        <a:t>/cm²</a:t>
                      </a:r>
                      <a:endParaRPr lang="en-US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55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8" name="Picture 4" descr="C:\Users\deveaux\AppData\Local\Microsoft\Windows\Temporary Internet Files\Content.IE5\1JTACYF0\MC900240375[1].wmf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48892" y="1306118"/>
            <a:ext cx="1824099" cy="28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hteck 13"/>
          <p:cNvSpPr/>
          <p:nvPr/>
        </p:nvSpPr>
        <p:spPr>
          <a:xfrm>
            <a:off x="2380740" y="692696"/>
            <a:ext cx="144016" cy="3240360"/>
          </a:xfrm>
          <a:prstGeom prst="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10800000" scaled="0"/>
          </a:gra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ichtungspfeil 14"/>
          <p:cNvSpPr/>
          <p:nvPr/>
        </p:nvSpPr>
        <p:spPr>
          <a:xfrm>
            <a:off x="940580" y="980728"/>
            <a:ext cx="3168352" cy="504056"/>
          </a:xfrm>
          <a:prstGeom prst="homePlat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  <a:ln w="25400" cap="flat" cmpd="sng" algn="ctr">
            <a:solidFill>
              <a:srgbClr val="33339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sensitivity</a:t>
            </a:r>
          </a:p>
        </p:txBody>
      </p:sp>
      <p:sp>
        <p:nvSpPr>
          <p:cNvPr id="41" name="Richtungspfeil 15"/>
          <p:cNvSpPr/>
          <p:nvPr/>
        </p:nvSpPr>
        <p:spPr>
          <a:xfrm flipH="1">
            <a:off x="683568" y="1556792"/>
            <a:ext cx="3168352" cy="504056"/>
          </a:xfrm>
          <a:prstGeom prst="homePlate">
            <a:avLst/>
          </a:prstGeom>
          <a:gradFill flip="none" rotWithShape="1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2700000" scaled="0"/>
            <a:tileRect/>
          </a:gradFill>
          <a:ln w="25400" cap="flat" cmpd="sng" algn="ctr">
            <a:solidFill>
              <a:srgbClr val="333399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statistics</a:t>
            </a:r>
          </a:p>
        </p:txBody>
      </p:sp>
      <p:sp>
        <p:nvSpPr>
          <p:cNvPr id="42" name="Wolkenförmige Legende 3"/>
          <p:cNvSpPr/>
          <p:nvPr/>
        </p:nvSpPr>
        <p:spPr>
          <a:xfrm>
            <a:off x="4950296" y="602686"/>
            <a:ext cx="3600400" cy="1260140"/>
          </a:xfrm>
          <a:prstGeom prst="cloudCallout">
            <a:avLst>
              <a:gd name="adj1" fmla="val -53908"/>
              <a:gd name="adj2" fmla="val 45625"/>
            </a:avLst>
          </a:prstGeom>
          <a:solidFill>
            <a:schemeClr val="bg1"/>
          </a:solidFill>
          <a:ln w="25400" cap="flat" cmpd="sng" algn="ctr">
            <a:solidFill>
              <a:schemeClr val="tx1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333399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 need both</a:t>
            </a:r>
          </a:p>
        </p:txBody>
      </p:sp>
      <p:sp>
        <p:nvSpPr>
          <p:cNvPr id="49" name="Right Brace 48"/>
          <p:cNvSpPr/>
          <p:nvPr/>
        </p:nvSpPr>
        <p:spPr>
          <a:xfrm>
            <a:off x="6281530" y="5794513"/>
            <a:ext cx="139148" cy="712083"/>
          </a:xfrm>
          <a:prstGeom prst="rightBrac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0" name="TextBox 49"/>
          <p:cNvSpPr txBox="1"/>
          <p:nvPr/>
        </p:nvSpPr>
        <p:spPr>
          <a:xfrm>
            <a:off x="6446875" y="5955949"/>
            <a:ext cx="5455340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noProof="0" dirty="0"/>
              <a:t>Massive improvement required… and was reached.</a:t>
            </a:r>
          </a:p>
        </p:txBody>
      </p:sp>
      <p:sp>
        <p:nvSpPr>
          <p:cNvPr id="51" name="Rectangle 50"/>
          <p:cNvSpPr/>
          <p:nvPr/>
        </p:nvSpPr>
        <p:spPr>
          <a:xfrm>
            <a:off x="228600" y="5774635"/>
            <a:ext cx="11585526" cy="8547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54" name="TextBox 53"/>
          <p:cNvSpPr txBox="1"/>
          <p:nvPr/>
        </p:nvSpPr>
        <p:spPr>
          <a:xfrm>
            <a:off x="7899258" y="4710841"/>
            <a:ext cx="315983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noProof="0" dirty="0">
                <a:solidFill>
                  <a:schemeClr val="bg1"/>
                </a:solidFill>
              </a:rPr>
              <a:t>MAPS				Hybrid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en-US" noProof="0" smtClean="0"/>
              <a:t>4</a:t>
            </a:fld>
            <a:endParaRPr lang="en-US" noProof="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392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09"/>
    </mc:Choice>
    <mc:Fallback xmlns="">
      <p:transition spd="slow" advTm="490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9" grpId="0" animBg="1"/>
      <p:bldP spid="40" grpId="0" animBg="1"/>
      <p:bldP spid="41" grpId="0" animBg="1"/>
      <p:bldP spid="42" grpId="0" animBg="1"/>
      <p:bldP spid="49" grpId="0" animBg="1"/>
      <p:bldP spid="50" grpId="0"/>
      <p:bldP spid="51" grpId="0" animBg="1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F1ADF-9389-4A0D-80E6-D0C20F26924F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The </a:t>
            </a:r>
            <a:r>
              <a:rPr lang="de-DE" dirty="0" err="1"/>
              <a:t>state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art</a:t>
            </a:r>
            <a:r>
              <a:rPr lang="de-DE" dirty="0"/>
              <a:t> – MIMOSIS,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pixel</a:t>
            </a:r>
            <a:r>
              <a:rPr lang="de-DE" dirty="0"/>
              <a:t> </a:t>
            </a:r>
            <a:r>
              <a:rPr lang="de-DE" dirty="0" err="1"/>
              <a:t>sensor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CBM.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557730" y="1170011"/>
            <a:ext cx="3575490" cy="2232264"/>
            <a:chOff x="5972649" y="550048"/>
            <a:chExt cx="2961686" cy="186476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821" t="18293" r="27392" b="41589"/>
            <a:stretch/>
          </p:blipFill>
          <p:spPr>
            <a:xfrm>
              <a:off x="5972650" y="550048"/>
              <a:ext cx="2961685" cy="186476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768060" y="2181005"/>
              <a:ext cx="1231640" cy="1980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e-DE" sz="1000">
                  <a:solidFill>
                    <a:schemeClr val="bg1"/>
                  </a:solidFill>
                  <a:latin typeface="+mn-lt"/>
                </a:rPr>
                <a:t>MIMOSIS-1, 60µm thick</a:t>
              </a:r>
              <a:endParaRPr lang="en-US" sz="1000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569" t="14823" r="3743" b="10429"/>
            <a:stretch/>
          </p:blipFill>
          <p:spPr>
            <a:xfrm>
              <a:off x="5972650" y="550048"/>
              <a:ext cx="670210" cy="5190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972649" y="550048"/>
              <a:ext cx="2961685" cy="186311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800"/>
            </a:p>
          </p:txBody>
        </p:sp>
      </p:grp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5"/>
          <a:srcRect t="9823" b="46023"/>
          <a:stretch/>
        </p:blipFill>
        <p:spPr>
          <a:xfrm>
            <a:off x="980886" y="4618790"/>
            <a:ext cx="5005250" cy="1152128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446355" y="4082050"/>
            <a:ext cx="1986441" cy="965314"/>
            <a:chOff x="2885363" y="4127085"/>
            <a:chExt cx="1986441" cy="965314"/>
          </a:xfrm>
        </p:grpSpPr>
        <p:sp>
          <p:nvSpPr>
            <p:cNvPr id="41" name="TextBox 40"/>
            <p:cNvSpPr txBox="1"/>
            <p:nvPr/>
          </p:nvSpPr>
          <p:spPr>
            <a:xfrm>
              <a:off x="2885363" y="4127085"/>
              <a:ext cx="1986441" cy="369332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1800" dirty="0">
                  <a:solidFill>
                    <a:srgbClr val="0066FF"/>
                  </a:solidFill>
                </a:rPr>
                <a:t>&gt;20V HV top </a:t>
              </a:r>
              <a:r>
                <a:rPr lang="de-DE" sz="1800" dirty="0" err="1">
                  <a:solidFill>
                    <a:srgbClr val="0066FF"/>
                  </a:solidFill>
                </a:rPr>
                <a:t>bias</a:t>
              </a:r>
              <a:endParaRPr lang="en-US" sz="1800" dirty="0">
                <a:solidFill>
                  <a:srgbClr val="0066FF"/>
                </a:solidFill>
              </a:endParaRPr>
            </a:p>
          </p:txBody>
        </p:sp>
        <p:cxnSp>
          <p:nvCxnSpPr>
            <p:cNvPr id="42" name="Straight Arrow Connector 41"/>
            <p:cNvCxnSpPr>
              <a:cxnSpLocks/>
              <a:stCxn id="41" idx="2"/>
            </p:cNvCxnSpPr>
            <p:nvPr/>
          </p:nvCxnSpPr>
          <p:spPr>
            <a:xfrm>
              <a:off x="3878584" y="4496417"/>
              <a:ext cx="151352" cy="595982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3" name="Group 42"/>
          <p:cNvGrpSpPr/>
          <p:nvPr/>
        </p:nvGrpSpPr>
        <p:grpSpPr>
          <a:xfrm>
            <a:off x="1959519" y="5364693"/>
            <a:ext cx="3730978" cy="955434"/>
            <a:chOff x="1248931" y="5017231"/>
            <a:chExt cx="3730978" cy="955434"/>
          </a:xfrm>
        </p:grpSpPr>
        <p:cxnSp>
          <p:nvCxnSpPr>
            <p:cNvPr id="44" name="Straight Arrow Connector 43"/>
            <p:cNvCxnSpPr/>
            <p:nvPr/>
          </p:nvCxnSpPr>
          <p:spPr>
            <a:xfrm flipH="1" flipV="1">
              <a:off x="1248931" y="5017231"/>
              <a:ext cx="2609306" cy="586104"/>
            </a:xfrm>
            <a:prstGeom prst="straightConnector1">
              <a:avLst/>
            </a:prstGeom>
            <a:ln>
              <a:solidFill>
                <a:srgbClr val="0066FF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2704927" y="5603333"/>
              <a:ext cx="2274982" cy="369332"/>
            </a:xfrm>
            <a:prstGeom prst="rect">
              <a:avLst/>
            </a:prstGeom>
            <a:ln>
              <a:solidFill>
                <a:srgbClr val="0066FF"/>
              </a:solidFill>
            </a:ln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dirty="0" err="1">
                  <a:solidFill>
                    <a:srgbClr val="0066FF"/>
                  </a:solidFill>
                </a:rPr>
                <a:t>Ca</a:t>
              </a:r>
              <a:r>
                <a:rPr lang="de-DE" sz="1800" dirty="0" err="1">
                  <a:solidFill>
                    <a:srgbClr val="0066FF"/>
                  </a:solidFill>
                </a:rPr>
                <a:t>pacitor</a:t>
              </a:r>
              <a:r>
                <a:rPr lang="de-DE" sz="1800" dirty="0">
                  <a:solidFill>
                    <a:srgbClr val="0066FF"/>
                  </a:solidFill>
                </a:rPr>
                <a:t> </a:t>
              </a:r>
              <a:r>
                <a:rPr lang="de-DE" sz="1800" dirty="0" err="1">
                  <a:solidFill>
                    <a:srgbClr val="0066FF"/>
                  </a:solidFill>
                </a:rPr>
                <a:t>blocks</a:t>
              </a:r>
              <a:r>
                <a:rPr lang="de-DE" sz="1800" dirty="0">
                  <a:solidFill>
                    <a:srgbClr val="0066FF"/>
                  </a:solidFill>
                </a:rPr>
                <a:t> HV</a:t>
              </a:r>
              <a:endParaRPr lang="en-US" sz="1800" dirty="0">
                <a:solidFill>
                  <a:srgbClr val="0066FF"/>
                </a:solidFill>
              </a:endParaRPr>
            </a:p>
          </p:txBody>
        </p:sp>
      </p:grpSp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389F42C-81C9-B989-CC69-0322528862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1018132"/>
              </p:ext>
            </p:extLst>
          </p:nvPr>
        </p:nvGraphicFramePr>
        <p:xfrm>
          <a:off x="446355" y="683535"/>
          <a:ext cx="6227910" cy="31292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13955">
                  <a:extLst>
                    <a:ext uri="{9D8B030D-6E8A-4147-A177-3AD203B41FA5}">
                      <a16:colId xmlns:a16="http://schemas.microsoft.com/office/drawing/2014/main" val="2024319483"/>
                    </a:ext>
                  </a:extLst>
                </a:gridCol>
                <a:gridCol w="3113955">
                  <a:extLst>
                    <a:ext uri="{9D8B030D-6E8A-4147-A177-3AD203B41FA5}">
                      <a16:colId xmlns:a16="http://schemas.microsoft.com/office/drawing/2014/main" val="11357467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MIMOSIS (TJ180nm)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47768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Pixels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504 x 1024 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333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Pixel size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27 x 30 µm²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1874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Time binning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µs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36388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Sensor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Fully depleted, 20 V top bias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8310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Rate (average, peak)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 20 MHz/cm², 80 MHz/cm²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55948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I2C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054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Readout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 x 320 Mbps </a:t>
                      </a:r>
                    </a:p>
                    <a:p>
                      <a:pPr algn="ctr"/>
                      <a:r>
                        <a:rPr lang="en-US" sz="1100" baseline="0" dirty="0"/>
                        <a:t>(</a:t>
                      </a:r>
                      <a:r>
                        <a:rPr lang="en-US" sz="1100" baseline="0" dirty="0" err="1"/>
                        <a:t>GBTx</a:t>
                      </a:r>
                      <a:r>
                        <a:rPr lang="en-US" sz="1100" baseline="0" dirty="0"/>
                        <a:t> compatible)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9163586"/>
                  </a:ext>
                </a:extLst>
              </a:tr>
            </a:tbl>
          </a:graphicData>
        </a:graphic>
      </p:graphicFrame>
      <p:grpSp>
        <p:nvGrpSpPr>
          <p:cNvPr id="51" name="Group 50">
            <a:extLst>
              <a:ext uri="{FF2B5EF4-FFF2-40B4-BE49-F238E27FC236}">
                <a16:creationId xmlns:a16="http://schemas.microsoft.com/office/drawing/2014/main" id="{274EFEE1-906D-C4E6-E3C7-58E1BE0D3F9F}"/>
              </a:ext>
            </a:extLst>
          </p:cNvPr>
          <p:cNvGrpSpPr/>
          <p:nvPr/>
        </p:nvGrpSpPr>
        <p:grpSpPr>
          <a:xfrm>
            <a:off x="7472826" y="4091489"/>
            <a:ext cx="3297698" cy="2145202"/>
            <a:chOff x="307975" y="638596"/>
            <a:chExt cx="3297698" cy="214520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7BE74F6D-8A02-7270-53F4-4F44BBB2BF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307975" y="638596"/>
              <a:ext cx="3297698" cy="2145202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87C385-AC59-FFC6-F80B-01CC73B91334}"/>
                </a:ext>
              </a:extLst>
            </p:cNvPr>
            <p:cNvSpPr txBox="1"/>
            <p:nvPr/>
          </p:nvSpPr>
          <p:spPr>
            <a:xfrm>
              <a:off x="1365155" y="1719663"/>
              <a:ext cx="1184940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de-DE" sz="2800"/>
                <a:t>p-stop</a:t>
              </a:r>
              <a:endParaRPr lang="en-US" sz="2800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EAA840FD-1677-78AB-19CD-B1B6ABFB44DA}"/>
              </a:ext>
            </a:extLst>
          </p:cNvPr>
          <p:cNvSpPr txBox="1"/>
          <p:nvPr/>
        </p:nvSpPr>
        <p:spPr>
          <a:xfrm rot="2469552">
            <a:off x="9658153" y="5083788"/>
            <a:ext cx="2569934" cy="430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de-DE" sz="1100" dirty="0"/>
              <a:t>First </a:t>
            </a:r>
            <a:r>
              <a:rPr lang="de-DE" sz="1100" dirty="0" err="1"/>
              <a:t>proposed</a:t>
            </a:r>
            <a:r>
              <a:rPr lang="de-DE" sz="1100" dirty="0"/>
              <a:t> </a:t>
            </a:r>
            <a:r>
              <a:rPr lang="de-DE" sz="1100" dirty="0" err="1"/>
              <a:t>by</a:t>
            </a:r>
            <a:r>
              <a:rPr lang="de-DE" sz="1100" dirty="0"/>
              <a:t> H. </a:t>
            </a:r>
            <a:r>
              <a:rPr lang="de-DE" sz="1100" dirty="0" err="1"/>
              <a:t>Pernegger</a:t>
            </a:r>
            <a:r>
              <a:rPr lang="de-DE" sz="1100" dirty="0"/>
              <a:t> et al., </a:t>
            </a:r>
          </a:p>
          <a:p>
            <a:r>
              <a:rPr lang="de-DE" sz="1100" dirty="0"/>
              <a:t>2017 JINST 12 P06008</a:t>
            </a:r>
            <a:endParaRPr lang="en-US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4329D7-1919-32AA-1954-40FEDBCE5505}"/>
              </a:ext>
            </a:extLst>
          </p:cNvPr>
          <p:cNvSpPr txBox="1"/>
          <p:nvPr/>
        </p:nvSpPr>
        <p:spPr>
          <a:xfrm rot="933582">
            <a:off x="6911549" y="3193881"/>
            <a:ext cx="32369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Derived from ALICE - ALPIDE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621EDC7-A123-62A6-801F-B905E7E1F43B}"/>
              </a:ext>
            </a:extLst>
          </p:cNvPr>
          <p:cNvSpPr txBox="1"/>
          <p:nvPr/>
        </p:nvSpPr>
        <p:spPr>
          <a:xfrm>
            <a:off x="7764378" y="514155"/>
            <a:ext cx="351891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Curtesy CBM-MVD collaboration</a:t>
            </a:r>
          </a:p>
          <a:p>
            <a:pPr algn="l"/>
            <a:r>
              <a:rPr lang="en-US" dirty="0"/>
              <a:t>(IPHC, GU Frankfurt, GSU)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506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631"/>
    </mc:Choice>
    <mc:Fallback xmlns="">
      <p:transition spd="slow" advTm="53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A443A-EF98-3A9F-605B-03E925EFE7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9BC4E9-717C-B31B-184C-8EB0F8C0EB9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MIMOSIS prototypes - Performance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55FFD98-7689-336A-2F2F-2ACF97C5B2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860408"/>
              </p:ext>
            </p:extLst>
          </p:nvPr>
        </p:nvGraphicFramePr>
        <p:xfrm>
          <a:off x="-175817" y="357072"/>
          <a:ext cx="5151357" cy="3725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5789960" imgH="4420228" progId="Origin95.Graph">
                  <p:embed/>
                </p:oleObj>
              </mc:Choice>
              <mc:Fallback>
                <p:oleObj name="Graph" r:id="rId3" imgW="5789960" imgH="4420228" progId="Origin95.Graph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55FFD98-7689-336A-2F2F-2ACF97C5B2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75817" y="357072"/>
                        <a:ext cx="5151357" cy="3725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1628F8E-CC0D-D0ED-99D7-9CBE0EA0625F}"/>
              </a:ext>
            </a:extLst>
          </p:cNvPr>
          <p:cNvSpPr txBox="1"/>
          <p:nvPr/>
        </p:nvSpPr>
        <p:spPr>
          <a:xfrm>
            <a:off x="3077832" y="2681758"/>
            <a:ext cx="1145592" cy="28534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ALPIDE-like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C65E321-2690-E534-D3F8-C0A9B7327A73}"/>
              </a:ext>
            </a:extLst>
          </p:cNvPr>
          <p:cNvCxnSpPr>
            <a:stCxn id="12" idx="1"/>
          </p:cNvCxnSpPr>
          <p:nvPr/>
        </p:nvCxnSpPr>
        <p:spPr>
          <a:xfrm flipH="1">
            <a:off x="2694504" y="2824433"/>
            <a:ext cx="383328" cy="1297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116FC3F-80E4-4DA9-2E33-94F74D74B4C5}"/>
              </a:ext>
            </a:extLst>
          </p:cNvPr>
          <p:cNvGrpSpPr/>
          <p:nvPr/>
        </p:nvGrpSpPr>
        <p:grpSpPr>
          <a:xfrm>
            <a:off x="4225506" y="457913"/>
            <a:ext cx="5151357" cy="4410659"/>
            <a:chOff x="6161355" y="605839"/>
            <a:chExt cx="5789613" cy="5233053"/>
          </a:xfrm>
        </p:grpSpPr>
        <p:graphicFrame>
          <p:nvGraphicFramePr>
            <p:cNvPr id="5" name="Object 4">
              <a:extLst>
                <a:ext uri="{FF2B5EF4-FFF2-40B4-BE49-F238E27FC236}">
                  <a16:creationId xmlns:a16="http://schemas.microsoft.com/office/drawing/2014/main" id="{FDEBD0E0-491F-B15D-966B-138B4096AAF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24634339"/>
                </p:ext>
              </p:extLst>
            </p:nvPr>
          </p:nvGraphicFramePr>
          <p:xfrm>
            <a:off x="6161355" y="605839"/>
            <a:ext cx="5789613" cy="44196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Graph" r:id="rId5" imgW="5789960" imgH="4420228" progId="Origin95.Graph">
                    <p:embed/>
                  </p:oleObj>
                </mc:Choice>
                <mc:Fallback>
                  <p:oleObj name="Graph" r:id="rId5" imgW="5789960" imgH="4420228" progId="Origin95.Graph">
                    <p:embed/>
                    <p:pic>
                      <p:nvPicPr>
                        <p:cNvPr id="5" name="Object 4">
                          <a:extLst>
                            <a:ext uri="{FF2B5EF4-FFF2-40B4-BE49-F238E27FC236}">
                              <a16:creationId xmlns:a16="http://schemas.microsoft.com/office/drawing/2014/main" id="{FDEBD0E0-491F-B15D-966B-138B4096AAF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161355" y="605839"/>
                          <a:ext cx="5789613" cy="441960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FCDF65-4E49-621E-E77F-DB284474376D}"/>
                </a:ext>
              </a:extLst>
            </p:cNvPr>
            <p:cNvSpPr txBox="1"/>
            <p:nvPr/>
          </p:nvSpPr>
          <p:spPr>
            <a:xfrm>
              <a:off x="9826549" y="2192210"/>
              <a:ext cx="1978427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+ 0.5 µm for longer </a:t>
              </a:r>
            </a:p>
            <a:p>
              <a:r>
                <a:rPr lang="en-US" sz="1600" dirty="0"/>
                <a:t>pixel dimension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7B67803-B017-613F-DF3F-C6119AC38BB9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V="1">
              <a:off x="8434684" y="4114801"/>
              <a:ext cx="542261" cy="10302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AF4BE1-CBCF-150C-331B-BA976B7C8098}"/>
                </a:ext>
              </a:extLst>
            </p:cNvPr>
            <p:cNvSpPr txBox="1"/>
            <p:nvPr/>
          </p:nvSpPr>
          <p:spPr>
            <a:xfrm>
              <a:off x="6954713" y="5145082"/>
              <a:ext cx="2959942" cy="6938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Optimal number of fired pixels/particle (about 2.5)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2ACBC8E-7485-EE92-02A8-0088F7EFCE52}"/>
                </a:ext>
              </a:extLst>
            </p:cNvPr>
            <p:cNvCxnSpPr>
              <a:cxnSpLocks/>
              <a:stCxn id="19" idx="0"/>
            </p:cNvCxnSpPr>
            <p:nvPr/>
          </p:nvCxnSpPr>
          <p:spPr>
            <a:xfrm flipH="1" flipV="1">
              <a:off x="7930662" y="4185137"/>
              <a:ext cx="504022" cy="95994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220F949-F479-F455-EAB3-28A3F40B412A}"/>
              </a:ext>
            </a:extLst>
          </p:cNvPr>
          <p:cNvSpPr txBox="1"/>
          <p:nvPr/>
        </p:nvSpPr>
        <p:spPr>
          <a:xfrm>
            <a:off x="449294" y="4082115"/>
            <a:ext cx="3440486" cy="492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</a:t>
            </a:r>
            <a:r>
              <a:rPr lang="en-US" sz="1600" dirty="0"/>
              <a:t>ark rate typically &lt;10</a:t>
            </a:r>
            <a:r>
              <a:rPr lang="en-US" sz="1600" baseline="30000" dirty="0"/>
              <a:t>10</a:t>
            </a:r>
            <a:r>
              <a:rPr lang="en-US" sz="1600" dirty="0"/>
              <a:t>/pixel (2 Hz/cm²)</a:t>
            </a:r>
          </a:p>
          <a:p>
            <a:r>
              <a:rPr lang="en-US" sz="1600" dirty="0"/>
              <a:t>driven by individual hot pixels.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89C8F0-3139-7F25-270D-AF134A0DD6B3}"/>
              </a:ext>
            </a:extLst>
          </p:cNvPr>
          <p:cNvSpPr txBox="1"/>
          <p:nvPr/>
        </p:nvSpPr>
        <p:spPr>
          <a:xfrm>
            <a:off x="368968" y="5119372"/>
            <a:ext cx="5718297" cy="92333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/>
              <a:t>lso demonstrated: </a:t>
            </a:r>
          </a:p>
          <a:p>
            <a:pPr algn="l"/>
            <a:r>
              <a:rPr lang="en-US" dirty="0"/>
              <a:t>Tolerates &gt;10</a:t>
            </a:r>
            <a:r>
              <a:rPr lang="en-US" baseline="30000" dirty="0"/>
              <a:t>14</a:t>
            </a:r>
            <a:r>
              <a:rPr lang="en-US" dirty="0"/>
              <a:t> n/cm² + 5 </a:t>
            </a:r>
            <a:r>
              <a:rPr lang="en-US" dirty="0" err="1"/>
              <a:t>MRad</a:t>
            </a:r>
            <a:r>
              <a:rPr lang="en-US" dirty="0"/>
              <a:t> @ room temperature.</a:t>
            </a:r>
          </a:p>
          <a:p>
            <a:r>
              <a:rPr lang="en-US" dirty="0"/>
              <a:t>Tolerates exposure to &gt; 20 MeV cm²/mg ions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71DD5-31E6-7809-0327-709EF5BD5937}"/>
              </a:ext>
            </a:extLst>
          </p:cNvPr>
          <p:cNvGrpSpPr/>
          <p:nvPr/>
        </p:nvGrpSpPr>
        <p:grpSpPr>
          <a:xfrm>
            <a:off x="5149516" y="2460433"/>
            <a:ext cx="6971183" cy="4000726"/>
            <a:chOff x="5149516" y="2460433"/>
            <a:chExt cx="6971183" cy="400072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073D988-C459-9ED4-21CE-237D5A1AD6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21223" y="4700915"/>
              <a:ext cx="2972637" cy="176024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00E4541-D6D0-2747-6E59-328EF6DBD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18247" t="15078" r="6968" b="58504"/>
            <a:stretch>
              <a:fillRect/>
            </a:stretch>
          </p:blipFill>
          <p:spPr>
            <a:xfrm flipH="1">
              <a:off x="9121223" y="2824432"/>
              <a:ext cx="2972638" cy="1730967"/>
            </a:xfrm>
            <a:prstGeom prst="rect">
              <a:avLst/>
            </a:prstGeom>
          </p:spPr>
        </p:pic>
        <p:sp>
          <p:nvSpPr>
            <p:cNvPr id="13" name="Left Brace 12">
              <a:extLst>
                <a:ext uri="{FF2B5EF4-FFF2-40B4-BE49-F238E27FC236}">
                  <a16:creationId xmlns:a16="http://schemas.microsoft.com/office/drawing/2014/main" id="{80408977-210E-4CCD-FFCD-986170BFB594}"/>
                </a:ext>
              </a:extLst>
            </p:cNvPr>
            <p:cNvSpPr/>
            <p:nvPr/>
          </p:nvSpPr>
          <p:spPr>
            <a:xfrm>
              <a:off x="8758989" y="2824432"/>
              <a:ext cx="259763" cy="3636727"/>
            </a:xfrm>
            <a:prstGeom prst="leftBrace">
              <a:avLst>
                <a:gd name="adj1" fmla="val 17137"/>
                <a:gd name="adj2" fmla="val 83860"/>
              </a:avLst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85087FA-4B80-5ACA-91A4-4431FEF560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49516" y="5876955"/>
              <a:ext cx="3688199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DEE806-F93D-8792-77F5-4DBF0CA4476A}"/>
                </a:ext>
              </a:extLst>
            </p:cNvPr>
            <p:cNvSpPr txBox="1"/>
            <p:nvPr/>
          </p:nvSpPr>
          <p:spPr>
            <a:xfrm rot="1808916">
              <a:off x="10352651" y="2460433"/>
              <a:ext cx="1768048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Work in progress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3EF9020C-B4B8-5E2B-D8AB-48B3C88ED7F6}"/>
              </a:ext>
            </a:extLst>
          </p:cNvPr>
          <p:cNvSpPr txBox="1"/>
          <p:nvPr/>
        </p:nvSpPr>
        <p:spPr>
          <a:xfrm>
            <a:off x="449294" y="6159883"/>
            <a:ext cx="4031938" cy="369332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So, we have the perfect sensor, but…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DC17C2-F372-6910-AEC8-55135492966D}"/>
              </a:ext>
            </a:extLst>
          </p:cNvPr>
          <p:cNvSpPr txBox="1"/>
          <p:nvPr/>
        </p:nvSpPr>
        <p:spPr>
          <a:xfrm>
            <a:off x="8701433" y="522116"/>
            <a:ext cx="3518912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Curtesy CBM-MVD collaboration</a:t>
            </a:r>
          </a:p>
          <a:p>
            <a:pPr algn="l"/>
            <a:r>
              <a:rPr lang="en-US" dirty="0"/>
              <a:t>(IPHC, GU Frankfurt, GSU)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6946F1-0BB0-21FF-4E79-4082D103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79675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519"/>
    </mc:Choice>
    <mc:Fallback xmlns="">
      <p:transition spd="slow" advTm="97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2F138D-3B31-84B5-75C8-ECECB7B3DF0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It’s the infrastructure, </a:t>
            </a:r>
            <a:r>
              <a:rPr lang="en-US" dirty="0" err="1"/>
              <a:t>stup</a:t>
            </a:r>
            <a:r>
              <a:rPr lang="en-US" dirty="0"/>
              <a:t>..!</a:t>
            </a:r>
            <a:endParaRPr lang="en-US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1BAD67-9E64-391C-9B99-5A8774076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0732" y="608096"/>
            <a:ext cx="3741484" cy="283767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444790-9B6C-F719-B481-BF4542444E5B}"/>
              </a:ext>
            </a:extLst>
          </p:cNvPr>
          <p:cNvSpPr txBox="1"/>
          <p:nvPr/>
        </p:nvSpPr>
        <p:spPr>
          <a:xfrm rot="5400000">
            <a:off x="10481917" y="1919986"/>
            <a:ext cx="305083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r>
              <a:rPr lang="en-US" sz="900" dirty="0"/>
              <a:t>J. </a:t>
            </a:r>
            <a:r>
              <a:rPr lang="en-US" sz="900" dirty="0" err="1"/>
              <a:t>Sonneveld</a:t>
            </a:r>
            <a:r>
              <a:rPr lang="en-US" sz="900" dirty="0"/>
              <a:t> for ALICE, </a:t>
            </a:r>
            <a:r>
              <a:rPr lang="en-US" sz="900" dirty="0" err="1"/>
              <a:t>PoS</a:t>
            </a:r>
            <a:r>
              <a:rPr lang="en-US" sz="900" dirty="0"/>
              <a:t>(HardProbes2023)077</a:t>
            </a:r>
          </a:p>
          <a:p>
            <a:r>
              <a:rPr lang="en-US" sz="900" dirty="0"/>
              <a:t>S. Siddhanta for ALICE, NIM-A Vol. 931 (2014) P 1147ff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892F8E-E12F-E763-B447-4130BAFF4A81}"/>
              </a:ext>
            </a:extLst>
          </p:cNvPr>
          <p:cNvGrpSpPr/>
          <p:nvPr/>
        </p:nvGrpSpPr>
        <p:grpSpPr>
          <a:xfrm>
            <a:off x="245086" y="490790"/>
            <a:ext cx="6215284" cy="2294737"/>
            <a:chOff x="245086" y="490790"/>
            <a:chExt cx="6215284" cy="229473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C5F974-2400-107D-F50E-4A9FF80DC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4605"/>
            <a:stretch>
              <a:fillRect/>
            </a:stretch>
          </p:blipFill>
          <p:spPr>
            <a:xfrm>
              <a:off x="3628026" y="952507"/>
              <a:ext cx="2832344" cy="183302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5F6A4DC-4694-9B26-92FC-3B9C9CF15B04}"/>
                </a:ext>
              </a:extLst>
            </p:cNvPr>
            <p:cNvSpPr txBox="1"/>
            <p:nvPr/>
          </p:nvSpPr>
          <p:spPr>
            <a:xfrm>
              <a:off x="3697694" y="490790"/>
              <a:ext cx="2149499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i="1" dirty="0"/>
                <a:t>Pictures: ALICE ITS-2 ladder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6038232-9D20-D189-C60C-426430E627DC}"/>
                </a:ext>
              </a:extLst>
            </p:cNvPr>
            <p:cNvSpPr txBox="1"/>
            <p:nvPr/>
          </p:nvSpPr>
          <p:spPr>
            <a:xfrm>
              <a:off x="245086" y="1166222"/>
              <a:ext cx="3557384" cy="1477328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I</a:t>
              </a:r>
              <a:r>
                <a:rPr lang="en-US" dirty="0"/>
                <a:t>n DMAPS detectors, material</a:t>
              </a:r>
            </a:p>
            <a:p>
              <a:pPr algn="l"/>
              <a:r>
                <a:rPr lang="en-US" dirty="0"/>
                <a:t>is determined by the supporting</a:t>
              </a:r>
            </a:p>
            <a:p>
              <a:pPr algn="l"/>
              <a:r>
                <a:rPr lang="en-US" dirty="0"/>
                <a:t>infrastructure.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>
                  <a:solidFill>
                    <a:srgbClr val="FF0000"/>
                  </a:solidFill>
                </a:rPr>
                <a:t>M</a:t>
              </a:r>
              <a:r>
                <a:rPr lang="en-US" dirty="0"/>
                <a:t>ust minimize this infrastructure.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E0AC559-B90B-53F6-102C-4B2AABFB951E}"/>
              </a:ext>
            </a:extLst>
          </p:cNvPr>
          <p:cNvGrpSpPr/>
          <p:nvPr/>
        </p:nvGrpSpPr>
        <p:grpSpPr>
          <a:xfrm>
            <a:off x="245086" y="3352800"/>
            <a:ext cx="11144809" cy="3179869"/>
            <a:chOff x="245086" y="3352800"/>
            <a:chExt cx="11144809" cy="31798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BA01142-5509-B3A4-DC5C-81A5CB627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7434" y="3445767"/>
              <a:ext cx="2316081" cy="308690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1EE846A-AAB7-E58C-5D3C-867BC446E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133228" y="3445767"/>
              <a:ext cx="2316081" cy="308690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1D6425-9A51-4CDB-D231-2F43B07A108F}"/>
                </a:ext>
              </a:extLst>
            </p:cNvPr>
            <p:cNvSpPr txBox="1"/>
            <p:nvPr/>
          </p:nvSpPr>
          <p:spPr>
            <a:xfrm>
              <a:off x="5991726" y="3874168"/>
              <a:ext cx="5339923" cy="2031325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>
                  <a:solidFill>
                    <a:srgbClr val="FF0000"/>
                  </a:solidFill>
                </a:rPr>
                <a:t>I</a:t>
              </a:r>
              <a:r>
                <a:rPr lang="en-US" dirty="0"/>
                <a:t>dea to reduce the infrastructure: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Build air – cooled, self supporting, bended stations</a:t>
              </a:r>
            </a:p>
            <a:p>
              <a:pPr algn="l"/>
              <a:r>
                <a:rPr lang="en-US" dirty="0"/>
                <a:t>from one or few wafer-size sensors.</a:t>
              </a:r>
            </a:p>
            <a:p>
              <a:pPr algn="l"/>
              <a:r>
                <a:rPr lang="en-US" dirty="0"/>
                <a:t>=&gt; Material budget close to 50µm thin sensors.</a:t>
              </a:r>
            </a:p>
            <a:p>
              <a:pPr algn="l"/>
              <a:endParaRPr lang="en-US" dirty="0"/>
            </a:p>
            <a:p>
              <a:pPr algn="l"/>
              <a:r>
                <a:rPr lang="en-US" dirty="0"/>
                <a:t>Pushed forward by ALICE-ITS3.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EB35A24-22DB-1E83-6986-28619CD16EE7}"/>
                </a:ext>
              </a:extLst>
            </p:cNvPr>
            <p:cNvSpPr txBox="1"/>
            <p:nvPr/>
          </p:nvSpPr>
          <p:spPr>
            <a:xfrm>
              <a:off x="6096000" y="6063781"/>
              <a:ext cx="4173002" cy="369332"/>
            </a:xfrm>
            <a:prstGeom prst="rect">
              <a:avLst/>
            </a:prstGeom>
            <a:solidFill>
              <a:schemeClr val="bg2"/>
            </a:solidFill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So, we have the perfect detector, but…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91118F2-0F42-410A-E640-2469597A48E7}"/>
                </a:ext>
              </a:extLst>
            </p:cNvPr>
            <p:cNvCxnSpPr/>
            <p:nvPr/>
          </p:nvCxnSpPr>
          <p:spPr>
            <a:xfrm>
              <a:off x="245086" y="3352800"/>
              <a:ext cx="11144809" cy="9296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D760938-FAE4-4EFD-F2FC-0974A9F64252}"/>
              </a:ext>
            </a:extLst>
          </p:cNvPr>
          <p:cNvGrpSpPr/>
          <p:nvPr/>
        </p:nvGrpSpPr>
        <p:grpSpPr>
          <a:xfrm>
            <a:off x="6894871" y="2825180"/>
            <a:ext cx="4610576" cy="369332"/>
            <a:chOff x="6894871" y="2825180"/>
            <a:chExt cx="4610576" cy="36933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6B819E5-FA21-ED19-4E41-15401BC3EF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0732" y="2960914"/>
              <a:ext cx="3604715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EB95D5-5D98-BEE3-ACFC-E6395E661F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00732" y="3113314"/>
              <a:ext cx="3604715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381707A-BB78-09DC-0C50-5CFB473192C4}"/>
                </a:ext>
              </a:extLst>
            </p:cNvPr>
            <p:cNvSpPr txBox="1"/>
            <p:nvPr/>
          </p:nvSpPr>
          <p:spPr>
            <a:xfrm>
              <a:off x="6894871" y="2825180"/>
              <a:ext cx="915635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Sensor</a:t>
              </a:r>
            </a:p>
          </p:txBody>
        </p:sp>
        <p:sp>
          <p:nvSpPr>
            <p:cNvPr id="32" name="Left Brace 31">
              <a:extLst>
                <a:ext uri="{FF2B5EF4-FFF2-40B4-BE49-F238E27FC236}">
                  <a16:creationId xmlns:a16="http://schemas.microsoft.com/office/drawing/2014/main" id="{E36DF2E4-90F7-1097-1481-ABD8F3A5DBFC}"/>
                </a:ext>
              </a:extLst>
            </p:cNvPr>
            <p:cNvSpPr/>
            <p:nvPr/>
          </p:nvSpPr>
          <p:spPr>
            <a:xfrm>
              <a:off x="7720281" y="2960914"/>
              <a:ext cx="151186" cy="15240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5EC7A16-1F23-9253-2750-A66915F9FCCC}"/>
              </a:ext>
            </a:extLst>
          </p:cNvPr>
          <p:cNvGrpSpPr/>
          <p:nvPr/>
        </p:nvGrpSpPr>
        <p:grpSpPr>
          <a:xfrm>
            <a:off x="6893143" y="1053469"/>
            <a:ext cx="3375859" cy="1870930"/>
            <a:chOff x="6893143" y="1053469"/>
            <a:chExt cx="3375859" cy="1870930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8652504-B16F-42FC-855D-2E7333FE6C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61692" y="1062445"/>
              <a:ext cx="2307310" cy="0"/>
            </a:xfrm>
            <a:prstGeom prst="line">
              <a:avLst/>
            </a:prstGeom>
            <a:ln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E58B3AB-A2F2-3AEB-1262-F6D2661F5D30}"/>
                </a:ext>
              </a:extLst>
            </p:cNvPr>
            <p:cNvSpPr txBox="1"/>
            <p:nvPr/>
          </p:nvSpPr>
          <p:spPr>
            <a:xfrm>
              <a:off x="6893143" y="1648901"/>
              <a:ext cx="761747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Other</a:t>
              </a:r>
            </a:p>
            <a:p>
              <a:pPr algn="l"/>
              <a:r>
                <a:rPr lang="en-US" dirty="0"/>
                <a:t>stuff</a:t>
              </a:r>
            </a:p>
          </p:txBody>
        </p:sp>
        <p:sp>
          <p:nvSpPr>
            <p:cNvPr id="33" name="Left Brace 32">
              <a:extLst>
                <a:ext uri="{FF2B5EF4-FFF2-40B4-BE49-F238E27FC236}">
                  <a16:creationId xmlns:a16="http://schemas.microsoft.com/office/drawing/2014/main" id="{2ACB8C48-07F5-01C5-CA89-A2E50C020947}"/>
                </a:ext>
              </a:extLst>
            </p:cNvPr>
            <p:cNvSpPr/>
            <p:nvPr/>
          </p:nvSpPr>
          <p:spPr>
            <a:xfrm>
              <a:off x="7720280" y="1053469"/>
              <a:ext cx="151186" cy="1870930"/>
            </a:xfrm>
            <a:prstGeom prst="leftBrac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7B4E6A-8D15-B219-5B1E-A8DB6B927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4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89"/>
    </mc:Choice>
    <mc:Fallback xmlns="">
      <p:transition spd="slow" advTm="646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deveaux\AppData\Local\Microsoft\Windows\Temporary Internet Files\Content.IE5\1JTACYF0\MC900240375[1].wmf">
            <a:extLst>
              <a:ext uri="{FF2B5EF4-FFF2-40B4-BE49-F238E27FC236}">
                <a16:creationId xmlns:a16="http://schemas.microsoft.com/office/drawing/2014/main" id="{90D75DE7-FA22-3E83-ACE7-15A5DF005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0350" y="3429000"/>
            <a:ext cx="1824099" cy="2897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hought Bubble: Cloud 12">
            <a:extLst>
              <a:ext uri="{FF2B5EF4-FFF2-40B4-BE49-F238E27FC236}">
                <a16:creationId xmlns:a16="http://schemas.microsoft.com/office/drawing/2014/main" id="{40DE6AFE-CA5C-1072-1ED0-47131FB8C357}"/>
              </a:ext>
            </a:extLst>
          </p:cNvPr>
          <p:cNvSpPr/>
          <p:nvPr/>
        </p:nvSpPr>
        <p:spPr>
          <a:xfrm>
            <a:off x="8019163" y="673767"/>
            <a:ext cx="3892100" cy="2523967"/>
          </a:xfrm>
          <a:prstGeom prst="cloudCallout">
            <a:avLst>
              <a:gd name="adj1" fmla="val -58032"/>
              <a:gd name="adj2" fmla="val 7684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BDA34D0-5E20-9D24-7B33-49CEAE60FC7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Scaling up existing solutions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F97BA-125E-6C01-99A1-4512FF5222F6}"/>
                  </a:ext>
                </a:extLst>
              </p:cNvPr>
              <p:cNvSpPr txBox="1"/>
              <p:nvPr/>
            </p:nvSpPr>
            <p:spPr>
              <a:xfrm>
                <a:off x="280737" y="673768"/>
                <a:ext cx="7008086" cy="3416320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T</a:t>
                </a:r>
                <a:r>
                  <a:rPr lang="en-US" dirty="0"/>
                  <a:t>he ALICE ITS3 is small, what about scaling up?</a:t>
                </a:r>
              </a:p>
              <a:p>
                <a:pPr algn="l"/>
                <a:endParaRPr lang="en-US" dirty="0">
                  <a:solidFill>
                    <a:srgbClr val="FF0000"/>
                  </a:solidFill>
                </a:endParaRPr>
              </a:p>
              <a:p>
                <a:pPr algn="l"/>
                <a:r>
                  <a:rPr lang="en-US" dirty="0">
                    <a:solidFill>
                      <a:srgbClr val="FF0000"/>
                    </a:solidFill>
                  </a:rPr>
                  <a:t>E</a:t>
                </a:r>
                <a:r>
                  <a:rPr lang="en-US" dirty="0"/>
                  <a:t>xample ALICE3 outer tracker (~60m²): </a:t>
                </a:r>
              </a:p>
              <a:p>
                <a:pPr algn="l"/>
                <a:endParaRPr lang="en-US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Want speedup to 100ns time stamping (x50).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Air cooling – power should remain &lt;50 </a:t>
                </a:r>
                <a:r>
                  <a:rPr lang="en-US" dirty="0" err="1"/>
                  <a:t>mW</a:t>
                </a:r>
                <a:r>
                  <a:rPr lang="en-US" dirty="0"/>
                  <a:t>/cm².</a:t>
                </a:r>
              </a:p>
              <a:p>
                <a:pPr algn="l"/>
                <a:r>
                  <a:rPr lang="en-US" dirty="0"/>
                  <a:t>     60 m² detector =&gt; 30 kW =&gt; 25kA.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dirty="0"/>
                  <a:t>Need to stabilize voltage to roughly  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</a:rPr>
                      <m:t>1.2 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±0.1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dirty="0"/>
                  <a:t>.</a:t>
                </a:r>
              </a:p>
              <a:p>
                <a:pPr algn="l"/>
                <a:r>
                  <a:rPr lang="en-US" dirty="0"/>
                  <a:t>     </a:t>
                </a:r>
              </a:p>
              <a:p>
                <a:pPr algn="l"/>
                <a:r>
                  <a:rPr lang="en-US" dirty="0"/>
                  <a:t>     Assume 5m to power supply and copper:</a:t>
                </a:r>
              </a:p>
              <a:p>
                <a:pPr algn="l"/>
                <a:r>
                  <a:rPr lang="en-US" dirty="0"/>
                  <a:t>     23 cm diameter cable, ~3700 kg mass.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7F97BA-125E-6C01-99A1-4512FF5222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737" y="673768"/>
                <a:ext cx="7008086" cy="3416320"/>
              </a:xfrm>
              <a:prstGeom prst="rect">
                <a:avLst/>
              </a:prstGeom>
              <a:blipFill>
                <a:blip r:embed="rId4"/>
                <a:stretch>
                  <a:fillRect l="-696" t="-1071" b="-1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1679DA6-F726-CD92-6083-72B4E782D553}"/>
              </a:ext>
            </a:extLst>
          </p:cNvPr>
          <p:cNvCxnSpPr>
            <a:cxnSpLocks/>
          </p:cNvCxnSpPr>
          <p:nvPr/>
        </p:nvCxnSpPr>
        <p:spPr>
          <a:xfrm flipH="1" flipV="1">
            <a:off x="4267200" y="2524125"/>
            <a:ext cx="2562225" cy="1476536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http://inapcache.boston.com/universal/site_graphics/blogs/bigpicture/lhc_11_20/l03_00811007.jpg">
            <a:extLst>
              <a:ext uri="{FF2B5EF4-FFF2-40B4-BE49-F238E27FC236}">
                <a16:creationId xmlns:a16="http://schemas.microsoft.com/office/drawing/2014/main" id="{C9DBB0A0-42A6-B4D5-5A7C-5E1B7DC90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163" y="673768"/>
            <a:ext cx="3892100" cy="2523967"/>
          </a:xfrm>
          <a:prstGeom prst="cloudCallout">
            <a:avLst>
              <a:gd name="adj1" fmla="val -29888"/>
              <a:gd name="adj2" fmla="val 1306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70CCC32-41B3-6DCA-B107-4E8321DF8E45}"/>
              </a:ext>
            </a:extLst>
          </p:cNvPr>
          <p:cNvGrpSpPr/>
          <p:nvPr/>
        </p:nvGrpSpPr>
        <p:grpSpPr>
          <a:xfrm>
            <a:off x="5381181" y="405335"/>
            <a:ext cx="2896487" cy="1110902"/>
            <a:chOff x="5818887" y="416941"/>
            <a:chExt cx="2896487" cy="1110902"/>
          </a:xfrm>
        </p:grpSpPr>
        <p:sp>
          <p:nvSpPr>
            <p:cNvPr id="14" name="Thought Bubble: Cloud 13">
              <a:extLst>
                <a:ext uri="{FF2B5EF4-FFF2-40B4-BE49-F238E27FC236}">
                  <a16:creationId xmlns:a16="http://schemas.microsoft.com/office/drawing/2014/main" id="{B23A92B1-0673-7815-001F-408BFF0825A4}"/>
                </a:ext>
              </a:extLst>
            </p:cNvPr>
            <p:cNvSpPr/>
            <p:nvPr/>
          </p:nvSpPr>
          <p:spPr>
            <a:xfrm>
              <a:off x="5818887" y="416941"/>
              <a:ext cx="2896487" cy="1110902"/>
            </a:xfrm>
            <a:prstGeom prst="cloudCallout">
              <a:avLst>
                <a:gd name="adj1" fmla="val 13645"/>
                <a:gd name="adj2" fmla="val 249415"/>
              </a:avLst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89EC06-4F96-B947-6CB4-45CDC8B268BB}"/>
                </a:ext>
              </a:extLst>
            </p:cNvPr>
            <p:cNvSpPr txBox="1"/>
            <p:nvPr/>
          </p:nvSpPr>
          <p:spPr>
            <a:xfrm>
              <a:off x="6096000" y="617908"/>
              <a:ext cx="2200275" cy="64633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dirty="0"/>
                <a:t>This is not exactly a small current.</a:t>
              </a:r>
            </a:p>
          </p:txBody>
        </p:sp>
      </p:grp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2B7CE1A-28FA-4E4A-4196-FA067F817F5B}"/>
              </a:ext>
            </a:extLst>
          </p:cNvPr>
          <p:cNvCxnSpPr>
            <a:cxnSpLocks/>
          </p:cNvCxnSpPr>
          <p:nvPr/>
        </p:nvCxnSpPr>
        <p:spPr>
          <a:xfrm flipH="1" flipV="1">
            <a:off x="4686300" y="3923181"/>
            <a:ext cx="2143125" cy="239244"/>
          </a:xfrm>
          <a:prstGeom prst="straightConnector1">
            <a:avLst/>
          </a:prstGeom>
          <a:ln>
            <a:solidFill>
              <a:schemeClr val="tx1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B056BDD-4D78-192A-BA9A-02D852B61DC9}"/>
              </a:ext>
            </a:extLst>
          </p:cNvPr>
          <p:cNvGrpSpPr/>
          <p:nvPr/>
        </p:nvGrpSpPr>
        <p:grpSpPr>
          <a:xfrm>
            <a:off x="9014776" y="3369033"/>
            <a:ext cx="2896487" cy="1110902"/>
            <a:chOff x="2947492" y="3582106"/>
            <a:chExt cx="2896487" cy="111090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315D260-E4EF-18E1-1552-F9BAAD13A2A0}"/>
                </a:ext>
              </a:extLst>
            </p:cNvPr>
            <p:cNvGrpSpPr/>
            <p:nvPr/>
          </p:nvGrpSpPr>
          <p:grpSpPr>
            <a:xfrm>
              <a:off x="2947492" y="3582106"/>
              <a:ext cx="2896487" cy="1110902"/>
              <a:chOff x="5818887" y="416941"/>
              <a:chExt cx="2896487" cy="1110902"/>
            </a:xfrm>
          </p:grpSpPr>
          <p:sp>
            <p:nvSpPr>
              <p:cNvPr id="24" name="Thought Bubble: Cloud 23">
                <a:extLst>
                  <a:ext uri="{FF2B5EF4-FFF2-40B4-BE49-F238E27FC236}">
                    <a16:creationId xmlns:a16="http://schemas.microsoft.com/office/drawing/2014/main" id="{6B18CBF0-42D4-AB9C-F373-0E618F98651C}"/>
                  </a:ext>
                </a:extLst>
              </p:cNvPr>
              <p:cNvSpPr/>
              <p:nvPr/>
            </p:nvSpPr>
            <p:spPr>
              <a:xfrm>
                <a:off x="5818887" y="416941"/>
                <a:ext cx="2896487" cy="1110902"/>
              </a:xfrm>
              <a:prstGeom prst="cloudCallout">
                <a:avLst>
                  <a:gd name="adj1" fmla="val -100794"/>
                  <a:gd name="adj2" fmla="val 24773"/>
                </a:avLst>
              </a:prstGeom>
              <a:ln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5DA0FD9-0775-2E03-5112-0B1E2A3334F4}"/>
                  </a:ext>
                </a:extLst>
              </p:cNvPr>
              <p:cNvSpPr txBox="1"/>
              <p:nvPr/>
            </p:nvSpPr>
            <p:spPr>
              <a:xfrm>
                <a:off x="6096000" y="617908"/>
                <a:ext cx="2200275" cy="369332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endParaRPr lang="en-US" dirty="0"/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0C3D9AE-4A5A-F948-4CAE-20C61CE5C69B}"/>
                </a:ext>
              </a:extLst>
            </p:cNvPr>
            <p:cNvSpPr txBox="1"/>
            <p:nvPr/>
          </p:nvSpPr>
          <p:spPr>
            <a:xfrm>
              <a:off x="3295597" y="3813089"/>
              <a:ext cx="220027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dirty="0"/>
                <a:t>This is not exactly a massless detector.</a:t>
              </a: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776C5E1E-EA17-7B12-7A11-CCE56EC938BE}"/>
              </a:ext>
            </a:extLst>
          </p:cNvPr>
          <p:cNvSpPr txBox="1"/>
          <p:nvPr/>
        </p:nvSpPr>
        <p:spPr>
          <a:xfrm>
            <a:off x="393865" y="4324547"/>
            <a:ext cx="4743606" cy="1638910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S</a:t>
            </a:r>
            <a:r>
              <a:rPr lang="en-US" dirty="0"/>
              <a:t>olution so far:</a:t>
            </a:r>
          </a:p>
          <a:p>
            <a:pPr algn="l"/>
            <a:endParaRPr lang="en-US" sz="1050" dirty="0"/>
          </a:p>
          <a:p>
            <a:pPr algn="l"/>
            <a:r>
              <a:rPr lang="en-US" dirty="0"/>
              <a:t>Limit time resolution and rate capability </a:t>
            </a:r>
          </a:p>
          <a:p>
            <a:pPr algn="l"/>
            <a:r>
              <a:rPr lang="en-US" dirty="0"/>
              <a:t>of the sensors to minimize power.</a:t>
            </a:r>
          </a:p>
          <a:p>
            <a:pPr algn="l"/>
            <a:endParaRPr lang="en-US" dirty="0"/>
          </a:p>
          <a:p>
            <a:pPr algn="l"/>
            <a:r>
              <a:rPr lang="en-US" dirty="0"/>
              <a:t>What if we aim for ~10ns and 100 MHz/cm²?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2F393B-3304-2BB8-6E05-F6B98CDD2EAD}"/>
              </a:ext>
            </a:extLst>
          </p:cNvPr>
          <p:cNvSpPr txBox="1"/>
          <p:nvPr/>
        </p:nvSpPr>
        <p:spPr>
          <a:xfrm>
            <a:off x="4069006" y="663736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OCTOPUS Meeting Prague, Sept. 3-5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93CF8F-DBB5-4296-92BF-0859A521622A}"/>
              </a:ext>
            </a:extLst>
          </p:cNvPr>
          <p:cNvSpPr txBox="1"/>
          <p:nvPr/>
        </p:nvSpPr>
        <p:spPr>
          <a:xfrm>
            <a:off x="8639005" y="1031705"/>
            <a:ext cx="2826415" cy="369332"/>
          </a:xfrm>
          <a:prstGeom prst="rect">
            <a:avLst/>
          </a:prstGeom>
          <a:solidFill>
            <a:srgbClr val="000000">
              <a:alpha val="50980"/>
            </a:srgbClr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LHC magnet failure: 12kA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A4004-645D-B713-FBDD-C9B828C88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108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849"/>
    </mc:Choice>
    <mc:Fallback xmlns="">
      <p:transition spd="slow" advTm="113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71" grpId="0" animBg="1"/>
      <p:bldP spid="8" grpId="0" animBg="1"/>
      <p:bldP spid="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F8040D56-9795-641E-5D34-83C5ECA7B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37317"/>
            <a:ext cx="4395680" cy="3014930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045DC66-C2E3-D140-E9F5-EF6525BD9E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Pixel powering options</a:t>
            </a:r>
          </a:p>
        </p:txBody>
      </p:sp>
      <p:pic>
        <p:nvPicPr>
          <p:cNvPr id="22" name="Picture 4" descr="C:\Users\deveaux\AppData\Local\Microsoft\Windows\Temporary Internet Files\Content.IE5\1JTACYF0\MC900240375[1].wmf">
            <a:extLst>
              <a:ext uri="{FF2B5EF4-FFF2-40B4-BE49-F238E27FC236}">
                <a16:creationId xmlns:a16="http://schemas.microsoft.com/office/drawing/2014/main" id="{0329A98B-1677-396C-0BEA-DDFC03D57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10903" y="4109335"/>
            <a:ext cx="1596520" cy="241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7E18717A-63A5-5CE0-7816-B507F50D410A}"/>
              </a:ext>
            </a:extLst>
          </p:cNvPr>
          <p:cNvGrpSpPr/>
          <p:nvPr/>
        </p:nvGrpSpPr>
        <p:grpSpPr>
          <a:xfrm>
            <a:off x="1" y="1596303"/>
            <a:ext cx="5395933" cy="1318721"/>
            <a:chOff x="7545540" y="639902"/>
            <a:chExt cx="5395933" cy="1741995"/>
          </a:xfrm>
        </p:grpSpPr>
        <p:sp>
          <p:nvSpPr>
            <p:cNvPr id="23" name="Thought Bubble: Cloud 22">
              <a:extLst>
                <a:ext uri="{FF2B5EF4-FFF2-40B4-BE49-F238E27FC236}">
                  <a16:creationId xmlns:a16="http://schemas.microsoft.com/office/drawing/2014/main" id="{73D476EA-B930-6F79-D3F8-EC5CC7FEFA46}"/>
                </a:ext>
              </a:extLst>
            </p:cNvPr>
            <p:cNvSpPr/>
            <p:nvPr/>
          </p:nvSpPr>
          <p:spPr>
            <a:xfrm>
              <a:off x="7545540" y="639902"/>
              <a:ext cx="5395933" cy="1741995"/>
            </a:xfrm>
            <a:prstGeom prst="cloudCallout">
              <a:avLst>
                <a:gd name="adj1" fmla="val -22651"/>
                <a:gd name="adj2" fmla="val 160546"/>
              </a:avLst>
            </a:prstGeom>
            <a:solidFill>
              <a:schemeClr val="bg1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502ECCC-8CFA-1040-04C8-67F137EF55AC}"/>
                    </a:ext>
                  </a:extLst>
                </p:cNvPr>
                <p:cNvSpPr txBox="1"/>
                <p:nvPr/>
              </p:nvSpPr>
              <p:spPr>
                <a:xfrm>
                  <a:off x="8341847" y="944211"/>
                  <a:ext cx="3804045" cy="70788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vert="horz" wrap="squar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sz="2000" dirty="0"/>
                    <a:t>Power seems to scale with </a:t>
                  </a:r>
                  <a14:m>
                    <m:oMath xmlns:m="http://schemas.openxmlformats.org/officeDocument/2006/math">
                      <m:r>
                        <a:rPr lang="en-US" sz="2000" i="1" dirty="0" smtClean="0">
                          <a:latin typeface="Cambria Math" panose="02040503050406030204" pitchFamily="18" charset="0"/>
                        </a:rPr>
                        <m:t>1/</m:t>
                      </m:r>
                      <m:r>
                        <m:rPr>
                          <m:sty m:val="p"/>
                        </m:rPr>
                        <a:rPr lang="en-US" sz="2000" i="0" dirty="0" smtClean="0"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i="1" dirty="0">
                          <a:latin typeface="Cambria Math" panose="02040503050406030204" pitchFamily="18" charset="0"/>
                        </a:rPr>
                        <m:t>𝑡</m:t>
                      </m:r>
                    </m:oMath>
                  </a14:m>
                  <a:endParaRPr lang="en-US" sz="2000" dirty="0"/>
                </a:p>
                <a:p>
                  <a:pPr algn="l"/>
                  <a:r>
                    <a:rPr lang="en-US" sz="2000" dirty="0"/>
                    <a:t>Obvious: Big pixels safe power.</a:t>
                  </a: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3502ECCC-8CFA-1040-04C8-67F137EF55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41847" y="944211"/>
                  <a:ext cx="3804045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1763" t="-5682" b="-5227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510AC6-B9E2-D989-4021-3145EC60A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DDC379-7675-C42D-D8B9-80972C9605EB}"/>
              </a:ext>
            </a:extLst>
          </p:cNvPr>
          <p:cNvSpPr txBox="1"/>
          <p:nvPr/>
        </p:nvSpPr>
        <p:spPr>
          <a:xfrm>
            <a:off x="4069006" y="6637363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dirty="0"/>
              <a:t>3rd DRD3 week, NIKHEF Amsterdam, 2-6 June 2025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60238C-DBBD-EC37-DFC4-3519410A3FBB}"/>
              </a:ext>
            </a:extLst>
          </p:cNvPr>
          <p:cNvGrpSpPr/>
          <p:nvPr/>
        </p:nvGrpSpPr>
        <p:grpSpPr>
          <a:xfrm>
            <a:off x="5178255" y="537317"/>
            <a:ext cx="6957037" cy="5027729"/>
            <a:chOff x="-133350" y="918867"/>
            <a:chExt cx="6268171" cy="4442121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6837402-36D2-61F7-4C94-FDDF3BC7F790}"/>
                </a:ext>
              </a:extLst>
            </p:cNvPr>
            <p:cNvGrpSpPr/>
            <p:nvPr/>
          </p:nvGrpSpPr>
          <p:grpSpPr>
            <a:xfrm>
              <a:off x="5083857" y="3151188"/>
              <a:ext cx="1050964" cy="1627738"/>
              <a:chOff x="5083857" y="3151188"/>
              <a:chExt cx="1050964" cy="1627738"/>
            </a:xfrm>
          </p:grpSpPr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FCF124A3-60DB-2045-C6A6-B38543CA6131}"/>
                  </a:ext>
                </a:extLst>
              </p:cNvPr>
              <p:cNvCxnSpPr/>
              <p:nvPr/>
            </p:nvCxnSpPr>
            <p:spPr>
              <a:xfrm flipV="1">
                <a:off x="5083857" y="3151188"/>
                <a:ext cx="0" cy="8704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3E1B0C48-4FBF-2EB4-4DDA-F36C9E784FAD}"/>
                      </a:ext>
                    </a:extLst>
                  </p:cNvPr>
                  <p:cNvSpPr txBox="1"/>
                  <p:nvPr/>
                </p:nvSpPr>
                <p:spPr>
                  <a:xfrm>
                    <a:off x="5252020" y="3479652"/>
                    <a:ext cx="841320" cy="659411"/>
                  </a:xfrm>
                  <a:prstGeom prst="rect">
                    <a:avLst/>
                  </a:prstGeom>
                </p:spPr>
                <p:txBody>
                  <a:bodyPr vert="horz" wrap="none" lIns="91440" tIns="45720" rIns="91440" bIns="45720" rtlCol="0" anchor="t">
                    <a:spAutoFit/>
                  </a:bodyPr>
                  <a:lstStyle/>
                  <a:p>
                    <a:pPr algn="l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f>
                            <m:fPr>
                              <m:ctrlPr>
                                <a:rPr lang="de-DE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p>
                                  <m:r>
                                    <a:rPr lang="de-DE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9" name="TextBox 8">
                    <a:extLst>
                      <a:ext uri="{FF2B5EF4-FFF2-40B4-BE49-F238E27FC236}">
                        <a16:creationId xmlns:a16="http://schemas.microsoft.com/office/drawing/2014/main" id="{3E1B0C48-4FBF-2EB4-4DDA-F36C9E784FA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252020" y="3479652"/>
                    <a:ext cx="841320" cy="65941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B1C3DB4D-3103-5A8B-3E72-56F861219D0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804600" y="4194151"/>
                <a:ext cx="0" cy="21544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07496ED-A1CB-5A42-EBD3-47D0C06F5ADB}"/>
                  </a:ext>
                </a:extLst>
              </p:cNvPr>
              <p:cNvSpPr txBox="1"/>
              <p:nvPr/>
            </p:nvSpPr>
            <p:spPr>
              <a:xfrm>
                <a:off x="5462842" y="4409594"/>
                <a:ext cx="671979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pitch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286CE4-B850-453C-4E7E-19909560D4B6}"/>
                </a:ext>
              </a:extLst>
            </p:cNvPr>
            <p:cNvGrpSpPr/>
            <p:nvPr/>
          </p:nvGrpSpPr>
          <p:grpSpPr>
            <a:xfrm>
              <a:off x="-133350" y="918867"/>
              <a:ext cx="5789613" cy="4442121"/>
              <a:chOff x="-133350" y="918867"/>
              <a:chExt cx="5789613" cy="4442121"/>
            </a:xfrm>
          </p:grpSpPr>
          <mc:AlternateContent xmlns:mc="http://schemas.openxmlformats.org/markup-compatibility/2006" xmlns:a14="http://schemas.microsoft.com/office/drawing/2010/main">
            <mc:Choice Requires="a14">
              <p:graphicFrame>
                <p:nvGraphicFramePr>
                  <p:cNvPr id="3" name="Object 2">
                    <a:extLst>
                      <a:ext uri="{FF2B5EF4-FFF2-40B4-BE49-F238E27FC236}">
                        <a16:creationId xmlns:a16="http://schemas.microsoft.com/office/drawing/2014/main" id="{122E4AFF-8616-1DE8-F7C2-7FB3A4477F98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712605024"/>
                      </p:ext>
                    </p:extLst>
                  </p:nvPr>
                </p:nvGraphicFramePr>
                <p:xfrm>
                  <a:off x="-133350" y="941388"/>
                  <a:ext cx="5789613" cy="44196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Graph" r:id="rId7" imgW="5789960" imgH="4420228" progId="Origin95.Graph">
                          <p:embed/>
                        </p:oleObj>
                      </mc:Choice>
                      <mc:Fallback>
                        <p:oleObj name="Graph" r:id="rId7" imgW="5789960" imgH="4420228" progId="Origin95.Graph">
                          <p:embed/>
                          <p:pic>
                            <p:nvPicPr>
                              <p:cNvPr id="3" name="Object 2">
                                <a:extLst>
                                  <a:ext uri="{FF2B5EF4-FFF2-40B4-BE49-F238E27FC236}">
                                    <a16:creationId xmlns:a16="http://schemas.microsoft.com/office/drawing/2014/main" id="{122E4AFF-8616-1DE8-F7C2-7FB3A4477F98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8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133350" y="941388"/>
                                <a:ext cx="5789613" cy="44196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Choice>
            <mc:Fallback xmlns="">
              <p:graphicFrame>
                <p:nvGraphicFramePr>
                  <p:cNvPr id="3" name="Object 2">
                    <a:extLst>
                      <a:ext uri="{FF2B5EF4-FFF2-40B4-BE49-F238E27FC236}">
                        <a16:creationId xmlns:a16="http://schemas.microsoft.com/office/drawing/2014/main" id="{122E4AFF-8616-1DE8-F7C2-7FB3A4477F98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712605024"/>
                      </p:ext>
                    </p:extLst>
                  </p:nvPr>
                </p:nvGraphicFramePr>
                <p:xfrm>
                  <a:off x="-133350" y="941388"/>
                  <a:ext cx="5789613" cy="4419600"/>
                </p:xfrm>
                <a:graphic>
                  <a:graphicData uri="http://schemas.openxmlformats.org/presentationml/2006/ole">
                    <mc:AlternateContent>
                      <mc:Choice xmlns:v="urn:schemas-microsoft-com:vml" Requires="v">
                        <p:oleObj name="Graph" r:id="rId9" imgW="5789960" imgH="4420228" progId="Origin95.Graph">
                          <p:embed/>
                        </p:oleObj>
                      </mc:Choice>
                      <mc:Fallback>
                        <p:oleObj name="Graph" r:id="rId9" imgW="5789960" imgH="4420228" progId="Origin95.Graph">
                          <p:embed/>
                          <p:pic>
                            <p:nvPicPr>
                              <p:cNvPr id="3" name="Object 2">
                                <a:extLst>
                                  <a:ext uri="{FF2B5EF4-FFF2-40B4-BE49-F238E27FC236}">
                                    <a16:creationId xmlns:a16="http://schemas.microsoft.com/office/drawing/2014/main" id="{122E4AFF-8616-1DE8-F7C2-7FB3A4477F98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0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-133350" y="941388"/>
                                <a:ext cx="5789613" cy="44196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</mc:Fallback>
          </mc:AlternateContent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ACE93728-7B9D-424E-E4F5-1D7B8C83EFB7}"/>
                  </a:ext>
                </a:extLst>
              </p:cNvPr>
              <p:cNvGrpSpPr/>
              <p:nvPr/>
            </p:nvGrpSpPr>
            <p:grpSpPr>
              <a:xfrm>
                <a:off x="1146354" y="2695215"/>
                <a:ext cx="3624135" cy="1411448"/>
                <a:chOff x="1146354" y="2695215"/>
                <a:chExt cx="3624135" cy="141144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CD17F587-320D-04D9-476D-6D04F404B0D8}"/>
                        </a:ext>
                      </a:extLst>
                    </p:cNvPr>
                    <p:cNvSpPr txBox="1"/>
                    <p:nvPr/>
                  </p:nvSpPr>
                  <p:spPr>
                    <a:xfrm rot="1304731">
                      <a:off x="2663912" y="3493931"/>
                      <a:ext cx="925318" cy="612732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</p:spPr>
                  <p:txBody>
                    <a:bodyPr vert="horz" wrap="none" lIns="91440" tIns="45720" rIns="91440" bIns="45720" rtlCol="0" anchor="t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∼</m:t>
                            </m:r>
                            <m:f>
                              <m:f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m:rPr>
                                    <m:sty m:val="p"/>
                                  </m:rPr>
                                  <a:rPr lang="de-DE" b="0" i="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den>
                            </m:f>
                          </m:oMath>
                        </m:oMathPara>
                      </a14:m>
                      <a:endParaRPr lang="en-US" dirty="0"/>
                    </a:p>
                  </p:txBody>
                </p:sp>
              </mc:Choice>
              <mc:Fallback xmlns="">
                <p:sp>
                  <p:nvSpPr>
                    <p:cNvPr id="4" name="TextBox 3">
                      <a:extLst>
                        <a:ext uri="{FF2B5EF4-FFF2-40B4-BE49-F238E27FC236}">
                          <a16:creationId xmlns:a16="http://schemas.microsoft.com/office/drawing/2014/main" id="{CD17F587-320D-04D9-476D-6D04F404B0D8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 rot="1304731">
                      <a:off x="2663912" y="3493931"/>
                      <a:ext cx="925318" cy="612732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6" name="Straight Connector 5">
                  <a:extLst>
                    <a:ext uri="{FF2B5EF4-FFF2-40B4-BE49-F238E27FC236}">
                      <a16:creationId xmlns:a16="http://schemas.microsoft.com/office/drawing/2014/main" id="{3C164700-85B7-5482-2276-3B21B855B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146354" y="2695215"/>
                  <a:ext cx="3624135" cy="129821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B71F9B8-FBC8-F7E7-037D-AB3EEC8EAD93}"/>
                  </a:ext>
                </a:extLst>
              </p:cNvPr>
              <p:cNvSpPr txBox="1"/>
              <p:nvPr/>
            </p:nvSpPr>
            <p:spPr>
              <a:xfrm>
                <a:off x="746244" y="918867"/>
                <a:ext cx="800219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dirty="0"/>
                  <a:t>DPTS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442D4AC3-5315-0D14-19BF-ABCA9C5277A8}"/>
                  </a:ext>
                </a:extLst>
              </p:cNvPr>
              <p:cNvGrpSpPr/>
              <p:nvPr/>
            </p:nvGrpSpPr>
            <p:grpSpPr>
              <a:xfrm>
                <a:off x="907346" y="2312117"/>
                <a:ext cx="478016" cy="442452"/>
                <a:chOff x="907346" y="2312117"/>
                <a:chExt cx="478016" cy="442452"/>
              </a:xfrm>
            </p:grpSpPr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38297A3D-3E78-F255-8116-55D103D37E6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34115" y="2312117"/>
                  <a:ext cx="0" cy="442452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arrow" w="med" len="med"/>
                  <a:tailEnd type="arrow" w="med" len="med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E9026E6-08D3-0CDF-D3B1-B126A1B9F608}"/>
                    </a:ext>
                  </a:extLst>
                </p:cNvPr>
                <p:cNvSpPr txBox="1"/>
                <p:nvPr/>
              </p:nvSpPr>
              <p:spPr>
                <a:xfrm>
                  <a:off x="907346" y="2349778"/>
                  <a:ext cx="478016" cy="307777"/>
                </a:xfrm>
                <a:prstGeom prst="rect">
                  <a:avLst/>
                </a:prstGeom>
              </p:spPr>
              <p:txBody>
                <a:bodyPr vert="horz" wrap="none" lIns="91440" tIns="45720" rIns="91440" bIns="45720" rtlCol="0" anchor="t">
                  <a:spAutoFit/>
                </a:bodyPr>
                <a:lstStyle/>
                <a:p>
                  <a:pPr algn="l"/>
                  <a:r>
                    <a:rPr lang="en-US" sz="1400" dirty="0"/>
                    <a:t>~3x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9A3216-5AB5-6718-5BF7-5CE649C5F82A}"/>
                </a:ext>
              </a:extLst>
            </p:cNvPr>
            <p:cNvSpPr txBox="1"/>
            <p:nvPr/>
          </p:nvSpPr>
          <p:spPr>
            <a:xfrm>
              <a:off x="965864" y="4194151"/>
              <a:ext cx="3624135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100" dirty="0"/>
                <a:t>Data extracted from IEEE TRANSACTIONS ON NUCLEAR SCIENCE, VOL. 70, NO. 9, SEPT. 2023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4796FF05-48F4-F258-A4B2-E3E54631E8D1}"/>
              </a:ext>
            </a:extLst>
          </p:cNvPr>
          <p:cNvSpPr txBox="1"/>
          <p:nvPr/>
        </p:nvSpPr>
        <p:spPr>
          <a:xfrm>
            <a:off x="4646712" y="5833528"/>
            <a:ext cx="4149726" cy="461665"/>
          </a:xfrm>
          <a:prstGeom prst="rect">
            <a:avLst/>
          </a:prstGeom>
          <a:solidFill>
            <a:schemeClr val="bg2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2400" dirty="0"/>
              <a:t>Welcome to the “power wall”.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262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49"/>
    </mc:Choice>
    <mc:Fallback xmlns="">
      <p:transition spd="slow" advTm="57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6|1.9|6.3|10|11|7.1|2.9|6.7|6.2|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5|24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7|4.2|8.5|3.8|17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4.3|1.1|16|5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5.8|29.5|45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1|10.9|0.8|9.7|40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7|3.7|12.3|4.9|14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1|6.9|17.1|25|16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4.8|13.6|1.8|5|6.3|6.8|8.2|8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5.2|23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8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47.7|14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|22.4|13.6|4.7|7.5|1.9|3|4.2|1.2|5.1|9.1|8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1.4|12.5|4.3|2.5|8.3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1.1|12.8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1|32|9.6|2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16.6|4.7|2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6.7|14.3|10.1|19.6|9.3|25.7|3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4|12.2|13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2"/>
</p:tagLst>
</file>

<file path=ppt/theme/theme1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raft" id="{4A95D37F-2ADB-4552-BA48-78CE269B167C}" vid="{56196190-0E43-495C-AF93-C5ECA756B2B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VD" id="{00E1FE92-2EEE-444B-BE82-B25F56EF5167}" vid="{73357537-EF53-4D48-BC43-34B9FD1B1A64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GSI Standard</Template>
  <TotalTime>18986</TotalTime>
  <Words>2315</Words>
  <Application>Microsoft Office PowerPoint</Application>
  <PresentationFormat>Widescreen</PresentationFormat>
  <Paragraphs>439</Paragraphs>
  <Slides>21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Symbol</vt:lpstr>
      <vt:lpstr>Wingdings</vt:lpstr>
      <vt:lpstr>fair-gsi-folienmaster_2016_onering</vt:lpstr>
      <vt:lpstr>Office</vt:lpstr>
      <vt:lpstr>Graph</vt:lpstr>
      <vt:lpstr>Silicon Pixel detectors for  Relativistic Heavy Ion Collisions  The present, the future and some dreams</vt:lpstr>
      <vt:lpstr>PowerPoint Presentation</vt:lpstr>
      <vt:lpstr>PowerPoint Presentation</vt:lpstr>
      <vt:lpstr>PowerPoint Presentation</vt:lpstr>
      <vt:lpstr>The state of the art – MIMOSIS, the pixel sensor of CBM.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Michael Deveaux</dc:creator>
  <cp:lastModifiedBy>Michael Deveaux</cp:lastModifiedBy>
  <cp:revision>9</cp:revision>
  <dcterms:created xsi:type="dcterms:W3CDTF">2025-08-20T12:31:40Z</dcterms:created>
  <dcterms:modified xsi:type="dcterms:W3CDTF">2025-11-03T21:23:51Z</dcterms:modified>
</cp:coreProperties>
</file>