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8" r:id="rId4"/>
    <p:sldId id="281" r:id="rId5"/>
    <p:sldId id="280" r:id="rId6"/>
    <p:sldId id="282" r:id="rId7"/>
    <p:sldId id="283" r:id="rId8"/>
    <p:sldId id="284" r:id="rId9"/>
    <p:sldId id="286" r:id="rId10"/>
    <p:sldId id="285" r:id="rId11"/>
    <p:sldId id="289" r:id="rId12"/>
    <p:sldId id="288" r:id="rId13"/>
    <p:sldId id="279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F546050-6CDD-4DB9-844E-7E2B2481E1E1}">
          <p14:sldIdLst>
            <p14:sldId id="256"/>
          </p14:sldIdLst>
        </p14:section>
        <p14:section name="LGADs" id="{AF2041D6-DFBA-42F6-8DD3-448F8C3F261A}">
          <p14:sldIdLst>
            <p14:sldId id="258"/>
            <p14:sldId id="281"/>
          </p14:sldIdLst>
        </p14:section>
        <p14:section name="DOGMA" id="{AA70442E-3360-409F-BCF5-621A5163A002}">
          <p14:sldIdLst>
            <p14:sldId id="280"/>
            <p14:sldId id="282"/>
            <p14:sldId id="283"/>
          </p14:sldIdLst>
        </p14:section>
        <p14:section name="Applications" id="{D961DBE4-BB35-439D-98EA-06656DF634A7}">
          <p14:sldIdLst>
            <p14:sldId id="284"/>
            <p14:sldId id="286"/>
          </p14:sldIdLst>
        </p14:section>
        <p14:section name="Results" id="{F1321D52-4F2A-4635-BDBD-B3891D9D2B36}">
          <p14:sldIdLst>
            <p14:sldId id="285"/>
          </p14:sldIdLst>
        </p14:section>
        <p14:section name="Outlook" id="{9DB70F01-49A6-4766-91ED-50545567057E}">
          <p14:sldIdLst>
            <p14:sldId id="289"/>
          </p14:sldIdLst>
        </p14:section>
        <p14:section name="Thanks" id="{4CFF49A6-0946-42F0-A9B0-990B6638E4D9}">
          <p14:sldIdLst>
            <p14:sldId id="288"/>
          </p14:sldIdLst>
        </p14:section>
        <p14:section name="References" id="{B1900579-7352-4BAC-8306-04AA55B75FDC}">
          <p14:sldIdLst>
            <p14:sldId id="279"/>
          </p14:sldIdLst>
        </p14:section>
        <p14:section name="Backup" id="{0D599E93-92A1-45C4-9FFF-903FEC4696A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54B"/>
    <a:srgbClr val="FC9204"/>
    <a:srgbClr val="F23694"/>
    <a:srgbClr val="4BFF21"/>
    <a:srgbClr val="B90F22"/>
    <a:srgbClr val="FFFFFF"/>
    <a:srgbClr val="FEFEFE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 showGuides="1">
      <p:cViewPr varScale="1">
        <p:scale>
          <a:sx n="150" d="100"/>
          <a:sy n="150" d="100"/>
        </p:scale>
        <p:origin x="654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226" y="77"/>
      </p:cViewPr>
      <p:guideLst/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1A78A55-3702-A9DD-485B-6C2348BAE6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AE41D-71D0-4CEB-9F1A-04A77C115710}" type="datetime1">
              <a:rPr lang="de-DE" smtClean="0">
                <a:solidFill>
                  <a:srgbClr val="898989"/>
                </a:solidFill>
              </a:rPr>
              <a:t>03.11.2025</a:t>
            </a:fld>
            <a:endParaRPr lang="de-DE">
              <a:solidFill>
                <a:srgbClr val="898989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3380354-33AD-CAA5-CECB-C976388172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-1895" y="7812000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>
                <a:solidFill>
                  <a:srgbClr val="898989"/>
                </a:solidFill>
              </a:rPr>
              <a:t>Fachbereich | Institut | Person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3AF8F44-7C9B-FC9C-954B-B3100F2B9A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2718" y="7812000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7D0D7-CB1E-4E76-B87A-A5F3A360A4B8}" type="slidenum">
              <a:rPr lang="de-DE" smtClean="0">
                <a:solidFill>
                  <a:srgbClr val="898989"/>
                </a:solidFill>
              </a:rPr>
              <a:t>‹#›</a:t>
            </a:fld>
            <a:endParaRPr lang="de-DE">
              <a:solidFill>
                <a:srgbClr val="898989"/>
              </a:solidFill>
            </a:endParaRPr>
          </a:p>
        </p:txBody>
      </p:sp>
      <p:grpSp>
        <p:nvGrpSpPr>
          <p:cNvPr id="6" name="TU Da Logo">
            <a:extLst>
              <a:ext uri="{FF2B5EF4-FFF2-40B4-BE49-F238E27FC236}">
                <a16:creationId xmlns:a16="http://schemas.microsoft.com/office/drawing/2014/main" id="{1B2B06D3-8753-5133-9188-AE459F7AD654}"/>
              </a:ext>
            </a:extLst>
          </p:cNvPr>
          <p:cNvGrpSpPr/>
          <p:nvPr/>
        </p:nvGrpSpPr>
        <p:grpSpPr>
          <a:xfrm>
            <a:off x="119822" y="137059"/>
            <a:ext cx="1396524" cy="559248"/>
            <a:chOff x="7454900" y="306388"/>
            <a:chExt cx="1704610" cy="682624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0D839F9D-D886-2326-7EDA-CFF7F40AFE0E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7454900" y="309563"/>
              <a:ext cx="1689100" cy="67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88F50A3-1558-A807-1966-87F4BFE9F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3585" y="306388"/>
              <a:ext cx="1685925" cy="682624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D601C6E-9093-8CBD-FD59-89128CE6AC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F27C1C5-EE32-79B6-CC5B-76E0A46695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CA98B89-C06C-1AFA-6046-473CE330AD7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8263" y="465138"/>
              <a:ext cx="273050" cy="3048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CE97323-EA31-B978-ED66-B1F83219FC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13650" y="406400"/>
              <a:ext cx="296863" cy="406400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8BFE13B-74F5-DD35-6914-A8A6E24A02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00963" y="400050"/>
              <a:ext cx="238125" cy="32385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00CFEF3E-A6FE-E8FE-10F8-3ED6C3F212C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6675" y="476250"/>
              <a:ext cx="280988" cy="3048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70B05B52-12B6-944D-AC1A-F00C2F4E2E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613" y="509588"/>
              <a:ext cx="328613" cy="385762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1E356202-0A47-80E7-90B0-E97229222D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16850" y="631825"/>
              <a:ext cx="188913" cy="146050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BB654D27-05C8-139B-EB9C-5F888F7226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23238" y="455613"/>
              <a:ext cx="800100" cy="385762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</p:spTree>
    <p:extLst>
      <p:ext uri="{BB962C8B-B14F-4D97-AF65-F5344CB8AC3E}">
        <p14:creationId xmlns:p14="http://schemas.microsoft.com/office/powerpoint/2010/main" val="1810847879"/>
      </p:ext>
    </p:extLst>
  </p:cSld>
  <p:clrMap bg1="lt1" tx1="dk1" bg2="lt2" tx2="dk2" accent1="accent1" accent2="accent2" accent3="accent3" accent4="accent4" accent5="accent5" accent6="accent6" hlink="hlink" folHlink="folHlink"/>
  <p:hf hdr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DF015AF-5290-437C-8C34-C4435A2E4CFF}" type="datetime1">
              <a:rPr lang="de-DE" smtClean="0"/>
              <a:t>03.11.2025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r>
              <a:rPr lang="de-DE"/>
              <a:t>Fachbereich | Institut | Person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A89A431-735D-4157-B499-868DAC0D551C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8" name="TU Da Logo">
            <a:extLst>
              <a:ext uri="{FF2B5EF4-FFF2-40B4-BE49-F238E27FC236}">
                <a16:creationId xmlns:a16="http://schemas.microsoft.com/office/drawing/2014/main" id="{96C9F426-C331-5A79-76DF-05A5F9463BF3}"/>
              </a:ext>
            </a:extLst>
          </p:cNvPr>
          <p:cNvGrpSpPr/>
          <p:nvPr/>
        </p:nvGrpSpPr>
        <p:grpSpPr>
          <a:xfrm>
            <a:off x="0" y="0"/>
            <a:ext cx="1396524" cy="559248"/>
            <a:chOff x="7454900" y="306388"/>
            <a:chExt cx="1704610" cy="682624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29449998-EA2C-2328-4B51-411E09C4E080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7454900" y="309563"/>
              <a:ext cx="1689100" cy="67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A34355F-DA0C-5D6B-7826-E4185B86D4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3585" y="306388"/>
              <a:ext cx="1685925" cy="682624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8FD2880-5146-CE19-42AE-BB9DE00652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019F0C27-B9AD-9598-6A47-3085A7D4B4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1C03560C-EC72-CF50-20C3-4EA5F06842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8263" y="465138"/>
              <a:ext cx="273050" cy="3048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375D7A7-1E67-CF3A-F80C-50846D74CC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13650" y="406400"/>
              <a:ext cx="296863" cy="406400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FB124E21-02A5-C056-2D6F-5FA0D0D9C0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00963" y="400050"/>
              <a:ext cx="238125" cy="32385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FD42C70B-C72B-02BF-16BD-BB8E559E3F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6675" y="476250"/>
              <a:ext cx="280988" cy="3048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F5539213-4F7F-2105-A3FB-10E097A76B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613" y="509588"/>
              <a:ext cx="328613" cy="385762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FFACB8FC-374A-F97F-4BCF-93906CBC44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16850" y="631825"/>
              <a:ext cx="188913" cy="146050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5086F604-AA6F-7757-E42D-F621BFBEDB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23238" y="455613"/>
              <a:ext cx="800100" cy="385762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  <p:sp>
        <p:nvSpPr>
          <p:cNvPr id="20" name="Notizenplatzhalter 19">
            <a:extLst>
              <a:ext uri="{FF2B5EF4-FFF2-40B4-BE49-F238E27FC236}">
                <a16:creationId xmlns:a16="http://schemas.microsoft.com/office/drawing/2014/main" id="{12F4F817-719A-78AC-E4C4-9C9BEF2E8A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6449194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015AF-5290-437C-8C34-C4435A2E4CFF}" type="datetime1">
              <a:rPr lang="de-DE" smtClean="0"/>
              <a:t>03.11.2025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Fachbereich | Institut | Person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A431-735D-4157-B499-868DAC0D551C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091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703780-5D85-D274-7391-0F765996C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6000" y="2520000"/>
            <a:ext cx="9360000" cy="1080000"/>
          </a:xfrm>
        </p:spPr>
        <p:txBody>
          <a:bodyPr anchor="b" anchorCtr="0">
            <a:normAutofit/>
          </a:bodyPr>
          <a:lstStyle>
            <a:lvl1pPr algn="ctr">
              <a:defRPr sz="36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4FBF234-5426-5554-0876-C0CB41FEB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6000" y="3789000"/>
            <a:ext cx="9360000" cy="1468800"/>
          </a:xfrm>
        </p:spPr>
        <p:txBody>
          <a:bodyPr>
            <a:normAutofit/>
          </a:bodyPr>
          <a:lstStyle>
            <a:lvl1pPr marL="0" indent="0" algn="ctr">
              <a:buNone/>
              <a:defRPr sz="1800" spc="4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B30F3C0-3A75-8681-9853-8AC245B5D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7050-CCD2-469E-BDEB-A0440C5F80C7}" type="datetime1">
              <a:rPr lang="de-DE" smtClean="0"/>
              <a:t>03.11.2025</a:t>
            </a:fld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6E4576B-5E3F-FDCE-C398-AB2D5908E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3429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9093F2-7696-269A-BB11-D5C2FFA8B7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41FE660-7BC8-B76D-97BD-90A64F338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2B64D-38F6-42D6-A311-29BAC4486C0A}" type="datetime1">
              <a:rPr lang="de-DE" smtClean="0"/>
              <a:t>03.11.2025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363686E-60AA-D422-E6EE-8DD8E5F8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359999"/>
            <a:ext cx="8976000" cy="1908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0739CE4A-2BE8-F232-4C6E-237F56ABC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41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2DE3C2-C819-A980-93F3-EAC41895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3455-E69F-4627-9933-BAE82206612F}" type="datetime1">
              <a:rPr lang="de-DE" smtClean="0"/>
              <a:t>03.11.2025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40727B-45B4-9274-85DF-F723F18B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6601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703780-5D85-D274-7391-0F765996C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6000" y="2520000"/>
            <a:ext cx="9360000" cy="1080000"/>
          </a:xfrm>
        </p:spPr>
        <p:txBody>
          <a:bodyPr anchor="b" anchorCtr="0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4FBF234-5426-5554-0876-C0CB41FEB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6000" y="3789000"/>
            <a:ext cx="9360000" cy="1468800"/>
          </a:xfrm>
        </p:spPr>
        <p:txBody>
          <a:bodyPr>
            <a:normAutofit/>
          </a:bodyPr>
          <a:lstStyle>
            <a:lvl1pPr marL="0" indent="0" algn="ctr">
              <a:buNone/>
              <a:defRPr sz="1800" spc="4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B30F3C0-3A75-8681-9853-8AC245B5D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0AF8-7F9B-4DB1-A7D7-DEBF5BA6F3B1}" type="datetime1">
              <a:rPr lang="de-DE" smtClean="0"/>
              <a:t>03.11.2025</a:t>
            </a:fld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6E4576B-5E3F-FDCE-C398-AB2D5908E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55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Image 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703780-5D85-D274-7391-0F765996C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6000" y="2520000"/>
            <a:ext cx="9360000" cy="1080000"/>
          </a:xfrm>
        </p:spPr>
        <p:txBody>
          <a:bodyPr anchor="b" anchorCtr="0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4FBF234-5426-5554-0876-C0CB41FEB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6000" y="3789000"/>
            <a:ext cx="9360000" cy="1468800"/>
          </a:xfrm>
        </p:spPr>
        <p:txBody>
          <a:bodyPr>
            <a:normAutofit/>
          </a:bodyPr>
          <a:lstStyle>
            <a:lvl1pPr marL="0" indent="0" algn="ctr">
              <a:buNone/>
              <a:defRPr sz="1800" spc="4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B30F3C0-3A75-8681-9853-8AC245B5D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500F-89B9-4AD9-BFB9-8E8944181D32}" type="datetime1">
              <a:rPr lang="de-DE" smtClean="0"/>
              <a:t>03.11.2025</a:t>
            </a:fld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6E4576B-5E3F-FDCE-C398-AB2D5908E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3246F40-EFC5-4839-7377-B4D31824C810}"/>
              </a:ext>
            </a:extLst>
          </p:cNvPr>
          <p:cNvSpPr txBox="1"/>
          <p:nvPr/>
        </p:nvSpPr>
        <p:spPr>
          <a:xfrm rot="-5400000">
            <a:off x="10738800" y="5196244"/>
            <a:ext cx="2160000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e-DE" sz="800">
                <a:solidFill>
                  <a:srgbClr val="898989"/>
                </a:solidFill>
              </a:rPr>
              <a:t>© Axel Becker</a:t>
            </a:r>
          </a:p>
        </p:txBody>
      </p:sp>
      <p:sp>
        <p:nvSpPr>
          <p:cNvPr id="5" name="Textfeld 3">
            <a:extLst>
              <a:ext uri="{FF2B5EF4-FFF2-40B4-BE49-F238E27FC236}">
                <a16:creationId xmlns:a16="http://schemas.microsoft.com/office/drawing/2014/main" id="{57F4C093-9AD6-65B9-490E-0AFEA3F08427}"/>
              </a:ext>
            </a:extLst>
          </p:cNvPr>
          <p:cNvSpPr txBox="1"/>
          <p:nvPr userDrawn="1"/>
        </p:nvSpPr>
        <p:spPr>
          <a:xfrm rot="-5400000">
            <a:off x="10738800" y="5196244"/>
            <a:ext cx="2160000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e-DE" sz="800">
                <a:solidFill>
                  <a:srgbClr val="898989"/>
                </a:solidFill>
              </a:rPr>
              <a:t>© Axel Becker</a:t>
            </a:r>
          </a:p>
        </p:txBody>
      </p:sp>
    </p:spTree>
    <p:extLst>
      <p:ext uri="{BB962C8B-B14F-4D97-AF65-F5344CB8AC3E}">
        <p14:creationId xmlns:p14="http://schemas.microsoft.com/office/powerpoint/2010/main" val="3827525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Image 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703780-5D85-D274-7391-0F765996C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6000" y="2520000"/>
            <a:ext cx="9360000" cy="1080000"/>
          </a:xfrm>
        </p:spPr>
        <p:txBody>
          <a:bodyPr anchor="b" anchorCtr="0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4FBF234-5426-5554-0876-C0CB41FEB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6000" y="3789000"/>
            <a:ext cx="9360000" cy="1468800"/>
          </a:xfrm>
        </p:spPr>
        <p:txBody>
          <a:bodyPr>
            <a:normAutofit/>
          </a:bodyPr>
          <a:lstStyle>
            <a:lvl1pPr marL="0" indent="0" algn="ctr">
              <a:buNone/>
              <a:defRPr sz="1800" spc="4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B30F3C0-3A75-8681-9853-8AC245B5D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81F7-1A1B-4C12-8EE8-D84838E0643D}" type="datetime1">
              <a:rPr lang="de-DE" smtClean="0"/>
              <a:t>03.11.2025</a:t>
            </a:fld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6E4576B-5E3F-FDCE-C398-AB2D5908E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3246F40-EFC5-4839-7377-B4D31824C810}"/>
              </a:ext>
            </a:extLst>
          </p:cNvPr>
          <p:cNvSpPr txBox="1"/>
          <p:nvPr/>
        </p:nvSpPr>
        <p:spPr>
          <a:xfrm rot="-5400000">
            <a:off x="10738800" y="5196244"/>
            <a:ext cx="2160000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e-DE" sz="800">
                <a:solidFill>
                  <a:srgbClr val="898989"/>
                </a:solidFill>
              </a:rPr>
              <a:t>© Thomas Ott</a:t>
            </a:r>
          </a:p>
        </p:txBody>
      </p:sp>
      <p:sp>
        <p:nvSpPr>
          <p:cNvPr id="5" name="Textfeld 3">
            <a:extLst>
              <a:ext uri="{FF2B5EF4-FFF2-40B4-BE49-F238E27FC236}">
                <a16:creationId xmlns:a16="http://schemas.microsoft.com/office/drawing/2014/main" id="{9DF72371-9A06-0C81-95C6-2823E394D218}"/>
              </a:ext>
            </a:extLst>
          </p:cNvPr>
          <p:cNvSpPr txBox="1"/>
          <p:nvPr userDrawn="1"/>
        </p:nvSpPr>
        <p:spPr>
          <a:xfrm rot="-5400000">
            <a:off x="10738800" y="5196244"/>
            <a:ext cx="2160000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e-DE" sz="800">
                <a:solidFill>
                  <a:srgbClr val="898989"/>
                </a:solidFill>
              </a:rPr>
              <a:t>© Thomas Ott</a:t>
            </a:r>
          </a:p>
        </p:txBody>
      </p:sp>
    </p:spTree>
    <p:extLst>
      <p:ext uri="{BB962C8B-B14F-4D97-AF65-F5344CB8AC3E}">
        <p14:creationId xmlns:p14="http://schemas.microsoft.com/office/powerpoint/2010/main" val="2145454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Image 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703780-5D85-D274-7391-0F765996C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6000" y="2520000"/>
            <a:ext cx="9360000" cy="1080000"/>
          </a:xfrm>
        </p:spPr>
        <p:txBody>
          <a:bodyPr anchor="b" anchorCtr="0">
            <a:normAutofit/>
          </a:bodyPr>
          <a:lstStyle>
            <a:lvl1pPr algn="ctr">
              <a:defRPr sz="420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4FBF234-5426-5554-0876-C0CB41FEB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6000" y="3789000"/>
            <a:ext cx="9360000" cy="1468800"/>
          </a:xfrm>
        </p:spPr>
        <p:txBody>
          <a:bodyPr>
            <a:normAutofit/>
          </a:bodyPr>
          <a:lstStyle>
            <a:lvl1pPr marL="0" indent="0" algn="ctr">
              <a:buNone/>
              <a:defRPr sz="1800" spc="4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B30F3C0-3A75-8681-9853-8AC245B5D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B3D6-805B-4067-96D0-A2D0595235D9}" type="datetime1">
              <a:rPr lang="de-DE" smtClean="0"/>
              <a:t>03.11.2025</a:t>
            </a:fld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6E4576B-5E3F-FDCE-C398-AB2D5908E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3246F40-EFC5-4839-7377-B4D31824C810}"/>
              </a:ext>
            </a:extLst>
          </p:cNvPr>
          <p:cNvSpPr txBox="1"/>
          <p:nvPr/>
        </p:nvSpPr>
        <p:spPr>
          <a:xfrm rot="-5400000">
            <a:off x="10738800" y="5196244"/>
            <a:ext cx="2160000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e-DE" sz="800">
                <a:solidFill>
                  <a:srgbClr val="898989"/>
                </a:solidFill>
              </a:rPr>
              <a:t>© Thomas Ott</a:t>
            </a:r>
          </a:p>
        </p:txBody>
      </p:sp>
      <p:sp>
        <p:nvSpPr>
          <p:cNvPr id="5" name="Textfeld 3">
            <a:extLst>
              <a:ext uri="{FF2B5EF4-FFF2-40B4-BE49-F238E27FC236}">
                <a16:creationId xmlns:a16="http://schemas.microsoft.com/office/drawing/2014/main" id="{8701D887-544E-1E6C-51EA-B7853623A968}"/>
              </a:ext>
            </a:extLst>
          </p:cNvPr>
          <p:cNvSpPr txBox="1"/>
          <p:nvPr userDrawn="1"/>
        </p:nvSpPr>
        <p:spPr>
          <a:xfrm rot="-5400000">
            <a:off x="10738800" y="5196244"/>
            <a:ext cx="2160000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e-DE" sz="800">
                <a:solidFill>
                  <a:srgbClr val="898989"/>
                </a:solidFill>
              </a:rPr>
              <a:t>© Thomas Ott</a:t>
            </a:r>
          </a:p>
        </p:txBody>
      </p:sp>
    </p:spTree>
    <p:extLst>
      <p:ext uri="{BB962C8B-B14F-4D97-AF65-F5344CB8AC3E}">
        <p14:creationId xmlns:p14="http://schemas.microsoft.com/office/powerpoint/2010/main" val="1062471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5CDA01-DDC9-2253-72DE-96209CE4E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7C98BC-77ED-57FD-F633-2BC8142A2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980000"/>
            <a:ext cx="11519987" cy="45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FCB9AE0-FB31-AD7B-F074-94F25823D69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68FB6A-86FA-4DB9-BB55-6D72526FD94F}" type="datetime1">
              <a:rPr lang="de-DE" smtClean="0"/>
              <a:t>03.11.2025</a:t>
            </a:fld>
            <a:endParaRPr lang="de-DE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DBDDB1D6-39C5-381A-1C8E-0B3A2109CC7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1513966-0604-55AE-E780-E1382633BF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1517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A8DEF2-3EB0-7C61-65FD-4CF2BF6AA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889000"/>
            <a:ext cx="11558700" cy="10800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B02D4D-81F0-49AF-1CF0-1A75D0BC7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5040000"/>
            <a:ext cx="7919993" cy="10800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A0B6FE2-4691-8E94-5E86-36CF5EFB7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5F72-7BBD-4201-A96C-69F397FB2094}" type="datetime1">
              <a:rPr lang="de-DE" smtClean="0"/>
              <a:t>03.11.2025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A590409-784D-7817-ED5F-00C6036B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360000"/>
            <a:ext cx="8976000" cy="189000"/>
          </a:xfr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28A47B0-219D-E504-F79C-A5E591940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627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964544-40DC-4288-275B-FB15B4D07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512A440-6CC2-C81B-AAB4-F8419E201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BC01-E8F1-40F5-9B4E-4E4020D41C36}" type="datetime1">
              <a:rPr lang="de-DE" smtClean="0"/>
              <a:t>03.11.2025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EA03BC-F835-8900-FE38-6958D04E8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469E877-7369-A8AF-FF8A-DDFA8A855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6B08FBBD-180E-596B-F91F-8F6ADC5F63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362" y="1980000"/>
            <a:ext cx="5580000" cy="45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CD333C59-0ADD-F97D-91D2-1E187ECAF60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00209" y="1980000"/>
            <a:ext cx="5580000" cy="45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4039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EA8B7A-08C3-285D-CDA3-D0DCEF856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5C45FF0-DFBA-6FB8-5D9D-4E9A98A87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6FA5-A7FA-45EC-8AD5-8DEE3217CA60}" type="datetime1">
              <a:rPr lang="de-DE" smtClean="0"/>
              <a:t>03.11.2025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1DAEC6-70FB-93F3-56DA-505CA789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19F1D11-78E8-8CC4-923C-7925ADB7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D1F37F6-4222-0F2F-8273-DDE8A60C7A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363" y="1980000"/>
            <a:ext cx="11520487" cy="40680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7B3ED93-4F10-B98E-C79A-9C75CB74FC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6084000"/>
            <a:ext cx="11520487" cy="3600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  <a:lvl2pPr marL="457200" indent="0">
              <a:buNone/>
              <a:defRPr sz="1400">
                <a:solidFill>
                  <a:schemeClr val="accent6"/>
                </a:solidFill>
              </a:defRPr>
            </a:lvl2pPr>
            <a:lvl3pPr marL="914400" indent="0">
              <a:buNone/>
              <a:defRPr sz="1400">
                <a:solidFill>
                  <a:schemeClr val="accent6"/>
                </a:solidFill>
              </a:defRPr>
            </a:lvl3pPr>
            <a:lvl4pPr marL="1371600" indent="0">
              <a:buNone/>
              <a:defRPr sz="1400">
                <a:solidFill>
                  <a:schemeClr val="accent6"/>
                </a:solidFill>
              </a:defRPr>
            </a:lvl4pPr>
            <a:lvl5pPr marL="1828800" indent="0"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de-DE" dirty="0"/>
              <a:t>Bildunterschrift / Caption</a:t>
            </a:r>
          </a:p>
        </p:txBody>
      </p:sp>
    </p:spTree>
    <p:extLst>
      <p:ext uri="{BB962C8B-B14F-4D97-AF65-F5344CB8AC3E}">
        <p14:creationId xmlns:p14="http://schemas.microsoft.com/office/powerpoint/2010/main" val="362038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Image 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703780-5D85-D274-7391-0F765996C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6000" y="2520000"/>
            <a:ext cx="9360000" cy="1080000"/>
          </a:xfrm>
        </p:spPr>
        <p:txBody>
          <a:bodyPr anchor="b" anchorCtr="0">
            <a:normAutofit/>
          </a:bodyPr>
          <a:lstStyle>
            <a:lvl1pPr algn="ctr">
              <a:defRPr sz="36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4FBF234-5426-5554-0876-C0CB41FEB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6000" y="3789000"/>
            <a:ext cx="9360000" cy="1468800"/>
          </a:xfrm>
        </p:spPr>
        <p:txBody>
          <a:bodyPr>
            <a:normAutofit/>
          </a:bodyPr>
          <a:lstStyle>
            <a:lvl1pPr marL="0" indent="0" algn="ctr">
              <a:buNone/>
              <a:defRPr sz="1800" spc="4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B30F3C0-3A75-8681-9853-8AC245B5D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85A8-7617-4B1E-8107-7134AD119241}" type="datetime1">
              <a:rPr lang="de-DE" smtClean="0"/>
              <a:t>03.11.2025</a:t>
            </a:fld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6E4576B-5E3F-FDCE-C398-AB2D5908E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3246F40-EFC5-4839-7377-B4D31824C810}"/>
              </a:ext>
            </a:extLst>
          </p:cNvPr>
          <p:cNvSpPr txBox="1"/>
          <p:nvPr userDrawn="1"/>
        </p:nvSpPr>
        <p:spPr>
          <a:xfrm rot="-5400000">
            <a:off x="10738800" y="5196244"/>
            <a:ext cx="2160000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e-DE" sz="800">
                <a:solidFill>
                  <a:srgbClr val="898989"/>
                </a:solidFill>
              </a:rPr>
              <a:t>© Axel Becker</a:t>
            </a:r>
          </a:p>
        </p:txBody>
      </p:sp>
    </p:spTree>
    <p:extLst>
      <p:ext uri="{BB962C8B-B14F-4D97-AF65-F5344CB8AC3E}">
        <p14:creationId xmlns:p14="http://schemas.microsoft.com/office/powerpoint/2010/main" val="2976711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8FC2DAB9-ADD2-1E42-D0D7-6395646D29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330108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9093F2-7696-269A-BB11-D5C2FFA8B7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41FE660-7BC8-B76D-97BD-90A64F338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DE92-225F-4E40-B658-A22530E0F0C3}" type="datetime1">
              <a:rPr lang="de-DE" smtClean="0"/>
              <a:t>03.11.2025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363686E-60AA-D422-E6EE-8DD8E5F8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0739CE4A-2BE8-F232-4C6E-237F56ABC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158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2DE3C2-C819-A980-93F3-EAC41895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3E83-0DD3-48AA-A51A-8C61AB1696BF}" type="datetime1">
              <a:rPr lang="de-DE" smtClean="0"/>
              <a:t>03.11.2025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40727B-45B4-9274-85DF-F723F18B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12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Image 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703780-5D85-D274-7391-0F765996C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6000" y="2520000"/>
            <a:ext cx="9360000" cy="1080000"/>
          </a:xfrm>
        </p:spPr>
        <p:txBody>
          <a:bodyPr anchor="b" anchorCtr="0">
            <a:normAutofit/>
          </a:bodyPr>
          <a:lstStyle>
            <a:lvl1pPr algn="ctr">
              <a:defRPr sz="36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4FBF234-5426-5554-0876-C0CB41FEB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6000" y="3789000"/>
            <a:ext cx="9360000" cy="1468800"/>
          </a:xfrm>
        </p:spPr>
        <p:txBody>
          <a:bodyPr>
            <a:normAutofit/>
          </a:bodyPr>
          <a:lstStyle>
            <a:lvl1pPr marL="0" indent="0" algn="ctr">
              <a:buNone/>
              <a:defRPr sz="1800" spc="4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B30F3C0-3A75-8681-9853-8AC245B5D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5BCF-019C-459C-9F82-F2CAD1921EEF}" type="datetime1">
              <a:rPr lang="de-DE" smtClean="0"/>
              <a:t>03.11.2025</a:t>
            </a:fld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6E4576B-5E3F-FDCE-C398-AB2D5908E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3246F40-EFC5-4839-7377-B4D31824C810}"/>
              </a:ext>
            </a:extLst>
          </p:cNvPr>
          <p:cNvSpPr txBox="1"/>
          <p:nvPr userDrawn="1"/>
        </p:nvSpPr>
        <p:spPr>
          <a:xfrm rot="-5400000">
            <a:off x="10738800" y="5196244"/>
            <a:ext cx="2160000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e-DE" sz="800">
                <a:solidFill>
                  <a:srgbClr val="898989"/>
                </a:solidFill>
              </a:rPr>
              <a:t>© Thomas Ott</a:t>
            </a:r>
          </a:p>
        </p:txBody>
      </p:sp>
    </p:spTree>
    <p:extLst>
      <p:ext uri="{BB962C8B-B14F-4D97-AF65-F5344CB8AC3E}">
        <p14:creationId xmlns:p14="http://schemas.microsoft.com/office/powerpoint/2010/main" val="3498994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Image 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703780-5D85-D274-7391-0F765996C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6000" y="2520000"/>
            <a:ext cx="9360000" cy="1080000"/>
          </a:xfrm>
        </p:spPr>
        <p:txBody>
          <a:bodyPr anchor="b" anchorCtr="0">
            <a:normAutofit/>
          </a:bodyPr>
          <a:lstStyle>
            <a:lvl1pPr algn="ctr">
              <a:defRPr sz="36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4FBF234-5426-5554-0876-C0CB41FEB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6000" y="3789000"/>
            <a:ext cx="9360000" cy="1468800"/>
          </a:xfrm>
        </p:spPr>
        <p:txBody>
          <a:bodyPr>
            <a:normAutofit/>
          </a:bodyPr>
          <a:lstStyle>
            <a:lvl1pPr marL="0" indent="0" algn="ctr">
              <a:buNone/>
              <a:defRPr sz="1800" spc="4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B30F3C0-3A75-8681-9853-8AC245B5D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71A2-1E29-4674-B2A2-0CA32FC0E654}" type="datetime1">
              <a:rPr lang="de-DE" smtClean="0"/>
              <a:t>03.11.2025</a:t>
            </a:fld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6E4576B-5E3F-FDCE-C398-AB2D5908E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3246F40-EFC5-4839-7377-B4D31824C810}"/>
              </a:ext>
            </a:extLst>
          </p:cNvPr>
          <p:cNvSpPr txBox="1"/>
          <p:nvPr userDrawn="1"/>
        </p:nvSpPr>
        <p:spPr>
          <a:xfrm rot="-5400000">
            <a:off x="10738800" y="5196244"/>
            <a:ext cx="2160000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e-DE" sz="800">
                <a:solidFill>
                  <a:srgbClr val="898989"/>
                </a:solidFill>
              </a:rPr>
              <a:t>© Thomas Ott</a:t>
            </a:r>
          </a:p>
        </p:txBody>
      </p:sp>
    </p:spTree>
    <p:extLst>
      <p:ext uri="{BB962C8B-B14F-4D97-AF65-F5344CB8AC3E}">
        <p14:creationId xmlns:p14="http://schemas.microsoft.com/office/powerpoint/2010/main" val="1013982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5CDA01-DDC9-2253-72DE-96209CE4E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7C98BC-77ED-57FD-F633-2BC8142A2DA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980000"/>
            <a:ext cx="11519987" cy="45000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  <a:lvl3pPr marL="1200150" indent="-285750">
              <a:buFont typeface="Wingdings" panose="05000000000000000000" pitchFamily="2" charset="2"/>
              <a:buChar char="§"/>
              <a:defRPr/>
            </a:lvl3pPr>
            <a:lvl4pPr marL="1657350" indent="-285750">
              <a:buFont typeface="Wingdings" panose="05000000000000000000" pitchFamily="2" charset="2"/>
              <a:buChar char="§"/>
              <a:defRPr/>
            </a:lvl4pPr>
            <a:lvl5pPr marL="2114550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FCB9AE0-FB31-AD7B-F074-94F25823D69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C895AE-91D2-47CB-A668-385F68F0A2CE}" type="datetime1">
              <a:rPr lang="de-DE" smtClean="0"/>
              <a:t>03.11.2025</a:t>
            </a:fld>
            <a:endParaRPr lang="de-DE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DBDDB1D6-39C5-381A-1C8E-0B3A2109CC7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60000" y="359999"/>
            <a:ext cx="8976000" cy="1908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1513966-0604-55AE-E780-E1382633BF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783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A8DEF2-3EB0-7C61-65FD-4CF2BF6AA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889000"/>
            <a:ext cx="11558700" cy="10800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B02D4D-81F0-49AF-1CF0-1A75D0BC7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5040000"/>
            <a:ext cx="7919993" cy="10800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A0B6FE2-4691-8E94-5E86-36CF5EFB7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A829-05F5-4C67-97F0-60F2C5739C05}" type="datetime1">
              <a:rPr lang="de-DE" smtClean="0"/>
              <a:t>03.11.2025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A590409-784D-7817-ED5F-00C6036B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360000"/>
            <a:ext cx="8976000" cy="189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28A47B0-219D-E504-F79C-A5E591940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705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964544-40DC-4288-275B-FB15B4D07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512A440-6CC2-C81B-AAB4-F8419E201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4A43-ECC8-444B-9C0D-EE9C4CD183ED}" type="datetime1">
              <a:rPr lang="de-DE" smtClean="0"/>
              <a:t>03.11.2025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EA03BC-F835-8900-FE38-6958D04E8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359999"/>
            <a:ext cx="8976000" cy="1908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469E877-7369-A8AF-FF8A-DDFA8A855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6B08FBBD-180E-596B-F91F-8F6ADC5F63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362" y="1980000"/>
            <a:ext cx="558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CD333C59-0ADD-F97D-91D2-1E187ECAF60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00209" y="1980000"/>
            <a:ext cx="558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8887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EA8B7A-08C3-285D-CDA3-D0DCEF856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5C45FF0-DFBA-6FB8-5D9D-4E9A98A87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4923-1FAB-4CA7-B718-FE929FA6DAC8}" type="datetime1">
              <a:rPr lang="de-DE" smtClean="0"/>
              <a:t>03.11.2025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1DAEC6-70FB-93F3-56DA-505CA789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359999"/>
            <a:ext cx="8976000" cy="1908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19F1D11-78E8-8CC4-923C-7925ADB7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D1F37F6-4222-0F2F-8273-DDE8A60C7A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363" y="1980000"/>
            <a:ext cx="11520487" cy="40680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7B3ED93-4F10-B98E-C79A-9C75CB74FC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6084000"/>
            <a:ext cx="11520487" cy="3600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  <a:lvl2pPr marL="457200" indent="0">
              <a:buNone/>
              <a:defRPr sz="1400">
                <a:solidFill>
                  <a:schemeClr val="accent6"/>
                </a:solidFill>
              </a:defRPr>
            </a:lvl2pPr>
            <a:lvl3pPr marL="914400" indent="0">
              <a:buNone/>
              <a:defRPr sz="1400">
                <a:solidFill>
                  <a:schemeClr val="accent6"/>
                </a:solidFill>
              </a:defRPr>
            </a:lvl3pPr>
            <a:lvl4pPr marL="1371600" indent="0">
              <a:buNone/>
              <a:defRPr sz="1400">
                <a:solidFill>
                  <a:schemeClr val="accent6"/>
                </a:solidFill>
              </a:defRPr>
            </a:lvl4pPr>
            <a:lvl5pPr marL="1828800" indent="0"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de-DE" dirty="0"/>
              <a:t>Bildunterschrift / Caption</a:t>
            </a:r>
          </a:p>
        </p:txBody>
      </p:sp>
    </p:spTree>
    <p:extLst>
      <p:ext uri="{BB962C8B-B14F-4D97-AF65-F5344CB8AC3E}">
        <p14:creationId xmlns:p14="http://schemas.microsoft.com/office/powerpoint/2010/main" val="358863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8FC2DAB9-ADD2-1E42-D0D7-6395646D29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75346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859BFDA-5919-80E3-6FB9-03C9FBF61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36682"/>
            <a:ext cx="8976000" cy="108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5DB4C4-7360-79EC-43CC-2887232E8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980000"/>
            <a:ext cx="11519987" cy="45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7" name="TU Da Logo">
            <a:extLst>
              <a:ext uri="{FF2B5EF4-FFF2-40B4-BE49-F238E27FC236}">
                <a16:creationId xmlns:a16="http://schemas.microsoft.com/office/drawing/2014/main" id="{51119E7C-0EFF-440C-7D9B-DC934FA66296}"/>
              </a:ext>
            </a:extLst>
          </p:cNvPr>
          <p:cNvGrpSpPr/>
          <p:nvPr userDrawn="1"/>
        </p:nvGrpSpPr>
        <p:grpSpPr>
          <a:xfrm>
            <a:off x="9917994" y="179999"/>
            <a:ext cx="2272819" cy="910166"/>
            <a:chOff x="7454900" y="306388"/>
            <a:chExt cx="1704614" cy="682624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65BC44CB-CBBB-FAC0-EB9F-E8F9DC95037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7454900" y="309563"/>
              <a:ext cx="1689100" cy="67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C445B24-F9B1-8960-5444-7772C7A47F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54900" y="306388"/>
              <a:ext cx="1704614" cy="682624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78BFC59-1C78-1D5B-F297-FDAE60A3B3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AD4C2154-1036-25AE-9332-6CD29C8A49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F1AA4C57-F564-9D30-8972-9143A104F6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8263" y="465138"/>
              <a:ext cx="273050" cy="3048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8ED9D6D-B335-8396-2289-7DD61F9A06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13650" y="406400"/>
              <a:ext cx="296863" cy="406400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8872A2F5-7430-CC8E-7732-1707D9E6FB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00963" y="400050"/>
              <a:ext cx="238125" cy="32385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AE49A029-9AE0-4CF9-87DF-91910B2623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6675" y="476250"/>
              <a:ext cx="280988" cy="3048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B8CBC970-FC0D-4723-B28A-D212B5642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613" y="509588"/>
              <a:ext cx="328613" cy="385762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4638EAF1-DC81-698A-E2F9-ED824E3D31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16850" y="631825"/>
              <a:ext cx="188913" cy="146050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7FD520B6-32AC-A196-05E4-28829C4F09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23238" y="455613"/>
              <a:ext cx="800100" cy="385762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  <p:sp>
        <p:nvSpPr>
          <p:cNvPr id="21" name="Datumsplatzhalter 20">
            <a:extLst>
              <a:ext uri="{FF2B5EF4-FFF2-40B4-BE49-F238E27FC236}">
                <a16:creationId xmlns:a16="http://schemas.microsoft.com/office/drawing/2014/main" id="{AF9F05BC-ECE1-ED71-B285-6224B2166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" y="6558140"/>
            <a:ext cx="1439993" cy="180000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800" spc="8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792B3-2B07-44B1-AB4B-3A2BDB33BA62}" type="datetime1">
              <a:rPr lang="de-DE" smtClean="0"/>
              <a:t>03.11.2025</a:t>
            </a:fld>
            <a:endParaRPr lang="de-DE"/>
          </a:p>
        </p:txBody>
      </p:sp>
      <p:sp>
        <p:nvSpPr>
          <p:cNvPr id="22" name="Fußzeilenplatzhalter 21">
            <a:extLst>
              <a:ext uri="{FF2B5EF4-FFF2-40B4-BE49-F238E27FC236}">
                <a16:creationId xmlns:a16="http://schemas.microsoft.com/office/drawing/2014/main" id="{3419663B-FA1A-D2AC-6FFB-FEF3AE171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9"/>
            <a:ext cx="8976000" cy="190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id="{146D37BF-C929-35EB-9D31-617A9D8FE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7905" y="6558140"/>
            <a:ext cx="1462304" cy="180000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F4C09-65E4-4AD7-8D55-83CBD210ED8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Fußzeilenplatzhalter 21">
            <a:extLst>
              <a:ext uri="{FF2B5EF4-FFF2-40B4-BE49-F238E27FC236}">
                <a16:creationId xmlns:a16="http://schemas.microsoft.com/office/drawing/2014/main" id="{7D283BE2-FBCB-712B-618D-52A485BD70FD}"/>
              </a:ext>
            </a:extLst>
          </p:cNvPr>
          <p:cNvSpPr txBox="1">
            <a:spLocks/>
          </p:cNvSpPr>
          <p:nvPr userDrawn="1"/>
        </p:nvSpPr>
        <p:spPr>
          <a:xfrm>
            <a:off x="2134800" y="6563539"/>
            <a:ext cx="7920000" cy="1800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de-DE"/>
            </a:defPPr>
            <a:lvl1pPr marL="0" algn="ctr" defTabSz="914400" rtl="0" eaLnBrk="1" latinLnBrk="0" hangingPunct="1">
              <a:defRPr sz="800" kern="1200" spc="4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DE" dirty="0"/>
              <a:t>Yevhen Kozymka </a:t>
            </a:r>
            <a:r>
              <a:rPr lang="en-US" dirty="0"/>
              <a:t>| </a:t>
            </a:r>
            <a:r>
              <a:rPr lang="en-DE" dirty="0" err="1"/>
              <a:t>y.kozymka@gsi.de</a:t>
            </a:r>
            <a:r>
              <a:rPr lang="en-DE" dirty="0"/>
              <a:t> </a:t>
            </a:r>
            <a:r>
              <a:rPr lang="en-US" dirty="0"/>
              <a:t>| </a:t>
            </a:r>
            <a:r>
              <a:rPr lang="en-DE" dirty="0" err="1"/>
              <a:t>IKP</a:t>
            </a:r>
            <a:r>
              <a:rPr lang="en-US" dirty="0"/>
              <a:t> TU Darmstadt &amp; HADES at </a:t>
            </a:r>
            <a:r>
              <a:rPr lang="en-US" dirty="0" err="1"/>
              <a:t>GSI</a:t>
            </a:r>
            <a:r>
              <a:rPr lang="en-US" dirty="0"/>
              <a:t> | </a:t>
            </a:r>
            <a:r>
              <a:rPr lang="en-DE" dirty="0"/>
              <a:t>11th annual MT Meeting at </a:t>
            </a:r>
            <a:r>
              <a:rPr lang="en-DE" dirty="0" err="1"/>
              <a:t>GSI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464CF79-8FDD-5303-2D83-D41AB90816E0}"/>
              </a:ext>
            </a:extLst>
          </p:cNvPr>
          <p:cNvSpPr txBox="1"/>
          <p:nvPr userDrawn="1"/>
        </p:nvSpPr>
        <p:spPr>
          <a:xfrm>
            <a:off x="8256000" y="1629000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2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50" r:id="rId5"/>
    <p:sldLayoutId id="2147483651" r:id="rId6"/>
    <p:sldLayoutId id="2147483667" r:id="rId7"/>
    <p:sldLayoutId id="2147483668" r:id="rId8"/>
    <p:sldLayoutId id="2147483661" r:id="rId9"/>
    <p:sldLayoutId id="2147483654" r:id="rId10"/>
    <p:sldLayoutId id="2147483655" r:id="rId11"/>
  </p:sldLayoutIdLs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 cap="none" baseline="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000" kern="1200" spc="4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 spc="4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 spc="4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 spc="4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 spc="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859BFDA-5919-80E3-6FB9-03C9FBF61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36682"/>
            <a:ext cx="8976000" cy="108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5DB4C4-7360-79EC-43CC-2887232E8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980000"/>
            <a:ext cx="11519987" cy="45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7" name="TU Da Logo">
            <a:extLst>
              <a:ext uri="{FF2B5EF4-FFF2-40B4-BE49-F238E27FC236}">
                <a16:creationId xmlns:a16="http://schemas.microsoft.com/office/drawing/2014/main" id="{51119E7C-0EFF-440C-7D9B-DC934FA66296}"/>
              </a:ext>
            </a:extLst>
          </p:cNvPr>
          <p:cNvGrpSpPr/>
          <p:nvPr/>
        </p:nvGrpSpPr>
        <p:grpSpPr>
          <a:xfrm>
            <a:off x="9917994" y="179999"/>
            <a:ext cx="2272819" cy="910166"/>
            <a:chOff x="7454900" y="306388"/>
            <a:chExt cx="1704614" cy="682624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65BC44CB-CBBB-FAC0-EB9F-E8F9DC95037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454900" y="309563"/>
              <a:ext cx="1689100" cy="67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C445B24-F9B1-8960-5444-7772C7A47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4900" y="306388"/>
              <a:ext cx="1704614" cy="682624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78BFC59-1C78-1D5B-F297-FDAE60A3B3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AD4C2154-1036-25AE-9332-6CD29C8A49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F1AA4C57-F564-9D30-8972-9143A104F6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8263" y="465138"/>
              <a:ext cx="273050" cy="3048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8ED9D6D-B335-8396-2289-7DD61F9A06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3650" y="406400"/>
              <a:ext cx="296863" cy="406400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8872A2F5-7430-CC8E-7732-1707D9E6FB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00963" y="400050"/>
              <a:ext cx="238125" cy="32385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AE49A029-9AE0-4CF9-87DF-91910B2623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6675" y="476250"/>
              <a:ext cx="280988" cy="3048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B8CBC970-FC0D-4723-B28A-D212B56428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4613" y="509588"/>
              <a:ext cx="328613" cy="385762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4638EAF1-DC81-698A-E2F9-ED824E3D31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16850" y="631825"/>
              <a:ext cx="188913" cy="146050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7FD520B6-32AC-A196-05E4-28829C4F09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3238" y="455613"/>
              <a:ext cx="800100" cy="385762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  <p:sp>
        <p:nvSpPr>
          <p:cNvPr id="21" name="Datumsplatzhalter 20">
            <a:extLst>
              <a:ext uri="{FF2B5EF4-FFF2-40B4-BE49-F238E27FC236}">
                <a16:creationId xmlns:a16="http://schemas.microsoft.com/office/drawing/2014/main" id="{AF9F05BC-ECE1-ED71-B285-6224B2166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" y="6558140"/>
            <a:ext cx="1439993" cy="180000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800" spc="8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00A33-EB05-41F0-B744-E2CBF614DBAE}" type="datetime1">
              <a:rPr lang="de-DE" smtClean="0"/>
              <a:t>03.11.2025</a:t>
            </a:fld>
            <a:endParaRPr lang="de-DE"/>
          </a:p>
        </p:txBody>
      </p:sp>
      <p:sp>
        <p:nvSpPr>
          <p:cNvPr id="22" name="Fußzeilenplatzhalter 21">
            <a:extLst>
              <a:ext uri="{FF2B5EF4-FFF2-40B4-BE49-F238E27FC236}">
                <a16:creationId xmlns:a16="http://schemas.microsoft.com/office/drawing/2014/main" id="{3419663B-FA1A-D2AC-6FFB-FEF3AE171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9"/>
            <a:ext cx="8976000" cy="190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id="{146D37BF-C929-35EB-9D31-617A9D8FE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7905" y="6558140"/>
            <a:ext cx="1462304" cy="180000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F4C09-65E4-4AD7-8D55-83CBD210ED8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Fußzeilenplatzhalter 21">
            <a:extLst>
              <a:ext uri="{FF2B5EF4-FFF2-40B4-BE49-F238E27FC236}">
                <a16:creationId xmlns:a16="http://schemas.microsoft.com/office/drawing/2014/main" id="{7D283BE2-FBCB-712B-618D-52A485BD70FD}"/>
              </a:ext>
            </a:extLst>
          </p:cNvPr>
          <p:cNvSpPr txBox="1">
            <a:spLocks/>
          </p:cNvSpPr>
          <p:nvPr/>
        </p:nvSpPr>
        <p:spPr>
          <a:xfrm>
            <a:off x="2134800" y="6563539"/>
            <a:ext cx="7920000" cy="1800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de-DE"/>
            </a:defPPr>
            <a:lvl1pPr marL="0" algn="ctr" defTabSz="914400" rtl="0" eaLnBrk="1" latinLnBrk="0" hangingPunct="1">
              <a:defRPr sz="800" kern="1200" spc="4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Faculty | Institute | Person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464CF79-8FDD-5303-2D83-D41AB90816E0}"/>
              </a:ext>
            </a:extLst>
          </p:cNvPr>
          <p:cNvSpPr txBox="1"/>
          <p:nvPr/>
        </p:nvSpPr>
        <p:spPr>
          <a:xfrm>
            <a:off x="8256000" y="1629000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grpSp>
        <p:nvGrpSpPr>
          <p:cNvPr id="6" name="TU Da Logo">
            <a:extLst>
              <a:ext uri="{FF2B5EF4-FFF2-40B4-BE49-F238E27FC236}">
                <a16:creationId xmlns:a16="http://schemas.microsoft.com/office/drawing/2014/main" id="{EF65B95C-719A-A225-D186-D78E2734A709}"/>
              </a:ext>
            </a:extLst>
          </p:cNvPr>
          <p:cNvGrpSpPr/>
          <p:nvPr userDrawn="1"/>
        </p:nvGrpSpPr>
        <p:grpSpPr>
          <a:xfrm>
            <a:off x="9917994" y="179999"/>
            <a:ext cx="2272819" cy="910166"/>
            <a:chOff x="7454900" y="306388"/>
            <a:chExt cx="1704614" cy="682624"/>
          </a:xfrm>
        </p:grpSpPr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C7C8EF2F-C2BE-6362-CD26-CD53FA022D6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7454900" y="309563"/>
              <a:ext cx="1689100" cy="67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CFD096B0-5D51-5C93-8226-4FD185796B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54900" y="306388"/>
              <a:ext cx="1704614" cy="682624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3A8C894A-E568-B80D-CEE8-0E3CB401FE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8CDA264A-7364-2A0C-5C8A-A7253F2B7B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A9D6D700-5006-588F-6FA8-1E51AAE68A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8263" y="465138"/>
              <a:ext cx="273050" cy="3048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DE831AD1-AD62-6BD9-813E-5253ED6B10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13650" y="406400"/>
              <a:ext cx="296863" cy="406400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87D5D562-4587-C21E-8870-146F2B09232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00963" y="400050"/>
              <a:ext cx="238125" cy="32385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174DAFFB-96E4-7A85-A0A8-8AB724C8E1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6675" y="476250"/>
              <a:ext cx="280988" cy="3048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46A664C2-126A-848C-EE82-732CAA512C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613" y="509588"/>
              <a:ext cx="328613" cy="385762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87401633-CCD0-51C8-ADF3-138371EC84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16850" y="631825"/>
              <a:ext cx="188913" cy="146050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375B76E9-6AE4-7AC0-3EDD-3225E2D4C9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23238" y="455613"/>
              <a:ext cx="800100" cy="385762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  <p:sp>
        <p:nvSpPr>
          <p:cNvPr id="33" name="Fußzeilenplatzhalter 21">
            <a:extLst>
              <a:ext uri="{FF2B5EF4-FFF2-40B4-BE49-F238E27FC236}">
                <a16:creationId xmlns:a16="http://schemas.microsoft.com/office/drawing/2014/main" id="{7044C4F7-8656-9BAF-228B-051520892769}"/>
              </a:ext>
            </a:extLst>
          </p:cNvPr>
          <p:cNvSpPr txBox="1">
            <a:spLocks/>
          </p:cNvSpPr>
          <p:nvPr userDrawn="1"/>
        </p:nvSpPr>
        <p:spPr>
          <a:xfrm>
            <a:off x="2134800" y="6563539"/>
            <a:ext cx="7920000" cy="1800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de-DE"/>
            </a:defPPr>
            <a:lvl1pPr marL="0" algn="ctr" defTabSz="914400" rtl="0" eaLnBrk="1" latinLnBrk="0" hangingPunct="1">
              <a:defRPr sz="800" kern="1200" spc="4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Faculty | Institute | Person</a:t>
            </a:r>
          </a:p>
        </p:txBody>
      </p:sp>
      <p:sp>
        <p:nvSpPr>
          <p:cNvPr id="34" name="Textfeld 3">
            <a:extLst>
              <a:ext uri="{FF2B5EF4-FFF2-40B4-BE49-F238E27FC236}">
                <a16:creationId xmlns:a16="http://schemas.microsoft.com/office/drawing/2014/main" id="{E9EF8EE7-BA7B-9E3D-1C27-C3D39C5125DB}"/>
              </a:ext>
            </a:extLst>
          </p:cNvPr>
          <p:cNvSpPr txBox="1"/>
          <p:nvPr userDrawn="1"/>
        </p:nvSpPr>
        <p:spPr>
          <a:xfrm>
            <a:off x="8256000" y="1629000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8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 cap="none" baseline="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000" kern="1200" spc="4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 spc="4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 spc="4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 spc="4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 spc="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dogma.gsi.de" TargetMode="External"/><Relationship Id="rId2" Type="http://schemas.openxmlformats.org/officeDocument/2006/relationships/hyperlink" Target="https://iopscience.iop.org/article/10.1088/1361-6633/aa94d3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iopscience.iop.org/article/10.1088/1361-6560/ad3326" TargetMode="External"/><Relationship Id="rId5" Type="http://schemas.openxmlformats.org/officeDocument/2006/relationships/hyperlink" Target="https://iopscience.iop.org/article/10.1088/1361-6633/aa8b1d" TargetMode="External"/><Relationship Id="rId4" Type="http://schemas.openxmlformats.org/officeDocument/2006/relationships/hyperlink" Target="https://iopscience.iop.org/article/10.1088/1361-6560/ac628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slide" Target="slide1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5.xml"/><Relationship Id="rId4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E8F891-B157-A99F-66EB-622E67D2F3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1517" y="1421584"/>
            <a:ext cx="797610" cy="6875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BC5E1B-D515-8AB0-81D8-73C0C64B9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6000" y="2520000"/>
            <a:ext cx="9360000" cy="1629000"/>
          </a:xfrm>
        </p:spPr>
        <p:txBody>
          <a:bodyPr>
            <a:normAutofit/>
          </a:bodyPr>
          <a:lstStyle/>
          <a:p>
            <a:r>
              <a:rPr lang="en-GB" noProof="1"/>
              <a:t>4D Particle Tracking with LGAD Strip Sensors and the DOGMA Readout System</a:t>
            </a:r>
            <a:endParaRPr lang="en-US" noProof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C2D8A0-2312-00D6-110F-F93A0D6A1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6000" y="4329000"/>
            <a:ext cx="9360000" cy="928800"/>
          </a:xfrm>
        </p:spPr>
        <p:txBody>
          <a:bodyPr/>
          <a:lstStyle/>
          <a:p>
            <a:r>
              <a:rPr lang="en-US" noProof="1"/>
              <a:t>Yevhen Kozymka for the HADES LGAD Team</a:t>
            </a:r>
            <a:r>
              <a:rPr lang="en-DE" noProof="1"/>
              <a:t> at the 11th annual MT Meeting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0B41B-3B1C-C79A-D1E1-93D3B0931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9576-9C0A-4181-800A-ED9540704C0E}" type="datetime1">
              <a:rPr lang="en-US" noProof="1" smtClean="0"/>
              <a:t>11/3/2025</a:t>
            </a:fld>
            <a:endParaRPr lang="en-US" noProof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4996BA-BD24-B947-78A8-B94FCB2A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en-US" noProof="1" smtClean="0"/>
              <a:pPr/>
              <a:t>1</a:t>
            </a:fld>
            <a:endParaRPr lang="en-US" noProof="1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AA88B7-1EFB-44E1-82E5-7F395B9319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3032" y="1421584"/>
            <a:ext cx="812740" cy="6875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1C677B-19A4-E3F3-A508-4955A52D75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8646" y="1423366"/>
            <a:ext cx="2159998" cy="6840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67DDD3-D3E7-8B2A-FF8B-014C82A0EA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872" y="1421584"/>
            <a:ext cx="1476820" cy="687595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81DD133-F1B4-25FF-4DB9-7F57168110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667465"/>
              </p:ext>
            </p:extLst>
          </p:nvPr>
        </p:nvGraphicFramePr>
        <p:xfrm>
          <a:off x="3562564" y="1421584"/>
          <a:ext cx="687593" cy="687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7" imgW="2161885" imgH="2161903" progId="Acrobat.Document.DC">
                  <p:embed/>
                </p:oleObj>
              </mc:Choice>
              <mc:Fallback>
                <p:oleObj name="Acrobat Document" r:id="rId7" imgW="2161885" imgH="2161903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62564" y="1421584"/>
                        <a:ext cx="687593" cy="687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2121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F414F-2642-DABA-C6DF-2F920A715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1F957-5089-848D-2D48-D45194C35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1" y="1980000"/>
            <a:ext cx="5736000" cy="4500000"/>
          </a:xfrm>
        </p:spPr>
        <p:txBody>
          <a:bodyPr/>
          <a:lstStyle/>
          <a:p>
            <a:r>
              <a:rPr lang="en-DE" dirty="0"/>
              <a:t>Two beam times at </a:t>
            </a:r>
            <a:r>
              <a:rPr lang="en-DE" dirty="0" err="1"/>
              <a:t>MedAustron</a:t>
            </a:r>
            <a:r>
              <a:rPr lang="en-DE" dirty="0"/>
              <a:t> in Dec./Jan.</a:t>
            </a:r>
          </a:p>
          <a:p>
            <a:pPr lvl="1"/>
            <a:r>
              <a:rPr lang="en-DE" dirty="0"/>
              <a:t>Live mouse radiography</a:t>
            </a:r>
          </a:p>
          <a:p>
            <a:pPr lvl="1"/>
            <a:r>
              <a:rPr lang="en-DE" dirty="0"/>
              <a:t>Diamond irradiation level study</a:t>
            </a:r>
          </a:p>
          <a:p>
            <a:r>
              <a:rPr lang="en-DE" dirty="0"/>
              <a:t>Cold box construction to demonstrate </a:t>
            </a:r>
            <a:r>
              <a:rPr lang="en-US" dirty="0"/>
              <a:t>&lt; </a:t>
            </a:r>
            <a:r>
              <a:rPr lang="en-DE" dirty="0"/>
              <a:t>50 </a:t>
            </a:r>
            <a:r>
              <a:rPr lang="en-DE" dirty="0" err="1"/>
              <a:t>ps</a:t>
            </a:r>
            <a:r>
              <a:rPr lang="en-DE" dirty="0"/>
              <a:t> with MIPS</a:t>
            </a:r>
          </a:p>
          <a:p>
            <a:r>
              <a:rPr lang="en-DE" dirty="0"/>
              <a:t>Setup for laser driven beam at ELI-NP</a:t>
            </a:r>
          </a:p>
          <a:p>
            <a:pPr lvl="1"/>
            <a:r>
              <a:rPr lang="en-DE" dirty="0"/>
              <a:t>Vacuum operation</a:t>
            </a:r>
          </a:p>
          <a:p>
            <a:pPr lvl="1"/>
            <a:r>
              <a:rPr lang="en-DE" dirty="0"/>
              <a:t>Shielding concerns</a:t>
            </a:r>
          </a:p>
          <a:p>
            <a:r>
              <a:rPr lang="en-DE" dirty="0"/>
              <a:t>DOGMA improvements</a:t>
            </a:r>
          </a:p>
          <a:p>
            <a:pPr lvl="1"/>
            <a:r>
              <a:rPr lang="en-DE" dirty="0"/>
              <a:t>DAQ rate investigation</a:t>
            </a:r>
          </a:p>
          <a:p>
            <a:pPr lvl="1"/>
            <a:r>
              <a:rPr lang="en-DE" dirty="0"/>
              <a:t>SEU prevention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C3F5-06BD-23E6-7410-13D1812CEA7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C895AE-91D2-47CB-A668-385F68F0A2CE}" type="datetime1">
              <a:rPr lang="de-DE" smtClean="0"/>
              <a:t>03.11.2025</a:t>
            </a:fld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C6A642-F968-8E8A-9EA3-6A357B7DCA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2080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F5A07-7DF1-EEB8-5955-33190CD2A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Thank you for your attention!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DEFF9D8-2AF1-C15D-5784-8FC728AC7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0552" y="2356167"/>
            <a:ext cx="7530896" cy="366248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CD1C0-A766-5347-EECE-BC46618F140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C895AE-91D2-47CB-A668-385F68F0A2CE}" type="datetime1">
              <a:rPr lang="de-DE" smtClean="0"/>
              <a:t>03.11.2025</a:t>
            </a:fld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AB7E5-05D6-6CA9-E110-45AB8DA50E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2877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3DB79BE-0A89-2C6F-4DC8-7D194ADCC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References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661041-6D78-83DC-EFD6-6F0260592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980000"/>
            <a:ext cx="11519987" cy="4500000"/>
          </a:xfrm>
        </p:spPr>
        <p:txBody>
          <a:bodyPr lIns="0" tIns="0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noProof="1">
                <a:solidFill>
                  <a:srgbClr val="0070C0"/>
                </a:solidFill>
              </a:rPr>
              <a:t>Sadrozinski, Hartmut F-W et al. (2017).</a:t>
            </a:r>
            <a:r>
              <a:rPr lang="en-US" sz="1800" noProof="1"/>
              <a:t> “4D tracking with ultra-fast silicon detectors”. </a:t>
            </a:r>
            <a:r>
              <a:rPr lang="en-US" sz="1800" noProof="1">
                <a:solidFill>
                  <a:srgbClr val="7030A0"/>
                </a:solidFill>
              </a:rPr>
              <a:t>In: </a:t>
            </a:r>
            <a:r>
              <a:rPr lang="en-US" sz="1800" i="1" noProof="1">
                <a:solidFill>
                  <a:srgbClr val="7030A0"/>
                </a:solidFill>
              </a:rPr>
              <a:t>Reports on Progress in Physics</a:t>
            </a:r>
            <a:r>
              <a:rPr lang="en-US" sz="1800" noProof="1">
                <a:solidFill>
                  <a:srgbClr val="7030A0"/>
                </a:solidFill>
              </a:rPr>
              <a:t> 81.2, p. 026101.</a:t>
            </a:r>
            <a:r>
              <a:rPr lang="en-US" sz="1800" noProof="1"/>
              <a:t> DOI: </a:t>
            </a:r>
            <a:r>
              <a:rPr lang="en-US" sz="1800" noProof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10.1088/1361-6633/aa94d3</a:t>
            </a:r>
            <a:endParaRPr lang="en-US" sz="1800" noProof="1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  <a:p>
            <a:pPr marL="342900" indent="-342900">
              <a:buFont typeface="+mj-lt"/>
              <a:buAutoNum type="arabicPeriod"/>
            </a:pPr>
            <a:r>
              <a:rPr lang="en-DE" sz="1800" noProof="1">
                <a:solidFill>
                  <a:srgbClr val="0070C0"/>
                </a:solidFill>
                <a:effectLst/>
              </a:rPr>
              <a:t>The DOGMA DAQ System</a:t>
            </a:r>
            <a:r>
              <a:rPr lang="en-US" sz="1800" noProof="1">
                <a:solidFill>
                  <a:srgbClr val="0070C0"/>
                </a:solidFill>
                <a:effectLst/>
              </a:rPr>
              <a:t>.</a:t>
            </a:r>
            <a:r>
              <a:rPr lang="en-US" sz="1800" noProof="1">
                <a:effectLst/>
              </a:rPr>
              <a:t> </a:t>
            </a:r>
            <a:r>
              <a:rPr lang="en-DE" sz="1800" noProof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dogma.gsi.de</a:t>
            </a:r>
            <a:endParaRPr lang="en-US" sz="1800" noProof="1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noProof="1">
                <a:solidFill>
                  <a:srgbClr val="0070C0"/>
                </a:solidFill>
              </a:rPr>
              <a:t>Ulrich-Pur, F. et al. (2022).</a:t>
            </a:r>
            <a:r>
              <a:rPr lang="en-US" sz="1800" noProof="1"/>
              <a:t> “Feasibility study of a proton CT system based on 4D-tracking and residual energy determination via time-of-flight”. </a:t>
            </a:r>
            <a:r>
              <a:rPr lang="en-US" sz="1800" noProof="1">
                <a:solidFill>
                  <a:srgbClr val="7030A0"/>
                </a:solidFill>
              </a:rPr>
              <a:t>In: </a:t>
            </a:r>
            <a:r>
              <a:rPr lang="en-US" sz="1800" i="1" noProof="1">
                <a:solidFill>
                  <a:srgbClr val="7030A0"/>
                </a:solidFill>
              </a:rPr>
              <a:t>Physics in Medicine &amp; Biology</a:t>
            </a:r>
            <a:r>
              <a:rPr lang="en-US" sz="1800" noProof="1">
                <a:solidFill>
                  <a:srgbClr val="7030A0"/>
                </a:solidFill>
              </a:rPr>
              <a:t>. ISSN: 0031-9155, 1361-6560.</a:t>
            </a:r>
            <a:r>
              <a:rPr lang="en-US" sz="1800" noProof="1"/>
              <a:t> DOI: </a:t>
            </a:r>
            <a:r>
              <a:rPr lang="en-US" sz="1800" noProof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10.1088/1361-6560/ac628b</a:t>
            </a:r>
            <a:endParaRPr lang="en-US" sz="1800" noProof="1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noProof="1">
                <a:solidFill>
                  <a:srgbClr val="0070C0"/>
                </a:solidFill>
              </a:rPr>
              <a:t>Johnson, Robert P (2017).</a:t>
            </a:r>
            <a:r>
              <a:rPr lang="en-US" sz="1800" noProof="1"/>
              <a:t> “Review of medical radiography and tomography with proton beams”.</a:t>
            </a:r>
            <a:r>
              <a:rPr lang="en-US" sz="1800" noProof="1">
                <a:solidFill>
                  <a:srgbClr val="7030A0"/>
                </a:solidFill>
              </a:rPr>
              <a:t> In: </a:t>
            </a:r>
            <a:r>
              <a:rPr lang="en-US" sz="1800" i="1" noProof="1">
                <a:solidFill>
                  <a:srgbClr val="7030A0"/>
                </a:solidFill>
              </a:rPr>
              <a:t>Reports on Progress in Physics </a:t>
            </a:r>
            <a:r>
              <a:rPr lang="en-US" sz="1800" noProof="1">
                <a:solidFill>
                  <a:srgbClr val="7030A0"/>
                </a:solidFill>
              </a:rPr>
              <a:t>81.1, p. 016701. ISSN: 0034-4885, 1361-6633.</a:t>
            </a:r>
            <a:r>
              <a:rPr lang="en-US" sz="1800" noProof="1"/>
              <a:t> DOI:</a:t>
            </a:r>
            <a:r>
              <a:rPr lang="en-US" sz="1800" noProof="1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noProof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10.1088/1361-6633/aa8b1d</a:t>
            </a:r>
            <a:endParaRPr lang="en-US" sz="1800" noProof="1">
              <a:effectLst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noProof="1">
                <a:solidFill>
                  <a:srgbClr val="0070C0"/>
                </a:solidFill>
              </a:rPr>
              <a:t>Ulrich-Pur, F. et al. (2023).</a:t>
            </a:r>
            <a:r>
              <a:rPr lang="en-US" sz="1800" noProof="1"/>
              <a:t> “First experimental time-of-flight-based proton radiography using low gain avalanche diodes”.</a:t>
            </a:r>
            <a:r>
              <a:rPr lang="en-US" sz="1800" noProof="1">
                <a:solidFill>
                  <a:srgbClr val="7030A0"/>
                </a:solidFill>
              </a:rPr>
              <a:t> In: </a:t>
            </a:r>
            <a:r>
              <a:rPr lang="en-US" sz="1800" i="1" noProof="1">
                <a:solidFill>
                  <a:srgbClr val="7030A0"/>
                </a:solidFill>
              </a:rPr>
              <a:t>Physics in Medicine &amp; Biology.</a:t>
            </a:r>
            <a:r>
              <a:rPr lang="en-US" sz="1800" noProof="1"/>
              <a:t> DOI: </a:t>
            </a:r>
            <a:r>
              <a:rPr lang="en-US" sz="1800" noProof="1">
                <a:solidFill>
                  <a:schemeClr val="accent1">
                    <a:lumMod val="60000"/>
                    <a:lumOff val="4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10.1088/1361-6560/ad3326</a:t>
            </a:r>
            <a:endParaRPr lang="en-US" sz="1800" noProof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0B807-9B5E-40E8-8A64-567C813CA56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99A829-05F5-4C67-97F0-60F2C5739C05}" type="datetime1">
              <a:rPr lang="en-US" noProof="1" smtClean="0"/>
              <a:t>11/3/2025</a:t>
            </a:fld>
            <a:endParaRPr lang="en-US" noProof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A94A4-8479-9D6B-93BA-940372E719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2F4C09-65E4-4AD7-8D55-83CBD210ED85}" type="slidenum">
              <a:rPr lang="en-US" noProof="1" smtClean="0"/>
              <a:pPr/>
              <a:t>12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084237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8C7E5-28A4-BD9A-F22F-4ECA68FE7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Low Gain Avalanche Diode Detectors (LGADs)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86F780-A032-8754-2250-DAE7DF1375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1" y="1980000"/>
                <a:ext cx="7175999" cy="4500000"/>
              </a:xfrm>
            </p:spPr>
            <p:txBody>
              <a:bodyPr/>
              <a:lstStyle/>
              <a:p>
                <a:r>
                  <a:rPr lang="en-US" noProof="1"/>
                  <a:t>Thin silicon detectors optimized for timing performance</a:t>
                </a:r>
              </a:p>
              <a:p>
                <a:pPr lvl="1"/>
                <a:r>
                  <a:rPr lang="en-US" noProof="1"/>
                  <a:t>high electric field in gain layer (&gt; 300 kV/cm)</a:t>
                </a:r>
              </a:p>
              <a:p>
                <a:pPr lvl="2"/>
                <a:r>
                  <a:rPr lang="en-US" noProof="1"/>
                  <a:t>intrinsic signal amplification</a:t>
                </a:r>
              </a:p>
              <a:p>
                <a:pPr lvl="2"/>
                <a:r>
                  <a:rPr lang="en-US" noProof="1"/>
                  <a:t>large signals with short rise times (&lt; 1 ns)</a:t>
                </a:r>
              </a:p>
              <a:p>
                <a:endParaRPr lang="en-US" noProof="1"/>
              </a:p>
              <a:p>
                <a:r>
                  <a:rPr lang="en-US" noProof="1"/>
                  <a:t>Bulk gain optimi</a:t>
                </a:r>
                <a:r>
                  <a:rPr lang="en-DE" noProof="1"/>
                  <a:t>zation</a:t>
                </a:r>
                <a:endParaRPr lang="en-US" noProof="1"/>
              </a:p>
              <a:p>
                <a:pPr lvl="1"/>
                <a:r>
                  <a:rPr lang="en-US" noProof="1"/>
                  <a:t>high gain also amplifies noise</a:t>
                </a:r>
              </a:p>
              <a:p>
                <a:pPr lvl="2"/>
                <a:r>
                  <a:rPr lang="en-US" noProof="1"/>
                  <a:t>shot noise rises faster than signal</a:t>
                </a:r>
              </a:p>
              <a:p>
                <a:pPr lvl="2"/>
                <a:r>
                  <a:rPr lang="en-US" noProof="1"/>
                  <a:t>leads to signal fluctuations (jitter)</a:t>
                </a:r>
              </a:p>
              <a:p>
                <a:pPr lvl="2"/>
                <a:r>
                  <a:rPr lang="en-US" noProof="1"/>
                  <a:t>deteriorates timing performance</a:t>
                </a:r>
              </a:p>
              <a:p>
                <a:pPr lvl="1"/>
                <a:r>
                  <a:rPr lang="en-US" noProof="1"/>
                  <a:t>LGADs are operated at relatively low gain (G </a:t>
                </a:r>
                <a14:m>
                  <m:oMath xmlns:m="http://schemas.openxmlformats.org/officeDocument/2006/math">
                    <m:r>
                      <a:rPr lang="en-US" i="1" noProof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noProof="1"/>
                  <a:t> 10-30)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86F780-A032-8754-2250-DAE7DF1375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1" y="1980000"/>
                <a:ext cx="7175999" cy="4500000"/>
              </a:xfrm>
              <a:blipFill>
                <a:blip r:embed="rId2"/>
                <a:stretch>
                  <a:fillRect l="-2039" t="-162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C6A03-4CCF-A961-5423-96CAC3C6811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6B1A37E-8869-476D-9C45-F489A9F32663}" type="datetime1">
              <a:rPr lang="en-US" noProof="1" smtClean="0"/>
              <a:t>11/3/2025</a:t>
            </a:fld>
            <a:endParaRPr lang="en-US" noProof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B5109-EA55-6F64-8F0B-78170984B0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2F4C09-65E4-4AD7-8D55-83CBD210ED85}" type="slidenum">
              <a:rPr lang="en-US" noProof="1" smtClean="0"/>
              <a:pPr/>
              <a:t>2</a:t>
            </a:fld>
            <a:endParaRPr lang="en-US" noProof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2AB4FE-2381-30CE-7CC1-410C88D240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9361" y="3960000"/>
            <a:ext cx="3555888" cy="2519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347906-EC24-7ED1-B8C3-EDCF12B70F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9361" y="1980000"/>
            <a:ext cx="3555888" cy="1700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B639BA-BBCF-A9F7-A846-0A8B516F025A}"/>
              </a:ext>
            </a:extLst>
          </p:cNvPr>
          <p:cNvSpPr txBox="1"/>
          <p:nvPr/>
        </p:nvSpPr>
        <p:spPr>
          <a:xfrm>
            <a:off x="6599005" y="611066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1"/>
              <a:t>Source: </a:t>
            </a:r>
            <a:r>
              <a:rPr lang="en-US" noProof="1">
                <a:solidFill>
                  <a:srgbClr val="0070C0"/>
                </a:solidFill>
              </a:rPr>
              <a:t>[</a:t>
            </a:r>
            <a:r>
              <a:rPr lang="en-US" noProof="1">
                <a:solidFill>
                  <a:srgbClr val="0070C0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en-US" noProof="1">
                <a:solidFill>
                  <a:srgbClr val="0070C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7295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90FF4-CC0D-A35C-ADE0-0DE43DCEA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Front-end electronics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35BBF-BC95-7B41-C04B-21F799BC5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1" y="1980000"/>
            <a:ext cx="3936000" cy="4500000"/>
          </a:xfrm>
        </p:spPr>
        <p:txBody>
          <a:bodyPr/>
          <a:lstStyle/>
          <a:p>
            <a:endParaRPr lang="en-DE" dirty="0"/>
          </a:p>
          <a:p>
            <a:r>
              <a:rPr lang="en-US" dirty="0"/>
              <a:t>Amplification based </a:t>
            </a:r>
            <a:r>
              <a:rPr lang="en-US" dirty="0" err="1"/>
              <a:t>strateg</a:t>
            </a:r>
            <a:r>
              <a:rPr lang="en-DE" dirty="0"/>
              <a:t>y</a:t>
            </a:r>
          </a:p>
          <a:p>
            <a:r>
              <a:rPr lang="en-DE" dirty="0" err="1"/>
              <a:t>GSI</a:t>
            </a:r>
            <a:r>
              <a:rPr lang="en-DE" dirty="0"/>
              <a:t> amplification board for </a:t>
            </a:r>
            <a:r>
              <a:rPr lang="en-DE" dirty="0" err="1"/>
              <a:t>LGAD</a:t>
            </a:r>
            <a:r>
              <a:rPr lang="en-DE" dirty="0"/>
              <a:t>/diamond</a:t>
            </a:r>
          </a:p>
          <a:p>
            <a:pPr lvl="1"/>
            <a:r>
              <a:rPr lang="en-DE" dirty="0"/>
              <a:t>128 channels</a:t>
            </a:r>
          </a:p>
          <a:p>
            <a:pPr lvl="1"/>
            <a:r>
              <a:rPr lang="en-DE" dirty="0"/>
              <a:t>AC coupled</a:t>
            </a:r>
          </a:p>
          <a:p>
            <a:pPr lvl="1"/>
            <a:r>
              <a:rPr lang="en-DE" dirty="0"/>
              <a:t>Single- or double-sided readout</a:t>
            </a:r>
          </a:p>
          <a:p>
            <a:pPr lvl="1"/>
            <a:r>
              <a:rPr lang="en-DE" dirty="0"/>
              <a:t>60 </a:t>
            </a:r>
            <a:r>
              <a:rPr lang="en-DE" dirty="0" err="1"/>
              <a:t>ps</a:t>
            </a:r>
            <a:r>
              <a:rPr lang="en-DE" dirty="0"/>
              <a:t> for MIPs</a:t>
            </a:r>
          </a:p>
          <a:p>
            <a:pPr lvl="1"/>
            <a:r>
              <a:rPr lang="en-DE" dirty="0"/>
              <a:t>&lt; 30 </a:t>
            </a:r>
            <a:r>
              <a:rPr lang="en-DE" dirty="0" err="1"/>
              <a:t>ps</a:t>
            </a:r>
            <a:r>
              <a:rPr lang="en-DE" dirty="0"/>
              <a:t> for C ions</a:t>
            </a:r>
          </a:p>
          <a:p>
            <a:pPr lvl="1"/>
            <a:r>
              <a:rPr lang="en-DE" dirty="0"/>
              <a:t>Voltage gain: 400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F94F0-E001-C64B-5F08-6C1BEAE13C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C895AE-91D2-47CB-A668-385F68F0A2CE}" type="datetime1">
              <a:rPr lang="de-DE" smtClean="0"/>
              <a:t>03.11.2025</a:t>
            </a:fld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7C5B09-C618-4B43-A970-5B86E726CC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3</a:t>
            </a:fld>
            <a:endParaRPr lang="de-DE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9B7CB49-CB85-A61A-B560-C8CCEC801134}"/>
              </a:ext>
            </a:extLst>
          </p:cNvPr>
          <p:cNvGrpSpPr/>
          <p:nvPr/>
        </p:nvGrpSpPr>
        <p:grpSpPr>
          <a:xfrm>
            <a:off x="5736000" y="4093373"/>
            <a:ext cx="5281947" cy="1984775"/>
            <a:chOff x="4268729" y="4475569"/>
            <a:chExt cx="5281947" cy="198477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A6A899E-DD86-4861-F4A2-D5BC2E93B37E}"/>
                </a:ext>
              </a:extLst>
            </p:cNvPr>
            <p:cNvGrpSpPr/>
            <p:nvPr/>
          </p:nvGrpSpPr>
          <p:grpSpPr>
            <a:xfrm>
              <a:off x="4296001" y="4475569"/>
              <a:ext cx="5254675" cy="1677000"/>
              <a:chOff x="4296001" y="4475569"/>
              <a:chExt cx="5254675" cy="1677000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627E5A2-0951-771D-4C94-BF4667DED959}"/>
                  </a:ext>
                </a:extLst>
              </p:cNvPr>
              <p:cNvGrpSpPr/>
              <p:nvPr/>
            </p:nvGrpSpPr>
            <p:grpSpPr>
              <a:xfrm>
                <a:off x="4296001" y="4508999"/>
                <a:ext cx="5254675" cy="1643570"/>
                <a:chOff x="4296001" y="4508999"/>
                <a:chExt cx="5254675" cy="1643570"/>
              </a:xfrm>
            </p:grpSpPr>
            <p:grpSp>
              <p:nvGrpSpPr>
                <p:cNvPr id="14" name="Group 4">
                  <a:extLst>
                    <a:ext uri="{FF2B5EF4-FFF2-40B4-BE49-F238E27FC236}">
                      <a16:creationId xmlns:a16="http://schemas.microsoft.com/office/drawing/2014/main" id="{E3D87C1D-EA32-0573-FF98-1D2880A20C0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5626680" y="4716794"/>
                  <a:ext cx="1144628" cy="1435775"/>
                  <a:chOff x="3613" y="2798"/>
                  <a:chExt cx="975" cy="1223"/>
                </a:xfrm>
              </p:grpSpPr>
              <p:sp>
                <p:nvSpPr>
                  <p:cNvPr id="15" name="AutoShape 3">
                    <a:extLst>
                      <a:ext uri="{FF2B5EF4-FFF2-40B4-BE49-F238E27FC236}">
                        <a16:creationId xmlns:a16="http://schemas.microsoft.com/office/drawing/2014/main" id="{1A0403C5-0808-B2E6-B157-F7342CCC22F3}"/>
                      </a:ext>
                    </a:extLst>
                  </p:cNvPr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3613" y="2798"/>
                    <a:ext cx="975" cy="12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DE"/>
                  </a:p>
                </p:txBody>
              </p:sp>
              <p:pic>
                <p:nvPicPr>
                  <p:cNvPr id="1029" name="Picture 5">
                    <a:extLst>
                      <a:ext uri="{FF2B5EF4-FFF2-40B4-BE49-F238E27FC236}">
                        <a16:creationId xmlns:a16="http://schemas.microsoft.com/office/drawing/2014/main" id="{51D5F79D-D3DF-2912-5494-8326224405F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13" y="2798"/>
                    <a:ext cx="979" cy="1227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16" name="Group 8">
                  <a:extLst>
                    <a:ext uri="{FF2B5EF4-FFF2-40B4-BE49-F238E27FC236}">
                      <a16:creationId xmlns:a16="http://schemas.microsoft.com/office/drawing/2014/main" id="{66AAB970-D1E7-B414-A0CE-2ED8E93D639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4296001" y="5429808"/>
                  <a:ext cx="1034274" cy="722760"/>
                  <a:chOff x="2479" y="3294"/>
                  <a:chExt cx="923" cy="645"/>
                </a:xfrm>
              </p:grpSpPr>
              <p:sp>
                <p:nvSpPr>
                  <p:cNvPr id="17" name="AutoShape 7">
                    <a:extLst>
                      <a:ext uri="{FF2B5EF4-FFF2-40B4-BE49-F238E27FC236}">
                        <a16:creationId xmlns:a16="http://schemas.microsoft.com/office/drawing/2014/main" id="{C6AFD8EF-E748-62C5-036F-91683CBB907E}"/>
                      </a:ext>
                    </a:extLst>
                  </p:cNvPr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2479" y="3294"/>
                    <a:ext cx="923" cy="6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DE"/>
                  </a:p>
                </p:txBody>
              </p:sp>
              <p:pic>
                <p:nvPicPr>
                  <p:cNvPr id="1033" name="Picture 9">
                    <a:extLst>
                      <a:ext uri="{FF2B5EF4-FFF2-40B4-BE49-F238E27FC236}">
                        <a16:creationId xmlns:a16="http://schemas.microsoft.com/office/drawing/2014/main" id="{4CBFC570-BD96-7ACF-0CA6-DFDB55D371E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79" y="3294"/>
                    <a:ext cx="927" cy="649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18" name="Group 12">
                  <a:extLst>
                    <a:ext uri="{FF2B5EF4-FFF2-40B4-BE49-F238E27FC236}">
                      <a16:creationId xmlns:a16="http://schemas.microsoft.com/office/drawing/2014/main" id="{BF253DCA-7597-D219-D176-FF60B130C73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7072409" y="4508999"/>
                  <a:ext cx="2478267" cy="1643569"/>
                  <a:chOff x="4747" y="2621"/>
                  <a:chExt cx="2111" cy="1400"/>
                </a:xfrm>
              </p:grpSpPr>
              <p:sp>
                <p:nvSpPr>
                  <p:cNvPr id="19" name="AutoShape 11">
                    <a:extLst>
                      <a:ext uri="{FF2B5EF4-FFF2-40B4-BE49-F238E27FC236}">
                        <a16:creationId xmlns:a16="http://schemas.microsoft.com/office/drawing/2014/main" id="{D47F8FB2-8C75-4BE3-1D75-FBF30877CDB0}"/>
                      </a:ext>
                    </a:extLst>
                  </p:cNvPr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4747" y="2621"/>
                    <a:ext cx="2111" cy="1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DE"/>
                  </a:p>
                </p:txBody>
              </p:sp>
              <p:pic>
                <p:nvPicPr>
                  <p:cNvPr id="1037" name="Picture 13">
                    <a:extLst>
                      <a:ext uri="{FF2B5EF4-FFF2-40B4-BE49-F238E27FC236}">
                        <a16:creationId xmlns:a16="http://schemas.microsoft.com/office/drawing/2014/main" id="{B9993AC1-67E2-583A-39F0-C4747733944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47" y="2621"/>
                    <a:ext cx="2115" cy="1404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61037A4-68B0-D7CB-AA24-1D09E56DCDBE}"/>
                  </a:ext>
                </a:extLst>
              </p:cNvPr>
              <p:cNvSpPr/>
              <p:nvPr/>
            </p:nvSpPr>
            <p:spPr>
              <a:xfrm>
                <a:off x="6718532" y="5589000"/>
                <a:ext cx="107718" cy="348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FEAB575-7DB3-B332-24AA-E92B3BE037AF}"/>
                  </a:ext>
                </a:extLst>
              </p:cNvPr>
              <p:cNvSpPr/>
              <p:nvPr/>
            </p:nvSpPr>
            <p:spPr>
              <a:xfrm>
                <a:off x="7959228" y="4475569"/>
                <a:ext cx="441822" cy="837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EE4F385-37CF-6335-CC74-40A4290DD7C4}"/>
                </a:ext>
              </a:extLst>
            </p:cNvPr>
            <p:cNvSpPr txBox="1"/>
            <p:nvPr/>
          </p:nvSpPr>
          <p:spPr>
            <a:xfrm>
              <a:off x="4268729" y="6152567"/>
              <a:ext cx="11512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AC coupling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B596095-8CDD-0A06-94CC-90B023EC5A25}"/>
                </a:ext>
              </a:extLst>
            </p:cNvPr>
            <p:cNvSpPr txBox="1"/>
            <p:nvPr/>
          </p:nvSpPr>
          <p:spPr>
            <a:xfrm>
              <a:off x="5795357" y="6152566"/>
              <a:ext cx="801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Stage 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1DB5823-F749-7EBC-961A-6972CFD51B0D}"/>
                </a:ext>
              </a:extLst>
            </p:cNvPr>
            <p:cNvSpPr txBox="1"/>
            <p:nvPr/>
          </p:nvSpPr>
          <p:spPr>
            <a:xfrm>
              <a:off x="7910630" y="6152565"/>
              <a:ext cx="801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Stage 2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DCB9AC1-F2E9-305F-2250-B8E74CD5455D}"/>
              </a:ext>
            </a:extLst>
          </p:cNvPr>
          <p:cNvGrpSpPr/>
          <p:nvPr/>
        </p:nvGrpSpPr>
        <p:grpSpPr>
          <a:xfrm>
            <a:off x="5407350" y="1996432"/>
            <a:ext cx="5656984" cy="1601540"/>
            <a:chOff x="4443052" y="1979062"/>
            <a:chExt cx="5656984" cy="160154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B4B8FAD-DB71-8884-9553-AA3380755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43052" y="1980000"/>
              <a:ext cx="1813181" cy="160060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1484B65-A8E9-5613-6703-C3690E3CE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94477" y="1979062"/>
              <a:ext cx="1636398" cy="160060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36FBFA4-077C-4853-B0EA-AF52AF4E3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71962" y="1979147"/>
              <a:ext cx="1528074" cy="160060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3525E34-D39E-D50C-2ED5-F12692545F32}"/>
              </a:ext>
            </a:extLst>
          </p:cNvPr>
          <p:cNvSpPr txBox="1"/>
          <p:nvPr/>
        </p:nvSpPr>
        <p:spPr>
          <a:xfrm>
            <a:off x="5407349" y="3651702"/>
            <a:ext cx="18131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/>
              <a:t>128</a:t>
            </a:r>
            <a:r>
              <a:rPr lang="en-DE" sz="1050"/>
              <a:t>-channel readout board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9A1A95-384E-96D3-4DE1-7EBCE2DE5C27}"/>
              </a:ext>
            </a:extLst>
          </p:cNvPr>
          <p:cNvSpPr txBox="1"/>
          <p:nvPr/>
        </p:nvSpPr>
        <p:spPr>
          <a:xfrm>
            <a:off x="7558774" y="3658397"/>
            <a:ext cx="16363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1050"/>
              <a:t>Pad diamond sensor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B804AD-801D-3A48-7603-7A5E0151E9D1}"/>
              </a:ext>
            </a:extLst>
          </p:cNvPr>
          <p:cNvSpPr txBox="1"/>
          <p:nvPr/>
        </p:nvSpPr>
        <p:spPr>
          <a:xfrm>
            <a:off x="9533414" y="3663396"/>
            <a:ext cx="15294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1050"/>
              <a:t>Strip LGAD sensor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ADDFEF-307A-8285-9326-6A61DE45802F}"/>
              </a:ext>
            </a:extLst>
          </p:cNvPr>
          <p:cNvCxnSpPr>
            <a:cxnSpLocks/>
          </p:cNvCxnSpPr>
          <p:nvPr/>
        </p:nvCxnSpPr>
        <p:spPr>
          <a:xfrm>
            <a:off x="6086213" y="5125673"/>
            <a:ext cx="1077985" cy="205531"/>
          </a:xfrm>
          <a:prstGeom prst="line">
            <a:avLst/>
          </a:prstGeom>
          <a:ln>
            <a:solidFill>
              <a:srgbClr val="4BA5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741A12-C30D-DF66-8AAF-6E4B66FDE660}"/>
              </a:ext>
            </a:extLst>
          </p:cNvPr>
          <p:cNvCxnSpPr>
            <a:cxnSpLocks/>
          </p:cNvCxnSpPr>
          <p:nvPr/>
        </p:nvCxnSpPr>
        <p:spPr>
          <a:xfrm>
            <a:off x="7941578" y="4808290"/>
            <a:ext cx="808139" cy="548081"/>
          </a:xfrm>
          <a:prstGeom prst="line">
            <a:avLst/>
          </a:prstGeom>
          <a:ln>
            <a:solidFill>
              <a:srgbClr val="4BA5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383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E712-6795-B3C9-C848-18D875905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DOGMA Readout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69CBE-ABBF-5B20-5C77-BF80EE6C9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1" y="1980000"/>
            <a:ext cx="6455999" cy="4500000"/>
          </a:xfrm>
        </p:spPr>
        <p:txBody>
          <a:bodyPr/>
          <a:lstStyle/>
          <a:p>
            <a:r>
              <a:rPr lang="en-DE" dirty="0"/>
              <a:t>Best effort DAQ paradigm</a:t>
            </a:r>
          </a:p>
          <a:p>
            <a:r>
              <a:rPr lang="en-DE" dirty="0"/>
              <a:t>Automatic fast reintegration after reboot</a:t>
            </a:r>
          </a:p>
          <a:p>
            <a:pPr lvl="1"/>
            <a:r>
              <a:rPr lang="en-DE" dirty="0"/>
              <a:t>Higher reliability and fault tolerance</a:t>
            </a:r>
          </a:p>
          <a:p>
            <a:pPr lvl="1"/>
            <a:r>
              <a:rPr lang="en-DE" dirty="0"/>
              <a:t>Enables use of commercial and cheap FPGAs</a:t>
            </a:r>
          </a:p>
          <a:p>
            <a:r>
              <a:rPr lang="en-DE" dirty="0"/>
              <a:t>Optical data transmission and &lt; 10 </a:t>
            </a:r>
            <a:r>
              <a:rPr lang="en-DE" dirty="0" err="1"/>
              <a:t>ps</a:t>
            </a:r>
            <a:r>
              <a:rPr lang="en-DE" dirty="0"/>
              <a:t> RMS clock</a:t>
            </a:r>
          </a:p>
          <a:p>
            <a:pPr lvl="1"/>
            <a:r>
              <a:rPr lang="en-DE" dirty="0"/>
              <a:t>No </a:t>
            </a:r>
            <a:r>
              <a:rPr lang="en-DE" dirty="0" err="1"/>
              <a:t>GND</a:t>
            </a:r>
            <a:r>
              <a:rPr lang="en-DE" dirty="0"/>
              <a:t> issues due to galvanic isolation</a:t>
            </a:r>
          </a:p>
          <a:p>
            <a:pPr lvl="1"/>
            <a:r>
              <a:rPr lang="en-DE" dirty="0" err="1"/>
              <a:t>Scaleable</a:t>
            </a:r>
            <a:endParaRPr lang="en-DE" dirty="0"/>
          </a:p>
          <a:p>
            <a:r>
              <a:rPr lang="en-DE" dirty="0"/>
              <a:t>Arbitrary system size due to no handshake latency</a:t>
            </a:r>
          </a:p>
          <a:p>
            <a:r>
              <a:rPr lang="en-DE" dirty="0"/>
              <a:t>Ethernet protocol for easy and cheap upgrades</a:t>
            </a:r>
          </a:p>
          <a:p>
            <a:r>
              <a:rPr lang="en-DE" dirty="0"/>
              <a:t>Keep it Small and Simple</a:t>
            </a:r>
          </a:p>
          <a:p>
            <a:pPr lvl="1"/>
            <a:r>
              <a:rPr lang="en-DE" dirty="0"/>
              <a:t>Easy to maintain for small teams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09E7C-BB76-9665-A020-C47BEEA58E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C895AE-91D2-47CB-A668-385F68F0A2CE}" type="datetime1">
              <a:rPr lang="de-DE" smtClean="0"/>
              <a:t>03.11.2025</a:t>
            </a:fld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F15D5-D671-9ECA-8386-7BB2CBC6429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D8298FC-03C6-8167-A3AA-A707E4EDB3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742398"/>
              </p:ext>
            </p:extLst>
          </p:nvPr>
        </p:nvGraphicFramePr>
        <p:xfrm>
          <a:off x="6043835" y="2203745"/>
          <a:ext cx="5348065" cy="4010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8288000" imgH="13716000" progId="Acrobat.Document.DC">
                  <p:embed/>
                </p:oleObj>
              </mc:Choice>
              <mc:Fallback>
                <p:oleObj name="Acrobat Document" r:id="rId2" imgW="18288000" imgH="137160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43835" y="2203745"/>
                        <a:ext cx="5348065" cy="4010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19414F1-6B45-5114-CDB9-9A4D963E6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DOGMA Readout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206AE-E8E4-9D0C-0325-3FE6CFADF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1" y="1980000"/>
            <a:ext cx="4655999" cy="4500000"/>
          </a:xfrm>
        </p:spPr>
        <p:txBody>
          <a:bodyPr/>
          <a:lstStyle/>
          <a:p>
            <a:endParaRPr lang="en-DE" dirty="0"/>
          </a:p>
          <a:p>
            <a:r>
              <a:rPr lang="en-DE" dirty="0"/>
              <a:t>Dogma Control Module</a:t>
            </a:r>
          </a:p>
          <a:p>
            <a:pPr lvl="1"/>
            <a:r>
              <a:rPr lang="en-DE" dirty="0"/>
              <a:t>Communication with </a:t>
            </a:r>
            <a:r>
              <a:rPr lang="en-DE" dirty="0" err="1"/>
              <a:t>DOGs</a:t>
            </a:r>
            <a:endParaRPr lang="en-DE" dirty="0"/>
          </a:p>
          <a:p>
            <a:pPr lvl="1"/>
            <a:r>
              <a:rPr lang="en-DE" dirty="0"/>
              <a:t>Trigger and clock distribution</a:t>
            </a:r>
          </a:p>
          <a:p>
            <a:pPr lvl="1"/>
            <a:r>
              <a:rPr lang="en-DE" dirty="0"/>
              <a:t>Add-ons for more ports possible</a:t>
            </a:r>
          </a:p>
          <a:p>
            <a:r>
              <a:rPr lang="en-DE" dirty="0" err="1"/>
              <a:t>DiRICH5d2</a:t>
            </a:r>
            <a:r>
              <a:rPr lang="en-DE" dirty="0"/>
              <a:t> modules</a:t>
            </a:r>
          </a:p>
          <a:p>
            <a:pPr lvl="1"/>
            <a:r>
              <a:rPr lang="en-DE" dirty="0"/>
              <a:t>32 channel readout</a:t>
            </a:r>
          </a:p>
          <a:p>
            <a:r>
              <a:rPr lang="en-DE" dirty="0"/>
              <a:t>1 GbE connection to switch</a:t>
            </a:r>
          </a:p>
          <a:p>
            <a:r>
              <a:rPr lang="en-DE" dirty="0"/>
              <a:t>10 GbE data to servers</a:t>
            </a:r>
          </a:p>
          <a:p>
            <a:r>
              <a:rPr lang="en-DE" dirty="0"/>
              <a:t>Switches can be added</a:t>
            </a:r>
          </a:p>
          <a:p>
            <a:pPr marL="0" indent="0">
              <a:buNone/>
            </a:pPr>
            <a:r>
              <a:rPr lang="en-DE" dirty="0">
                <a:sym typeface="Wingdings" panose="05000000000000000000" pitchFamily="2" charset="2"/>
              </a:rPr>
              <a:t> Used during beam time</a:t>
            </a:r>
            <a:endParaRPr lang="en-DE" dirty="0"/>
          </a:p>
          <a:p>
            <a:pPr lvl="1"/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C0A9D-7356-C2D7-F371-D49CF978768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C895AE-91D2-47CB-A668-385F68F0A2CE}" type="datetime1">
              <a:rPr lang="de-DE" smtClean="0"/>
              <a:t>03.11.2025</a:t>
            </a:fld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895C68-A2A9-7A35-5A89-5CE66585C2E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901589-722B-B79C-E9F8-419DFD1EF381}"/>
              </a:ext>
            </a:extLst>
          </p:cNvPr>
          <p:cNvSpPr txBox="1"/>
          <p:nvPr/>
        </p:nvSpPr>
        <p:spPr>
          <a:xfrm>
            <a:off x="9726164" y="2768676"/>
            <a:ext cx="8258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DE" dirty="0" err="1"/>
              <a:t>DOGs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B057C0-73CA-74EA-7A9C-51C257F8B577}"/>
              </a:ext>
            </a:extLst>
          </p:cNvPr>
          <p:cNvSpPr txBox="1"/>
          <p:nvPr/>
        </p:nvSpPr>
        <p:spPr>
          <a:xfrm>
            <a:off x="7925474" y="2633685"/>
            <a:ext cx="7104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DE" dirty="0"/>
              <a:t>DCM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CC38C7-73CA-E131-14DA-09C87EB02919}"/>
              </a:ext>
            </a:extLst>
          </p:cNvPr>
          <p:cNvSpPr txBox="1"/>
          <p:nvPr/>
        </p:nvSpPr>
        <p:spPr>
          <a:xfrm>
            <a:off x="4743479" y="584516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1"/>
              <a:t>Source: </a:t>
            </a:r>
            <a:r>
              <a:rPr lang="en-US" noProof="1">
                <a:solidFill>
                  <a:srgbClr val="0070C0"/>
                </a:solidFill>
              </a:rPr>
              <a:t>[</a:t>
            </a:r>
            <a:r>
              <a:rPr lang="en-DE" noProof="1">
                <a:solidFill>
                  <a:srgbClr val="0070C0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en-US" noProof="1">
                <a:solidFill>
                  <a:srgbClr val="0070C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1966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6EADD-2484-1497-DE8D-31B6B13C0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DOGMA Readout Electronics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B5418-E8C4-387C-F4BF-BA5FF8923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1" y="1980000"/>
            <a:ext cx="3936000" cy="4500000"/>
          </a:xfrm>
        </p:spPr>
        <p:txBody>
          <a:bodyPr/>
          <a:lstStyle/>
          <a:p>
            <a:r>
              <a:rPr lang="en-DE" dirty="0">
                <a:solidFill>
                  <a:srgbClr val="F23694"/>
                </a:solidFill>
              </a:rPr>
              <a:t>Pre-amplifier</a:t>
            </a:r>
            <a:endParaRPr lang="en-DE" dirty="0">
              <a:solidFill>
                <a:srgbClr val="FFC000"/>
              </a:solidFill>
            </a:endParaRPr>
          </a:p>
          <a:p>
            <a:r>
              <a:rPr lang="en-DE" dirty="0">
                <a:solidFill>
                  <a:srgbClr val="FFC000"/>
                </a:solidFill>
              </a:rPr>
              <a:t>Main FPGA</a:t>
            </a:r>
          </a:p>
          <a:p>
            <a:pPr lvl="1"/>
            <a:r>
              <a:rPr lang="en-DE" dirty="0"/>
              <a:t>Discriminator, </a:t>
            </a:r>
            <a:r>
              <a:rPr lang="en-DE" dirty="0" err="1"/>
              <a:t>TDC</a:t>
            </a:r>
            <a:r>
              <a:rPr lang="en-DE" dirty="0"/>
              <a:t>, DAQ, ethernet, slow control, etc.</a:t>
            </a:r>
          </a:p>
          <a:p>
            <a:r>
              <a:rPr lang="en-DE" dirty="0">
                <a:solidFill>
                  <a:srgbClr val="4BFF21"/>
                </a:solidFill>
              </a:rPr>
              <a:t>Satellite/threshold FPGA</a:t>
            </a:r>
            <a:endParaRPr lang="en-DE" dirty="0"/>
          </a:p>
          <a:p>
            <a:r>
              <a:rPr lang="en-DE" dirty="0">
                <a:solidFill>
                  <a:srgbClr val="7030A0"/>
                </a:solidFill>
              </a:rPr>
              <a:t>JTAG connector</a:t>
            </a:r>
          </a:p>
          <a:p>
            <a:r>
              <a:rPr lang="en-DE" dirty="0">
                <a:solidFill>
                  <a:srgbClr val="C00000"/>
                </a:solidFill>
              </a:rPr>
              <a:t>Physical reset button</a:t>
            </a:r>
            <a:endParaRPr lang="en-DE" dirty="0">
              <a:solidFill>
                <a:srgbClr val="7030A0"/>
              </a:solidFill>
            </a:endParaRPr>
          </a:p>
          <a:p>
            <a:r>
              <a:rPr lang="en-DE" dirty="0">
                <a:solidFill>
                  <a:srgbClr val="FC9204"/>
                </a:solidFill>
              </a:rPr>
              <a:t>Power connector</a:t>
            </a:r>
          </a:p>
          <a:p>
            <a:r>
              <a:rPr lang="en-DE" dirty="0">
                <a:solidFill>
                  <a:srgbClr val="00B0F0"/>
                </a:solidFill>
              </a:rPr>
              <a:t>SFF optical ports</a:t>
            </a:r>
          </a:p>
          <a:p>
            <a:pPr lvl="1"/>
            <a:r>
              <a:rPr lang="en-DE" dirty="0"/>
              <a:t>DCM and switch label</a:t>
            </a:r>
            <a:r>
              <a:rPr lang="en-US" dirty="0"/>
              <a:t>l</a:t>
            </a:r>
            <a:r>
              <a:rPr lang="en-DE" dirty="0"/>
              <a:t>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B800A-0F56-D99B-F4B2-A9B6A1C2D6C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C895AE-91D2-47CB-A668-385F68F0A2CE}" type="datetime1">
              <a:rPr lang="de-DE" smtClean="0"/>
              <a:t>03.11.2025</a:t>
            </a:fld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7EB41-3E8E-8F10-A899-B3CA111172B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B702CA-C346-EA36-E068-84980693B2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6000" y="2977950"/>
            <a:ext cx="7536000" cy="25040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854B4C-3049-2D8D-683E-5BD2CE4A0326}"/>
              </a:ext>
            </a:extLst>
          </p:cNvPr>
          <p:cNvSpPr/>
          <p:nvPr/>
        </p:nvSpPr>
        <p:spPr>
          <a:xfrm>
            <a:off x="6019252" y="3006338"/>
            <a:ext cx="677577" cy="513116"/>
          </a:xfrm>
          <a:prstGeom prst="rect">
            <a:avLst/>
          </a:prstGeom>
          <a:noFill/>
          <a:ln w="44450">
            <a:solidFill>
              <a:srgbClr val="4BFF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EB5986-C1B5-F08A-BF9C-F8346ABB80B5}"/>
              </a:ext>
            </a:extLst>
          </p:cNvPr>
          <p:cNvSpPr/>
          <p:nvPr/>
        </p:nvSpPr>
        <p:spPr>
          <a:xfrm>
            <a:off x="5974299" y="4895440"/>
            <a:ext cx="677577" cy="513116"/>
          </a:xfrm>
          <a:prstGeom prst="rect">
            <a:avLst/>
          </a:prstGeom>
          <a:noFill/>
          <a:ln w="44450">
            <a:solidFill>
              <a:srgbClr val="4BFF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A9E87D-0E16-8CEF-E1D2-E54B977ED078}"/>
              </a:ext>
            </a:extLst>
          </p:cNvPr>
          <p:cNvSpPr/>
          <p:nvPr/>
        </p:nvSpPr>
        <p:spPr>
          <a:xfrm>
            <a:off x="5321940" y="3078698"/>
            <a:ext cx="499959" cy="2256397"/>
          </a:xfrm>
          <a:prstGeom prst="rect">
            <a:avLst/>
          </a:prstGeom>
          <a:noFill/>
          <a:ln w="44450">
            <a:solidFill>
              <a:srgbClr val="F236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148081-DE2A-16AE-5A68-949C1915FC59}"/>
              </a:ext>
            </a:extLst>
          </p:cNvPr>
          <p:cNvSpPr/>
          <p:nvPr/>
        </p:nvSpPr>
        <p:spPr>
          <a:xfrm>
            <a:off x="5987457" y="3729963"/>
            <a:ext cx="972508" cy="940712"/>
          </a:xfrm>
          <a:prstGeom prst="rect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7457F2-212D-1015-C53F-C1F3B2D523F0}"/>
              </a:ext>
            </a:extLst>
          </p:cNvPr>
          <p:cNvSpPr/>
          <p:nvPr/>
        </p:nvSpPr>
        <p:spPr>
          <a:xfrm>
            <a:off x="9868723" y="3737638"/>
            <a:ext cx="1985585" cy="1525095"/>
          </a:xfrm>
          <a:prstGeom prst="rect">
            <a:avLst/>
          </a:prstGeom>
          <a:noFill/>
          <a:ln w="444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ADF201-213E-2F09-0C19-477AD4AE33B5}"/>
              </a:ext>
            </a:extLst>
          </p:cNvPr>
          <p:cNvSpPr/>
          <p:nvPr/>
        </p:nvSpPr>
        <p:spPr>
          <a:xfrm>
            <a:off x="9947663" y="3053483"/>
            <a:ext cx="558069" cy="513116"/>
          </a:xfrm>
          <a:prstGeom prst="rect">
            <a:avLst/>
          </a:prstGeom>
          <a:noFill/>
          <a:ln w="44450">
            <a:solidFill>
              <a:srgbClr val="FC920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43F960-551F-5662-813A-252C2499CA9E}"/>
              </a:ext>
            </a:extLst>
          </p:cNvPr>
          <p:cNvSpPr/>
          <p:nvPr/>
        </p:nvSpPr>
        <p:spPr>
          <a:xfrm>
            <a:off x="7633958" y="4966705"/>
            <a:ext cx="746946" cy="322342"/>
          </a:xfrm>
          <a:prstGeom prst="rect">
            <a:avLst/>
          </a:prstGeom>
          <a:noFill/>
          <a:ln w="444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849362-1EEC-8167-2646-E4EF544D1772}"/>
              </a:ext>
            </a:extLst>
          </p:cNvPr>
          <p:cNvSpPr/>
          <p:nvPr/>
        </p:nvSpPr>
        <p:spPr>
          <a:xfrm>
            <a:off x="9270087" y="3994197"/>
            <a:ext cx="308089" cy="321245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02192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9891A-C60D-470A-D93D-4F0540D00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 err="1"/>
              <a:t>4D</a:t>
            </a:r>
            <a:r>
              <a:rPr lang="en-DE" dirty="0"/>
              <a:t> Tracking </a:t>
            </a:r>
            <a:r>
              <a:rPr lang="en-DE" dirty="0" err="1"/>
              <a:t>iCT</a:t>
            </a:r>
            <a:r>
              <a:rPr lang="en-DE" dirty="0"/>
              <a:t>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2333F-958C-C23B-51DC-B40E3266B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sym typeface="Wingdings" panose="05000000000000000000" pitchFamily="2" charset="2"/>
              </a:rPr>
              <a:t> </a:t>
            </a:r>
            <a:r>
              <a:rPr lang="en-DE">
                <a:sym typeface="Wingdings" panose="05000000000000000000" pitchFamily="2" charset="2"/>
              </a:rPr>
              <a:t>Talk by F. Ulrich-Pur at 12:30</a:t>
            </a:r>
            <a:endParaRPr lang="en-DE"/>
          </a:p>
          <a:p>
            <a:endParaRPr lang="en-DE"/>
          </a:p>
          <a:p>
            <a:r>
              <a:rPr lang="en-DE"/>
              <a:t>2 m long frame to fix modules</a:t>
            </a:r>
          </a:p>
          <a:p>
            <a:r>
              <a:rPr lang="en-DE"/>
              <a:t>PCBs fixed to plexiglass pane</a:t>
            </a:r>
          </a:p>
          <a:p>
            <a:r>
              <a:rPr lang="en-DE"/>
              <a:t>6 layers with 2 X-Y-tracking LGADs each</a:t>
            </a:r>
          </a:p>
          <a:p>
            <a:r>
              <a:rPr lang="en-DE"/>
              <a:t>45 channels per LGAD, 540 channels total</a:t>
            </a:r>
          </a:p>
          <a:p>
            <a:r>
              <a:rPr lang="en-DE"/>
              <a:t>Mouse placed between layers 2 and 3</a:t>
            </a:r>
          </a:p>
          <a:p>
            <a:r>
              <a:rPr lang="en-DE"/>
              <a:t>90 cm ToF path between layers 4 and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2F641-5054-54AE-16AE-CD4A710D2F9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C895AE-91D2-47CB-A668-385F68F0A2CE}" type="datetime1">
              <a:rPr lang="de-DE" smtClean="0"/>
              <a:t>03.11.2025</a:t>
            </a:fld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94FC5-B80D-EAB7-DD35-8D2F8B644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7" name="Picture 6" descr="A video game graphics of a video game&#10;&#10;AI-generated content may be incorrect.">
            <a:extLst>
              <a:ext uri="{FF2B5EF4-FFF2-40B4-BE49-F238E27FC236}">
                <a16:creationId xmlns:a16="http://schemas.microsoft.com/office/drawing/2014/main" id="{F6325C0F-7381-7DAD-2856-E250C9623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119" y="1980000"/>
            <a:ext cx="4812938" cy="1688389"/>
          </a:xfrm>
          <a:prstGeom prst="rect">
            <a:avLst/>
          </a:prstGeom>
        </p:spPr>
      </p:pic>
      <p:pic>
        <p:nvPicPr>
          <p:cNvPr id="9" name="Picture 8" descr="A machine in a factory&#10;&#10;AI-generated content may be incorrect.">
            <a:extLst>
              <a:ext uri="{FF2B5EF4-FFF2-40B4-BE49-F238E27FC236}">
                <a16:creationId xmlns:a16="http://schemas.microsoft.com/office/drawing/2014/main" id="{5B7FB2D1-31CE-5EE4-1486-F5BB8D6C6F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7306" y="4079694"/>
            <a:ext cx="1491751" cy="1989000"/>
          </a:xfrm>
          <a:prstGeom prst="rect">
            <a:avLst/>
          </a:prstGeom>
        </p:spPr>
      </p:pic>
      <p:pic>
        <p:nvPicPr>
          <p:cNvPr id="11" name="Picture 10" descr="A green and black object with a blue background&#10;&#10;AI-generated content may be incorrect.">
            <a:extLst>
              <a:ext uri="{FF2B5EF4-FFF2-40B4-BE49-F238E27FC236}">
                <a16:creationId xmlns:a16="http://schemas.microsoft.com/office/drawing/2014/main" id="{7E007C5D-B1D5-7BED-E5D0-BE7028D9EA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119" y="4084284"/>
            <a:ext cx="2064470" cy="198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C82FAA-D053-7AE7-419E-8B8F33542BB4}"/>
              </a:ext>
            </a:extLst>
          </p:cNvPr>
          <p:cNvSpPr txBox="1"/>
          <p:nvPr/>
        </p:nvSpPr>
        <p:spPr>
          <a:xfrm>
            <a:off x="6908592" y="3668388"/>
            <a:ext cx="3667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/>
              <a:t>CAD model of setup, distances not adjusted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FFB1F9-ED41-FA0F-330E-7D70A4A6AE61}"/>
              </a:ext>
            </a:extLst>
          </p:cNvPr>
          <p:cNvSpPr txBox="1"/>
          <p:nvPr/>
        </p:nvSpPr>
        <p:spPr>
          <a:xfrm>
            <a:off x="6336119" y="6082713"/>
            <a:ext cx="2085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/>
              <a:t>CAD model of one layer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E1426D-0183-B5C2-0616-C24CC608E04F}"/>
              </a:ext>
            </a:extLst>
          </p:cNvPr>
          <p:cNvSpPr txBox="1"/>
          <p:nvPr/>
        </p:nvSpPr>
        <p:spPr>
          <a:xfrm>
            <a:off x="9674456" y="6068694"/>
            <a:ext cx="1457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/>
              <a:t>Laser alignment</a:t>
            </a:r>
          </a:p>
        </p:txBody>
      </p:sp>
    </p:spTree>
    <p:extLst>
      <p:ext uri="{BB962C8B-B14F-4D97-AF65-F5344CB8AC3E}">
        <p14:creationId xmlns:p14="http://schemas.microsoft.com/office/powerpoint/2010/main" val="1559063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F3B9B-EA7E-A3A7-F3FE-55DBDDB1D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CBM </a:t>
            </a:r>
            <a:r>
              <a:rPr lang="en-DE" dirty="0" err="1"/>
              <a:t>T</a:t>
            </a:r>
            <a:r>
              <a:rPr lang="en-DE" baseline="-25000" dirty="0" err="1"/>
              <a:t>0</a:t>
            </a:r>
            <a:r>
              <a:rPr lang="en-DE" dirty="0"/>
              <a:t> Performance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1A602-1559-1068-1FF0-13E5BB98D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980000"/>
            <a:ext cx="5375999" cy="4500000"/>
          </a:xfrm>
        </p:spPr>
        <p:txBody>
          <a:bodyPr/>
          <a:lstStyle/>
          <a:p>
            <a:pPr marL="0" indent="0">
              <a:buNone/>
            </a:pPr>
            <a:endParaRPr lang="en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DE" dirty="0">
                <a:sym typeface="Wingdings" panose="05000000000000000000" pitchFamily="2" charset="2"/>
              </a:rPr>
              <a:t>Talk by M. Kis / J. </a:t>
            </a:r>
            <a:r>
              <a:rPr lang="en-DE" dirty="0" err="1">
                <a:sym typeface="Wingdings" panose="05000000000000000000" pitchFamily="2" charset="2"/>
              </a:rPr>
              <a:t>Pietraszko</a:t>
            </a:r>
            <a:r>
              <a:rPr lang="en-DE" dirty="0">
                <a:sym typeface="Wingdings" panose="05000000000000000000" pitchFamily="2" charset="2"/>
              </a:rPr>
              <a:t> tomorrow at 10:30</a:t>
            </a:r>
            <a:endParaRPr lang="en-DE" dirty="0"/>
          </a:p>
          <a:p>
            <a:endParaRPr lang="en-DE" dirty="0"/>
          </a:p>
          <a:p>
            <a:r>
              <a:rPr lang="en-DE" dirty="0"/>
              <a:t>Diamond layer placed behind </a:t>
            </a:r>
            <a:r>
              <a:rPr lang="en-DE" dirty="0" err="1"/>
              <a:t>iCT</a:t>
            </a:r>
            <a:r>
              <a:rPr lang="en-DE" dirty="0"/>
              <a:t> setup</a:t>
            </a:r>
          </a:p>
          <a:p>
            <a:r>
              <a:rPr lang="en-DE" dirty="0"/>
              <a:t>Read-out connected after scope analysis</a:t>
            </a:r>
          </a:p>
          <a:p>
            <a:r>
              <a:rPr lang="en-DE" dirty="0"/>
              <a:t>Single-sided 6 x 6 pad sensor with aluminium metallization</a:t>
            </a:r>
          </a:p>
          <a:p>
            <a:r>
              <a:rPr lang="en-DE" dirty="0"/>
              <a:t>Efficiency analysis at different beam energies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2AEDF-F469-B019-C1D6-E7B0303F581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C895AE-91D2-47CB-A668-385F68F0A2CE}" type="datetime1">
              <a:rPr lang="de-DE" smtClean="0"/>
              <a:t>03.11.2025</a:t>
            </a:fld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54AF1-F170-2C04-1DA7-D9EB8FACA0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7" name="Picture 6" descr="A glass paneled machine with wires and cables&#10;&#10;AI-generated content may be incorrect.">
            <a:extLst>
              <a:ext uri="{FF2B5EF4-FFF2-40B4-BE49-F238E27FC236}">
                <a16:creationId xmlns:a16="http://schemas.microsoft.com/office/drawing/2014/main" id="{4726D00F-D46A-CE5B-E5A5-F7918BE86F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245500"/>
            <a:ext cx="5291999" cy="3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04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EECCC-07FB-ABCD-B4CF-E4C637134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 err="1"/>
              <a:t>4D</a:t>
            </a:r>
            <a:r>
              <a:rPr lang="en-DE" dirty="0"/>
              <a:t> Setup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C6301-3D3B-AA3F-F254-D86493627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1" y="1980000"/>
            <a:ext cx="5016000" cy="4500000"/>
          </a:xfrm>
        </p:spPr>
        <p:txBody>
          <a:bodyPr>
            <a:normAutofit/>
          </a:bodyPr>
          <a:lstStyle/>
          <a:p>
            <a:r>
              <a:rPr lang="en-DE" dirty="0"/>
              <a:t>Full analysis chain</a:t>
            </a:r>
          </a:p>
          <a:p>
            <a:pPr lvl="1"/>
            <a:r>
              <a:rPr lang="en-DE" dirty="0"/>
              <a:t>Time over threshold normalization</a:t>
            </a:r>
          </a:p>
          <a:p>
            <a:pPr lvl="1"/>
            <a:r>
              <a:rPr lang="en-DE" dirty="0"/>
              <a:t>Time walk correction</a:t>
            </a:r>
          </a:p>
          <a:p>
            <a:pPr lvl="1"/>
            <a:r>
              <a:rPr lang="en-DE" dirty="0"/>
              <a:t>Cluster identification</a:t>
            </a:r>
          </a:p>
          <a:p>
            <a:r>
              <a:rPr lang="en-DE" dirty="0"/>
              <a:t>Best timing performance so far</a:t>
            </a:r>
          </a:p>
          <a:p>
            <a:pPr lvl="1"/>
            <a:r>
              <a:rPr lang="en-DE" dirty="0"/>
              <a:t>60 </a:t>
            </a:r>
            <a:r>
              <a:rPr lang="en-DE" dirty="0" err="1"/>
              <a:t>ps</a:t>
            </a:r>
            <a:r>
              <a:rPr lang="en-DE" dirty="0"/>
              <a:t> for 800 MeV protons</a:t>
            </a:r>
          </a:p>
          <a:p>
            <a:r>
              <a:rPr lang="en-DE" dirty="0"/>
              <a:t>Tomography of sacrificed mouse</a:t>
            </a:r>
          </a:p>
          <a:p>
            <a:pPr lvl="1"/>
            <a:r>
              <a:rPr lang="en-DE" dirty="0" err="1"/>
              <a:t>4D</a:t>
            </a:r>
            <a:r>
              <a:rPr lang="en-DE" dirty="0"/>
              <a:t> tracking algorithms currently WIP</a:t>
            </a:r>
          </a:p>
          <a:p>
            <a:r>
              <a:rPr lang="en-DE" dirty="0"/>
              <a:t>Methods for diamond study developed</a:t>
            </a:r>
          </a:p>
          <a:p>
            <a:r>
              <a:rPr lang="en-DE" dirty="0"/>
              <a:t>DAQ issues encountered</a:t>
            </a:r>
          </a:p>
          <a:p>
            <a:pPr lvl="1"/>
            <a:r>
              <a:rPr lang="en-DE" dirty="0"/>
              <a:t>Lower DAQ rate</a:t>
            </a:r>
          </a:p>
          <a:p>
            <a:pPr lvl="1"/>
            <a:r>
              <a:rPr lang="en-DE" dirty="0"/>
              <a:t>SEU data corruption</a:t>
            </a:r>
          </a:p>
          <a:p>
            <a:pPr lvl="1"/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A3178-64C3-A1CA-4C4E-40F35433552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C895AE-91D2-47CB-A668-385F68F0A2CE}" type="datetime1">
              <a:rPr lang="de-DE" smtClean="0"/>
              <a:t>03.11.2025</a:t>
            </a:fld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DE188-7409-8656-3156-BAFF7A8866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20EA28-E3FA-3802-44B8-C103987599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6000" y="4158598"/>
            <a:ext cx="1799999" cy="17654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BF875B-5543-D896-3EEC-481A5B4B9E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4095" y="4158598"/>
            <a:ext cx="1799999" cy="17654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2528D4-71A7-CEF2-FDC4-25603AE324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7905" y="4158598"/>
            <a:ext cx="1799999" cy="17654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A281AF4-D566-BF3A-7CBA-A09FBD29CF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3119" y="2209134"/>
            <a:ext cx="4346559" cy="15616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DC2FE22-65BA-29AE-1BDD-9143F83DF1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6000" y="2382022"/>
            <a:ext cx="1892334" cy="109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3429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UD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001A"/>
      </a:accent1>
      <a:accent2>
        <a:srgbClr val="004E8A"/>
      </a:accent2>
      <a:accent3>
        <a:srgbClr val="009CDA"/>
      </a:accent3>
      <a:accent4>
        <a:srgbClr val="00689D"/>
      </a:accent4>
      <a:accent5>
        <a:srgbClr val="B5B5B5"/>
      </a:accent5>
      <a:accent6>
        <a:srgbClr val="535353"/>
      </a:accent6>
      <a:hlink>
        <a:srgbClr val="243572"/>
      </a:hlink>
      <a:folHlink>
        <a:srgbClr val="611C73"/>
      </a:folHlink>
    </a:clrScheme>
    <a:fontScheme name="TU Darmstadt 202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UDA">
  <a:themeElements>
    <a:clrScheme name="TUD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001A"/>
      </a:accent1>
      <a:accent2>
        <a:srgbClr val="004E8A"/>
      </a:accent2>
      <a:accent3>
        <a:srgbClr val="009CDA"/>
      </a:accent3>
      <a:accent4>
        <a:srgbClr val="00689D"/>
      </a:accent4>
      <a:accent5>
        <a:srgbClr val="B5B5B5"/>
      </a:accent5>
      <a:accent6>
        <a:srgbClr val="535353"/>
      </a:accent6>
      <a:hlink>
        <a:srgbClr val="243572"/>
      </a:hlink>
      <a:folHlink>
        <a:srgbClr val="611C73"/>
      </a:folHlink>
    </a:clrScheme>
    <a:fontScheme name="TU Darmstadt 202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DA" id="{0ABD090F-9F01-4859-8418-507E6D438087}" vid="{4AC7AFC4-E47E-4304-9683-4EE2EC9D5E8D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32</TotalTime>
  <Words>729</Words>
  <Application>Microsoft Office PowerPoint</Application>
  <PresentationFormat>Widescreen</PresentationFormat>
  <Paragraphs>146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Cambria Math</vt:lpstr>
      <vt:lpstr>Wingdings</vt:lpstr>
      <vt:lpstr>Template</vt:lpstr>
      <vt:lpstr>TUDA</vt:lpstr>
      <vt:lpstr>Adobe Acrobat Document</vt:lpstr>
      <vt:lpstr>4D Particle Tracking with LGAD Strip Sensors and the DOGMA Readout System</vt:lpstr>
      <vt:lpstr>Low Gain Avalanche Diode Detectors (LGADs)</vt:lpstr>
      <vt:lpstr>Front-end electronics</vt:lpstr>
      <vt:lpstr>DOGMA Readout Framework</vt:lpstr>
      <vt:lpstr>DOGMA Readout Implementation</vt:lpstr>
      <vt:lpstr>DOGMA Readout Electronics</vt:lpstr>
      <vt:lpstr>4D Tracking iCT Setup</vt:lpstr>
      <vt:lpstr>CBM T0 Performance Study</vt:lpstr>
      <vt:lpstr>4D Setup Performance</vt:lpstr>
      <vt:lpstr>Outlook</vt:lpstr>
      <vt:lpstr>Thank you for your attention!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Yevhen</dc:creator>
  <cp:lastModifiedBy>Yevhen Kozymka</cp:lastModifiedBy>
  <cp:revision>37</cp:revision>
  <dcterms:created xsi:type="dcterms:W3CDTF">2023-05-22T13:03:01Z</dcterms:created>
  <dcterms:modified xsi:type="dcterms:W3CDTF">2025-11-03T21:59:28Z</dcterms:modified>
</cp:coreProperties>
</file>