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19" r:id="rId2"/>
    <p:sldId id="982" r:id="rId3"/>
    <p:sldId id="983" r:id="rId4"/>
    <p:sldId id="1015" r:id="rId5"/>
    <p:sldId id="1014" r:id="rId6"/>
    <p:sldId id="976" r:id="rId7"/>
    <p:sldId id="978" r:id="rId8"/>
    <p:sldId id="1009" r:id="rId9"/>
    <p:sldId id="988" r:id="rId10"/>
    <p:sldId id="979" r:id="rId11"/>
    <p:sldId id="1004" r:id="rId12"/>
    <p:sldId id="1005" r:id="rId13"/>
    <p:sldId id="1012" r:id="rId14"/>
    <p:sldId id="1016" r:id="rId15"/>
    <p:sldId id="1001" r:id="rId16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3" userDrawn="1">
          <p15:clr>
            <a:srgbClr val="A4A3A4"/>
          </p15:clr>
        </p15:guide>
        <p15:guide id="2" pos="2116" userDrawn="1">
          <p15:clr>
            <a:srgbClr val="A4A3A4"/>
          </p15:clr>
        </p15:guide>
        <p15:guide id="3" orient="horz" pos="3126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Stöhlker" initials="TS" lastIdx="1" clrIdx="0">
    <p:extLst>
      <p:ext uri="{19B8F6BF-5375-455C-9EA6-DF929625EA0E}">
        <p15:presenceInfo xmlns:p15="http://schemas.microsoft.com/office/powerpoint/2012/main" userId="223fea8dafadce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0C0"/>
    <a:srgbClr val="FFC000"/>
    <a:srgbClr val="00833B"/>
    <a:srgbClr val="C00000"/>
    <a:srgbClr val="D0E0A7"/>
    <a:srgbClr val="1F79C4"/>
    <a:srgbClr val="E46C0A"/>
    <a:srgbClr val="00579F"/>
    <a:srgbClr val="135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915" autoAdjust="0"/>
  </p:normalViewPr>
  <p:slideViewPr>
    <p:cSldViewPr>
      <p:cViewPr varScale="1">
        <p:scale>
          <a:sx n="81" d="100"/>
          <a:sy n="81" d="100"/>
        </p:scale>
        <p:origin x="79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260"/>
    </p:cViewPr>
  </p:sorterViewPr>
  <p:notesViewPr>
    <p:cSldViewPr>
      <p:cViewPr varScale="1">
        <p:scale>
          <a:sx n="60" d="100"/>
          <a:sy n="60" d="100"/>
        </p:scale>
        <p:origin x="2342" y="62"/>
      </p:cViewPr>
      <p:guideLst>
        <p:guide orient="horz" pos="3103"/>
        <p:guide pos="2116"/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04.11.2025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48AD3-E9A8-48C8-AAB5-31B7CF889FA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89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105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Area </a:t>
            </a:r>
            <a:r>
              <a:rPr lang="de-DE" err="1"/>
              <a:t>comparable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high </a:t>
            </a:r>
            <a:r>
              <a:rPr lang="de-DE" err="1"/>
              <a:t>res</a:t>
            </a:r>
            <a:r>
              <a:rPr lang="de-DE"/>
              <a:t> </a:t>
            </a:r>
            <a:r>
              <a:rPr lang="de-DE" err="1"/>
              <a:t>semiconductor</a:t>
            </a:r>
            <a:r>
              <a:rPr lang="de-DE"/>
              <a:t> </a:t>
            </a:r>
            <a:r>
              <a:rPr lang="de-DE" err="1"/>
              <a:t>detectors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93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Area </a:t>
            </a:r>
            <a:r>
              <a:rPr lang="de-DE" err="1"/>
              <a:t>comparable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high </a:t>
            </a:r>
            <a:r>
              <a:rPr lang="de-DE" err="1"/>
              <a:t>res</a:t>
            </a:r>
            <a:r>
              <a:rPr lang="de-DE"/>
              <a:t> </a:t>
            </a:r>
            <a:r>
              <a:rPr lang="de-DE" err="1"/>
              <a:t>semiconductor</a:t>
            </a:r>
            <a:r>
              <a:rPr lang="de-DE"/>
              <a:t> </a:t>
            </a:r>
            <a:r>
              <a:rPr lang="de-DE" err="1"/>
              <a:t>detectors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60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Area </a:t>
            </a:r>
            <a:r>
              <a:rPr lang="de-DE" err="1"/>
              <a:t>comparable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high </a:t>
            </a:r>
            <a:r>
              <a:rPr lang="de-DE" err="1"/>
              <a:t>res</a:t>
            </a:r>
            <a:r>
              <a:rPr lang="de-DE"/>
              <a:t> </a:t>
            </a:r>
            <a:r>
              <a:rPr lang="de-DE" err="1"/>
              <a:t>semiconductor</a:t>
            </a:r>
            <a:r>
              <a:rPr lang="de-DE"/>
              <a:t> </a:t>
            </a:r>
            <a:r>
              <a:rPr lang="de-DE" err="1"/>
              <a:t>detectors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25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55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24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94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-336000" y="-2160000"/>
            <a:ext cx="21984000" cy="10404501"/>
            <a:chOff x="-157" y="-1337"/>
            <a:chExt cx="10253" cy="64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4" y="0"/>
              <a:ext cx="574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gradFill>
              <a:gsLst>
                <a:gs pos="0">
                  <a:srgbClr val="0A2D6E"/>
                </a:gs>
                <a:gs pos="25000">
                  <a:srgbClr val="0A2D6E"/>
                </a:gs>
                <a:gs pos="100000">
                  <a:srgbClr val="005AA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-157" y="-1337"/>
              <a:ext cx="10253" cy="6470"/>
            </a:xfrm>
            <a:custGeom>
              <a:avLst/>
              <a:gdLst>
                <a:gd name="T0" fmla="*/ 3754 w 10883"/>
                <a:gd name="T1" fmla="*/ 6182 h 6862"/>
                <a:gd name="T2" fmla="*/ 9629 w 10883"/>
                <a:gd name="T3" fmla="*/ 5689 h 6862"/>
                <a:gd name="T4" fmla="*/ 3011 w 10883"/>
                <a:gd name="T5" fmla="*/ 6781 h 6862"/>
                <a:gd name="T6" fmla="*/ 5884 w 10883"/>
                <a:gd name="T7" fmla="*/ 5552 h 6862"/>
                <a:gd name="T8" fmla="*/ 0 w 10883"/>
                <a:gd name="T9" fmla="*/ 6862 h 6862"/>
                <a:gd name="T10" fmla="*/ 5397 w 10883"/>
                <a:gd name="T11" fmla="*/ 5995 h 6862"/>
                <a:gd name="T12" fmla="*/ 9474 w 10883"/>
                <a:gd name="T13" fmla="*/ 5229 h 6862"/>
                <a:gd name="T14" fmla="*/ 3703 w 10883"/>
                <a:gd name="T15" fmla="*/ 6104 h 6862"/>
                <a:gd name="T16" fmla="*/ 5899 w 10883"/>
                <a:gd name="T17" fmla="*/ 5201 h 6862"/>
                <a:gd name="T18" fmla="*/ 2788 w 10883"/>
                <a:gd name="T19" fmla="*/ 6630 h 6862"/>
                <a:gd name="T20" fmla="*/ 5445 w 10883"/>
                <a:gd name="T21" fmla="*/ 5774 h 6862"/>
                <a:gd name="T22" fmla="*/ 10499 w 10883"/>
                <a:gd name="T23" fmla="*/ 3780 h 6862"/>
                <a:gd name="T24" fmla="*/ 3769 w 10883"/>
                <a:gd name="T25" fmla="*/ 6014 h 6862"/>
                <a:gd name="T26" fmla="*/ 9097 w 10883"/>
                <a:gd name="T27" fmla="*/ 4598 h 6862"/>
                <a:gd name="T28" fmla="*/ 2741 w 10883"/>
                <a:gd name="T29" fmla="*/ 6495 h 6862"/>
                <a:gd name="T30" fmla="*/ 5840 w 10883"/>
                <a:gd name="T31" fmla="*/ 4714 h 6862"/>
                <a:gd name="T32" fmla="*/ 2624 w 10883"/>
                <a:gd name="T33" fmla="*/ 6457 h 6862"/>
                <a:gd name="T34" fmla="*/ 5776 w 10883"/>
                <a:gd name="T35" fmla="*/ 4587 h 6862"/>
                <a:gd name="T36" fmla="*/ 0 w 10883"/>
                <a:gd name="T37" fmla="*/ 6862 h 6862"/>
                <a:gd name="T38" fmla="*/ 5758 w 10883"/>
                <a:gd name="T39" fmla="*/ 4425 h 6862"/>
                <a:gd name="T40" fmla="*/ 0 w 10883"/>
                <a:gd name="T41" fmla="*/ 6862 h 6862"/>
                <a:gd name="T42" fmla="*/ 5739 w 10883"/>
                <a:gd name="T43" fmla="*/ 4264 h 6862"/>
                <a:gd name="T44" fmla="*/ 0 w 10883"/>
                <a:gd name="T45" fmla="*/ 6862 h 6862"/>
                <a:gd name="T46" fmla="*/ 5721 w 10883"/>
                <a:gd name="T47" fmla="*/ 4102 h 6862"/>
                <a:gd name="T48" fmla="*/ 0 w 10883"/>
                <a:gd name="T49" fmla="*/ 6862 h 6862"/>
                <a:gd name="T50" fmla="*/ 5702 w 10883"/>
                <a:gd name="T51" fmla="*/ 3940 h 6862"/>
                <a:gd name="T52" fmla="*/ 0 w 10883"/>
                <a:gd name="T53" fmla="*/ 6862 h 6862"/>
                <a:gd name="T54" fmla="*/ 5683 w 10883"/>
                <a:gd name="T55" fmla="*/ 3779 h 6862"/>
                <a:gd name="T56" fmla="*/ 2327 w 10883"/>
                <a:gd name="T57" fmla="*/ 6101 h 6862"/>
                <a:gd name="T58" fmla="*/ 5702 w 10883"/>
                <a:gd name="T59" fmla="*/ 3575 h 6862"/>
                <a:gd name="T60" fmla="*/ 3730 w 10883"/>
                <a:gd name="T61" fmla="*/ 5735 h 6862"/>
                <a:gd name="T62" fmla="*/ 5682 w 10883"/>
                <a:gd name="T63" fmla="*/ 3412 h 6862"/>
                <a:gd name="T64" fmla="*/ 3733 w 10883"/>
                <a:gd name="T65" fmla="*/ 5702 h 6862"/>
                <a:gd name="T66" fmla="*/ 5663 w 10883"/>
                <a:gd name="T67" fmla="*/ 3249 h 6862"/>
                <a:gd name="T68" fmla="*/ 3736 w 10883"/>
                <a:gd name="T69" fmla="*/ 5669 h 6862"/>
                <a:gd name="T70" fmla="*/ 5643 w 10883"/>
                <a:gd name="T71" fmla="*/ 3086 h 6862"/>
                <a:gd name="T72" fmla="*/ 2140 w 10883"/>
                <a:gd name="T73" fmla="*/ 5862 h 6862"/>
                <a:gd name="T74" fmla="*/ 5589 w 10883"/>
                <a:gd name="T75" fmla="*/ 2970 h 6862"/>
                <a:gd name="T76" fmla="*/ 2023 w 10883"/>
                <a:gd name="T77" fmla="*/ 5823 h 6862"/>
                <a:gd name="T78" fmla="*/ 5424 w 10883"/>
                <a:gd name="T79" fmla="*/ 4446 h 6862"/>
                <a:gd name="T80" fmla="*/ 0 w 10883"/>
                <a:gd name="T81" fmla="*/ 6862 h 6862"/>
                <a:gd name="T82" fmla="*/ 5393 w 10883"/>
                <a:gd name="T83" fmla="*/ 4404 h 6862"/>
                <a:gd name="T84" fmla="*/ 9058 w 10883"/>
                <a:gd name="T85" fmla="*/ 1203 h 6862"/>
                <a:gd name="T86" fmla="*/ 3807 w 10883"/>
                <a:gd name="T87" fmla="*/ 5514 h 6862"/>
                <a:gd name="T88" fmla="*/ 7505 w 10883"/>
                <a:gd name="T89" fmla="*/ 1329 h 6862"/>
                <a:gd name="T90" fmla="*/ 1921 w 10883"/>
                <a:gd name="T91" fmla="*/ 5630 h 6862"/>
                <a:gd name="T92" fmla="*/ 5512 w 10883"/>
                <a:gd name="T93" fmla="*/ 2322 h 6862"/>
                <a:gd name="T94" fmla="*/ 0 w 10883"/>
                <a:gd name="T95" fmla="*/ 6862 h 6862"/>
                <a:gd name="T96" fmla="*/ 5393 w 10883"/>
                <a:gd name="T97" fmla="*/ 4122 h 6862"/>
                <a:gd name="T98" fmla="*/ 7354 w 10883"/>
                <a:gd name="T99" fmla="*/ 871 h 6862"/>
                <a:gd name="T100" fmla="*/ 3756 w 10883"/>
                <a:gd name="T101" fmla="*/ 5438 h 6862"/>
                <a:gd name="T102" fmla="*/ 5501 w 10883"/>
                <a:gd name="T103" fmla="*/ 1945 h 6862"/>
                <a:gd name="T104" fmla="*/ 1697 w 10883"/>
                <a:gd name="T105" fmla="*/ 5478 h 6862"/>
                <a:gd name="T106" fmla="*/ 5418 w 10883"/>
                <a:gd name="T107" fmla="*/ 3878 h 6862"/>
                <a:gd name="T108" fmla="*/ 8578 w 10883"/>
                <a:gd name="T109" fmla="*/ 343 h 6862"/>
                <a:gd name="T110" fmla="*/ 3819 w 10883"/>
                <a:gd name="T111" fmla="*/ 5349 h 6862"/>
                <a:gd name="T112" fmla="*/ 6978 w 10883"/>
                <a:gd name="T113" fmla="*/ 241 h 6862"/>
                <a:gd name="T114" fmla="*/ 1646 w 10883"/>
                <a:gd name="T115" fmla="*/ 5340 h 6862"/>
                <a:gd name="T116" fmla="*/ 5416 w 10883"/>
                <a:gd name="T117" fmla="*/ 1513 h 6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83" h="6862">
                  <a:moveTo>
                    <a:pt x="0" y="6862"/>
                  </a:moveTo>
                  <a:lnTo>
                    <a:pt x="3008" y="6862"/>
                  </a:lnTo>
                  <a:cubicBezTo>
                    <a:pt x="3008" y="6862"/>
                    <a:pt x="3041" y="6862"/>
                    <a:pt x="3065" y="6838"/>
                  </a:cubicBezTo>
                  <a:lnTo>
                    <a:pt x="3697" y="6205"/>
                  </a:lnTo>
                  <a:cubicBezTo>
                    <a:pt x="3697" y="6205"/>
                    <a:pt x="3721" y="6182"/>
                    <a:pt x="3754" y="6182"/>
                  </a:cubicBezTo>
                  <a:lnTo>
                    <a:pt x="5398" y="6182"/>
                  </a:lnTo>
                  <a:cubicBezTo>
                    <a:pt x="5398" y="6182"/>
                    <a:pt x="5431" y="6182"/>
                    <a:pt x="5455" y="6158"/>
                  </a:cubicBezTo>
                  <a:lnTo>
                    <a:pt x="5901" y="5712"/>
                  </a:lnTo>
                  <a:cubicBezTo>
                    <a:pt x="5901" y="5712"/>
                    <a:pt x="5925" y="5689"/>
                    <a:pt x="5958" y="5689"/>
                  </a:cubicBezTo>
                  <a:lnTo>
                    <a:pt x="9629" y="5689"/>
                  </a:lnTo>
                  <a:cubicBezTo>
                    <a:pt x="9629" y="5689"/>
                    <a:pt x="9663" y="5689"/>
                    <a:pt x="9686" y="5665"/>
                  </a:cubicBezTo>
                  <a:lnTo>
                    <a:pt x="10883" y="4468"/>
                  </a:lnTo>
                  <a:moveTo>
                    <a:pt x="0" y="6862"/>
                  </a:moveTo>
                  <a:lnTo>
                    <a:pt x="2953" y="6804"/>
                  </a:lnTo>
                  <a:cubicBezTo>
                    <a:pt x="2953" y="6804"/>
                    <a:pt x="2986" y="6803"/>
                    <a:pt x="3011" y="6781"/>
                  </a:cubicBezTo>
                  <a:lnTo>
                    <a:pt x="3699" y="6172"/>
                  </a:lnTo>
                  <a:cubicBezTo>
                    <a:pt x="3699" y="6172"/>
                    <a:pt x="3724" y="6149"/>
                    <a:pt x="3757" y="6148"/>
                  </a:cubicBezTo>
                  <a:lnTo>
                    <a:pt x="5398" y="6088"/>
                  </a:lnTo>
                  <a:cubicBezTo>
                    <a:pt x="5398" y="6088"/>
                    <a:pt x="5431" y="6087"/>
                    <a:pt x="5452" y="6062"/>
                  </a:cubicBezTo>
                  <a:lnTo>
                    <a:pt x="5884" y="5552"/>
                  </a:lnTo>
                  <a:cubicBezTo>
                    <a:pt x="5884" y="5552"/>
                    <a:pt x="5905" y="5527"/>
                    <a:pt x="5938" y="5526"/>
                  </a:cubicBezTo>
                  <a:lnTo>
                    <a:pt x="9523" y="5470"/>
                  </a:lnTo>
                  <a:cubicBezTo>
                    <a:pt x="9523" y="5470"/>
                    <a:pt x="9556" y="5470"/>
                    <a:pt x="9580" y="5447"/>
                  </a:cubicBezTo>
                  <a:lnTo>
                    <a:pt x="10787" y="4296"/>
                  </a:lnTo>
                  <a:moveTo>
                    <a:pt x="0" y="6862"/>
                  </a:moveTo>
                  <a:lnTo>
                    <a:pt x="2898" y="6746"/>
                  </a:lnTo>
                  <a:cubicBezTo>
                    <a:pt x="2898" y="6746"/>
                    <a:pt x="2931" y="6745"/>
                    <a:pt x="2957" y="6724"/>
                  </a:cubicBezTo>
                  <a:lnTo>
                    <a:pt x="3701" y="6138"/>
                  </a:lnTo>
                  <a:cubicBezTo>
                    <a:pt x="3701" y="6138"/>
                    <a:pt x="3727" y="6117"/>
                    <a:pt x="3760" y="6115"/>
                  </a:cubicBezTo>
                  <a:lnTo>
                    <a:pt x="5397" y="5995"/>
                  </a:lnTo>
                  <a:cubicBezTo>
                    <a:pt x="5397" y="5995"/>
                    <a:pt x="5430" y="5993"/>
                    <a:pt x="5450" y="5966"/>
                  </a:cubicBezTo>
                  <a:lnTo>
                    <a:pt x="5866" y="5392"/>
                  </a:lnTo>
                  <a:cubicBezTo>
                    <a:pt x="5866" y="5392"/>
                    <a:pt x="5885" y="5365"/>
                    <a:pt x="5919" y="5364"/>
                  </a:cubicBezTo>
                  <a:lnTo>
                    <a:pt x="9416" y="5252"/>
                  </a:lnTo>
                  <a:cubicBezTo>
                    <a:pt x="9416" y="5252"/>
                    <a:pt x="9450" y="5251"/>
                    <a:pt x="9474" y="5229"/>
                  </a:cubicBezTo>
                  <a:lnTo>
                    <a:pt x="10691" y="4124"/>
                  </a:lnTo>
                  <a:moveTo>
                    <a:pt x="0" y="6862"/>
                  </a:moveTo>
                  <a:lnTo>
                    <a:pt x="2843" y="6688"/>
                  </a:lnTo>
                  <a:cubicBezTo>
                    <a:pt x="2843" y="6688"/>
                    <a:pt x="2876" y="6686"/>
                    <a:pt x="2904" y="6667"/>
                  </a:cubicBezTo>
                  <a:lnTo>
                    <a:pt x="3703" y="6104"/>
                  </a:lnTo>
                  <a:cubicBezTo>
                    <a:pt x="3703" y="6104"/>
                    <a:pt x="3730" y="6085"/>
                    <a:pt x="3763" y="6081"/>
                  </a:cubicBezTo>
                  <a:lnTo>
                    <a:pt x="5397" y="5902"/>
                  </a:lnTo>
                  <a:cubicBezTo>
                    <a:pt x="5397" y="5902"/>
                    <a:pt x="5430" y="5898"/>
                    <a:pt x="5447" y="5870"/>
                  </a:cubicBezTo>
                  <a:lnTo>
                    <a:pt x="5848" y="5231"/>
                  </a:lnTo>
                  <a:cubicBezTo>
                    <a:pt x="5848" y="5231"/>
                    <a:pt x="5866" y="5203"/>
                    <a:pt x="5899" y="5201"/>
                  </a:cubicBezTo>
                  <a:lnTo>
                    <a:pt x="9310" y="5034"/>
                  </a:lnTo>
                  <a:cubicBezTo>
                    <a:pt x="9310" y="5034"/>
                    <a:pt x="9343" y="5032"/>
                    <a:pt x="9368" y="5011"/>
                  </a:cubicBezTo>
                  <a:lnTo>
                    <a:pt x="10595" y="3952"/>
                  </a:lnTo>
                  <a:moveTo>
                    <a:pt x="0" y="6862"/>
                  </a:moveTo>
                  <a:lnTo>
                    <a:pt x="2788" y="6630"/>
                  </a:lnTo>
                  <a:cubicBezTo>
                    <a:pt x="2788" y="6630"/>
                    <a:pt x="2821" y="6628"/>
                    <a:pt x="2850" y="6610"/>
                  </a:cubicBezTo>
                  <a:lnTo>
                    <a:pt x="3705" y="6070"/>
                  </a:lnTo>
                  <a:cubicBezTo>
                    <a:pt x="3705" y="6070"/>
                    <a:pt x="3733" y="6052"/>
                    <a:pt x="3766" y="6047"/>
                  </a:cubicBezTo>
                  <a:lnTo>
                    <a:pt x="5396" y="5808"/>
                  </a:lnTo>
                  <a:cubicBezTo>
                    <a:pt x="5396" y="5808"/>
                    <a:pt x="5429" y="5803"/>
                    <a:pt x="5445" y="5774"/>
                  </a:cubicBezTo>
                  <a:lnTo>
                    <a:pt x="5830" y="5070"/>
                  </a:lnTo>
                  <a:cubicBezTo>
                    <a:pt x="5830" y="5070"/>
                    <a:pt x="5846" y="5041"/>
                    <a:pt x="5880" y="5039"/>
                  </a:cubicBezTo>
                  <a:lnTo>
                    <a:pt x="9204" y="4816"/>
                  </a:lnTo>
                  <a:cubicBezTo>
                    <a:pt x="9204" y="4816"/>
                    <a:pt x="9237" y="4813"/>
                    <a:pt x="9263" y="4792"/>
                  </a:cubicBezTo>
                  <a:lnTo>
                    <a:pt x="10499" y="3780"/>
                  </a:lnTo>
                  <a:moveTo>
                    <a:pt x="0" y="6862"/>
                  </a:moveTo>
                  <a:lnTo>
                    <a:pt x="2733" y="6573"/>
                  </a:lnTo>
                  <a:cubicBezTo>
                    <a:pt x="2733" y="6573"/>
                    <a:pt x="2766" y="6569"/>
                    <a:pt x="2795" y="6553"/>
                  </a:cubicBezTo>
                  <a:lnTo>
                    <a:pt x="3707" y="6036"/>
                  </a:lnTo>
                  <a:cubicBezTo>
                    <a:pt x="3707" y="6036"/>
                    <a:pt x="3736" y="6020"/>
                    <a:pt x="3769" y="6014"/>
                  </a:cubicBezTo>
                  <a:lnTo>
                    <a:pt x="5396" y="5715"/>
                  </a:lnTo>
                  <a:cubicBezTo>
                    <a:pt x="5396" y="5715"/>
                    <a:pt x="5429" y="5709"/>
                    <a:pt x="5443" y="5679"/>
                  </a:cubicBezTo>
                  <a:lnTo>
                    <a:pt x="5812" y="4909"/>
                  </a:lnTo>
                  <a:cubicBezTo>
                    <a:pt x="5812" y="4909"/>
                    <a:pt x="5827" y="4879"/>
                    <a:pt x="5860" y="4876"/>
                  </a:cubicBezTo>
                  <a:lnTo>
                    <a:pt x="9097" y="4598"/>
                  </a:lnTo>
                  <a:cubicBezTo>
                    <a:pt x="9097" y="4598"/>
                    <a:pt x="9130" y="4595"/>
                    <a:pt x="9157" y="4574"/>
                  </a:cubicBezTo>
                  <a:lnTo>
                    <a:pt x="10403" y="3609"/>
                  </a:lnTo>
                  <a:moveTo>
                    <a:pt x="0" y="6862"/>
                  </a:moveTo>
                  <a:lnTo>
                    <a:pt x="2679" y="6515"/>
                  </a:lnTo>
                  <a:cubicBezTo>
                    <a:pt x="2679" y="6515"/>
                    <a:pt x="2712" y="6511"/>
                    <a:pt x="2741" y="6495"/>
                  </a:cubicBezTo>
                  <a:lnTo>
                    <a:pt x="3739" y="5988"/>
                  </a:lnTo>
                  <a:lnTo>
                    <a:pt x="5395" y="5621"/>
                  </a:lnTo>
                  <a:cubicBezTo>
                    <a:pt x="5395" y="5621"/>
                    <a:pt x="5428" y="5614"/>
                    <a:pt x="5441" y="5584"/>
                  </a:cubicBezTo>
                  <a:lnTo>
                    <a:pt x="5794" y="4748"/>
                  </a:lnTo>
                  <a:cubicBezTo>
                    <a:pt x="5794" y="4748"/>
                    <a:pt x="5807" y="4717"/>
                    <a:pt x="5840" y="4714"/>
                  </a:cubicBezTo>
                  <a:lnTo>
                    <a:pt x="8991" y="4379"/>
                  </a:lnTo>
                  <a:cubicBezTo>
                    <a:pt x="8991" y="4379"/>
                    <a:pt x="9024" y="4376"/>
                    <a:pt x="9051" y="4356"/>
                  </a:cubicBezTo>
                  <a:lnTo>
                    <a:pt x="10307" y="3437"/>
                  </a:lnTo>
                  <a:moveTo>
                    <a:pt x="0" y="6862"/>
                  </a:moveTo>
                  <a:lnTo>
                    <a:pt x="2624" y="6457"/>
                  </a:lnTo>
                  <a:cubicBezTo>
                    <a:pt x="2624" y="6457"/>
                    <a:pt x="2657" y="6452"/>
                    <a:pt x="2687" y="6438"/>
                  </a:cubicBezTo>
                  <a:lnTo>
                    <a:pt x="3742" y="5955"/>
                  </a:lnTo>
                  <a:lnTo>
                    <a:pt x="5395" y="5528"/>
                  </a:lnTo>
                  <a:cubicBezTo>
                    <a:pt x="5395" y="5528"/>
                    <a:pt x="5427" y="5520"/>
                    <a:pt x="5439" y="5488"/>
                  </a:cubicBezTo>
                  <a:lnTo>
                    <a:pt x="5776" y="4587"/>
                  </a:lnTo>
                  <a:cubicBezTo>
                    <a:pt x="5776" y="4587"/>
                    <a:pt x="5788" y="4555"/>
                    <a:pt x="5821" y="4551"/>
                  </a:cubicBezTo>
                  <a:lnTo>
                    <a:pt x="8885" y="4161"/>
                  </a:lnTo>
                  <a:cubicBezTo>
                    <a:pt x="8885" y="4161"/>
                    <a:pt x="8918" y="4157"/>
                    <a:pt x="8945" y="4138"/>
                  </a:cubicBezTo>
                  <a:lnTo>
                    <a:pt x="10211" y="3265"/>
                  </a:lnTo>
                  <a:moveTo>
                    <a:pt x="0" y="6862"/>
                  </a:moveTo>
                  <a:lnTo>
                    <a:pt x="2602" y="6393"/>
                  </a:lnTo>
                  <a:lnTo>
                    <a:pt x="3745" y="5923"/>
                  </a:lnTo>
                  <a:lnTo>
                    <a:pt x="5395" y="5434"/>
                  </a:lnTo>
                  <a:cubicBezTo>
                    <a:pt x="5395" y="5434"/>
                    <a:pt x="5427" y="5425"/>
                    <a:pt x="5437" y="5393"/>
                  </a:cubicBezTo>
                  <a:lnTo>
                    <a:pt x="5758" y="4425"/>
                  </a:lnTo>
                  <a:cubicBezTo>
                    <a:pt x="5758" y="4425"/>
                    <a:pt x="5768" y="4394"/>
                    <a:pt x="5801" y="4389"/>
                  </a:cubicBezTo>
                  <a:lnTo>
                    <a:pt x="8778" y="3943"/>
                  </a:lnTo>
                  <a:cubicBezTo>
                    <a:pt x="8778" y="3943"/>
                    <a:pt x="8811" y="3938"/>
                    <a:pt x="8839" y="3920"/>
                  </a:cubicBezTo>
                  <a:lnTo>
                    <a:pt x="10115" y="3093"/>
                  </a:lnTo>
                  <a:moveTo>
                    <a:pt x="0" y="6862"/>
                  </a:moveTo>
                  <a:lnTo>
                    <a:pt x="2547" y="6335"/>
                  </a:lnTo>
                  <a:lnTo>
                    <a:pt x="3748" y="5890"/>
                  </a:lnTo>
                  <a:lnTo>
                    <a:pt x="5395" y="5341"/>
                  </a:lnTo>
                  <a:cubicBezTo>
                    <a:pt x="5395" y="5341"/>
                    <a:pt x="5426" y="5330"/>
                    <a:pt x="5435" y="5298"/>
                  </a:cubicBezTo>
                  <a:lnTo>
                    <a:pt x="5739" y="4264"/>
                  </a:lnTo>
                  <a:cubicBezTo>
                    <a:pt x="5739" y="4264"/>
                    <a:pt x="5749" y="4232"/>
                    <a:pt x="5781" y="4226"/>
                  </a:cubicBezTo>
                  <a:lnTo>
                    <a:pt x="8672" y="3725"/>
                  </a:lnTo>
                  <a:cubicBezTo>
                    <a:pt x="8672" y="3725"/>
                    <a:pt x="8705" y="3719"/>
                    <a:pt x="8733" y="3702"/>
                  </a:cubicBezTo>
                  <a:lnTo>
                    <a:pt x="10019" y="2921"/>
                  </a:lnTo>
                  <a:moveTo>
                    <a:pt x="0" y="6862"/>
                  </a:moveTo>
                  <a:lnTo>
                    <a:pt x="2492" y="6276"/>
                  </a:lnTo>
                  <a:lnTo>
                    <a:pt x="3751" y="5858"/>
                  </a:lnTo>
                  <a:lnTo>
                    <a:pt x="5394" y="5247"/>
                  </a:lnTo>
                  <a:cubicBezTo>
                    <a:pt x="5394" y="5247"/>
                    <a:pt x="5426" y="5236"/>
                    <a:pt x="5434" y="5204"/>
                  </a:cubicBezTo>
                  <a:lnTo>
                    <a:pt x="5721" y="4102"/>
                  </a:lnTo>
                  <a:cubicBezTo>
                    <a:pt x="5721" y="4102"/>
                    <a:pt x="5729" y="4070"/>
                    <a:pt x="5762" y="4063"/>
                  </a:cubicBezTo>
                  <a:lnTo>
                    <a:pt x="8566" y="3507"/>
                  </a:lnTo>
                  <a:cubicBezTo>
                    <a:pt x="8566" y="3507"/>
                    <a:pt x="8598" y="3501"/>
                    <a:pt x="8627" y="3484"/>
                  </a:cubicBezTo>
                  <a:lnTo>
                    <a:pt x="9923" y="2749"/>
                  </a:lnTo>
                  <a:moveTo>
                    <a:pt x="0" y="6862"/>
                  </a:moveTo>
                  <a:lnTo>
                    <a:pt x="2437" y="6218"/>
                  </a:lnTo>
                  <a:lnTo>
                    <a:pt x="3754" y="5826"/>
                  </a:lnTo>
                  <a:lnTo>
                    <a:pt x="5394" y="5154"/>
                  </a:lnTo>
                  <a:cubicBezTo>
                    <a:pt x="5394" y="5154"/>
                    <a:pt x="5425" y="5141"/>
                    <a:pt x="5432" y="5109"/>
                  </a:cubicBezTo>
                  <a:lnTo>
                    <a:pt x="5702" y="3940"/>
                  </a:lnTo>
                  <a:cubicBezTo>
                    <a:pt x="5702" y="3940"/>
                    <a:pt x="5709" y="3908"/>
                    <a:pt x="5742" y="3901"/>
                  </a:cubicBezTo>
                  <a:lnTo>
                    <a:pt x="8460" y="3289"/>
                  </a:lnTo>
                  <a:cubicBezTo>
                    <a:pt x="8460" y="3289"/>
                    <a:pt x="8492" y="3282"/>
                    <a:pt x="8521" y="3266"/>
                  </a:cubicBezTo>
                  <a:lnTo>
                    <a:pt x="9827" y="2578"/>
                  </a:lnTo>
                  <a:moveTo>
                    <a:pt x="0" y="6862"/>
                  </a:moveTo>
                  <a:lnTo>
                    <a:pt x="2382" y="6159"/>
                  </a:lnTo>
                  <a:lnTo>
                    <a:pt x="3757" y="5793"/>
                  </a:lnTo>
                  <a:lnTo>
                    <a:pt x="5394" y="5060"/>
                  </a:lnTo>
                  <a:cubicBezTo>
                    <a:pt x="5394" y="5060"/>
                    <a:pt x="5424" y="5047"/>
                    <a:pt x="5431" y="5014"/>
                  </a:cubicBezTo>
                  <a:lnTo>
                    <a:pt x="5683" y="3779"/>
                  </a:lnTo>
                  <a:cubicBezTo>
                    <a:pt x="5683" y="3779"/>
                    <a:pt x="5690" y="3746"/>
                    <a:pt x="5722" y="3738"/>
                  </a:cubicBezTo>
                  <a:lnTo>
                    <a:pt x="8386" y="3063"/>
                  </a:lnTo>
                  <a:lnTo>
                    <a:pt x="9731" y="2406"/>
                  </a:lnTo>
                  <a:moveTo>
                    <a:pt x="0" y="6862"/>
                  </a:moveTo>
                  <a:lnTo>
                    <a:pt x="2327" y="6101"/>
                  </a:lnTo>
                  <a:lnTo>
                    <a:pt x="3760" y="5761"/>
                  </a:lnTo>
                  <a:lnTo>
                    <a:pt x="5394" y="4967"/>
                  </a:lnTo>
                  <a:cubicBezTo>
                    <a:pt x="5394" y="4967"/>
                    <a:pt x="5424" y="4952"/>
                    <a:pt x="5430" y="4919"/>
                  </a:cubicBezTo>
                  <a:lnTo>
                    <a:pt x="5664" y="3617"/>
                  </a:lnTo>
                  <a:cubicBezTo>
                    <a:pt x="5664" y="3617"/>
                    <a:pt x="5670" y="3584"/>
                    <a:pt x="5702" y="3575"/>
                  </a:cubicBezTo>
                  <a:lnTo>
                    <a:pt x="8279" y="2844"/>
                  </a:lnTo>
                  <a:lnTo>
                    <a:pt x="9634" y="2234"/>
                  </a:lnTo>
                  <a:moveTo>
                    <a:pt x="0" y="6862"/>
                  </a:moveTo>
                  <a:lnTo>
                    <a:pt x="2272" y="6042"/>
                  </a:lnTo>
                  <a:lnTo>
                    <a:pt x="3730" y="5735"/>
                  </a:lnTo>
                  <a:cubicBezTo>
                    <a:pt x="3730" y="5735"/>
                    <a:pt x="3763" y="5728"/>
                    <a:pt x="3792" y="5713"/>
                  </a:cubicBezTo>
                  <a:lnTo>
                    <a:pt x="5394" y="4873"/>
                  </a:lnTo>
                  <a:cubicBezTo>
                    <a:pt x="5394" y="4873"/>
                    <a:pt x="5423" y="4857"/>
                    <a:pt x="5428" y="4825"/>
                  </a:cubicBezTo>
                  <a:lnTo>
                    <a:pt x="5646" y="3455"/>
                  </a:lnTo>
                  <a:cubicBezTo>
                    <a:pt x="5646" y="3455"/>
                    <a:pt x="5651" y="3422"/>
                    <a:pt x="5682" y="3412"/>
                  </a:cubicBezTo>
                  <a:lnTo>
                    <a:pt x="8173" y="2625"/>
                  </a:lnTo>
                  <a:lnTo>
                    <a:pt x="9538" y="2062"/>
                  </a:lnTo>
                  <a:moveTo>
                    <a:pt x="0" y="6862"/>
                  </a:moveTo>
                  <a:lnTo>
                    <a:pt x="2217" y="5984"/>
                  </a:lnTo>
                  <a:lnTo>
                    <a:pt x="3733" y="5702"/>
                  </a:lnTo>
                  <a:cubicBezTo>
                    <a:pt x="3733" y="5702"/>
                    <a:pt x="3766" y="5696"/>
                    <a:pt x="3795" y="5680"/>
                  </a:cubicBezTo>
                  <a:lnTo>
                    <a:pt x="5394" y="4779"/>
                  </a:lnTo>
                  <a:cubicBezTo>
                    <a:pt x="5394" y="4779"/>
                    <a:pt x="5423" y="4763"/>
                    <a:pt x="5427" y="4730"/>
                  </a:cubicBezTo>
                  <a:lnTo>
                    <a:pt x="5627" y="3293"/>
                  </a:lnTo>
                  <a:cubicBezTo>
                    <a:pt x="5627" y="3293"/>
                    <a:pt x="5631" y="3260"/>
                    <a:pt x="5663" y="3249"/>
                  </a:cubicBezTo>
                  <a:lnTo>
                    <a:pt x="8066" y="2407"/>
                  </a:lnTo>
                  <a:lnTo>
                    <a:pt x="9442" y="1890"/>
                  </a:lnTo>
                  <a:moveTo>
                    <a:pt x="0" y="6862"/>
                  </a:moveTo>
                  <a:lnTo>
                    <a:pt x="2162" y="5925"/>
                  </a:lnTo>
                  <a:lnTo>
                    <a:pt x="3736" y="5669"/>
                  </a:lnTo>
                  <a:cubicBezTo>
                    <a:pt x="3736" y="5669"/>
                    <a:pt x="3769" y="5664"/>
                    <a:pt x="3797" y="5646"/>
                  </a:cubicBezTo>
                  <a:lnTo>
                    <a:pt x="5393" y="4685"/>
                  </a:lnTo>
                  <a:cubicBezTo>
                    <a:pt x="5393" y="4685"/>
                    <a:pt x="5422" y="4668"/>
                    <a:pt x="5426" y="4635"/>
                  </a:cubicBezTo>
                  <a:lnTo>
                    <a:pt x="5608" y="3131"/>
                  </a:lnTo>
                  <a:cubicBezTo>
                    <a:pt x="5608" y="3131"/>
                    <a:pt x="5612" y="3098"/>
                    <a:pt x="5643" y="3086"/>
                  </a:cubicBezTo>
                  <a:lnTo>
                    <a:pt x="7960" y="2188"/>
                  </a:lnTo>
                  <a:lnTo>
                    <a:pt x="9346" y="1718"/>
                  </a:lnTo>
                  <a:moveTo>
                    <a:pt x="0" y="6862"/>
                  </a:moveTo>
                  <a:lnTo>
                    <a:pt x="2077" y="5881"/>
                  </a:lnTo>
                  <a:cubicBezTo>
                    <a:pt x="2077" y="5881"/>
                    <a:pt x="2107" y="5867"/>
                    <a:pt x="2140" y="5862"/>
                  </a:cubicBezTo>
                  <a:lnTo>
                    <a:pt x="3739" y="5636"/>
                  </a:lnTo>
                  <a:cubicBezTo>
                    <a:pt x="3739" y="5636"/>
                    <a:pt x="3772" y="5631"/>
                    <a:pt x="3800" y="5613"/>
                  </a:cubicBezTo>
                  <a:lnTo>
                    <a:pt x="5393" y="4592"/>
                  </a:lnTo>
                  <a:cubicBezTo>
                    <a:pt x="5393" y="4592"/>
                    <a:pt x="5421" y="4574"/>
                    <a:pt x="5425" y="4541"/>
                  </a:cubicBezTo>
                  <a:lnTo>
                    <a:pt x="5589" y="2970"/>
                  </a:lnTo>
                  <a:cubicBezTo>
                    <a:pt x="5589" y="2970"/>
                    <a:pt x="5592" y="2937"/>
                    <a:pt x="5623" y="2924"/>
                  </a:cubicBezTo>
                  <a:lnTo>
                    <a:pt x="7854" y="1969"/>
                  </a:lnTo>
                  <a:lnTo>
                    <a:pt x="9250" y="1546"/>
                  </a:lnTo>
                  <a:moveTo>
                    <a:pt x="0" y="6862"/>
                  </a:moveTo>
                  <a:lnTo>
                    <a:pt x="2023" y="5823"/>
                  </a:lnTo>
                  <a:cubicBezTo>
                    <a:pt x="2023" y="5823"/>
                    <a:pt x="2052" y="5808"/>
                    <a:pt x="2085" y="5804"/>
                  </a:cubicBezTo>
                  <a:lnTo>
                    <a:pt x="3742" y="5603"/>
                  </a:lnTo>
                  <a:cubicBezTo>
                    <a:pt x="3742" y="5603"/>
                    <a:pt x="3775" y="5599"/>
                    <a:pt x="3802" y="5580"/>
                  </a:cubicBezTo>
                  <a:lnTo>
                    <a:pt x="5393" y="4498"/>
                  </a:lnTo>
                  <a:cubicBezTo>
                    <a:pt x="5393" y="4498"/>
                    <a:pt x="5421" y="4479"/>
                    <a:pt x="5424" y="4446"/>
                  </a:cubicBezTo>
                  <a:lnTo>
                    <a:pt x="5570" y="2808"/>
                  </a:lnTo>
                  <a:cubicBezTo>
                    <a:pt x="5570" y="2808"/>
                    <a:pt x="5573" y="2775"/>
                    <a:pt x="5603" y="2761"/>
                  </a:cubicBezTo>
                  <a:lnTo>
                    <a:pt x="7747" y="1750"/>
                  </a:lnTo>
                  <a:lnTo>
                    <a:pt x="9154" y="1375"/>
                  </a:lnTo>
                  <a:moveTo>
                    <a:pt x="0" y="6862"/>
                  </a:moveTo>
                  <a:lnTo>
                    <a:pt x="1968" y="5766"/>
                  </a:lnTo>
                  <a:cubicBezTo>
                    <a:pt x="1968" y="5766"/>
                    <a:pt x="1998" y="5750"/>
                    <a:pt x="2031" y="5746"/>
                  </a:cubicBezTo>
                  <a:lnTo>
                    <a:pt x="3745" y="5570"/>
                  </a:lnTo>
                  <a:cubicBezTo>
                    <a:pt x="3745" y="5570"/>
                    <a:pt x="3778" y="5566"/>
                    <a:pt x="3805" y="5547"/>
                  </a:cubicBezTo>
                  <a:lnTo>
                    <a:pt x="5393" y="4404"/>
                  </a:lnTo>
                  <a:cubicBezTo>
                    <a:pt x="5393" y="4404"/>
                    <a:pt x="5420" y="4384"/>
                    <a:pt x="5423" y="4351"/>
                  </a:cubicBezTo>
                  <a:lnTo>
                    <a:pt x="5550" y="2646"/>
                  </a:lnTo>
                  <a:cubicBezTo>
                    <a:pt x="5550" y="2646"/>
                    <a:pt x="5553" y="2613"/>
                    <a:pt x="5583" y="2598"/>
                  </a:cubicBezTo>
                  <a:lnTo>
                    <a:pt x="7641" y="1531"/>
                  </a:lnTo>
                  <a:lnTo>
                    <a:pt x="9058" y="1203"/>
                  </a:lnTo>
                  <a:moveTo>
                    <a:pt x="0" y="6862"/>
                  </a:moveTo>
                  <a:lnTo>
                    <a:pt x="1914" y="5708"/>
                  </a:lnTo>
                  <a:cubicBezTo>
                    <a:pt x="1914" y="5708"/>
                    <a:pt x="1943" y="5691"/>
                    <a:pt x="1976" y="5688"/>
                  </a:cubicBezTo>
                  <a:lnTo>
                    <a:pt x="3747" y="5537"/>
                  </a:lnTo>
                  <a:cubicBezTo>
                    <a:pt x="3747" y="5537"/>
                    <a:pt x="3781" y="5534"/>
                    <a:pt x="3807" y="5514"/>
                  </a:cubicBezTo>
                  <a:lnTo>
                    <a:pt x="5393" y="4310"/>
                  </a:lnTo>
                  <a:cubicBezTo>
                    <a:pt x="5393" y="4310"/>
                    <a:pt x="5420" y="4290"/>
                    <a:pt x="5422" y="4257"/>
                  </a:cubicBezTo>
                  <a:lnTo>
                    <a:pt x="5531" y="2484"/>
                  </a:lnTo>
                  <a:cubicBezTo>
                    <a:pt x="5531" y="2484"/>
                    <a:pt x="5533" y="2451"/>
                    <a:pt x="5562" y="2434"/>
                  </a:cubicBezTo>
                  <a:lnTo>
                    <a:pt x="7505" y="1329"/>
                  </a:lnTo>
                  <a:cubicBezTo>
                    <a:pt x="7505" y="1329"/>
                    <a:pt x="7534" y="1313"/>
                    <a:pt x="7567" y="1306"/>
                  </a:cubicBezTo>
                  <a:lnTo>
                    <a:pt x="8962" y="1031"/>
                  </a:lnTo>
                  <a:moveTo>
                    <a:pt x="0" y="6862"/>
                  </a:moveTo>
                  <a:lnTo>
                    <a:pt x="1860" y="5651"/>
                  </a:lnTo>
                  <a:cubicBezTo>
                    <a:pt x="1860" y="5651"/>
                    <a:pt x="1888" y="5632"/>
                    <a:pt x="1921" y="5630"/>
                  </a:cubicBezTo>
                  <a:lnTo>
                    <a:pt x="3750" y="5504"/>
                  </a:lnTo>
                  <a:cubicBezTo>
                    <a:pt x="3750" y="5504"/>
                    <a:pt x="3784" y="5502"/>
                    <a:pt x="3810" y="5481"/>
                  </a:cubicBezTo>
                  <a:lnTo>
                    <a:pt x="5393" y="4216"/>
                  </a:lnTo>
                  <a:cubicBezTo>
                    <a:pt x="5393" y="4216"/>
                    <a:pt x="5419" y="4195"/>
                    <a:pt x="5421" y="4162"/>
                  </a:cubicBezTo>
                  <a:lnTo>
                    <a:pt x="5512" y="2322"/>
                  </a:lnTo>
                  <a:cubicBezTo>
                    <a:pt x="5512" y="2322"/>
                    <a:pt x="5514" y="2289"/>
                    <a:pt x="5542" y="2271"/>
                  </a:cubicBezTo>
                  <a:lnTo>
                    <a:pt x="7400" y="1111"/>
                  </a:lnTo>
                  <a:cubicBezTo>
                    <a:pt x="7400" y="1111"/>
                    <a:pt x="7428" y="1094"/>
                    <a:pt x="7461" y="1088"/>
                  </a:cubicBezTo>
                  <a:lnTo>
                    <a:pt x="8866" y="859"/>
                  </a:lnTo>
                  <a:moveTo>
                    <a:pt x="0" y="6862"/>
                  </a:moveTo>
                  <a:lnTo>
                    <a:pt x="1806" y="5593"/>
                  </a:lnTo>
                  <a:cubicBezTo>
                    <a:pt x="1806" y="5593"/>
                    <a:pt x="1833" y="5574"/>
                    <a:pt x="1866" y="5572"/>
                  </a:cubicBezTo>
                  <a:lnTo>
                    <a:pt x="3753" y="5471"/>
                  </a:lnTo>
                  <a:cubicBezTo>
                    <a:pt x="3753" y="5471"/>
                    <a:pt x="3787" y="5469"/>
                    <a:pt x="3812" y="5448"/>
                  </a:cubicBezTo>
                  <a:lnTo>
                    <a:pt x="5393" y="4122"/>
                  </a:lnTo>
                  <a:cubicBezTo>
                    <a:pt x="5393" y="4122"/>
                    <a:pt x="5418" y="4101"/>
                    <a:pt x="5420" y="4067"/>
                  </a:cubicBezTo>
                  <a:lnTo>
                    <a:pt x="5493" y="2160"/>
                  </a:lnTo>
                  <a:cubicBezTo>
                    <a:pt x="5493" y="2160"/>
                    <a:pt x="5494" y="2127"/>
                    <a:pt x="5522" y="2108"/>
                  </a:cubicBezTo>
                  <a:lnTo>
                    <a:pt x="7294" y="894"/>
                  </a:lnTo>
                  <a:cubicBezTo>
                    <a:pt x="7294" y="894"/>
                    <a:pt x="7321" y="875"/>
                    <a:pt x="7354" y="871"/>
                  </a:cubicBezTo>
                  <a:lnTo>
                    <a:pt x="8770" y="687"/>
                  </a:lnTo>
                  <a:moveTo>
                    <a:pt x="0" y="6862"/>
                  </a:moveTo>
                  <a:lnTo>
                    <a:pt x="1751" y="5535"/>
                  </a:lnTo>
                  <a:cubicBezTo>
                    <a:pt x="1751" y="5535"/>
                    <a:pt x="1778" y="5515"/>
                    <a:pt x="1811" y="5514"/>
                  </a:cubicBezTo>
                  <a:lnTo>
                    <a:pt x="3756" y="5438"/>
                  </a:lnTo>
                  <a:cubicBezTo>
                    <a:pt x="3756" y="5438"/>
                    <a:pt x="3790" y="5437"/>
                    <a:pt x="3815" y="5415"/>
                  </a:cubicBezTo>
                  <a:lnTo>
                    <a:pt x="5393" y="4028"/>
                  </a:lnTo>
                  <a:cubicBezTo>
                    <a:pt x="5393" y="4028"/>
                    <a:pt x="5418" y="4006"/>
                    <a:pt x="5419" y="3973"/>
                  </a:cubicBezTo>
                  <a:lnTo>
                    <a:pt x="5474" y="1998"/>
                  </a:lnTo>
                  <a:cubicBezTo>
                    <a:pt x="5474" y="1998"/>
                    <a:pt x="5475" y="1965"/>
                    <a:pt x="5501" y="1945"/>
                  </a:cubicBezTo>
                  <a:lnTo>
                    <a:pt x="7188" y="676"/>
                  </a:lnTo>
                  <a:cubicBezTo>
                    <a:pt x="7188" y="676"/>
                    <a:pt x="7215" y="656"/>
                    <a:pt x="7248" y="653"/>
                  </a:cubicBezTo>
                  <a:lnTo>
                    <a:pt x="8674" y="515"/>
                  </a:lnTo>
                  <a:moveTo>
                    <a:pt x="0" y="6862"/>
                  </a:moveTo>
                  <a:lnTo>
                    <a:pt x="1697" y="5478"/>
                  </a:lnTo>
                  <a:cubicBezTo>
                    <a:pt x="1697" y="5478"/>
                    <a:pt x="1723" y="5457"/>
                    <a:pt x="1756" y="5456"/>
                  </a:cubicBezTo>
                  <a:lnTo>
                    <a:pt x="3759" y="5405"/>
                  </a:lnTo>
                  <a:cubicBezTo>
                    <a:pt x="3759" y="5405"/>
                    <a:pt x="3793" y="5405"/>
                    <a:pt x="3817" y="5382"/>
                  </a:cubicBezTo>
                  <a:lnTo>
                    <a:pt x="5393" y="3934"/>
                  </a:lnTo>
                  <a:cubicBezTo>
                    <a:pt x="5393" y="3934"/>
                    <a:pt x="5417" y="3911"/>
                    <a:pt x="5418" y="3878"/>
                  </a:cubicBezTo>
                  <a:lnTo>
                    <a:pt x="5455" y="1837"/>
                  </a:lnTo>
                  <a:cubicBezTo>
                    <a:pt x="5455" y="1837"/>
                    <a:pt x="5455" y="1803"/>
                    <a:pt x="5481" y="1782"/>
                  </a:cubicBezTo>
                  <a:lnTo>
                    <a:pt x="7083" y="459"/>
                  </a:lnTo>
                  <a:cubicBezTo>
                    <a:pt x="7083" y="459"/>
                    <a:pt x="7109" y="437"/>
                    <a:pt x="7142" y="435"/>
                  </a:cubicBezTo>
                  <a:lnTo>
                    <a:pt x="8578" y="343"/>
                  </a:lnTo>
                  <a:moveTo>
                    <a:pt x="0" y="6862"/>
                  </a:moveTo>
                  <a:lnTo>
                    <a:pt x="1643" y="5420"/>
                  </a:lnTo>
                  <a:cubicBezTo>
                    <a:pt x="1643" y="5420"/>
                    <a:pt x="1668" y="5398"/>
                    <a:pt x="1701" y="5398"/>
                  </a:cubicBezTo>
                  <a:lnTo>
                    <a:pt x="3762" y="5373"/>
                  </a:lnTo>
                  <a:cubicBezTo>
                    <a:pt x="3762" y="5373"/>
                    <a:pt x="3796" y="5372"/>
                    <a:pt x="3819" y="5349"/>
                  </a:cubicBezTo>
                  <a:lnTo>
                    <a:pt x="5393" y="3840"/>
                  </a:lnTo>
                  <a:cubicBezTo>
                    <a:pt x="5393" y="3840"/>
                    <a:pt x="5417" y="3817"/>
                    <a:pt x="5417" y="3784"/>
                  </a:cubicBezTo>
                  <a:lnTo>
                    <a:pt x="5435" y="1675"/>
                  </a:lnTo>
                  <a:cubicBezTo>
                    <a:pt x="5435" y="1675"/>
                    <a:pt x="5436" y="1641"/>
                    <a:pt x="5460" y="1619"/>
                  </a:cubicBezTo>
                  <a:lnTo>
                    <a:pt x="6978" y="241"/>
                  </a:lnTo>
                  <a:cubicBezTo>
                    <a:pt x="6978" y="241"/>
                    <a:pt x="7002" y="219"/>
                    <a:pt x="7035" y="218"/>
                  </a:cubicBezTo>
                  <a:lnTo>
                    <a:pt x="8482" y="172"/>
                  </a:lnTo>
                  <a:moveTo>
                    <a:pt x="0" y="6862"/>
                  </a:moveTo>
                  <a:lnTo>
                    <a:pt x="1589" y="5363"/>
                  </a:lnTo>
                  <a:cubicBezTo>
                    <a:pt x="1589" y="5363"/>
                    <a:pt x="1613" y="5340"/>
                    <a:pt x="1646" y="5340"/>
                  </a:cubicBezTo>
                  <a:lnTo>
                    <a:pt x="3765" y="5340"/>
                  </a:lnTo>
                  <a:cubicBezTo>
                    <a:pt x="3765" y="5340"/>
                    <a:pt x="3798" y="5340"/>
                    <a:pt x="3822" y="5316"/>
                  </a:cubicBezTo>
                  <a:lnTo>
                    <a:pt x="5392" y="3746"/>
                  </a:lnTo>
                  <a:cubicBezTo>
                    <a:pt x="5392" y="3746"/>
                    <a:pt x="5416" y="3722"/>
                    <a:pt x="5416" y="3689"/>
                  </a:cubicBezTo>
                  <a:lnTo>
                    <a:pt x="5416" y="1513"/>
                  </a:lnTo>
                  <a:cubicBezTo>
                    <a:pt x="5416" y="1513"/>
                    <a:pt x="5416" y="1480"/>
                    <a:pt x="5440" y="1456"/>
                  </a:cubicBezTo>
                  <a:lnTo>
                    <a:pt x="6872" y="23"/>
                  </a:lnTo>
                  <a:cubicBezTo>
                    <a:pt x="6872" y="23"/>
                    <a:pt x="6896" y="0"/>
                    <a:pt x="6929" y="0"/>
                  </a:cubicBezTo>
                  <a:lnTo>
                    <a:pt x="8386" y="0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58"/>
            <a:ext cx="8534400" cy="9831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47F96E-202B-4B08-810B-1D795A11C781}" type="datetime1">
              <a:rPr lang="de-DE" smtClean="0"/>
              <a:t>04.11.2025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00" y="6569076"/>
            <a:ext cx="3860800" cy="365125"/>
          </a:xfrm>
          <a:prstGeom prst="rect">
            <a:avLst/>
          </a:prstGeom>
        </p:spPr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  <a:prstGeom prst="rect">
            <a:avLst/>
          </a:prstGeom>
        </p:spPr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5158B-00A1-41B4-A97F-A628BB9758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" name="Freeform 11"/>
          <p:cNvSpPr>
            <a:spLocks noChangeAspect="1"/>
          </p:cNvSpPr>
          <p:nvPr userDrawn="1"/>
        </p:nvSpPr>
        <p:spPr bwMode="auto">
          <a:xfrm>
            <a:off x="0" y="3175"/>
            <a:ext cx="12214800" cy="1182515"/>
          </a:xfrm>
          <a:custGeom>
            <a:avLst/>
            <a:gdLst>
              <a:gd name="T0" fmla="*/ 0 w 8645"/>
              <a:gd name="T1" fmla="*/ 0 h 837"/>
              <a:gd name="T2" fmla="*/ 0 w 8645"/>
              <a:gd name="T3" fmla="*/ 837 h 837"/>
              <a:gd name="T4" fmla="*/ 2372 w 8645"/>
              <a:gd name="T5" fmla="*/ 837 h 837"/>
              <a:gd name="T6" fmla="*/ 2453 w 8645"/>
              <a:gd name="T7" fmla="*/ 803 h 837"/>
              <a:gd name="T8" fmla="*/ 2584 w 8645"/>
              <a:gd name="T9" fmla="*/ 672 h 837"/>
              <a:gd name="T10" fmla="*/ 2665 w 8645"/>
              <a:gd name="T11" fmla="*/ 638 h 837"/>
              <a:gd name="T12" fmla="*/ 8645 w 8645"/>
              <a:gd name="T13" fmla="*/ 638 h 837"/>
              <a:gd name="T14" fmla="*/ 8645 w 8645"/>
              <a:gd name="T15" fmla="*/ 0 h 837"/>
              <a:gd name="T16" fmla="*/ 0 w 8645"/>
              <a:gd name="T17" fmla="*/ 0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45" h="837">
                <a:moveTo>
                  <a:pt x="0" y="0"/>
                </a:moveTo>
                <a:lnTo>
                  <a:pt x="0" y="837"/>
                </a:lnTo>
                <a:lnTo>
                  <a:pt x="2372" y="837"/>
                </a:lnTo>
                <a:cubicBezTo>
                  <a:pt x="2398" y="837"/>
                  <a:pt x="2434" y="822"/>
                  <a:pt x="2453" y="803"/>
                </a:cubicBezTo>
                <a:lnTo>
                  <a:pt x="2584" y="672"/>
                </a:lnTo>
                <a:cubicBezTo>
                  <a:pt x="2603" y="653"/>
                  <a:pt x="2639" y="638"/>
                  <a:pt x="2665" y="638"/>
                </a:cubicBezTo>
                <a:lnTo>
                  <a:pt x="8645" y="638"/>
                </a:lnTo>
                <a:lnTo>
                  <a:pt x="864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984239"/>
            <a:ext cx="8534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1" y="5334000"/>
            <a:ext cx="74295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1" y="4800600"/>
            <a:ext cx="74295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-10028" y="6333259"/>
            <a:ext cx="12286800" cy="572066"/>
            <a:chOff x="0" y="4068"/>
            <a:chExt cx="6336" cy="29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4068"/>
              <a:ext cx="633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4997" y="4113"/>
              <a:ext cx="1322" cy="227"/>
            </a:xfrm>
            <a:custGeom>
              <a:avLst/>
              <a:gdLst>
                <a:gd name="T0" fmla="*/ 1696 w 1696"/>
                <a:gd name="T1" fmla="*/ 290 h 290"/>
                <a:gd name="T2" fmla="*/ 1696 w 1696"/>
                <a:gd name="T3" fmla="*/ 0 h 290"/>
                <a:gd name="T4" fmla="*/ 231 w 1696"/>
                <a:gd name="T5" fmla="*/ 0 h 290"/>
                <a:gd name="T6" fmla="*/ 150 w 1696"/>
                <a:gd name="T7" fmla="*/ 33 h 290"/>
                <a:gd name="T8" fmla="*/ 19 w 1696"/>
                <a:gd name="T9" fmla="*/ 165 h 290"/>
                <a:gd name="T10" fmla="*/ 33 w 1696"/>
                <a:gd name="T11" fmla="*/ 198 h 290"/>
                <a:gd name="T12" fmla="*/ 1696 w 1696"/>
                <a:gd name="T13" fmla="*/ 198 h 290"/>
                <a:gd name="T14" fmla="*/ 1696 w 1696"/>
                <a:gd name="T15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6" h="290">
                  <a:moveTo>
                    <a:pt x="1696" y="290"/>
                  </a:moveTo>
                  <a:lnTo>
                    <a:pt x="1696" y="0"/>
                  </a:lnTo>
                  <a:lnTo>
                    <a:pt x="231" y="0"/>
                  </a:lnTo>
                  <a:cubicBezTo>
                    <a:pt x="205" y="0"/>
                    <a:pt x="169" y="15"/>
                    <a:pt x="150" y="33"/>
                  </a:cubicBezTo>
                  <a:lnTo>
                    <a:pt x="19" y="165"/>
                  </a:lnTo>
                  <a:cubicBezTo>
                    <a:pt x="0" y="183"/>
                    <a:pt x="7" y="198"/>
                    <a:pt x="33" y="198"/>
                  </a:cubicBezTo>
                  <a:lnTo>
                    <a:pt x="1696" y="198"/>
                  </a:lnTo>
                  <a:lnTo>
                    <a:pt x="1696" y="290"/>
                  </a:lnTo>
                  <a:close/>
                </a:path>
              </a:pathLst>
            </a:custGeom>
            <a:solidFill>
              <a:srgbClr val="F0781E"/>
            </a:solidFill>
            <a:ln w="20638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7" y="4074"/>
              <a:ext cx="5652" cy="266"/>
            </a:xfrm>
            <a:custGeom>
              <a:avLst/>
              <a:gdLst>
                <a:gd name="T0" fmla="*/ 0 w 7248"/>
                <a:gd name="T1" fmla="*/ 340 h 340"/>
                <a:gd name="T2" fmla="*/ 0 w 7248"/>
                <a:gd name="T3" fmla="*/ 199 h 340"/>
                <a:gd name="T4" fmla="*/ 6596 w 7248"/>
                <a:gd name="T5" fmla="*/ 199 h 340"/>
                <a:gd name="T6" fmla="*/ 6676 w 7248"/>
                <a:gd name="T7" fmla="*/ 165 h 340"/>
                <a:gd name="T8" fmla="*/ 6808 w 7248"/>
                <a:gd name="T9" fmla="*/ 34 h 340"/>
                <a:gd name="T10" fmla="*/ 6889 w 7248"/>
                <a:gd name="T11" fmla="*/ 0 h 340"/>
                <a:gd name="T12" fmla="*/ 7248 w 7248"/>
                <a:gd name="T13" fmla="*/ 0 h 340"/>
                <a:gd name="T14" fmla="*/ 7248 w 7248"/>
                <a:gd name="T15" fmla="*/ 340 h 340"/>
                <a:gd name="T16" fmla="*/ 0 w 7248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8" h="340">
                  <a:moveTo>
                    <a:pt x="0" y="340"/>
                  </a:moveTo>
                  <a:lnTo>
                    <a:pt x="0" y="199"/>
                  </a:lnTo>
                  <a:lnTo>
                    <a:pt x="6596" y="199"/>
                  </a:lnTo>
                  <a:cubicBezTo>
                    <a:pt x="6622" y="199"/>
                    <a:pt x="6658" y="184"/>
                    <a:pt x="6676" y="165"/>
                  </a:cubicBezTo>
                  <a:lnTo>
                    <a:pt x="6808" y="34"/>
                  </a:lnTo>
                  <a:cubicBezTo>
                    <a:pt x="6826" y="15"/>
                    <a:pt x="6862" y="0"/>
                    <a:pt x="6889" y="0"/>
                  </a:cubicBezTo>
                  <a:lnTo>
                    <a:pt x="7248" y="0"/>
                  </a:lnTo>
                  <a:lnTo>
                    <a:pt x="7248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FFFFFF"/>
            </a:solidFill>
            <a:ln w="206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6" y="4074"/>
              <a:ext cx="1209" cy="266"/>
            </a:xfrm>
            <a:custGeom>
              <a:avLst/>
              <a:gdLst>
                <a:gd name="T0" fmla="*/ 0 w 1550"/>
                <a:gd name="T1" fmla="*/ 340 h 340"/>
                <a:gd name="T2" fmla="*/ 0 w 1550"/>
                <a:gd name="T3" fmla="*/ 0 h 340"/>
                <a:gd name="T4" fmla="*/ 1163 w 1550"/>
                <a:gd name="T5" fmla="*/ 0 h 340"/>
                <a:gd name="T6" fmla="*/ 1243 w 1550"/>
                <a:gd name="T7" fmla="*/ 34 h 340"/>
                <a:gd name="T8" fmla="*/ 1550 w 1550"/>
                <a:gd name="T9" fmla="*/ 340 h 340"/>
                <a:gd name="T10" fmla="*/ 0 w 1550"/>
                <a:gd name="T11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0" h="340">
                  <a:moveTo>
                    <a:pt x="0" y="340"/>
                  </a:moveTo>
                  <a:lnTo>
                    <a:pt x="0" y="0"/>
                  </a:lnTo>
                  <a:lnTo>
                    <a:pt x="1163" y="0"/>
                  </a:lnTo>
                  <a:cubicBezTo>
                    <a:pt x="1189" y="0"/>
                    <a:pt x="1225" y="15"/>
                    <a:pt x="1243" y="34"/>
                  </a:cubicBezTo>
                  <a:lnTo>
                    <a:pt x="1550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A2D6E"/>
            </a:solidFill>
            <a:ln w="20638" cap="flat">
              <a:solidFill>
                <a:srgbClr val="0A2D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AutoShape 9"/>
          <p:cNvSpPr>
            <a:spLocks noChangeAspect="1" noChangeArrowheads="1" noTextEdit="1"/>
          </p:cNvSpPr>
          <p:nvPr userDrawn="1"/>
        </p:nvSpPr>
        <p:spPr bwMode="auto">
          <a:xfrm>
            <a:off x="-9525" y="-6350"/>
            <a:ext cx="100584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11" y="228287"/>
            <a:ext cx="1643889" cy="59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0589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7938" y="7937"/>
            <a:ext cx="12286800" cy="985532"/>
            <a:chOff x="7938" y="7938"/>
            <a:chExt cx="10034588" cy="804863"/>
          </a:xfrm>
        </p:grpSpPr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7938" y="7938"/>
              <a:ext cx="10034588" cy="23813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 userDrawn="1"/>
          </p:nvSpPr>
          <p:spPr bwMode="auto">
            <a:xfrm>
              <a:off x="7938" y="31750"/>
              <a:ext cx="10034588" cy="534988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938" y="566738"/>
              <a:ext cx="7485063" cy="246063"/>
            </a:xfrm>
            <a:custGeom>
              <a:avLst/>
              <a:gdLst>
                <a:gd name="T0" fmla="*/ 0 w 6047"/>
                <a:gd name="T1" fmla="*/ 0 h 198"/>
                <a:gd name="T2" fmla="*/ 0 w 6047"/>
                <a:gd name="T3" fmla="*/ 198 h 198"/>
                <a:gd name="T4" fmla="*/ 1968 w 6047"/>
                <a:gd name="T5" fmla="*/ 198 h 198"/>
                <a:gd name="T6" fmla="*/ 2049 w 6047"/>
                <a:gd name="T7" fmla="*/ 165 h 198"/>
                <a:gd name="T8" fmla="*/ 2181 w 6047"/>
                <a:gd name="T9" fmla="*/ 33 h 198"/>
                <a:gd name="T10" fmla="*/ 2261 w 6047"/>
                <a:gd name="T11" fmla="*/ 0 h 198"/>
                <a:gd name="T12" fmla="*/ 6047 w 6047"/>
                <a:gd name="T13" fmla="*/ 0 h 198"/>
                <a:gd name="T14" fmla="*/ 0 w 6047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47" h="198">
                  <a:moveTo>
                    <a:pt x="0" y="0"/>
                  </a:moveTo>
                  <a:lnTo>
                    <a:pt x="0" y="198"/>
                  </a:lnTo>
                  <a:lnTo>
                    <a:pt x="1968" y="198"/>
                  </a:lnTo>
                  <a:cubicBezTo>
                    <a:pt x="1994" y="198"/>
                    <a:pt x="2031" y="183"/>
                    <a:pt x="2049" y="165"/>
                  </a:cubicBezTo>
                  <a:lnTo>
                    <a:pt x="2181" y="33"/>
                  </a:lnTo>
                  <a:cubicBezTo>
                    <a:pt x="2199" y="14"/>
                    <a:pt x="2235" y="0"/>
                    <a:pt x="2261" y="0"/>
                  </a:cubicBezTo>
                  <a:lnTo>
                    <a:pt x="60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0" y="6336000"/>
            <a:ext cx="12204000" cy="513570"/>
            <a:chOff x="2157413" y="6432547"/>
            <a:chExt cx="10034588" cy="422274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8448675" y="6507159"/>
              <a:ext cx="3743325" cy="171450"/>
            </a:xfrm>
            <a:custGeom>
              <a:avLst/>
              <a:gdLst>
                <a:gd name="T0" fmla="*/ 0 w 3023"/>
                <a:gd name="T1" fmla="*/ 138 h 138"/>
                <a:gd name="T2" fmla="*/ 105 w 3023"/>
                <a:gd name="T3" fmla="*/ 33 h 138"/>
                <a:gd name="T4" fmla="*/ 186 w 3023"/>
                <a:gd name="T5" fmla="*/ 0 h 138"/>
                <a:gd name="T6" fmla="*/ 3023 w 3023"/>
                <a:gd name="T7" fmla="*/ 0 h 138"/>
                <a:gd name="T8" fmla="*/ 3023 w 3023"/>
                <a:gd name="T9" fmla="*/ 138 h 138"/>
                <a:gd name="T10" fmla="*/ 0 w 3023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3" h="138">
                  <a:moveTo>
                    <a:pt x="0" y="138"/>
                  </a:moveTo>
                  <a:lnTo>
                    <a:pt x="105" y="33"/>
                  </a:lnTo>
                  <a:cubicBezTo>
                    <a:pt x="124" y="14"/>
                    <a:pt x="160" y="0"/>
                    <a:pt x="186" y="0"/>
                  </a:cubicBezTo>
                  <a:lnTo>
                    <a:pt x="3023" y="0"/>
                  </a:lnTo>
                  <a:lnTo>
                    <a:pt x="3023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0781E"/>
            </a:solidFill>
            <a:ln w="15875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2157413" y="6432547"/>
              <a:ext cx="10034588" cy="422274"/>
            </a:xfrm>
            <a:custGeom>
              <a:avLst/>
              <a:gdLst>
                <a:gd name="T0" fmla="*/ 0 w 8106"/>
                <a:gd name="T1" fmla="*/ 340 h 340"/>
                <a:gd name="T2" fmla="*/ 0 w 8106"/>
                <a:gd name="T3" fmla="*/ 198 h 340"/>
                <a:gd name="T4" fmla="*/ 6043 w 8106"/>
                <a:gd name="T5" fmla="*/ 198 h 340"/>
                <a:gd name="T6" fmla="*/ 6124 w 8106"/>
                <a:gd name="T7" fmla="*/ 165 h 340"/>
                <a:gd name="T8" fmla="*/ 6256 w 8106"/>
                <a:gd name="T9" fmla="*/ 33 h 340"/>
                <a:gd name="T10" fmla="*/ 6336 w 8106"/>
                <a:gd name="T11" fmla="*/ 0 h 340"/>
                <a:gd name="T12" fmla="*/ 8106 w 8106"/>
                <a:gd name="T13" fmla="*/ 0 h 340"/>
                <a:gd name="T14" fmla="*/ 8106 w 8106"/>
                <a:gd name="T15" fmla="*/ 340 h 340"/>
                <a:gd name="T16" fmla="*/ 0 w 8106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6" h="340">
                  <a:moveTo>
                    <a:pt x="0" y="340"/>
                  </a:moveTo>
                  <a:lnTo>
                    <a:pt x="0" y="198"/>
                  </a:lnTo>
                  <a:lnTo>
                    <a:pt x="6043" y="198"/>
                  </a:lnTo>
                  <a:cubicBezTo>
                    <a:pt x="6069" y="198"/>
                    <a:pt x="6105" y="183"/>
                    <a:pt x="6124" y="165"/>
                  </a:cubicBezTo>
                  <a:lnTo>
                    <a:pt x="6256" y="33"/>
                  </a:lnTo>
                  <a:cubicBezTo>
                    <a:pt x="6274" y="15"/>
                    <a:pt x="6310" y="0"/>
                    <a:pt x="6336" y="0"/>
                  </a:cubicBezTo>
                  <a:lnTo>
                    <a:pt x="8106" y="0"/>
                  </a:lnTo>
                  <a:lnTo>
                    <a:pt x="8106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AutoShape 9"/>
          <p:cNvSpPr>
            <a:spLocks noChangeAspect="1" noChangeArrowheads="1" noTextEdit="1"/>
          </p:cNvSpPr>
          <p:nvPr userDrawn="1"/>
        </p:nvSpPr>
        <p:spPr bwMode="auto">
          <a:xfrm>
            <a:off x="0" y="6343201"/>
            <a:ext cx="12288000" cy="5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"/>
            <a:ext cx="12288000" cy="10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2112126-28EC-7455-89E3-B1E4B71DB6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704512" y="6277978"/>
            <a:ext cx="1579300" cy="6238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E3B40D3-B967-480A-A2F6-E7D0017CF070}"/>
              </a:ext>
            </a:extLst>
          </p:cNvPr>
          <p:cNvSpPr txBox="1">
            <a:spLocks/>
          </p:cNvSpPr>
          <p:nvPr userDrawn="1"/>
        </p:nvSpPr>
        <p:spPr>
          <a:xfrm>
            <a:off x="0" y="6569076"/>
            <a:ext cx="1077652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G. Weber					MT Workshop 2025, GSI, </a:t>
            </a:r>
            <a:fld id="{A12C50AD-3696-4D13-BA89-6245477FE7D8}" type="datetime1">
              <a:rPr lang="de-DE" smtClean="0"/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04.11.2025</a:t>
            </a:fld>
            <a:r>
              <a:rPr lang="de-DE" dirty="0"/>
              <a:t>	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33" r:id="rId2"/>
    <p:sldLayoutId id="2147483734" r:id="rId3"/>
    <p:sldLayoutId id="2147483735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10.gif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6.wmf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11" Type="http://schemas.openxmlformats.org/officeDocument/2006/relationships/oleObject" Target="../embeddings/oleObject2.bin"/><Relationship Id="rId5" Type="http://schemas.openxmlformats.org/officeDocument/2006/relationships/video" Target="../media/media2.mp4"/><Relationship Id="rId10" Type="http://schemas.openxmlformats.org/officeDocument/2006/relationships/image" Target="../media/image19.png"/><Relationship Id="rId4" Type="http://schemas.microsoft.com/office/2007/relationships/media" Target="../media/media2.mp4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wmf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9.png"/><Relationship Id="rId5" Type="http://schemas.openxmlformats.org/officeDocument/2006/relationships/video" Target="../media/media2.mp4"/><Relationship Id="rId10" Type="http://schemas.openxmlformats.org/officeDocument/2006/relationships/image" Target="../media/image18.png"/><Relationship Id="rId4" Type="http://schemas.microsoft.com/office/2007/relationships/media" Target="../media/media2.mp4"/><Relationship Id="rId9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EC76DC3-46EE-4CEE-9319-C4D9CFF84F2B}"/>
              </a:ext>
            </a:extLst>
          </p:cNvPr>
          <p:cNvSpPr txBox="1">
            <a:spLocks/>
          </p:cNvSpPr>
          <p:nvPr/>
        </p:nvSpPr>
        <p:spPr>
          <a:xfrm>
            <a:off x="596900" y="4307612"/>
            <a:ext cx="103632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000" dirty="0" err="1"/>
              <a:t>Ph</a:t>
            </a:r>
            <a:r>
              <a:rPr lang="de-DE" sz="2000" dirty="0"/>
              <a:t>. Pfäfflein, F. M. Kröger, D. A. Müller, J. Walch, M. O. </a:t>
            </a:r>
            <a:r>
              <a:rPr lang="de-DE" sz="2000" dirty="0" err="1"/>
              <a:t>Herdrich</a:t>
            </a:r>
            <a:r>
              <a:rPr lang="de-DE" sz="2000" dirty="0"/>
              <a:t>,</a:t>
            </a:r>
          </a:p>
          <a:p>
            <a:r>
              <a:rPr lang="de-DE" sz="2000" dirty="0"/>
              <a:t>S. Allgeier, M. Friedrich, D. Kreuzberger, A. Abeln, H. </a:t>
            </a:r>
            <a:r>
              <a:rPr lang="de-DE" sz="2000" dirty="0" err="1"/>
              <a:t>Hadenfeldt</a:t>
            </a:r>
            <a:r>
              <a:rPr lang="de-DE" sz="2000" dirty="0"/>
              <a:t>, P. Kuntz,</a:t>
            </a:r>
          </a:p>
          <a:p>
            <a:r>
              <a:rPr lang="de-DE" sz="2000" u="sng" dirty="0"/>
              <a:t>Günter Weber</a:t>
            </a:r>
            <a:r>
              <a:rPr lang="de-DE" sz="2000" dirty="0"/>
              <a:t>, D. Hengstler, A. Fleischmann, Chr. </a:t>
            </a:r>
            <a:r>
              <a:rPr lang="de-DE" sz="2000" dirty="0" err="1"/>
              <a:t>Enss</a:t>
            </a:r>
            <a:r>
              <a:rPr lang="de-DE" sz="2000" dirty="0"/>
              <a:t>, Th. </a:t>
            </a:r>
            <a:r>
              <a:rPr lang="de-DE" sz="2000" dirty="0" err="1"/>
              <a:t>Stöhlker</a:t>
            </a:r>
            <a:br>
              <a:rPr lang="de-DE" sz="2800" dirty="0"/>
            </a:br>
            <a:r>
              <a:rPr lang="de-DE" sz="2800" dirty="0"/>
              <a:t>and </a:t>
            </a:r>
            <a:r>
              <a:rPr lang="de-DE" sz="2800" dirty="0" err="1"/>
              <a:t>many</a:t>
            </a:r>
            <a:r>
              <a:rPr lang="de-DE" sz="2800" dirty="0"/>
              <a:t> </a:t>
            </a:r>
            <a:r>
              <a:rPr lang="de-DE" sz="2800" dirty="0" err="1"/>
              <a:t>more</a:t>
            </a:r>
            <a:r>
              <a:rPr lang="de-DE" sz="2800" dirty="0"/>
              <a:t>…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6E210C-2D8E-44D8-A1AB-A6E17EA87C41}"/>
              </a:ext>
            </a:extLst>
          </p:cNvPr>
          <p:cNvSpPr txBox="1">
            <a:spLocks/>
          </p:cNvSpPr>
          <p:nvPr/>
        </p:nvSpPr>
        <p:spPr>
          <a:xfrm>
            <a:off x="596900" y="1787624"/>
            <a:ext cx="10363200" cy="2308324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dirty="0"/>
              <a:t>Adaption of Metallic Magnetic Calorimeters to Precision X-ray Spectroscopy at Ion Storage Rings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D3D67AB-172A-4567-8898-6B005C453091}"/>
              </a:ext>
            </a:extLst>
          </p:cNvPr>
          <p:cNvGrpSpPr/>
          <p:nvPr/>
        </p:nvGrpSpPr>
        <p:grpSpPr>
          <a:xfrm>
            <a:off x="-989248" y="1042530"/>
            <a:ext cx="8969175" cy="5914862"/>
            <a:chOff x="-4057128" y="217176"/>
            <a:chExt cx="8969175" cy="5914862"/>
          </a:xfrm>
        </p:grpSpPr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5485C0AF-5CF6-4E17-AFFE-433A1EABA2F6}"/>
                </a:ext>
              </a:extLst>
            </p:cNvPr>
            <p:cNvSpPr txBox="1"/>
            <p:nvPr/>
          </p:nvSpPr>
          <p:spPr>
            <a:xfrm rot="19962029">
              <a:off x="-1093563" y="1737198"/>
              <a:ext cx="2862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5A696E">
                      <a:alpha val="50000"/>
                    </a:srgbClr>
                  </a:solidFill>
                  <a:latin typeface="Calibri" panose="020F0502020204030204" pitchFamily="34" charset="0"/>
                </a:rPr>
                <a:t>Preliminary Results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CCEC2CD-D52C-4AF5-9C17-2B2B45773FE6}"/>
                </a:ext>
              </a:extLst>
            </p:cNvPr>
            <p:cNvGrpSpPr/>
            <p:nvPr/>
          </p:nvGrpSpPr>
          <p:grpSpPr>
            <a:xfrm>
              <a:off x="-4057128" y="217176"/>
              <a:ext cx="8969175" cy="5914862"/>
              <a:chOff x="1199045" y="304909"/>
              <a:chExt cx="8969175" cy="5914862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3F6F740D-D275-4EA5-88D7-7EE49D518796}"/>
                  </a:ext>
                </a:extLst>
              </p:cNvPr>
              <p:cNvGrpSpPr/>
              <p:nvPr/>
            </p:nvGrpSpPr>
            <p:grpSpPr>
              <a:xfrm>
                <a:off x="1493613" y="304909"/>
                <a:ext cx="8674607" cy="5914862"/>
                <a:chOff x="1493613" y="304909"/>
                <a:chExt cx="8674607" cy="5914862"/>
              </a:xfrm>
            </p:grpSpPr>
            <p:graphicFrame>
              <p:nvGraphicFramePr>
                <p:cNvPr id="5" name="Objekt 44">
                  <a:extLst>
                    <a:ext uri="{FF2B5EF4-FFF2-40B4-BE49-F238E27FC236}">
                      <a16:creationId xmlns:a16="http://schemas.microsoft.com/office/drawing/2014/main" id="{0B176A04-9299-43F3-8F8C-EF509B4ACC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493613" y="304909"/>
                <a:ext cx="8674607" cy="59148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" name="Graph" r:id="rId3" imgW="4173120" imgH="2916000" progId="Origin50.Graph">
                        <p:embed/>
                      </p:oleObj>
                    </mc:Choice>
                    <mc:Fallback>
                      <p:oleObj name="Graph" r:id="rId3" imgW="4173120" imgH="2916000" progId="Origin50.Graph">
                        <p:embed/>
                        <p:pic>
                          <p:nvPicPr>
                            <p:cNvPr id="5" name="Objekt 44">
                              <a:extLst>
                                <a:ext uri="{FF2B5EF4-FFF2-40B4-BE49-F238E27FC236}">
                                  <a16:creationId xmlns:a16="http://schemas.microsoft.com/office/drawing/2014/main" id="{0B176A04-9299-43F3-8F8C-EF509B4ACCB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493613" y="304909"/>
                              <a:ext cx="8674607" cy="591486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Textfeld 7">
                  <a:extLst>
                    <a:ext uri="{FF2B5EF4-FFF2-40B4-BE49-F238E27FC236}">
                      <a16:creationId xmlns:a16="http://schemas.microsoft.com/office/drawing/2014/main" id="{9967BE64-9257-4C02-93E6-9AFCB6CED52A}"/>
                    </a:ext>
                  </a:extLst>
                </p:cNvPr>
                <p:cNvSpPr txBox="1"/>
                <p:nvPr/>
              </p:nvSpPr>
              <p:spPr>
                <a:xfrm>
                  <a:off x="3290589" y="1403522"/>
                  <a:ext cx="300256" cy="392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>
                      <a:solidFill>
                        <a:srgbClr val="C00000"/>
                      </a:solidFill>
                    </a:rPr>
                    <a:t>z</a:t>
                  </a:r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7" name="Textfeld 9">
                  <a:extLst>
                    <a:ext uri="{FF2B5EF4-FFF2-40B4-BE49-F238E27FC236}">
                      <a16:creationId xmlns:a16="http://schemas.microsoft.com/office/drawing/2014/main" id="{AEC51304-3BF2-4E3E-8B78-ED52E3BB49DA}"/>
                    </a:ext>
                  </a:extLst>
                </p:cNvPr>
                <p:cNvSpPr txBox="1"/>
                <p:nvPr/>
              </p:nvSpPr>
              <p:spPr>
                <a:xfrm>
                  <a:off x="3831360" y="1403522"/>
                  <a:ext cx="331642" cy="392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>
                      <a:solidFill>
                        <a:srgbClr val="C00000"/>
                      </a:solidFill>
                    </a:rPr>
                    <a:t>y</a:t>
                  </a:r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" name="Textfeld 10">
                  <a:extLst>
                    <a:ext uri="{FF2B5EF4-FFF2-40B4-BE49-F238E27FC236}">
                      <a16:creationId xmlns:a16="http://schemas.microsoft.com/office/drawing/2014/main" id="{D2E399EE-D8C2-4FA0-AABA-49052DCB66E1}"/>
                    </a:ext>
                  </a:extLst>
                </p:cNvPr>
                <p:cNvSpPr txBox="1"/>
                <p:nvPr/>
              </p:nvSpPr>
              <p:spPr>
                <a:xfrm>
                  <a:off x="7491934" y="137959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00579F"/>
                      </a:solidFill>
                    </a:rPr>
                    <a:t>x</a:t>
                  </a:r>
                  <a:endParaRPr lang="en-US" b="1" dirty="0">
                    <a:solidFill>
                      <a:srgbClr val="00579F"/>
                    </a:solidFill>
                  </a:endParaRPr>
                </a:p>
              </p:txBody>
            </p:sp>
            <p:sp>
              <p:nvSpPr>
                <p:cNvPr id="9" name="Textfeld 11">
                  <a:extLst>
                    <a:ext uri="{FF2B5EF4-FFF2-40B4-BE49-F238E27FC236}">
                      <a16:creationId xmlns:a16="http://schemas.microsoft.com/office/drawing/2014/main" id="{8FB87446-9362-42C3-B8B8-0B672A1D26EE}"/>
                    </a:ext>
                  </a:extLst>
                </p:cNvPr>
                <p:cNvSpPr txBox="1"/>
                <p:nvPr/>
              </p:nvSpPr>
              <p:spPr>
                <a:xfrm>
                  <a:off x="7952058" y="1379594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00579F"/>
                      </a:solidFill>
                    </a:rPr>
                    <a:t>w</a:t>
                  </a:r>
                  <a:endParaRPr lang="en-US" b="1" dirty="0">
                    <a:solidFill>
                      <a:srgbClr val="00579F"/>
                    </a:solidFill>
                  </a:endParaRPr>
                </a:p>
              </p:txBody>
            </p:sp>
            <p:sp>
              <p:nvSpPr>
                <p:cNvPr id="12" name="Textfeld 51">
                  <a:extLst>
                    <a:ext uri="{FF2B5EF4-FFF2-40B4-BE49-F238E27FC236}">
                      <a16:creationId xmlns:a16="http://schemas.microsoft.com/office/drawing/2014/main" id="{0110C1E8-2729-4CD2-9DA9-AB8B5F659C9D}"/>
                    </a:ext>
                  </a:extLst>
                </p:cNvPr>
                <p:cNvSpPr txBox="1"/>
                <p:nvPr/>
              </p:nvSpPr>
              <p:spPr>
                <a:xfrm>
                  <a:off x="2786064" y="1142063"/>
                  <a:ext cx="756237" cy="392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/>
                    <a:t>180°</a:t>
                  </a:r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3C16B815-EF15-4DC6-A264-0922A1DBC299}"/>
                  </a:ext>
                </a:extLst>
              </p:cNvPr>
              <p:cNvGrpSpPr/>
              <p:nvPr/>
            </p:nvGrpSpPr>
            <p:grpSpPr>
              <a:xfrm>
                <a:off x="1199045" y="3263670"/>
                <a:ext cx="8905314" cy="2586405"/>
                <a:chOff x="1199045" y="3263670"/>
                <a:chExt cx="8905314" cy="2586405"/>
              </a:xfrm>
            </p:grpSpPr>
            <p:graphicFrame>
              <p:nvGraphicFramePr>
                <p:cNvPr id="10" name="Objekt 45">
                  <a:extLst>
                    <a:ext uri="{FF2B5EF4-FFF2-40B4-BE49-F238E27FC236}">
                      <a16:creationId xmlns:a16="http://schemas.microsoft.com/office/drawing/2014/main" id="{F68DEC8B-6AAB-46FF-AA9D-521BB673B1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199045" y="3263670"/>
                <a:ext cx="8905314" cy="258640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" name="Graph" r:id="rId5" imgW="10079640" imgH="3000960" progId="Origin50.Graph">
                        <p:embed/>
                      </p:oleObj>
                    </mc:Choice>
                    <mc:Fallback>
                      <p:oleObj name="Graph" r:id="rId5" imgW="10079640" imgH="3000960" progId="Origin50.Graph">
                        <p:embed/>
                        <p:pic>
                          <p:nvPicPr>
                            <p:cNvPr id="10" name="Objekt 45">
                              <a:extLst>
                                <a:ext uri="{FF2B5EF4-FFF2-40B4-BE49-F238E27FC236}">
                                  <a16:creationId xmlns:a16="http://schemas.microsoft.com/office/drawing/2014/main" id="{F68DEC8B-6AAB-46FF-AA9D-521BB673B13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99045" y="3263670"/>
                              <a:ext cx="8905314" cy="258640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" name="Textfeld 4">
                  <a:extLst>
                    <a:ext uri="{FF2B5EF4-FFF2-40B4-BE49-F238E27FC236}">
                      <a16:creationId xmlns:a16="http://schemas.microsoft.com/office/drawing/2014/main" id="{ED20CF77-E7F7-4655-9803-FDD1CC499447}"/>
                    </a:ext>
                  </a:extLst>
                </p:cNvPr>
                <p:cNvSpPr txBox="1"/>
                <p:nvPr/>
              </p:nvSpPr>
              <p:spPr>
                <a:xfrm>
                  <a:off x="2864390" y="3509288"/>
                  <a:ext cx="626605" cy="392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/>
                    <a:t>0°</a:t>
                  </a:r>
                </a:p>
              </p:txBody>
            </p:sp>
            <p:sp>
              <p:nvSpPr>
                <p:cNvPr id="13" name="Textfeld 52">
                  <a:extLst>
                    <a:ext uri="{FF2B5EF4-FFF2-40B4-BE49-F238E27FC236}">
                      <a16:creationId xmlns:a16="http://schemas.microsoft.com/office/drawing/2014/main" id="{2447C3CF-8E78-4795-8D8D-A4F3DA6B7486}"/>
                    </a:ext>
                  </a:extLst>
                </p:cNvPr>
                <p:cNvSpPr txBox="1"/>
                <p:nvPr/>
              </p:nvSpPr>
              <p:spPr>
                <a:xfrm>
                  <a:off x="3305724" y="4323326"/>
                  <a:ext cx="300256" cy="392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z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4" name="Textfeld 53">
                  <a:extLst>
                    <a:ext uri="{FF2B5EF4-FFF2-40B4-BE49-F238E27FC236}">
                      <a16:creationId xmlns:a16="http://schemas.microsoft.com/office/drawing/2014/main" id="{09E8E6B6-90C5-40A1-90F8-1F8D6865869F}"/>
                    </a:ext>
                  </a:extLst>
                </p:cNvPr>
                <p:cNvSpPr txBox="1"/>
                <p:nvPr/>
              </p:nvSpPr>
              <p:spPr>
                <a:xfrm>
                  <a:off x="3846495" y="4323326"/>
                  <a:ext cx="331642" cy="392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>
                      <a:solidFill>
                        <a:srgbClr val="C00000"/>
                      </a:solidFill>
                    </a:rPr>
                    <a:t>y</a:t>
                  </a:r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Textfeld 54">
                  <a:extLst>
                    <a:ext uri="{FF2B5EF4-FFF2-40B4-BE49-F238E27FC236}">
                      <a16:creationId xmlns:a16="http://schemas.microsoft.com/office/drawing/2014/main" id="{648B4BB3-BE52-4B0A-A8F0-FC6D4E149327}"/>
                    </a:ext>
                  </a:extLst>
                </p:cNvPr>
                <p:cNvSpPr txBox="1"/>
                <p:nvPr/>
              </p:nvSpPr>
              <p:spPr>
                <a:xfrm>
                  <a:off x="7507069" y="4299398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00579F"/>
                      </a:solidFill>
                    </a:rPr>
                    <a:t>x</a:t>
                  </a:r>
                  <a:endParaRPr lang="en-US" b="1" dirty="0">
                    <a:solidFill>
                      <a:srgbClr val="00579F"/>
                    </a:solidFill>
                  </a:endParaRPr>
                </a:p>
              </p:txBody>
            </p:sp>
            <p:sp>
              <p:nvSpPr>
                <p:cNvPr id="16" name="Textfeld 55">
                  <a:extLst>
                    <a:ext uri="{FF2B5EF4-FFF2-40B4-BE49-F238E27FC236}">
                      <a16:creationId xmlns:a16="http://schemas.microsoft.com/office/drawing/2014/main" id="{2B2D399C-8F74-448C-8D52-B5BA6A6C5167}"/>
                    </a:ext>
                  </a:extLst>
                </p:cNvPr>
                <p:cNvSpPr txBox="1"/>
                <p:nvPr/>
              </p:nvSpPr>
              <p:spPr>
                <a:xfrm>
                  <a:off x="7967193" y="4299398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00579F"/>
                      </a:solidFill>
                    </a:rPr>
                    <a:t>w</a:t>
                  </a:r>
                  <a:endParaRPr lang="en-US" b="1" dirty="0">
                    <a:solidFill>
                      <a:srgbClr val="00579F"/>
                    </a:solidFill>
                  </a:endParaRPr>
                </a:p>
              </p:txBody>
            </p:sp>
          </p:grp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9EBE442-0216-44DF-9C40-A41EE2357A11}"/>
                </a:ext>
              </a:extLst>
            </p:cNvPr>
            <p:cNvSpPr txBox="1"/>
            <p:nvPr/>
          </p:nvSpPr>
          <p:spPr>
            <a:xfrm rot="19962029">
              <a:off x="-1089554" y="4135122"/>
              <a:ext cx="2862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5A696E">
                      <a:alpha val="50000"/>
                    </a:srgbClr>
                  </a:solidFill>
                  <a:latin typeface="Calibri" panose="020F0502020204030204" pitchFamily="34" charset="0"/>
                </a:rPr>
                <a:t>Preliminary Results</a:t>
              </a: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F97F4535-B3EC-4F1F-8114-0F9371C4FFD7}"/>
              </a:ext>
            </a:extLst>
          </p:cNvPr>
          <p:cNvGrpSpPr/>
          <p:nvPr/>
        </p:nvGrpSpPr>
        <p:grpSpPr>
          <a:xfrm>
            <a:off x="7140718" y="780306"/>
            <a:ext cx="5136785" cy="3512790"/>
            <a:chOff x="7140718" y="780306"/>
            <a:chExt cx="5136785" cy="3512790"/>
          </a:xfrm>
        </p:grpSpPr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3F000241-9352-4F3A-9ACD-1D34DA18E5EF}"/>
                </a:ext>
              </a:extLst>
            </p:cNvPr>
            <p:cNvSpPr txBox="1"/>
            <p:nvPr/>
          </p:nvSpPr>
          <p:spPr>
            <a:xfrm>
              <a:off x="7140718" y="1841145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[1s</a:t>
              </a:r>
              <a:r>
                <a:rPr lang="de-DE" sz="1600" baseline="-25000" dirty="0"/>
                <a:t>1/2</a:t>
              </a:r>
              <a:r>
                <a:rPr lang="de-DE" sz="1600" dirty="0"/>
                <a:t>,2s</a:t>
              </a:r>
              <a:r>
                <a:rPr lang="de-DE" sz="1600" baseline="-25000" dirty="0"/>
                <a:t>1/2</a:t>
              </a:r>
              <a:r>
                <a:rPr lang="de-DE" sz="1600" dirty="0"/>
                <a:t>] </a:t>
              </a:r>
              <a:r>
                <a:rPr lang="de-DE" sz="1600" baseline="30000" dirty="0"/>
                <a:t>1</a:t>
              </a:r>
              <a:r>
                <a:rPr lang="de-DE" sz="1600" dirty="0"/>
                <a:t>S</a:t>
              </a:r>
              <a:r>
                <a:rPr lang="de-DE" sz="1600" baseline="-25000" dirty="0"/>
                <a:t>0</a:t>
              </a:r>
              <a:endParaRPr lang="en-GB" sz="1600" dirty="0"/>
            </a:p>
          </p:txBody>
        </p: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4AAC31B9-E3C1-45F1-BAFE-22F549E0BF11}"/>
                </a:ext>
              </a:extLst>
            </p:cNvPr>
            <p:cNvCxnSpPr>
              <a:cxnSpLocks/>
            </p:cNvCxnSpPr>
            <p:nvPr/>
          </p:nvCxnSpPr>
          <p:spPr>
            <a:xfrm>
              <a:off x="8437430" y="1986396"/>
              <a:ext cx="7079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09D0DB82-07A8-498E-A29B-748625E55DCE}"/>
                </a:ext>
              </a:extLst>
            </p:cNvPr>
            <p:cNvSpPr txBox="1"/>
            <p:nvPr/>
          </p:nvSpPr>
          <p:spPr>
            <a:xfrm>
              <a:off x="10848907" y="1861231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/>
                <a:t>[1s</a:t>
              </a:r>
              <a:r>
                <a:rPr lang="de-DE" sz="1600" baseline="-25000"/>
                <a:t>1/2</a:t>
              </a:r>
              <a:r>
                <a:rPr lang="de-DE" sz="1600"/>
                <a:t>,2p</a:t>
              </a:r>
              <a:r>
                <a:rPr lang="de-DE" sz="1600" baseline="-25000"/>
                <a:t>1/2</a:t>
              </a:r>
              <a:r>
                <a:rPr lang="de-DE" sz="1600"/>
                <a:t>] </a:t>
              </a:r>
              <a:r>
                <a:rPr lang="de-DE" sz="1600" baseline="30000"/>
                <a:t>3</a:t>
              </a:r>
              <a:r>
                <a:rPr lang="de-DE" sz="1600"/>
                <a:t>P</a:t>
              </a:r>
              <a:r>
                <a:rPr lang="de-DE" sz="1600" baseline="-25000"/>
                <a:t>0</a:t>
              </a:r>
              <a:endParaRPr lang="en-GB" sz="1600"/>
            </a:p>
          </p:txBody>
        </p: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611877C1-9EA9-469D-88A2-8A6C76E3C6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31787" y="2006482"/>
              <a:ext cx="7079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0E29FE75-345D-4774-9F31-8B8E7A9783E8}"/>
                </a:ext>
              </a:extLst>
            </p:cNvPr>
            <p:cNvSpPr txBox="1"/>
            <p:nvPr/>
          </p:nvSpPr>
          <p:spPr>
            <a:xfrm>
              <a:off x="9541824" y="1150363"/>
              <a:ext cx="684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5AA0"/>
                  </a:solidFill>
                </a:rPr>
                <a:t>w</a:t>
              </a:r>
              <a:r>
                <a:rPr lang="de-DE" sz="1400" dirty="0"/>
                <a:t> (E1)</a:t>
              </a:r>
              <a:endParaRPr lang="en-GB" sz="1400" dirty="0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E713471-64B9-4663-96B4-F1A7B8327B30}"/>
                </a:ext>
              </a:extLst>
            </p:cNvPr>
            <p:cNvSpPr txBox="1"/>
            <p:nvPr/>
          </p:nvSpPr>
          <p:spPr>
            <a:xfrm>
              <a:off x="10258311" y="146852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5AA0"/>
                  </a:solidFill>
                </a:rPr>
                <a:t>x</a:t>
              </a:r>
              <a:r>
                <a:rPr lang="de-DE" sz="1400" dirty="0">
                  <a:solidFill>
                    <a:srgbClr val="D23264"/>
                  </a:solidFill>
                </a:rPr>
                <a:t> </a:t>
              </a:r>
              <a:r>
                <a:rPr lang="de-DE" sz="1400" dirty="0"/>
                <a:t>(M2)</a:t>
              </a:r>
              <a:endParaRPr lang="en-GB" sz="1400" dirty="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9D5A1BE-075B-4D9C-9B28-1131860D423F}"/>
                </a:ext>
              </a:extLst>
            </p:cNvPr>
            <p:cNvSpPr txBox="1"/>
            <p:nvPr/>
          </p:nvSpPr>
          <p:spPr>
            <a:xfrm>
              <a:off x="8088772" y="2927253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z</a:t>
              </a:r>
              <a:r>
                <a:rPr lang="de-DE" sz="1400" dirty="0"/>
                <a:t> (M1)</a:t>
              </a:r>
              <a:endParaRPr lang="en-GB" sz="1400" dirty="0"/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4BDBCE25-6BB1-4B3C-815A-F94BFC8189C7}"/>
                </a:ext>
              </a:extLst>
            </p:cNvPr>
            <p:cNvSpPr txBox="1"/>
            <p:nvPr/>
          </p:nvSpPr>
          <p:spPr>
            <a:xfrm>
              <a:off x="7151604" y="2462289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[1s</a:t>
              </a:r>
              <a:r>
                <a:rPr lang="de-DE" sz="1600" baseline="-25000" dirty="0"/>
                <a:t>1/2</a:t>
              </a:r>
              <a:r>
                <a:rPr lang="de-DE" sz="1600" dirty="0"/>
                <a:t>,2s</a:t>
              </a:r>
              <a:r>
                <a:rPr lang="de-DE" sz="1600" baseline="-25000" dirty="0"/>
                <a:t>1/2</a:t>
              </a:r>
              <a:r>
                <a:rPr lang="de-DE" sz="1600" dirty="0"/>
                <a:t>] </a:t>
              </a:r>
              <a:r>
                <a:rPr lang="de-DE" sz="1600" baseline="30000" dirty="0"/>
                <a:t>3</a:t>
              </a:r>
              <a:r>
                <a:rPr lang="de-DE" sz="1600" dirty="0"/>
                <a:t>S</a:t>
              </a:r>
              <a:r>
                <a:rPr lang="de-DE" sz="1600" baseline="-25000" dirty="0"/>
                <a:t>1</a:t>
              </a:r>
              <a:endParaRPr lang="en-GB" sz="1600" dirty="0"/>
            </a:p>
          </p:txBody>
        </p: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A7ACA773-29F6-4B11-9DAC-10577F40B021}"/>
                </a:ext>
              </a:extLst>
            </p:cNvPr>
            <p:cNvGrpSpPr/>
            <p:nvPr/>
          </p:nvGrpSpPr>
          <p:grpSpPr>
            <a:xfrm>
              <a:off x="8437430" y="2607540"/>
              <a:ext cx="707901" cy="0"/>
              <a:chOff x="14094984" y="2996952"/>
              <a:chExt cx="900000" cy="0"/>
            </a:xfrm>
          </p:grpSpPr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4E792FA1-8916-49C8-8E5E-92EED038267C}"/>
                  </a:ext>
                </a:extLst>
              </p:cNvPr>
              <p:cNvSpPr/>
              <p:nvPr/>
            </p:nvSpPr>
            <p:spPr bwMode="auto">
              <a:xfrm>
                <a:off x="1409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50EB7FAF-5878-4473-A2C5-EB92F5A31956}"/>
                  </a:ext>
                </a:extLst>
              </p:cNvPr>
              <p:cNvSpPr/>
              <p:nvPr/>
            </p:nvSpPr>
            <p:spPr bwMode="auto">
              <a:xfrm>
                <a:off x="1454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C1691541-69A5-42D8-9254-E7596A11C828}"/>
                </a:ext>
              </a:extLst>
            </p:cNvPr>
            <p:cNvCxnSpPr>
              <a:cxnSpLocks/>
              <a:stCxn id="81" idx="1"/>
              <a:endCxn id="66" idx="1"/>
            </p:cNvCxnSpPr>
            <p:nvPr/>
          </p:nvCxnSpPr>
          <p:spPr>
            <a:xfrm flipH="1">
              <a:off x="8579010" y="2607541"/>
              <a:ext cx="212371" cy="1492253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465F9DAD-A835-4F0D-B2DE-8ADA628549DD}"/>
                </a:ext>
              </a:extLst>
            </p:cNvPr>
            <p:cNvSpPr txBox="1"/>
            <p:nvPr/>
          </p:nvSpPr>
          <p:spPr>
            <a:xfrm>
              <a:off x="10848907" y="981086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/>
                <a:t>[1s</a:t>
              </a:r>
              <a:r>
                <a:rPr lang="de-DE" sz="1600" baseline="-25000"/>
                <a:t>1/2</a:t>
              </a:r>
              <a:r>
                <a:rPr lang="de-DE" sz="1600"/>
                <a:t>,2p</a:t>
              </a:r>
              <a:r>
                <a:rPr lang="de-DE" sz="1600" baseline="-25000"/>
                <a:t>3/2</a:t>
              </a:r>
              <a:r>
                <a:rPr lang="de-DE" sz="1600"/>
                <a:t>] </a:t>
              </a:r>
              <a:r>
                <a:rPr lang="de-DE" sz="1600" baseline="30000"/>
                <a:t>3</a:t>
              </a:r>
              <a:r>
                <a:rPr lang="de-DE" sz="1600"/>
                <a:t>P</a:t>
              </a:r>
              <a:r>
                <a:rPr lang="de-DE" sz="1600" baseline="-25000"/>
                <a:t>2</a:t>
              </a:r>
              <a:endParaRPr lang="en-GB" sz="1600"/>
            </a:p>
          </p:txBody>
        </p: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A27730E5-1BA2-48CC-B9CB-EDF2FA6FB42F}"/>
                </a:ext>
              </a:extLst>
            </p:cNvPr>
            <p:cNvGrpSpPr/>
            <p:nvPr/>
          </p:nvGrpSpPr>
          <p:grpSpPr>
            <a:xfrm>
              <a:off x="10131787" y="1126337"/>
              <a:ext cx="707902" cy="0"/>
              <a:chOff x="14094984" y="2996952"/>
              <a:chExt cx="900000" cy="0"/>
            </a:xfrm>
          </p:grpSpPr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8E58935F-EB80-4DF9-8C28-AB67DD710BDA}"/>
                  </a:ext>
                </a:extLst>
              </p:cNvPr>
              <p:cNvSpPr/>
              <p:nvPr/>
            </p:nvSpPr>
            <p:spPr bwMode="auto">
              <a:xfrm>
                <a:off x="1409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CD6CF278-5B7C-4F4E-BFD3-717EC0BC3DEB}"/>
                  </a:ext>
                </a:extLst>
              </p:cNvPr>
              <p:cNvSpPr/>
              <p:nvPr/>
            </p:nvSpPr>
            <p:spPr bwMode="auto">
              <a:xfrm>
                <a:off x="1454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68013CEE-5493-4F66-A317-3361FAE70807}"/>
                </a:ext>
              </a:extLst>
            </p:cNvPr>
            <p:cNvSpPr txBox="1"/>
            <p:nvPr/>
          </p:nvSpPr>
          <p:spPr>
            <a:xfrm>
              <a:off x="10848907" y="2129138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[1s</a:t>
              </a:r>
              <a:r>
                <a:rPr lang="de-DE" sz="1600" baseline="-25000" dirty="0"/>
                <a:t>1/2</a:t>
              </a:r>
              <a:r>
                <a:rPr lang="de-DE" sz="1600" dirty="0"/>
                <a:t>,2p</a:t>
              </a:r>
              <a:r>
                <a:rPr lang="de-DE" sz="1600" baseline="-25000" dirty="0"/>
                <a:t>1/2</a:t>
              </a:r>
              <a:r>
                <a:rPr lang="de-DE" sz="1600" dirty="0"/>
                <a:t>] </a:t>
              </a:r>
              <a:r>
                <a:rPr lang="de-DE" sz="1600" baseline="30000" dirty="0"/>
                <a:t>3</a:t>
              </a:r>
              <a:r>
                <a:rPr lang="de-DE" sz="1600" dirty="0"/>
                <a:t>P</a:t>
              </a:r>
              <a:r>
                <a:rPr lang="de-DE" sz="1600" baseline="-25000" dirty="0"/>
                <a:t>1</a:t>
              </a:r>
              <a:endParaRPr lang="en-GB" sz="1600" dirty="0"/>
            </a:p>
          </p:txBody>
        </p: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65F2DC72-401C-42AF-860D-230DC161D20D}"/>
                </a:ext>
              </a:extLst>
            </p:cNvPr>
            <p:cNvGrpSpPr/>
            <p:nvPr/>
          </p:nvGrpSpPr>
          <p:grpSpPr>
            <a:xfrm>
              <a:off x="10131787" y="2274389"/>
              <a:ext cx="707902" cy="0"/>
              <a:chOff x="14094984" y="2996952"/>
              <a:chExt cx="900000" cy="0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A1E53320-E6C1-43A1-AC63-36F256919B42}"/>
                  </a:ext>
                </a:extLst>
              </p:cNvPr>
              <p:cNvSpPr/>
              <p:nvPr/>
            </p:nvSpPr>
            <p:spPr bwMode="auto">
              <a:xfrm>
                <a:off x="1409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E6B67006-503C-4168-A524-13B2EE9821D2}"/>
                  </a:ext>
                </a:extLst>
              </p:cNvPr>
              <p:cNvSpPr/>
              <p:nvPr/>
            </p:nvSpPr>
            <p:spPr bwMode="auto">
              <a:xfrm>
                <a:off x="1454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981A37F2-4183-4523-B091-FCF8329182D6}"/>
                </a:ext>
              </a:extLst>
            </p:cNvPr>
            <p:cNvSpPr txBox="1"/>
            <p:nvPr/>
          </p:nvSpPr>
          <p:spPr>
            <a:xfrm>
              <a:off x="7216920" y="3954542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[1s</a:t>
              </a:r>
              <a:r>
                <a:rPr lang="de-DE" sz="1600" baseline="-25000" dirty="0"/>
                <a:t>1/2</a:t>
              </a:r>
              <a:r>
                <a:rPr lang="de-DE" sz="1600" dirty="0"/>
                <a:t>,1s</a:t>
              </a:r>
              <a:r>
                <a:rPr lang="de-DE" sz="1600" baseline="-25000" dirty="0"/>
                <a:t>1/2</a:t>
              </a:r>
              <a:r>
                <a:rPr lang="de-DE" sz="1600" dirty="0"/>
                <a:t>] </a:t>
              </a:r>
              <a:r>
                <a:rPr lang="de-DE" sz="1600" baseline="30000" dirty="0"/>
                <a:t>1</a:t>
              </a:r>
              <a:r>
                <a:rPr lang="de-DE" sz="1600" dirty="0"/>
                <a:t>S</a:t>
              </a:r>
              <a:r>
                <a:rPr lang="de-DE" sz="1600" baseline="-25000" dirty="0"/>
                <a:t>0</a:t>
              </a:r>
              <a:endParaRPr lang="en-GB" sz="1600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5A6C8E5E-DACC-4B33-9F90-05674C84E632}"/>
                </a:ext>
              </a:extLst>
            </p:cNvPr>
            <p:cNvGrpSpPr/>
            <p:nvPr/>
          </p:nvGrpSpPr>
          <p:grpSpPr>
            <a:xfrm>
              <a:off x="8437430" y="4099793"/>
              <a:ext cx="707901" cy="0"/>
              <a:chOff x="14094984" y="2902848"/>
              <a:chExt cx="900000" cy="0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4F0F6512-4503-4245-8A0E-D393774F93E2}"/>
                  </a:ext>
                </a:extLst>
              </p:cNvPr>
              <p:cNvSpPr/>
              <p:nvPr/>
            </p:nvSpPr>
            <p:spPr bwMode="auto">
              <a:xfrm>
                <a:off x="14094984" y="2902848"/>
                <a:ext cx="18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301B8FF2-0ABA-4DC9-9AD0-2F75C0331D47}"/>
                  </a:ext>
                </a:extLst>
              </p:cNvPr>
              <p:cNvSpPr/>
              <p:nvPr/>
            </p:nvSpPr>
            <p:spPr bwMode="auto">
              <a:xfrm>
                <a:off x="14274984" y="2902848"/>
                <a:ext cx="18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D3F7B08F-5AD5-4D0E-893D-1A5C8AC96CE0}"/>
                  </a:ext>
                </a:extLst>
              </p:cNvPr>
              <p:cNvSpPr/>
              <p:nvPr/>
            </p:nvSpPr>
            <p:spPr bwMode="auto">
              <a:xfrm>
                <a:off x="14454984" y="2902848"/>
                <a:ext cx="18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44BAD960-2F98-41D3-A55C-F2642B0CDA2F}"/>
                  </a:ext>
                </a:extLst>
              </p:cNvPr>
              <p:cNvSpPr/>
              <p:nvPr/>
            </p:nvSpPr>
            <p:spPr bwMode="auto">
              <a:xfrm>
                <a:off x="14634984" y="2902848"/>
                <a:ext cx="18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92AE780C-AE05-4A57-A024-09A9A9EC739D}"/>
                  </a:ext>
                </a:extLst>
              </p:cNvPr>
              <p:cNvSpPr/>
              <p:nvPr/>
            </p:nvSpPr>
            <p:spPr bwMode="auto">
              <a:xfrm>
                <a:off x="14814984" y="2902848"/>
                <a:ext cx="18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DE926FD3-6A94-442C-AB0F-0F531977D5C0}"/>
                </a:ext>
              </a:extLst>
            </p:cNvPr>
            <p:cNvCxnSpPr>
              <a:cxnSpLocks/>
              <a:stCxn id="77" idx="1"/>
              <a:endCxn id="68" idx="1"/>
            </p:cNvCxnSpPr>
            <p:nvPr/>
          </p:nvCxnSpPr>
          <p:spPr>
            <a:xfrm flipH="1">
              <a:off x="8862171" y="1126338"/>
              <a:ext cx="1623567" cy="2973456"/>
            </a:xfrm>
            <a:prstGeom prst="straightConnector1">
              <a:avLst/>
            </a:prstGeom>
            <a:ln w="25400">
              <a:solidFill>
                <a:srgbClr val="005A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EBDDF7EA-400C-49C0-9121-2DB19C3C1219}"/>
                </a:ext>
              </a:extLst>
            </p:cNvPr>
            <p:cNvCxnSpPr>
              <a:cxnSpLocks/>
              <a:stCxn id="62" idx="1"/>
              <a:endCxn id="67" idx="1"/>
            </p:cNvCxnSpPr>
            <p:nvPr/>
          </p:nvCxnSpPr>
          <p:spPr>
            <a:xfrm flipH="1">
              <a:off x="8720590" y="925558"/>
              <a:ext cx="1765148" cy="3174236"/>
            </a:xfrm>
            <a:prstGeom prst="straightConnector1">
              <a:avLst/>
            </a:prstGeom>
            <a:ln w="25400">
              <a:solidFill>
                <a:srgbClr val="005AA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AE1F9823-2660-41EB-BF9C-F2FEA2EBB136}"/>
                </a:ext>
              </a:extLst>
            </p:cNvPr>
            <p:cNvCxnSpPr>
              <a:cxnSpLocks/>
              <a:stCxn id="73" idx="1"/>
              <a:endCxn id="69" idx="1"/>
            </p:cNvCxnSpPr>
            <p:nvPr/>
          </p:nvCxnSpPr>
          <p:spPr>
            <a:xfrm flipH="1">
              <a:off x="9003751" y="2274390"/>
              <a:ext cx="1481987" cy="1825404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8591BAFB-6784-4B6C-8D91-5B0C028EA635}"/>
                </a:ext>
              </a:extLst>
            </p:cNvPr>
            <p:cNvSpPr txBox="1"/>
            <p:nvPr/>
          </p:nvSpPr>
          <p:spPr>
            <a:xfrm>
              <a:off x="10848907" y="780306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[1s</a:t>
              </a:r>
              <a:r>
                <a:rPr lang="de-DE" sz="1600" baseline="-25000" dirty="0"/>
                <a:t>1/2</a:t>
              </a:r>
              <a:r>
                <a:rPr lang="de-DE" sz="1600" dirty="0"/>
                <a:t>,2p</a:t>
              </a:r>
              <a:r>
                <a:rPr lang="de-DE" sz="1600" baseline="-25000" dirty="0"/>
                <a:t>3/2</a:t>
              </a:r>
              <a:r>
                <a:rPr lang="de-DE" sz="1600" dirty="0"/>
                <a:t>] </a:t>
              </a:r>
              <a:r>
                <a:rPr lang="de-DE" sz="1600" baseline="30000" dirty="0"/>
                <a:t>1</a:t>
              </a:r>
              <a:r>
                <a:rPr lang="de-DE" sz="1600" dirty="0"/>
                <a:t>P</a:t>
              </a:r>
              <a:r>
                <a:rPr lang="de-DE" sz="1600" baseline="-25000" dirty="0"/>
                <a:t>1</a:t>
              </a:r>
              <a:endParaRPr lang="en-GB" sz="1600" dirty="0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03548794-515F-4FC9-837A-C1FB96D0C18A}"/>
                </a:ext>
              </a:extLst>
            </p:cNvPr>
            <p:cNvGrpSpPr/>
            <p:nvPr/>
          </p:nvGrpSpPr>
          <p:grpSpPr>
            <a:xfrm>
              <a:off x="10131787" y="925557"/>
              <a:ext cx="707902" cy="0"/>
              <a:chOff x="14094984" y="2996952"/>
              <a:chExt cx="900000" cy="0"/>
            </a:xfrm>
          </p:grpSpPr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74C959DC-88FC-4EBB-87BE-1DCBFBAFF8AC}"/>
                  </a:ext>
                </a:extLst>
              </p:cNvPr>
              <p:cNvSpPr/>
              <p:nvPr/>
            </p:nvSpPr>
            <p:spPr bwMode="auto">
              <a:xfrm>
                <a:off x="1409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4F183F73-DE4A-470A-8F69-E79618DE78B7}"/>
                  </a:ext>
                </a:extLst>
              </p:cNvPr>
              <p:cNvSpPr/>
              <p:nvPr/>
            </p:nvSpPr>
            <p:spPr bwMode="auto">
              <a:xfrm>
                <a:off x="14544984" y="2996952"/>
                <a:ext cx="450000" cy="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4E85DE0A-0BCE-4C1A-9395-2AC95C0CA5F8}"/>
                </a:ext>
              </a:extLst>
            </p:cNvPr>
            <p:cNvSpPr txBox="1"/>
            <p:nvPr/>
          </p:nvSpPr>
          <p:spPr>
            <a:xfrm>
              <a:off x="8957474" y="872350"/>
              <a:ext cx="599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74 eV</a:t>
              </a:r>
              <a:endParaRPr lang="en-GB" sz="1400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A5297674-D65A-4D78-BAEC-0B6A18788ABD}"/>
                </a:ext>
              </a:extLst>
            </p:cNvPr>
            <p:cNvSpPr txBox="1"/>
            <p:nvPr/>
          </p:nvSpPr>
          <p:spPr>
            <a:xfrm>
              <a:off x="8894168" y="2285598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142 eV</a:t>
              </a:r>
              <a:endParaRPr lang="en-GB" sz="1400" dirty="0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2E633AD3-98E1-41EB-AB30-7E73A732D68D}"/>
                </a:ext>
              </a:extLst>
            </p:cNvPr>
            <p:cNvCxnSpPr>
              <a:cxnSpLocks/>
              <a:stCxn id="72" idx="1"/>
            </p:cNvCxnSpPr>
            <p:nvPr/>
          </p:nvCxnSpPr>
          <p:spPr>
            <a:xfrm flipH="1">
              <a:off x="9508765" y="2274389"/>
              <a:ext cx="62302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293CB948-15B1-4D9F-8D86-25648B7A5A2A}"/>
                </a:ext>
              </a:extLst>
            </p:cNvPr>
            <p:cNvCxnSpPr>
              <a:cxnSpLocks/>
              <a:stCxn id="81" idx="3"/>
            </p:cNvCxnSpPr>
            <p:nvPr/>
          </p:nvCxnSpPr>
          <p:spPr>
            <a:xfrm>
              <a:off x="9145331" y="2607540"/>
              <a:ext cx="363433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87FAF2EC-02F1-4C03-B459-D6535F7AB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8765" y="2274388"/>
              <a:ext cx="0" cy="33315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AF507E65-EACE-41DA-947D-10A24DD3ECC0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 flipV="1">
              <a:off x="9508765" y="925557"/>
              <a:ext cx="623022" cy="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85DC2FB3-6FFF-48B3-997D-D8F5D697CFBB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 flipV="1">
              <a:off x="9508765" y="1126336"/>
              <a:ext cx="623022" cy="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266C43E0-76BB-46EA-BDE0-69E829B1A70D}"/>
                </a:ext>
              </a:extLst>
            </p:cNvPr>
            <p:cNvCxnSpPr>
              <a:cxnSpLocks/>
            </p:cNvCxnSpPr>
            <p:nvPr/>
          </p:nvCxnSpPr>
          <p:spPr>
            <a:xfrm>
              <a:off x="9508765" y="925557"/>
              <a:ext cx="0" cy="2007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3588D315-F8C1-4BDA-B355-B43E28843598}"/>
                </a:ext>
              </a:extLst>
            </p:cNvPr>
            <p:cNvSpPr txBox="1"/>
            <p:nvPr/>
          </p:nvSpPr>
          <p:spPr>
            <a:xfrm>
              <a:off x="9832523" y="2950893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y</a:t>
              </a:r>
              <a:r>
                <a:rPr lang="de-DE" sz="1400" dirty="0"/>
                <a:t> (E1)</a:t>
              </a:r>
              <a:endParaRPr lang="en-GB" sz="1400" dirty="0"/>
            </a:p>
          </p:txBody>
        </p:sp>
      </p:grpSp>
      <p:sp>
        <p:nvSpPr>
          <p:cNvPr id="87" name="Textfeld 86">
            <a:extLst>
              <a:ext uri="{FF2B5EF4-FFF2-40B4-BE49-F238E27FC236}">
                <a16:creationId xmlns:a16="http://schemas.microsoft.com/office/drawing/2014/main" id="{FC9665A9-DE35-4C94-92EE-43F3071A1685}"/>
              </a:ext>
            </a:extLst>
          </p:cNvPr>
          <p:cNvSpPr txBox="1"/>
          <p:nvPr/>
        </p:nvSpPr>
        <p:spPr>
          <a:xfrm>
            <a:off x="115717" y="-4234"/>
            <a:ext cx="120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Results</a:t>
            </a:r>
            <a:r>
              <a:rPr lang="de-DE" sz="3600" dirty="0">
                <a:solidFill>
                  <a:schemeClr val="bg1"/>
                </a:solidFill>
              </a:rPr>
              <a:t> 2021 beam time: U</a:t>
            </a:r>
            <a:r>
              <a:rPr lang="de-DE" sz="3600" baseline="30000" dirty="0">
                <a:solidFill>
                  <a:schemeClr val="bg1"/>
                </a:solidFill>
              </a:rPr>
              <a:t>90+</a:t>
            </a:r>
            <a:r>
              <a:rPr lang="de-DE" sz="3600" dirty="0">
                <a:solidFill>
                  <a:schemeClr val="bg1"/>
                </a:solidFill>
              </a:rPr>
              <a:t> K</a:t>
            </a:r>
            <a:r>
              <a:rPr lang="de-DE" sz="36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de-DE" sz="3600" dirty="0">
                <a:solidFill>
                  <a:schemeClr val="bg1"/>
                </a:solidFill>
              </a:rPr>
              <a:t> (L →</a:t>
            </a:r>
            <a:r>
              <a:rPr lang="de-DE" sz="3600" dirty="0"/>
              <a:t> </a:t>
            </a:r>
            <a:r>
              <a:rPr lang="de-DE" sz="3600" dirty="0">
                <a:solidFill>
                  <a:schemeClr val="bg1"/>
                </a:solidFill>
              </a:rPr>
              <a:t>K) </a:t>
            </a:r>
            <a:r>
              <a:rPr lang="de-DE" sz="3600" dirty="0" err="1">
                <a:solidFill>
                  <a:schemeClr val="bg1"/>
                </a:solidFill>
              </a:rPr>
              <a:t>transitions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BE73A33D-7E83-46C1-881F-56A98A424481}"/>
              </a:ext>
            </a:extLst>
          </p:cNvPr>
          <p:cNvSpPr txBox="1"/>
          <p:nvPr/>
        </p:nvSpPr>
        <p:spPr>
          <a:xfrm>
            <a:off x="7861766" y="4781672"/>
            <a:ext cx="4285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  <a:p>
            <a:r>
              <a:rPr lang="de-DE" dirty="0"/>
              <a:t>K</a:t>
            </a:r>
            <a:r>
              <a:rPr lang="de-DE" dirty="0">
                <a:latin typeface="Symbol" panose="05050102010706020507" pitchFamily="18" charset="2"/>
              </a:rPr>
              <a:t>a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</a:t>
            </a:r>
            <a:r>
              <a:rPr lang="de-DE" dirty="0" err="1"/>
              <a:t>resolved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time in a heavy He-like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9E63EB8-C339-4F2B-96D6-364A27C0567A}"/>
              </a:ext>
            </a:extLst>
          </p:cNvPr>
          <p:cNvSpPr txBox="1"/>
          <p:nvPr/>
        </p:nvSpPr>
        <p:spPr>
          <a:xfrm>
            <a:off x="7141686" y="471283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007E39"/>
                </a:solidFill>
              </a:rPr>
              <a:t>☺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C19BEC25-8358-4058-A7F0-B357B83A72AE}"/>
              </a:ext>
            </a:extLst>
          </p:cNvPr>
          <p:cNvSpPr txBox="1"/>
          <p:nvPr/>
        </p:nvSpPr>
        <p:spPr>
          <a:xfrm>
            <a:off x="112851" y="1067266"/>
            <a:ext cx="738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About 150 K</a:t>
            </a:r>
            <a:r>
              <a:rPr lang="de-DE" dirty="0">
                <a:latin typeface="Symbol" panose="05050102010706020507" pitchFamily="18" charset="2"/>
              </a:rPr>
              <a:t>a</a:t>
            </a:r>
            <a:r>
              <a:rPr lang="de-DE" dirty="0"/>
              <a:t> </a:t>
            </a:r>
            <a:r>
              <a:rPr lang="de-DE" dirty="0" err="1"/>
              <a:t>photons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recorded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>
                <a:latin typeface="Symbol" panose="05050102010706020507" pitchFamily="18" charset="2"/>
              </a:rPr>
              <a:t>D</a:t>
            </a:r>
            <a:r>
              <a:rPr lang="de-DE" dirty="0"/>
              <a:t>E</a:t>
            </a:r>
            <a:r>
              <a:rPr lang="de-DE" baseline="-25000" dirty="0"/>
              <a:t>FWHM</a:t>
            </a:r>
            <a:r>
              <a:rPr lang="de-DE" dirty="0"/>
              <a:t> &lt; 100 </a:t>
            </a:r>
            <a:r>
              <a:rPr lang="de-DE" dirty="0" err="1"/>
              <a:t>eV.</a:t>
            </a:r>
            <a:endParaRPr lang="de-DE" dirty="0"/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4A00C189-0594-4D67-A124-6FFD737DDA24}"/>
              </a:ext>
            </a:extLst>
          </p:cNvPr>
          <p:cNvSpPr txBox="1"/>
          <p:nvPr/>
        </p:nvSpPr>
        <p:spPr>
          <a:xfrm>
            <a:off x="1525564" y="1571791"/>
            <a:ext cx="66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</a:rPr>
              <a:t>K</a:t>
            </a:r>
            <a:r>
              <a:rPr lang="de-DE" b="1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de-DE" b="1" baseline="-25000" dirty="0">
                <a:solidFill>
                  <a:srgbClr val="C00000"/>
                </a:solidFill>
                <a:latin typeface="Symbol" panose="05050102010706020507" pitchFamily="18" charset="2"/>
              </a:rPr>
              <a:t>2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A3406845-21EE-457A-9F43-AA59FB42789D}"/>
              </a:ext>
            </a:extLst>
          </p:cNvPr>
          <p:cNvSpPr txBox="1"/>
          <p:nvPr/>
        </p:nvSpPr>
        <p:spPr>
          <a:xfrm>
            <a:off x="5738600" y="1574590"/>
            <a:ext cx="66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b="1" dirty="0">
              <a:solidFill>
                <a:srgbClr val="00579F"/>
              </a:solidFill>
            </a:endParaRPr>
          </a:p>
          <a:p>
            <a:r>
              <a:rPr lang="de-DE" b="1" dirty="0">
                <a:solidFill>
                  <a:srgbClr val="00579F"/>
                </a:solidFill>
              </a:rPr>
              <a:t>K</a:t>
            </a:r>
            <a:r>
              <a:rPr lang="de-DE" b="1" dirty="0">
                <a:solidFill>
                  <a:srgbClr val="00579F"/>
                </a:solidFill>
                <a:latin typeface="Symbol" panose="05050102010706020507" pitchFamily="18" charset="2"/>
              </a:rPr>
              <a:t>a</a:t>
            </a:r>
            <a:r>
              <a:rPr lang="de-DE" b="1" baseline="-25000" dirty="0">
                <a:solidFill>
                  <a:srgbClr val="00579F"/>
                </a:solidFill>
                <a:latin typeface="Symbol" panose="05050102010706020507" pitchFamily="18" charset="2"/>
              </a:rPr>
              <a:t>1</a:t>
            </a:r>
            <a:endParaRPr lang="de-DE" b="1" dirty="0">
              <a:solidFill>
                <a:srgbClr val="00579F"/>
              </a:solidFill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5524C738-59DB-48DB-BD14-EDC5BDC4A786}"/>
              </a:ext>
            </a:extLst>
          </p:cNvPr>
          <p:cNvSpPr txBox="1"/>
          <p:nvPr/>
        </p:nvSpPr>
        <p:spPr>
          <a:xfrm>
            <a:off x="1501702" y="4133021"/>
            <a:ext cx="66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</a:rPr>
              <a:t>K</a:t>
            </a:r>
            <a:r>
              <a:rPr lang="de-DE" b="1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de-DE" b="1" baseline="-25000" dirty="0">
                <a:solidFill>
                  <a:srgbClr val="C00000"/>
                </a:solidFill>
                <a:latin typeface="Symbol" panose="05050102010706020507" pitchFamily="18" charset="2"/>
              </a:rPr>
              <a:t>2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48F6EF84-26B4-4A46-8200-75347BF20528}"/>
              </a:ext>
            </a:extLst>
          </p:cNvPr>
          <p:cNvSpPr txBox="1"/>
          <p:nvPr/>
        </p:nvSpPr>
        <p:spPr>
          <a:xfrm>
            <a:off x="5536548" y="4347156"/>
            <a:ext cx="66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b="1" dirty="0">
              <a:solidFill>
                <a:srgbClr val="00579F"/>
              </a:solidFill>
            </a:endParaRPr>
          </a:p>
          <a:p>
            <a:r>
              <a:rPr lang="de-DE" b="1" dirty="0">
                <a:solidFill>
                  <a:srgbClr val="00579F"/>
                </a:solidFill>
              </a:rPr>
              <a:t>K</a:t>
            </a:r>
            <a:r>
              <a:rPr lang="de-DE" b="1" dirty="0">
                <a:solidFill>
                  <a:srgbClr val="00579F"/>
                </a:solidFill>
                <a:latin typeface="Symbol" panose="05050102010706020507" pitchFamily="18" charset="2"/>
              </a:rPr>
              <a:t>a</a:t>
            </a:r>
            <a:r>
              <a:rPr lang="de-DE" b="1" baseline="-25000" dirty="0">
                <a:solidFill>
                  <a:srgbClr val="00579F"/>
                </a:solidFill>
                <a:latin typeface="Symbol" panose="05050102010706020507" pitchFamily="18" charset="2"/>
              </a:rPr>
              <a:t>1</a:t>
            </a:r>
            <a:endParaRPr lang="de-DE" b="1" dirty="0">
              <a:solidFill>
                <a:srgbClr val="00579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B555B4-A9D2-4293-A779-2EB3F2A426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87" t="24928" r="34870" b="15943"/>
          <a:stretch/>
        </p:blipFill>
        <p:spPr>
          <a:xfrm>
            <a:off x="10374720" y="2938816"/>
            <a:ext cx="1841061" cy="140601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3CD3358-DD8A-4164-A258-314DEEC27758}"/>
              </a:ext>
            </a:extLst>
          </p:cNvPr>
          <p:cNvSpPr/>
          <p:nvPr/>
        </p:nvSpPr>
        <p:spPr bwMode="auto">
          <a:xfrm rot="20939056">
            <a:off x="2312816" y="2110216"/>
            <a:ext cx="2396948" cy="1012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A66543E0-31B0-4BD1-89E9-727893275D0C}"/>
              </a:ext>
            </a:extLst>
          </p:cNvPr>
          <p:cNvSpPr/>
          <p:nvPr/>
        </p:nvSpPr>
        <p:spPr bwMode="auto">
          <a:xfrm rot="20939056">
            <a:off x="2334468" y="4475351"/>
            <a:ext cx="2396948" cy="1012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870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557718F-EDC2-4D17-ADB2-9D5DD243F3F8}"/>
              </a:ext>
            </a:extLst>
          </p:cNvPr>
          <p:cNvGrpSpPr>
            <a:grpSpLocks noChangeAspect="1"/>
          </p:cNvGrpSpPr>
          <p:nvPr/>
        </p:nvGrpSpPr>
        <p:grpSpPr>
          <a:xfrm>
            <a:off x="6240016" y="764705"/>
            <a:ext cx="5889824" cy="4110758"/>
            <a:chOff x="119336" y="1124744"/>
            <a:chExt cx="7793333" cy="543929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265856F-63AE-4A85-A358-302C75ED4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36" y="1124744"/>
              <a:ext cx="7793333" cy="543929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D545797-80C4-4C55-A8C7-E36EB6D5F88A}"/>
                </a:ext>
              </a:extLst>
            </p:cNvPr>
            <p:cNvSpPr/>
            <p:nvPr/>
          </p:nvSpPr>
          <p:spPr bwMode="auto">
            <a:xfrm>
              <a:off x="7104112" y="1484784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75AE4A4-17A3-4FD1-AE13-523751C54B88}"/>
                </a:ext>
              </a:extLst>
            </p:cNvPr>
            <p:cNvSpPr/>
            <p:nvPr/>
          </p:nvSpPr>
          <p:spPr bwMode="auto">
            <a:xfrm>
              <a:off x="7004273" y="4100612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7BD4185-7B7A-4AC8-A52F-A46BFE6B359A}"/>
                </a:ext>
              </a:extLst>
            </p:cNvPr>
            <p:cNvSpPr/>
            <p:nvPr/>
          </p:nvSpPr>
          <p:spPr bwMode="auto">
            <a:xfrm>
              <a:off x="1055440" y="4070499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49F2C8D-E009-46E0-B844-65F62FB2EA20}"/>
                </a:ext>
              </a:extLst>
            </p:cNvPr>
            <p:cNvSpPr/>
            <p:nvPr/>
          </p:nvSpPr>
          <p:spPr bwMode="auto">
            <a:xfrm>
              <a:off x="1055440" y="1473721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14C46785-D673-4DC8-8421-77DB0B61B681}"/>
              </a:ext>
            </a:extLst>
          </p:cNvPr>
          <p:cNvSpPr txBox="1"/>
          <p:nvPr/>
        </p:nvSpPr>
        <p:spPr>
          <a:xfrm>
            <a:off x="115717" y="-4234"/>
            <a:ext cx="120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Results</a:t>
            </a:r>
            <a:r>
              <a:rPr lang="de-DE" sz="3600" dirty="0">
                <a:solidFill>
                  <a:schemeClr val="bg1"/>
                </a:solidFill>
              </a:rPr>
              <a:t> 2021 beam time: U</a:t>
            </a:r>
            <a:r>
              <a:rPr lang="de-DE" sz="3600" baseline="30000" dirty="0">
                <a:solidFill>
                  <a:schemeClr val="bg1"/>
                </a:solidFill>
              </a:rPr>
              <a:t>90+</a:t>
            </a:r>
            <a:r>
              <a:rPr lang="de-DE" sz="3600" dirty="0">
                <a:solidFill>
                  <a:schemeClr val="bg1"/>
                </a:solidFill>
              </a:rPr>
              <a:t> K</a:t>
            </a:r>
            <a:r>
              <a:rPr lang="de-DE" sz="36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de-DE" sz="3600" dirty="0">
                <a:solidFill>
                  <a:schemeClr val="bg1"/>
                </a:solidFill>
              </a:rPr>
              <a:t> (L →</a:t>
            </a:r>
            <a:r>
              <a:rPr lang="de-DE" sz="3600" dirty="0"/>
              <a:t> </a:t>
            </a:r>
            <a:r>
              <a:rPr lang="de-DE" sz="3600" dirty="0">
                <a:solidFill>
                  <a:schemeClr val="bg1"/>
                </a:solidFill>
              </a:rPr>
              <a:t>K) </a:t>
            </a:r>
            <a:r>
              <a:rPr lang="de-DE" sz="3600" dirty="0" err="1">
                <a:solidFill>
                  <a:schemeClr val="bg1"/>
                </a:solidFill>
              </a:rPr>
              <a:t>transitions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C2FD10-EFDF-464B-848A-79F74BD1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55961"/>
            <a:ext cx="5066045" cy="32036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E3C4068-1CE5-4E09-9C78-E99163531804}"/>
              </a:ext>
            </a:extLst>
          </p:cNvPr>
          <p:cNvSpPr txBox="1"/>
          <p:nvPr/>
        </p:nvSpPr>
        <p:spPr>
          <a:xfrm>
            <a:off x="1034674" y="962894"/>
            <a:ext cx="4419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  <a:p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emitter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DE9A22-FA34-4AF8-A26B-490081DE0752}"/>
              </a:ext>
            </a:extLst>
          </p:cNvPr>
          <p:cNvSpPr txBox="1"/>
          <p:nvPr/>
        </p:nvSpPr>
        <p:spPr>
          <a:xfrm>
            <a:off x="7608168" y="4902840"/>
            <a:ext cx="45365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  <a:p>
            <a:r>
              <a:rPr lang="de-DE" dirty="0"/>
              <a:t>Maximum </a:t>
            </a:r>
            <a:r>
              <a:rPr lang="de-DE" dirty="0" err="1"/>
              <a:t>likelyhood</a:t>
            </a:r>
            <a:r>
              <a:rPr lang="de-DE" dirty="0"/>
              <a:t> </a:t>
            </a:r>
            <a:r>
              <a:rPr lang="de-DE" dirty="0" err="1"/>
              <a:t>adjustment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 Voigt-</a:t>
            </a:r>
            <a:r>
              <a:rPr lang="de-DE" dirty="0" err="1"/>
              <a:t>shaped</a:t>
            </a:r>
            <a:r>
              <a:rPr lang="de-DE" dirty="0"/>
              <a:t> </a:t>
            </a:r>
            <a:r>
              <a:rPr lang="de-DE" dirty="0" err="1"/>
              <a:t>peaks</a:t>
            </a:r>
            <a:r>
              <a:rPr lang="de-DE" dirty="0"/>
              <a:t> 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) in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obtain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.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FC1D88-5ED3-4B00-8DB4-4AD18DB71595}"/>
              </a:ext>
            </a:extLst>
          </p:cNvPr>
          <p:cNvGrpSpPr/>
          <p:nvPr/>
        </p:nvGrpSpPr>
        <p:grpSpPr>
          <a:xfrm>
            <a:off x="651161" y="4649189"/>
            <a:ext cx="4992828" cy="1933732"/>
            <a:chOff x="350192" y="4659591"/>
            <a:chExt cx="4992828" cy="193373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D4BE9AD-5555-4D9B-B98A-A4D30E141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787"/>
            <a:stretch/>
          </p:blipFill>
          <p:spPr>
            <a:xfrm>
              <a:off x="350192" y="4659591"/>
              <a:ext cx="4017616" cy="1933732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221919D-6BF9-4C99-8183-295734969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875"/>
            <a:stretch/>
          </p:blipFill>
          <p:spPr>
            <a:xfrm>
              <a:off x="1919536" y="4659591"/>
              <a:ext cx="3423484" cy="19337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4CEE99A9-AF94-404E-BA46-9E0C909DE77E}"/>
              </a:ext>
            </a:extLst>
          </p:cNvPr>
          <p:cNvSpPr txBox="1"/>
          <p:nvPr/>
        </p:nvSpPr>
        <p:spPr>
          <a:xfrm>
            <a:off x="8184232" y="6032321"/>
            <a:ext cx="350702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Arial" panose="020B0604020202020204" pitchFamily="34" charset="0"/>
              </a:rPr>
              <a:t>P. Pfäfflein et al., </a:t>
            </a:r>
            <a:r>
              <a:rPr lang="en-US" sz="1200" b="1" dirty="0">
                <a:latin typeface="+mj-lt"/>
              </a:rPr>
              <a:t>Phys. Rev. Lett. 134, 153001 (2025)</a:t>
            </a:r>
            <a:endParaRPr lang="en-US" sz="1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2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4C46785-D673-4DC8-8421-77DB0B61B681}"/>
              </a:ext>
            </a:extLst>
          </p:cNvPr>
          <p:cNvSpPr txBox="1"/>
          <p:nvPr/>
        </p:nvSpPr>
        <p:spPr>
          <a:xfrm>
            <a:off x="115717" y="-4234"/>
            <a:ext cx="120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Results</a:t>
            </a:r>
            <a:r>
              <a:rPr lang="de-DE" sz="3600" dirty="0">
                <a:solidFill>
                  <a:schemeClr val="bg1"/>
                </a:solidFill>
              </a:rPr>
              <a:t> 2021 beam time: U</a:t>
            </a:r>
            <a:r>
              <a:rPr lang="de-DE" sz="3600" baseline="30000" dirty="0">
                <a:solidFill>
                  <a:schemeClr val="bg1"/>
                </a:solidFill>
              </a:rPr>
              <a:t>90+</a:t>
            </a:r>
            <a:r>
              <a:rPr lang="de-DE" sz="3600" dirty="0">
                <a:solidFill>
                  <a:schemeClr val="bg1"/>
                </a:solidFill>
              </a:rPr>
              <a:t> K</a:t>
            </a:r>
            <a:r>
              <a:rPr lang="de-DE" sz="36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de-DE" sz="3600" dirty="0">
                <a:solidFill>
                  <a:schemeClr val="bg1"/>
                </a:solidFill>
              </a:rPr>
              <a:t> (L →</a:t>
            </a:r>
            <a:r>
              <a:rPr lang="de-DE" sz="3600" dirty="0"/>
              <a:t> </a:t>
            </a:r>
            <a:r>
              <a:rPr lang="de-DE" sz="3600" dirty="0">
                <a:solidFill>
                  <a:schemeClr val="bg1"/>
                </a:solidFill>
              </a:rPr>
              <a:t>K) </a:t>
            </a:r>
            <a:r>
              <a:rPr lang="de-DE" sz="3600" dirty="0" err="1">
                <a:solidFill>
                  <a:schemeClr val="bg1"/>
                </a:solidFill>
              </a:rPr>
              <a:t>transitions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48EEEA-65E3-447F-951F-A44742707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" y="2348879"/>
            <a:ext cx="7446941" cy="21763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E233027-5673-42F8-940B-C12519547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198" y="1844824"/>
            <a:ext cx="4586582" cy="368851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8DD6C36-A20B-4952-8B48-146A6A27247A}"/>
              </a:ext>
            </a:extLst>
          </p:cNvPr>
          <p:cNvSpPr txBox="1"/>
          <p:nvPr/>
        </p:nvSpPr>
        <p:spPr>
          <a:xfrm>
            <a:off x="738287" y="1159537"/>
            <a:ext cx="664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  <a:p>
            <a:r>
              <a:rPr lang="de-DE" dirty="0"/>
              <a:t>First high-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on K</a:t>
            </a:r>
            <a:r>
              <a:rPr lang="de-DE" dirty="0">
                <a:latin typeface="Symbol" panose="05050102010706020507" pitchFamily="18" charset="2"/>
              </a:rPr>
              <a:t>a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in a high-Z </a:t>
            </a:r>
            <a:r>
              <a:rPr lang="de-DE" dirty="0" err="1"/>
              <a:t>system</a:t>
            </a:r>
            <a:r>
              <a:rPr lang="de-DE" dirty="0"/>
              <a:t> (Z &gt; 54).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indication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A7B21F-C403-4CFB-AE69-D83BEF78D2E5}"/>
              </a:ext>
            </a:extLst>
          </p:cNvPr>
          <p:cNvSpPr txBox="1"/>
          <p:nvPr/>
        </p:nvSpPr>
        <p:spPr>
          <a:xfrm>
            <a:off x="18207" y="1079842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007E39"/>
                </a:solidFill>
              </a:rPr>
              <a:t>☺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91EEEDF-43BB-4325-8596-605E3A4F3580}"/>
              </a:ext>
            </a:extLst>
          </p:cNvPr>
          <p:cNvGrpSpPr/>
          <p:nvPr/>
        </p:nvGrpSpPr>
        <p:grpSpPr>
          <a:xfrm>
            <a:off x="651161" y="4649189"/>
            <a:ext cx="4992828" cy="1933732"/>
            <a:chOff x="350192" y="4659591"/>
            <a:chExt cx="4992828" cy="1933732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D06222E-53C0-4363-AFF3-E7817648A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787"/>
            <a:stretch/>
          </p:blipFill>
          <p:spPr>
            <a:xfrm>
              <a:off x="350192" y="4659591"/>
              <a:ext cx="4017616" cy="193373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F1B0AF3-6184-4892-9E2F-6D748BD73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875"/>
            <a:stretch/>
          </p:blipFill>
          <p:spPr>
            <a:xfrm>
              <a:off x="1919536" y="4659591"/>
              <a:ext cx="3423484" cy="1933732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5D29D4AA-C605-4237-A34C-254EEC778370}"/>
              </a:ext>
            </a:extLst>
          </p:cNvPr>
          <p:cNvSpPr txBox="1"/>
          <p:nvPr/>
        </p:nvSpPr>
        <p:spPr>
          <a:xfrm>
            <a:off x="8184232" y="6032321"/>
            <a:ext cx="350702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Arial" panose="020B0604020202020204" pitchFamily="34" charset="0"/>
              </a:rPr>
              <a:t>P. Pfäfflein et al., </a:t>
            </a:r>
            <a:r>
              <a:rPr lang="en-US" sz="1200" b="1" dirty="0">
                <a:latin typeface="+mj-lt"/>
              </a:rPr>
              <a:t>Phys. Rev. Lett. 134, 153001 (2025)</a:t>
            </a:r>
            <a:endParaRPr lang="en-US" sz="1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4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9">
            <a:extLst>
              <a:ext uri="{FF2B5EF4-FFF2-40B4-BE49-F238E27FC236}">
                <a16:creationId xmlns:a16="http://schemas.microsoft.com/office/drawing/2014/main" id="{3FD17A55-F560-4928-A0FC-688220C41C9D}"/>
              </a:ext>
            </a:extLst>
          </p:cNvPr>
          <p:cNvSpPr txBox="1"/>
          <p:nvPr/>
        </p:nvSpPr>
        <p:spPr>
          <a:xfrm>
            <a:off x="4847857" y="16451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srgbClr val="0045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7B72A-2FDE-4DE0-ABDE-55AB9D13B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3716" r="1565" b="37799"/>
          <a:stretch/>
        </p:blipFill>
        <p:spPr bwMode="auto">
          <a:xfrm>
            <a:off x="0" y="2014528"/>
            <a:ext cx="801064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ABAC6160-5D88-490E-B9DD-999C55DD01E9}"/>
              </a:ext>
            </a:extLst>
          </p:cNvPr>
          <p:cNvSpPr txBox="1"/>
          <p:nvPr/>
        </p:nvSpPr>
        <p:spPr>
          <a:xfrm>
            <a:off x="1699862" y="1070630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Comparison of the present measurements and theoretical predictions of the transition energies as well as the ground state energy.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D: Drake, P: Plante, C: Cheng, K: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Kozhedub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(versus reference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Artemyev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et al.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401324-EA2D-4845-9079-AEDDE0B20C71}"/>
              </a:ext>
            </a:extLst>
          </p:cNvPr>
          <p:cNvSpPr txBox="1"/>
          <p:nvPr/>
        </p:nvSpPr>
        <p:spPr>
          <a:xfrm>
            <a:off x="8976320" y="3018863"/>
            <a:ext cx="189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Still </a:t>
            </a:r>
            <a:r>
              <a:rPr lang="de-DE" sz="2000" dirty="0" err="1"/>
              <a:t>far</a:t>
            </a:r>
            <a:r>
              <a:rPr lang="de-DE" sz="2000" dirty="0"/>
              <a:t> </a:t>
            </a:r>
            <a:r>
              <a:rPr lang="de-DE" sz="2000" dirty="0" err="1"/>
              <a:t>away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1 eV </a:t>
            </a:r>
            <a:r>
              <a:rPr lang="de-DE" sz="2000" dirty="0" err="1"/>
              <a:t>accuracy</a:t>
            </a:r>
            <a:endParaRPr lang="en-US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9EB4C3-D2E4-4A9F-82F2-99130F38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488" y="2764695"/>
            <a:ext cx="1314450" cy="152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C35C25-702F-4C8C-9E77-CB114E9CF090}"/>
              </a:ext>
            </a:extLst>
          </p:cNvPr>
          <p:cNvSpPr txBox="1"/>
          <p:nvPr/>
        </p:nvSpPr>
        <p:spPr>
          <a:xfrm>
            <a:off x="115717" y="-4234"/>
            <a:ext cx="120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Results</a:t>
            </a:r>
            <a:r>
              <a:rPr lang="de-DE" sz="3600" dirty="0">
                <a:solidFill>
                  <a:schemeClr val="bg1"/>
                </a:solidFill>
              </a:rPr>
              <a:t> 2021 beam time: U</a:t>
            </a:r>
            <a:r>
              <a:rPr lang="de-DE" sz="3600" baseline="30000" dirty="0">
                <a:solidFill>
                  <a:schemeClr val="bg1"/>
                </a:solidFill>
              </a:rPr>
              <a:t>90+</a:t>
            </a:r>
            <a:r>
              <a:rPr lang="de-DE" sz="3600" dirty="0">
                <a:solidFill>
                  <a:schemeClr val="bg1"/>
                </a:solidFill>
              </a:rPr>
              <a:t> K</a:t>
            </a:r>
            <a:r>
              <a:rPr lang="de-DE" sz="36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de-DE" sz="3600" dirty="0">
                <a:solidFill>
                  <a:schemeClr val="bg1"/>
                </a:solidFill>
              </a:rPr>
              <a:t> (L →</a:t>
            </a:r>
            <a:r>
              <a:rPr lang="de-DE" sz="3600" dirty="0"/>
              <a:t> </a:t>
            </a:r>
            <a:r>
              <a:rPr lang="de-DE" sz="3600" dirty="0">
                <a:solidFill>
                  <a:schemeClr val="bg1"/>
                </a:solidFill>
              </a:rPr>
              <a:t>K) </a:t>
            </a:r>
            <a:r>
              <a:rPr lang="de-DE" sz="3600" dirty="0" err="1">
                <a:solidFill>
                  <a:schemeClr val="bg1"/>
                </a:solidFill>
              </a:rPr>
              <a:t>transitions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5F4AB-A0B2-45CC-A833-E54AF6A432C5}"/>
              </a:ext>
            </a:extLst>
          </p:cNvPr>
          <p:cNvSpPr txBox="1"/>
          <p:nvPr/>
        </p:nvSpPr>
        <p:spPr>
          <a:xfrm>
            <a:off x="255385" y="5203474"/>
            <a:ext cx="9184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  <a:p>
            <a:r>
              <a:rPr lang="de-DE" dirty="0"/>
              <a:t>Experimental </a:t>
            </a:r>
            <a:r>
              <a:rPr lang="de-DE" dirty="0" err="1"/>
              <a:t>accuracy</a:t>
            </a:r>
            <a:r>
              <a:rPr lang="de-DE" dirty="0"/>
              <a:t> not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distinguish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different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treatments</a:t>
            </a:r>
            <a:r>
              <a:rPr lang="de-DE" dirty="0"/>
              <a:t>. </a:t>
            </a:r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stemming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statistics</a:t>
            </a:r>
            <a:r>
              <a:rPr lang="de-DE" dirty="0"/>
              <a:t>, </a:t>
            </a:r>
            <a:r>
              <a:rPr lang="de-DE" dirty="0" err="1"/>
              <a:t>thus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photons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3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866C28-3697-4F33-A761-8732EEA3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484784"/>
            <a:ext cx="8234398" cy="4248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DC00401-93CF-47C8-B1F6-9126BB24B099}"/>
              </a:ext>
            </a:extLst>
          </p:cNvPr>
          <p:cNvCxnSpPr>
            <a:cxnSpLocks/>
          </p:cNvCxnSpPr>
          <p:nvPr/>
        </p:nvCxnSpPr>
        <p:spPr>
          <a:xfrm>
            <a:off x="5375920" y="1484784"/>
            <a:ext cx="0" cy="4248472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8277FBB-F511-40FF-8C88-E167A049DEDF}"/>
              </a:ext>
            </a:extLst>
          </p:cNvPr>
          <p:cNvSpPr txBox="1"/>
          <p:nvPr/>
        </p:nvSpPr>
        <p:spPr>
          <a:xfrm>
            <a:off x="115717" y="-4234"/>
            <a:ext cx="120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</a:rPr>
              <a:t>2025 </a:t>
            </a:r>
            <a:r>
              <a:rPr lang="de-DE" sz="3600" dirty="0" err="1">
                <a:solidFill>
                  <a:schemeClr val="bg1"/>
                </a:solidFill>
              </a:rPr>
              <a:t>surprise</a:t>
            </a:r>
            <a:r>
              <a:rPr lang="de-DE" sz="3600" dirty="0">
                <a:solidFill>
                  <a:schemeClr val="bg1"/>
                </a:solidFill>
              </a:rPr>
              <a:t>: </a:t>
            </a:r>
            <a:r>
              <a:rPr lang="de-DE" sz="3600" dirty="0" err="1">
                <a:solidFill>
                  <a:schemeClr val="bg1"/>
                </a:solidFill>
              </a:rPr>
              <a:t>instabilities</a:t>
            </a:r>
            <a:r>
              <a:rPr lang="de-DE" sz="3600" dirty="0">
                <a:solidFill>
                  <a:schemeClr val="bg1"/>
                </a:solidFill>
              </a:rPr>
              <a:t> due </a:t>
            </a:r>
            <a:r>
              <a:rPr lang="de-DE" sz="3600" dirty="0" err="1">
                <a:solidFill>
                  <a:schemeClr val="bg1"/>
                </a:solidFill>
              </a:rPr>
              <a:t>to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accelerator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operation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76798D-23B5-4B06-9748-8FE95B5FE744}"/>
              </a:ext>
            </a:extLst>
          </p:cNvPr>
          <p:cNvSpPr txBox="1"/>
          <p:nvPr/>
        </p:nvSpPr>
        <p:spPr>
          <a:xfrm>
            <a:off x="5595356" y="1700808"/>
            <a:ext cx="2902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B0F0"/>
                </a:solidFill>
              </a:rPr>
              <a:t>HOT FIX:</a:t>
            </a:r>
          </a:p>
          <a:p>
            <a:r>
              <a:rPr lang="de-DE" sz="2000" dirty="0" err="1">
                <a:solidFill>
                  <a:srgbClr val="00B0F0"/>
                </a:solidFill>
              </a:rPr>
              <a:t>Mitigating</a:t>
            </a:r>
            <a:r>
              <a:rPr lang="de-DE" sz="2000" dirty="0">
                <a:solidFill>
                  <a:srgbClr val="00B0F0"/>
                </a:solidFill>
              </a:rPr>
              <a:t> </a:t>
            </a:r>
            <a:r>
              <a:rPr lang="de-DE" sz="2000" dirty="0" err="1">
                <a:solidFill>
                  <a:srgbClr val="00B0F0"/>
                </a:solidFill>
              </a:rPr>
              <a:t>measures</a:t>
            </a:r>
            <a:r>
              <a:rPr lang="de-DE" sz="2000" dirty="0">
                <a:solidFill>
                  <a:srgbClr val="00B0F0"/>
                </a:solidFill>
              </a:rPr>
              <a:t> </a:t>
            </a:r>
            <a:r>
              <a:rPr lang="de-DE" sz="2000" dirty="0" err="1">
                <a:solidFill>
                  <a:srgbClr val="00B0F0"/>
                </a:solidFill>
              </a:rPr>
              <a:t>with</a:t>
            </a:r>
            <a:r>
              <a:rPr lang="de-DE" sz="2000" dirty="0">
                <a:solidFill>
                  <a:srgbClr val="00B0F0"/>
                </a:solidFill>
              </a:rPr>
              <a:t> </a:t>
            </a:r>
            <a:r>
              <a:rPr lang="de-DE" sz="2000" dirty="0" err="1">
                <a:solidFill>
                  <a:srgbClr val="00B0F0"/>
                </a:solidFill>
              </a:rPr>
              <a:t>help</a:t>
            </a:r>
            <a:r>
              <a:rPr lang="de-DE" sz="2000" dirty="0">
                <a:solidFill>
                  <a:srgbClr val="00B0F0"/>
                </a:solidFill>
              </a:rPr>
              <a:t> </a:t>
            </a:r>
            <a:r>
              <a:rPr lang="de-DE" sz="2000" dirty="0" err="1">
                <a:solidFill>
                  <a:srgbClr val="00B0F0"/>
                </a:solidFill>
              </a:rPr>
              <a:t>of</a:t>
            </a:r>
            <a:r>
              <a:rPr lang="de-DE" sz="2000" dirty="0">
                <a:solidFill>
                  <a:srgbClr val="00B0F0"/>
                </a:solidFill>
              </a:rPr>
              <a:t> GSI </a:t>
            </a:r>
            <a:r>
              <a:rPr lang="de-DE" sz="2000" dirty="0" err="1">
                <a:solidFill>
                  <a:srgbClr val="00B0F0"/>
                </a:solidFill>
              </a:rPr>
              <a:t>Detector</a:t>
            </a:r>
            <a:r>
              <a:rPr lang="de-DE" sz="2000" dirty="0">
                <a:solidFill>
                  <a:srgbClr val="00B0F0"/>
                </a:solidFill>
              </a:rPr>
              <a:t> Laboratory.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EA27166-7888-4DFB-995C-9C26B2FE3069}"/>
              </a:ext>
            </a:extLst>
          </p:cNvPr>
          <p:cNvSpPr txBox="1"/>
          <p:nvPr/>
        </p:nvSpPr>
        <p:spPr>
          <a:xfrm>
            <a:off x="8976320" y="2386935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Hardening</a:t>
            </a:r>
            <a:r>
              <a:rPr lang="de-DE" dirty="0"/>
              <a:t>/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frequent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harsh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accelarators</a:t>
            </a:r>
            <a:r>
              <a:rPr lang="de-DE" dirty="0"/>
              <a:t>/</a:t>
            </a:r>
            <a:r>
              <a:rPr lang="de-DE" dirty="0" err="1"/>
              <a:t>storage</a:t>
            </a:r>
            <a:r>
              <a:rPr lang="de-DE" dirty="0"/>
              <a:t> rings.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5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B2BD08C-78DE-4ACD-BB14-0E887BA8E280}"/>
              </a:ext>
            </a:extLst>
          </p:cNvPr>
          <p:cNvSpPr txBox="1">
            <a:spLocks/>
          </p:cNvSpPr>
          <p:nvPr/>
        </p:nvSpPr>
        <p:spPr bwMode="auto">
          <a:xfrm>
            <a:off x="0" y="6895"/>
            <a:ext cx="12236397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0" hangingPunct="0">
              <a:defRPr/>
            </a:pPr>
            <a:r>
              <a:rPr lang="de-DE" altLang="en-US" sz="3600" dirty="0" err="1">
                <a:latin typeface="+mj-lt"/>
              </a:rPr>
              <a:t>Thank</a:t>
            </a:r>
            <a:r>
              <a:rPr lang="de-DE" altLang="en-US" sz="3600" dirty="0">
                <a:latin typeface="+mj-lt"/>
              </a:rPr>
              <a:t> </a:t>
            </a:r>
            <a:r>
              <a:rPr lang="de-DE" altLang="en-US" sz="3600" dirty="0" err="1">
                <a:latin typeface="+mj-lt"/>
              </a:rPr>
              <a:t>you</a:t>
            </a:r>
            <a:r>
              <a:rPr lang="de-DE" altLang="en-US" sz="3600" dirty="0">
                <a:latin typeface="+mj-lt"/>
              </a:rPr>
              <a:t> </a:t>
            </a:r>
            <a:r>
              <a:rPr lang="de-DE" altLang="en-US" sz="3600" dirty="0" err="1">
                <a:latin typeface="+mj-lt"/>
              </a:rPr>
              <a:t>for</a:t>
            </a:r>
            <a:r>
              <a:rPr lang="de-DE" altLang="en-US" sz="3600" dirty="0">
                <a:latin typeface="+mj-lt"/>
              </a:rPr>
              <a:t> </a:t>
            </a:r>
            <a:r>
              <a:rPr lang="de-DE" altLang="en-US" sz="3600" dirty="0" err="1">
                <a:latin typeface="+mj-lt"/>
              </a:rPr>
              <a:t>your</a:t>
            </a:r>
            <a:r>
              <a:rPr lang="de-DE" altLang="en-US" sz="3600" dirty="0">
                <a:latin typeface="+mj-lt"/>
              </a:rPr>
              <a:t> </a:t>
            </a:r>
            <a:r>
              <a:rPr lang="de-DE" altLang="en-US" sz="3600" dirty="0" err="1">
                <a:latin typeface="+mj-lt"/>
              </a:rPr>
              <a:t>attention</a:t>
            </a:r>
            <a:r>
              <a:rPr lang="de-DE" altLang="en-US" sz="3600" dirty="0">
                <a:latin typeface="+mj-lt"/>
              </a:rPr>
              <a:t> :-)</a:t>
            </a:r>
            <a:endParaRPr lang="de-DE" sz="3600" dirty="0">
              <a:latin typeface="+mj-lt"/>
            </a:endParaRPr>
          </a:p>
        </p:txBody>
      </p:sp>
      <p:pic>
        <p:nvPicPr>
          <p:cNvPr id="10" name="Picture 2" descr="https://www.gsi.de/index.php?eID=tx_nawsecuredl&amp;u=0&amp;file=/typo3temp/pics/bbcdac3ba0.jpg&amp;t=1360156662&amp;hash=5a6b90254b01f3ab73f8a474b0443b03ea044d3c">
            <a:extLst>
              <a:ext uri="{FF2B5EF4-FFF2-40B4-BE49-F238E27FC236}">
                <a16:creationId xmlns:a16="http://schemas.microsoft.com/office/drawing/2014/main" id="{F5EB9449-49C8-4A77-8331-7A27B6ABC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21189"/>
          <a:stretch/>
        </p:blipFill>
        <p:spPr bwMode="auto">
          <a:xfrm>
            <a:off x="6819248" y="3685331"/>
            <a:ext cx="5292242" cy="25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D65006-A72D-4C82-8351-A6C437A1D360}"/>
              </a:ext>
            </a:extLst>
          </p:cNvPr>
          <p:cNvSpPr txBox="1"/>
          <p:nvPr/>
        </p:nvSpPr>
        <p:spPr>
          <a:xfrm>
            <a:off x="6771227" y="727875"/>
            <a:ext cx="5671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 dirty="0"/>
              <a:t>And </a:t>
            </a:r>
            <a:r>
              <a:rPr lang="de-DE" sz="3100" b="1" dirty="0" err="1"/>
              <a:t>many</a:t>
            </a:r>
            <a:r>
              <a:rPr lang="de-DE" sz="3100" b="1" dirty="0"/>
              <a:t> </a:t>
            </a:r>
            <a:r>
              <a:rPr lang="de-DE" sz="3100" b="1" dirty="0" err="1"/>
              <a:t>thanks</a:t>
            </a:r>
            <a:r>
              <a:rPr lang="de-DE" sz="3100" b="1" dirty="0"/>
              <a:t> </a:t>
            </a:r>
            <a:r>
              <a:rPr lang="de-DE" sz="3100" b="1" dirty="0" err="1"/>
              <a:t>to</a:t>
            </a:r>
            <a:r>
              <a:rPr lang="de-DE" sz="3100" b="1" dirty="0"/>
              <a:t> all </a:t>
            </a:r>
            <a:r>
              <a:rPr lang="de-DE" sz="3100" b="1" dirty="0" err="1"/>
              <a:t>the</a:t>
            </a:r>
            <a:r>
              <a:rPr lang="de-DE" sz="3100" b="1" dirty="0"/>
              <a:t> </a:t>
            </a:r>
            <a:r>
              <a:rPr lang="de-DE" sz="3100" b="1" dirty="0" err="1"/>
              <a:t>colleagues</a:t>
            </a:r>
            <a:r>
              <a:rPr lang="de-DE" sz="3100" b="1" dirty="0"/>
              <a:t> </a:t>
            </a:r>
            <a:r>
              <a:rPr lang="de-DE" sz="3100" b="1" dirty="0" err="1"/>
              <a:t>involved</a:t>
            </a:r>
            <a:r>
              <a:rPr lang="de-DE" sz="3100" b="1" dirty="0"/>
              <a:t> in </a:t>
            </a:r>
            <a:r>
              <a:rPr lang="de-DE" sz="3100" b="1" dirty="0" err="1"/>
              <a:t>this</a:t>
            </a:r>
            <a:r>
              <a:rPr lang="de-DE" sz="3100" b="1" dirty="0"/>
              <a:t> </a:t>
            </a:r>
            <a:r>
              <a:rPr lang="de-DE" sz="3100" b="1" dirty="0" err="1"/>
              <a:t>work</a:t>
            </a:r>
            <a:r>
              <a:rPr lang="de-DE" sz="3100" b="1" dirty="0"/>
              <a:t>.</a:t>
            </a:r>
          </a:p>
        </p:txBody>
      </p:sp>
      <p:pic>
        <p:nvPicPr>
          <p:cNvPr id="12" name="Picture 2" descr="G:\000_Daten\Eigene Dokumente\PhD_Homeoffice\80_Science_Council\Material\sparclogo_download.jpg">
            <a:extLst>
              <a:ext uri="{FF2B5EF4-FFF2-40B4-BE49-F238E27FC236}">
                <a16:creationId xmlns:a16="http://schemas.microsoft.com/office/drawing/2014/main" id="{0EDB5F73-F4D2-4964-9DA1-E523A8C1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" b="-1056"/>
          <a:stretch/>
        </p:blipFill>
        <p:spPr bwMode="auto">
          <a:xfrm>
            <a:off x="8115001" y="1835266"/>
            <a:ext cx="2983941" cy="9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o BMBF">
            <a:extLst>
              <a:ext uri="{FF2B5EF4-FFF2-40B4-BE49-F238E27FC236}">
                <a16:creationId xmlns:a16="http://schemas.microsoft.com/office/drawing/2014/main" id="{0A03BBF5-8BD3-4BD3-BBCC-64DC93B5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10025" r="10442" b="10486"/>
          <a:stretch/>
        </p:blipFill>
        <p:spPr bwMode="auto">
          <a:xfrm>
            <a:off x="13608" y="4608444"/>
            <a:ext cx="1929635" cy="134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E067E4-CEA7-4905-B16A-3ADFFC266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732623"/>
            <a:ext cx="2192264" cy="7307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2019D0-D25E-4F7E-88F3-EA679EE93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53" y="5959166"/>
            <a:ext cx="2699845" cy="5243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0BE7FB-14DD-4F6E-A938-85F48DDB90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62"/>
          <a:stretch/>
        </p:blipFill>
        <p:spPr>
          <a:xfrm>
            <a:off x="4116124" y="5834783"/>
            <a:ext cx="2609300" cy="787970"/>
          </a:xfrm>
          <a:prstGeom prst="rect">
            <a:avLst/>
          </a:prstGeom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771D4473-7080-4584-8136-4DE0333B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" y="1153340"/>
            <a:ext cx="2338318" cy="31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2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1614C690-983C-45D0-B879-0A1EC6C14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2764" r="3807" b="10978"/>
          <a:stretch/>
        </p:blipFill>
        <p:spPr bwMode="auto">
          <a:xfrm>
            <a:off x="3964998" y="787088"/>
            <a:ext cx="2707449" cy="34904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1EE174F-5685-4F38-A0FB-12687A7F6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b="8079"/>
          <a:stretch/>
        </p:blipFill>
        <p:spPr bwMode="auto">
          <a:xfrm>
            <a:off x="2118795" y="1658319"/>
            <a:ext cx="213966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irchhoff-Institut für Physik">
            <a:extLst>
              <a:ext uri="{FF2B5EF4-FFF2-40B4-BE49-F238E27FC236}">
                <a16:creationId xmlns:a16="http://schemas.microsoft.com/office/drawing/2014/main" id="{FC866B21-8D24-4627-B7C0-0F6F8EB1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>
            <a:off x="6960096" y="2832003"/>
            <a:ext cx="2164146" cy="81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36">
            <a:extLst>
              <a:ext uri="{FF2B5EF4-FFF2-40B4-BE49-F238E27FC236}">
                <a16:creationId xmlns:a16="http://schemas.microsoft.com/office/drawing/2014/main" id="{00959067-C51C-44DF-81CA-D2DB21297646}"/>
              </a:ext>
            </a:extLst>
          </p:cNvPr>
          <p:cNvSpPr txBox="1"/>
          <p:nvPr/>
        </p:nvSpPr>
        <p:spPr>
          <a:xfrm>
            <a:off x="4486387" y="854290"/>
            <a:ext cx="75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demonstrated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microcalorimeters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large </a:t>
            </a:r>
            <a:r>
              <a:rPr lang="de-DE" dirty="0" err="1"/>
              <a:t>improvements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decades</a:t>
            </a:r>
            <a:r>
              <a:rPr lang="de-DE" dirty="0"/>
              <a:t> …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CD65EDF-5BAE-4C16-897E-50DBBAA1411D}"/>
              </a:ext>
            </a:extLst>
          </p:cNvPr>
          <p:cNvSpPr txBox="1"/>
          <p:nvPr/>
        </p:nvSpPr>
        <p:spPr>
          <a:xfrm>
            <a:off x="4486386" y="5805264"/>
            <a:ext cx="770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</a:t>
            </a:r>
            <a:r>
              <a:rPr lang="de-DE" dirty="0" err="1"/>
              <a:t>making</a:t>
            </a:r>
            <a:r>
              <a:rPr lang="de-DE" dirty="0"/>
              <a:t> microcalorimeters a </a:t>
            </a:r>
            <a:r>
              <a:rPr lang="de-DE" dirty="0" err="1"/>
              <a:t>very</a:t>
            </a:r>
            <a:r>
              <a:rPr lang="de-DE" dirty="0"/>
              <a:t> promising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.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3F81BB0-3092-4D58-9ABD-F10B5E46273C}"/>
              </a:ext>
            </a:extLst>
          </p:cNvPr>
          <p:cNvSpPr txBox="1"/>
          <p:nvPr/>
        </p:nvSpPr>
        <p:spPr>
          <a:xfrm>
            <a:off x="6359565" y="1575399"/>
            <a:ext cx="3237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Spectroscopic</a:t>
            </a:r>
            <a:r>
              <a:rPr lang="de-DE" sz="1600" b="1" dirty="0"/>
              <a:t> </a:t>
            </a:r>
            <a:r>
              <a:rPr lang="de-DE" sz="1600" b="1" dirty="0" err="1"/>
              <a:t>performance</a:t>
            </a:r>
            <a:r>
              <a:rPr lang="de-DE" sz="1600" b="1" dirty="0"/>
              <a:t> at 6 </a:t>
            </a:r>
            <a:r>
              <a:rPr lang="de-DE" sz="1600" b="1" dirty="0" err="1"/>
              <a:t>keV</a:t>
            </a:r>
            <a:endParaRPr lang="de-DE" sz="1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954939C-13B6-4110-B9D5-D9EFBE79766B}"/>
              </a:ext>
            </a:extLst>
          </p:cNvPr>
          <p:cNvSpPr txBox="1"/>
          <p:nvPr/>
        </p:nvSpPr>
        <p:spPr>
          <a:xfrm>
            <a:off x="0" y="254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Cryogenic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Microcalorimeters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Precision X-Ray </a:t>
            </a:r>
            <a:r>
              <a:rPr lang="de-DE" sz="3200" dirty="0" err="1">
                <a:solidFill>
                  <a:schemeClr val="bg1"/>
                </a:solidFill>
              </a:rPr>
              <a:t>Spectroscopy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3DE81F56-0343-4DF7-8596-74EA0C83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2237650" y="4077072"/>
            <a:ext cx="1295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 Box 6">
            <a:extLst>
              <a:ext uri="{FF2B5EF4-FFF2-40B4-BE49-F238E27FC236}">
                <a16:creationId xmlns:a16="http://schemas.microsoft.com/office/drawing/2014/main" id="{8013EE36-7850-448D-AE40-6E0219727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4212731"/>
            <a:ext cx="216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latin typeface="Calibri" pitchFamily="34" charset="0"/>
              </a:rPr>
              <a:t>Temperature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change</a:t>
            </a:r>
            <a:endParaRPr lang="de-DE" sz="1800" dirty="0">
              <a:latin typeface="Calibri" pitchFamily="34" charset="0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BCDAB096-F439-4AD1-8CE3-6AB267CD4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83" y="1008645"/>
            <a:ext cx="3952534" cy="2914156"/>
          </a:xfrm>
          <a:prstGeom prst="rect">
            <a:avLst/>
          </a:prstGeom>
        </p:spPr>
      </p:pic>
      <p:sp>
        <p:nvSpPr>
          <p:cNvPr id="47" name="Text Box 4">
            <a:extLst>
              <a:ext uri="{FF2B5EF4-FFF2-40B4-BE49-F238E27FC236}">
                <a16:creationId xmlns:a16="http://schemas.microsoft.com/office/drawing/2014/main" id="{6CA224E7-0FD4-4744-AB66-E73B7A5C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6" y="5129213"/>
            <a:ext cx="441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 dirty="0">
                <a:latin typeface="Calibri" pitchFamily="34" charset="0"/>
              </a:rPr>
              <a:t>Operation at </a:t>
            </a:r>
            <a:r>
              <a:rPr lang="de-DE" sz="1600" b="1" dirty="0" err="1">
                <a:latin typeface="Calibri" pitchFamily="34" charset="0"/>
              </a:rPr>
              <a:t>low</a:t>
            </a:r>
            <a:r>
              <a:rPr lang="de-DE" sz="1600" b="1" dirty="0">
                <a:latin typeface="Calibri" pitchFamily="34" charset="0"/>
              </a:rPr>
              <a:t> </a:t>
            </a:r>
            <a:r>
              <a:rPr lang="de-DE" sz="1600" b="1" dirty="0" err="1">
                <a:latin typeface="Calibri" pitchFamily="34" charset="0"/>
              </a:rPr>
              <a:t>temperature</a:t>
            </a:r>
            <a:r>
              <a:rPr lang="de-DE" sz="1600" b="1" dirty="0">
                <a:latin typeface="Calibri" pitchFamily="34" charset="0"/>
              </a:rPr>
              <a:t> (</a:t>
            </a:r>
            <a:r>
              <a:rPr lang="de-DE" sz="1600" b="1" i="1" dirty="0">
                <a:latin typeface="Calibri" pitchFamily="34" charset="0"/>
              </a:rPr>
              <a:t>T</a:t>
            </a:r>
            <a:r>
              <a:rPr lang="de-DE" sz="1600" b="1" dirty="0">
                <a:latin typeface="Calibri" pitchFamily="34" charset="0"/>
              </a:rPr>
              <a:t> &lt; 0.1 K):</a:t>
            </a:r>
          </a:p>
          <a:p>
            <a:pPr>
              <a:spcBef>
                <a:spcPct val="50000"/>
              </a:spcBef>
            </a:pPr>
            <a:r>
              <a:rPr lang="de-DE" sz="1600" dirty="0">
                <a:latin typeface="Calibri" pitchFamily="34" charset="0"/>
              </a:rPr>
              <a:t>	</a:t>
            </a:r>
            <a:r>
              <a:rPr lang="de-DE" sz="1600" b="1" dirty="0">
                <a:latin typeface="Calibri" pitchFamily="34" charset="0"/>
              </a:rPr>
              <a:t>→ </a:t>
            </a:r>
            <a:r>
              <a:rPr lang="de-DE" sz="1600" dirty="0" err="1">
                <a:latin typeface="Calibri" pitchFamily="34" charset="0"/>
              </a:rPr>
              <a:t>small</a:t>
            </a:r>
            <a:r>
              <a:rPr lang="de-DE" sz="1600" dirty="0">
                <a:latin typeface="Calibri" pitchFamily="34" charset="0"/>
              </a:rPr>
              <a:t> </a:t>
            </a:r>
            <a:r>
              <a:rPr lang="de-DE" sz="1600" dirty="0" err="1">
                <a:latin typeface="Calibri" pitchFamily="34" charset="0"/>
              </a:rPr>
              <a:t>specific</a:t>
            </a:r>
            <a:r>
              <a:rPr lang="de-DE" sz="1600" dirty="0">
                <a:latin typeface="Calibri" pitchFamily="34" charset="0"/>
              </a:rPr>
              <a:t> </a:t>
            </a:r>
            <a:r>
              <a:rPr lang="de-DE" sz="1600" dirty="0" err="1">
                <a:latin typeface="Calibri" pitchFamily="34" charset="0"/>
              </a:rPr>
              <a:t>heat</a:t>
            </a:r>
            <a:endParaRPr lang="de-DE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600" dirty="0">
                <a:latin typeface="Calibri" pitchFamily="34" charset="0"/>
              </a:rPr>
              <a:t>	</a:t>
            </a:r>
            <a:r>
              <a:rPr lang="de-DE" sz="1600" b="1" dirty="0"/>
              <a:t>→ </a:t>
            </a:r>
            <a:r>
              <a:rPr lang="de-DE" sz="1600" dirty="0"/>
              <a:t>large </a:t>
            </a:r>
            <a:r>
              <a:rPr lang="de-DE" sz="1600" dirty="0" err="1">
                <a:latin typeface="Calibri" pitchFamily="34" charset="0"/>
              </a:rPr>
              <a:t>temperature</a:t>
            </a:r>
            <a:r>
              <a:rPr lang="de-DE" sz="1600" dirty="0">
                <a:latin typeface="Calibri" pitchFamily="34" charset="0"/>
              </a:rPr>
              <a:t> </a:t>
            </a:r>
            <a:r>
              <a:rPr lang="de-DE" sz="1600" dirty="0" err="1">
                <a:latin typeface="Calibri" pitchFamily="34" charset="0"/>
              </a:rPr>
              <a:t>change</a:t>
            </a:r>
            <a:endParaRPr lang="de-DE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600" dirty="0">
                <a:latin typeface="Calibri" pitchFamily="34" charset="0"/>
              </a:rPr>
              <a:t>	</a:t>
            </a:r>
            <a:r>
              <a:rPr lang="de-DE" sz="1600" b="1" dirty="0"/>
              <a:t>→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>
                <a:latin typeface="Calibri" pitchFamily="34" charset="0"/>
              </a:rPr>
              <a:t>thermal </a:t>
            </a:r>
            <a:r>
              <a:rPr lang="de-DE" sz="1600" dirty="0" err="1">
                <a:latin typeface="Calibri" pitchFamily="34" charset="0"/>
              </a:rPr>
              <a:t>noise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188231-B967-4994-B2AD-37F2ACB83965}"/>
              </a:ext>
            </a:extLst>
          </p:cNvPr>
          <p:cNvSpPr txBox="1"/>
          <p:nvPr/>
        </p:nvSpPr>
        <p:spPr>
          <a:xfrm>
            <a:off x="10948251" y="2226676"/>
            <a:ext cx="1457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Spectral</a:t>
            </a:r>
            <a:r>
              <a:rPr lang="de-DE" sz="1400" dirty="0"/>
              <a:t>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semiconductor</a:t>
            </a:r>
            <a:r>
              <a:rPr lang="de-DE" sz="1400" dirty="0"/>
              <a:t> </a:t>
            </a:r>
            <a:r>
              <a:rPr lang="de-DE" sz="1400" dirty="0" err="1"/>
              <a:t>detectors</a:t>
            </a:r>
            <a:endParaRPr lang="en-US" sz="14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1DC4E00-BD14-40AC-8D81-CD75DFA98B16}"/>
              </a:ext>
            </a:extLst>
          </p:cNvPr>
          <p:cNvGrpSpPr/>
          <p:nvPr/>
        </p:nvGrpSpPr>
        <p:grpSpPr>
          <a:xfrm>
            <a:off x="4554326" y="1914630"/>
            <a:ext cx="6222194" cy="3818626"/>
            <a:chOff x="4283807" y="2047772"/>
            <a:chExt cx="6222194" cy="381862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C9F53EE-AF75-44F6-AE5E-6DE43CAAD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3807" y="2047772"/>
              <a:ext cx="6222194" cy="3818626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E929FF1-0322-44D0-8691-D94083341095}"/>
                </a:ext>
              </a:extLst>
            </p:cNvPr>
            <p:cNvSpPr/>
            <p:nvPr/>
          </p:nvSpPr>
          <p:spPr bwMode="auto">
            <a:xfrm>
              <a:off x="4885088" y="2345781"/>
              <a:ext cx="5441055" cy="954107"/>
            </a:xfrm>
            <a:prstGeom prst="rect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70000">
                  <a:srgbClr val="C00000">
                    <a:alpha val="35000"/>
                  </a:srgbClr>
                </a:gs>
                <a:gs pos="30000">
                  <a:srgbClr val="C00000">
                    <a:alpha val="35000"/>
                  </a:srgb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1D0D5EF-0D27-4994-97BD-A7E0EC2D4045}"/>
              </a:ext>
            </a:extLst>
          </p:cNvPr>
          <p:cNvCxnSpPr>
            <a:cxnSpLocks/>
          </p:cNvCxnSpPr>
          <p:nvPr/>
        </p:nvCxnSpPr>
        <p:spPr>
          <a:xfrm>
            <a:off x="10768159" y="3330985"/>
            <a:ext cx="0" cy="190908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C6D7B89-295F-45C4-A686-B44626627FC8}"/>
              </a:ext>
            </a:extLst>
          </p:cNvPr>
          <p:cNvSpPr txBox="1"/>
          <p:nvPr/>
        </p:nvSpPr>
        <p:spPr>
          <a:xfrm>
            <a:off x="10768159" y="3794926"/>
            <a:ext cx="1541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1 – 2 </a:t>
            </a:r>
            <a:r>
              <a:rPr lang="de-DE" sz="1600" b="1" dirty="0" err="1"/>
              <a:t>orders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magnitude</a:t>
            </a:r>
            <a:r>
              <a:rPr lang="de-DE" sz="1600" b="1" dirty="0"/>
              <a:t> </a:t>
            </a:r>
            <a:r>
              <a:rPr lang="de-DE" sz="1600" b="1" dirty="0" err="1"/>
              <a:t>improvement</a:t>
            </a:r>
            <a:endParaRPr lang="en-US" sz="1600" b="1" dirty="0"/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09BBF7C1-0C8E-4854-879D-9166AE3FD94E}"/>
              </a:ext>
            </a:extLst>
          </p:cNvPr>
          <p:cNvSpPr/>
          <p:nvPr/>
        </p:nvSpPr>
        <p:spPr>
          <a:xfrm>
            <a:off x="10697788" y="2239789"/>
            <a:ext cx="216024" cy="901180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3" grpId="0"/>
      <p:bldP spid="9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feld 118"/>
          <p:cNvSpPr txBox="1"/>
          <p:nvPr/>
        </p:nvSpPr>
        <p:spPr>
          <a:xfrm>
            <a:off x="119337" y="25461"/>
            <a:ext cx="11953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u="sng" dirty="0">
                <a:solidFill>
                  <a:schemeClr val="bg1"/>
                </a:solidFill>
              </a:rPr>
              <a:t>M</a:t>
            </a:r>
            <a:r>
              <a:rPr lang="en-GB" sz="3000" dirty="0">
                <a:solidFill>
                  <a:schemeClr val="bg1"/>
                </a:solidFill>
              </a:rPr>
              <a:t>icrocalorimeter </a:t>
            </a:r>
            <a:r>
              <a:rPr lang="en-GB" sz="3000" u="sng" dirty="0">
                <a:solidFill>
                  <a:schemeClr val="bg1"/>
                </a:solidFill>
              </a:rPr>
              <a:t>A</a:t>
            </a:r>
            <a:r>
              <a:rPr lang="en-GB" sz="3000" dirty="0">
                <a:solidFill>
                  <a:schemeClr val="bg1"/>
                </a:solidFill>
              </a:rPr>
              <a:t>rrays for High-resolution </a:t>
            </a:r>
            <a:r>
              <a:rPr lang="en-GB" sz="3000" u="sng" dirty="0">
                <a:solidFill>
                  <a:schemeClr val="bg1"/>
                </a:solidFill>
              </a:rPr>
              <a:t>X</a:t>
            </a:r>
            <a:r>
              <a:rPr lang="en-GB" sz="3000" dirty="0">
                <a:solidFill>
                  <a:schemeClr val="bg1"/>
                </a:solidFill>
              </a:rPr>
              <a:t>-ray </a:t>
            </a:r>
            <a:r>
              <a:rPr lang="en-GB" sz="3000" u="sng" dirty="0">
                <a:solidFill>
                  <a:schemeClr val="bg1"/>
                </a:solidFill>
              </a:rPr>
              <a:t>S</a:t>
            </a:r>
            <a:r>
              <a:rPr lang="en-GB" sz="3000" dirty="0">
                <a:solidFill>
                  <a:schemeClr val="bg1"/>
                </a:solidFill>
              </a:rPr>
              <a:t>pectroscopy - </a:t>
            </a:r>
            <a:r>
              <a:rPr lang="en-GB" sz="3000" dirty="0" err="1">
                <a:solidFill>
                  <a:schemeClr val="bg1"/>
                </a:solidFill>
              </a:rPr>
              <a:t>maXs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5951984" y="784527"/>
          <a:ext cx="6048672" cy="245328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29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maXs-100 design parameters</a:t>
                      </a:r>
                    </a:p>
                  </a:txBody>
                  <a:tcPr anchor="ctr">
                    <a:solidFill>
                      <a:srgbClr val="005A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rgbClr val="005A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Active area: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100 mm</a:t>
                      </a:r>
                      <a:r>
                        <a:rPr lang="en-GB" sz="1800" baseline="30000" dirty="0"/>
                        <a:t>2</a:t>
                      </a:r>
                      <a:r>
                        <a:rPr lang="en-GB" sz="1800" dirty="0"/>
                        <a:t> (64 pixels,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1.25 x 1.25 mm</a:t>
                      </a:r>
                      <a:r>
                        <a:rPr lang="en-GB" sz="1800" baseline="30000" dirty="0"/>
                        <a:t>2</a:t>
                      </a:r>
                      <a:r>
                        <a:rPr lang="en-GB" sz="1800" dirty="0"/>
                        <a:t> each)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FWHM at 60 </a:t>
                      </a:r>
                      <a:r>
                        <a:rPr lang="en-GB" sz="1800" err="1"/>
                        <a:t>keV</a:t>
                      </a:r>
                      <a:r>
                        <a:rPr lang="en-GB" sz="1800"/>
                        <a:t>:</a:t>
                      </a:r>
                      <a:endParaRPr lang="de-DE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&lt;50 eV</a:t>
                      </a:r>
                      <a:endParaRPr lang="en-GB" sz="1800" dirty="0">
                        <a:solidFill>
                          <a:srgbClr val="002060"/>
                        </a:solidFill>
                        <a:latin typeface="+mn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Efficiency at 100 keV: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17 % (50 µm) – 35 % (100 µm)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Operating Temperature:</a:t>
                      </a:r>
                      <a:endParaRPr lang="en-GB" sz="1800" baseline="300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&lt;20 </a:t>
                      </a:r>
                      <a:r>
                        <a:rPr lang="en-GB" sz="1800" dirty="0" err="1"/>
                        <a:t>mK</a:t>
                      </a:r>
                      <a:endParaRPr lang="en-GB" sz="1800" dirty="0">
                        <a:solidFill>
                          <a:srgbClr val="002060"/>
                        </a:solidFill>
                        <a:latin typeface="+mn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42973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10080" r="2821"/>
          <a:stretch/>
        </p:blipFill>
        <p:spPr>
          <a:xfrm>
            <a:off x="8102757" y="3357310"/>
            <a:ext cx="3753883" cy="28687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755624" y="3362988"/>
            <a:ext cx="2502491" cy="78601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maXs-100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66CC361-A299-691C-E47F-30E5160A5C32}"/>
              </a:ext>
            </a:extLst>
          </p:cNvPr>
          <p:cNvGrpSpPr/>
          <p:nvPr/>
        </p:nvGrpSpPr>
        <p:grpSpPr>
          <a:xfrm rot="16200000">
            <a:off x="4761219" y="4499707"/>
            <a:ext cx="3337580" cy="812032"/>
            <a:chOff x="5593452" y="5319866"/>
            <a:chExt cx="3337580" cy="812032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DAA2D07-CB94-4BC2-A701-6ABCF1D58A8F}"/>
                </a:ext>
              </a:extLst>
            </p:cNvPr>
            <p:cNvSpPr txBox="1"/>
            <p:nvPr/>
          </p:nvSpPr>
          <p:spPr>
            <a:xfrm>
              <a:off x="5593452" y="5391876"/>
              <a:ext cx="183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developed within</a:t>
              </a:r>
              <a:endParaRPr lang="en-GB" b="1" dirty="0"/>
            </a:p>
          </p:txBody>
        </p:sp>
        <p:pic>
          <p:nvPicPr>
            <p:cNvPr id="4098" name="Picture 2" descr="G:\000_Daten\Eigene Dokumente\PhD_Homeoffice\80_Science_Council\Material\sparclogo_downloa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2" b="-1056"/>
            <a:stretch/>
          </p:blipFill>
          <p:spPr bwMode="auto">
            <a:xfrm>
              <a:off x="7304575" y="5319866"/>
              <a:ext cx="1576340" cy="490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484DCF6-61D5-7B20-6134-3CEBC41EE94D}"/>
                </a:ext>
              </a:extLst>
            </p:cNvPr>
            <p:cNvSpPr txBox="1"/>
            <p:nvPr/>
          </p:nvSpPr>
          <p:spPr>
            <a:xfrm>
              <a:off x="5593452" y="5762566"/>
              <a:ext cx="3337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by Chr. </a:t>
              </a:r>
              <a:r>
                <a:rPr lang="en-GB" dirty="0" err="1"/>
                <a:t>Enss</a:t>
              </a:r>
              <a:r>
                <a:rPr lang="en-GB" dirty="0"/>
                <a:t>, A. Fleischmann et al.</a:t>
              </a:r>
            </a:p>
          </p:txBody>
        </p:sp>
      </p:grpSp>
      <p:sp>
        <p:nvSpPr>
          <p:cNvPr id="35" name="Rechteck 116">
            <a:extLst>
              <a:ext uri="{FF2B5EF4-FFF2-40B4-BE49-F238E27FC236}">
                <a16:creationId xmlns:a16="http://schemas.microsoft.com/office/drawing/2014/main" id="{616A184E-139E-4CD1-A295-A1F6BEDB85C2}"/>
              </a:ext>
            </a:extLst>
          </p:cNvPr>
          <p:cNvSpPr/>
          <p:nvPr/>
        </p:nvSpPr>
        <p:spPr>
          <a:xfrm>
            <a:off x="138715" y="1052736"/>
            <a:ext cx="5165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Metallic Magnetic Calorimeter (MMC)</a:t>
            </a:r>
            <a:endParaRPr kumimoji="0" lang="en-GB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2A1E6DE2-AB73-48DB-AC06-D3904D5F1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074"/>
          <a:stretch/>
        </p:blipFill>
        <p:spPr>
          <a:xfrm>
            <a:off x="237272" y="1594297"/>
            <a:ext cx="4778608" cy="4914546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1A85E700-AD5D-4E6D-8209-286C51A9DB68}"/>
              </a:ext>
            </a:extLst>
          </p:cNvPr>
          <p:cNvSpPr txBox="1"/>
          <p:nvPr/>
        </p:nvSpPr>
        <p:spPr>
          <a:xfrm>
            <a:off x="3697275" y="2170361"/>
            <a:ext cx="97776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/>
              <a:t>Cryostat</a:t>
            </a:r>
            <a:endParaRPr lang="de-DE" b="1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E6BFEF4-04B3-4093-9B5A-8E16A8DBD5C5}"/>
              </a:ext>
            </a:extLst>
          </p:cNvPr>
          <p:cNvSpPr txBox="1"/>
          <p:nvPr/>
        </p:nvSpPr>
        <p:spPr>
          <a:xfrm>
            <a:off x="1402864" y="2355027"/>
            <a:ext cx="144142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Gas Handling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A06E42E-E2A9-4428-BDF4-BA8A8D1FA2AA}"/>
              </a:ext>
            </a:extLst>
          </p:cNvPr>
          <p:cNvSpPr/>
          <p:nvPr/>
        </p:nvSpPr>
        <p:spPr bwMode="auto">
          <a:xfrm>
            <a:off x="4079360" y="4572783"/>
            <a:ext cx="284400" cy="283283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D702B481-597D-436B-8AE3-A252A54FC3E8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360128" y="4714425"/>
            <a:ext cx="719232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B4F8EB07-5C20-49E7-96E2-696AB24CD55D}"/>
              </a:ext>
            </a:extLst>
          </p:cNvPr>
          <p:cNvCxnSpPr>
            <a:cxnSpLocks/>
            <a:stCxn id="52" idx="6"/>
          </p:cNvCxnSpPr>
          <p:nvPr/>
        </p:nvCxnSpPr>
        <p:spPr>
          <a:xfrm>
            <a:off x="4363760" y="4714425"/>
            <a:ext cx="658226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651EDCA9-6A57-4E10-A132-9909582342AB}"/>
              </a:ext>
            </a:extLst>
          </p:cNvPr>
          <p:cNvSpPr txBox="1"/>
          <p:nvPr/>
        </p:nvSpPr>
        <p:spPr>
          <a:xfrm>
            <a:off x="312899" y="4038195"/>
            <a:ext cx="1625125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Control System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B0396DBF-2544-4C76-B28E-30761B078C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2" t="1295" r="15826" b="10561"/>
          <a:stretch/>
        </p:blipFill>
        <p:spPr>
          <a:xfrm>
            <a:off x="3361485" y="4918028"/>
            <a:ext cx="1651828" cy="15860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91D87A5B-F0E6-4B96-AF3F-EC5451B8CF46}"/>
              </a:ext>
            </a:extLst>
          </p:cNvPr>
          <p:cNvSpPr txBox="1"/>
          <p:nvPr/>
        </p:nvSpPr>
        <p:spPr>
          <a:xfrm rot="16200000">
            <a:off x="2370745" y="5523575"/>
            <a:ext cx="1594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/>
              <a:t>maXs</a:t>
            </a:r>
            <a:r>
              <a:rPr lang="de-DE" b="1" dirty="0"/>
              <a:t> </a:t>
            </a:r>
            <a:r>
              <a:rPr lang="de-DE" b="1" dirty="0" err="1"/>
              <a:t>Detector</a:t>
            </a:r>
            <a:endParaRPr lang="de-DE" b="1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5859C7B-931F-459A-B65C-B8B4B2AC15BF}"/>
              </a:ext>
            </a:extLst>
          </p:cNvPr>
          <p:cNvCxnSpPr>
            <a:cxnSpLocks/>
          </p:cNvCxnSpPr>
          <p:nvPr/>
        </p:nvCxnSpPr>
        <p:spPr>
          <a:xfrm>
            <a:off x="3575304" y="6381328"/>
            <a:ext cx="1099739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0D5A9A2-3DB7-431C-A832-000434AECE00}"/>
              </a:ext>
            </a:extLst>
          </p:cNvPr>
          <p:cNvSpPr txBox="1"/>
          <p:nvPr/>
        </p:nvSpPr>
        <p:spPr>
          <a:xfrm>
            <a:off x="3806816" y="59696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1 cm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Kirchhoff-Institut für Physik">
            <a:extLst>
              <a:ext uri="{FF2B5EF4-FFF2-40B4-BE49-F238E27FC236}">
                <a16:creationId xmlns:a16="http://schemas.microsoft.com/office/drawing/2014/main" id="{59063F13-D8E1-400F-A84E-8AC4613FE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 rot="16200000">
            <a:off x="6334563" y="4499054"/>
            <a:ext cx="1943100" cy="7286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6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feld 118"/>
          <p:cNvSpPr txBox="1"/>
          <p:nvPr/>
        </p:nvSpPr>
        <p:spPr>
          <a:xfrm>
            <a:off x="119337" y="25461"/>
            <a:ext cx="11953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u="sng" dirty="0">
                <a:solidFill>
                  <a:schemeClr val="bg1"/>
                </a:solidFill>
              </a:rPr>
              <a:t>M</a:t>
            </a:r>
            <a:r>
              <a:rPr lang="en-GB" sz="3000" dirty="0">
                <a:solidFill>
                  <a:schemeClr val="bg1"/>
                </a:solidFill>
              </a:rPr>
              <a:t>icrocalorimeter </a:t>
            </a:r>
            <a:r>
              <a:rPr lang="en-GB" sz="3000" u="sng" dirty="0">
                <a:solidFill>
                  <a:schemeClr val="bg1"/>
                </a:solidFill>
              </a:rPr>
              <a:t>A</a:t>
            </a:r>
            <a:r>
              <a:rPr lang="en-GB" sz="3000" dirty="0">
                <a:solidFill>
                  <a:schemeClr val="bg1"/>
                </a:solidFill>
              </a:rPr>
              <a:t>rrays for High-resolution </a:t>
            </a:r>
            <a:r>
              <a:rPr lang="en-GB" sz="3000" u="sng" dirty="0">
                <a:solidFill>
                  <a:schemeClr val="bg1"/>
                </a:solidFill>
              </a:rPr>
              <a:t>X</a:t>
            </a:r>
            <a:r>
              <a:rPr lang="en-GB" sz="3000" dirty="0">
                <a:solidFill>
                  <a:schemeClr val="bg1"/>
                </a:solidFill>
              </a:rPr>
              <a:t>-ray </a:t>
            </a:r>
            <a:r>
              <a:rPr lang="en-GB" sz="3000" u="sng" dirty="0">
                <a:solidFill>
                  <a:schemeClr val="bg1"/>
                </a:solidFill>
              </a:rPr>
              <a:t>S</a:t>
            </a:r>
            <a:r>
              <a:rPr lang="en-GB" sz="3000" dirty="0">
                <a:solidFill>
                  <a:schemeClr val="bg1"/>
                </a:solidFill>
              </a:rPr>
              <a:t>pectroscopy - </a:t>
            </a:r>
            <a:r>
              <a:rPr lang="en-GB" sz="3000" dirty="0" err="1">
                <a:solidFill>
                  <a:schemeClr val="bg1"/>
                </a:solidFill>
              </a:rPr>
              <a:t>maXs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Rechteck 116">
            <a:extLst>
              <a:ext uri="{FF2B5EF4-FFF2-40B4-BE49-F238E27FC236}">
                <a16:creationId xmlns:a16="http://schemas.microsoft.com/office/drawing/2014/main" id="{616A184E-139E-4CD1-A295-A1F6BEDB85C2}"/>
              </a:ext>
            </a:extLst>
          </p:cNvPr>
          <p:cNvSpPr/>
          <p:nvPr/>
        </p:nvSpPr>
        <p:spPr>
          <a:xfrm>
            <a:off x="138715" y="1052736"/>
            <a:ext cx="5165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Metallic Magnetic Calorimeter (MMC)</a:t>
            </a:r>
            <a:endParaRPr kumimoji="0" lang="en-GB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2A1E6DE2-AB73-48DB-AC06-D3904D5F1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74"/>
          <a:stretch/>
        </p:blipFill>
        <p:spPr>
          <a:xfrm>
            <a:off x="237272" y="1594297"/>
            <a:ext cx="4778608" cy="4914546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1A85E700-AD5D-4E6D-8209-286C51A9DB68}"/>
              </a:ext>
            </a:extLst>
          </p:cNvPr>
          <p:cNvSpPr txBox="1"/>
          <p:nvPr/>
        </p:nvSpPr>
        <p:spPr>
          <a:xfrm>
            <a:off x="3697275" y="2170361"/>
            <a:ext cx="97776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/>
              <a:t>Cryostat</a:t>
            </a:r>
            <a:endParaRPr lang="de-DE" b="1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E6BFEF4-04B3-4093-9B5A-8E16A8DBD5C5}"/>
              </a:ext>
            </a:extLst>
          </p:cNvPr>
          <p:cNvSpPr txBox="1"/>
          <p:nvPr/>
        </p:nvSpPr>
        <p:spPr>
          <a:xfrm>
            <a:off x="1402864" y="2355027"/>
            <a:ext cx="144142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Gas Handling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A06E42E-E2A9-4428-BDF4-BA8A8D1FA2AA}"/>
              </a:ext>
            </a:extLst>
          </p:cNvPr>
          <p:cNvSpPr/>
          <p:nvPr/>
        </p:nvSpPr>
        <p:spPr bwMode="auto">
          <a:xfrm>
            <a:off x="4079360" y="4572783"/>
            <a:ext cx="284400" cy="283283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D702B481-597D-436B-8AE3-A252A54FC3E8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360128" y="4714425"/>
            <a:ext cx="719232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B4F8EB07-5C20-49E7-96E2-696AB24CD55D}"/>
              </a:ext>
            </a:extLst>
          </p:cNvPr>
          <p:cNvCxnSpPr>
            <a:cxnSpLocks/>
            <a:stCxn id="52" idx="6"/>
          </p:cNvCxnSpPr>
          <p:nvPr/>
        </p:nvCxnSpPr>
        <p:spPr>
          <a:xfrm>
            <a:off x="4363760" y="4714425"/>
            <a:ext cx="658226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651EDCA9-6A57-4E10-A132-9909582342AB}"/>
              </a:ext>
            </a:extLst>
          </p:cNvPr>
          <p:cNvSpPr txBox="1"/>
          <p:nvPr/>
        </p:nvSpPr>
        <p:spPr>
          <a:xfrm>
            <a:off x="312899" y="4038195"/>
            <a:ext cx="1625125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Control System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B0396DBF-2544-4C76-B28E-30761B078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2" t="1295" r="15826" b="10561"/>
          <a:stretch/>
        </p:blipFill>
        <p:spPr>
          <a:xfrm>
            <a:off x="3361485" y="4918028"/>
            <a:ext cx="1651828" cy="15860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91D87A5B-F0E6-4B96-AF3F-EC5451B8CF46}"/>
              </a:ext>
            </a:extLst>
          </p:cNvPr>
          <p:cNvSpPr txBox="1"/>
          <p:nvPr/>
        </p:nvSpPr>
        <p:spPr>
          <a:xfrm rot="16200000">
            <a:off x="2370745" y="5523575"/>
            <a:ext cx="1594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/>
              <a:t>maXs</a:t>
            </a:r>
            <a:r>
              <a:rPr lang="de-DE" b="1" dirty="0"/>
              <a:t> </a:t>
            </a:r>
            <a:r>
              <a:rPr lang="de-DE" b="1" dirty="0" err="1"/>
              <a:t>Detector</a:t>
            </a:r>
            <a:endParaRPr lang="de-DE" b="1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5859C7B-931F-459A-B65C-B8B4B2AC15BF}"/>
              </a:ext>
            </a:extLst>
          </p:cNvPr>
          <p:cNvCxnSpPr>
            <a:cxnSpLocks/>
          </p:cNvCxnSpPr>
          <p:nvPr/>
        </p:nvCxnSpPr>
        <p:spPr>
          <a:xfrm>
            <a:off x="3575304" y="6381328"/>
            <a:ext cx="1099739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0D5A9A2-3DB7-431C-A832-000434AECE00}"/>
              </a:ext>
            </a:extLst>
          </p:cNvPr>
          <p:cNvSpPr txBox="1"/>
          <p:nvPr/>
        </p:nvSpPr>
        <p:spPr>
          <a:xfrm>
            <a:off x="3806816" y="59696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1 cm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72759D8-886F-4160-B878-613A6CAD18C9}"/>
              </a:ext>
            </a:extLst>
          </p:cNvPr>
          <p:cNvSpPr/>
          <p:nvPr/>
        </p:nvSpPr>
        <p:spPr bwMode="auto">
          <a:xfrm>
            <a:off x="10272464" y="5661248"/>
            <a:ext cx="1872209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5FE3F8A-A7A1-475E-9DA5-F58ADB8A94E0}"/>
              </a:ext>
            </a:extLst>
          </p:cNvPr>
          <p:cNvGrpSpPr/>
          <p:nvPr/>
        </p:nvGrpSpPr>
        <p:grpSpPr>
          <a:xfrm>
            <a:off x="5720624" y="1365881"/>
            <a:ext cx="6609732" cy="5045527"/>
            <a:chOff x="5720624" y="1095851"/>
            <a:chExt cx="6609732" cy="5045527"/>
          </a:xfrm>
        </p:grpSpPr>
        <p:graphicFrame>
          <p:nvGraphicFramePr>
            <p:cNvPr id="25" name="Objekt 24">
              <a:extLst>
                <a:ext uri="{FF2B5EF4-FFF2-40B4-BE49-F238E27FC236}">
                  <a16:creationId xmlns:a16="http://schemas.microsoft.com/office/drawing/2014/main" id="{5E4D61D1-AFC0-4A3C-97A7-73BDA399E5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263325"/>
                </p:ext>
              </p:extLst>
            </p:nvPr>
          </p:nvGraphicFramePr>
          <p:xfrm>
            <a:off x="5720624" y="1095851"/>
            <a:ext cx="6609732" cy="5045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" name="Graph" r:id="rId6" imgW="4631968" imgH="3536183" progId="Origin50.Graph">
                    <p:embed/>
                  </p:oleObj>
                </mc:Choice>
                <mc:Fallback>
                  <p:oleObj name="Graph" r:id="rId6" imgW="4631968" imgH="3536183" progId="Origin50.Graph">
                    <p:embed/>
                    <p:pic>
                      <p:nvPicPr>
                        <p:cNvPr id="11" name="Objek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20624" y="1095851"/>
                          <a:ext cx="6609732" cy="50455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19F066C3-4D6B-4EE3-B12B-A0D5F65D2E7A}"/>
                </a:ext>
              </a:extLst>
            </p:cNvPr>
            <p:cNvCxnSpPr>
              <a:cxnSpLocks/>
            </p:cNvCxnSpPr>
            <p:nvPr/>
          </p:nvCxnSpPr>
          <p:spPr>
            <a:xfrm>
              <a:off x="8806325" y="3618614"/>
              <a:ext cx="89319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2D17F39-0E17-4454-A267-B9EBD194CC19}"/>
                </a:ext>
              </a:extLst>
            </p:cNvPr>
            <p:cNvSpPr txBox="1"/>
            <p:nvPr/>
          </p:nvSpPr>
          <p:spPr>
            <a:xfrm>
              <a:off x="8806325" y="315305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50 eV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DCEF1975-B39E-499A-BE21-C04B70F632D5}"/>
              </a:ext>
            </a:extLst>
          </p:cNvPr>
          <p:cNvSpPr txBox="1"/>
          <p:nvPr/>
        </p:nvSpPr>
        <p:spPr>
          <a:xfrm>
            <a:off x="6137335" y="1042715"/>
            <a:ext cx="660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almost</a:t>
            </a:r>
            <a:r>
              <a:rPr lang="de-DE" dirty="0"/>
              <a:t> a </a:t>
            </a:r>
            <a:r>
              <a:rPr lang="de-DE" dirty="0" err="1"/>
              <a:t>factor</a:t>
            </a:r>
            <a:r>
              <a:rPr lang="de-DE" dirty="0"/>
              <a:t> 10 </a:t>
            </a:r>
            <a:r>
              <a:rPr lang="de-DE" dirty="0" err="1"/>
              <a:t>better</a:t>
            </a:r>
            <a:endParaRPr lang="de-DE" dirty="0"/>
          </a:p>
          <a:p>
            <a:pPr algn="ctr"/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semiconductor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5F72137-46B0-48BC-9D31-52D17A9C64E2}"/>
              </a:ext>
            </a:extLst>
          </p:cNvPr>
          <p:cNvSpPr txBox="1"/>
          <p:nvPr/>
        </p:nvSpPr>
        <p:spPr>
          <a:xfrm>
            <a:off x="9624392" y="219533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aseline="30000" dirty="0"/>
              <a:t>241</a:t>
            </a:r>
            <a:r>
              <a:rPr lang="de-DE" sz="2400" dirty="0"/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40036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feld 118"/>
          <p:cNvSpPr txBox="1"/>
          <p:nvPr/>
        </p:nvSpPr>
        <p:spPr>
          <a:xfrm>
            <a:off x="119337" y="25461"/>
            <a:ext cx="11953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u="sng" dirty="0">
                <a:solidFill>
                  <a:schemeClr val="bg1"/>
                </a:solidFill>
              </a:rPr>
              <a:t>M</a:t>
            </a:r>
            <a:r>
              <a:rPr lang="en-GB" sz="3000" dirty="0">
                <a:solidFill>
                  <a:schemeClr val="bg1"/>
                </a:solidFill>
              </a:rPr>
              <a:t>icrocalorimeter </a:t>
            </a:r>
            <a:r>
              <a:rPr lang="en-GB" sz="3000" u="sng" dirty="0">
                <a:solidFill>
                  <a:schemeClr val="bg1"/>
                </a:solidFill>
              </a:rPr>
              <a:t>A</a:t>
            </a:r>
            <a:r>
              <a:rPr lang="en-GB" sz="3000" dirty="0">
                <a:solidFill>
                  <a:schemeClr val="bg1"/>
                </a:solidFill>
              </a:rPr>
              <a:t>rrays for High-resolution </a:t>
            </a:r>
            <a:r>
              <a:rPr lang="en-GB" sz="3000" u="sng" dirty="0">
                <a:solidFill>
                  <a:schemeClr val="bg1"/>
                </a:solidFill>
              </a:rPr>
              <a:t>X</a:t>
            </a:r>
            <a:r>
              <a:rPr lang="en-GB" sz="3000" dirty="0">
                <a:solidFill>
                  <a:schemeClr val="bg1"/>
                </a:solidFill>
              </a:rPr>
              <a:t>-ray </a:t>
            </a:r>
            <a:r>
              <a:rPr lang="en-GB" sz="3000" u="sng" dirty="0">
                <a:solidFill>
                  <a:schemeClr val="bg1"/>
                </a:solidFill>
              </a:rPr>
              <a:t>S</a:t>
            </a:r>
            <a:r>
              <a:rPr lang="en-GB" sz="3000" dirty="0">
                <a:solidFill>
                  <a:schemeClr val="bg1"/>
                </a:solidFill>
              </a:rPr>
              <a:t>pectroscopy - </a:t>
            </a:r>
            <a:r>
              <a:rPr lang="en-GB" sz="3000" dirty="0" err="1">
                <a:solidFill>
                  <a:schemeClr val="bg1"/>
                </a:solidFill>
              </a:rPr>
              <a:t>maXs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0" name="Picture 2" descr="https://www.gsi.de/fileadmin/_processed_/7/b/csm_csm_GSI_FAIR_Cryring_6_2895c98e34_d5218af17c.jpg">
            <a:extLst>
              <a:ext uri="{FF2B5EF4-FFF2-40B4-BE49-F238E27FC236}">
                <a16:creationId xmlns:a16="http://schemas.microsoft.com/office/drawing/2014/main" id="{C2D40837-26E9-45B0-A6C8-559352D4A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14" y="1700808"/>
            <a:ext cx="6403222" cy="42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116">
            <a:extLst>
              <a:ext uri="{FF2B5EF4-FFF2-40B4-BE49-F238E27FC236}">
                <a16:creationId xmlns:a16="http://schemas.microsoft.com/office/drawing/2014/main" id="{202D0CDD-8310-4F7D-8D9B-6429EE9D7D71}"/>
              </a:ext>
            </a:extLst>
          </p:cNvPr>
          <p:cNvSpPr/>
          <p:nvPr/>
        </p:nvSpPr>
        <p:spPr>
          <a:xfrm>
            <a:off x="138715" y="1052736"/>
            <a:ext cx="5165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Metallic Magnetic Calorimeter (MMC)</a:t>
            </a:r>
            <a:endParaRPr kumimoji="0" lang="en-GB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B721DA0-7D6B-413C-8478-F15BFDAC9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74"/>
          <a:stretch/>
        </p:blipFill>
        <p:spPr>
          <a:xfrm>
            <a:off x="237272" y="1594297"/>
            <a:ext cx="4778608" cy="491454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E41856E-A83E-4BDF-AC54-93C495551E0D}"/>
              </a:ext>
            </a:extLst>
          </p:cNvPr>
          <p:cNvSpPr txBox="1"/>
          <p:nvPr/>
        </p:nvSpPr>
        <p:spPr>
          <a:xfrm>
            <a:off x="3697275" y="2170361"/>
            <a:ext cx="97776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/>
              <a:t>Cryostat</a:t>
            </a:r>
            <a:endParaRPr lang="de-DE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AE044F2-1A52-4378-A74D-80AAAAA25A7E}"/>
              </a:ext>
            </a:extLst>
          </p:cNvPr>
          <p:cNvSpPr txBox="1"/>
          <p:nvPr/>
        </p:nvSpPr>
        <p:spPr>
          <a:xfrm>
            <a:off x="1402864" y="2355027"/>
            <a:ext cx="144142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Gas Handling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F7972B8-3C61-42F7-999C-2433FDE58418}"/>
              </a:ext>
            </a:extLst>
          </p:cNvPr>
          <p:cNvSpPr/>
          <p:nvPr/>
        </p:nvSpPr>
        <p:spPr bwMode="auto">
          <a:xfrm>
            <a:off x="4079360" y="4572783"/>
            <a:ext cx="284400" cy="283283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96E2522-CEE8-4B8D-A72C-0C4AFCEA8C16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3360128" y="4714425"/>
            <a:ext cx="719232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BA9FB61-6622-423E-9AF0-C7E867620D58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4363760" y="4714425"/>
            <a:ext cx="658226" cy="2052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0AB72F91-FA65-4D76-996C-73C208CCBFAE}"/>
              </a:ext>
            </a:extLst>
          </p:cNvPr>
          <p:cNvSpPr txBox="1"/>
          <p:nvPr/>
        </p:nvSpPr>
        <p:spPr>
          <a:xfrm>
            <a:off x="312899" y="4038195"/>
            <a:ext cx="1625125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Control System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C3806C7E-23A6-4C3A-8601-CAE7E084C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2" t="1295" r="15826" b="10561"/>
          <a:stretch/>
        </p:blipFill>
        <p:spPr>
          <a:xfrm>
            <a:off x="3361485" y="4918028"/>
            <a:ext cx="1651828" cy="15860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BE26FE3D-7F16-43DF-B4FB-00CDD5965D51}"/>
              </a:ext>
            </a:extLst>
          </p:cNvPr>
          <p:cNvSpPr txBox="1"/>
          <p:nvPr/>
        </p:nvSpPr>
        <p:spPr>
          <a:xfrm rot="16200000">
            <a:off x="2370745" y="5523575"/>
            <a:ext cx="1594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/>
              <a:t>maXs</a:t>
            </a:r>
            <a:r>
              <a:rPr lang="de-DE" b="1" dirty="0"/>
              <a:t> </a:t>
            </a:r>
            <a:r>
              <a:rPr lang="de-DE" b="1" dirty="0" err="1"/>
              <a:t>Detector</a:t>
            </a:r>
            <a:endParaRPr lang="de-DE" b="1" dirty="0"/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5FCDD443-7818-453A-945D-59EDBD2AE650}"/>
              </a:ext>
            </a:extLst>
          </p:cNvPr>
          <p:cNvCxnSpPr>
            <a:cxnSpLocks/>
          </p:cNvCxnSpPr>
          <p:nvPr/>
        </p:nvCxnSpPr>
        <p:spPr>
          <a:xfrm>
            <a:off x="3575304" y="6381328"/>
            <a:ext cx="1099739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3E48D85B-B4DF-4BB1-8090-D926C2F433DA}"/>
              </a:ext>
            </a:extLst>
          </p:cNvPr>
          <p:cNvSpPr txBox="1"/>
          <p:nvPr/>
        </p:nvSpPr>
        <p:spPr>
          <a:xfrm>
            <a:off x="3806816" y="59696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1 cm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Rechteck 116">
            <a:extLst>
              <a:ext uri="{FF2B5EF4-FFF2-40B4-BE49-F238E27FC236}">
                <a16:creationId xmlns:a16="http://schemas.microsoft.com/office/drawing/2014/main" id="{6B0AF0EC-A46A-4093-908B-8254CF68E32E}"/>
              </a:ext>
            </a:extLst>
          </p:cNvPr>
          <p:cNvSpPr/>
          <p:nvPr/>
        </p:nvSpPr>
        <p:spPr>
          <a:xfrm>
            <a:off x="8016622" y="1052736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CRYRING@ESR</a:t>
            </a:r>
            <a:endParaRPr kumimoji="0" lang="en-GB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feil: nach links gekrümmt 11">
            <a:extLst>
              <a:ext uri="{FF2B5EF4-FFF2-40B4-BE49-F238E27FC236}">
                <a16:creationId xmlns:a16="http://schemas.microsoft.com/office/drawing/2014/main" id="{A5C2CE41-41F4-4A4D-9A5A-D11BC64DCB25}"/>
              </a:ext>
            </a:extLst>
          </p:cNvPr>
          <p:cNvSpPr/>
          <p:nvPr/>
        </p:nvSpPr>
        <p:spPr bwMode="auto">
          <a:xfrm rot="16200000">
            <a:off x="4941994" y="370355"/>
            <a:ext cx="1081390" cy="2237857"/>
          </a:xfrm>
          <a:prstGeom prst="curvedLeftArrow">
            <a:avLst/>
          </a:prstGeom>
          <a:solidFill>
            <a:srgbClr val="C00000">
              <a:alpha val="5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130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feld 35"/>
          <p:cNvSpPr txBox="1"/>
          <p:nvPr/>
        </p:nvSpPr>
        <p:spPr>
          <a:xfrm>
            <a:off x="0" y="-4234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dirty="0">
                <a:solidFill>
                  <a:schemeClr val="bg1"/>
                </a:solidFill>
              </a:rPr>
              <a:t>MMC Setup at CRYRING@ESR</a:t>
            </a:r>
          </a:p>
        </p:txBody>
      </p:sp>
      <p:pic>
        <p:nvPicPr>
          <p:cNvPr id="14" name="Picture 1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B26E9C2-84B2-427A-8C14-68D76B170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>
          <a:xfrm>
            <a:off x="-11835" y="1641771"/>
            <a:ext cx="12228516" cy="4104031"/>
          </a:xfrm>
          <a:prstGeom prst="rect">
            <a:avLst/>
          </a:prstGeom>
          <a:ln w="38100">
            <a:noFill/>
          </a:ln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82581720-14A5-4FBF-B05B-2D626D018AB1}"/>
              </a:ext>
            </a:extLst>
          </p:cNvPr>
          <p:cNvSpPr/>
          <p:nvPr/>
        </p:nvSpPr>
        <p:spPr bwMode="auto">
          <a:xfrm>
            <a:off x="9768408" y="1654482"/>
            <a:ext cx="1584176" cy="4078773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9A3F342-B02C-45D2-A9ED-036D9376ED7C}"/>
              </a:ext>
            </a:extLst>
          </p:cNvPr>
          <p:cNvSpPr/>
          <p:nvPr/>
        </p:nvSpPr>
        <p:spPr bwMode="auto">
          <a:xfrm>
            <a:off x="1161360" y="1654482"/>
            <a:ext cx="1440160" cy="4078773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E92886-3F38-4A76-AE1B-68B18426306D}"/>
              </a:ext>
            </a:extLst>
          </p:cNvPr>
          <p:cNvSpPr txBox="1"/>
          <p:nvPr/>
        </p:nvSpPr>
        <p:spPr>
          <a:xfrm>
            <a:off x="922571" y="1148299"/>
            <a:ext cx="220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180° </a:t>
            </a:r>
            <a:r>
              <a:rPr lang="de-DE" sz="2800" dirty="0" err="1"/>
              <a:t>detector</a:t>
            </a:r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9A699F5-B984-4715-B08B-AB1B215D5A0E}"/>
              </a:ext>
            </a:extLst>
          </p:cNvPr>
          <p:cNvSpPr txBox="1"/>
          <p:nvPr/>
        </p:nvSpPr>
        <p:spPr>
          <a:xfrm>
            <a:off x="9642456" y="1112197"/>
            <a:ext cx="183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0° </a:t>
            </a:r>
            <a:r>
              <a:rPr lang="de-DE" sz="2800" dirty="0" err="1"/>
              <a:t>detector</a:t>
            </a:r>
            <a:endParaRPr lang="de-DE" sz="28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5668873-87E9-4B3F-BE2F-D75A72F7FC09}"/>
              </a:ext>
            </a:extLst>
          </p:cNvPr>
          <p:cNvSpPr txBox="1"/>
          <p:nvPr/>
        </p:nvSpPr>
        <p:spPr>
          <a:xfrm>
            <a:off x="4511824" y="1112197"/>
            <a:ext cx="376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CRYRING </a:t>
            </a:r>
            <a:r>
              <a:rPr lang="de-DE" sz="2800" dirty="0" err="1"/>
              <a:t>electron</a:t>
            </a:r>
            <a:r>
              <a:rPr lang="de-DE" sz="2800" dirty="0"/>
              <a:t> cooler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36B38A0-8C4E-4FDA-84B1-9BD160FE4F9A}"/>
              </a:ext>
            </a:extLst>
          </p:cNvPr>
          <p:cNvCxnSpPr>
            <a:cxnSpLocks/>
          </p:cNvCxnSpPr>
          <p:nvPr/>
        </p:nvCxnSpPr>
        <p:spPr>
          <a:xfrm>
            <a:off x="11568608" y="2060848"/>
            <a:ext cx="0" cy="362968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1C97622-C0FD-49FA-8874-1EB8CBE38CF2}"/>
              </a:ext>
            </a:extLst>
          </p:cNvPr>
          <p:cNvSpPr txBox="1"/>
          <p:nvPr/>
        </p:nvSpPr>
        <p:spPr>
          <a:xfrm rot="16200000">
            <a:off x="11363097" y="3462953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3.5 m</a:t>
            </a:r>
            <a:endParaRPr lang="en-US" sz="24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CFDDCB-78CF-4FE4-A446-6CAE3E013AB4}"/>
              </a:ext>
            </a:extLst>
          </p:cNvPr>
          <p:cNvSpPr txBox="1"/>
          <p:nvPr/>
        </p:nvSpPr>
        <p:spPr>
          <a:xfrm rot="16200000">
            <a:off x="-1413291" y="4095173"/>
            <a:ext cx="3071664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Arial" panose="020B0604020202020204" pitchFamily="34" charset="0"/>
              </a:rPr>
              <a:t>P. Pfäfflein et al., </a:t>
            </a:r>
            <a:r>
              <a:rPr lang="en-US" sz="1200" b="1" dirty="0">
                <a:latin typeface="+mj-lt"/>
              </a:rPr>
              <a:t>Phys. Scr. 97, 114005 </a:t>
            </a:r>
            <a:r>
              <a:rPr lang="en-US" sz="1200" b="1" dirty="0">
                <a:latin typeface="+mj-lt"/>
                <a:cs typeface="Arial" panose="020B0604020202020204" pitchFamily="34" charset="0"/>
              </a:rPr>
              <a:t>(2022) 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DC61CCCA-10D8-4FD3-BA78-B1512FD651DA}"/>
              </a:ext>
            </a:extLst>
          </p:cNvPr>
          <p:cNvSpPr>
            <a:spLocks/>
          </p:cNvSpPr>
          <p:nvPr/>
        </p:nvSpPr>
        <p:spPr>
          <a:xfrm rot="5460000">
            <a:off x="5396424" y="-409866"/>
            <a:ext cx="1577081" cy="7310904"/>
          </a:xfrm>
          <a:prstGeom prst="arc">
            <a:avLst>
              <a:gd name="adj1" fmla="val 16669689"/>
              <a:gd name="adj2" fmla="val 4945557"/>
            </a:avLst>
          </a:prstGeom>
          <a:ln w="50800">
            <a:solidFill>
              <a:srgbClr val="00B0F0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19652E-B6C6-446B-BF4C-990B87579516}"/>
              </a:ext>
            </a:extLst>
          </p:cNvPr>
          <p:cNvSpPr txBox="1"/>
          <p:nvPr/>
        </p:nvSpPr>
        <p:spPr>
          <a:xfrm>
            <a:off x="5924505" y="3324825"/>
            <a:ext cx="780983" cy="52322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B0F0"/>
                </a:solidFill>
              </a:rPr>
              <a:t>U</a:t>
            </a:r>
            <a:r>
              <a:rPr lang="de-DE" sz="2800" b="1" baseline="30000" dirty="0">
                <a:solidFill>
                  <a:srgbClr val="00B0F0"/>
                </a:solidFill>
              </a:rPr>
              <a:t>91+</a:t>
            </a:r>
            <a:endParaRPr lang="en-US" sz="2800" b="1" baseline="30000" dirty="0">
              <a:solidFill>
                <a:srgbClr val="00B0F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8A83C4E-C227-4FA1-B20C-E5B0CC9B4D6D}"/>
              </a:ext>
            </a:extLst>
          </p:cNvPr>
          <p:cNvSpPr txBox="1"/>
          <p:nvPr/>
        </p:nvSpPr>
        <p:spPr>
          <a:xfrm>
            <a:off x="4060770" y="5745802"/>
            <a:ext cx="4669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U</a:t>
            </a:r>
            <a:r>
              <a:rPr lang="de-DE" sz="3600" baseline="30000" dirty="0"/>
              <a:t>91+</a:t>
            </a:r>
            <a:r>
              <a:rPr lang="de-DE" sz="3600" dirty="0"/>
              <a:t> + e</a:t>
            </a:r>
            <a:r>
              <a:rPr lang="de-DE" sz="3600" baseline="30000" dirty="0"/>
              <a:t>-</a:t>
            </a:r>
            <a:r>
              <a:rPr lang="de-DE" sz="3600" dirty="0"/>
              <a:t> → U</a:t>
            </a:r>
            <a:r>
              <a:rPr lang="de-DE" sz="3600" baseline="30000" dirty="0"/>
              <a:t>90+</a:t>
            </a:r>
            <a:r>
              <a:rPr lang="de-DE" sz="3600" dirty="0"/>
              <a:t> + X </a:t>
            </a:r>
            <a:r>
              <a:rPr lang="de-DE" sz="3600" dirty="0" err="1"/>
              <a:t>rays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867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9F52659E-5AA2-4ACF-825E-DC2754167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>
          <a:xfrm>
            <a:off x="-11835" y="1641771"/>
            <a:ext cx="12228516" cy="4104031"/>
          </a:xfrm>
          <a:prstGeom prst="rect">
            <a:avLst/>
          </a:prstGeom>
          <a:ln w="38100"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E9BC5AA-AE2E-49BD-8ED3-B9916D05B930}"/>
              </a:ext>
            </a:extLst>
          </p:cNvPr>
          <p:cNvSpPr/>
          <p:nvPr/>
        </p:nvSpPr>
        <p:spPr bwMode="auto">
          <a:xfrm>
            <a:off x="-11835" y="1112198"/>
            <a:ext cx="12228516" cy="51971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C79FB48F-004D-4125-83E5-00059905F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" t="1508" r="577" b="2624"/>
          <a:stretch/>
        </p:blipFill>
        <p:spPr>
          <a:xfrm>
            <a:off x="1055440" y="2420888"/>
            <a:ext cx="10297603" cy="26855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54C23D-6225-4811-890E-B82142396BFC}"/>
              </a:ext>
            </a:extLst>
          </p:cNvPr>
          <p:cNvSpPr txBox="1"/>
          <p:nvPr/>
        </p:nvSpPr>
        <p:spPr>
          <a:xfrm>
            <a:off x="192195" y="1774557"/>
            <a:ext cx="115127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A2D6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U</a:t>
            </a:r>
            <a:r>
              <a:rPr lang="de-DE" b="1" baseline="30000" dirty="0"/>
              <a:t>91+</a:t>
            </a:r>
            <a:r>
              <a:rPr lang="de-DE" b="1" dirty="0"/>
              <a:t> beam</a:t>
            </a:r>
          </a:p>
          <a:p>
            <a:pPr algn="ctr"/>
            <a:r>
              <a:rPr lang="de-DE" b="1" dirty="0"/>
              <a:t>10 </a:t>
            </a:r>
            <a:r>
              <a:rPr lang="de-DE" b="1" dirty="0" err="1"/>
              <a:t>MeV</a:t>
            </a:r>
            <a:r>
              <a:rPr lang="de-DE" b="1" dirty="0"/>
              <a:t>/u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B234307-4C75-4A7A-AE8A-322CF9E18271}"/>
              </a:ext>
            </a:extLst>
          </p:cNvPr>
          <p:cNvSpPr txBox="1"/>
          <p:nvPr/>
        </p:nvSpPr>
        <p:spPr>
          <a:xfrm>
            <a:off x="1552283" y="4077072"/>
            <a:ext cx="70403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maXs</a:t>
            </a:r>
            <a:endParaRPr lang="de-DE" b="1" dirty="0"/>
          </a:p>
          <a:p>
            <a:pPr algn="ctr"/>
            <a:r>
              <a:rPr lang="de-DE" b="1" dirty="0"/>
              <a:t>180°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EB731A6-568E-4A13-9A3A-71731071CECA}"/>
              </a:ext>
            </a:extLst>
          </p:cNvPr>
          <p:cNvSpPr txBox="1"/>
          <p:nvPr/>
        </p:nvSpPr>
        <p:spPr>
          <a:xfrm>
            <a:off x="10415125" y="3933056"/>
            <a:ext cx="70403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maXs</a:t>
            </a:r>
            <a:endParaRPr lang="de-DE" b="1" dirty="0"/>
          </a:p>
          <a:p>
            <a:pPr algn="ctr"/>
            <a:r>
              <a:rPr lang="de-DE" b="1" dirty="0"/>
              <a:t>0°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C00D117-0BAE-4C57-8404-EA60BDCBAC8C}"/>
              </a:ext>
            </a:extLst>
          </p:cNvPr>
          <p:cNvSpPr txBox="1"/>
          <p:nvPr/>
        </p:nvSpPr>
        <p:spPr>
          <a:xfrm>
            <a:off x="3496498" y="1988840"/>
            <a:ext cx="94609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1E9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e</a:t>
            </a:r>
            <a:r>
              <a:rPr lang="de-DE" sz="2000" b="1" baseline="30000" dirty="0"/>
              <a:t>-</a:t>
            </a:r>
            <a:r>
              <a:rPr lang="de-DE" b="1" dirty="0"/>
              <a:t> beam</a:t>
            </a:r>
          </a:p>
          <a:p>
            <a:pPr algn="ctr"/>
            <a:r>
              <a:rPr lang="de-DE" b="1" dirty="0"/>
              <a:t>30 mA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5329FA-E3E8-4659-9BCF-545BA0256C8E}"/>
              </a:ext>
            </a:extLst>
          </p:cNvPr>
          <p:cNvSpPr txBox="1"/>
          <p:nvPr/>
        </p:nvSpPr>
        <p:spPr>
          <a:xfrm>
            <a:off x="5026530" y="2420888"/>
            <a:ext cx="1800200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C7158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Radiative</a:t>
            </a:r>
            <a:r>
              <a:rPr lang="de-DE" b="1" dirty="0"/>
              <a:t> </a:t>
            </a:r>
            <a:r>
              <a:rPr lang="de-DE" b="1" dirty="0" err="1"/>
              <a:t>recombination</a:t>
            </a:r>
            <a:r>
              <a:rPr lang="de-DE" b="1" dirty="0"/>
              <a:t> </a:t>
            </a:r>
            <a:r>
              <a:rPr lang="de-DE" b="1" dirty="0" err="1"/>
              <a:t>followed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photon</a:t>
            </a:r>
            <a:r>
              <a:rPr lang="de-DE" b="1" dirty="0"/>
              <a:t> </a:t>
            </a:r>
            <a:r>
              <a:rPr lang="de-DE" b="1" dirty="0" err="1"/>
              <a:t>emission</a:t>
            </a:r>
            <a:endParaRPr lang="de-DE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FD072AC-F117-4C2C-9943-DC3AB5F808E5}"/>
              </a:ext>
            </a:extLst>
          </p:cNvPr>
          <p:cNvSpPr txBox="1"/>
          <p:nvPr/>
        </p:nvSpPr>
        <p:spPr>
          <a:xfrm>
            <a:off x="10941882" y="2530640"/>
            <a:ext cx="122413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57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U</a:t>
            </a:r>
            <a:r>
              <a:rPr lang="de-DE" b="1" baseline="30000" dirty="0"/>
              <a:t>90+</a:t>
            </a:r>
            <a:r>
              <a:rPr lang="de-DE" b="1" dirty="0"/>
              <a:t> </a:t>
            </a:r>
            <a:r>
              <a:rPr lang="de-DE" b="1" dirty="0" err="1"/>
              <a:t>ions</a:t>
            </a:r>
            <a:endParaRPr lang="de-DE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E89874-C36A-9BA8-7359-929D890E6647}"/>
              </a:ext>
            </a:extLst>
          </p:cNvPr>
          <p:cNvSpPr txBox="1"/>
          <p:nvPr/>
        </p:nvSpPr>
        <p:spPr>
          <a:xfrm rot="16200000">
            <a:off x="-1413291" y="4095173"/>
            <a:ext cx="3071664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Arial" panose="020B0604020202020204" pitchFamily="34" charset="0"/>
              </a:rPr>
              <a:t>P. Pfäfflein et al., </a:t>
            </a:r>
            <a:r>
              <a:rPr lang="en-US" sz="1200" b="1" dirty="0">
                <a:latin typeface="+mj-lt"/>
              </a:rPr>
              <a:t>Phys. Scr. 97, 114005 </a:t>
            </a:r>
            <a:r>
              <a:rPr lang="en-US" sz="1200" b="1" dirty="0">
                <a:latin typeface="+mj-lt"/>
                <a:cs typeface="Arial" panose="020B0604020202020204" pitchFamily="34" charset="0"/>
              </a:rPr>
              <a:t>(2022)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E8A0565-2809-08AE-F8F8-91CEDC8C4101}"/>
              </a:ext>
            </a:extLst>
          </p:cNvPr>
          <p:cNvGrpSpPr/>
          <p:nvPr/>
        </p:nvGrpSpPr>
        <p:grpSpPr>
          <a:xfrm>
            <a:off x="1904303" y="2530641"/>
            <a:ext cx="10262142" cy="3850687"/>
            <a:chOff x="1904303" y="2530641"/>
            <a:chExt cx="10262142" cy="3850687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4DFD49EB-88DF-4B11-81BE-8534310334E0}"/>
                </a:ext>
              </a:extLst>
            </p:cNvPr>
            <p:cNvGrpSpPr/>
            <p:nvPr/>
          </p:nvGrpSpPr>
          <p:grpSpPr>
            <a:xfrm>
              <a:off x="1904303" y="2530641"/>
              <a:ext cx="10262142" cy="3850687"/>
              <a:chOff x="1904303" y="2530641"/>
              <a:chExt cx="10262142" cy="3850687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5211726-8D2F-4193-835D-0CDA1C579751}"/>
                  </a:ext>
                </a:extLst>
              </p:cNvPr>
              <p:cNvGrpSpPr/>
              <p:nvPr/>
            </p:nvGrpSpPr>
            <p:grpSpPr>
              <a:xfrm>
                <a:off x="1904303" y="2530641"/>
                <a:ext cx="10262142" cy="3850687"/>
                <a:chOff x="1904303" y="2530641"/>
                <a:chExt cx="10262142" cy="3850687"/>
              </a:xfrm>
            </p:grpSpPr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C7C71E21-A246-44C6-956C-76DCE6520F03}"/>
                    </a:ext>
                  </a:extLst>
                </p:cNvPr>
                <p:cNvSpPr txBox="1"/>
                <p:nvPr/>
              </p:nvSpPr>
              <p:spPr>
                <a:xfrm>
                  <a:off x="10942308" y="2530641"/>
                  <a:ext cx="1224137" cy="120032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579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/>
                    <a:t>U</a:t>
                  </a:r>
                  <a:r>
                    <a:rPr lang="de-DE" b="1" baseline="30000" dirty="0"/>
                    <a:t>90+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ions</a:t>
                  </a:r>
                  <a:endParaRPr lang="de-DE" b="1" dirty="0"/>
                </a:p>
                <a:p>
                  <a:pPr algn="ctr"/>
                  <a:r>
                    <a:rPr lang="de-DE" b="1" dirty="0" err="1"/>
                    <a:t>stopped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by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particle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detector</a:t>
                  </a:r>
                  <a:endParaRPr lang="de-DE" b="1" dirty="0"/>
                </a:p>
              </p:txBody>
            </p:sp>
            <p:grpSp>
              <p:nvGrpSpPr>
                <p:cNvPr id="6" name="Gruppieren 5">
                  <a:extLst>
                    <a:ext uri="{FF2B5EF4-FFF2-40B4-BE49-F238E27FC236}">
                      <a16:creationId xmlns:a16="http://schemas.microsoft.com/office/drawing/2014/main" id="{D1EF618D-9AAB-42FE-A214-DA23FC09A840}"/>
                    </a:ext>
                  </a:extLst>
                </p:cNvPr>
                <p:cNvGrpSpPr/>
                <p:nvPr/>
              </p:nvGrpSpPr>
              <p:grpSpPr>
                <a:xfrm>
                  <a:off x="5375921" y="5734997"/>
                  <a:ext cx="2016223" cy="646331"/>
                  <a:chOff x="5663952" y="5832912"/>
                  <a:chExt cx="2016223" cy="646331"/>
                </a:xfrm>
              </p:grpSpPr>
              <p:sp>
                <p:nvSpPr>
                  <p:cNvPr id="5" name="Rechteck 4">
                    <a:extLst>
                      <a:ext uri="{FF2B5EF4-FFF2-40B4-BE49-F238E27FC236}">
                        <a16:creationId xmlns:a16="http://schemas.microsoft.com/office/drawing/2014/main" id="{9CE8AD3A-62CD-4975-8703-BE58705209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63952" y="5880800"/>
                    <a:ext cx="2016223" cy="55777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" name="Textfeld 3">
                    <a:extLst>
                      <a:ext uri="{FF2B5EF4-FFF2-40B4-BE49-F238E27FC236}">
                        <a16:creationId xmlns:a16="http://schemas.microsoft.com/office/drawing/2014/main" id="{37ECE929-B840-44A8-9D60-49CA4743BAC8}"/>
                      </a:ext>
                    </a:extLst>
                  </p:cNvPr>
                  <p:cNvSpPr txBox="1"/>
                  <p:nvPr/>
                </p:nvSpPr>
                <p:spPr>
                  <a:xfrm>
                    <a:off x="5717683" y="5832912"/>
                    <a:ext cx="133562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b="1" dirty="0" err="1"/>
                      <a:t>Coincidence</a:t>
                    </a:r>
                    <a:endParaRPr lang="de-DE" b="1" dirty="0"/>
                  </a:p>
                  <a:p>
                    <a:r>
                      <a:rPr lang="de-DE" b="1" dirty="0" err="1"/>
                      <a:t>condition</a:t>
                    </a:r>
                    <a:endParaRPr lang="de-DE" b="1" dirty="0"/>
                  </a:p>
                </p:txBody>
              </p:sp>
              <p:pic>
                <p:nvPicPr>
                  <p:cNvPr id="8196" name="Picture 4" descr="Free Icon | Stopwatch">
                    <a:extLst>
                      <a:ext uri="{FF2B5EF4-FFF2-40B4-BE49-F238E27FC236}">
                        <a16:creationId xmlns:a16="http://schemas.microsoft.com/office/drawing/2014/main" id="{2493B49C-A81A-45B3-8772-E2BD552F4C2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93226" y="5898030"/>
                    <a:ext cx="494184" cy="494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64B9473B-C570-4A15-B187-35D4B53047D3}"/>
                    </a:ext>
                  </a:extLst>
                </p:cNvPr>
                <p:cNvCxnSpPr>
                  <a:cxnSpLocks/>
                  <a:stCxn id="13" idx="2"/>
                </p:cNvCxnSpPr>
                <p:nvPr/>
              </p:nvCxnSpPr>
              <p:spPr>
                <a:xfrm>
                  <a:off x="1904303" y="4723403"/>
                  <a:ext cx="0" cy="1297885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headEnd type="oval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BE9C0C95-CC9D-4039-A611-83613B9BA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4303" y="6021288"/>
                  <a:ext cx="3399609" cy="1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r Verbinder 29">
                  <a:extLst>
                    <a:ext uri="{FF2B5EF4-FFF2-40B4-BE49-F238E27FC236}">
                      <a16:creationId xmlns:a16="http://schemas.microsoft.com/office/drawing/2014/main" id="{D8F2BABF-AA2A-481C-95A5-2ABCEB3FDF8D}"/>
                    </a:ext>
                  </a:extLst>
                </p:cNvPr>
                <p:cNvCxnSpPr>
                  <a:cxnSpLocks/>
                  <a:stCxn id="15" idx="2"/>
                </p:cNvCxnSpPr>
                <p:nvPr/>
              </p:nvCxnSpPr>
              <p:spPr>
                <a:xfrm>
                  <a:off x="10767145" y="4579387"/>
                  <a:ext cx="9375" cy="1297885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headEnd type="oval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r Verbinder 30">
                  <a:extLst>
                    <a:ext uri="{FF2B5EF4-FFF2-40B4-BE49-F238E27FC236}">
                      <a16:creationId xmlns:a16="http://schemas.microsoft.com/office/drawing/2014/main" id="{2941470E-F4B6-4CA1-991B-E28564A06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64153" y="5885590"/>
                  <a:ext cx="331236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1C5DB75D-C647-455A-9BF9-FB655A6A6C09}"/>
                    </a:ext>
                  </a:extLst>
                </p:cNvPr>
                <p:cNvCxnSpPr>
                  <a:cxnSpLocks/>
                  <a:stCxn id="17" idx="2"/>
                </p:cNvCxnSpPr>
                <p:nvPr/>
              </p:nvCxnSpPr>
              <p:spPr>
                <a:xfrm>
                  <a:off x="11554377" y="3730970"/>
                  <a:ext cx="20920" cy="2484933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headEnd type="oval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83C924B3-4689-4934-B344-53FD462494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64153" y="6215903"/>
                <a:ext cx="408937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291E866-E312-A8B4-AD9C-0CB2865D422F}"/>
                </a:ext>
              </a:extLst>
            </p:cNvPr>
            <p:cNvSpPr txBox="1"/>
            <p:nvPr/>
          </p:nvSpPr>
          <p:spPr>
            <a:xfrm>
              <a:off x="7593477" y="5908707"/>
              <a:ext cx="2694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j-lt"/>
                  <a:cs typeface="Arial" panose="020B0604020202020204" pitchFamily="34" charset="0"/>
                </a:rPr>
                <a:t>P. Pfäfflein et al., </a:t>
              </a:r>
              <a:r>
                <a:rPr lang="en-US" sz="1200" b="1" dirty="0">
                  <a:latin typeface="+mj-lt"/>
                </a:rPr>
                <a:t>Atoms 11, 5 </a:t>
              </a: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(2023) 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8BBF0F8-C7B4-AFEE-A645-994F826C17AF}"/>
              </a:ext>
            </a:extLst>
          </p:cNvPr>
          <p:cNvSpPr txBox="1"/>
          <p:nvPr/>
        </p:nvSpPr>
        <p:spPr>
          <a:xfrm>
            <a:off x="0" y="-4234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dirty="0" err="1">
                <a:solidFill>
                  <a:schemeClr val="bg1"/>
                </a:solidFill>
              </a:rPr>
              <a:t>Spectroscopy</a:t>
            </a:r>
            <a:r>
              <a:rPr lang="de-DE" sz="3400" dirty="0">
                <a:solidFill>
                  <a:schemeClr val="bg1"/>
                </a:solidFill>
              </a:rPr>
              <a:t> Setup and Experimental </a:t>
            </a:r>
            <a:r>
              <a:rPr lang="de-DE" sz="3400" dirty="0" err="1">
                <a:solidFill>
                  <a:schemeClr val="bg1"/>
                </a:solidFill>
              </a:rPr>
              <a:t>Technique</a:t>
            </a:r>
            <a:r>
              <a:rPr lang="de-DE" sz="3400" dirty="0">
                <a:solidFill>
                  <a:schemeClr val="bg1"/>
                </a:solidFill>
              </a:rPr>
              <a:t> at CRYRING@ESR</a:t>
            </a:r>
          </a:p>
        </p:txBody>
      </p:sp>
    </p:spTree>
    <p:extLst>
      <p:ext uri="{BB962C8B-B14F-4D97-AF65-F5344CB8AC3E}">
        <p14:creationId xmlns:p14="http://schemas.microsoft.com/office/powerpoint/2010/main" val="20247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54">
            <a:extLst>
              <a:ext uri="{FF2B5EF4-FFF2-40B4-BE49-F238E27FC236}">
                <a16:creationId xmlns:a16="http://schemas.microsoft.com/office/drawing/2014/main" id="{5500D837-0104-4A23-B9EA-A18D295A4547}"/>
              </a:ext>
            </a:extLst>
          </p:cNvPr>
          <p:cNvSpPr txBox="1"/>
          <p:nvPr/>
        </p:nvSpPr>
        <p:spPr>
          <a:xfrm>
            <a:off x="0" y="25027"/>
            <a:ext cx="12203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X-Ray Spectroscopy of Heavy He-like Systems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E1577D08-3220-481F-8F87-51DE6F5102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5"/>
          <a:stretch/>
        </p:blipFill>
        <p:spPr>
          <a:xfrm>
            <a:off x="104280" y="1058625"/>
            <a:ext cx="3484987" cy="4098567"/>
          </a:xfrm>
          <a:prstGeom prst="rect">
            <a:avLst/>
          </a:prstGeom>
        </p:spPr>
      </p:pic>
      <p:pic>
        <p:nvPicPr>
          <p:cNvPr id="77" name="image3">
            <a:hlinkClick r:id="" action="ppaction://media"/>
            <a:extLst>
              <a:ext uri="{FF2B5EF4-FFF2-40B4-BE49-F238E27FC236}">
                <a16:creationId xmlns:a16="http://schemas.microsoft.com/office/drawing/2014/main" id="{C431D0BB-0C4E-4121-A4F5-738323F6D3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110" y="3515415"/>
            <a:ext cx="1239999" cy="1080000"/>
          </a:xfrm>
          <a:prstGeom prst="rect">
            <a:avLst/>
          </a:prstGeom>
          <a:ln w="22225">
            <a:solidFill>
              <a:srgbClr val="005AA0"/>
            </a:solidFill>
          </a:ln>
        </p:spPr>
      </p:pic>
      <p:sp>
        <p:nvSpPr>
          <p:cNvPr id="78" name="Textfeld 77">
            <a:extLst>
              <a:ext uri="{FF2B5EF4-FFF2-40B4-BE49-F238E27FC236}">
                <a16:creationId xmlns:a16="http://schemas.microsoft.com/office/drawing/2014/main" id="{E482C3B8-4A41-452B-9604-D6D397C74936}"/>
              </a:ext>
            </a:extLst>
          </p:cNvPr>
          <p:cNvSpPr txBox="1"/>
          <p:nvPr/>
        </p:nvSpPr>
        <p:spPr>
          <a:xfrm>
            <a:off x="750253" y="345596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5B232160-954F-4F79-8F14-AE8B2E6F4D97}"/>
              </a:ext>
            </a:extLst>
          </p:cNvPr>
          <p:cNvSpPr/>
          <p:nvPr/>
        </p:nvSpPr>
        <p:spPr bwMode="auto">
          <a:xfrm>
            <a:off x="2382738" y="1588455"/>
            <a:ext cx="829753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0" name="image2">
            <a:hlinkClick r:id="" action="ppaction://media"/>
            <a:extLst>
              <a:ext uri="{FF2B5EF4-FFF2-40B4-BE49-F238E27FC236}">
                <a16:creationId xmlns:a16="http://schemas.microsoft.com/office/drawing/2014/main" id="{AF405B40-C197-4FB3-9B93-6D4EBE5B5F5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9514" y="1443485"/>
            <a:ext cx="1240000" cy="1080000"/>
          </a:xfrm>
          <a:prstGeom prst="rect">
            <a:avLst/>
          </a:prstGeom>
          <a:ln w="22225">
            <a:solidFill>
              <a:srgbClr val="005AA0"/>
            </a:solidFill>
          </a:ln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2CE6A529-775D-4B14-B642-B49D4A5E87D0}"/>
              </a:ext>
            </a:extLst>
          </p:cNvPr>
          <p:cNvSpPr txBox="1"/>
          <p:nvPr/>
        </p:nvSpPr>
        <p:spPr>
          <a:xfrm>
            <a:off x="2703866" y="138468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U</a:t>
            </a:r>
            <a:r>
              <a:rPr lang="de-DE" b="1" baseline="30000" dirty="0">
                <a:solidFill>
                  <a:schemeClr val="bg1"/>
                </a:solidFill>
              </a:rPr>
              <a:t>90+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0C21EF4-220B-417E-9B4B-2FBAB3FB488E}"/>
              </a:ext>
            </a:extLst>
          </p:cNvPr>
          <p:cNvGrpSpPr/>
          <p:nvPr/>
        </p:nvGrpSpPr>
        <p:grpSpPr>
          <a:xfrm>
            <a:off x="7740789" y="2249444"/>
            <a:ext cx="6101000" cy="4493510"/>
            <a:chOff x="7740789" y="2249444"/>
            <a:chExt cx="6101000" cy="4493510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D2EEE57A-B595-4C13-844F-9E9538C54DAD}"/>
                </a:ext>
              </a:extLst>
            </p:cNvPr>
            <p:cNvGrpSpPr/>
            <p:nvPr/>
          </p:nvGrpSpPr>
          <p:grpSpPr>
            <a:xfrm>
              <a:off x="10315664" y="2249444"/>
              <a:ext cx="2152246" cy="1309848"/>
              <a:chOff x="335360" y="4149080"/>
              <a:chExt cx="2152246" cy="1309848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966FAE64-1A0E-41AB-B7EE-44C83427E373}"/>
                  </a:ext>
                </a:extLst>
              </p:cNvPr>
              <p:cNvSpPr/>
              <p:nvPr/>
            </p:nvSpPr>
            <p:spPr bwMode="auto">
              <a:xfrm>
                <a:off x="345255" y="4149080"/>
                <a:ext cx="1791552" cy="8763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C56F023B-2B34-476F-A6D7-1887475DBC80}"/>
                  </a:ext>
                </a:extLst>
              </p:cNvPr>
              <p:cNvSpPr txBox="1"/>
              <p:nvPr/>
            </p:nvSpPr>
            <p:spPr>
              <a:xfrm>
                <a:off x="335360" y="4171908"/>
                <a:ext cx="2152246" cy="810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l-GR" sz="2000" dirty="0">
                    <a:solidFill>
                      <a:srgbClr val="005AA0"/>
                    </a:solidFill>
                    <a:latin typeface="+mn-lt"/>
                    <a:cs typeface="Arial" panose="020B0604020202020204" pitchFamily="34" charset="0"/>
                  </a:rPr>
                  <a:t>Δ</a:t>
                </a:r>
                <a:r>
                  <a:rPr lang="de-DE" sz="2000" dirty="0">
                    <a:solidFill>
                      <a:srgbClr val="005AA0"/>
                    </a:solidFill>
                    <a:latin typeface="+mn-lt"/>
                    <a:cs typeface="Arial" panose="020B0604020202020204" pitchFamily="34" charset="0"/>
                  </a:rPr>
                  <a:t>(w-x) = 74 eV</a:t>
                </a:r>
                <a:endParaRPr lang="de-DE" sz="2000" dirty="0">
                  <a:solidFill>
                    <a:srgbClr val="005AA0"/>
                  </a:solidFill>
                  <a:latin typeface="+mn-lt"/>
                </a:endParaRPr>
              </a:p>
              <a:p>
                <a:r>
                  <a:rPr lang="el-GR" sz="2000" dirty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Δ</a:t>
                </a:r>
                <a:r>
                  <a:rPr lang="de-DE" sz="2000" dirty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(y-z) =  142 eV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8BBB5D04-87F2-4BE1-8DF8-9488B528815A}"/>
                  </a:ext>
                </a:extLst>
              </p:cNvPr>
              <p:cNvSpPr txBox="1"/>
              <p:nvPr/>
            </p:nvSpPr>
            <p:spPr>
              <a:xfrm>
                <a:off x="335360" y="4997263"/>
                <a:ext cx="1922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b="1" dirty="0"/>
                  <a:t>Y. S. </a:t>
                </a:r>
                <a:r>
                  <a:rPr lang="de-DE" sz="1200" b="1" dirty="0" err="1"/>
                  <a:t>Kozhedub</a:t>
                </a:r>
                <a:r>
                  <a:rPr lang="de-DE" sz="1200" b="1" dirty="0"/>
                  <a:t> et al., Phys. </a:t>
                </a:r>
                <a:r>
                  <a:rPr lang="de-DE" sz="1200" b="1" dirty="0" err="1"/>
                  <a:t>Rev</a:t>
                </a:r>
                <a:r>
                  <a:rPr lang="de-DE" sz="1200" b="1" dirty="0"/>
                  <a:t>. A 100, 062506 (2019)</a:t>
                </a:r>
              </a:p>
            </p:txBody>
          </p:sp>
        </p:grp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3629224C-1C5F-43BA-A715-4353311BF4F1}"/>
                </a:ext>
              </a:extLst>
            </p:cNvPr>
            <p:cNvSpPr txBox="1"/>
            <p:nvPr/>
          </p:nvSpPr>
          <p:spPr>
            <a:xfrm rot="16200000">
              <a:off x="10044925" y="4446160"/>
              <a:ext cx="3429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n-lt"/>
                  <a:cs typeface="Arial" panose="020B0604020202020204" pitchFamily="34" charset="0"/>
                </a:rPr>
                <a:t>A. Gumberidze et al., PRL </a:t>
              </a:r>
              <a:r>
                <a:rPr lang="en-US" sz="1200" b="1" dirty="0">
                  <a:latin typeface="+mn-lt"/>
                  <a:cs typeface="Arial" panose="020B0604020202020204" pitchFamily="34" charset="0"/>
                </a:rPr>
                <a:t>032712 (2004) </a:t>
              </a: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401E0C76-D576-40A6-815C-24EA2F43CD4E}"/>
                </a:ext>
              </a:extLst>
            </p:cNvPr>
            <p:cNvGrpSpPr/>
            <p:nvPr/>
          </p:nvGrpSpPr>
          <p:grpSpPr>
            <a:xfrm>
              <a:off x="7740789" y="2484063"/>
              <a:ext cx="6101000" cy="4258891"/>
              <a:chOff x="7740789" y="2484063"/>
              <a:chExt cx="6101000" cy="4258891"/>
            </a:xfrm>
          </p:grpSpPr>
          <p:graphicFrame>
            <p:nvGraphicFramePr>
              <p:cNvPr id="61" name="Objekt 60">
                <a:extLst>
                  <a:ext uri="{FF2B5EF4-FFF2-40B4-BE49-F238E27FC236}">
                    <a16:creationId xmlns:a16="http://schemas.microsoft.com/office/drawing/2014/main" id="{B6947A03-58DC-43D2-92B1-8B780F28988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740789" y="2484063"/>
              <a:ext cx="6101000" cy="42588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4" name="Graph" r:id="rId11" imgW="4146840" imgH="2894760" progId="Origin50.Graph">
                      <p:embed/>
                    </p:oleObj>
                  </mc:Choice>
                  <mc:Fallback>
                    <p:oleObj name="Graph" r:id="rId11" imgW="4146840" imgH="2894760" progId="Origin50.Graph">
                      <p:embed/>
                      <p:pic>
                        <p:nvPicPr>
                          <p:cNvPr id="61" name="Objekt 60">
                            <a:extLst>
                              <a:ext uri="{FF2B5EF4-FFF2-40B4-BE49-F238E27FC236}">
                                <a16:creationId xmlns:a16="http://schemas.microsoft.com/office/drawing/2014/main" id="{B6947A03-58DC-43D2-92B1-8B780F2898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740789" y="2484063"/>
                            <a:ext cx="6101000" cy="42588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BDC45ED0-7426-4205-AF52-03E0F14832DA}"/>
                  </a:ext>
                </a:extLst>
              </p:cNvPr>
              <p:cNvSpPr txBox="1"/>
              <p:nvPr/>
            </p:nvSpPr>
            <p:spPr>
              <a:xfrm>
                <a:off x="8668706" y="4630234"/>
                <a:ext cx="585691" cy="40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>
                    <a:latin typeface="+mn-lt"/>
                    <a:cs typeface="Arial" panose="020B0604020202020204" pitchFamily="34" charset="0"/>
                  </a:rPr>
                  <a:t>K</a:t>
                </a:r>
                <a:r>
                  <a:rPr lang="de-DE" sz="2000" b="1" dirty="0">
                    <a:latin typeface="+mn-lt"/>
                    <a:cs typeface="Arial" panose="020B0604020202020204" pitchFamily="34" charset="0"/>
                    <a:sym typeface="Symbol" panose="05050102010706020507" pitchFamily="18" charset="2"/>
                  </a:rPr>
                  <a:t></a:t>
                </a:r>
                <a:r>
                  <a:rPr lang="de-DE" sz="2000" b="1" baseline="-25000" dirty="0">
                    <a:latin typeface="+mn-lt"/>
                    <a:cs typeface="Arial" panose="020B0604020202020204" pitchFamily="34" charset="0"/>
                    <a:sym typeface="Symbol" panose="05050102010706020507" pitchFamily="18" charset="2"/>
                  </a:rPr>
                  <a:t>2</a:t>
                </a:r>
                <a:endParaRPr lang="en-US" sz="2000" b="1" baseline="-250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BABDAFBB-A388-4D15-8029-1064D3AB3D77}"/>
                  </a:ext>
                </a:extLst>
              </p:cNvPr>
              <p:cNvSpPr txBox="1"/>
              <p:nvPr/>
            </p:nvSpPr>
            <p:spPr>
              <a:xfrm>
                <a:off x="11010014" y="4879254"/>
                <a:ext cx="585691" cy="40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>
                    <a:latin typeface="+mn-lt"/>
                    <a:cs typeface="Arial" panose="020B0604020202020204" pitchFamily="34" charset="0"/>
                  </a:rPr>
                  <a:t>K</a:t>
                </a:r>
                <a:r>
                  <a:rPr lang="de-DE" sz="2000" b="1" dirty="0">
                    <a:latin typeface="+mn-lt"/>
                    <a:cs typeface="Arial" panose="020B0604020202020204" pitchFamily="34" charset="0"/>
                    <a:sym typeface="Symbol" panose="05050102010706020507" pitchFamily="18" charset="2"/>
                  </a:rPr>
                  <a:t></a:t>
                </a:r>
                <a:r>
                  <a:rPr lang="de-DE" sz="2000" b="1" baseline="-25000" dirty="0">
                    <a:latin typeface="+mn-lt"/>
                    <a:cs typeface="Arial" panose="020B0604020202020204" pitchFamily="34" charset="0"/>
                    <a:sym typeface="Symbol" panose="05050102010706020507" pitchFamily="18" charset="2"/>
                  </a:rPr>
                  <a:t>1</a:t>
                </a:r>
                <a:endParaRPr lang="en-US" sz="2000" b="1" baseline="-250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9941E12-EDEB-43DC-ABF3-5EE913616457}"/>
              </a:ext>
            </a:extLst>
          </p:cNvPr>
          <p:cNvGrpSpPr/>
          <p:nvPr/>
        </p:nvGrpSpPr>
        <p:grpSpPr>
          <a:xfrm>
            <a:off x="7680176" y="699818"/>
            <a:ext cx="4450080" cy="2882918"/>
            <a:chOff x="7680176" y="699818"/>
            <a:chExt cx="4450080" cy="288291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F0DB629-902B-4880-9B68-05F7CD0E748C}"/>
                </a:ext>
              </a:extLst>
            </p:cNvPr>
            <p:cNvGrpSpPr/>
            <p:nvPr/>
          </p:nvGrpSpPr>
          <p:grpSpPr>
            <a:xfrm>
              <a:off x="7759314" y="1920665"/>
              <a:ext cx="856966" cy="1508335"/>
              <a:chOff x="7545849" y="1920665"/>
              <a:chExt cx="856966" cy="1508335"/>
            </a:xfrm>
          </p:grpSpPr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29C4713C-8BB7-4A8D-9BFD-A96EA092134C}"/>
                  </a:ext>
                </a:extLst>
              </p:cNvPr>
              <p:cNvCxnSpPr/>
              <p:nvPr/>
            </p:nvCxnSpPr>
            <p:spPr>
              <a:xfrm>
                <a:off x="8330308" y="1920665"/>
                <a:ext cx="0" cy="15083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F5C8BFB6-A657-42CB-8699-6035160F7649}"/>
                  </a:ext>
                </a:extLst>
              </p:cNvPr>
              <p:cNvSpPr txBox="1"/>
              <p:nvPr/>
            </p:nvSpPr>
            <p:spPr>
              <a:xfrm>
                <a:off x="7545849" y="2427333"/>
                <a:ext cx="856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≈100 </a:t>
                </a:r>
                <a:r>
                  <a:rPr lang="de-DE" sz="1400" dirty="0" err="1"/>
                  <a:t>keV</a:t>
                </a:r>
                <a:endParaRPr lang="de-DE" sz="1400" dirty="0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876CE88-4E38-4882-85FB-85616B932651}"/>
                </a:ext>
              </a:extLst>
            </p:cNvPr>
            <p:cNvGrpSpPr/>
            <p:nvPr/>
          </p:nvGrpSpPr>
          <p:grpSpPr>
            <a:xfrm>
              <a:off x="7680176" y="699818"/>
              <a:ext cx="4450080" cy="2882918"/>
              <a:chOff x="113098" y="977935"/>
              <a:chExt cx="4450080" cy="2882918"/>
            </a:xfrm>
          </p:grpSpPr>
          <p:grpSp>
            <p:nvGrpSpPr>
              <p:cNvPr id="10" name="Group 102">
                <a:extLst>
                  <a:ext uri="{FF2B5EF4-FFF2-40B4-BE49-F238E27FC236}">
                    <a16:creationId xmlns:a16="http://schemas.microsoft.com/office/drawing/2014/main" id="{2427AB3F-2FBD-4069-87A2-82337B9B9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6382" y="1214872"/>
                <a:ext cx="3676796" cy="2574168"/>
                <a:chOff x="1200004" y="1825823"/>
                <a:chExt cx="3676796" cy="2574900"/>
              </a:xfrm>
            </p:grpSpPr>
            <p:sp>
              <p:nvSpPr>
                <p:cNvPr id="19" name="Line 11">
                  <a:extLst>
                    <a:ext uri="{FF2B5EF4-FFF2-40B4-BE49-F238E27FC236}">
                      <a16:creationId xmlns:a16="http://schemas.microsoft.com/office/drawing/2014/main" id="{963131C8-BEE7-4209-8CAE-E9EBED1AC0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0868" y="4395501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0" name="Line 18">
                  <a:extLst>
                    <a:ext uri="{FF2B5EF4-FFF2-40B4-BE49-F238E27FC236}">
                      <a16:creationId xmlns:a16="http://schemas.microsoft.com/office/drawing/2014/main" id="{C22871CA-4AA9-42FC-BF5F-23FDDB91BB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004" y="2491308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1" name="Line 21">
                  <a:extLst>
                    <a:ext uri="{FF2B5EF4-FFF2-40B4-BE49-F238E27FC236}">
                      <a16:creationId xmlns:a16="http://schemas.microsoft.com/office/drawing/2014/main" id="{BE863ED5-E19A-4BFA-ACF7-32EC026E4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459503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2" name="Text Box 22">
                  <a:extLst>
                    <a:ext uri="{FF2B5EF4-FFF2-40B4-BE49-F238E27FC236}">
                      <a16:creationId xmlns:a16="http://schemas.microsoft.com/office/drawing/2014/main" id="{40DF8C9E-CB30-4A8A-A49A-E6D442F2B1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9777" y="1825823"/>
                  <a:ext cx="14770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</a:p>
              </p:txBody>
            </p:sp>
            <p:sp>
              <p:nvSpPr>
                <p:cNvPr id="23" name="Text Box 22">
                  <a:extLst>
                    <a:ext uri="{FF2B5EF4-FFF2-40B4-BE49-F238E27FC236}">
                      <a16:creationId xmlns:a16="http://schemas.microsoft.com/office/drawing/2014/main" id="{280E8478-3F35-409E-8C02-B9F5C0CD2F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1654" y="2024920"/>
                  <a:ext cx="140894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2</a:t>
                  </a:r>
                </a:p>
              </p:txBody>
            </p:sp>
            <p:sp>
              <p:nvSpPr>
                <p:cNvPr id="24" name="Text Box 22">
                  <a:extLst>
                    <a:ext uri="{FF2B5EF4-FFF2-40B4-BE49-F238E27FC236}">
                      <a16:creationId xmlns:a16="http://schemas.microsoft.com/office/drawing/2014/main" id="{9088F7EC-6359-4FB5-A4C5-4CB2703D87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3701" y="2286494"/>
                  <a:ext cx="133069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0</a:t>
                  </a:r>
                </a:p>
              </p:txBody>
            </p:sp>
            <p:sp>
              <p:nvSpPr>
                <p:cNvPr id="25" name="Text Box 22">
                  <a:extLst>
                    <a:ext uri="{FF2B5EF4-FFF2-40B4-BE49-F238E27FC236}">
                      <a16:creationId xmlns:a16="http://schemas.microsoft.com/office/drawing/2014/main" id="{7191F49D-6F01-4C21-A5E3-A9D7202DE0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1654" y="2502235"/>
                  <a:ext cx="140894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</a:p>
              </p:txBody>
            </p:sp>
            <p:sp>
              <p:nvSpPr>
                <p:cNvPr id="26" name="Line 25">
                  <a:extLst>
                    <a:ext uri="{FF2B5EF4-FFF2-40B4-BE49-F238E27FC236}">
                      <a16:creationId xmlns:a16="http://schemas.microsoft.com/office/drawing/2014/main" id="{17DA44F5-C6A8-4D0E-903E-D381A109B9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6433" y="2601253"/>
                  <a:ext cx="891940" cy="1797128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7" name="Line 14">
                  <a:extLst>
                    <a:ext uri="{FF2B5EF4-FFF2-40B4-BE49-F238E27FC236}">
                      <a16:creationId xmlns:a16="http://schemas.microsoft.com/office/drawing/2014/main" id="{A3BCDB3D-5C53-4DE4-8D61-EADFCDFE7A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615765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A4D6503D-7FF7-4B13-8B32-ECA09F77A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69038" y="2104673"/>
                  <a:ext cx="755842" cy="2293708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29" name="Line 13">
                  <a:extLst>
                    <a:ext uri="{FF2B5EF4-FFF2-40B4-BE49-F238E27FC236}">
                      <a16:creationId xmlns:a16="http://schemas.microsoft.com/office/drawing/2014/main" id="{49E7C99F-9D46-490D-B14C-D24E2001D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111023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0" name="Line 17">
                  <a:extLst>
                    <a:ext uri="{FF2B5EF4-FFF2-40B4-BE49-F238E27FC236}">
                      <a16:creationId xmlns:a16="http://schemas.microsoft.com/office/drawing/2014/main" id="{7C26713A-E5B4-4941-8894-ACA3F2FC1F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59041" y="2032750"/>
                  <a:ext cx="1035859" cy="2367973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1" name="Line 20">
                  <a:extLst>
                    <a:ext uri="{FF2B5EF4-FFF2-40B4-BE49-F238E27FC236}">
                      <a16:creationId xmlns:a16="http://schemas.microsoft.com/office/drawing/2014/main" id="{96580FE0-7029-46A5-8256-26C791E076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019756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2" name="Line 15">
                  <a:extLst>
                    <a:ext uri="{FF2B5EF4-FFF2-40B4-BE49-F238E27FC236}">
                      <a16:creationId xmlns:a16="http://schemas.microsoft.com/office/drawing/2014/main" id="{FE669D82-6D7E-49A2-A48B-58B5B06BD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1336" y="2698750"/>
                  <a:ext cx="0" cy="1693709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3" name="Line 12">
                  <a:extLst>
                    <a:ext uri="{FF2B5EF4-FFF2-40B4-BE49-F238E27FC236}">
                      <a16:creationId xmlns:a16="http://schemas.microsoft.com/office/drawing/2014/main" id="{E98195A8-48A2-4E27-87D3-7872E243C8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004" y="2709800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C0CF23C-5ABB-4032-B857-562B79D1765C}"/>
                  </a:ext>
                </a:extLst>
              </p:cNvPr>
              <p:cNvSpPr txBox="1"/>
              <p:nvPr/>
            </p:nvSpPr>
            <p:spPr>
              <a:xfrm>
                <a:off x="1140010" y="2393309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rgbClr val="C00000"/>
                    </a:solidFill>
                    <a:latin typeface="+mn-lt"/>
                  </a:rPr>
                  <a:t>z</a:t>
                </a:r>
                <a:endParaRPr lang="de-DE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D98442C-B867-43C2-8C94-A27AE9EF2A04}"/>
                  </a:ext>
                </a:extLst>
              </p:cNvPr>
              <p:cNvSpPr txBox="1"/>
              <p:nvPr/>
            </p:nvSpPr>
            <p:spPr>
              <a:xfrm>
                <a:off x="2010277" y="1453574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b="1" dirty="0">
                    <a:solidFill>
                      <a:srgbClr val="005AA0"/>
                    </a:solidFill>
                    <a:latin typeface="+mn-lt"/>
                  </a:rPr>
                  <a:t>x</a:t>
                </a:r>
                <a:endParaRPr lang="de-DE" b="1" dirty="0">
                  <a:solidFill>
                    <a:srgbClr val="005AA0"/>
                  </a:solidFill>
                  <a:latin typeface="+mn-lt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35C64BB-2DF9-4CD8-BCE0-F5957E04CE51}"/>
                  </a:ext>
                </a:extLst>
              </p:cNvPr>
              <p:cNvSpPr txBox="1"/>
              <p:nvPr/>
            </p:nvSpPr>
            <p:spPr>
              <a:xfrm>
                <a:off x="2597166" y="1453574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b="1" dirty="0">
                    <a:solidFill>
                      <a:srgbClr val="005AA0"/>
                    </a:solidFill>
                    <a:latin typeface="+mn-lt"/>
                  </a:rPr>
                  <a:t>w</a:t>
                </a:r>
                <a:endParaRPr lang="de-DE" b="1" dirty="0">
                  <a:solidFill>
                    <a:srgbClr val="005AA0"/>
                  </a:solidFill>
                  <a:latin typeface="+mn-lt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D8891DC-01D7-4265-B98D-62F50A52B8D5}"/>
                  </a:ext>
                </a:extLst>
              </p:cNvPr>
              <p:cNvSpPr txBox="1"/>
              <p:nvPr/>
            </p:nvSpPr>
            <p:spPr>
              <a:xfrm>
                <a:off x="2417354" y="2360451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rgbClr val="C00000"/>
                    </a:solidFill>
                    <a:latin typeface="+mn-lt"/>
                  </a:rPr>
                  <a:t>y</a:t>
                </a:r>
                <a:endParaRPr lang="de-DE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3B3F6E1B-9F78-4F46-8EEA-759AD47757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098" y="1662141"/>
                <a:ext cx="1274616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1s2s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0</a:t>
                </a:r>
              </a:p>
            </p:txBody>
          </p:sp>
          <p:sp>
            <p:nvSpPr>
              <p:cNvPr id="16" name="Text Box 10">
                <a:extLst>
                  <a:ext uri="{FF2B5EF4-FFF2-40B4-BE49-F238E27FC236}">
                    <a16:creationId xmlns:a16="http://schemas.microsoft.com/office/drawing/2014/main" id="{90B9F166-7E8E-41C7-BD65-2805746F7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098" y="1904618"/>
                <a:ext cx="1274616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1s2s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3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E40495AA-8B5B-4E28-97B6-DAB18C967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202" y="3553164"/>
                <a:ext cx="1282614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2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0</a:t>
                </a:r>
              </a:p>
            </p:txBody>
          </p:sp>
          <p:sp>
            <p:nvSpPr>
              <p:cNvPr id="18" name="Text Box 960">
                <a:extLst>
                  <a:ext uri="{FF2B5EF4-FFF2-40B4-BE49-F238E27FC236}">
                    <a16:creationId xmlns:a16="http://schemas.microsoft.com/office/drawing/2014/main" id="{CEBDF232-672C-4C4F-8631-3505083E9F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432" y="977935"/>
                <a:ext cx="190969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2000" b="1" dirty="0">
                    <a:latin typeface="+mn-lt"/>
                  </a:rPr>
                  <a:t>He-like Uranium</a:t>
                </a:r>
                <a:endParaRPr lang="en-US" altLang="en-US" sz="2000" b="1" dirty="0">
                  <a:latin typeface="+mn-lt"/>
                </a:endParaRPr>
              </a:p>
            </p:txBody>
          </p:sp>
        </p:grpSp>
      </p:grpSp>
      <p:sp>
        <p:nvSpPr>
          <p:cNvPr id="64" name="Textfeld 120">
            <a:extLst>
              <a:ext uri="{FF2B5EF4-FFF2-40B4-BE49-F238E27FC236}">
                <a16:creationId xmlns:a16="http://schemas.microsoft.com/office/drawing/2014/main" id="{0F59FC29-FBF2-4D28-9C67-E09906E4A135}"/>
              </a:ext>
            </a:extLst>
          </p:cNvPr>
          <p:cNvSpPr txBox="1"/>
          <p:nvPr/>
        </p:nvSpPr>
        <p:spPr>
          <a:xfrm>
            <a:off x="4663004" y="1196752"/>
            <a:ext cx="2441108" cy="193899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precision</a:t>
            </a:r>
            <a:r>
              <a:rPr lang="de-DE" sz="2000" dirty="0"/>
              <a:t> </a:t>
            </a:r>
            <a:r>
              <a:rPr lang="de-DE" sz="2000" dirty="0" err="1"/>
              <a:t>spectroscopy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pPr algn="ctr"/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b="1" dirty="0"/>
              <a:t>L → K </a:t>
            </a:r>
            <a:r>
              <a:rPr lang="de-DE" sz="2000" b="1" dirty="0" err="1"/>
              <a:t>transitions</a:t>
            </a:r>
            <a:endParaRPr lang="de-DE" sz="2000" b="1" dirty="0"/>
          </a:p>
          <a:p>
            <a:pPr algn="ctr"/>
            <a:r>
              <a:rPr lang="de-DE" sz="2000" dirty="0" err="1"/>
              <a:t>available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He-like </a:t>
            </a:r>
            <a:r>
              <a:rPr lang="de-DE" sz="2000" dirty="0" err="1"/>
              <a:t>systems</a:t>
            </a:r>
            <a:endParaRPr lang="de-DE" sz="2000" dirty="0"/>
          </a:p>
          <a:p>
            <a:pPr algn="ctr"/>
            <a:r>
              <a:rPr lang="de-DE" sz="2000" dirty="0" err="1"/>
              <a:t>with</a:t>
            </a:r>
            <a:r>
              <a:rPr lang="de-DE" sz="2000" i="1" dirty="0"/>
              <a:t> </a:t>
            </a:r>
            <a:r>
              <a:rPr lang="de-DE" sz="2000" b="1" i="1" dirty="0"/>
              <a:t>Z</a:t>
            </a:r>
            <a:r>
              <a:rPr lang="de-DE" sz="2000" b="1" dirty="0"/>
              <a:t> &gt; 54</a:t>
            </a:r>
            <a:r>
              <a:rPr lang="de-DE" sz="2000" dirty="0"/>
              <a:t>.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A936BFB3-50F8-4277-9CBC-A1137781D2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7094" y="3947805"/>
            <a:ext cx="5153993" cy="2089826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FA8EDD83-08C2-4DEF-A83D-D176B25B1E43}"/>
              </a:ext>
            </a:extLst>
          </p:cNvPr>
          <p:cNvSpPr txBox="1"/>
          <p:nvPr/>
        </p:nvSpPr>
        <p:spPr>
          <a:xfrm>
            <a:off x="4954673" y="3437855"/>
            <a:ext cx="213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Arial" panose="020B0604020202020204" pitchFamily="34" charset="0"/>
              </a:rPr>
              <a:t>Data </a:t>
            </a:r>
            <a:r>
              <a:rPr lang="de-DE" sz="1200" b="1" dirty="0" err="1">
                <a:latin typeface="+mj-lt"/>
                <a:cs typeface="Arial" panose="020B0604020202020204" pitchFamily="34" charset="0"/>
              </a:rPr>
              <a:t>taken</a:t>
            </a:r>
            <a:r>
              <a:rPr lang="de-DE" sz="12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+mj-lt"/>
                <a:cs typeface="Arial" panose="020B0604020202020204" pitchFamily="34" charset="0"/>
              </a:rPr>
              <a:t>from</a:t>
            </a:r>
            <a:r>
              <a:rPr lang="de-DE" sz="1200" b="1" dirty="0">
                <a:latin typeface="+mj-lt"/>
                <a:cs typeface="Arial" panose="020B0604020202020204" pitchFamily="34" charset="0"/>
              </a:rPr>
              <a:t> P. </a:t>
            </a:r>
            <a:r>
              <a:rPr lang="de-DE" sz="1200" b="1" dirty="0" err="1">
                <a:latin typeface="+mj-lt"/>
                <a:cs typeface="Arial" panose="020B0604020202020204" pitchFamily="34" charset="0"/>
              </a:rPr>
              <a:t>Indelicato</a:t>
            </a:r>
            <a:r>
              <a:rPr lang="de-DE" sz="12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+mj-lt"/>
              </a:rPr>
              <a:t>J. Phys. B: At. Mol. Opt. Phys. 52, 232001 </a:t>
            </a:r>
            <a:r>
              <a:rPr lang="en-US" sz="1200" b="1" dirty="0">
                <a:latin typeface="+mj-lt"/>
                <a:cs typeface="Arial" panose="020B0604020202020204" pitchFamily="34" charset="0"/>
              </a:rPr>
              <a:t>(2019)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2A00C5-867E-4495-A253-8D7258377732}"/>
              </a:ext>
            </a:extLst>
          </p:cNvPr>
          <p:cNvSpPr txBox="1"/>
          <p:nvPr/>
        </p:nvSpPr>
        <p:spPr>
          <a:xfrm rot="16200000">
            <a:off x="7495174" y="4663300"/>
            <a:ext cx="875561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±100 eV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DBF7DEA-117A-4147-ACC0-CDB36155AE53}"/>
              </a:ext>
            </a:extLst>
          </p:cNvPr>
          <p:cNvSpPr txBox="1"/>
          <p:nvPr/>
        </p:nvSpPr>
        <p:spPr>
          <a:xfrm>
            <a:off x="63359" y="5301208"/>
            <a:ext cx="336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Heavy He-like </a:t>
            </a:r>
            <a:r>
              <a:rPr lang="de-DE" b="1" dirty="0" err="1"/>
              <a:t>systems</a:t>
            </a:r>
            <a:r>
              <a:rPr lang="de-DE" b="1" dirty="0"/>
              <a:t>:</a:t>
            </a:r>
          </a:p>
          <a:p>
            <a:r>
              <a:rPr lang="de-DE" dirty="0"/>
              <a:t>Most fundamental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-body </a:t>
            </a:r>
            <a:r>
              <a:rPr lang="de-DE" dirty="0" err="1"/>
              <a:t>interaction</a:t>
            </a:r>
            <a:r>
              <a:rPr lang="de-DE" dirty="0"/>
              <a:t> at extreme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strengths</a:t>
            </a:r>
            <a:r>
              <a:rPr lang="de-DE" dirty="0"/>
              <a:t> </a:t>
            </a:r>
            <a:r>
              <a:rPr lang="de-DE" b="1" dirty="0"/>
              <a:t>(</a:t>
            </a:r>
            <a:r>
              <a:rPr lang="de-DE" b="1" dirty="0" err="1">
                <a:latin typeface="Symbol" panose="05050102010706020507" pitchFamily="18" charset="2"/>
              </a:rPr>
              <a:t>a</a:t>
            </a:r>
            <a:r>
              <a:rPr lang="de-DE" b="1" dirty="0" err="1"/>
              <a:t>Z</a:t>
            </a:r>
            <a:r>
              <a:rPr lang="de-DE" b="1" dirty="0"/>
              <a:t> ≈ 1)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4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9F607ABF-0AD0-46C9-A024-B4F250B9EC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5"/>
          <a:stretch/>
        </p:blipFill>
        <p:spPr>
          <a:xfrm>
            <a:off x="104280" y="1058625"/>
            <a:ext cx="3484987" cy="4098567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2EEE57A-B595-4C13-844F-9E9538C54DAD}"/>
              </a:ext>
            </a:extLst>
          </p:cNvPr>
          <p:cNvGrpSpPr/>
          <p:nvPr/>
        </p:nvGrpSpPr>
        <p:grpSpPr>
          <a:xfrm>
            <a:off x="10315664" y="2249444"/>
            <a:ext cx="2152246" cy="1309848"/>
            <a:chOff x="335360" y="4149080"/>
            <a:chExt cx="2152246" cy="1309848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966FAE64-1A0E-41AB-B7EE-44C83427E373}"/>
                </a:ext>
              </a:extLst>
            </p:cNvPr>
            <p:cNvSpPr/>
            <p:nvPr/>
          </p:nvSpPr>
          <p:spPr bwMode="auto">
            <a:xfrm>
              <a:off x="345255" y="4149080"/>
              <a:ext cx="1791552" cy="87630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 w="25400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56F023B-2B34-476F-A6D7-1887475DBC80}"/>
                </a:ext>
              </a:extLst>
            </p:cNvPr>
            <p:cNvSpPr txBox="1"/>
            <p:nvPr/>
          </p:nvSpPr>
          <p:spPr>
            <a:xfrm>
              <a:off x="335360" y="4171908"/>
              <a:ext cx="2152246" cy="810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l-GR" sz="2000" dirty="0">
                  <a:solidFill>
                    <a:srgbClr val="005AA0"/>
                  </a:solidFill>
                  <a:latin typeface="+mn-lt"/>
                  <a:cs typeface="Arial" panose="020B0604020202020204" pitchFamily="34" charset="0"/>
                </a:rPr>
                <a:t>Δ</a:t>
              </a:r>
              <a:r>
                <a:rPr lang="de-DE" sz="2000" dirty="0">
                  <a:solidFill>
                    <a:srgbClr val="005AA0"/>
                  </a:solidFill>
                  <a:latin typeface="+mn-lt"/>
                  <a:cs typeface="Arial" panose="020B0604020202020204" pitchFamily="34" charset="0"/>
                </a:rPr>
                <a:t>(w-x) = 74 eV</a:t>
              </a:r>
              <a:endParaRPr lang="de-DE" sz="2000" dirty="0">
                <a:solidFill>
                  <a:srgbClr val="005AA0"/>
                </a:solidFill>
                <a:latin typeface="+mn-lt"/>
              </a:endParaRPr>
            </a:p>
            <a:p>
              <a:r>
                <a:rPr lang="el-GR" sz="20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Δ</a:t>
              </a:r>
              <a:r>
                <a:rPr lang="de-DE" sz="20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(y-z) =  142 eV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BBB5D04-87F2-4BE1-8DF8-9488B528815A}"/>
                </a:ext>
              </a:extLst>
            </p:cNvPr>
            <p:cNvSpPr txBox="1"/>
            <p:nvPr/>
          </p:nvSpPr>
          <p:spPr>
            <a:xfrm>
              <a:off x="335360" y="4997263"/>
              <a:ext cx="1922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Y. S. </a:t>
              </a:r>
              <a:r>
                <a:rPr lang="de-DE" sz="1200" b="1" dirty="0" err="1"/>
                <a:t>Kozhedub</a:t>
              </a:r>
              <a:r>
                <a:rPr lang="de-DE" sz="1200" b="1" dirty="0"/>
                <a:t> et al., Phys. </a:t>
              </a:r>
              <a:r>
                <a:rPr lang="de-DE" sz="1200" b="1" dirty="0" err="1"/>
                <a:t>Rev</a:t>
              </a:r>
              <a:r>
                <a:rPr lang="de-DE" sz="1200" b="1" dirty="0"/>
                <a:t>. A 100, 062506 (2019)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1553FE-805A-4661-886C-B8F1D7E7DD81}"/>
              </a:ext>
            </a:extLst>
          </p:cNvPr>
          <p:cNvGrpSpPr/>
          <p:nvPr/>
        </p:nvGrpSpPr>
        <p:grpSpPr>
          <a:xfrm>
            <a:off x="7740789" y="2484063"/>
            <a:ext cx="6101000" cy="4258891"/>
            <a:chOff x="7740789" y="2484063"/>
            <a:chExt cx="6101000" cy="4258891"/>
          </a:xfrm>
        </p:grpSpPr>
        <p:graphicFrame>
          <p:nvGraphicFramePr>
            <p:cNvPr id="39" name="Objekt 38">
              <a:extLst>
                <a:ext uri="{FF2B5EF4-FFF2-40B4-BE49-F238E27FC236}">
                  <a16:creationId xmlns:a16="http://schemas.microsoft.com/office/drawing/2014/main" id="{E0B433AF-CF2B-4B07-8027-CD42D6656D2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740789" y="2484063"/>
            <a:ext cx="6101000" cy="4258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" name="Graph" r:id="rId8" imgW="4146840" imgH="2894760" progId="Origin50.Graph">
                    <p:embed/>
                  </p:oleObj>
                </mc:Choice>
                <mc:Fallback>
                  <p:oleObj name="Graph" r:id="rId8" imgW="4146840" imgH="2894760" progId="Origin50.Graph">
                    <p:embed/>
                    <p:pic>
                      <p:nvPicPr>
                        <p:cNvPr id="39" name="Objekt 38">
                          <a:extLst>
                            <a:ext uri="{FF2B5EF4-FFF2-40B4-BE49-F238E27FC236}">
                              <a16:creationId xmlns:a16="http://schemas.microsoft.com/office/drawing/2014/main" id="{E0B433AF-CF2B-4B07-8027-CD42D6656D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40789" y="2484063"/>
                          <a:ext cx="6101000" cy="42588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BBCE2134-686F-4469-814E-B12349AF4625}"/>
                </a:ext>
              </a:extLst>
            </p:cNvPr>
            <p:cNvSpPr txBox="1"/>
            <p:nvPr/>
          </p:nvSpPr>
          <p:spPr>
            <a:xfrm>
              <a:off x="8668706" y="4630234"/>
              <a:ext cx="585691" cy="408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latin typeface="+mn-lt"/>
                  <a:cs typeface="Arial" panose="020B0604020202020204" pitchFamily="34" charset="0"/>
                </a:rPr>
                <a:t>K</a:t>
              </a:r>
              <a:r>
                <a:rPr lang="de-DE" sz="2000" b="1" dirty="0">
                  <a:latin typeface="+mn-lt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2000" b="1" baseline="-25000" dirty="0">
                  <a:latin typeface="+mn-lt"/>
                  <a:cs typeface="Arial" panose="020B0604020202020204" pitchFamily="34" charset="0"/>
                  <a:sym typeface="Symbol" panose="05050102010706020507" pitchFamily="18" charset="2"/>
                </a:rPr>
                <a:t>2</a:t>
              </a:r>
              <a:endParaRPr lang="en-US" sz="2000" b="1" baseline="-250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6C45044D-AC77-48DC-B206-8C7402DC52EC}"/>
                </a:ext>
              </a:extLst>
            </p:cNvPr>
            <p:cNvSpPr txBox="1"/>
            <p:nvPr/>
          </p:nvSpPr>
          <p:spPr>
            <a:xfrm>
              <a:off x="11010014" y="4879254"/>
              <a:ext cx="585691" cy="408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latin typeface="+mn-lt"/>
                  <a:cs typeface="Arial" panose="020B0604020202020204" pitchFamily="34" charset="0"/>
                </a:rPr>
                <a:t>K</a:t>
              </a:r>
              <a:r>
                <a:rPr lang="de-DE" sz="2000" b="1" dirty="0">
                  <a:latin typeface="+mn-lt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2000" b="1" baseline="-25000" dirty="0">
                  <a:latin typeface="+mn-lt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000" b="1" baseline="-25000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47" name="image3">
            <a:hlinkClick r:id="" action="ppaction://media"/>
            <a:extLst>
              <a:ext uri="{FF2B5EF4-FFF2-40B4-BE49-F238E27FC236}">
                <a16:creationId xmlns:a16="http://schemas.microsoft.com/office/drawing/2014/main" id="{B3DD1E07-F0F4-4E64-855E-8C13DBEA94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110" y="3515415"/>
            <a:ext cx="1239999" cy="1080000"/>
          </a:xfrm>
          <a:prstGeom prst="rect">
            <a:avLst/>
          </a:prstGeom>
          <a:ln w="22225">
            <a:solidFill>
              <a:srgbClr val="005AA0"/>
            </a:solidFill>
          </a:ln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1BBA30-04DB-4EEA-AFB4-01F0B4031A34}"/>
              </a:ext>
            </a:extLst>
          </p:cNvPr>
          <p:cNvSpPr txBox="1"/>
          <p:nvPr/>
        </p:nvSpPr>
        <p:spPr>
          <a:xfrm>
            <a:off x="750253" y="345596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0A682A1-FD30-45D3-966B-E5AD72DBDC85}"/>
              </a:ext>
            </a:extLst>
          </p:cNvPr>
          <p:cNvSpPr/>
          <p:nvPr/>
        </p:nvSpPr>
        <p:spPr bwMode="auto">
          <a:xfrm>
            <a:off x="2382738" y="1588455"/>
            <a:ext cx="829753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6" name="image2">
            <a:hlinkClick r:id="" action="ppaction://media"/>
            <a:extLst>
              <a:ext uri="{FF2B5EF4-FFF2-40B4-BE49-F238E27FC236}">
                <a16:creationId xmlns:a16="http://schemas.microsoft.com/office/drawing/2014/main" id="{415F0B6A-955B-429D-A25B-966C6524C99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9514" y="1443485"/>
            <a:ext cx="1240000" cy="1080000"/>
          </a:xfrm>
          <a:prstGeom prst="rect">
            <a:avLst/>
          </a:prstGeom>
          <a:ln w="22225">
            <a:solidFill>
              <a:srgbClr val="005AA0"/>
            </a:solidFill>
          </a:ln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EB9F907F-8BB5-4672-970E-B319B7618959}"/>
              </a:ext>
            </a:extLst>
          </p:cNvPr>
          <p:cNvSpPr txBox="1"/>
          <p:nvPr/>
        </p:nvSpPr>
        <p:spPr>
          <a:xfrm>
            <a:off x="2703866" y="138468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U</a:t>
            </a:r>
            <a:r>
              <a:rPr lang="de-DE" b="1" baseline="30000" dirty="0">
                <a:solidFill>
                  <a:schemeClr val="bg1"/>
                </a:solidFill>
              </a:rPr>
              <a:t>90+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5500D837-0104-4A23-B9EA-A18D295A4547}"/>
              </a:ext>
            </a:extLst>
          </p:cNvPr>
          <p:cNvSpPr txBox="1"/>
          <p:nvPr/>
        </p:nvSpPr>
        <p:spPr>
          <a:xfrm>
            <a:off x="0" y="25027"/>
            <a:ext cx="12203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X-Ray Spectroscopy of Heavy He-like Systems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3629224C-1C5F-43BA-A715-4353311BF4F1}"/>
              </a:ext>
            </a:extLst>
          </p:cNvPr>
          <p:cNvSpPr txBox="1"/>
          <p:nvPr/>
        </p:nvSpPr>
        <p:spPr>
          <a:xfrm rot="16200000">
            <a:off x="10044925" y="4446160"/>
            <a:ext cx="3429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n-lt"/>
                <a:cs typeface="Arial" panose="020B0604020202020204" pitchFamily="34" charset="0"/>
              </a:rPr>
              <a:t>A. Gumberidze et al., PRL </a:t>
            </a:r>
            <a:r>
              <a:rPr lang="en-US" sz="1200" b="1" dirty="0">
                <a:latin typeface="+mn-lt"/>
                <a:cs typeface="Arial" panose="020B0604020202020204" pitchFamily="34" charset="0"/>
              </a:rPr>
              <a:t>032712 (2004) 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50B7063-5CC8-4731-9292-935C6528D517}"/>
              </a:ext>
            </a:extLst>
          </p:cNvPr>
          <p:cNvGrpSpPr/>
          <p:nvPr/>
        </p:nvGrpSpPr>
        <p:grpSpPr>
          <a:xfrm>
            <a:off x="7740789" y="2483371"/>
            <a:ext cx="6095855" cy="4255297"/>
            <a:chOff x="3939581" y="4466373"/>
            <a:chExt cx="6095855" cy="4255297"/>
          </a:xfrm>
        </p:grpSpPr>
        <p:graphicFrame>
          <p:nvGraphicFramePr>
            <p:cNvPr id="54" name="Objekt 53">
              <a:extLst>
                <a:ext uri="{FF2B5EF4-FFF2-40B4-BE49-F238E27FC236}">
                  <a16:creationId xmlns:a16="http://schemas.microsoft.com/office/drawing/2014/main" id="{699F3A6D-AA70-47A2-94DA-48DA499ECF1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939581" y="4466373"/>
            <a:ext cx="6095855" cy="4255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" name="Graph" r:id="rId12" imgW="4146840" imgH="2894760" progId="Origin50.Graph">
                    <p:embed/>
                  </p:oleObj>
                </mc:Choice>
                <mc:Fallback>
                  <p:oleObj name="Graph" r:id="rId12" imgW="4146840" imgH="2894760" progId="Origin50.Graph">
                    <p:embed/>
                    <p:pic>
                      <p:nvPicPr>
                        <p:cNvPr id="54" name="Objekt 53">
                          <a:extLst>
                            <a:ext uri="{FF2B5EF4-FFF2-40B4-BE49-F238E27FC236}">
                              <a16:creationId xmlns:a16="http://schemas.microsoft.com/office/drawing/2014/main" id="{699F3A6D-AA70-47A2-94DA-48DA499ECF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39581" y="4466373"/>
                          <a:ext cx="6095855" cy="42552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1D1FC4D-DF84-4197-B8B4-2D59B09FBF45}"/>
                </a:ext>
              </a:extLst>
            </p:cNvPr>
            <p:cNvSpPr txBox="1"/>
            <p:nvPr/>
          </p:nvSpPr>
          <p:spPr>
            <a:xfrm>
              <a:off x="5242753" y="6088990"/>
              <a:ext cx="21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C00000"/>
                  </a:solidFill>
                  <a:latin typeface="+mn-lt"/>
                </a:rPr>
                <a:t>z</a:t>
              </a:r>
              <a:endParaRPr lang="de-DE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477AEAE3-902F-4A8B-80BE-77559979CB8D}"/>
                </a:ext>
              </a:extLst>
            </p:cNvPr>
            <p:cNvSpPr txBox="1"/>
            <p:nvPr/>
          </p:nvSpPr>
          <p:spPr>
            <a:xfrm>
              <a:off x="5562884" y="6227387"/>
              <a:ext cx="21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C00000"/>
                  </a:solidFill>
                  <a:latin typeface="+mn-lt"/>
                </a:rPr>
                <a:t>y</a:t>
              </a:r>
              <a:endParaRPr lang="de-DE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10A958B4-0A7A-404C-AC2C-EA31F6CE8CEF}"/>
                </a:ext>
              </a:extLst>
            </p:cNvPr>
            <p:cNvSpPr txBox="1"/>
            <p:nvPr/>
          </p:nvSpPr>
          <p:spPr>
            <a:xfrm>
              <a:off x="6752613" y="6255467"/>
              <a:ext cx="302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5AA0"/>
                  </a:solidFill>
                  <a:latin typeface="+mn-lt"/>
                </a:rPr>
                <a:t>x</a:t>
              </a:r>
              <a:endParaRPr lang="de-DE" b="1" dirty="0">
                <a:solidFill>
                  <a:srgbClr val="005AA0"/>
                </a:solidFill>
                <a:latin typeface="+mn-lt"/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AEA19E81-BFAB-4DAE-B3F9-BFA1C186F361}"/>
                </a:ext>
              </a:extLst>
            </p:cNvPr>
            <p:cNvSpPr txBox="1"/>
            <p:nvPr/>
          </p:nvSpPr>
          <p:spPr>
            <a:xfrm>
              <a:off x="7076492" y="6493670"/>
              <a:ext cx="302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5AA0"/>
                  </a:solidFill>
                  <a:latin typeface="+mn-lt"/>
                </a:rPr>
                <a:t>w</a:t>
              </a:r>
              <a:endParaRPr lang="de-DE" b="1" dirty="0">
                <a:solidFill>
                  <a:srgbClr val="005AA0"/>
                </a:solidFill>
                <a:latin typeface="+mn-lt"/>
              </a:endParaRPr>
            </a:p>
          </p:txBody>
        </p:sp>
      </p:grpSp>
      <p:sp>
        <p:nvSpPr>
          <p:cNvPr id="63" name="Text Box 149">
            <a:extLst>
              <a:ext uri="{FF2B5EF4-FFF2-40B4-BE49-F238E27FC236}">
                <a16:creationId xmlns:a16="http://schemas.microsoft.com/office/drawing/2014/main" id="{75237A52-FA6B-444F-A24C-B92DF4F37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48" y="3684925"/>
            <a:ext cx="404920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For high-Z systems a spectral resolution of &lt;100 eV FWHM is necessary to resolve the n=2 level structure and benchmark state-of-the-art theory.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This cannot be achieved with conventional semiconductor detectors. Thus, a new experimental approach is needed.</a:t>
            </a:r>
          </a:p>
        </p:txBody>
      </p: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F959A915-7B9D-49FA-A426-2B57A2B5FD52}"/>
              </a:ext>
            </a:extLst>
          </p:cNvPr>
          <p:cNvGrpSpPr/>
          <p:nvPr/>
        </p:nvGrpSpPr>
        <p:grpSpPr>
          <a:xfrm>
            <a:off x="7680176" y="699818"/>
            <a:ext cx="4450080" cy="2882918"/>
            <a:chOff x="7680176" y="699818"/>
            <a:chExt cx="4450080" cy="2882918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8EAE4D1D-E2A1-40BB-8078-7A72EBDF0CE6}"/>
                </a:ext>
              </a:extLst>
            </p:cNvPr>
            <p:cNvGrpSpPr/>
            <p:nvPr/>
          </p:nvGrpSpPr>
          <p:grpSpPr>
            <a:xfrm>
              <a:off x="7759314" y="1920665"/>
              <a:ext cx="856966" cy="1508335"/>
              <a:chOff x="7545849" y="1920665"/>
              <a:chExt cx="856966" cy="1508335"/>
            </a:xfrm>
          </p:grpSpPr>
          <p:cxnSp>
            <p:nvCxnSpPr>
              <p:cNvPr id="119" name="Gerade Verbindung mit Pfeil 118">
                <a:extLst>
                  <a:ext uri="{FF2B5EF4-FFF2-40B4-BE49-F238E27FC236}">
                    <a16:creationId xmlns:a16="http://schemas.microsoft.com/office/drawing/2014/main" id="{E92CA964-B7F3-425B-94D2-02CCEEBF8234}"/>
                  </a:ext>
                </a:extLst>
              </p:cNvPr>
              <p:cNvCxnSpPr/>
              <p:nvPr/>
            </p:nvCxnSpPr>
            <p:spPr>
              <a:xfrm>
                <a:off x="8330308" y="1920665"/>
                <a:ext cx="0" cy="15083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feld 119">
                <a:extLst>
                  <a:ext uri="{FF2B5EF4-FFF2-40B4-BE49-F238E27FC236}">
                    <a16:creationId xmlns:a16="http://schemas.microsoft.com/office/drawing/2014/main" id="{F99123D8-5B99-4C44-9D66-4E181F25224F}"/>
                  </a:ext>
                </a:extLst>
              </p:cNvPr>
              <p:cNvSpPr txBox="1"/>
              <p:nvPr/>
            </p:nvSpPr>
            <p:spPr>
              <a:xfrm>
                <a:off x="7545849" y="2427333"/>
                <a:ext cx="856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≈100 </a:t>
                </a:r>
                <a:r>
                  <a:rPr lang="de-DE" sz="1400" dirty="0" err="1"/>
                  <a:t>keV</a:t>
                </a:r>
                <a:endParaRPr lang="de-DE" sz="1400" dirty="0"/>
              </a:p>
            </p:txBody>
          </p:sp>
        </p:grpSp>
        <p:grpSp>
          <p:nvGrpSpPr>
            <p:cNvPr id="94" name="Gruppieren 93">
              <a:extLst>
                <a:ext uri="{FF2B5EF4-FFF2-40B4-BE49-F238E27FC236}">
                  <a16:creationId xmlns:a16="http://schemas.microsoft.com/office/drawing/2014/main" id="{05D644A7-0821-4687-9ECE-37157C7A7A99}"/>
                </a:ext>
              </a:extLst>
            </p:cNvPr>
            <p:cNvGrpSpPr/>
            <p:nvPr/>
          </p:nvGrpSpPr>
          <p:grpSpPr>
            <a:xfrm>
              <a:off x="7680176" y="699818"/>
              <a:ext cx="4450080" cy="2882918"/>
              <a:chOff x="113098" y="977935"/>
              <a:chExt cx="4450080" cy="2882918"/>
            </a:xfrm>
          </p:grpSpPr>
          <p:grpSp>
            <p:nvGrpSpPr>
              <p:cNvPr id="95" name="Group 102">
                <a:extLst>
                  <a:ext uri="{FF2B5EF4-FFF2-40B4-BE49-F238E27FC236}">
                    <a16:creationId xmlns:a16="http://schemas.microsoft.com/office/drawing/2014/main" id="{034BF29B-A421-4176-A362-7351EBADFA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6382" y="1214872"/>
                <a:ext cx="3676796" cy="2574168"/>
                <a:chOff x="1200004" y="1825823"/>
                <a:chExt cx="3676796" cy="2574900"/>
              </a:xfrm>
            </p:grpSpPr>
            <p:sp>
              <p:nvSpPr>
                <p:cNvPr id="104" name="Line 11">
                  <a:extLst>
                    <a:ext uri="{FF2B5EF4-FFF2-40B4-BE49-F238E27FC236}">
                      <a16:creationId xmlns:a16="http://schemas.microsoft.com/office/drawing/2014/main" id="{143D2B5B-7832-44C0-B428-27A308481D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0868" y="4395501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05" name="Line 18">
                  <a:extLst>
                    <a:ext uri="{FF2B5EF4-FFF2-40B4-BE49-F238E27FC236}">
                      <a16:creationId xmlns:a16="http://schemas.microsoft.com/office/drawing/2014/main" id="{9AB99BCC-4E74-437C-A3D4-EBD555AB47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004" y="2491308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06" name="Line 21">
                  <a:extLst>
                    <a:ext uri="{FF2B5EF4-FFF2-40B4-BE49-F238E27FC236}">
                      <a16:creationId xmlns:a16="http://schemas.microsoft.com/office/drawing/2014/main" id="{7AF0D653-B690-4E57-8217-D4CD8377E9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459503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07" name="Text Box 22">
                  <a:extLst>
                    <a:ext uri="{FF2B5EF4-FFF2-40B4-BE49-F238E27FC236}">
                      <a16:creationId xmlns:a16="http://schemas.microsoft.com/office/drawing/2014/main" id="{8EE028F2-54A4-4B3F-A29C-A908163F86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9777" y="1825823"/>
                  <a:ext cx="14770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</a:p>
              </p:txBody>
            </p:sp>
            <p:sp>
              <p:nvSpPr>
                <p:cNvPr id="108" name="Text Box 22">
                  <a:extLst>
                    <a:ext uri="{FF2B5EF4-FFF2-40B4-BE49-F238E27FC236}">
                      <a16:creationId xmlns:a16="http://schemas.microsoft.com/office/drawing/2014/main" id="{8067D436-70CE-457F-8543-1F9D06B91C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1654" y="2024920"/>
                  <a:ext cx="140894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2</a:t>
                  </a:r>
                </a:p>
              </p:txBody>
            </p:sp>
            <p:sp>
              <p:nvSpPr>
                <p:cNvPr id="109" name="Text Box 22">
                  <a:extLst>
                    <a:ext uri="{FF2B5EF4-FFF2-40B4-BE49-F238E27FC236}">
                      <a16:creationId xmlns:a16="http://schemas.microsoft.com/office/drawing/2014/main" id="{8474C3C5-6CCE-4157-9C0E-0D26D705EC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3701" y="2286494"/>
                  <a:ext cx="133069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0</a:t>
                  </a:r>
                </a:p>
              </p:txBody>
            </p:sp>
            <p:sp>
              <p:nvSpPr>
                <p:cNvPr id="110" name="Text Box 22">
                  <a:extLst>
                    <a:ext uri="{FF2B5EF4-FFF2-40B4-BE49-F238E27FC236}">
                      <a16:creationId xmlns:a16="http://schemas.microsoft.com/office/drawing/2014/main" id="{3DE00DD7-9361-4901-ADE5-F528FA1F46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1654" y="2502235"/>
                  <a:ext cx="140894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9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5pPr>
                  <a:lvl6pPr marL="20002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6pPr>
                  <a:lvl7pPr marL="24574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7pPr>
                  <a:lvl8pPr marL="29146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8pPr>
                  <a:lvl9pPr marL="3371850" indent="-17145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Roboto" panose="020B0604020202020204" pitchFamily="2" charset="0"/>
                      <a:ea typeface="Roboto" panose="020B0604020202020204" pitchFamily="2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1s2p </a:t>
                  </a:r>
                  <a:r>
                    <a:rPr lang="de-DE" altLang="de-DE" sz="1400" baseline="30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3</a:t>
                  </a:r>
                  <a:r>
                    <a:rPr lang="de-DE" altLang="de-DE" sz="14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P</a:t>
                  </a:r>
                  <a:r>
                    <a:rPr lang="de-DE" altLang="de-DE" sz="1400" baseline="-25000" dirty="0">
                      <a:latin typeface="Helvetica" panose="020B0604020202020204" pitchFamily="34" charset="0"/>
                      <a:ea typeface="ＭＳ Ｐゴシック" panose="020B0600070205080204" pitchFamily="34" charset="-128"/>
                    </a:rPr>
                    <a:t>1</a:t>
                  </a:r>
                </a:p>
              </p:txBody>
            </p:sp>
            <p:sp>
              <p:nvSpPr>
                <p:cNvPr id="111" name="Line 25">
                  <a:extLst>
                    <a:ext uri="{FF2B5EF4-FFF2-40B4-BE49-F238E27FC236}">
                      <a16:creationId xmlns:a16="http://schemas.microsoft.com/office/drawing/2014/main" id="{54184B49-D429-4C69-880B-A0992DF36F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6433" y="2601253"/>
                  <a:ext cx="891940" cy="1797128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2" name="Line 14">
                  <a:extLst>
                    <a:ext uri="{FF2B5EF4-FFF2-40B4-BE49-F238E27FC236}">
                      <a16:creationId xmlns:a16="http://schemas.microsoft.com/office/drawing/2014/main" id="{BEC96D0D-52B0-4089-9397-55F52E2A25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615765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3" name="Line 28">
                  <a:extLst>
                    <a:ext uri="{FF2B5EF4-FFF2-40B4-BE49-F238E27FC236}">
                      <a16:creationId xmlns:a16="http://schemas.microsoft.com/office/drawing/2014/main" id="{B270D47F-4454-4D96-B288-FFF0B1EDE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69038" y="2104673"/>
                  <a:ext cx="755842" cy="2293708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4" name="Line 13">
                  <a:extLst>
                    <a:ext uri="{FF2B5EF4-FFF2-40B4-BE49-F238E27FC236}">
                      <a16:creationId xmlns:a16="http://schemas.microsoft.com/office/drawing/2014/main" id="{8FE3525E-C27E-40F7-8440-807C02FD8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111023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5" name="Line 17">
                  <a:extLst>
                    <a:ext uri="{FF2B5EF4-FFF2-40B4-BE49-F238E27FC236}">
                      <a16:creationId xmlns:a16="http://schemas.microsoft.com/office/drawing/2014/main" id="{FE4F1865-7A2E-498A-84ED-208E478DD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59041" y="2032750"/>
                  <a:ext cx="1035859" cy="2367973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6" name="Line 20">
                  <a:extLst>
                    <a:ext uri="{FF2B5EF4-FFF2-40B4-BE49-F238E27FC236}">
                      <a16:creationId xmlns:a16="http://schemas.microsoft.com/office/drawing/2014/main" id="{DA63FAB4-FABB-4BFA-84B0-F0D5BE5270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8964" y="2019756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7" name="Line 15">
                  <a:extLst>
                    <a:ext uri="{FF2B5EF4-FFF2-40B4-BE49-F238E27FC236}">
                      <a16:creationId xmlns:a16="http://schemas.microsoft.com/office/drawing/2014/main" id="{3DEC3BFE-5E6C-4C42-B7AB-71D5B1D95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1336" y="2698750"/>
                  <a:ext cx="0" cy="1693709"/>
                </a:xfrm>
                <a:prstGeom prst="line">
                  <a:avLst/>
                </a:prstGeom>
                <a:noFill/>
                <a:ln w="38100">
                  <a:solidFill>
                    <a:schemeClr val="accent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118" name="Line 12">
                  <a:extLst>
                    <a:ext uri="{FF2B5EF4-FFF2-40B4-BE49-F238E27FC236}">
                      <a16:creationId xmlns:a16="http://schemas.microsoft.com/office/drawing/2014/main" id="{4EA6A8BA-D1F5-4C74-8694-B85C1F201E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004" y="2709800"/>
                  <a:ext cx="1072388" cy="0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51250824-D065-4412-938B-528EFC05A052}"/>
                  </a:ext>
                </a:extLst>
              </p:cNvPr>
              <p:cNvSpPr txBox="1"/>
              <p:nvPr/>
            </p:nvSpPr>
            <p:spPr>
              <a:xfrm>
                <a:off x="1140010" y="2393309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rgbClr val="C00000"/>
                    </a:solidFill>
                    <a:latin typeface="+mn-lt"/>
                  </a:rPr>
                  <a:t>z</a:t>
                </a:r>
                <a:endParaRPr lang="de-DE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2A315887-A9BA-4CE0-A635-0A2559C093C7}"/>
                  </a:ext>
                </a:extLst>
              </p:cNvPr>
              <p:cNvSpPr txBox="1"/>
              <p:nvPr/>
            </p:nvSpPr>
            <p:spPr>
              <a:xfrm>
                <a:off x="2010277" y="1453574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b="1" dirty="0">
                    <a:solidFill>
                      <a:srgbClr val="005AA0"/>
                    </a:solidFill>
                    <a:latin typeface="+mn-lt"/>
                  </a:rPr>
                  <a:t>x</a:t>
                </a:r>
                <a:endParaRPr lang="de-DE" b="1" dirty="0">
                  <a:solidFill>
                    <a:srgbClr val="005AA0"/>
                  </a:solidFill>
                  <a:latin typeface="+mn-lt"/>
                </a:endParaRPr>
              </a:p>
            </p:txBody>
          </p: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548B0D39-4DFD-4587-8D1D-6464AE4AE6E4}"/>
                  </a:ext>
                </a:extLst>
              </p:cNvPr>
              <p:cNvSpPr txBox="1"/>
              <p:nvPr/>
            </p:nvSpPr>
            <p:spPr>
              <a:xfrm>
                <a:off x="2597166" y="1453574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b="1" dirty="0">
                    <a:solidFill>
                      <a:srgbClr val="005AA0"/>
                    </a:solidFill>
                    <a:latin typeface="+mn-lt"/>
                  </a:rPr>
                  <a:t>w</a:t>
                </a:r>
                <a:endParaRPr lang="de-DE" b="1" dirty="0">
                  <a:solidFill>
                    <a:srgbClr val="005AA0"/>
                  </a:solidFill>
                  <a:latin typeface="+mn-lt"/>
                </a:endParaRPr>
              </a:p>
            </p:txBody>
          </p: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4F4B55AA-EB0B-4F30-8640-9B15A9E1DCF2}"/>
                  </a:ext>
                </a:extLst>
              </p:cNvPr>
              <p:cNvSpPr txBox="1"/>
              <p:nvPr/>
            </p:nvSpPr>
            <p:spPr>
              <a:xfrm>
                <a:off x="2417354" y="2360451"/>
                <a:ext cx="2112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rgbClr val="C00000"/>
                    </a:solidFill>
                    <a:latin typeface="+mn-lt"/>
                  </a:rPr>
                  <a:t>y</a:t>
                </a:r>
                <a:endParaRPr lang="de-DE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00" name="Text Box 10">
                <a:extLst>
                  <a:ext uri="{FF2B5EF4-FFF2-40B4-BE49-F238E27FC236}">
                    <a16:creationId xmlns:a16="http://schemas.microsoft.com/office/drawing/2014/main" id="{1620664D-8B16-4824-A71D-D424123F8C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098" y="1662141"/>
                <a:ext cx="1274616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1s2s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0</a:t>
                </a:r>
              </a:p>
            </p:txBody>
          </p:sp>
          <p:sp>
            <p:nvSpPr>
              <p:cNvPr id="101" name="Text Box 10">
                <a:extLst>
                  <a:ext uri="{FF2B5EF4-FFF2-40B4-BE49-F238E27FC236}">
                    <a16:creationId xmlns:a16="http://schemas.microsoft.com/office/drawing/2014/main" id="{4ECBCCD6-406A-4D2F-A311-180B8DE83A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098" y="1904618"/>
                <a:ext cx="1274616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1s2s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3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</a:p>
            </p:txBody>
          </p:sp>
          <p:sp>
            <p:nvSpPr>
              <p:cNvPr id="102" name="Text Box 10">
                <a:extLst>
                  <a:ext uri="{FF2B5EF4-FFF2-40B4-BE49-F238E27FC236}">
                    <a16:creationId xmlns:a16="http://schemas.microsoft.com/office/drawing/2014/main" id="{F2C0863E-F73F-401C-8961-185029D46D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202" y="3553164"/>
                <a:ext cx="1282614" cy="30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9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2pPr>
                <a:lvl3pPr marL="8572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3pPr>
                <a:lvl4pPr marL="12001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4pPr>
                <a:lvl5pPr marL="1543050" indent="-1714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5pPr>
                <a:lvl6pPr marL="20002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6pPr>
                <a:lvl7pPr marL="24574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7pPr>
                <a:lvl8pPr marL="29146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8pPr>
                <a:lvl9pPr marL="3371850" indent="-17145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Roboto" panose="020B0604020202020204" pitchFamily="2" charset="0"/>
                    <a:ea typeface="Roboto" panose="020B0604020202020204" pitchFamily="2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1s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2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lang="de-DE" altLang="de-DE" sz="1400" baseline="30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  <a:r>
                  <a:rPr lang="de-DE" altLang="de-DE" sz="14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S</a:t>
                </a:r>
                <a:r>
                  <a:rPr lang="de-DE" altLang="de-DE" sz="1400" baseline="-25000" dirty="0">
                    <a:latin typeface="Helvetica" panose="020B0604020202020204" pitchFamily="34" charset="0"/>
                    <a:ea typeface="ＭＳ Ｐゴシック" panose="020B0600070205080204" pitchFamily="34" charset="-128"/>
                  </a:rPr>
                  <a:t>0</a:t>
                </a:r>
              </a:p>
            </p:txBody>
          </p:sp>
          <p:sp>
            <p:nvSpPr>
              <p:cNvPr id="103" name="Text Box 960">
                <a:extLst>
                  <a:ext uri="{FF2B5EF4-FFF2-40B4-BE49-F238E27FC236}">
                    <a16:creationId xmlns:a16="http://schemas.microsoft.com/office/drawing/2014/main" id="{FCCF3498-7BA2-42BE-8226-65500902E6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432" y="977935"/>
                <a:ext cx="190969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2000" b="1" dirty="0">
                    <a:latin typeface="+mn-lt"/>
                  </a:rPr>
                  <a:t>He-like Uranium</a:t>
                </a:r>
                <a:endParaRPr lang="en-US" altLang="en-US" sz="2000" b="1" dirty="0">
                  <a:latin typeface="+mn-lt"/>
                </a:endParaRPr>
              </a:p>
            </p:txBody>
          </p:sp>
        </p:grpSp>
      </p:grpSp>
      <p:sp>
        <p:nvSpPr>
          <p:cNvPr id="121" name="Textfeld 120">
            <a:extLst>
              <a:ext uri="{FF2B5EF4-FFF2-40B4-BE49-F238E27FC236}">
                <a16:creationId xmlns:a16="http://schemas.microsoft.com/office/drawing/2014/main" id="{FB8EACC6-CC70-4979-8902-091F1D822ABF}"/>
              </a:ext>
            </a:extLst>
          </p:cNvPr>
          <p:cNvSpPr txBox="1"/>
          <p:nvPr/>
        </p:nvSpPr>
        <p:spPr>
          <a:xfrm>
            <a:off x="4663004" y="1196752"/>
            <a:ext cx="2441108" cy="193899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precision</a:t>
            </a:r>
            <a:r>
              <a:rPr lang="de-DE" sz="2000" dirty="0"/>
              <a:t> </a:t>
            </a:r>
            <a:r>
              <a:rPr lang="de-DE" sz="2000" dirty="0" err="1"/>
              <a:t>spectroscopy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pPr algn="ctr"/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b="1" dirty="0"/>
              <a:t>L → K </a:t>
            </a:r>
            <a:r>
              <a:rPr lang="de-DE" sz="2000" b="1" dirty="0" err="1"/>
              <a:t>transitions</a:t>
            </a:r>
            <a:endParaRPr lang="de-DE" sz="2000" b="1" dirty="0"/>
          </a:p>
          <a:p>
            <a:pPr algn="ctr"/>
            <a:r>
              <a:rPr lang="de-DE" sz="2000" dirty="0" err="1"/>
              <a:t>available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He-like </a:t>
            </a:r>
            <a:r>
              <a:rPr lang="de-DE" sz="2000" dirty="0" err="1"/>
              <a:t>systems</a:t>
            </a:r>
            <a:endParaRPr lang="de-DE" sz="2000" dirty="0"/>
          </a:p>
          <a:p>
            <a:pPr algn="ctr"/>
            <a:r>
              <a:rPr lang="de-DE" sz="2000" dirty="0" err="1"/>
              <a:t>with</a:t>
            </a:r>
            <a:r>
              <a:rPr lang="de-DE" sz="2000" i="1" dirty="0"/>
              <a:t> </a:t>
            </a:r>
            <a:r>
              <a:rPr lang="de-DE" sz="2000" b="1" i="1" dirty="0"/>
              <a:t>Z</a:t>
            </a:r>
            <a:r>
              <a:rPr lang="de-DE" sz="2000" b="1" dirty="0"/>
              <a:t> &gt; 54</a:t>
            </a:r>
            <a:r>
              <a:rPr lang="de-DE" sz="2000" dirty="0"/>
              <a:t>.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62584922-28DA-4A29-B4B8-2BED85E841C9}"/>
              </a:ext>
            </a:extLst>
          </p:cNvPr>
          <p:cNvSpPr txBox="1"/>
          <p:nvPr/>
        </p:nvSpPr>
        <p:spPr>
          <a:xfrm>
            <a:off x="63359" y="5301208"/>
            <a:ext cx="336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Heavy He-like </a:t>
            </a:r>
            <a:r>
              <a:rPr lang="de-DE" b="1" dirty="0" err="1"/>
              <a:t>systems</a:t>
            </a:r>
            <a:r>
              <a:rPr lang="de-DE" b="1" dirty="0"/>
              <a:t>:</a:t>
            </a:r>
          </a:p>
          <a:p>
            <a:r>
              <a:rPr lang="de-DE" dirty="0"/>
              <a:t>Most fundamental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-body </a:t>
            </a:r>
            <a:r>
              <a:rPr lang="de-DE" dirty="0" err="1"/>
              <a:t>interaction</a:t>
            </a:r>
            <a:r>
              <a:rPr lang="de-DE" dirty="0"/>
              <a:t> at extreme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strengths</a:t>
            </a:r>
            <a:r>
              <a:rPr lang="de-DE" dirty="0"/>
              <a:t> </a:t>
            </a:r>
            <a:r>
              <a:rPr lang="de-DE" b="1" dirty="0"/>
              <a:t>(</a:t>
            </a:r>
            <a:r>
              <a:rPr lang="de-DE" b="1" dirty="0" err="1">
                <a:latin typeface="Symbol" panose="05050102010706020507" pitchFamily="18" charset="2"/>
              </a:rPr>
              <a:t>a</a:t>
            </a:r>
            <a:r>
              <a:rPr lang="de-DE" b="1" dirty="0" err="1"/>
              <a:t>Z</a:t>
            </a:r>
            <a:r>
              <a:rPr lang="de-DE" b="1" dirty="0"/>
              <a:t> ≈ 1)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16x9_mso.potx" id="{FE4A7500-4936-4CB6-95C6-4694AAD5ACF6}" vid="{896C779A-E537-4D17-9A05-DF82BF54690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.o0final_Science_Council_Lamb_Shift_FelixKroeger</Template>
  <TotalTime>0</TotalTime>
  <Words>1162</Words>
  <Application>Microsoft Office PowerPoint</Application>
  <PresentationFormat>Breitbild</PresentationFormat>
  <Paragraphs>216</Paragraphs>
  <Slides>15</Slides>
  <Notes>8</Notes>
  <HiddenSlides>0</HiddenSlides>
  <MMClips>4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Helvetica</vt:lpstr>
      <vt:lpstr>Symbol</vt:lpstr>
      <vt:lpstr>Verdana</vt:lpstr>
      <vt:lpstr>Office Theme</vt:lpstr>
      <vt:lpstr>Graph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Microcalorimeter-Based  Measurement of the 1s Lamb Shift of U91+ at CRYRING@ESR</dc:title>
  <dc:creator>Felix K</dc:creator>
  <cp:lastModifiedBy>Günter Weber</cp:lastModifiedBy>
  <cp:revision>1054</cp:revision>
  <cp:lastPrinted>2020-10-12T10:38:05Z</cp:lastPrinted>
  <dcterms:created xsi:type="dcterms:W3CDTF">2020-10-02T09:09:12Z</dcterms:created>
  <dcterms:modified xsi:type="dcterms:W3CDTF">2025-11-04T09:36:22Z</dcterms:modified>
</cp:coreProperties>
</file>