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9" r:id="rId2"/>
  </p:sldMasterIdLst>
  <p:notesMasterIdLst>
    <p:notesMasterId r:id="rId28"/>
  </p:notesMasterIdLst>
  <p:sldIdLst>
    <p:sldId id="268" r:id="rId3"/>
    <p:sldId id="1258" r:id="rId4"/>
    <p:sldId id="1259" r:id="rId5"/>
    <p:sldId id="1260" r:id="rId6"/>
    <p:sldId id="1261" r:id="rId7"/>
    <p:sldId id="1262" r:id="rId8"/>
    <p:sldId id="1263" r:id="rId9"/>
    <p:sldId id="1265" r:id="rId10"/>
    <p:sldId id="1264" r:id="rId11"/>
    <p:sldId id="1266" r:id="rId12"/>
    <p:sldId id="1267" r:id="rId13"/>
    <p:sldId id="1268" r:id="rId14"/>
    <p:sldId id="1269" r:id="rId15"/>
    <p:sldId id="1270" r:id="rId16"/>
    <p:sldId id="1272" r:id="rId17"/>
    <p:sldId id="1271" r:id="rId18"/>
    <p:sldId id="378" r:id="rId19"/>
    <p:sldId id="398" r:id="rId20"/>
    <p:sldId id="1273" r:id="rId21"/>
    <p:sldId id="385" r:id="rId22"/>
    <p:sldId id="257" r:id="rId23"/>
    <p:sldId id="260" r:id="rId24"/>
    <p:sldId id="265" r:id="rId25"/>
    <p:sldId id="1274" r:id="rId26"/>
    <p:sldId id="1275" r:id="rId27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B9CD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94105" autoAdjust="0"/>
  </p:normalViewPr>
  <p:slideViewPr>
    <p:cSldViewPr snapToGrid="0">
      <p:cViewPr varScale="1">
        <p:scale>
          <a:sx n="84" d="100"/>
          <a:sy n="84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2814-91A6-B54D-85BC-4068F98F3B83}" type="datetimeFigureOut">
              <a:rPr lang="en-DE" smtClean="0"/>
              <a:t>10/30/2025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50DA97-7568-5F41-A8DB-C1534EF7A001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8473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– EUV up to 120 eV.</a:t>
            </a:r>
          </a:p>
          <a:p>
            <a:r>
              <a:rPr lang="en-US" dirty="0"/>
              <a:t>Be a bit more brief about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DA97-7568-5F41-A8DB-C1534EF7A001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23787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80 e-h pairs / micron for a MIP – so, less than a MIP would give you in 1um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DA97-7568-5F41-A8DB-C1534EF7A001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33671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a bit briefer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DA97-7568-5F41-A8DB-C1534EF7A001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59811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Smaller chamber not quire operational yet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DA97-7568-5F41-A8DB-C1534EF7A001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05045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DA97-7568-5F41-A8DB-C1534EF7A001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57299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mention collaborators – core concept of gain.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50DA97-7568-5F41-A8DB-C1534EF7A001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599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011AE0-A550-770A-D26F-777225960E39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sz="1200"/>
              <a:t>high energy implant + low bulk doping ensures</a:t>
            </a:r>
          </a:p>
          <a:p>
            <a:pPr>
              <a:defRPr/>
            </a:pPr>
            <a:r>
              <a:rPr lang="de-DE" sz="1200"/>
              <a:t>flat ‘plate capacitor like‘ electric field distribution</a:t>
            </a:r>
          </a:p>
          <a:p>
            <a:pPr>
              <a:defRPr/>
            </a:pPr>
            <a:endParaRPr lang="de-DE" sz="1200"/>
          </a:p>
          <a:p>
            <a:pPr>
              <a:defRPr/>
            </a:pPr>
            <a:r>
              <a:rPr lang="de-DE" sz="1200"/>
              <a:t>Wide high field region -&gt; lower e-field (same gain) </a:t>
            </a:r>
            <a:endParaRPr/>
          </a:p>
          <a:p>
            <a:pPr>
              <a:defRPr/>
            </a:pPr>
            <a:r>
              <a:rPr lang="de-DE" sz="1200"/>
              <a:t>-&gt; lower k factor -&gt; lower excess noise factor 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1620CE-646E-44DE-8C6C-023EFC977FB0}" type="slidenum"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0A971-86C6-DF66-D951-E45C2BD1582B}" type="slidenum"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3.v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4.v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8" name="Grafik 7" descr="Logo Helmholtz">
            <a:extLst>
              <a:ext uri="{FF2B5EF4-FFF2-40B4-BE49-F238E27FC236}">
                <a16:creationId xmlns:a16="http://schemas.microsoft.com/office/drawing/2014/main" id="{68086B43-9215-4588-8439-4D7C07453A0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  <p:pic>
        <p:nvPicPr>
          <p:cNvPr id="9" name="Grafik 8" descr="Logo DESY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5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778887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1168056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108759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3088580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1570037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2551586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168821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26481799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/>
            </a:pPr>
            <a:r>
              <a:rPr lang="de-DE" dirty="0"/>
              <a:t>Deutsches Elektronen-</a:t>
            </a:r>
          </a:p>
          <a:p>
            <a:pPr>
              <a:lnSpc>
                <a:spcPct val="120000"/>
              </a:lnSpc>
              <a:tabLst/>
            </a:pPr>
            <a:r>
              <a:rPr lang="de-DE" dirty="0"/>
              <a:t>Synchrotron DESY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5514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">
    <p:bg>
      <p:bgPr>
        <a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1">
                <a:solidFill>
                  <a:schemeClr val="bg1"/>
                </a:solidFill>
              </a:defRPr>
            </a:lvl1pPr>
            <a:lvl2pPr marL="0" indent="251987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>
                <a:solidFill>
                  <a:schemeClr val="bg1"/>
                </a:solidFill>
              </a:defRPr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Rechteck 5"/>
          <p:cNvSpPr/>
          <p:nvPr userDrawn="1"/>
        </p:nvSpPr>
        <p:spPr bwMode="auto">
          <a:xfrm>
            <a:off x="8229603" y="557719"/>
            <a:ext cx="3391711" cy="100519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1"/>
              </a:spcBef>
              <a:buClr>
                <a:srgbClr val="116656"/>
              </a:buClr>
              <a:buSzPct val="120000"/>
              <a:defRPr/>
            </a:pPr>
            <a:endParaRPr lang="en-US" sz="1300" b="1">
              <a:solidFill>
                <a:schemeClr val="bg1"/>
              </a:solidFill>
            </a:endParaRP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 bwMode="auto">
          <a:xfrm>
            <a:off x="10206993" y="6453188"/>
            <a:ext cx="5554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02.2025</a:t>
            </a:r>
          </a:p>
        </p:txBody>
      </p:sp>
      <p:sp>
        <p:nvSpPr>
          <p:cNvPr id="7" name="Title 4"/>
          <p:cNvSpPr txBox="1"/>
          <p:nvPr userDrawn="1"/>
        </p:nvSpPr>
        <p:spPr bwMode="auto">
          <a:xfrm>
            <a:off x="449887" y="969081"/>
            <a:ext cx="10958625" cy="100341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 anchorCtr="0">
            <a:noAutofit/>
          </a:bodyPr>
          <a:lstStyle>
            <a:lvl1pPr algn="l" defTabSz="914354">
              <a:lnSpc>
                <a:spcPts val="2600"/>
              </a:lnSpc>
              <a:spcBef>
                <a:spcPts val="0"/>
              </a:spcBef>
              <a:spcAft>
                <a:spcPts val="1800"/>
              </a:spcAft>
              <a:buNone/>
              <a:defRPr sz="2300" b="1" cap="all" spc="14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000" cap="none">
                <a:solidFill>
                  <a:schemeClr val="accent1">
                    <a:lumMod val="75000"/>
                  </a:schemeClr>
                </a:solidFill>
              </a:rPr>
              <a:t>VCI2025 - 17</a:t>
            </a:r>
            <a:r>
              <a:rPr lang="en-US" sz="2000" cap="none" baseline="3000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2000" cap="none">
                <a:solidFill>
                  <a:schemeClr val="accent1">
                    <a:lumMod val="75000"/>
                  </a:schemeClr>
                </a:solidFill>
              </a:rPr>
              <a:t> Vienna Conference on Instrumentation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565266" y="1"/>
            <a:ext cx="3626734" cy="10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74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GB" noProof="0"/>
              <a:t>Click to edit Master text styles</a:t>
            </a:r>
          </a:p>
        </p:txBody>
      </p:sp>
      <p:pic>
        <p:nvPicPr>
          <p:cNvPr id="10" name="Grafik 9" descr="Logo DESY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5310" y="5585299"/>
            <a:ext cx="899498" cy="900000"/>
          </a:xfrm>
          <a:prstGeom prst="rect">
            <a:avLst/>
          </a:prstGeom>
        </p:spPr>
      </p:pic>
      <p:pic>
        <p:nvPicPr>
          <p:cNvPr id="11" name="Grafik 10" descr="Logo Helmholtz">
            <a:extLst>
              <a:ext uri="{FF2B5EF4-FFF2-40B4-BE49-F238E27FC236}">
                <a16:creationId xmlns:a16="http://schemas.microsoft.com/office/drawing/2014/main" id="{E1F0CB03-64D6-4EAD-B501-8CD3255D9F9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7" y="6258632"/>
            <a:ext cx="1188244" cy="16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04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 grau">
    <p:bg>
      <p:bgPr>
        <a:blipFill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429200" y="2196000"/>
            <a:ext cx="9000000" cy="2160000"/>
          </a:xfrm>
          <a:prstGeom prst="rect">
            <a:avLst/>
          </a:prstGeom>
        </p:spPr>
        <p:txBody>
          <a:bodyPr anchor="t" anchorCtr="0"/>
          <a:lstStyle>
            <a:lvl1pPr algn="l">
              <a:lnSpc>
                <a:spcPts val="2600"/>
              </a:lnSpc>
              <a:defRPr sz="23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440000" y="3744000"/>
            <a:ext cx="9144000" cy="2160000"/>
          </a:xfrm>
        </p:spPr>
        <p:txBody>
          <a:bodyPr anchor="b" anchorCtr="0"/>
          <a:lstStyle>
            <a:lvl1pPr marL="0" indent="0" algn="l">
              <a:spcBef>
                <a:spcPts val="2300"/>
              </a:spcBef>
              <a:buNone/>
              <a:defRPr sz="1900" spc="191">
                <a:solidFill>
                  <a:schemeClr val="bg1"/>
                </a:solidFill>
              </a:defRPr>
            </a:lvl1pPr>
            <a:lvl2pPr marL="0" indent="251987" algn="l">
              <a:lnSpc>
                <a:spcPts val="1600"/>
              </a:lnSpc>
              <a:spcBef>
                <a:spcPts val="300"/>
              </a:spcBef>
              <a:buSzPct val="110000"/>
              <a:buFont typeface=".SF NS Symbols Regular"/>
              <a:buChar char="↘"/>
              <a:defRPr sz="1300" i="1">
                <a:solidFill>
                  <a:schemeClr val="bg1"/>
                </a:solidFill>
              </a:defRPr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Rechteck 5"/>
          <p:cNvSpPr/>
          <p:nvPr/>
        </p:nvSpPr>
        <p:spPr bwMode="auto">
          <a:xfrm>
            <a:off x="7866435" y="499353"/>
            <a:ext cx="3800272" cy="1180290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bg1"/>
            </a:solidFill>
            <a:prstDash val="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144000" tIns="108000" rIns="144000" bIns="144000" rtlCol="0" anchor="t" anchorCtr="0"/>
          <a:lstStyle/>
          <a:p>
            <a:pPr algn="l">
              <a:spcBef>
                <a:spcPts val="1151"/>
              </a:spcBef>
              <a:buClr>
                <a:srgbClr val="116656"/>
              </a:buClr>
              <a:buSzPct val="120000"/>
              <a:defRPr/>
            </a:pPr>
            <a:endParaRPr lang="en-US" sz="1300" b="1">
              <a:solidFill>
                <a:schemeClr val="bg1"/>
              </a:solidFill>
            </a:endParaRPr>
          </a:p>
        </p:txBody>
      </p:sp>
      <p:sp>
        <p:nvSpPr>
          <p:cNvPr id="7" name="Datumsplatzhalter 7"/>
          <p:cNvSpPr>
            <a:spLocks noGrp="1"/>
          </p:cNvSpPr>
          <p:nvPr>
            <p:ph type="dt" sz="half" idx="2"/>
          </p:nvPr>
        </p:nvSpPr>
        <p:spPr bwMode="auto">
          <a:xfrm>
            <a:off x="10206993" y="6453188"/>
            <a:ext cx="5554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02.2025</a:t>
            </a:r>
            <a:endParaRPr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565266" y="1"/>
            <a:ext cx="3626734" cy="10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4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Agenda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91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oleObj" r:id="rId3" imgW="0" imgH="0" progId="TCLayout.ActiveDocument.1">
                  <p:embed/>
                </p:oleObj>
              </mc:Choice>
              <mc:Fallback>
                <p:oleObj name="oleObj" r:id="rId3" imgW="0" imgH="0" progId="TCLayout.ActiveDocument.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591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/>
          <p:cNvSpPr/>
          <p:nvPr/>
        </p:nvSpPr>
        <p:spPr bwMode="auto">
          <a:xfrm>
            <a:off x="3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defRPr/>
            </a:pPr>
            <a:endParaRPr lang="en-US" sz="2300" b="1" i="0">
              <a:latin typeface="Arial"/>
              <a:ea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spcBef>
                <a:spcPts val="1151"/>
              </a:spcBef>
              <a:tabLst>
                <a:tab pos="179992" algn="l"/>
                <a:tab pos="359982" algn="l"/>
                <a:tab pos="575972" algn="l"/>
              </a:tabLst>
              <a:defRPr/>
            </a:lvl1pPr>
            <a:lvl2pPr>
              <a:tabLst>
                <a:tab pos="179992" algn="l"/>
                <a:tab pos="359982" algn="l"/>
                <a:tab pos="575972" algn="l"/>
              </a:tabLst>
              <a:defRPr spc="40"/>
            </a:lvl2pPr>
            <a:lvl3pPr>
              <a:defRPr b="0">
                <a:solidFill>
                  <a:schemeClr val="tx1"/>
                </a:solidFill>
              </a:defRPr>
            </a:lvl3pPr>
            <a:lvl4pPr>
              <a:defRPr b="1" spc="40">
                <a:solidFill>
                  <a:schemeClr val="tx2"/>
                </a:solidFill>
              </a:defRPr>
            </a:lvl4pPr>
            <a:lvl5pPr>
              <a:lnSpc>
                <a:spcPts val="2300"/>
              </a:lnSpc>
              <a:defRPr spc="40"/>
            </a:lvl5pPr>
            <a:lvl7pPr>
              <a:defRPr/>
            </a:lvl7pPr>
            <a:lvl8pPr>
              <a:defRPr spc="120"/>
            </a:lvl8pPr>
            <a:lvl9pPr>
              <a:defRPr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600" cap="none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Alexander Bähr</a:t>
            </a:r>
            <a:endParaRPr/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 bwMode="auto"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956047-74D1-42A3-B253-A6AF271E6BB3}" type="slidenum">
              <a:rPr lang="de-DE"/>
              <a:t>‹#›</a:t>
            </a:fld>
            <a:endParaRPr lang="de-DE"/>
          </a:p>
        </p:txBody>
      </p:sp>
      <p:sp>
        <p:nvSpPr>
          <p:cNvPr id="11" name="Datumsplatzhalter 7"/>
          <p:cNvSpPr txBox="1"/>
          <p:nvPr/>
        </p:nvSpPr>
        <p:spPr bwMode="auto">
          <a:xfrm>
            <a:off x="10143249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>
              <a:defRPr sz="600" b="0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/>
              <a:t>|</a:t>
            </a:r>
            <a:endParaRPr lang="en-US" sz="600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2"/>
          </p:nvPr>
        </p:nvSpPr>
        <p:spPr bwMode="auto">
          <a:xfrm>
            <a:off x="10206993" y="6453188"/>
            <a:ext cx="5554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02.2025</a:t>
            </a:r>
            <a:endParaRPr/>
          </a:p>
        </p:txBody>
      </p:sp>
      <p:sp>
        <p:nvSpPr>
          <p:cNvPr id="13" name="Datumsplatzhalter 7"/>
          <p:cNvSpPr txBox="1"/>
          <p:nvPr/>
        </p:nvSpPr>
        <p:spPr bwMode="auto">
          <a:xfrm>
            <a:off x="10143249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>
              <a:defRPr sz="600" b="0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/>
              <a:t>|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2359787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91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oleObj" r:id="rId3" imgW="0" imgH="0" progId="TCLayout.ActiveDocument.1">
                  <p:embed/>
                </p:oleObj>
              </mc:Choice>
              <mc:Fallback>
                <p:oleObj name="oleObj" r:id="rId3" imgW="0" imgH="0" progId="TCLayout.ActiveDocument.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591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/>
        </p:nvSpPr>
        <p:spPr bwMode="auto">
          <a:xfrm>
            <a:off x="3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defRPr/>
            </a:pPr>
            <a:endParaRPr lang="en-US" sz="2300" b="1" i="0">
              <a:latin typeface="Arial"/>
              <a:ea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947739" y="1648854"/>
            <a:ext cx="10296524" cy="4759146"/>
          </a:xfrm>
        </p:spPr>
        <p:txBody>
          <a:bodyPr numCol="1" spcCol="540000"/>
          <a:lstStyle>
            <a:lvl3pPr>
              <a:defRPr b="0">
                <a:solidFill>
                  <a:schemeClr val="tx1"/>
                </a:solidFill>
              </a:defRPr>
            </a:lvl3pPr>
            <a:lvl4pPr>
              <a:defRPr b="1">
                <a:solidFill>
                  <a:schemeClr val="tx2"/>
                </a:solidFill>
              </a:defRPr>
            </a:lvl4pPr>
            <a:lvl8pPr>
              <a:defRPr spc="120"/>
            </a:lvl8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600" cap="none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Alexander Bähr</a:t>
            </a:r>
            <a:endParaRPr/>
          </a:p>
        </p:txBody>
      </p:sp>
      <p:sp>
        <p:nvSpPr>
          <p:cNvPr id="10" name="Foliennummernplatzhalter 18"/>
          <p:cNvSpPr>
            <a:spLocks noGrp="1"/>
          </p:cNvSpPr>
          <p:nvPr>
            <p:ph type="sldNum" sz="quarter" idx="4"/>
          </p:nvPr>
        </p:nvSpPr>
        <p:spPr bwMode="auto"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956047-74D1-42A3-B253-A6AF271E6BB3}" type="slidenum">
              <a:rPr lang="de-DE"/>
              <a:t>‹#›</a:t>
            </a:fld>
            <a:endParaRPr lang="de-DE"/>
          </a:p>
        </p:txBody>
      </p:sp>
      <p:sp>
        <p:nvSpPr>
          <p:cNvPr id="11" name="Datumsplatzhalter 7"/>
          <p:cNvSpPr txBox="1"/>
          <p:nvPr/>
        </p:nvSpPr>
        <p:spPr bwMode="auto">
          <a:xfrm>
            <a:off x="10143249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>
              <a:defRPr sz="600" b="0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/>
              <a:t>|</a:t>
            </a:r>
            <a:endParaRPr lang="en-US" sz="600"/>
          </a:p>
        </p:txBody>
      </p:sp>
      <p:sp>
        <p:nvSpPr>
          <p:cNvPr id="12" name="Datumsplatzhalter 7"/>
          <p:cNvSpPr>
            <a:spLocks noGrp="1"/>
          </p:cNvSpPr>
          <p:nvPr>
            <p:ph type="dt" sz="half" idx="2"/>
          </p:nvPr>
        </p:nvSpPr>
        <p:spPr bwMode="auto">
          <a:xfrm>
            <a:off x="10206993" y="6453188"/>
            <a:ext cx="5554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02.2025</a:t>
            </a:r>
            <a:endParaRPr/>
          </a:p>
        </p:txBody>
      </p:sp>
      <p:sp>
        <p:nvSpPr>
          <p:cNvPr id="13" name="Datumsplatzhalter 7"/>
          <p:cNvSpPr txBox="1"/>
          <p:nvPr/>
        </p:nvSpPr>
        <p:spPr bwMode="auto">
          <a:xfrm>
            <a:off x="10143249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>
              <a:defRPr sz="600" b="0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/>
              <a:t>|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840097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91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oleObj" r:id="rId3" imgW="0" imgH="0" progId="TCLayout.ActiveDocument.1">
                  <p:embed/>
                </p:oleObj>
              </mc:Choice>
              <mc:Fallback>
                <p:oleObj name="oleObj" r:id="rId3" imgW="0" imgH="0" progId="TCLayout.ActiveDocument.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/>
                      <a:stretch/>
                    </p:blipFill>
                    <p:spPr bwMode="auto">
                      <a:xfrm>
                        <a:off x="1591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/>
        </p:nvSpPr>
        <p:spPr bwMode="auto">
          <a:xfrm>
            <a:off x="3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defRPr/>
            </a:pPr>
            <a:endParaRPr lang="en-US" sz="2300" b="1" i="0">
              <a:latin typeface="Arial"/>
              <a:ea typeface="Arial"/>
              <a:cs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600" cap="none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Alexander Bähr</a:t>
            </a:r>
            <a:endParaRPr/>
          </a:p>
        </p:txBody>
      </p:sp>
      <p:sp>
        <p:nvSpPr>
          <p:cNvPr id="8" name="Datumsplatzhalter 7"/>
          <p:cNvSpPr txBox="1"/>
          <p:nvPr/>
        </p:nvSpPr>
        <p:spPr bwMode="auto">
          <a:xfrm>
            <a:off x="10143249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>
              <a:defRPr sz="600" b="0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/>
              <a:t>|</a:t>
            </a:r>
            <a:endParaRPr lang="en-US" sz="600"/>
          </a:p>
        </p:txBody>
      </p:sp>
      <p:sp>
        <p:nvSpPr>
          <p:cNvPr id="10" name="Datumsplatzhalter 7"/>
          <p:cNvSpPr>
            <a:spLocks noGrp="1"/>
          </p:cNvSpPr>
          <p:nvPr>
            <p:ph type="dt" sz="half" idx="2"/>
          </p:nvPr>
        </p:nvSpPr>
        <p:spPr bwMode="auto">
          <a:xfrm>
            <a:off x="10206993" y="6453188"/>
            <a:ext cx="5554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02.2025</a:t>
            </a:r>
            <a:endParaRPr/>
          </a:p>
        </p:txBody>
      </p:sp>
      <p:sp>
        <p:nvSpPr>
          <p:cNvPr id="11" name="Foliennummernplatzhalter 18"/>
          <p:cNvSpPr>
            <a:spLocks noGrp="1"/>
          </p:cNvSpPr>
          <p:nvPr>
            <p:ph type="sldNum" sz="quarter" idx="4"/>
          </p:nvPr>
        </p:nvSpPr>
        <p:spPr bwMode="auto"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956047-74D1-42A3-B253-A6AF271E6BB3}" type="slidenum">
              <a:rPr lang="de-DE"/>
              <a:t>‹#›</a:t>
            </a:fld>
            <a:endParaRPr lang="de-DE"/>
          </a:p>
        </p:txBody>
      </p:sp>
      <p:sp>
        <p:nvSpPr>
          <p:cNvPr id="12" name="Datumsplatzhalter 7"/>
          <p:cNvSpPr txBox="1"/>
          <p:nvPr/>
        </p:nvSpPr>
        <p:spPr bwMode="auto">
          <a:xfrm>
            <a:off x="10143249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>
              <a:defRPr sz="600" b="0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/>
              <a:t>|</a:t>
            </a:r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27453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006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13841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 err="1"/>
              <a:t>Fdasf</a:t>
            </a:r>
            <a:endParaRPr lang="en-GB" noProof="0" dirty="0"/>
          </a:p>
          <a:p>
            <a:pPr lvl="1"/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18945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9416" y="6580800"/>
            <a:ext cx="9901099" cy="18684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81600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338216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4285881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Click to edit Master title style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en-GB" noProof="0"/>
              <a:t>Click to edit Master text styles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259126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21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2648930-2178-4877-B88B-682D2D03C299}"/>
              </a:ext>
            </a:extLst>
          </p:cNvPr>
          <p:cNvSpPr txBox="1"/>
          <p:nvPr userDrawn="1"/>
        </p:nvSpPr>
        <p:spPr>
          <a:xfrm>
            <a:off x="403112" y="6580800"/>
            <a:ext cx="436304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>
              <a:defRPr sz="1000"/>
            </a:lvl1pPr>
          </a:lstStyle>
          <a:p>
            <a:pPr lvl="0"/>
            <a:r>
              <a:rPr lang="de-DE" b="1" dirty="0">
                <a:solidFill>
                  <a:schemeClr val="accent1"/>
                </a:solidFill>
              </a:rPr>
              <a:t>DESY</a:t>
            </a:r>
            <a:r>
              <a:rPr lang="de-DE" b="1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9416" y="6580800"/>
            <a:ext cx="9901099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‹#›</a:t>
            </a:fld>
            <a:endParaRPr lang="en-US" sz="1000" b="1" noProof="0" dirty="0"/>
          </a:p>
        </p:txBody>
      </p:sp>
    </p:spTree>
    <p:extLst>
      <p:ext uri="{BB962C8B-B14F-4D97-AF65-F5344CB8AC3E}">
        <p14:creationId xmlns:p14="http://schemas.microsoft.com/office/powerpoint/2010/main" val="2441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>
          <p15:clr>
            <a:srgbClr val="F26B43"/>
          </p15:clr>
        </p15:guide>
        <p15:guide id="2" pos="3885">
          <p15:clr>
            <a:srgbClr val="F26B43"/>
          </p15:clr>
        </p15:guide>
        <p15:guide id="3" pos="3795">
          <p15:clr>
            <a:srgbClr val="F26B43"/>
          </p15:clr>
        </p15:guide>
        <p15:guide id="4" pos="7423">
          <p15:clr>
            <a:srgbClr val="F26B43"/>
          </p15:clr>
        </p15:guide>
        <p15:guide id="5" pos="257">
          <p15:clr>
            <a:srgbClr val="F26B43"/>
          </p15:clr>
        </p15:guide>
        <p15:guide id="6" orient="horz" pos="4042">
          <p15:clr>
            <a:srgbClr val="F26B43"/>
          </p15:clr>
        </p15:guide>
        <p15:guide id="7" orient="horz" pos="2432">
          <p15:clr>
            <a:srgbClr val="F26B43"/>
          </p15:clr>
        </p15:guide>
        <p15:guide id="8" orient="horz" pos="2523">
          <p15:clr>
            <a:srgbClr val="F26B43"/>
          </p15:clr>
        </p15:guide>
        <p15:guide id="9" pos="2593">
          <p15:clr>
            <a:srgbClr val="F26B43"/>
          </p15:clr>
        </p15:guide>
        <p15:guide id="10" pos="2683">
          <p15:clr>
            <a:srgbClr val="F26B43"/>
          </p15:clr>
        </p15:guide>
        <p15:guide id="11" pos="4997">
          <p15:clr>
            <a:srgbClr val="F26B43"/>
          </p15:clr>
        </p15:guide>
        <p15:guide id="12" pos="508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591" y="1587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oleObj" r:id="rId8" imgW="0" imgH="0" progId="TCLayout.ActiveDocument.1">
                  <p:embed/>
                </p:oleObj>
              </mc:Choice>
              <mc:Fallback>
                <p:oleObj name="oleObj" r:id="rId8" imgW="0" imgH="0" progId="TCLayout.ActiveDocument.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9"/>
                      <a:stretch/>
                    </p:blipFill>
                    <p:spPr bwMode="auto">
                      <a:xfrm>
                        <a:off x="1591" y="1587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/>
        </p:nvSpPr>
        <p:spPr bwMode="auto">
          <a:xfrm>
            <a:off x="3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>
              <a:defRPr/>
            </a:pPr>
            <a:endParaRPr lang="de-DE" sz="2300" b="1" i="0">
              <a:latin typeface="Arial"/>
              <a:ea typeface="Arial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947739" y="91313"/>
            <a:ext cx="7617527" cy="9567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de-DE"/>
              <a:t>Headline Arial MPG_green_dark, 23 pt, ZAB 26 pt, gesperrt 1,4 pt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47739" y="1074480"/>
            <a:ext cx="10296524" cy="5342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>
              <a:defRPr/>
            </a:pPr>
            <a:r>
              <a:rPr lang="de-DE"/>
              <a:t>Ebene 1: Headlines</a:t>
            </a:r>
            <a:endParaRPr/>
          </a:p>
          <a:p>
            <a:pPr lvl="1">
              <a:defRPr/>
            </a:pPr>
            <a:r>
              <a:rPr lang="de-DE"/>
              <a:t>Ebene 2: Fließtext</a:t>
            </a:r>
            <a:endParaRPr/>
          </a:p>
          <a:p>
            <a:pPr lvl="3">
              <a:defRPr/>
            </a:pPr>
            <a:r>
              <a:rPr lang="de-DE"/>
              <a:t>Ebene 3: Stichpunkte</a:t>
            </a:r>
            <a:endParaRPr/>
          </a:p>
          <a:p>
            <a:pPr lvl="2">
              <a:defRPr/>
            </a:pPr>
            <a:r>
              <a:rPr lang="de-DE"/>
              <a:t>Ebene 4: Stichpunkte hervorgehoben</a:t>
            </a:r>
            <a:endParaRPr/>
          </a:p>
          <a:p>
            <a:pPr lvl="4">
              <a:defRPr/>
            </a:pPr>
            <a:r>
              <a:rPr lang="de-DE"/>
              <a:t>Ebene 5: Stichpunkte eingerückt</a:t>
            </a:r>
            <a:endParaRPr/>
          </a:p>
          <a:p>
            <a:pPr lvl="5">
              <a:defRPr/>
            </a:pPr>
            <a:r>
              <a:rPr lang="de-DE"/>
              <a:t>Ebene 6: Stichpunkte weiter eingerückt</a:t>
            </a:r>
            <a:endParaRPr/>
          </a:p>
          <a:p>
            <a:pPr lvl="6">
              <a:defRPr/>
            </a:pPr>
            <a:r>
              <a:rPr lang="de-DE"/>
              <a:t>Ebene 7: Zusatzinfo</a:t>
            </a:r>
            <a:endParaRPr/>
          </a:p>
          <a:p>
            <a:pPr lvl="7">
              <a:defRPr/>
            </a:pPr>
            <a:r>
              <a:rPr lang="de-DE"/>
              <a:t>Ebene 8: Bildunterschrift</a:t>
            </a:r>
            <a:endParaRPr/>
          </a:p>
        </p:txBody>
      </p:sp>
      <p:sp>
        <p:nvSpPr>
          <p:cNvPr id="11" name="Footer Placeholder 4"/>
          <p:cNvSpPr txBox="1"/>
          <p:nvPr/>
        </p:nvSpPr>
        <p:spPr bwMode="auto">
          <a:xfrm>
            <a:off x="947743" y="6453188"/>
            <a:ext cx="268319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457200">
              <a:defRPr sz="600" cap="all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tabLst>
                <a:tab pos="9775337" algn="r"/>
                <a:tab pos="10226163" algn="r"/>
              </a:tabLst>
              <a:defRPr/>
            </a:pPr>
            <a:r>
              <a:rPr lang="de-DE" sz="600"/>
              <a:t>Max Planck Society | Semiconductor Laboratory</a:t>
            </a:r>
            <a:endParaRPr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630929" y="6453188"/>
            <a:ext cx="6480811" cy="18000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600" cap="none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Alexander Bähr</a:t>
            </a:r>
            <a:endParaRPr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2"/>
          </p:nvPr>
        </p:nvSpPr>
        <p:spPr bwMode="auto">
          <a:xfrm>
            <a:off x="10206993" y="6453188"/>
            <a:ext cx="555455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00" b="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02.2025</a:t>
            </a:r>
            <a:endParaRPr/>
          </a:p>
        </p:txBody>
      </p:sp>
      <p:sp>
        <p:nvSpPr>
          <p:cNvPr id="19" name="Foliennummernplatzhalter 18"/>
          <p:cNvSpPr>
            <a:spLocks noGrp="1"/>
          </p:cNvSpPr>
          <p:nvPr>
            <p:ph type="sldNum" sz="quarter" idx="4"/>
          </p:nvPr>
        </p:nvSpPr>
        <p:spPr bwMode="auto">
          <a:xfrm>
            <a:off x="10841063" y="6453188"/>
            <a:ext cx="403200" cy="180000"/>
          </a:xfrm>
          <a:prstGeom prst="rect">
            <a:avLst/>
          </a:prstGeom>
        </p:spPr>
        <p:txBody>
          <a:bodyPr vert="horz" lIns="0" tIns="0" rIns="72000" bIns="0" rtlCol="0" anchor="b"/>
          <a:lstStyle>
            <a:lvl1pPr algn="r">
              <a:defRPr sz="600" spc="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956047-74D1-42A3-B253-A6AF271E6BB3}" type="slidenum">
              <a:rPr lang="de-DE"/>
              <a:t>‹#›</a:t>
            </a:fld>
            <a:endParaRPr lang="de-DE"/>
          </a:p>
        </p:txBody>
      </p:sp>
      <p:sp>
        <p:nvSpPr>
          <p:cNvPr id="13" name="Datumsplatzhalter 7"/>
          <p:cNvSpPr txBox="1"/>
          <p:nvPr/>
        </p:nvSpPr>
        <p:spPr bwMode="auto">
          <a:xfrm>
            <a:off x="10143249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>
              <a:defRPr sz="600" b="0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/>
              <a:t>|</a:t>
            </a:r>
            <a:endParaRPr lang="en-US" sz="600"/>
          </a:p>
        </p:txBody>
      </p:sp>
      <p:sp>
        <p:nvSpPr>
          <p:cNvPr id="15" name="Datumsplatzhalter 7"/>
          <p:cNvSpPr txBox="1"/>
          <p:nvPr/>
        </p:nvSpPr>
        <p:spPr bwMode="auto">
          <a:xfrm>
            <a:off x="10143249" y="6453188"/>
            <a:ext cx="4571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457200">
              <a:defRPr sz="600" b="0" spc="9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600"/>
              <a:t>|</a:t>
            </a:r>
            <a:endParaRPr lang="en-US" sz="60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565266" y="1"/>
            <a:ext cx="3626734" cy="103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8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hdr="0"/>
  <p:txStyles>
    <p:titleStyle>
      <a:lvl1pPr algn="l" defTabSz="914354">
        <a:lnSpc>
          <a:spcPts val="2600"/>
        </a:lnSpc>
        <a:spcBef>
          <a:spcPts val="0"/>
        </a:spcBef>
        <a:spcAft>
          <a:spcPts val="1800"/>
        </a:spcAft>
        <a:buNone/>
        <a:defRPr sz="2300" b="1" cap="all" spc="14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914354">
        <a:lnSpc>
          <a:spcPts val="2300"/>
        </a:lnSpc>
        <a:spcBef>
          <a:spcPts val="1000"/>
        </a:spcBef>
        <a:spcAft>
          <a:spcPts val="0"/>
        </a:spcAft>
        <a:buClrTx/>
        <a:buSzTx/>
        <a:buFont typeface="Arial"/>
        <a:buNone/>
        <a:defRPr sz="1600" b="1" i="0" spc="4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354">
        <a:lnSpc>
          <a:spcPts val="2300"/>
        </a:lnSpc>
        <a:spcBef>
          <a:spcPts val="1151"/>
        </a:spcBef>
        <a:spcAft>
          <a:spcPts val="0"/>
        </a:spcAft>
        <a:buFont typeface="Arial"/>
        <a:buNone/>
        <a:defRPr sz="1600" spc="40">
          <a:solidFill>
            <a:schemeClr val="tx1"/>
          </a:solidFill>
          <a:latin typeface="+mn-lt"/>
          <a:ea typeface="+mn-ea"/>
          <a:cs typeface="+mn-cs"/>
        </a:defRPr>
      </a:lvl2pPr>
      <a:lvl3pPr marL="179380" indent="-179380" algn="l" defTabSz="914354">
        <a:lnSpc>
          <a:spcPts val="2300"/>
        </a:lnSpc>
        <a:spcBef>
          <a:spcPts val="1151"/>
        </a:spcBef>
        <a:buFont typeface="Arial"/>
        <a:buChar char="•"/>
        <a:defRPr sz="1600" b="1" spc="40">
          <a:solidFill>
            <a:schemeClr val="tx2"/>
          </a:solidFill>
          <a:latin typeface="+mn-lt"/>
          <a:ea typeface="+mn-ea"/>
          <a:cs typeface="+mn-cs"/>
        </a:defRPr>
      </a:lvl3pPr>
      <a:lvl4pPr marL="179380" indent="-179380" algn="l" defTabSz="914354">
        <a:lnSpc>
          <a:spcPts val="2300"/>
        </a:lnSpc>
        <a:spcBef>
          <a:spcPts val="1151"/>
        </a:spcBef>
        <a:buFont typeface="Arial"/>
        <a:buChar char="•"/>
        <a:defRPr sz="1600" spc="40">
          <a:solidFill>
            <a:schemeClr val="tx1"/>
          </a:solidFill>
          <a:latin typeface="+mn-lt"/>
          <a:ea typeface="+mn-ea"/>
          <a:cs typeface="+mn-cs"/>
        </a:defRPr>
      </a:lvl4pPr>
      <a:lvl5pPr marL="357170" indent="-179380" algn="l" defTabSz="914354">
        <a:lnSpc>
          <a:spcPts val="2300"/>
        </a:lnSpc>
        <a:spcBef>
          <a:spcPts val="525"/>
        </a:spcBef>
        <a:buFont typeface="Arial"/>
        <a:buChar char="•"/>
        <a:defRPr sz="1600" spc="40">
          <a:solidFill>
            <a:schemeClr val="tx1"/>
          </a:solidFill>
          <a:latin typeface="+mn-lt"/>
          <a:ea typeface="+mn-ea"/>
          <a:cs typeface="+mn-cs"/>
        </a:defRPr>
      </a:lvl5pPr>
      <a:lvl6pPr marL="645719" indent="-285737" algn="l" defTabSz="914354">
        <a:lnSpc>
          <a:spcPts val="2300"/>
        </a:lnSpc>
        <a:spcBef>
          <a:spcPts val="0"/>
        </a:spcBef>
        <a:spcAft>
          <a:spcPts val="0"/>
        </a:spcAft>
        <a:buClr>
          <a:schemeClr val="tx1"/>
        </a:buClr>
        <a:buSzPct val="110000"/>
        <a:buFont typeface="Symbol"/>
        <a:buChar char=""/>
        <a:defRPr sz="1600" b="0" i="0" spc="40">
          <a:solidFill>
            <a:schemeClr val="tx1"/>
          </a:solidFill>
          <a:latin typeface="+mn-lt"/>
          <a:ea typeface="+mn-ea"/>
          <a:cs typeface="+mn-cs"/>
        </a:defRPr>
      </a:lvl6pPr>
      <a:lvl7pPr marL="0" indent="215889" algn="l" defTabSz="914354">
        <a:lnSpc>
          <a:spcPts val="2300"/>
        </a:lnSpc>
        <a:spcBef>
          <a:spcPts val="525"/>
        </a:spcBef>
        <a:spcAft>
          <a:spcPts val="0"/>
        </a:spcAft>
        <a:buClr>
          <a:schemeClr val="tx2"/>
        </a:buClr>
        <a:buFont typeface="Wingdings 3"/>
        <a:buChar char=""/>
        <a:defRPr sz="1300" b="0" i="1" spc="40">
          <a:solidFill>
            <a:schemeClr val="tx2"/>
          </a:solidFill>
          <a:latin typeface="+mn-lt"/>
          <a:ea typeface="+mn-ea"/>
          <a:cs typeface="+mn-cs"/>
        </a:defRPr>
      </a:lvl7pPr>
      <a:lvl8pPr marL="0" indent="0" algn="l" defTabSz="914354">
        <a:lnSpc>
          <a:spcPts val="1100"/>
        </a:lnSpc>
        <a:spcBef>
          <a:spcPts val="525"/>
        </a:spcBef>
        <a:spcAft>
          <a:spcPts val="0"/>
        </a:spcAft>
        <a:buSzPct val="110000"/>
        <a:buFont typeface=".SF NS Symbols Regular"/>
        <a:buNone/>
        <a:defRPr sz="800" b="0" i="1" spc="12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8pPr>
      <a:lvl9pPr marL="0" indent="0" algn="l" defTabSz="914354">
        <a:lnSpc>
          <a:spcPts val="1100"/>
        </a:lnSpc>
        <a:spcBef>
          <a:spcPts val="525"/>
        </a:spcBef>
        <a:buFont typeface="Arial"/>
        <a:buNone/>
        <a:defRPr sz="800" b="0" i="1" spc="12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016/j.nima.2024.169467" TargetMode="Externa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38.jpeg"/><Relationship Id="rId2" Type="http://schemas.openxmlformats.org/officeDocument/2006/relationships/hyperlink" Target="https://doi.org/10.1016/j.nima.2024.169761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doi.org/10.1016/j.nima.2025.171039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4.169467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doi.org/10.1126/sciadv.aao4641" TargetMode="Externa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-2811"/>
            <a:ext cx="12191997" cy="2879362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9" y="349613"/>
            <a:ext cx="9383712" cy="1072788"/>
          </a:xfrm>
        </p:spPr>
        <p:txBody>
          <a:bodyPr/>
          <a:lstStyle/>
          <a:p>
            <a:r>
              <a:rPr lang="en-US" dirty="0"/>
              <a:t>Soft X-ray detectors for synchrotrons and FELs 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14464" y="3081929"/>
            <a:ext cx="10308244" cy="70037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David Pennicard – DESY</a:t>
            </a:r>
          </a:p>
          <a:p>
            <a:pPr>
              <a:spcAft>
                <a:spcPts val="1200"/>
              </a:spcAft>
            </a:pPr>
            <a:r>
              <a:rPr lang="en-US" dirty="0"/>
              <a:t>Cornelia Wunderer, </a:t>
            </a:r>
            <a:r>
              <a:rPr lang="en-US" dirty="0" err="1"/>
              <a:t>Mohammadtaghi</a:t>
            </a:r>
            <a:r>
              <a:rPr lang="en-US" dirty="0"/>
              <a:t> </a:t>
            </a:r>
            <a:r>
              <a:rPr lang="en-US" dirty="0" err="1"/>
              <a:t>Hajheidari</a:t>
            </a:r>
            <a:r>
              <a:rPr lang="en-US" dirty="0"/>
              <a:t>, Alessandro Marras et al. - Percival collaboration (DESY, Rutherford Appleton Laboratory, </a:t>
            </a:r>
            <a:r>
              <a:rPr lang="en-US" dirty="0" err="1"/>
              <a:t>Elettra</a:t>
            </a:r>
            <a:r>
              <a:rPr lang="en-US" dirty="0"/>
              <a:t>, Soleil, PAL, Diamond Light Source) 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Ozhan</a:t>
            </a:r>
            <a:r>
              <a:rPr lang="en-US" dirty="0"/>
              <a:t> </a:t>
            </a:r>
            <a:r>
              <a:rPr lang="en-US" dirty="0" err="1"/>
              <a:t>Koybasi</a:t>
            </a:r>
            <a:r>
              <a:rPr lang="en-US" dirty="0"/>
              <a:t>, Marco </a:t>
            </a:r>
            <a:r>
              <a:rPr lang="en-US" dirty="0" err="1"/>
              <a:t>Povoli</a:t>
            </a:r>
            <a:r>
              <a:rPr lang="en-US" dirty="0"/>
              <a:t>, Angela </a:t>
            </a:r>
            <a:r>
              <a:rPr lang="en-US" dirty="0" err="1"/>
              <a:t>Kok</a:t>
            </a:r>
            <a:r>
              <a:rPr lang="en-US" dirty="0"/>
              <a:t> - </a:t>
            </a:r>
            <a:r>
              <a:rPr lang="en-US" dirty="0" err="1"/>
              <a:t>Sintef</a:t>
            </a:r>
            <a:r>
              <a:rPr lang="en-US" dirty="0"/>
              <a:t> </a:t>
            </a:r>
          </a:p>
          <a:p>
            <a:pPr>
              <a:spcAft>
                <a:spcPts val="1200"/>
              </a:spcAft>
            </a:pPr>
            <a:r>
              <a:rPr lang="en-US" dirty="0"/>
              <a:t>Rainer Richter, Alexander B</a:t>
            </a:r>
            <a:r>
              <a:rPr lang="de-DE" dirty="0" err="1"/>
              <a:t>ähr</a:t>
            </a:r>
            <a:r>
              <a:rPr lang="de-DE" dirty="0"/>
              <a:t>,</a:t>
            </a:r>
            <a:r>
              <a:rPr lang="en-US" dirty="0"/>
              <a:t> Christian </a:t>
            </a:r>
            <a:r>
              <a:rPr lang="en-US" dirty="0" err="1"/>
              <a:t>Koffmane</a:t>
            </a:r>
            <a:r>
              <a:rPr lang="en-US" dirty="0"/>
              <a:t>, Eduard </a:t>
            </a:r>
            <a:r>
              <a:rPr lang="en-US" dirty="0" err="1"/>
              <a:t>Prinker</a:t>
            </a:r>
            <a:r>
              <a:rPr lang="en-US" dirty="0"/>
              <a:t>, Jelena </a:t>
            </a:r>
            <a:r>
              <a:rPr lang="en-US" dirty="0" err="1"/>
              <a:t>Ninkovic</a:t>
            </a:r>
            <a:r>
              <a:rPr lang="en-US" dirty="0"/>
              <a:t> - Max Planck Semiconductor Laboratory </a:t>
            </a:r>
          </a:p>
          <a:p>
            <a:r>
              <a:rPr lang="en-US" b="1" dirty="0"/>
              <a:t>MT Annual Meeting - GSI, Darmstadt, 3-5 Nov</a:t>
            </a:r>
          </a:p>
        </p:txBody>
      </p:sp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308DB-EE3A-454A-9975-53089F244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Gain Avalanche Diodes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C7B17E-6516-406A-8C47-BA2B886FF7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27AE0C-B727-4DE1-927B-67BDCBC55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9254758" cy="5010249"/>
          </a:xfrm>
        </p:spPr>
        <p:txBody>
          <a:bodyPr/>
          <a:lstStyle/>
          <a:p>
            <a:r>
              <a:rPr lang="en-US" dirty="0"/>
              <a:t>LGAD boosts signal by avalanche multiplication</a:t>
            </a:r>
          </a:p>
          <a:p>
            <a:r>
              <a:rPr lang="en-US" dirty="0"/>
              <a:t>Allows tender X-ray ASICs to operate with soft X-rays</a:t>
            </a:r>
          </a:p>
          <a:p>
            <a:r>
              <a:rPr lang="en-US" dirty="0"/>
              <a:t>E.g. AGIPD operation with 1 MHz bursts at FLASH</a:t>
            </a:r>
          </a:p>
          <a:p>
            <a:pPr lvl="1"/>
            <a:r>
              <a:rPr lang="en-US" dirty="0"/>
              <a:t>x 25 gain factor; </a:t>
            </a:r>
            <a:r>
              <a:rPr lang="en-US" b="1" dirty="0"/>
              <a:t>300 eV </a:t>
            </a:r>
            <a:r>
              <a:rPr lang="en-US" dirty="0"/>
              <a:t>photons produce signal like </a:t>
            </a:r>
            <a:r>
              <a:rPr lang="en-US" b="1" dirty="0"/>
              <a:t>7.5 keV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E80DC-37E6-4D04-BF36-C35FBF07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2682FD-D68D-41C6-9C1B-3DCBC3583286}"/>
              </a:ext>
            </a:extLst>
          </p:cNvPr>
          <p:cNvSpPr txBox="1"/>
          <p:nvPr/>
        </p:nvSpPr>
        <p:spPr>
          <a:xfrm>
            <a:off x="2184031" y="3449886"/>
            <a:ext cx="7601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Collaborating with institutes producing AGIPD / </a:t>
            </a:r>
            <a:r>
              <a:rPr lang="en-US" b="1" dirty="0" err="1"/>
              <a:t>Timepix</a:t>
            </a:r>
            <a:r>
              <a:rPr lang="en-US" b="1" dirty="0"/>
              <a:t> LGADs</a:t>
            </a:r>
          </a:p>
        </p:txBody>
      </p:sp>
      <p:pic>
        <p:nvPicPr>
          <p:cNvPr id="11" name="Picture 6" descr="Sintef | CYBERWISER.eu">
            <a:extLst>
              <a:ext uri="{FF2B5EF4-FFF2-40B4-BE49-F238E27FC236}">
                <a16:creationId xmlns:a16="http://schemas.microsoft.com/office/drawing/2014/main" id="{8C920386-03CE-41DC-9ADE-ECDBFC90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29" b="33746"/>
          <a:stretch/>
        </p:blipFill>
        <p:spPr bwMode="auto">
          <a:xfrm>
            <a:off x="7404916" y="4059328"/>
            <a:ext cx="2464733" cy="646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12" name="Picture 10" descr="https://www.bayern-innovativ.de/fileadmin/map/bilder/logos/kompetenzprofile/max-planck-halbleiterlabor.jpg">
            <a:extLst>
              <a:ext uri="{FF2B5EF4-FFF2-40B4-BE49-F238E27FC236}">
                <a16:creationId xmlns:a16="http://schemas.microsoft.com/office/drawing/2014/main" id="{ACAFDA40-30DE-4D6B-9999-4AA6CEF1B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1960" y="4028893"/>
            <a:ext cx="2534975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51734E-32F5-4306-97D1-E25B0DC7FC40}"/>
              </a:ext>
            </a:extLst>
          </p:cNvPr>
          <p:cNvSpPr txBox="1"/>
          <p:nvPr/>
        </p:nvSpPr>
        <p:spPr>
          <a:xfrm>
            <a:off x="1131460" y="4952223"/>
            <a:ext cx="42648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MARTHA – Monolithic Array of Reach-</a:t>
            </a:r>
            <a:r>
              <a:rPr lang="en-US" sz="1600" dirty="0" err="1"/>
              <a:t>THrough</a:t>
            </a:r>
            <a:r>
              <a:rPr lang="en-US" sz="1600" dirty="0"/>
              <a:t> Avalanche photodiodes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F851CF-EAE0-4233-BADA-1792E1DF9290}"/>
              </a:ext>
            </a:extLst>
          </p:cNvPr>
          <p:cNvSpPr txBox="1"/>
          <p:nvPr/>
        </p:nvSpPr>
        <p:spPr>
          <a:xfrm>
            <a:off x="6847741" y="4952223"/>
            <a:ext cx="45470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Inverse LGADs for shallow absorbed photons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83C599-2B06-4203-BC3E-2F5B2AE31A31}"/>
              </a:ext>
            </a:extLst>
          </p:cNvPr>
          <p:cNvSpPr/>
          <p:nvPr/>
        </p:nvSpPr>
        <p:spPr>
          <a:xfrm>
            <a:off x="407986" y="3799547"/>
            <a:ext cx="4936273" cy="2391703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19A9D4-8716-4FB9-9336-07E9A747DE0E}"/>
              </a:ext>
            </a:extLst>
          </p:cNvPr>
          <p:cNvSpPr/>
          <p:nvPr/>
        </p:nvSpPr>
        <p:spPr>
          <a:xfrm>
            <a:off x="7049243" y="5500452"/>
            <a:ext cx="4144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J. Segal et al., NIMA 2025 </a:t>
            </a:r>
          </a:p>
          <a:p>
            <a:r>
              <a:rPr lang="en-US" sz="1600" dirty="0">
                <a:hlinkClick r:id="rId5"/>
              </a:rPr>
              <a:t>https://doi.org/10.1016/j.nima.2024.169467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439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  <p:bldP spid="13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360E-A89D-4B68-B539-4007F2CE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MARTHA concept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D5E26-372B-49C6-9E03-C56362603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6172D-4960-487F-8F56-0B3DF0217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ABAB48-DD91-44C4-8B49-E149A7B1C42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E732A-A4CA-4C53-B49B-F791934C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9C1F0-62BF-45D9-B4F5-5B2A492761E9}"/>
              </a:ext>
            </a:extLst>
          </p:cNvPr>
          <p:cNvSpPr/>
          <p:nvPr/>
        </p:nvSpPr>
        <p:spPr>
          <a:xfrm>
            <a:off x="3895716" y="5873561"/>
            <a:ext cx="7085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>
              <a:latin typeface="ElsevierSans"/>
              <a:hlinkClick r:id="rId2" tooltip="Persistent link using digital object identifier"/>
            </a:endParaRPr>
          </a:p>
          <a:p>
            <a:r>
              <a:rPr lang="en-US" u="sng" dirty="0">
                <a:latin typeface="ElsevierSans"/>
                <a:hlinkClick r:id="rId2" tooltip="Persistent link using digital object identifier"/>
              </a:rPr>
              <a:t>R. Richter et al. 2024, NIMA, </a:t>
            </a:r>
            <a:r>
              <a:rPr lang="en-US" dirty="0">
                <a:latin typeface="ElsevierSans"/>
                <a:hlinkClick r:id="rId2" tooltip="Persistent link using digital object identifier"/>
              </a:rPr>
              <a:t>https://doi.org/10.1016/j.nima.2024.169761</a:t>
            </a:r>
            <a:endParaRPr lang="en-US" dirty="0"/>
          </a:p>
        </p:txBody>
      </p:sp>
      <p:pic>
        <p:nvPicPr>
          <p:cNvPr id="11" name="Picture 2" descr="https://ars.els-cdn.com/content/image/1-s2.0-S0168900224006879-gr1_lrg.jpg">
            <a:extLst>
              <a:ext uri="{FF2B5EF4-FFF2-40B4-BE49-F238E27FC236}">
                <a16:creationId xmlns:a16="http://schemas.microsoft.com/office/drawing/2014/main" id="{07225675-D87C-4FDE-84CF-8F3A634E3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1259" y="792640"/>
            <a:ext cx="4348355" cy="524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ars.els-cdn.com/content/image/1-s2.0-S0168900224006879-gr1_lrg.jpg">
            <a:extLst>
              <a:ext uri="{FF2B5EF4-FFF2-40B4-BE49-F238E27FC236}">
                <a16:creationId xmlns:a16="http://schemas.microsoft.com/office/drawing/2014/main" id="{97C6CC91-5653-48E7-B0E3-4B8E7CABA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6824" y="792640"/>
            <a:ext cx="5935998" cy="524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833A105-6074-47B2-89DB-34882C5963F1}"/>
              </a:ext>
            </a:extLst>
          </p:cNvPr>
          <p:cNvGrpSpPr/>
          <p:nvPr/>
        </p:nvGrpSpPr>
        <p:grpSpPr>
          <a:xfrm>
            <a:off x="913155" y="3348517"/>
            <a:ext cx="4360356" cy="2565697"/>
            <a:chOff x="-5076981" y="2564922"/>
            <a:chExt cx="4020457" cy="217724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9FD1E4-582E-4B92-B42B-85D28F67233E}"/>
                </a:ext>
              </a:extLst>
            </p:cNvPr>
            <p:cNvGrpSpPr/>
            <p:nvPr/>
          </p:nvGrpSpPr>
          <p:grpSpPr>
            <a:xfrm>
              <a:off x="-5076981" y="2564922"/>
              <a:ext cx="4020457" cy="2177243"/>
              <a:chOff x="-4673600" y="2119086"/>
              <a:chExt cx="4020457" cy="217724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B175A00-37C8-42B4-9ED9-5934160C886A}"/>
                  </a:ext>
                </a:extLst>
              </p:cNvPr>
              <p:cNvSpPr/>
              <p:nvPr/>
            </p:nvSpPr>
            <p:spPr>
              <a:xfrm>
                <a:off x="-4673600" y="2119086"/>
                <a:ext cx="4020457" cy="21772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 err="1">
                  <a:solidFill>
                    <a:schemeClr val="tx1"/>
                  </a:solidFill>
                </a:endParaRPr>
              </a:p>
            </p:txBody>
          </p:sp>
          <p:pic>
            <p:nvPicPr>
              <p:cNvPr id="10" name="Picture 2" descr="https://ars.els-cdn.com/content/image/1-s2.0-S0168900224006879-gr1_lrg.jpg">
                <a:extLst>
                  <a:ext uri="{FF2B5EF4-FFF2-40B4-BE49-F238E27FC236}">
                    <a16:creationId xmlns:a16="http://schemas.microsoft.com/office/drawing/2014/main" id="{CEDD719A-8AD2-4198-B2AA-E226B90A3E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-4426248" y="2508248"/>
                <a:ext cx="3472650" cy="140330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07E171-B933-4BD2-9ACA-858546407899}"/>
                </a:ext>
              </a:extLst>
            </p:cNvPr>
            <p:cNvSpPr txBox="1"/>
            <p:nvPr/>
          </p:nvSpPr>
          <p:spPr>
            <a:xfrm>
              <a:off x="-2226467" y="3734940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E-field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B9216A-2596-4513-B257-7CE5DB4C5C58}"/>
              </a:ext>
            </a:extLst>
          </p:cNvPr>
          <p:cNvGrpSpPr/>
          <p:nvPr/>
        </p:nvGrpSpPr>
        <p:grpSpPr>
          <a:xfrm>
            <a:off x="7010721" y="3403783"/>
            <a:ext cx="4347309" cy="2510432"/>
            <a:chOff x="12289180" y="3788334"/>
            <a:chExt cx="4360356" cy="25656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8299086-8304-490A-94AE-8947DB3D1E33}"/>
                </a:ext>
              </a:extLst>
            </p:cNvPr>
            <p:cNvSpPr/>
            <p:nvPr/>
          </p:nvSpPr>
          <p:spPr>
            <a:xfrm>
              <a:off x="12289180" y="3788334"/>
              <a:ext cx="4360356" cy="25656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5122" name="Picture 2" descr="https://ars.els-cdn.com/content/image/1-s2.0-S0168900224006879-gr1_lrg.jpg">
              <a:extLst>
                <a:ext uri="{FF2B5EF4-FFF2-40B4-BE49-F238E27FC236}">
                  <a16:creationId xmlns:a16="http://schemas.microsoft.com/office/drawing/2014/main" id="{FE84640A-A04B-4182-9689-A60DAE1DB3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586240" y="4192500"/>
              <a:ext cx="3766236" cy="176572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C31390E-B11A-427C-A8F3-ECBD799E57D5}"/>
                </a:ext>
              </a:extLst>
            </p:cNvPr>
            <p:cNvSpPr txBox="1"/>
            <p:nvPr/>
          </p:nvSpPr>
          <p:spPr>
            <a:xfrm>
              <a:off x="15380683" y="5167101"/>
              <a:ext cx="909596" cy="435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E-field</a:t>
              </a:r>
            </a:p>
          </p:txBody>
        </p:sp>
      </p:grpSp>
      <p:pic>
        <p:nvPicPr>
          <p:cNvPr id="23" name="Picture 10" descr="https://www.bayern-innovativ.de/fileadmin/map/bilder/logos/kompetenzprofile/max-planck-halbleiterlabor.jpg">
            <a:extLst>
              <a:ext uri="{FF2B5EF4-FFF2-40B4-BE49-F238E27FC236}">
                <a16:creationId xmlns:a16="http://schemas.microsoft.com/office/drawing/2014/main" id="{4E694354-44E0-4A09-B10E-7778399CE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92974" y="51453"/>
            <a:ext cx="1973512" cy="7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6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360E-A89D-4B68-B539-4007F2CE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MARTHA sensor production and test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D5E26-372B-49C6-9E03-C56362603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6172D-4960-487F-8F56-0B3DF0217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680993" cy="5010249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Various strip and small pixel array devices produced</a:t>
            </a:r>
            <a:endParaRPr lang="en-US" sz="1800" dirty="0"/>
          </a:p>
          <a:p>
            <a:pPr>
              <a:lnSpc>
                <a:spcPct val="114000"/>
              </a:lnSpc>
            </a:pPr>
            <a:r>
              <a:rPr lang="en-US" dirty="0"/>
              <a:t>No Al on back surface – tests with laser</a:t>
            </a:r>
            <a:endParaRPr lang="en-US" sz="16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ABAB48-DD91-44C4-8B49-E149A7B1C42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10314" y="1406427"/>
            <a:ext cx="5616574" cy="50102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E732A-A4CA-4C53-B49B-F791934C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235A1F-757F-48A2-84DF-9D94486E9080}"/>
              </a:ext>
            </a:extLst>
          </p:cNvPr>
          <p:cNvGrpSpPr/>
          <p:nvPr/>
        </p:nvGrpSpPr>
        <p:grpSpPr>
          <a:xfrm>
            <a:off x="6388772" y="1242302"/>
            <a:ext cx="5616574" cy="4872747"/>
            <a:chOff x="5908306" y="1360876"/>
            <a:chExt cx="4572000" cy="41846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9E7F11-5097-4375-B6FB-577FDAB57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5908306" y="2064394"/>
              <a:ext cx="4572000" cy="2572871"/>
            </a:xfrm>
            <a:prstGeom prst="rect">
              <a:avLst/>
            </a:prstGeom>
          </p:spPr>
        </p:pic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37A2FA35-D297-4DF5-943C-5FAF4D97A5AD}"/>
                </a:ext>
              </a:extLst>
            </p:cNvPr>
            <p:cNvSpPr txBox="1"/>
            <p:nvPr/>
          </p:nvSpPr>
          <p:spPr bwMode="auto">
            <a:xfrm>
              <a:off x="8138644" y="1360876"/>
              <a:ext cx="2155268" cy="510682"/>
            </a:xfrm>
            <a:prstGeom prst="rect">
              <a:avLst/>
            </a:prstGeom>
          </p:spPr>
          <p:txBody>
            <a:bodyPr vert="horz" lIns="0" tIns="0" rIns="0" bIns="0" numCol="1" spcCol="540000" rtlCol="0">
              <a:noAutofit/>
            </a:bodyPr>
            <a:lstStyle>
              <a:lvl1pPr marL="0" marR="0" indent="0" algn="l" defTabSz="914354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defRPr sz="1600" b="1" i="0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354">
                <a:lnSpc>
                  <a:spcPts val="2300"/>
                </a:lnSpc>
                <a:spcBef>
                  <a:spcPts val="1151"/>
                </a:spcBef>
                <a:spcAft>
                  <a:spcPts val="0"/>
                </a:spcAft>
                <a:buFont typeface="Arial"/>
                <a:buNone/>
                <a:defRPr sz="160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9380" indent="-179380" algn="l" defTabSz="914354">
                <a:lnSpc>
                  <a:spcPts val="2300"/>
                </a:lnSpc>
                <a:spcBef>
                  <a:spcPts val="1151"/>
                </a:spcBef>
                <a:buFont typeface="Arial"/>
                <a:buChar char="•"/>
                <a:defRPr sz="1600" b="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9380" indent="-179380" algn="l" defTabSz="914354">
                <a:lnSpc>
                  <a:spcPts val="2300"/>
                </a:lnSpc>
                <a:spcBef>
                  <a:spcPts val="1151"/>
                </a:spcBef>
                <a:buFont typeface="Arial"/>
                <a:buChar char="•"/>
                <a:defRPr sz="1600" b="1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357170" indent="-179380" algn="l" defTabSz="914354">
                <a:lnSpc>
                  <a:spcPts val="2300"/>
                </a:lnSpc>
                <a:spcBef>
                  <a:spcPts val="525"/>
                </a:spcBef>
                <a:buFont typeface="Arial"/>
                <a:buChar char="•"/>
                <a:defRPr sz="160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5719" indent="-285737" algn="l" defTabSz="914354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10000"/>
                <a:buFont typeface="Symbol"/>
                <a:buChar char=""/>
                <a:defRPr sz="1600" b="0" i="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215889" algn="l" defTabSz="914354">
                <a:lnSpc>
                  <a:spcPts val="23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tx2"/>
                </a:buClr>
                <a:buFont typeface="Wingdings 3"/>
                <a:buChar char=""/>
                <a:defRPr sz="1300" b="0" i="1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354">
                <a:lnSpc>
                  <a:spcPts val="1100"/>
                </a:lnSpc>
                <a:spcBef>
                  <a:spcPts val="525"/>
                </a:spcBef>
                <a:spcAft>
                  <a:spcPts val="0"/>
                </a:spcAft>
                <a:buSzPct val="110000"/>
                <a:buFont typeface=".SF NS Symbols Regular"/>
                <a:buNone/>
                <a:defRPr sz="800" b="0" i="1" spc="12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354">
                <a:lnSpc>
                  <a:spcPts val="1100"/>
                </a:lnSpc>
                <a:spcBef>
                  <a:spcPts val="525"/>
                </a:spcBef>
                <a:buFont typeface="Arial"/>
                <a:buNone/>
                <a:defRPr sz="800" b="0" i="1" spc="12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>
                  <a:solidFill>
                    <a:schemeClr val="tx1"/>
                  </a:solidFill>
                </a:rPr>
                <a:t>x-y-z stage + laser</a:t>
              </a:r>
              <a:endParaRPr>
                <a:solidFill>
                  <a:schemeClr val="tx1"/>
                </a:solidFill>
              </a:endParaRPr>
            </a:p>
          </p:txBody>
        </p:sp>
        <p:sp>
          <p:nvSpPr>
            <p:cNvPr id="9" name="Content Placeholder 1">
              <a:extLst>
                <a:ext uri="{FF2B5EF4-FFF2-40B4-BE49-F238E27FC236}">
                  <a16:creationId xmlns:a16="http://schemas.microsoft.com/office/drawing/2014/main" id="{F6CC5C1C-E1A8-43BB-B0D0-3B029BF6B843}"/>
                </a:ext>
              </a:extLst>
            </p:cNvPr>
            <p:cNvSpPr txBox="1"/>
            <p:nvPr/>
          </p:nvSpPr>
          <p:spPr bwMode="auto">
            <a:xfrm>
              <a:off x="6361627" y="5007333"/>
              <a:ext cx="3861196" cy="538207"/>
            </a:xfrm>
            <a:prstGeom prst="rect">
              <a:avLst/>
            </a:prstGeom>
          </p:spPr>
          <p:txBody>
            <a:bodyPr vert="horz" lIns="0" tIns="0" rIns="0" bIns="0" numCol="1" spcCol="540000" rtlCol="0">
              <a:noAutofit/>
            </a:bodyPr>
            <a:lstStyle>
              <a:lvl1pPr marL="0" marR="0" indent="0" algn="l" defTabSz="914354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defRPr sz="1600" b="1" i="0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354">
                <a:lnSpc>
                  <a:spcPts val="2300"/>
                </a:lnSpc>
                <a:spcBef>
                  <a:spcPts val="1151"/>
                </a:spcBef>
                <a:spcAft>
                  <a:spcPts val="0"/>
                </a:spcAft>
                <a:buFont typeface="Arial"/>
                <a:buNone/>
                <a:defRPr sz="160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9380" indent="-179380" algn="l" defTabSz="914354">
                <a:lnSpc>
                  <a:spcPts val="2300"/>
                </a:lnSpc>
                <a:spcBef>
                  <a:spcPts val="1151"/>
                </a:spcBef>
                <a:buFont typeface="Arial"/>
                <a:buChar char="•"/>
                <a:defRPr sz="1600" b="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9380" indent="-179380" algn="l" defTabSz="914354">
                <a:lnSpc>
                  <a:spcPts val="2300"/>
                </a:lnSpc>
                <a:spcBef>
                  <a:spcPts val="1151"/>
                </a:spcBef>
                <a:buFont typeface="Arial"/>
                <a:buChar char="•"/>
                <a:defRPr sz="1600" b="1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357170" indent="-179380" algn="l" defTabSz="914354">
                <a:lnSpc>
                  <a:spcPts val="2300"/>
                </a:lnSpc>
                <a:spcBef>
                  <a:spcPts val="525"/>
                </a:spcBef>
                <a:buFont typeface="Arial"/>
                <a:buChar char="•"/>
                <a:defRPr sz="160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5719" indent="-285737" algn="l" defTabSz="914354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10000"/>
                <a:buFont typeface="Symbol"/>
                <a:buChar char=""/>
                <a:defRPr sz="1600" b="0" i="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215889" algn="l" defTabSz="914354">
                <a:lnSpc>
                  <a:spcPts val="23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tx2"/>
                </a:buClr>
                <a:buFont typeface="Wingdings 3"/>
                <a:buChar char=""/>
                <a:defRPr sz="1300" b="0" i="1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354">
                <a:lnSpc>
                  <a:spcPts val="1100"/>
                </a:lnSpc>
                <a:spcBef>
                  <a:spcPts val="525"/>
                </a:spcBef>
                <a:spcAft>
                  <a:spcPts val="0"/>
                </a:spcAft>
                <a:buSzPct val="110000"/>
                <a:buFont typeface=".SF NS Symbols Regular"/>
                <a:buNone/>
                <a:defRPr sz="800" b="0" i="1" spc="12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354">
                <a:lnSpc>
                  <a:spcPts val="1100"/>
                </a:lnSpc>
                <a:spcBef>
                  <a:spcPts val="525"/>
                </a:spcBef>
                <a:buFont typeface="Arial"/>
                <a:buNone/>
                <a:defRPr sz="800" b="0" i="1" spc="12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>
                  <a:solidFill>
                    <a:schemeClr val="tx1"/>
                  </a:solidFill>
                </a:rPr>
                <a:t>flexible connections to different ROE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D069246-028F-478C-830F-214991033A3D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7651382" y="3897857"/>
              <a:ext cx="974527" cy="119049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Content Placeholder 1">
              <a:extLst>
                <a:ext uri="{FF2B5EF4-FFF2-40B4-BE49-F238E27FC236}">
                  <a16:creationId xmlns:a16="http://schemas.microsoft.com/office/drawing/2014/main" id="{4A8BB2A4-D43C-4D5C-9D0D-3183F0578C04}"/>
                </a:ext>
              </a:extLst>
            </p:cNvPr>
            <p:cNvSpPr txBox="1"/>
            <p:nvPr/>
          </p:nvSpPr>
          <p:spPr bwMode="auto">
            <a:xfrm>
              <a:off x="6153338" y="1573965"/>
              <a:ext cx="541972" cy="301135"/>
            </a:xfrm>
            <a:prstGeom prst="rect">
              <a:avLst/>
            </a:prstGeom>
          </p:spPr>
          <p:txBody>
            <a:bodyPr vert="horz" lIns="0" tIns="0" rIns="0" bIns="0" numCol="1" spcCol="540000" rtlCol="0">
              <a:noAutofit/>
            </a:bodyPr>
            <a:lstStyle>
              <a:lvl1pPr marL="0" marR="0" indent="0" algn="l" defTabSz="914354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/>
                <a:buNone/>
                <a:defRPr sz="1600" b="1" i="0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354">
                <a:lnSpc>
                  <a:spcPts val="2300"/>
                </a:lnSpc>
                <a:spcBef>
                  <a:spcPts val="1151"/>
                </a:spcBef>
                <a:spcAft>
                  <a:spcPts val="0"/>
                </a:spcAft>
                <a:buFont typeface="Arial"/>
                <a:buNone/>
                <a:defRPr sz="160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79380" indent="-179380" algn="l" defTabSz="914354">
                <a:lnSpc>
                  <a:spcPts val="2300"/>
                </a:lnSpc>
                <a:spcBef>
                  <a:spcPts val="1151"/>
                </a:spcBef>
                <a:buFont typeface="Arial"/>
                <a:buChar char="•"/>
                <a:defRPr sz="1600" b="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9380" indent="-179380" algn="l" defTabSz="914354">
                <a:lnSpc>
                  <a:spcPts val="2300"/>
                </a:lnSpc>
                <a:spcBef>
                  <a:spcPts val="1151"/>
                </a:spcBef>
                <a:buFont typeface="Arial"/>
                <a:buChar char="•"/>
                <a:defRPr sz="1600" b="1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357170" indent="-179380" algn="l" defTabSz="914354">
                <a:lnSpc>
                  <a:spcPts val="2300"/>
                </a:lnSpc>
                <a:spcBef>
                  <a:spcPts val="525"/>
                </a:spcBef>
                <a:buFont typeface="Arial"/>
                <a:buChar char="•"/>
                <a:defRPr sz="160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645719" indent="-285737" algn="l" defTabSz="914354">
                <a:lnSpc>
                  <a:spcPts val="23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/>
                </a:buClr>
                <a:buSzPct val="110000"/>
                <a:buFont typeface="Symbol"/>
                <a:buChar char=""/>
                <a:defRPr sz="1600" b="0" i="0" spc="4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0" indent="215889" algn="l" defTabSz="914354">
                <a:lnSpc>
                  <a:spcPts val="23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tx2"/>
                </a:buClr>
                <a:buFont typeface="Wingdings 3"/>
                <a:buChar char=""/>
                <a:defRPr sz="1300" b="0" i="1" spc="4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0" indent="0" algn="l" defTabSz="914354">
                <a:lnSpc>
                  <a:spcPts val="1100"/>
                </a:lnSpc>
                <a:spcBef>
                  <a:spcPts val="525"/>
                </a:spcBef>
                <a:spcAft>
                  <a:spcPts val="0"/>
                </a:spcAft>
                <a:buSzPct val="110000"/>
                <a:buFont typeface=".SF NS Symbols Regular"/>
                <a:buNone/>
                <a:defRPr sz="800" b="0" i="1" spc="12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0" indent="0" algn="l" defTabSz="914354">
                <a:lnSpc>
                  <a:spcPts val="1100"/>
                </a:lnSpc>
                <a:spcBef>
                  <a:spcPts val="525"/>
                </a:spcBef>
                <a:buFont typeface="Arial"/>
                <a:buNone/>
                <a:defRPr sz="800" b="0" i="1" spc="12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de-DE">
                  <a:solidFill>
                    <a:schemeClr val="tx1"/>
                  </a:solidFill>
                </a:rPr>
                <a:t>DUT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8B11703-DD23-49DB-8AA3-2FA59A4958D8}"/>
                </a:ext>
              </a:extLst>
            </p:cNvPr>
            <p:cNvCxnSpPr>
              <a:cxnSpLocks/>
              <a:stCxn id="8" idx="2"/>
            </p:cNvCxnSpPr>
            <p:nvPr/>
          </p:nvCxnSpPr>
          <p:spPr bwMode="auto">
            <a:xfrm flipH="1">
              <a:off x="8415258" y="1871558"/>
              <a:ext cx="801021" cy="901278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F4A02F6-9240-4F91-9DE8-EC6D9AB67F2D}"/>
                </a:ext>
              </a:extLst>
            </p:cNvPr>
            <p:cNvCxnSpPr>
              <a:cxnSpLocks/>
              <a:stCxn id="11" idx="2"/>
            </p:cNvCxnSpPr>
            <p:nvPr/>
          </p:nvCxnSpPr>
          <p:spPr bwMode="auto">
            <a:xfrm>
              <a:off x="6424324" y="1875099"/>
              <a:ext cx="1414382" cy="1704622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none" w="med" len="med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grpSp>
        <p:nvGrpSpPr>
          <p:cNvPr id="15" name="Gruppieren 13">
            <a:extLst>
              <a:ext uri="{FF2B5EF4-FFF2-40B4-BE49-F238E27FC236}">
                <a16:creationId xmlns:a16="http://schemas.microsoft.com/office/drawing/2014/main" id="{B46A399E-9333-4589-B7EA-A041CB32FB07}"/>
              </a:ext>
            </a:extLst>
          </p:cNvPr>
          <p:cNvGrpSpPr/>
          <p:nvPr/>
        </p:nvGrpSpPr>
        <p:grpSpPr bwMode="auto">
          <a:xfrm>
            <a:off x="681863" y="2561984"/>
            <a:ext cx="5764740" cy="3150514"/>
            <a:chOff x="2590800" y="1524000"/>
            <a:chExt cx="4366260" cy="2423160"/>
          </a:xfrm>
        </p:grpSpPr>
        <p:sp>
          <p:nvSpPr>
            <p:cNvPr id="16" name="Rechteck 14">
              <a:extLst>
                <a:ext uri="{FF2B5EF4-FFF2-40B4-BE49-F238E27FC236}">
                  <a16:creationId xmlns:a16="http://schemas.microsoft.com/office/drawing/2014/main" id="{ED5A8914-620B-4705-898C-6A7F06556D14}"/>
                </a:ext>
              </a:extLst>
            </p:cNvPr>
            <p:cNvSpPr/>
            <p:nvPr/>
          </p:nvSpPr>
          <p:spPr bwMode="auto">
            <a:xfrm>
              <a:off x="2590800" y="2087880"/>
              <a:ext cx="3878580" cy="807720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FF0000"/>
                </a:solidFill>
                <a:latin typeface="Tahoma"/>
              </a:endParaRPr>
            </a:p>
          </p:txBody>
        </p:sp>
        <p:sp>
          <p:nvSpPr>
            <p:cNvPr id="17" name="Rechteck 15">
              <a:extLst>
                <a:ext uri="{FF2B5EF4-FFF2-40B4-BE49-F238E27FC236}">
                  <a16:creationId xmlns:a16="http://schemas.microsoft.com/office/drawing/2014/main" id="{FDA63EFB-305A-4855-9EF5-C47FA6B28B56}"/>
                </a:ext>
              </a:extLst>
            </p:cNvPr>
            <p:cNvSpPr/>
            <p:nvPr/>
          </p:nvSpPr>
          <p:spPr bwMode="auto">
            <a:xfrm>
              <a:off x="3863340" y="2087880"/>
              <a:ext cx="35052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8" name="Rechteck 16">
              <a:extLst>
                <a:ext uri="{FF2B5EF4-FFF2-40B4-BE49-F238E27FC236}">
                  <a16:creationId xmlns:a16="http://schemas.microsoft.com/office/drawing/2014/main" id="{39942779-E38E-4EAF-ABED-844579068BCD}"/>
                </a:ext>
              </a:extLst>
            </p:cNvPr>
            <p:cNvSpPr/>
            <p:nvPr/>
          </p:nvSpPr>
          <p:spPr bwMode="auto">
            <a:xfrm>
              <a:off x="4297680" y="2087880"/>
              <a:ext cx="35052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19" name="Rechteck 17">
              <a:extLst>
                <a:ext uri="{FF2B5EF4-FFF2-40B4-BE49-F238E27FC236}">
                  <a16:creationId xmlns:a16="http://schemas.microsoft.com/office/drawing/2014/main" id="{8A30139D-FB59-4696-96D0-7D4C99E8B9E5}"/>
                </a:ext>
              </a:extLst>
            </p:cNvPr>
            <p:cNvSpPr/>
            <p:nvPr/>
          </p:nvSpPr>
          <p:spPr bwMode="auto">
            <a:xfrm>
              <a:off x="4739640" y="2087880"/>
              <a:ext cx="35052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20" name="Textfeld 18">
              <a:extLst>
                <a:ext uri="{FF2B5EF4-FFF2-40B4-BE49-F238E27FC236}">
                  <a16:creationId xmlns:a16="http://schemas.microsoft.com/office/drawing/2014/main" id="{2D8252EE-30E9-4029-A9D8-8664EA318BDE}"/>
                </a:ext>
              </a:extLst>
            </p:cNvPr>
            <p:cNvSpPr txBox="1"/>
            <p:nvPr/>
          </p:nvSpPr>
          <p:spPr bwMode="auto">
            <a:xfrm>
              <a:off x="3817620" y="153924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600">
                  <a:solidFill>
                    <a:srgbClr val="FF0000"/>
                  </a:solidFill>
                  <a:latin typeface="Tahoma"/>
                </a:rPr>
                <a:t>n+ pixel or strips</a:t>
              </a:r>
            </a:p>
          </p:txBody>
        </p:sp>
        <p:sp>
          <p:nvSpPr>
            <p:cNvPr id="21" name="Rechteck 19">
              <a:extLst>
                <a:ext uri="{FF2B5EF4-FFF2-40B4-BE49-F238E27FC236}">
                  <a16:creationId xmlns:a16="http://schemas.microsoft.com/office/drawing/2014/main" id="{047DF1A0-AACC-48C7-B301-102A9C58B200}"/>
                </a:ext>
              </a:extLst>
            </p:cNvPr>
            <p:cNvSpPr/>
            <p:nvPr/>
          </p:nvSpPr>
          <p:spPr bwMode="auto">
            <a:xfrm>
              <a:off x="2590800" y="2087880"/>
              <a:ext cx="228600" cy="68580"/>
            </a:xfrm>
            <a:prstGeom prst="rect">
              <a:avLst/>
            </a:prstGeom>
            <a:solidFill>
              <a:srgbClr val="3333CC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2D2DB9"/>
                </a:solidFill>
                <a:latin typeface="Tahoma"/>
              </a:endParaRPr>
            </a:p>
          </p:txBody>
        </p:sp>
        <p:sp>
          <p:nvSpPr>
            <p:cNvPr id="22" name="Rechteck 20">
              <a:extLst>
                <a:ext uri="{FF2B5EF4-FFF2-40B4-BE49-F238E27FC236}">
                  <a16:creationId xmlns:a16="http://schemas.microsoft.com/office/drawing/2014/main" id="{B25CE7DE-7450-4E4D-834F-A7CC29FE4253}"/>
                </a:ext>
              </a:extLst>
            </p:cNvPr>
            <p:cNvSpPr/>
            <p:nvPr/>
          </p:nvSpPr>
          <p:spPr bwMode="auto">
            <a:xfrm>
              <a:off x="6233160" y="2087880"/>
              <a:ext cx="228600" cy="68580"/>
            </a:xfrm>
            <a:prstGeom prst="rect">
              <a:avLst/>
            </a:prstGeom>
            <a:solidFill>
              <a:srgbClr val="3333CC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2D2DB9"/>
                </a:solidFill>
                <a:latin typeface="Tahoma"/>
              </a:endParaRPr>
            </a:p>
          </p:txBody>
        </p:sp>
        <p:sp>
          <p:nvSpPr>
            <p:cNvPr id="23" name="Rechteck 21">
              <a:extLst>
                <a:ext uri="{FF2B5EF4-FFF2-40B4-BE49-F238E27FC236}">
                  <a16:creationId xmlns:a16="http://schemas.microsoft.com/office/drawing/2014/main" id="{DDD86342-E2F0-46C1-9A69-7AF43562A4EA}"/>
                </a:ext>
              </a:extLst>
            </p:cNvPr>
            <p:cNvSpPr/>
            <p:nvPr/>
          </p:nvSpPr>
          <p:spPr bwMode="auto">
            <a:xfrm>
              <a:off x="2590800" y="2842260"/>
              <a:ext cx="3878580" cy="53340"/>
            </a:xfrm>
            <a:prstGeom prst="rect">
              <a:avLst/>
            </a:prstGeom>
            <a:solidFill>
              <a:srgbClr val="2D2DB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24" name="Textfeld 22">
              <a:extLst>
                <a:ext uri="{FF2B5EF4-FFF2-40B4-BE49-F238E27FC236}">
                  <a16:creationId xmlns:a16="http://schemas.microsoft.com/office/drawing/2014/main" id="{FA0A2D7D-B20D-4258-88DF-227663635B90}"/>
                </a:ext>
              </a:extLst>
            </p:cNvPr>
            <p:cNvSpPr txBox="1"/>
            <p:nvPr/>
          </p:nvSpPr>
          <p:spPr bwMode="auto">
            <a:xfrm>
              <a:off x="4015740" y="30327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algn="ctr"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600">
                  <a:solidFill>
                    <a:srgbClr val="000000"/>
                  </a:solidFill>
                  <a:latin typeface="Tahoma"/>
                </a:rPr>
                <a:t>backside </a:t>
              </a:r>
              <a:r>
                <a:rPr lang="de-DE" sz="1600">
                  <a:solidFill>
                    <a:srgbClr val="2D2DB9"/>
                  </a:solidFill>
                  <a:latin typeface="Tahoma"/>
                </a:rPr>
                <a:t>p+ entrance window</a:t>
              </a:r>
              <a:endParaRPr sz="2400"/>
            </a:p>
            <a:p>
              <a:pPr algn="ctr"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600">
                  <a:solidFill>
                    <a:srgbClr val="000000"/>
                  </a:solidFill>
                  <a:latin typeface="Tahoma"/>
                </a:rPr>
                <a:t>non structured, no Al</a:t>
              </a:r>
              <a:endParaRPr sz="2400"/>
            </a:p>
          </p:txBody>
        </p:sp>
        <p:sp>
          <p:nvSpPr>
            <p:cNvPr id="25" name="Rechteck 23">
              <a:extLst>
                <a:ext uri="{FF2B5EF4-FFF2-40B4-BE49-F238E27FC236}">
                  <a16:creationId xmlns:a16="http://schemas.microsoft.com/office/drawing/2014/main" id="{7F66011C-13EC-4F32-949E-98E073E78B4C}"/>
                </a:ext>
              </a:extLst>
            </p:cNvPr>
            <p:cNvSpPr/>
            <p:nvPr/>
          </p:nvSpPr>
          <p:spPr bwMode="auto">
            <a:xfrm>
              <a:off x="3634740" y="2087880"/>
              <a:ext cx="13716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26" name="Rechteck 24">
              <a:extLst>
                <a:ext uri="{FF2B5EF4-FFF2-40B4-BE49-F238E27FC236}">
                  <a16:creationId xmlns:a16="http://schemas.microsoft.com/office/drawing/2014/main" id="{78CBD3E0-9419-4C2D-97F0-EFDB04CD115F}"/>
                </a:ext>
              </a:extLst>
            </p:cNvPr>
            <p:cNvSpPr/>
            <p:nvPr/>
          </p:nvSpPr>
          <p:spPr bwMode="auto">
            <a:xfrm>
              <a:off x="3436620" y="2080259"/>
              <a:ext cx="13716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27" name="Rechteck 25">
              <a:extLst>
                <a:ext uri="{FF2B5EF4-FFF2-40B4-BE49-F238E27FC236}">
                  <a16:creationId xmlns:a16="http://schemas.microsoft.com/office/drawing/2014/main" id="{734A4ED0-F670-41D9-B474-7F4E7DB58F27}"/>
                </a:ext>
              </a:extLst>
            </p:cNvPr>
            <p:cNvSpPr/>
            <p:nvPr/>
          </p:nvSpPr>
          <p:spPr bwMode="auto">
            <a:xfrm>
              <a:off x="3048000" y="2080259"/>
              <a:ext cx="13716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28" name="Rechteck 26">
              <a:extLst>
                <a:ext uri="{FF2B5EF4-FFF2-40B4-BE49-F238E27FC236}">
                  <a16:creationId xmlns:a16="http://schemas.microsoft.com/office/drawing/2014/main" id="{3A85F4A1-9A7A-457A-A324-D72BDCB28344}"/>
                </a:ext>
              </a:extLst>
            </p:cNvPr>
            <p:cNvSpPr/>
            <p:nvPr/>
          </p:nvSpPr>
          <p:spPr bwMode="auto">
            <a:xfrm>
              <a:off x="3238500" y="2080259"/>
              <a:ext cx="13716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29" name="Gerade Verbindung 27">
              <a:extLst>
                <a:ext uri="{FF2B5EF4-FFF2-40B4-BE49-F238E27FC236}">
                  <a16:creationId xmlns:a16="http://schemas.microsoft.com/office/drawing/2014/main" id="{88895F17-E978-4B06-9D27-FDA80363E51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038600" y="199644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Gerade Verbindung 28">
              <a:extLst>
                <a:ext uri="{FF2B5EF4-FFF2-40B4-BE49-F238E27FC236}">
                  <a16:creationId xmlns:a16="http://schemas.microsoft.com/office/drawing/2014/main" id="{5CD8BEE9-CEA1-4619-A88F-4F82941E93F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472940" y="201168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29">
              <a:extLst>
                <a:ext uri="{FF2B5EF4-FFF2-40B4-BE49-F238E27FC236}">
                  <a16:creationId xmlns:a16="http://schemas.microsoft.com/office/drawing/2014/main" id="{E936E625-40F0-4351-9762-9EA18072E1C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899660" y="200406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Gerade Verbindung 30">
              <a:extLst>
                <a:ext uri="{FF2B5EF4-FFF2-40B4-BE49-F238E27FC236}">
                  <a16:creationId xmlns:a16="http://schemas.microsoft.com/office/drawing/2014/main" id="{BE766BE5-38AB-44F2-BBBC-3242ECB221E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703320" y="201168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Gerade Verbindung 31">
              <a:extLst>
                <a:ext uri="{FF2B5EF4-FFF2-40B4-BE49-F238E27FC236}">
                  <a16:creationId xmlns:a16="http://schemas.microsoft.com/office/drawing/2014/main" id="{7EC17AB5-14CE-4DF3-A72B-9B45A768885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505199" y="199644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Textfeld 32">
              <a:extLst>
                <a:ext uri="{FF2B5EF4-FFF2-40B4-BE49-F238E27FC236}">
                  <a16:creationId xmlns:a16="http://schemas.microsoft.com/office/drawing/2014/main" id="{B0BCC408-094E-42C2-9992-BC9065DD260D}"/>
                </a:ext>
              </a:extLst>
            </p:cNvPr>
            <p:cNvSpPr txBox="1"/>
            <p:nvPr/>
          </p:nvSpPr>
          <p:spPr bwMode="auto">
            <a:xfrm>
              <a:off x="3467100" y="18135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100">
                  <a:solidFill>
                    <a:srgbClr val="000000"/>
                  </a:solidFill>
                  <a:latin typeface="Tahoma"/>
                </a:rPr>
                <a:t>Vframe</a:t>
              </a:r>
            </a:p>
          </p:txBody>
        </p:sp>
        <p:sp>
          <p:nvSpPr>
            <p:cNvPr id="35" name="Textfeld 33">
              <a:extLst>
                <a:ext uri="{FF2B5EF4-FFF2-40B4-BE49-F238E27FC236}">
                  <a16:creationId xmlns:a16="http://schemas.microsoft.com/office/drawing/2014/main" id="{3F8E2A22-6EA8-47B3-9420-539DB23D14F8}"/>
                </a:ext>
              </a:extLst>
            </p:cNvPr>
            <p:cNvSpPr txBox="1"/>
            <p:nvPr/>
          </p:nvSpPr>
          <p:spPr bwMode="auto">
            <a:xfrm>
              <a:off x="3116580" y="16611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100" dirty="0" err="1">
                  <a:solidFill>
                    <a:srgbClr val="000000"/>
                  </a:solidFill>
                  <a:latin typeface="Tahoma"/>
                </a:rPr>
                <a:t>Vinn_guard</a:t>
              </a:r>
              <a:endParaRPr lang="de-DE" sz="1100" dirty="0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36" name="Textfeld 34">
              <a:extLst>
                <a:ext uri="{FF2B5EF4-FFF2-40B4-BE49-F238E27FC236}">
                  <a16:creationId xmlns:a16="http://schemas.microsoft.com/office/drawing/2014/main" id="{3F6C0B93-E341-4149-B990-5605F45CF8B6}"/>
                </a:ext>
              </a:extLst>
            </p:cNvPr>
            <p:cNvSpPr txBox="1"/>
            <p:nvPr/>
          </p:nvSpPr>
          <p:spPr bwMode="auto">
            <a:xfrm>
              <a:off x="6042660" y="152400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100">
                  <a:solidFill>
                    <a:srgbClr val="000000"/>
                  </a:solidFill>
                  <a:latin typeface="Tahoma"/>
                </a:rPr>
                <a:t>Vbias</a:t>
              </a:r>
            </a:p>
            <a:p>
              <a:pPr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100">
                  <a:solidFill>
                    <a:srgbClr val="000000"/>
                  </a:solidFill>
                  <a:latin typeface="Tahoma"/>
                </a:rPr>
                <a:t>via CE</a:t>
              </a:r>
              <a:endParaRPr sz="2400"/>
            </a:p>
          </p:txBody>
        </p:sp>
        <p:cxnSp>
          <p:nvCxnSpPr>
            <p:cNvPr id="37" name="Gerade Verbindung 35">
              <a:extLst>
                <a:ext uri="{FF2B5EF4-FFF2-40B4-BE49-F238E27FC236}">
                  <a16:creationId xmlns:a16="http://schemas.microsoft.com/office/drawing/2014/main" id="{9CD947DC-8BF9-4838-9BB2-5120F987C80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347460" y="200406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Gerade Verbindung 36">
              <a:extLst>
                <a:ext uri="{FF2B5EF4-FFF2-40B4-BE49-F238E27FC236}">
                  <a16:creationId xmlns:a16="http://schemas.microsoft.com/office/drawing/2014/main" id="{28DEBA30-ABFE-465F-B5AE-8994FC1D9AE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720340" y="199644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feld 37">
              <a:extLst>
                <a:ext uri="{FF2B5EF4-FFF2-40B4-BE49-F238E27FC236}">
                  <a16:creationId xmlns:a16="http://schemas.microsoft.com/office/drawing/2014/main" id="{50AAC0F0-0242-499E-B211-515A0C4914B2}"/>
                </a:ext>
              </a:extLst>
            </p:cNvPr>
            <p:cNvSpPr txBox="1"/>
            <p:nvPr/>
          </p:nvSpPr>
          <p:spPr bwMode="auto">
            <a:xfrm>
              <a:off x="4084320" y="257556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100">
                  <a:solidFill>
                    <a:srgbClr val="2D2DB9"/>
                  </a:solidFill>
                  <a:latin typeface="Tahoma"/>
                </a:rPr>
                <a:t>p- bulk </a:t>
              </a:r>
              <a:endParaRPr sz="2400"/>
            </a:p>
          </p:txBody>
        </p:sp>
        <p:sp>
          <p:nvSpPr>
            <p:cNvPr id="40" name="Rechteck 38">
              <a:extLst>
                <a:ext uri="{FF2B5EF4-FFF2-40B4-BE49-F238E27FC236}">
                  <a16:creationId xmlns:a16="http://schemas.microsoft.com/office/drawing/2014/main" id="{819B2052-72D1-4079-B1AD-524E56CA9148}"/>
                </a:ext>
              </a:extLst>
            </p:cNvPr>
            <p:cNvSpPr/>
            <p:nvPr/>
          </p:nvSpPr>
          <p:spPr bwMode="auto">
            <a:xfrm>
              <a:off x="5745480" y="2087880"/>
              <a:ext cx="13716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1" name="Rechteck 39">
              <a:extLst>
                <a:ext uri="{FF2B5EF4-FFF2-40B4-BE49-F238E27FC236}">
                  <a16:creationId xmlns:a16="http://schemas.microsoft.com/office/drawing/2014/main" id="{B059CE57-D049-456F-BE27-416A4565C543}"/>
                </a:ext>
              </a:extLst>
            </p:cNvPr>
            <p:cNvSpPr/>
            <p:nvPr/>
          </p:nvSpPr>
          <p:spPr bwMode="auto">
            <a:xfrm>
              <a:off x="5547360" y="2080259"/>
              <a:ext cx="13716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2" name="Rechteck 40">
              <a:extLst>
                <a:ext uri="{FF2B5EF4-FFF2-40B4-BE49-F238E27FC236}">
                  <a16:creationId xmlns:a16="http://schemas.microsoft.com/office/drawing/2014/main" id="{5899A4E7-CB6E-4946-97F1-293B723F8568}"/>
                </a:ext>
              </a:extLst>
            </p:cNvPr>
            <p:cNvSpPr/>
            <p:nvPr/>
          </p:nvSpPr>
          <p:spPr bwMode="auto">
            <a:xfrm>
              <a:off x="5158740" y="2080259"/>
              <a:ext cx="13716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sp>
          <p:nvSpPr>
            <p:cNvPr id="43" name="Rechteck 41">
              <a:extLst>
                <a:ext uri="{FF2B5EF4-FFF2-40B4-BE49-F238E27FC236}">
                  <a16:creationId xmlns:a16="http://schemas.microsoft.com/office/drawing/2014/main" id="{FFD92317-03F4-40A2-A9D8-53FD7F800C5D}"/>
                </a:ext>
              </a:extLst>
            </p:cNvPr>
            <p:cNvSpPr/>
            <p:nvPr/>
          </p:nvSpPr>
          <p:spPr bwMode="auto">
            <a:xfrm>
              <a:off x="5349240" y="2080259"/>
              <a:ext cx="137160" cy="68580"/>
            </a:xfrm>
            <a:prstGeom prst="rect">
              <a:avLst/>
            </a:prstGeom>
            <a:solidFill>
              <a:srgbClr val="FF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rgbClr val="000000"/>
                </a:solidFill>
                <a:latin typeface="Tahoma"/>
              </a:endParaRPr>
            </a:p>
          </p:txBody>
        </p:sp>
        <p:cxnSp>
          <p:nvCxnSpPr>
            <p:cNvPr id="44" name="Gerade Verbindung 42">
              <a:extLst>
                <a:ext uri="{FF2B5EF4-FFF2-40B4-BE49-F238E27FC236}">
                  <a16:creationId xmlns:a16="http://schemas.microsoft.com/office/drawing/2014/main" id="{7A50C87A-1CFC-440D-B703-057A2D97F8A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425440" y="201168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Gerade Verbindung 43">
              <a:extLst>
                <a:ext uri="{FF2B5EF4-FFF2-40B4-BE49-F238E27FC236}">
                  <a16:creationId xmlns:a16="http://schemas.microsoft.com/office/drawing/2014/main" id="{F5A63651-2A0E-4B85-8A48-F8D997BF00E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227320" y="199644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Rechteck 44">
              <a:extLst>
                <a:ext uri="{FF2B5EF4-FFF2-40B4-BE49-F238E27FC236}">
                  <a16:creationId xmlns:a16="http://schemas.microsoft.com/office/drawing/2014/main" id="{8AAAE7DD-8832-4A8A-9F9E-99B5380D26D7}"/>
                </a:ext>
              </a:extLst>
            </p:cNvPr>
            <p:cNvSpPr/>
            <p:nvPr/>
          </p:nvSpPr>
          <p:spPr bwMode="auto">
            <a:xfrm>
              <a:off x="3703320" y="2156460"/>
              <a:ext cx="1524000" cy="190500"/>
            </a:xfrm>
            <a:prstGeom prst="rect">
              <a:avLst/>
            </a:prstGeom>
            <a:solidFill>
              <a:srgbClr val="2D2DB9">
                <a:alpha val="26000"/>
              </a:srgb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algn="ctr" defTabSz="914354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100">
                  <a:solidFill>
                    <a:srgbClr val="2D2DB9"/>
                  </a:solidFill>
                  <a:latin typeface="Tahoma"/>
                </a:rPr>
                <a:t>high field</a:t>
              </a:r>
            </a:p>
          </p:txBody>
        </p:sp>
        <p:cxnSp>
          <p:nvCxnSpPr>
            <p:cNvPr id="47" name="Gerade Verbindung 45">
              <a:extLst>
                <a:ext uri="{FF2B5EF4-FFF2-40B4-BE49-F238E27FC236}">
                  <a16:creationId xmlns:a16="http://schemas.microsoft.com/office/drawing/2014/main" id="{1C18B38C-12A2-4620-9795-1913BD71A7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52900" y="2038349"/>
              <a:ext cx="228600" cy="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8" name="Gerade Verbindung 46">
              <a:extLst>
                <a:ext uri="{FF2B5EF4-FFF2-40B4-BE49-F238E27FC236}">
                  <a16:creationId xmlns:a16="http://schemas.microsoft.com/office/drawing/2014/main" id="{0B70AF33-CDDB-4979-9D30-CAE575C6568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587240" y="2038349"/>
              <a:ext cx="228600" cy="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Gerade Verbindung 47">
              <a:extLst>
                <a:ext uri="{FF2B5EF4-FFF2-40B4-BE49-F238E27FC236}">
                  <a16:creationId xmlns:a16="http://schemas.microsoft.com/office/drawing/2014/main" id="{26F52BD5-77B9-4921-AD8E-5E8A90FD1BD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74820" y="195072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Gerade Verbindung 48">
              <a:extLst>
                <a:ext uri="{FF2B5EF4-FFF2-40B4-BE49-F238E27FC236}">
                  <a16:creationId xmlns:a16="http://schemas.microsoft.com/office/drawing/2014/main" id="{47C77CF7-6479-430A-90B0-7ACA3972700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01540" y="1958340"/>
              <a:ext cx="0" cy="838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49">
              <a:extLst>
                <a:ext uri="{FF2B5EF4-FFF2-40B4-BE49-F238E27FC236}">
                  <a16:creationId xmlns:a16="http://schemas.microsoft.com/office/drawing/2014/main" id="{3FF1FBAA-39F1-43C8-B01E-A398F77A546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274820" y="1950720"/>
              <a:ext cx="1341120" cy="7620"/>
            </a:xfrm>
            <a:prstGeom prst="lin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feld 50">
              <a:extLst>
                <a:ext uri="{FF2B5EF4-FFF2-40B4-BE49-F238E27FC236}">
                  <a16:creationId xmlns:a16="http://schemas.microsoft.com/office/drawing/2014/main" id="{0C01A495-EA0B-4E31-AB8F-4AB3B9692B95}"/>
                </a:ext>
              </a:extLst>
            </p:cNvPr>
            <p:cNvSpPr txBox="1"/>
            <p:nvPr/>
          </p:nvSpPr>
          <p:spPr bwMode="auto">
            <a:xfrm>
              <a:off x="5219700" y="172212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defTabSz="914354">
                <a:spcBef>
                  <a:spcPts val="100"/>
                </a:spcBef>
                <a:spcAft>
                  <a:spcPts val="100"/>
                </a:spcAft>
                <a:defRPr/>
              </a:pPr>
              <a:r>
                <a:rPr lang="de-DE" sz="1100">
                  <a:solidFill>
                    <a:srgbClr val="000000"/>
                  </a:solidFill>
                  <a:latin typeface="Tahoma"/>
                </a:rPr>
                <a:t>MOS grid</a:t>
              </a:r>
            </a:p>
          </p:txBody>
        </p:sp>
      </p:grpSp>
      <p:pic>
        <p:nvPicPr>
          <p:cNvPr id="53" name="Picture 10" descr="https://www.bayern-innovativ.de/fileadmin/map/bilder/logos/kompetenzprofile/max-planck-halbleiterlabor.jpg">
            <a:extLst>
              <a:ext uri="{FF2B5EF4-FFF2-40B4-BE49-F238E27FC236}">
                <a16:creationId xmlns:a16="http://schemas.microsoft.com/office/drawing/2014/main" id="{2180DBB9-72CB-4465-B883-39F88E97D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92974" y="51453"/>
            <a:ext cx="1973512" cy="7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74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360E-A89D-4B68-B539-4007F2CE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MARTHA test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D5E26-372B-49C6-9E03-C56362603C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C6172D-4960-487F-8F56-0B3DF0217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96877"/>
            <a:ext cx="9964737" cy="5010249"/>
          </a:xfrm>
        </p:spPr>
        <p:txBody>
          <a:bodyPr/>
          <a:lstStyle/>
          <a:p>
            <a:r>
              <a:rPr lang="en-US" dirty="0"/>
              <a:t>Gain factor at 300V: </a:t>
            </a:r>
            <a:r>
              <a:rPr lang="en-US" dirty="0">
                <a:solidFill>
                  <a:srgbClr val="FF0000"/>
                </a:solidFill>
              </a:rPr>
              <a:t>26</a:t>
            </a:r>
            <a:r>
              <a:rPr lang="en-US" dirty="0"/>
              <a:t> (low gain wafer), </a:t>
            </a:r>
            <a:r>
              <a:rPr lang="en-US" dirty="0">
                <a:solidFill>
                  <a:srgbClr val="FF0000"/>
                </a:solidFill>
              </a:rPr>
              <a:t>80</a:t>
            </a:r>
            <a:r>
              <a:rPr lang="en-US" dirty="0"/>
              <a:t> (high gain wafer)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9ABAB48-DD91-44C4-8B49-E149A7B1C42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E732A-A4CA-4C53-B49B-F791934C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5163A7-2F4C-48E8-B856-B70B6D44EC8F}"/>
              </a:ext>
            </a:extLst>
          </p:cNvPr>
          <p:cNvSpPr/>
          <p:nvPr/>
        </p:nvSpPr>
        <p:spPr>
          <a:xfrm>
            <a:off x="2884487" y="6186584"/>
            <a:ext cx="6866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ElsevierSans"/>
                <a:hlinkClick r:id="rId2" tooltip="Persistent link using digital object identifier"/>
              </a:rPr>
              <a:t>A. B</a:t>
            </a:r>
            <a:r>
              <a:rPr lang="de-DE" dirty="0" err="1">
                <a:latin typeface="ElsevierSans"/>
                <a:hlinkClick r:id="rId2" tooltip="Persistent link using digital object identifier"/>
              </a:rPr>
              <a:t>ähr</a:t>
            </a:r>
            <a:r>
              <a:rPr lang="en-US" dirty="0">
                <a:latin typeface="ElsevierSans"/>
                <a:hlinkClick r:id="rId2" tooltip="Persistent link using digital object identifier"/>
              </a:rPr>
              <a:t> et al. 2025, NIMA, https://doi.org/10.1016/j.nima.2025.171039</a:t>
            </a:r>
            <a:endParaRPr lang="en-US" dirty="0"/>
          </a:p>
        </p:txBody>
      </p:sp>
      <p:pic>
        <p:nvPicPr>
          <p:cNvPr id="8" name="Picture 10" descr="https://www.bayern-innovativ.de/fileadmin/map/bilder/logos/kompetenzprofile/max-planck-halbleiterlabor.jpg">
            <a:extLst>
              <a:ext uri="{FF2B5EF4-FFF2-40B4-BE49-F238E27FC236}">
                <a16:creationId xmlns:a16="http://schemas.microsoft.com/office/drawing/2014/main" id="{044EE576-B86F-487B-B447-8D7A70D77E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92974" y="51453"/>
            <a:ext cx="1973512" cy="71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ars.els-cdn.com/content/image/1-s2.0-S0168900225008411-gr4_lrg.jpg">
            <a:extLst>
              <a:ext uri="{FF2B5EF4-FFF2-40B4-BE49-F238E27FC236}">
                <a16:creationId xmlns:a16="http://schemas.microsoft.com/office/drawing/2014/main" id="{D9064D5D-9473-4B71-A6FD-A23B6433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38" y="2187320"/>
            <a:ext cx="5571198" cy="365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C0939C-5E05-4539-919A-15F5CF13D898}"/>
              </a:ext>
            </a:extLst>
          </p:cNvPr>
          <p:cNvSpPr txBox="1"/>
          <p:nvPr/>
        </p:nvSpPr>
        <p:spPr>
          <a:xfrm>
            <a:off x="1445601" y="1751448"/>
            <a:ext cx="4872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Photocurrent under illumination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7CC25D-5BE8-4239-9385-E87EB2E4CD0B}"/>
              </a:ext>
            </a:extLst>
          </p:cNvPr>
          <p:cNvSpPr txBox="1"/>
          <p:nvPr/>
        </p:nvSpPr>
        <p:spPr>
          <a:xfrm>
            <a:off x="7958948" y="1751448"/>
            <a:ext cx="277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Laser scan across strips</a:t>
            </a:r>
          </a:p>
        </p:txBody>
      </p:sp>
      <p:pic>
        <p:nvPicPr>
          <p:cNvPr id="6148" name="Picture 4" descr="https://ars.els-cdn.com/content/image/1-s2.0-S0168900225008411-gr8_lrg.jpg">
            <a:extLst>
              <a:ext uri="{FF2B5EF4-FFF2-40B4-BE49-F238E27FC236}">
                <a16:creationId xmlns:a16="http://schemas.microsoft.com/office/drawing/2014/main" id="{FB3D1124-CF18-47FA-A8BE-28F0B66B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8241" y="2121205"/>
            <a:ext cx="5235043" cy="36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81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49F3F-E409-4B0B-93EC-11FDC1C7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D65BE0-5987-4F25-828A-900EE1A2CF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41A54D-B2C9-46AB-AC86-E74C78DAF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406427"/>
            <a:ext cx="11622087" cy="5010249"/>
          </a:xfrm>
        </p:spPr>
        <p:txBody>
          <a:bodyPr/>
          <a:lstStyle/>
          <a:p>
            <a:r>
              <a:rPr lang="en-US" dirty="0"/>
              <a:t>Soft X-rays allow nm-scale resolution and sensitivity to elements, band structure and magnetism</a:t>
            </a:r>
          </a:p>
          <a:p>
            <a:r>
              <a:rPr lang="en-US" dirty="0"/>
              <a:t>Challenges: Low signal and short absorption length</a:t>
            </a:r>
          </a:p>
          <a:p>
            <a:r>
              <a:rPr lang="en-US" dirty="0"/>
              <a:t>New Percival system demonstrates good functionality in PETRA beam test at 250 eV</a:t>
            </a:r>
          </a:p>
          <a:p>
            <a:pPr lvl="1"/>
            <a:r>
              <a:rPr lang="en-US" dirty="0"/>
              <a:t>Quantum efficiency curve still to be quantified</a:t>
            </a:r>
          </a:p>
          <a:p>
            <a:r>
              <a:rPr lang="en-US" dirty="0"/>
              <a:t>LGADs are a promising technology for extending the energy range of hybrid pixels</a:t>
            </a:r>
          </a:p>
          <a:p>
            <a:pPr lvl="1"/>
            <a:r>
              <a:rPr lang="en-US" dirty="0"/>
              <a:t>First MARTHA devices tested by HLL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D7132-B149-4F3C-A1CF-F3C8A3D3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</p:spTree>
    <p:extLst>
      <p:ext uri="{BB962C8B-B14F-4D97-AF65-F5344CB8AC3E}">
        <p14:creationId xmlns:p14="http://schemas.microsoft.com/office/powerpoint/2010/main" val="854265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4A92-BDB6-4BD1-AA8B-9FDC49A74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listening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411ED-4C2A-4656-999D-869751867D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545966-6C32-446E-8B20-9D06544A5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13543"/>
            <a:ext cx="5616575" cy="5010249"/>
          </a:xfrm>
        </p:spPr>
        <p:txBody>
          <a:bodyPr/>
          <a:lstStyle/>
          <a:p>
            <a:r>
              <a:rPr lang="en-US" dirty="0" err="1"/>
              <a:t>Acknowlegements</a:t>
            </a:r>
            <a:r>
              <a:rPr lang="en-US" dirty="0"/>
              <a:t> – Percival collaboration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2DCE1E-7AA2-4A0B-B2D2-3DEDF7331E7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67440" y="1213543"/>
            <a:ext cx="5616574" cy="5010249"/>
          </a:xfrm>
        </p:spPr>
        <p:txBody>
          <a:bodyPr/>
          <a:lstStyle/>
          <a:p>
            <a:r>
              <a:rPr lang="en-US" dirty="0"/>
              <a:t>Experiment teams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80C4F-8FF7-4967-8A35-DA49F1A52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Soft X-ray detectors for synchrotrons and FELs   |    David Pennicard  |  MT annual meeting, Darmstadt, Nov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2D232F-74BB-4D7B-8EF4-8AC6453DEDC3}"/>
              </a:ext>
            </a:extLst>
          </p:cNvPr>
          <p:cNvSpPr txBox="1"/>
          <p:nvPr/>
        </p:nvSpPr>
        <p:spPr>
          <a:xfrm>
            <a:off x="407986" y="1732018"/>
            <a:ext cx="11376025" cy="4585871"/>
          </a:xfrm>
          <a:prstGeom prst="rect">
            <a:avLst/>
          </a:prstGeom>
          <a:noFill/>
        </p:spPr>
        <p:txBody>
          <a:bodyPr wrap="square" numCol="4" spcCol="324000" rtlCol="0">
            <a:spAutoFit/>
          </a:bodyPr>
          <a:lstStyle/>
          <a:p>
            <a:r>
              <a:rPr lang="en-US" sz="1400" b="1" dirty="0"/>
              <a:t>DESY:</a:t>
            </a:r>
          </a:p>
          <a:p>
            <a:r>
              <a:rPr lang="en-US" sz="1300" dirty="0"/>
              <a:t>Mohammad </a:t>
            </a:r>
            <a:r>
              <a:rPr lang="en-US" sz="1300" dirty="0" err="1"/>
              <a:t>Hajheidari</a:t>
            </a:r>
            <a:endParaRPr lang="en-US" sz="1300" dirty="0"/>
          </a:p>
          <a:p>
            <a:r>
              <a:rPr lang="en-US" sz="1300" dirty="0"/>
              <a:t>Thomas Wendt</a:t>
            </a:r>
          </a:p>
          <a:p>
            <a:r>
              <a:rPr lang="en-US" sz="1300" dirty="0"/>
              <a:t>Jonathan Correa</a:t>
            </a:r>
          </a:p>
          <a:p>
            <a:r>
              <a:rPr lang="en-US" sz="1300" dirty="0"/>
              <a:t>Alessandro </a:t>
            </a:r>
            <a:r>
              <a:rPr lang="en-US" sz="1300" dirty="0" err="1"/>
              <a:t>Marras</a:t>
            </a:r>
            <a:endParaRPr lang="en-US" sz="1300" dirty="0"/>
          </a:p>
          <a:p>
            <a:r>
              <a:rPr lang="en-US" sz="1300" dirty="0"/>
              <a:t>Steve Aplin </a:t>
            </a:r>
            <a:r>
              <a:rPr lang="en-US" sz="1050" i="1" dirty="0"/>
              <a:t>(now XFEL)</a:t>
            </a:r>
          </a:p>
          <a:p>
            <a:r>
              <a:rPr lang="en-US" sz="1300" dirty="0"/>
              <a:t>Maximilian </a:t>
            </a:r>
            <a:r>
              <a:rPr lang="en-US" sz="1300" dirty="0" err="1"/>
              <a:t>Dahlgruen</a:t>
            </a:r>
            <a:endParaRPr lang="en-US" sz="1300" dirty="0"/>
          </a:p>
          <a:p>
            <a:r>
              <a:rPr lang="en-US" sz="1300" dirty="0"/>
              <a:t>Sergei </a:t>
            </a:r>
            <a:r>
              <a:rPr lang="en-US" sz="1300" dirty="0" err="1"/>
              <a:t>Fridman</a:t>
            </a:r>
            <a:endParaRPr lang="en-US" sz="1300" dirty="0"/>
          </a:p>
          <a:p>
            <a:r>
              <a:rPr lang="en-US" sz="1300" dirty="0"/>
              <a:t>Helmut </a:t>
            </a:r>
            <a:r>
              <a:rPr lang="en-US" sz="1300" dirty="0" err="1"/>
              <a:t>Hirsemann</a:t>
            </a:r>
            <a:endParaRPr lang="en-US" sz="1300" dirty="0"/>
          </a:p>
          <a:p>
            <a:r>
              <a:rPr lang="en-US" sz="1300" dirty="0"/>
              <a:t>Frantisek </a:t>
            </a:r>
            <a:r>
              <a:rPr lang="en-US" sz="1300" dirty="0" err="1"/>
              <a:t>Krivan</a:t>
            </a:r>
            <a:endParaRPr lang="en-US" sz="1300" dirty="0"/>
          </a:p>
          <a:p>
            <a:r>
              <a:rPr lang="en-US" sz="1300" dirty="0"/>
              <a:t>Sabine Lange</a:t>
            </a:r>
          </a:p>
          <a:p>
            <a:r>
              <a:rPr lang="en-US" sz="1300" dirty="0"/>
              <a:t>Magdalena </a:t>
            </a:r>
            <a:r>
              <a:rPr lang="en-US" sz="1300" dirty="0" err="1"/>
              <a:t>Niemann</a:t>
            </a:r>
            <a:endParaRPr lang="en-US" sz="1300" dirty="0"/>
          </a:p>
          <a:p>
            <a:r>
              <a:rPr lang="en-US" sz="1300" dirty="0"/>
              <a:t>Frank Okrent</a:t>
            </a:r>
            <a:endParaRPr lang="en-US" sz="1050" i="1" dirty="0"/>
          </a:p>
          <a:p>
            <a:r>
              <a:rPr lang="en-US" sz="1300" dirty="0"/>
              <a:t>Igor </a:t>
            </a:r>
            <a:r>
              <a:rPr lang="en-US" sz="1300" dirty="0" err="1"/>
              <a:t>Shevyakov</a:t>
            </a:r>
            <a:r>
              <a:rPr lang="en-US" sz="1300" dirty="0"/>
              <a:t> </a:t>
            </a:r>
            <a:r>
              <a:rPr lang="en-US" sz="1300" baseline="30000" dirty="0"/>
              <a:t>†</a:t>
            </a:r>
          </a:p>
          <a:p>
            <a:r>
              <a:rPr lang="en-US" sz="1300" dirty="0" err="1"/>
              <a:t>Vahagn</a:t>
            </a:r>
            <a:r>
              <a:rPr lang="en-US" sz="1300" dirty="0"/>
              <a:t> </a:t>
            </a:r>
            <a:r>
              <a:rPr lang="en-US" sz="1300" dirty="0" err="1"/>
              <a:t>Vardanyan</a:t>
            </a:r>
            <a:r>
              <a:rPr lang="en-US" sz="1300" dirty="0"/>
              <a:t> </a:t>
            </a:r>
            <a:r>
              <a:rPr lang="en-US" sz="1050" i="1" dirty="0"/>
              <a:t>(now XFEL)</a:t>
            </a:r>
            <a:endParaRPr lang="en-US" sz="1050" dirty="0"/>
          </a:p>
          <a:p>
            <a:r>
              <a:rPr lang="en-US" sz="1300" dirty="0"/>
              <a:t>Heinz </a:t>
            </a:r>
            <a:r>
              <a:rPr lang="en-US" sz="1300" dirty="0" err="1"/>
              <a:t>Graafsma</a:t>
            </a:r>
            <a:endParaRPr lang="en-US" sz="1300" dirty="0"/>
          </a:p>
          <a:p>
            <a:endParaRPr lang="en-US" sz="1300" dirty="0"/>
          </a:p>
          <a:p>
            <a:r>
              <a:rPr lang="en-US" sz="1400" b="1" dirty="0"/>
              <a:t>RAL:</a:t>
            </a:r>
          </a:p>
          <a:p>
            <a:r>
              <a:rPr lang="en-US" sz="1300" dirty="0"/>
              <a:t>Iain Sedgwick</a:t>
            </a:r>
          </a:p>
          <a:p>
            <a:r>
              <a:rPr lang="en-US" sz="1300" dirty="0"/>
              <a:t>Ben Marsh</a:t>
            </a:r>
          </a:p>
          <a:p>
            <a:r>
              <a:rPr lang="en-US" sz="1300" dirty="0"/>
              <a:t>Nicola </a:t>
            </a:r>
            <a:r>
              <a:rPr lang="en-US" sz="1300" dirty="0" err="1"/>
              <a:t>Guerrini</a:t>
            </a:r>
            <a:endParaRPr lang="en-US" sz="1300" dirty="0"/>
          </a:p>
          <a:p>
            <a:endParaRPr lang="en-US" sz="1400" b="1" dirty="0"/>
          </a:p>
          <a:p>
            <a:r>
              <a:rPr lang="en-US" sz="1400" b="1" dirty="0" err="1"/>
              <a:t>Elettra</a:t>
            </a:r>
            <a:r>
              <a:rPr lang="en-US" sz="1400" b="1" dirty="0"/>
              <a:t>:</a:t>
            </a:r>
          </a:p>
          <a:p>
            <a:r>
              <a:rPr lang="en-US" sz="1300" dirty="0"/>
              <a:t>Giuseppe </a:t>
            </a:r>
            <a:r>
              <a:rPr lang="en-US" sz="1300" dirty="0" err="1"/>
              <a:t>Cautero</a:t>
            </a:r>
            <a:endParaRPr lang="en-US" sz="1300" dirty="0"/>
          </a:p>
          <a:p>
            <a:r>
              <a:rPr lang="en-US" sz="1300" dirty="0"/>
              <a:t>Dario </a:t>
            </a:r>
            <a:r>
              <a:rPr lang="en-US" sz="1300" dirty="0" err="1"/>
              <a:t>Giuressi</a:t>
            </a:r>
            <a:endParaRPr lang="en-US" sz="1300" dirty="0"/>
          </a:p>
          <a:p>
            <a:r>
              <a:rPr lang="en-US" sz="1300" dirty="0"/>
              <a:t>Luigi </a:t>
            </a:r>
            <a:r>
              <a:rPr lang="en-US" sz="1300" dirty="0" err="1"/>
              <a:t>Stebel</a:t>
            </a:r>
            <a:endParaRPr lang="en-US" sz="1300" dirty="0"/>
          </a:p>
          <a:p>
            <a:r>
              <a:rPr lang="en-US" sz="1300" dirty="0"/>
              <a:t>Ralf </a:t>
            </a:r>
            <a:r>
              <a:rPr lang="en-US" sz="1300" dirty="0" err="1"/>
              <a:t>Menk</a:t>
            </a:r>
            <a:endParaRPr lang="en-US" sz="1300" dirty="0"/>
          </a:p>
          <a:p>
            <a:endParaRPr lang="en-US" sz="1300" dirty="0"/>
          </a:p>
          <a:p>
            <a:r>
              <a:rPr lang="en-US" sz="1400" b="1" dirty="0"/>
              <a:t>Diamond:</a:t>
            </a:r>
          </a:p>
          <a:p>
            <a:r>
              <a:rPr lang="en-US" sz="1300" dirty="0"/>
              <a:t>Alan Greer</a:t>
            </a:r>
          </a:p>
          <a:p>
            <a:r>
              <a:rPr lang="en-US" sz="1300" dirty="0"/>
              <a:t>Tim Nicholls</a:t>
            </a:r>
          </a:p>
          <a:p>
            <a:r>
              <a:rPr lang="en-US" sz="1300" dirty="0"/>
              <a:t>Mohammad </a:t>
            </a:r>
            <a:r>
              <a:rPr lang="en-US" sz="1300" dirty="0" err="1"/>
              <a:t>Nakhostin</a:t>
            </a:r>
            <a:endParaRPr lang="en-US" sz="1300" dirty="0"/>
          </a:p>
          <a:p>
            <a:r>
              <a:rPr lang="en-US" sz="1300" dirty="0"/>
              <a:t>Shane Scully</a:t>
            </a:r>
          </a:p>
          <a:p>
            <a:endParaRPr lang="en-US" sz="1300" dirty="0"/>
          </a:p>
          <a:p>
            <a:r>
              <a:rPr lang="en-US" sz="1400" b="1" dirty="0"/>
              <a:t>PAL:</a:t>
            </a:r>
          </a:p>
          <a:p>
            <a:r>
              <a:rPr lang="en-US" sz="1300" dirty="0" err="1"/>
              <a:t>HyoJung</a:t>
            </a:r>
            <a:r>
              <a:rPr lang="en-US" sz="1300" dirty="0"/>
              <a:t> Hyun</a:t>
            </a:r>
          </a:p>
          <a:p>
            <a:r>
              <a:rPr lang="en-US" sz="1300" dirty="0" err="1"/>
              <a:t>KyungSook</a:t>
            </a:r>
            <a:r>
              <a:rPr lang="en-US" sz="1300" dirty="0"/>
              <a:t> Kim</a:t>
            </a:r>
          </a:p>
          <a:p>
            <a:r>
              <a:rPr lang="en-US" sz="1300" dirty="0" err="1"/>
              <a:t>Seonghan</a:t>
            </a:r>
            <a:r>
              <a:rPr lang="en-US" sz="1300" dirty="0"/>
              <a:t> Kim</a:t>
            </a:r>
          </a:p>
          <a:p>
            <a:r>
              <a:rPr lang="en-US" sz="1300" dirty="0" err="1"/>
              <a:t>Sangyoun</a:t>
            </a:r>
            <a:r>
              <a:rPr lang="en-US" sz="1300" dirty="0"/>
              <a:t> Park</a:t>
            </a:r>
          </a:p>
          <a:p>
            <a:endParaRPr lang="en-US" sz="1300" dirty="0"/>
          </a:p>
          <a:p>
            <a:r>
              <a:rPr lang="en-US" sz="1400" b="1" dirty="0"/>
              <a:t>Soleil:</a:t>
            </a:r>
          </a:p>
          <a:p>
            <a:r>
              <a:rPr lang="en-US" sz="1300" dirty="0"/>
              <a:t>Martin Chauvin</a:t>
            </a:r>
          </a:p>
          <a:p>
            <a:r>
              <a:rPr lang="en-US" sz="1300" dirty="0"/>
              <a:t>Francisco-Jose </a:t>
            </a:r>
            <a:r>
              <a:rPr lang="en-US" sz="1300" dirty="0" err="1"/>
              <a:t>Iguaz</a:t>
            </a:r>
            <a:endParaRPr lang="en-US" sz="1300" dirty="0"/>
          </a:p>
          <a:p>
            <a:endParaRPr lang="en-US" sz="1300" dirty="0"/>
          </a:p>
          <a:p>
            <a:r>
              <a:rPr lang="en-US" sz="1400" b="1" dirty="0"/>
              <a:t>Petra III:</a:t>
            </a:r>
          </a:p>
          <a:p>
            <a:r>
              <a:rPr lang="en-US" sz="1300" dirty="0"/>
              <a:t>Moritz </a:t>
            </a:r>
            <a:r>
              <a:rPr lang="en-US" sz="1300" dirty="0" err="1"/>
              <a:t>Hoesch</a:t>
            </a:r>
            <a:endParaRPr lang="en-US" sz="1300" dirty="0"/>
          </a:p>
          <a:p>
            <a:r>
              <a:rPr lang="en-US" sz="1300" dirty="0"/>
              <a:t>Kai </a:t>
            </a:r>
            <a:r>
              <a:rPr lang="en-US" sz="1300" dirty="0" err="1"/>
              <a:t>Bagschik</a:t>
            </a:r>
            <a:endParaRPr lang="en-US" sz="1300" dirty="0"/>
          </a:p>
          <a:p>
            <a:r>
              <a:rPr lang="en-US" sz="1300" dirty="0"/>
              <a:t>Meng-</a:t>
            </a:r>
            <a:r>
              <a:rPr lang="en-US" sz="1300" dirty="0" err="1"/>
              <a:t>Jie</a:t>
            </a:r>
            <a:r>
              <a:rPr lang="en-US" sz="1300" dirty="0"/>
              <a:t> Huang</a:t>
            </a:r>
          </a:p>
          <a:p>
            <a:r>
              <a:rPr lang="en-US" sz="1300" dirty="0"/>
              <a:t>Felix </a:t>
            </a:r>
            <a:r>
              <a:rPr lang="en-US" sz="1300" dirty="0" err="1"/>
              <a:t>Lehmkuehler</a:t>
            </a:r>
            <a:endParaRPr lang="en-US" sz="1300" dirty="0"/>
          </a:p>
          <a:p>
            <a:endParaRPr lang="en-US" sz="1300" dirty="0"/>
          </a:p>
          <a:p>
            <a:endParaRPr lang="en-US" sz="1300" dirty="0"/>
          </a:p>
          <a:p>
            <a:r>
              <a:rPr lang="en-US" sz="1400" b="1" dirty="0"/>
              <a:t>FLASH:</a:t>
            </a:r>
          </a:p>
          <a:p>
            <a:r>
              <a:rPr lang="en-US" sz="1300" dirty="0"/>
              <a:t>Barbara Keitel</a:t>
            </a:r>
          </a:p>
          <a:p>
            <a:r>
              <a:rPr lang="en-US" sz="1300" dirty="0"/>
              <a:t>Konstantin </a:t>
            </a:r>
            <a:r>
              <a:rPr lang="en-US" sz="1300" dirty="0" err="1"/>
              <a:t>Kharitonov</a:t>
            </a:r>
            <a:endParaRPr lang="en-US" sz="1300" dirty="0"/>
          </a:p>
          <a:p>
            <a:r>
              <a:rPr lang="en-US" sz="1300" dirty="0"/>
              <a:t>Masoud </a:t>
            </a:r>
            <a:r>
              <a:rPr lang="en-US" sz="1300" dirty="0" err="1"/>
              <a:t>Mehrjoo</a:t>
            </a:r>
            <a:endParaRPr lang="en-US" sz="1300" dirty="0"/>
          </a:p>
          <a:p>
            <a:r>
              <a:rPr lang="en-US" sz="1300" dirty="0"/>
              <a:t>Rui Pan</a:t>
            </a:r>
          </a:p>
          <a:p>
            <a:r>
              <a:rPr lang="en-US" sz="1300" dirty="0"/>
              <a:t>Elke </a:t>
            </a:r>
            <a:r>
              <a:rPr lang="en-US" sz="1300" dirty="0" err="1"/>
              <a:t>Ploenjes</a:t>
            </a:r>
            <a:endParaRPr lang="en-US" sz="1300" dirty="0"/>
          </a:p>
          <a:p>
            <a:r>
              <a:rPr lang="en-US" sz="1300" dirty="0"/>
              <a:t>Mabel Ruiz-Lopes</a:t>
            </a:r>
          </a:p>
          <a:p>
            <a:r>
              <a:rPr lang="en-US" sz="1300" dirty="0"/>
              <a:t>Seung-</a:t>
            </a:r>
            <a:r>
              <a:rPr lang="en-US" sz="1300" dirty="0" err="1"/>
              <a:t>gi</a:t>
            </a:r>
            <a:r>
              <a:rPr lang="en-US" sz="1300" dirty="0"/>
              <a:t> Gang</a:t>
            </a:r>
          </a:p>
          <a:p>
            <a:endParaRPr lang="en-US" sz="1300" dirty="0"/>
          </a:p>
          <a:p>
            <a:endParaRPr lang="en-US" sz="1400" b="1" dirty="0"/>
          </a:p>
          <a:p>
            <a:endParaRPr lang="en-US" sz="1400" b="1" dirty="0"/>
          </a:p>
          <a:p>
            <a:endParaRPr lang="de-DE" sz="1300" dirty="0" err="1"/>
          </a:p>
        </p:txBody>
      </p:sp>
    </p:spTree>
    <p:extLst>
      <p:ext uri="{BB962C8B-B14F-4D97-AF65-F5344CB8AC3E}">
        <p14:creationId xmlns:p14="http://schemas.microsoft.com/office/powerpoint/2010/main" val="2408083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3DFF5-DF38-4717-993A-7996520D5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3CFE3-2E84-49FC-AC8B-3DA9E648C4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956E7E-C60A-4288-9469-5B0C600B1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5B403A8-C73F-4BE2-BE7C-4D30D60D85C1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6D042-31E6-4DED-89E5-FCE1183CB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Soft X-ray detectors for synchrotrons and FELs   |    David Pennicard  |  MT annual meeting, Darmstadt, Nov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95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1321-E4CB-4DA3-9CFA-A471CBB2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improvements – new readout</a:t>
            </a:r>
            <a:endParaRPr lang="de-D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0117C-484E-44EA-A1C2-3B5AA555BB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6842BC-7D97-4733-8C69-92F7372FE90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91343" y="1268760"/>
            <a:ext cx="6120681" cy="2454374"/>
          </a:xfrm>
        </p:spPr>
        <p:txBody>
          <a:bodyPr/>
          <a:lstStyle/>
          <a:p>
            <a:r>
              <a:rPr lang="en-US" dirty="0"/>
              <a:t>Pre-2024 DAQ firmware not fast and flexible enough, limited sensor readout speed (83 Hz) &amp; modes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generation – based on modern Xilinx Zynq eval board</a:t>
            </a:r>
          </a:p>
          <a:p>
            <a:pPr lvl="1"/>
            <a:r>
              <a:rPr lang="en-US" dirty="0"/>
              <a:t>Overcomes data speed limit</a:t>
            </a:r>
            <a:br>
              <a:rPr lang="en-US" dirty="0"/>
            </a:br>
            <a:r>
              <a:rPr lang="en-US" dirty="0"/>
              <a:t>(250MHz instead of 125MHz)</a:t>
            </a:r>
          </a:p>
          <a:p>
            <a:pPr lvl="1"/>
            <a:r>
              <a:rPr lang="en-US" dirty="0"/>
              <a:t>Provides flexibility</a:t>
            </a:r>
            <a:br>
              <a:rPr lang="en-US" dirty="0"/>
            </a:br>
            <a:r>
              <a:rPr lang="en-US" dirty="0"/>
              <a:t>(data line delays, output sequencing &amp; addresses, …)</a:t>
            </a:r>
          </a:p>
          <a:p>
            <a:pPr lvl="1"/>
            <a:r>
              <a:rPr lang="en-US" dirty="0"/>
              <a:t>Enables ROI (and thus &gt;1k frames/s)</a:t>
            </a:r>
          </a:p>
          <a:p>
            <a:pPr lvl="1"/>
            <a:r>
              <a:rPr lang="en-US" dirty="0"/>
              <a:t>No longer working with ‘frozen code’</a:t>
            </a:r>
            <a:endParaRPr lang="de-DE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5E9F598-CEB5-4B05-BA9F-5C1845A088EE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8" r="-36"/>
          <a:stretch/>
        </p:blipFill>
        <p:spPr>
          <a:xfrm>
            <a:off x="6744072" y="1349327"/>
            <a:ext cx="3072548" cy="857651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699CBF-8FA0-47D1-B37C-0185B955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2nd Generation Percival Sensor &amp; System </a:t>
            </a:r>
            <a:r>
              <a:rPr lang="de-DE" dirty="0" err="1"/>
              <a:t>for</a:t>
            </a:r>
            <a:r>
              <a:rPr lang="de-DE" dirty="0"/>
              <a:t> soft X-</a:t>
            </a:r>
            <a:r>
              <a:rPr lang="de-DE" dirty="0" err="1"/>
              <a:t>rays</a:t>
            </a:r>
            <a:r>
              <a:rPr lang="de-DE" dirty="0"/>
              <a:t> | </a:t>
            </a:r>
            <a:r>
              <a:rPr lang="de-DE" dirty="0" err="1"/>
              <a:t>iWoRID</a:t>
            </a:r>
            <a:r>
              <a:rPr lang="de-DE" dirty="0"/>
              <a:t> 2025 | Cornelia Wunderer, DESY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98B202-DEC2-4392-9C3F-1D56F1AEA68E}"/>
              </a:ext>
            </a:extLst>
          </p:cNvPr>
          <p:cNvSpPr txBox="1"/>
          <p:nvPr/>
        </p:nvSpPr>
        <p:spPr>
          <a:xfrm>
            <a:off x="6681368" y="2327794"/>
            <a:ext cx="319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Old Mezzanine shared with 1</a:t>
            </a:r>
            <a:r>
              <a:rPr lang="en-US" sz="1400" baseline="30000" dirty="0"/>
              <a:t>st</a:t>
            </a:r>
            <a:r>
              <a:rPr lang="en-US" sz="1400" dirty="0"/>
              <a:t>-gen.</a:t>
            </a:r>
            <a:br>
              <a:rPr lang="en-US" sz="1400" dirty="0"/>
            </a:br>
            <a:r>
              <a:rPr lang="en-US" sz="1400" dirty="0"/>
              <a:t>AGIPD and LAMBDA systems</a:t>
            </a:r>
            <a:endParaRPr lang="de-DE" sz="1400" dirty="0" err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0D1ACC-E785-4E54-875C-2F0856B4B261}"/>
              </a:ext>
            </a:extLst>
          </p:cNvPr>
          <p:cNvSpPr txBox="1"/>
          <p:nvPr/>
        </p:nvSpPr>
        <p:spPr>
          <a:xfrm>
            <a:off x="8257450" y="5659420"/>
            <a:ext cx="3671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-generation DAQ development based on </a:t>
            </a:r>
            <a:br>
              <a:rPr lang="en-US" sz="1400" dirty="0"/>
            </a:br>
            <a:r>
              <a:rPr lang="en-US" sz="1400" dirty="0"/>
              <a:t>Xilinx Zynq </a:t>
            </a:r>
            <a:r>
              <a:rPr lang="en-US" sz="1400" dirty="0" err="1"/>
              <a:t>Ultrascale</a:t>
            </a:r>
            <a:r>
              <a:rPr lang="en-US" sz="1400" dirty="0"/>
              <a:t> eval board</a:t>
            </a:r>
            <a:endParaRPr lang="de-DE" sz="1400" dirty="0" err="1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EE85EB-9071-49AA-8FBC-E7A5694860E9}"/>
              </a:ext>
            </a:extLst>
          </p:cNvPr>
          <p:cNvSpPr/>
          <p:nvPr/>
        </p:nvSpPr>
        <p:spPr>
          <a:xfrm>
            <a:off x="9771116" y="5418161"/>
            <a:ext cx="1439539" cy="288032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F62AAAA-4B1D-44BF-9F82-032EA18090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1171" y="5290456"/>
            <a:ext cx="3708400" cy="115212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i="1" dirty="0">
                <a:solidFill>
                  <a:srgbClr val="0070C0"/>
                </a:solidFill>
              </a:rPr>
              <a:t>Next steps</a:t>
            </a:r>
          </a:p>
          <a:p>
            <a:pPr lvl="1">
              <a:spcAft>
                <a:spcPts val="0"/>
              </a:spcAft>
            </a:pPr>
            <a:r>
              <a:rPr lang="en-US" i="1" dirty="0">
                <a:solidFill>
                  <a:srgbClr val="0070C0"/>
                </a:solidFill>
              </a:rPr>
              <a:t>Record reference pixel data</a:t>
            </a:r>
          </a:p>
          <a:p>
            <a:pPr lvl="1">
              <a:spcAft>
                <a:spcPts val="0"/>
              </a:spcAft>
            </a:pPr>
            <a:r>
              <a:rPr lang="en-US" i="1" dirty="0">
                <a:solidFill>
                  <a:srgbClr val="0070C0"/>
                </a:solidFill>
              </a:rPr>
              <a:t>Record bunch IDs (FLASH)</a:t>
            </a:r>
          </a:p>
          <a:p>
            <a:pPr lvl="1">
              <a:spcAft>
                <a:spcPts val="0"/>
              </a:spcAft>
            </a:pPr>
            <a:r>
              <a:rPr lang="en-US" i="1" dirty="0">
                <a:solidFill>
                  <a:srgbClr val="0070C0"/>
                </a:solidFill>
              </a:rPr>
              <a:t>Compact custom board</a:t>
            </a:r>
            <a:endParaRPr lang="de-DE" i="1" dirty="0">
              <a:solidFill>
                <a:srgbClr val="0070C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7B8562-BC10-4A5A-AF25-2092A73913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4012" y="3068960"/>
            <a:ext cx="2752794" cy="24909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619992-7F70-4666-A69D-1F85331A0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670" y="5154696"/>
            <a:ext cx="3197957" cy="11317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F69A00E-D683-4318-AB50-A69ECDE10643}"/>
              </a:ext>
            </a:extLst>
          </p:cNvPr>
          <p:cNvSpPr txBox="1"/>
          <p:nvPr/>
        </p:nvSpPr>
        <p:spPr>
          <a:xfrm>
            <a:off x="4206988" y="6288695"/>
            <a:ext cx="3778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Custom DAQ board with </a:t>
            </a:r>
            <a:r>
              <a:rPr lang="en-US" sz="1400" dirty="0" err="1"/>
              <a:t>Trenz</a:t>
            </a:r>
            <a:r>
              <a:rPr lang="en-US" sz="1400" dirty="0"/>
              <a:t> FPGA module</a:t>
            </a:r>
            <a:endParaRPr lang="de-DE" sz="1400" dirty="0" err="1"/>
          </a:p>
        </p:txBody>
      </p:sp>
    </p:spTree>
    <p:extLst>
      <p:ext uri="{BB962C8B-B14F-4D97-AF65-F5344CB8AC3E}">
        <p14:creationId xmlns:p14="http://schemas.microsoft.com/office/powerpoint/2010/main" val="2838092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0117C-484E-44EA-A1C2-3B5AA555BB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E699CBF-8FA0-47D1-B37C-0185B955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2nd Generation Percival Sensor &amp; System for soft X-rays | iWoRID 2025 | Cornelia Wunderer, DESY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55F236F-A81F-4CD6-BE31-D06A61884B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189" y="1342854"/>
            <a:ext cx="3708400" cy="245437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Initial chamber devised for easy access and verification flexibility</a:t>
            </a:r>
          </a:p>
          <a:p>
            <a:r>
              <a:rPr lang="en-US" dirty="0"/>
              <a:t>Cumbersome</a:t>
            </a:r>
          </a:p>
          <a:p>
            <a:r>
              <a:rPr lang="en-US" dirty="0"/>
              <a:t>Long cooling &amp; warmup times with </a:t>
            </a:r>
            <a:r>
              <a:rPr lang="en-US" dirty="0" err="1"/>
              <a:t>Cryotiger</a:t>
            </a:r>
            <a:r>
              <a:rPr lang="en-US" dirty="0"/>
              <a:t>-based setup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Compact chamber with Peltier cooling next step at DESY – utilizing Peltier element commissioned by &amp; tested already at PAL</a:t>
            </a:r>
          </a:p>
          <a:p>
            <a:r>
              <a:rPr lang="en-US" dirty="0"/>
              <a:t>Much more compact</a:t>
            </a:r>
            <a:br>
              <a:rPr lang="en-US" dirty="0"/>
            </a:br>
            <a:r>
              <a:rPr lang="en-US" dirty="0"/>
              <a:t>(also: less access …)</a:t>
            </a:r>
          </a:p>
          <a:p>
            <a:r>
              <a:rPr lang="en-US" dirty="0"/>
              <a:t>Lightweight setup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5" name="Picture Placeholder 10">
            <a:extLst>
              <a:ext uri="{FF2B5EF4-FFF2-40B4-BE49-F238E27FC236}">
                <a16:creationId xmlns:a16="http://schemas.microsoft.com/office/drawing/2014/main" id="{4258227B-5F08-4B8E-A117-3F4AA71C5BD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56816" y="1284091"/>
            <a:ext cx="3673475" cy="24114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111485C-D340-4362-82D9-D34CBF655F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5064" y="3933056"/>
            <a:ext cx="1496153" cy="217458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3B0788-3B0E-42AD-AFC8-FB214D9D5383}"/>
              </a:ext>
            </a:extLst>
          </p:cNvPr>
          <p:cNvSpPr txBox="1"/>
          <p:nvPr/>
        </p:nvSpPr>
        <p:spPr>
          <a:xfrm>
            <a:off x="10535064" y="6107637"/>
            <a:ext cx="1537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Peltier prototype </a:t>
            </a:r>
            <a:br>
              <a:rPr lang="en-US" sz="1400" dirty="0"/>
            </a:br>
            <a:r>
              <a:rPr lang="en-US" sz="1400" dirty="0"/>
              <a:t>@ PAL</a:t>
            </a:r>
            <a:endParaRPr lang="de-DE" sz="1400" dirty="0" err="1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FA3D2C-D48E-4691-BEE4-3BF202330E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1007126"/>
            <a:ext cx="2524780" cy="27308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495AB1-3B87-461E-8220-85964DD339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7808" y="3927566"/>
            <a:ext cx="2524780" cy="24279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D0B0F6-63D3-4983-8B73-9C0E73DEBC4C}"/>
              </a:ext>
            </a:extLst>
          </p:cNvPr>
          <p:cNvSpPr txBox="1"/>
          <p:nvPr/>
        </p:nvSpPr>
        <p:spPr>
          <a:xfrm>
            <a:off x="6945295" y="2423986"/>
            <a:ext cx="1296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almost 1t on the crane … and spacious interior</a:t>
            </a:r>
            <a:endParaRPr lang="de-DE" sz="1400" i="1" dirty="0" err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08E59C5-07E1-47AB-88B0-163F635C1A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0682" y="3914572"/>
            <a:ext cx="3206076" cy="2593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2F1321-E4CB-4DA3-9CFA-A471CBB22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improvements – compact 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62732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7D7D3-F860-4CD9-812D-8F3EA4C80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Percival at P04 – beam test results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D6ED61-1A26-4CDA-885F-4DFAD4021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Soft X-ray detectors for synchrotrons and FELs   |    David Pennicard  |  MT annual meeting, Darmstadt, Nov 2025</a:t>
            </a:r>
            <a:endParaRPr lang="en-US" dirty="0"/>
          </a:p>
        </p:txBody>
      </p:sp>
      <p:sp>
        <p:nvSpPr>
          <p:cNvPr id="28" name="TextBox 207">
            <a:extLst>
              <a:ext uri="{FF2B5EF4-FFF2-40B4-BE49-F238E27FC236}">
                <a16:creationId xmlns:a16="http://schemas.microsoft.com/office/drawing/2014/main" id="{B5B8720C-B637-49BB-9A75-5C9873F621FE}"/>
              </a:ext>
            </a:extLst>
          </p:cNvPr>
          <p:cNvSpPr/>
          <p:nvPr/>
        </p:nvSpPr>
        <p:spPr>
          <a:xfrm>
            <a:off x="1571657" y="4899308"/>
            <a:ext cx="1045969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single-shot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B8A72C4-BA1B-4268-B7CA-6BE642325A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335277" y="3879507"/>
            <a:ext cx="3856723" cy="2668820"/>
          </a:xfrm>
          <a:prstGeom prst="rect">
            <a:avLst/>
          </a:prstGeom>
          <a:ln w="0"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1697445-B6C4-42A0-B6B4-DBEE128D53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84737" y="979349"/>
            <a:ext cx="3696085" cy="2586501"/>
          </a:xfrm>
          <a:prstGeom prst="rect">
            <a:avLst/>
          </a:prstGeom>
          <a:ln w="0"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AF6B3803-434B-41D9-9AE4-4A82AD111565}"/>
              </a:ext>
            </a:extLst>
          </p:cNvPr>
          <p:cNvSpPr/>
          <p:nvPr/>
        </p:nvSpPr>
        <p:spPr>
          <a:xfrm>
            <a:off x="8721854" y="802436"/>
            <a:ext cx="2932814" cy="278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Exposure time : 50 </a:t>
            </a:r>
            <a:r>
              <a:rPr lang="en-US" sz="1400" b="1" strike="noStrike" spc="-1" dirty="0" err="1">
                <a:solidFill>
                  <a:srgbClr val="7F00FE"/>
                </a:solidFill>
                <a:latin typeface="Arial"/>
              </a:rPr>
              <a:t>ms</a:t>
            </a: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 (20 Hz)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F573B5-364C-4F38-8741-D00DEED37919}"/>
              </a:ext>
            </a:extLst>
          </p:cNvPr>
          <p:cNvSpPr/>
          <p:nvPr/>
        </p:nvSpPr>
        <p:spPr>
          <a:xfrm>
            <a:off x="8865514" y="3729089"/>
            <a:ext cx="2918498" cy="4665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trike="noStrike" spc="-1">
                <a:solidFill>
                  <a:srgbClr val="7F00FE"/>
                </a:solidFill>
                <a:latin typeface="Arial"/>
              </a:rPr>
              <a:t>Exposure time : 50 ms (20 Hz)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>
              <a:latin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75E961F-864B-432C-A4D7-40D5D9D0E9F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01612" y="3753838"/>
            <a:ext cx="4029224" cy="2788140"/>
          </a:xfrm>
          <a:prstGeom prst="rect">
            <a:avLst/>
          </a:prstGeom>
          <a:ln w="0">
            <a:noFill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DA8DCD6-D6ED-4EA3-9137-BEA914B1E4C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28870" y="1323526"/>
            <a:ext cx="2781140" cy="1924660"/>
          </a:xfrm>
          <a:prstGeom prst="rect">
            <a:avLst/>
          </a:prstGeom>
          <a:ln w="0">
            <a:noFill/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67C6CA7-3F17-44ED-81E7-1918D328ACDA}"/>
              </a:ext>
            </a:extLst>
          </p:cNvPr>
          <p:cNvSpPr/>
          <p:nvPr/>
        </p:nvSpPr>
        <p:spPr>
          <a:xfrm>
            <a:off x="839416" y="3380324"/>
            <a:ext cx="3470669" cy="3487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Exposure time : 50 </a:t>
            </a:r>
            <a:r>
              <a:rPr lang="en-US" sz="1400" b="1" strike="noStrike" spc="-1" dirty="0" err="1">
                <a:solidFill>
                  <a:srgbClr val="7F00FE"/>
                </a:solidFill>
                <a:latin typeface="Arial"/>
              </a:rPr>
              <a:t>ms</a:t>
            </a: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 (20 Hz)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(Average image over 200 frames)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7B42EC9-986F-4366-A6C9-2B8242005EE9}"/>
              </a:ext>
            </a:extLst>
          </p:cNvPr>
          <p:cNvSpPr/>
          <p:nvPr/>
        </p:nvSpPr>
        <p:spPr>
          <a:xfrm>
            <a:off x="4718627" y="3612744"/>
            <a:ext cx="3163290" cy="278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Exposure time : 1.0 </a:t>
            </a:r>
            <a:r>
              <a:rPr lang="en-US" sz="1400" b="1" strike="noStrike" spc="-1" dirty="0" err="1">
                <a:solidFill>
                  <a:srgbClr val="7F00FE"/>
                </a:solidFill>
                <a:latin typeface="Arial"/>
              </a:rPr>
              <a:t>ms</a:t>
            </a: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 (1000 Hz)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        (Single frame image)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 dirty="0">
              <a:latin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5DFF5BF-BB9D-4664-A8E0-FF27B1149BF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143518" y="3900525"/>
            <a:ext cx="3829910" cy="2650430"/>
          </a:xfrm>
          <a:prstGeom prst="rect">
            <a:avLst/>
          </a:prstGeom>
          <a:ln w="0">
            <a:noFill/>
          </a:ln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C35CCAF-1804-46AA-BBC6-C3C036858D9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468826" y="1214277"/>
            <a:ext cx="3182615" cy="2202488"/>
          </a:xfrm>
          <a:prstGeom prst="rect">
            <a:avLst/>
          </a:prstGeom>
          <a:ln w="0"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A4EB85B4-3E48-4AB1-B236-88E87CA1922E}"/>
              </a:ext>
            </a:extLst>
          </p:cNvPr>
          <p:cNvSpPr/>
          <p:nvPr/>
        </p:nvSpPr>
        <p:spPr>
          <a:xfrm>
            <a:off x="1104900" y="918276"/>
            <a:ext cx="2605110" cy="278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PERCIVAL at P04 beam-line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 dirty="0">
              <a:latin typeface="Arial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D5811BD-6EDF-496D-8914-4178C8786853}"/>
              </a:ext>
            </a:extLst>
          </p:cNvPr>
          <p:cNvSpPr/>
          <p:nvPr/>
        </p:nvSpPr>
        <p:spPr>
          <a:xfrm>
            <a:off x="4718627" y="771939"/>
            <a:ext cx="2932814" cy="2780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Exposure time : 3.8 </a:t>
            </a:r>
            <a:r>
              <a:rPr lang="en-US" sz="1400" b="1" strike="noStrike" spc="-1" dirty="0" err="1">
                <a:solidFill>
                  <a:srgbClr val="7F00FE"/>
                </a:solidFill>
                <a:latin typeface="Arial"/>
              </a:rPr>
              <a:t>ms</a:t>
            </a: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 (263 Hz)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400" b="1" strike="noStrike" spc="-1" dirty="0">
                <a:solidFill>
                  <a:srgbClr val="7F00FE"/>
                </a:solidFill>
                <a:latin typeface="Arial"/>
              </a:rPr>
              <a:t>        (Single frame image)</a:t>
            </a:r>
            <a:endParaRPr lang="en-US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en-US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9181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B484-671A-45EA-AA2F-C4245842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7F111-57BF-447D-9567-03A18936D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D02BD-B1DD-47BF-9C3B-AB9B48A19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r>
              <a:rPr lang="en-US" dirty="0"/>
              <a:t>Soft X-ray science </a:t>
            </a:r>
          </a:p>
          <a:p>
            <a:r>
              <a:rPr lang="en-US" dirty="0"/>
              <a:t>PERCIVAL – CMOS imager</a:t>
            </a:r>
          </a:p>
          <a:p>
            <a:r>
              <a:rPr lang="en-US" dirty="0"/>
              <a:t>LGADs for soft X-ray detection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B5DD8-8F1E-4B3F-BC9E-F42E68012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pic>
        <p:nvPicPr>
          <p:cNvPr id="1026" name="Picture 2" descr="https://upload.wikimedia.org/wikipedia/commons/thumb/0/0d/Germany_location_map.svg/1024px-Germany_location_map.svg.png">
            <a:extLst>
              <a:ext uri="{FF2B5EF4-FFF2-40B4-BE49-F238E27FC236}">
                <a16:creationId xmlns:a16="http://schemas.microsoft.com/office/drawing/2014/main" id="{C281DFCF-F895-47DA-8E83-C061AC32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7842" y="395467"/>
            <a:ext cx="5117682" cy="606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843ECF-8E5C-4CF4-9BC6-13E645365602}"/>
              </a:ext>
            </a:extLst>
          </p:cNvPr>
          <p:cNvSpPr txBox="1"/>
          <p:nvPr/>
        </p:nvSpPr>
        <p:spPr>
          <a:xfrm>
            <a:off x="9530983" y="1063831"/>
            <a:ext cx="1298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E1801C-EF06-4D22-9EDA-3F34D82648F4}"/>
              </a:ext>
            </a:extLst>
          </p:cNvPr>
          <p:cNvSpPr txBox="1"/>
          <p:nvPr/>
        </p:nvSpPr>
        <p:spPr>
          <a:xfrm>
            <a:off x="9591674" y="1375287"/>
            <a:ext cx="154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PETRA-III</a:t>
            </a:r>
          </a:p>
        </p:txBody>
      </p:sp>
      <p:pic>
        <p:nvPicPr>
          <p:cNvPr id="1032" name="Picture 8" descr="European XFEL logo">
            <a:extLst>
              <a:ext uri="{FF2B5EF4-FFF2-40B4-BE49-F238E27FC236}">
                <a16:creationId xmlns:a16="http://schemas.microsoft.com/office/drawing/2014/main" id="{DC6EF922-47C9-46B5-9D4B-D6F41E70D7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8326" y="800709"/>
            <a:ext cx="691816" cy="68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E526A8-A0E1-4723-AB5F-A735D151CF09}"/>
              </a:ext>
            </a:extLst>
          </p:cNvPr>
          <p:cNvGrpSpPr/>
          <p:nvPr/>
        </p:nvGrpSpPr>
        <p:grpSpPr>
          <a:xfrm>
            <a:off x="8820837" y="1317053"/>
            <a:ext cx="855133" cy="869099"/>
            <a:chOff x="8484234" y="1781015"/>
            <a:chExt cx="855133" cy="869099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924802D-4A03-4177-955A-B412E80932C2}"/>
                </a:ext>
              </a:extLst>
            </p:cNvPr>
            <p:cNvSpPr/>
            <p:nvPr/>
          </p:nvSpPr>
          <p:spPr>
            <a:xfrm>
              <a:off x="8502564" y="1781015"/>
              <a:ext cx="836803" cy="855133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1028" name="Picture 4" descr="Datei:Desy logo 3c web.svg">
              <a:extLst>
                <a:ext uri="{FF2B5EF4-FFF2-40B4-BE49-F238E27FC236}">
                  <a16:creationId xmlns:a16="http://schemas.microsoft.com/office/drawing/2014/main" id="{650BEEBE-62C5-40D8-B5C8-0CB5324AB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4234" y="1794981"/>
              <a:ext cx="855133" cy="855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683D04B-5028-4BCE-9CC8-7EF906E51F31}"/>
              </a:ext>
            </a:extLst>
          </p:cNvPr>
          <p:cNvSpPr txBox="1"/>
          <p:nvPr/>
        </p:nvSpPr>
        <p:spPr>
          <a:xfrm>
            <a:off x="7756099" y="1628436"/>
            <a:ext cx="154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Eu.XFEL</a:t>
            </a:r>
            <a:endParaRPr lang="en-US" b="1" dirty="0"/>
          </a:p>
        </p:txBody>
      </p:sp>
      <p:pic>
        <p:nvPicPr>
          <p:cNvPr id="1034" name="Picture 10" descr="HZB-Logo A4 RGB">
            <a:extLst>
              <a:ext uri="{FF2B5EF4-FFF2-40B4-BE49-F238E27FC236}">
                <a16:creationId xmlns:a16="http://schemas.microsoft.com/office/drawing/2014/main" id="{22B0463A-D91D-42C9-973B-5A542BBC3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81701" y="2186152"/>
            <a:ext cx="1888067" cy="44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435AB24-A1D2-4792-84B9-7F9761F3D9FD}"/>
              </a:ext>
            </a:extLst>
          </p:cNvPr>
          <p:cNvSpPr txBox="1"/>
          <p:nvPr/>
        </p:nvSpPr>
        <p:spPr>
          <a:xfrm>
            <a:off x="9664745" y="2584596"/>
            <a:ext cx="1298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BESSY-II</a:t>
            </a:r>
          </a:p>
        </p:txBody>
      </p:sp>
      <p:pic>
        <p:nvPicPr>
          <p:cNvPr id="1036" name="Picture 12" descr="Datei:Logo KIT.svg – Wikipedia">
            <a:extLst>
              <a:ext uri="{FF2B5EF4-FFF2-40B4-BE49-F238E27FC236}">
                <a16:creationId xmlns:a16="http://schemas.microsoft.com/office/drawing/2014/main" id="{D9FBE381-EE00-4499-ADF1-4B9771DC8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5894" y="4512685"/>
            <a:ext cx="1001640" cy="50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001E06D-72F3-4508-ABCA-B8BFB7B3BC85}"/>
              </a:ext>
            </a:extLst>
          </p:cNvPr>
          <p:cNvSpPr txBox="1"/>
          <p:nvPr/>
        </p:nvSpPr>
        <p:spPr>
          <a:xfrm>
            <a:off x="7856697" y="4992963"/>
            <a:ext cx="154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KARA</a:t>
            </a:r>
          </a:p>
        </p:txBody>
      </p:sp>
    </p:spTree>
    <p:extLst>
      <p:ext uri="{BB962C8B-B14F-4D97-AF65-F5344CB8AC3E}">
        <p14:creationId xmlns:p14="http://schemas.microsoft.com/office/powerpoint/2010/main" val="4066798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“Dry Numbers” – Achieved vs Aims, today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2nd Generation Percival Sensor &amp; System for soft X-rays | iWoRID 2025 | Cornelia Wunderer, DESY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27052" y="1340768"/>
            <a:ext cx="5496940" cy="5046909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b="1" dirty="0"/>
              <a:t>Frame rate today: 270Hz demonstrated, </a:t>
            </a:r>
            <a:br>
              <a:rPr lang="en-US" sz="1600" b="1" dirty="0"/>
            </a:br>
            <a:r>
              <a:rPr lang="en-US" sz="1600" b="1" dirty="0"/>
              <a:t>300+Hz feasible (at increased noise)</a:t>
            </a:r>
            <a:endParaRPr lang="de-DE" sz="1600" b="1" dirty="0"/>
          </a:p>
          <a:p>
            <a:pPr lvl="1">
              <a:spcAft>
                <a:spcPts val="0"/>
              </a:spcAft>
            </a:pPr>
            <a:r>
              <a:rPr lang="en-US" sz="1600" dirty="0"/>
              <a:t>Established ‘fast ADC operation’ enables 285Hz</a:t>
            </a:r>
          </a:p>
          <a:p>
            <a:pPr lvl="1">
              <a:spcAft>
                <a:spcPts val="0"/>
              </a:spcAft>
            </a:pPr>
            <a:r>
              <a:rPr lang="en-US" sz="1600" dirty="0"/>
              <a:t>Tested data clocked to 250MHz -&gt; ~340Hz feasible</a:t>
            </a:r>
          </a:p>
          <a:p>
            <a:pPr lvl="1">
              <a:spcAft>
                <a:spcPts val="0"/>
              </a:spcAft>
            </a:pPr>
            <a:r>
              <a:rPr lang="en-US" sz="1600" dirty="0"/>
              <a:t>Demonstrated 1kHz frame rate in ROI operation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1" dirty="0"/>
              <a:t>Dynamic range</a:t>
            </a:r>
          </a:p>
          <a:p>
            <a:pPr lvl="1">
              <a:spcAft>
                <a:spcPts val="0"/>
              </a:spcAft>
            </a:pPr>
            <a:r>
              <a:rPr lang="en-US" sz="1600" dirty="0"/>
              <a:t>Best </a:t>
            </a:r>
            <a:r>
              <a:rPr lang="en-US" sz="1600" dirty="0" err="1"/>
              <a:t>respin</a:t>
            </a:r>
            <a:r>
              <a:rPr lang="en-US" sz="1600" dirty="0"/>
              <a:t> sensor below 12e- noise </a:t>
            </a:r>
            <a:br>
              <a:rPr lang="en-US" sz="1600" dirty="0"/>
            </a:br>
            <a:r>
              <a:rPr lang="en-US" sz="1600" dirty="0"/>
              <a:t>(non-linear calibration might improve this further)</a:t>
            </a:r>
          </a:p>
          <a:p>
            <a:pPr lvl="1"/>
            <a:r>
              <a:rPr lang="en-US" sz="1600" dirty="0"/>
              <a:t>3Me- with dynamic gain &amp; overflow, 3.6Me- if fixed</a:t>
            </a:r>
            <a:br>
              <a:rPr lang="en-US" sz="1600" dirty="0"/>
            </a:br>
            <a:r>
              <a:rPr lang="en-US" sz="1600" dirty="0"/>
              <a:t>(1</a:t>
            </a:r>
            <a:r>
              <a:rPr lang="en-US" sz="1600" baseline="30000" dirty="0"/>
              <a:t>st</a:t>
            </a:r>
            <a:r>
              <a:rPr lang="en-US" sz="1600" dirty="0"/>
              <a:t> gen sensor, no change expected)</a:t>
            </a:r>
          </a:p>
          <a:p>
            <a:r>
              <a:rPr lang="en-US" sz="1600" b="1" dirty="0"/>
              <a:t>Only small variations over chip area</a:t>
            </a:r>
            <a:br>
              <a:rPr lang="en-US" sz="1600" dirty="0"/>
            </a:br>
            <a:r>
              <a:rPr lang="en-US" sz="1600" dirty="0" err="1"/>
              <a:t>respin</a:t>
            </a:r>
            <a:r>
              <a:rPr lang="en-US" sz="1600" dirty="0"/>
              <a:t> sensor will enable full use of dynamic gain</a:t>
            </a:r>
          </a:p>
          <a:p>
            <a:pPr>
              <a:spcAft>
                <a:spcPts val="600"/>
              </a:spcAft>
            </a:pPr>
            <a:r>
              <a:rPr lang="en-US" sz="1600" b="1" dirty="0"/>
              <a:t>Soft X-ray QE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gen Sensor: have seen 250eV photons without evidence of higher harmonics at P04, same for 92eV at FLASH</a:t>
            </a:r>
          </a:p>
          <a:p>
            <a:pPr lvl="1"/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generation: </a:t>
            </a:r>
            <a:r>
              <a:rPr lang="en-US" dirty="0"/>
              <a:t>Oct 2025 test results under analysis</a:t>
            </a:r>
            <a:endParaRPr lang="en-US" sz="16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240016" y="1340768"/>
            <a:ext cx="5760640" cy="5040560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b="1" dirty="0"/>
              <a:t>Design: 300 Hz, proportionally faster for partial readout</a:t>
            </a:r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endParaRPr lang="en-US" sz="1600" b="1" dirty="0"/>
          </a:p>
          <a:p>
            <a:pPr>
              <a:spcAft>
                <a:spcPts val="600"/>
              </a:spcAft>
            </a:pPr>
            <a:r>
              <a:rPr lang="en-US" sz="1600" b="1" dirty="0"/>
              <a:t>Design dynamic range</a:t>
            </a:r>
            <a:r>
              <a:rPr lang="en-US" sz="1600" dirty="0"/>
              <a:t>: </a:t>
            </a:r>
          </a:p>
          <a:p>
            <a:pPr lvl="1">
              <a:spcAft>
                <a:spcPts val="600"/>
              </a:spcAft>
            </a:pPr>
            <a:r>
              <a:rPr lang="en-US" sz="1600" dirty="0"/>
              <a:t>single photons at 250eV / &lt;15e-, </a:t>
            </a:r>
            <a:br>
              <a:rPr lang="en-US" sz="1600" dirty="0"/>
            </a:br>
            <a:endParaRPr lang="en-US" sz="1600" dirty="0"/>
          </a:p>
          <a:p>
            <a:pPr lvl="1"/>
            <a:r>
              <a:rPr lang="en-US" sz="1600" dirty="0"/>
              <a:t>50k Photons at 250eV (3.5Me- for 100% CCE)</a:t>
            </a:r>
          </a:p>
          <a:p>
            <a:pPr marL="0" indent="0">
              <a:buNone/>
            </a:pPr>
            <a:endParaRPr lang="en-US" sz="1600" b="1" dirty="0"/>
          </a:p>
          <a:p>
            <a:r>
              <a:rPr lang="en-US" sz="1600" b="1" dirty="0"/>
              <a:t>Soft X-ray QE</a:t>
            </a:r>
            <a:r>
              <a:rPr lang="en-US" sz="1600" dirty="0"/>
              <a:t>: </a:t>
            </a:r>
            <a:br>
              <a:rPr lang="en-US" sz="1600" dirty="0"/>
            </a:b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generation: using NASA JPL’s delta-doping BSI process for ultrathin entrance windows (~ 5nm) and soft X-ray QE &gt; 85%</a:t>
            </a:r>
            <a:br>
              <a:rPr lang="en-US" sz="1600" dirty="0"/>
            </a:b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generation: foundry-supplied BSI process</a:t>
            </a:r>
          </a:p>
          <a:p>
            <a:pPr marL="0" indent="0">
              <a:buNone/>
            </a:pP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8066700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MPG HLL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Alexander Bähr</a:t>
            </a:r>
            <a:endParaRPr kumimoji="0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56047-74D1-42A3-B253-A6AF271E6BB3}" type="slidenum"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02.2025</a:t>
            </a:r>
            <a:endParaRPr kumimoji="0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7" name="TextBox 18"/>
          <p:cNvSpPr txBox="1"/>
          <p:nvPr/>
        </p:nvSpPr>
        <p:spPr bwMode="auto">
          <a:xfrm>
            <a:off x="1025240" y="5551235"/>
            <a:ext cx="3803422" cy="859389"/>
          </a:xfrm>
          <a:prstGeom prst="rect">
            <a:avLst/>
          </a:prstGeom>
          <a:solidFill>
            <a:srgbClr val="C9DBD8"/>
          </a:solidFill>
          <a:ln>
            <a:noFill/>
          </a:ln>
          <a:effectLst>
            <a:outerShdw blurRad="50800" dist="50800" dir="5400000" algn="ctr" rotWithShape="0">
              <a:srgbClr val="000000">
                <a:alpha val="49000"/>
              </a:srgbClr>
            </a:outerShdw>
          </a:effectLst>
        </p:spPr>
        <p:txBody>
          <a:bodyPr wrap="none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Arial"/>
              </a:rPr>
              <a:t>Central facility of the Max Planck Society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Arial"/>
              </a:rPr>
              <a:t>40 scientists, engineers and technicians 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cs typeface="Arial"/>
              </a:rPr>
              <a:t>+ guest scientists, and students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cs typeface="Arial"/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 bwMode="auto">
          <a:xfrm>
            <a:off x="8656129" y="4385814"/>
            <a:ext cx="1913860" cy="1484897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US">
                <a:solidFill>
                  <a:srgbClr val="3A6464"/>
                </a:solidFill>
              </a:rPr>
              <a:t>camera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>
                <a:solidFill>
                  <a:srgbClr val="3A6464"/>
                </a:solidFill>
              </a:rPr>
              <a:t>design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>
                <a:solidFill>
                  <a:srgbClr val="3A6464"/>
                </a:solidFill>
              </a:rPr>
              <a:t>assembly</a:t>
            </a:r>
            <a:endParaRPr/>
          </a:p>
          <a:p>
            <a:pPr marL="285750" lvl="1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>
                <a:solidFill>
                  <a:srgbClr val="3A6464"/>
                </a:solidFill>
              </a:rPr>
              <a:t>test</a:t>
            </a:r>
            <a:endParaRPr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785704" y="4223308"/>
            <a:ext cx="2336130" cy="1951847"/>
          </a:xfrm>
          <a:prstGeom prst="rect">
            <a:avLst/>
          </a:prstGeom>
          <a:noFill/>
        </p:spPr>
      </p:pic>
      <p:pic>
        <p:nvPicPr>
          <p:cNvPr id="20" name="Picture 21" descr="PowerPoint Slide Show - [Ninkovic_ANL2014.pptx]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546972" y="1833050"/>
            <a:ext cx="2010804" cy="1830569"/>
          </a:xfrm>
          <a:prstGeom prst="rect">
            <a:avLst/>
          </a:prstGeom>
        </p:spPr>
      </p:pic>
      <p:pic>
        <p:nvPicPr>
          <p:cNvPr id="17" name="Picture 5" descr="ccd_cadence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504933" y="1858081"/>
            <a:ext cx="2336130" cy="1866116"/>
          </a:xfrm>
          <a:prstGeom prst="rect">
            <a:avLst/>
          </a:prstGeom>
          <a:noFill/>
        </p:spPr>
      </p:pic>
      <p:sp>
        <p:nvSpPr>
          <p:cNvPr id="21" name="Inhaltsplatzhalter 2"/>
          <p:cNvSpPr txBox="1"/>
          <p:nvPr/>
        </p:nvSpPr>
        <p:spPr bwMode="auto">
          <a:xfrm>
            <a:off x="1245132" y="803635"/>
            <a:ext cx="4043989" cy="1112367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354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54">
              <a:lnSpc>
                <a:spcPts val="2300"/>
              </a:lnSpc>
              <a:spcBef>
                <a:spcPts val="1151"/>
              </a:spcBef>
              <a:spcAft>
                <a:spcPts val="0"/>
              </a:spcAft>
              <a:buFont typeface="Arial"/>
              <a:buNone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0" indent="-179380" algn="l" defTabSz="914354">
              <a:lnSpc>
                <a:spcPts val="2300"/>
              </a:lnSpc>
              <a:spcBef>
                <a:spcPts val="1151"/>
              </a:spcBef>
              <a:buFont typeface="Arial"/>
              <a:buChar char="•"/>
              <a:defRPr sz="1600" b="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0" indent="-179380" algn="l" defTabSz="914354">
              <a:lnSpc>
                <a:spcPts val="2300"/>
              </a:lnSpc>
              <a:spcBef>
                <a:spcPts val="1151"/>
              </a:spcBef>
              <a:buFont typeface="Arial"/>
              <a:buChar char="•"/>
              <a:defRPr sz="1600" b="1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70" indent="-179380" algn="l" defTabSz="914354">
              <a:lnSpc>
                <a:spcPts val="2300"/>
              </a:lnSpc>
              <a:spcBef>
                <a:spcPts val="525"/>
              </a:spcBef>
              <a:buFont typeface="Arial"/>
              <a:buChar char="•"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19" indent="-285737" algn="l" defTabSz="914354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/>
              <a:buChar char=""/>
              <a:defRPr sz="1600" b="0" i="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889" algn="l" defTabSz="914354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/>
              <a:buChar char=""/>
              <a:defRPr sz="1300" b="0" i="1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4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spc="12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4">
              <a:lnSpc>
                <a:spcPts val="1100"/>
              </a:lnSpc>
              <a:spcBef>
                <a:spcPts val="525"/>
              </a:spcBef>
              <a:buFont typeface="Arial"/>
              <a:buNone/>
              <a:defRPr sz="800" b="0" i="1" spc="12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New Building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1" indent="-285750" algn="l" defTabSz="914354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IPP Campus Garching</a:t>
            </a:r>
            <a:endParaRPr kumimoji="0" sz="1600" b="0" i="0" u="none" strike="noStrike" kern="0" cap="none" spc="4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1" indent="-285750" algn="l" defTabSz="914354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recently moved</a:t>
            </a:r>
            <a:endParaRPr kumimoji="0" sz="1600" b="0" i="0" u="none" strike="noStrike" kern="0" cap="none" spc="4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3" name="Inhaltsplatzhalter 2"/>
          <p:cNvSpPr txBox="1"/>
          <p:nvPr/>
        </p:nvSpPr>
        <p:spPr bwMode="auto">
          <a:xfrm>
            <a:off x="1245131" y="4385814"/>
            <a:ext cx="4043989" cy="1112367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354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54">
              <a:lnSpc>
                <a:spcPts val="2300"/>
              </a:lnSpc>
              <a:spcBef>
                <a:spcPts val="1151"/>
              </a:spcBef>
              <a:spcAft>
                <a:spcPts val="0"/>
              </a:spcAft>
              <a:buFont typeface="Arial"/>
              <a:buNone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0" indent="-179380" algn="l" defTabSz="914354">
              <a:lnSpc>
                <a:spcPts val="2300"/>
              </a:lnSpc>
              <a:spcBef>
                <a:spcPts val="1151"/>
              </a:spcBef>
              <a:buFont typeface="Arial"/>
              <a:buChar char="•"/>
              <a:defRPr sz="1600" b="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0" indent="-179380" algn="l" defTabSz="914354">
              <a:lnSpc>
                <a:spcPts val="2300"/>
              </a:lnSpc>
              <a:spcBef>
                <a:spcPts val="1151"/>
              </a:spcBef>
              <a:buFont typeface="Arial"/>
              <a:buChar char="•"/>
              <a:defRPr sz="1600" b="1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70" indent="-179380" algn="l" defTabSz="914354">
              <a:lnSpc>
                <a:spcPts val="2300"/>
              </a:lnSpc>
              <a:spcBef>
                <a:spcPts val="525"/>
              </a:spcBef>
              <a:buFont typeface="Arial"/>
              <a:buChar char="•"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19" indent="-285737" algn="l" defTabSz="914354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/>
              <a:buChar char=""/>
              <a:defRPr sz="1600" b="0" i="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889" algn="l" defTabSz="914354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/>
              <a:buChar char=""/>
              <a:defRPr sz="1300" b="0" i="1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4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spc="12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4">
              <a:lnSpc>
                <a:spcPts val="1100"/>
              </a:lnSpc>
              <a:spcBef>
                <a:spcPts val="525"/>
              </a:spcBef>
              <a:buFont typeface="Arial"/>
              <a:buNone/>
              <a:defRPr sz="800" b="0" i="1" spc="12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1" indent="-285750" algn="l" defTabSz="914354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1500 m² cleanroom area</a:t>
            </a:r>
            <a:endParaRPr kumimoji="0" sz="1600" b="0" i="0" u="none" strike="noStrike" kern="0" cap="none" spc="4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1" indent="-285750" algn="l" defTabSz="914354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600 m² ISO3 &amp; ISO4 area</a:t>
            </a:r>
          </a:p>
          <a:p>
            <a:pPr marL="285750" marR="0" lvl="1" indent="-285750" algn="l" defTabSz="914354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de-DE" sz="1600" b="0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6/8 inch silicon process</a:t>
            </a:r>
            <a:endParaRPr kumimoji="0" lang="en-US" sz="1600" b="0" i="0" u="none" strike="noStrike" kern="0" cap="none" spc="40" normalizeH="0" baseline="0" noProof="0">
              <a:ln>
                <a:noFill/>
              </a:ln>
              <a:solidFill>
                <a:srgbClr val="3A6464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15" name="Grafik 20494072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1810" y="1930688"/>
            <a:ext cx="2576257" cy="2349018"/>
          </a:xfrm>
          <a:prstGeom prst="rect">
            <a:avLst/>
          </a:prstGeom>
        </p:spPr>
      </p:pic>
      <p:sp>
        <p:nvSpPr>
          <p:cNvPr id="19" name="Inhaltsplatzhalter 2"/>
          <p:cNvSpPr txBox="1"/>
          <p:nvPr/>
        </p:nvSpPr>
        <p:spPr bwMode="auto">
          <a:xfrm>
            <a:off x="6764942" y="1967692"/>
            <a:ext cx="1913860" cy="3241402"/>
          </a:xfrm>
          <a:prstGeom prst="rect">
            <a:avLst/>
          </a:prstGeom>
        </p:spPr>
        <p:txBody>
          <a:bodyPr vert="horz" lIns="0" tIns="0" rIns="0" bIns="0" numCol="1" spcCol="540000" rtlCol="0">
            <a:noAutofit/>
          </a:bodyPr>
          <a:lstStyle>
            <a:lvl1pPr marL="0" marR="0" indent="0" algn="l" defTabSz="914354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54">
              <a:lnSpc>
                <a:spcPts val="2300"/>
              </a:lnSpc>
              <a:spcBef>
                <a:spcPts val="1151"/>
              </a:spcBef>
              <a:spcAft>
                <a:spcPts val="0"/>
              </a:spcAft>
              <a:buFont typeface="Arial"/>
              <a:buNone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0" indent="-179380" algn="l" defTabSz="914354">
              <a:lnSpc>
                <a:spcPts val="2300"/>
              </a:lnSpc>
              <a:spcBef>
                <a:spcPts val="1151"/>
              </a:spcBef>
              <a:buFont typeface="Arial"/>
              <a:buChar char="•"/>
              <a:defRPr sz="1600" b="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9380" indent="-179380" algn="l" defTabSz="914354">
              <a:lnSpc>
                <a:spcPts val="2300"/>
              </a:lnSpc>
              <a:spcBef>
                <a:spcPts val="1151"/>
              </a:spcBef>
              <a:buFont typeface="Arial"/>
              <a:buChar char="•"/>
              <a:defRPr sz="1600" b="1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57170" indent="-179380" algn="l" defTabSz="914354">
              <a:lnSpc>
                <a:spcPts val="2300"/>
              </a:lnSpc>
              <a:spcBef>
                <a:spcPts val="525"/>
              </a:spcBef>
              <a:buFont typeface="Arial"/>
              <a:buChar char="•"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19" indent="-285737" algn="l" defTabSz="914354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/>
              <a:buChar char=""/>
              <a:defRPr sz="1600" b="0" i="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889" algn="l" defTabSz="914354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/>
              <a:buChar char=""/>
              <a:defRPr sz="1300" b="0" i="1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4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spc="12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4">
              <a:lnSpc>
                <a:spcPts val="1100"/>
              </a:lnSpc>
              <a:spcBef>
                <a:spcPts val="525"/>
              </a:spcBef>
              <a:buFont typeface="Arial"/>
              <a:buNone/>
              <a:defRPr sz="800" b="0" i="1" spc="12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sensor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1" indent="-285750" algn="l" defTabSz="914354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simulation</a:t>
            </a:r>
            <a:endParaRPr kumimoji="0" sz="1600" b="0" i="0" u="none" strike="noStrike" kern="0" cap="none" spc="4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1" indent="-285750" algn="l" defTabSz="914354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design</a:t>
            </a:r>
            <a:endParaRPr kumimoji="0" sz="1600" b="0" i="0" u="none" strike="noStrike" kern="0" cap="none" spc="4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1" indent="-285750" algn="l" defTabSz="914354" eaLnBrk="1" fontAlgn="auto" latinLnBrk="0" hangingPunct="1">
              <a:lnSpc>
                <a:spcPct val="100000"/>
              </a:lnSpc>
              <a:spcBef>
                <a:spcPts val="115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40" normalizeH="0" baseline="0" noProof="0">
                <a:ln>
                  <a:noFill/>
                </a:ln>
                <a:solidFill>
                  <a:srgbClr val="3A6464"/>
                </a:solidFill>
                <a:effectLst/>
                <a:uLnTx/>
                <a:uFillTx/>
                <a:latin typeface="Arial"/>
                <a:cs typeface="Arial"/>
              </a:rPr>
              <a:t>fabrication</a:t>
            </a:r>
            <a:endParaRPr kumimoji="0" sz="1600" b="0" i="0" u="none" strike="noStrike" kern="0" cap="none" spc="4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2D Simulation - electric field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Alexander Bähr</a:t>
            </a:r>
            <a:endParaRPr kumimoji="0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02.2025</a:t>
            </a:r>
            <a:endParaRPr kumimoji="0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56047-74D1-42A3-B253-A6AF271E6BB3}" type="slidenum"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/>
        </p:blipFill>
        <p:spPr bwMode="auto">
          <a:xfrm>
            <a:off x="4578998" y="2005515"/>
            <a:ext cx="5116728" cy="3836169"/>
          </a:xfrm>
        </p:spPr>
      </p:pic>
      <p:cxnSp>
        <p:nvCxnSpPr>
          <p:cNvPr id="5" name="Straight Connector 4"/>
          <p:cNvCxnSpPr>
            <a:cxnSpLocks/>
          </p:cNvCxnSpPr>
          <p:nvPr/>
        </p:nvCxnSpPr>
        <p:spPr bwMode="auto">
          <a:xfrm>
            <a:off x="2156463" y="2104879"/>
            <a:ext cx="0" cy="2443973"/>
          </a:xfrm>
          <a:prstGeom prst="line">
            <a:avLst/>
          </a:prstGeom>
          <a:ln w="19050" cmpd="sng"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cxnSpLocks/>
          </p:cNvCxnSpPr>
          <p:nvPr/>
        </p:nvCxnSpPr>
        <p:spPr bwMode="auto">
          <a:xfrm flipH="1">
            <a:off x="2924537" y="2104878"/>
            <a:ext cx="14306" cy="2432398"/>
          </a:xfrm>
          <a:prstGeom prst="line">
            <a:avLst/>
          </a:prstGeom>
          <a:ln w="19050" cmpd="sng"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45"/>
          <p:cNvSpPr txBox="1"/>
          <p:nvPr/>
        </p:nvSpPr>
        <p:spPr bwMode="auto">
          <a:xfrm>
            <a:off x="2156463" y="2469114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p multiplication layer (ML)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0" name="Rechteck 55"/>
          <p:cNvSpPr/>
          <p:nvPr/>
        </p:nvSpPr>
        <p:spPr bwMode="auto">
          <a:xfrm>
            <a:off x="1658682" y="2225131"/>
            <a:ext cx="2560320" cy="158496"/>
          </a:xfrm>
          <a:prstGeom prst="rect">
            <a:avLst/>
          </a:prstGeom>
          <a:solidFill>
            <a:srgbClr val="FF0000">
              <a:alpha val="30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grpSp>
        <p:nvGrpSpPr>
          <p:cNvPr id="41" name="Gruppieren 27"/>
          <p:cNvGrpSpPr/>
          <p:nvPr/>
        </p:nvGrpSpPr>
        <p:grpSpPr bwMode="auto">
          <a:xfrm>
            <a:off x="1659639" y="2080495"/>
            <a:ext cx="2859024" cy="3942553"/>
            <a:chOff x="969264" y="1700784"/>
            <a:chExt cx="2859024" cy="3942553"/>
          </a:xfrm>
        </p:grpSpPr>
        <p:sp>
          <p:nvSpPr>
            <p:cNvPr id="56" name="Rechteck 30"/>
            <p:cNvSpPr/>
            <p:nvPr/>
          </p:nvSpPr>
          <p:spPr bwMode="auto">
            <a:xfrm>
              <a:off x="969264" y="1994658"/>
              <a:ext cx="2560320" cy="614430"/>
            </a:xfrm>
            <a:prstGeom prst="rect">
              <a:avLst/>
            </a:prstGeom>
            <a:solidFill>
              <a:srgbClr val="00B0F0">
                <a:alpha val="23000"/>
              </a:srgb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endParaRPr>
            </a:p>
          </p:txBody>
        </p:sp>
        <p:sp>
          <p:nvSpPr>
            <p:cNvPr id="57" name="Rechteck 32"/>
            <p:cNvSpPr/>
            <p:nvPr/>
          </p:nvSpPr>
          <p:spPr bwMode="auto">
            <a:xfrm>
              <a:off x="969264" y="1700784"/>
              <a:ext cx="1066800" cy="154684"/>
            </a:xfrm>
            <a:prstGeom prst="rect">
              <a:avLst/>
            </a:prstGeom>
            <a:solidFill>
              <a:srgbClr val="FF0000">
                <a:alpha val="79000"/>
              </a:srgb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endParaRPr>
            </a:p>
          </p:txBody>
        </p:sp>
        <p:sp>
          <p:nvSpPr>
            <p:cNvPr id="58" name="Rechteck 35"/>
            <p:cNvSpPr/>
            <p:nvPr/>
          </p:nvSpPr>
          <p:spPr bwMode="auto">
            <a:xfrm>
              <a:off x="969264" y="1700784"/>
              <a:ext cx="2560320" cy="3212591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endParaRPr>
            </a:p>
          </p:txBody>
        </p:sp>
        <p:sp>
          <p:nvSpPr>
            <p:cNvPr id="59" name="Rechteck 41"/>
            <p:cNvSpPr/>
            <p:nvPr/>
          </p:nvSpPr>
          <p:spPr bwMode="auto">
            <a:xfrm>
              <a:off x="969264" y="4791456"/>
              <a:ext cx="2560320" cy="121920"/>
            </a:xfrm>
            <a:prstGeom prst="rect">
              <a:avLst/>
            </a:prstGeom>
            <a:solidFill>
              <a:srgbClr val="00B0F0">
                <a:alpha val="97000"/>
              </a:srgbClr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endParaRPr>
            </a:p>
          </p:txBody>
        </p:sp>
        <p:sp>
          <p:nvSpPr>
            <p:cNvPr id="60" name="Textfeld 42"/>
            <p:cNvSpPr txBox="1"/>
            <p:nvPr/>
          </p:nvSpPr>
          <p:spPr bwMode="auto">
            <a:xfrm>
              <a:off x="1267968" y="4728937"/>
              <a:ext cx="2560320" cy="91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pPr marL="0" marR="0" lvl="0" indent="0" algn="l" defTabSz="914354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cs typeface="Arial"/>
                </a:rPr>
                <a:t>p+ cathode</a:t>
              </a:r>
            </a:p>
          </p:txBody>
        </p:sp>
      </p:grpSp>
      <p:sp>
        <p:nvSpPr>
          <p:cNvPr id="42" name="Textfeld 46"/>
          <p:cNvSpPr txBox="1"/>
          <p:nvPr/>
        </p:nvSpPr>
        <p:spPr bwMode="auto">
          <a:xfrm>
            <a:off x="2484123" y="389710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p- drift region</a:t>
            </a:r>
          </a:p>
        </p:txBody>
      </p:sp>
      <p:sp>
        <p:nvSpPr>
          <p:cNvPr id="43" name="Rechteck 32"/>
          <p:cNvSpPr/>
          <p:nvPr/>
        </p:nvSpPr>
        <p:spPr bwMode="auto">
          <a:xfrm>
            <a:off x="3153159" y="2085942"/>
            <a:ext cx="1066800" cy="154684"/>
          </a:xfrm>
          <a:prstGeom prst="rect">
            <a:avLst/>
          </a:prstGeom>
          <a:solidFill>
            <a:srgbClr val="FF0000">
              <a:alpha val="79000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sp>
        <p:nvSpPr>
          <p:cNvPr id="44" name="Textfeld 34"/>
          <p:cNvSpPr txBox="1"/>
          <p:nvPr/>
        </p:nvSpPr>
        <p:spPr bwMode="auto">
          <a:xfrm>
            <a:off x="3234126" y="2037822"/>
            <a:ext cx="914400" cy="2265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n+ contact</a:t>
            </a:r>
          </a:p>
        </p:txBody>
      </p:sp>
      <p:sp>
        <p:nvSpPr>
          <p:cNvPr id="45" name="Textfeld 34"/>
          <p:cNvSpPr txBox="1"/>
          <p:nvPr/>
        </p:nvSpPr>
        <p:spPr bwMode="auto">
          <a:xfrm>
            <a:off x="1744983" y="2037822"/>
            <a:ext cx="914400" cy="22650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n+ contact</a:t>
            </a:r>
          </a:p>
        </p:txBody>
      </p:sp>
      <p:sp>
        <p:nvSpPr>
          <p:cNvPr id="46" name="TextBox 45"/>
          <p:cNvSpPr txBox="1"/>
          <p:nvPr/>
        </p:nvSpPr>
        <p:spPr bwMode="auto">
          <a:xfrm>
            <a:off x="1719335" y="1471731"/>
            <a:ext cx="792729" cy="289412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left pixel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 bwMode="auto">
          <a:xfrm>
            <a:off x="3186116" y="1463965"/>
            <a:ext cx="792729" cy="289412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right pixel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9" name="Textfeld 26"/>
          <p:cNvSpPr txBox="1"/>
          <p:nvPr/>
        </p:nvSpPr>
        <p:spPr bwMode="auto">
          <a:xfrm rot="16199999">
            <a:off x="1181727" y="330250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450µm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0" name="Rechteck 37"/>
          <p:cNvSpPr/>
          <p:nvPr/>
        </p:nvSpPr>
        <p:spPr bwMode="auto">
          <a:xfrm>
            <a:off x="2729487" y="1939629"/>
            <a:ext cx="418710" cy="141115"/>
          </a:xfrm>
          <a:prstGeom prst="rect">
            <a:avLst/>
          </a:prstGeom>
          <a:solidFill>
            <a:srgbClr val="3333CC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cs typeface="Arial"/>
            </a:endParaRPr>
          </a:p>
        </p:txBody>
      </p:sp>
      <p:cxnSp>
        <p:nvCxnSpPr>
          <p:cNvPr id="51" name="Gerade Verbindung mit Pfeil 40"/>
          <p:cNvCxnSpPr>
            <a:cxnSpLocks/>
          </p:cNvCxnSpPr>
          <p:nvPr/>
        </p:nvCxnSpPr>
        <p:spPr bwMode="auto">
          <a:xfrm>
            <a:off x="1462143" y="2072640"/>
            <a:ext cx="0" cy="3261360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52" name="Gerade Verbindung mit Pfeil 43"/>
          <p:cNvCxnSpPr>
            <a:cxnSpLocks/>
          </p:cNvCxnSpPr>
          <p:nvPr/>
        </p:nvCxnSpPr>
        <p:spPr bwMode="auto">
          <a:xfrm>
            <a:off x="4345043" y="2257996"/>
            <a:ext cx="0" cy="714821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53" name="Textfeld 44"/>
          <p:cNvSpPr txBox="1"/>
          <p:nvPr/>
        </p:nvSpPr>
        <p:spPr bwMode="auto">
          <a:xfrm rot="5400000">
            <a:off x="3727823" y="232206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~10µm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5" name="Rectangle 54"/>
          <p:cNvSpPr/>
          <p:nvPr/>
        </p:nvSpPr>
        <p:spPr bwMode="auto">
          <a:xfrm>
            <a:off x="2337673" y="2189693"/>
            <a:ext cx="11432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n field drop layer</a:t>
            </a:r>
          </a:p>
        </p:txBody>
      </p:sp>
      <p:sp>
        <p:nvSpPr>
          <p:cNvPr id="61" name="Textfeld 26"/>
          <p:cNvSpPr txBox="1"/>
          <p:nvPr/>
        </p:nvSpPr>
        <p:spPr bwMode="auto">
          <a:xfrm>
            <a:off x="2533871" y="5523338"/>
            <a:ext cx="914400" cy="36242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 marL="0" marR="0" lvl="0" indent="0" algn="l" defTabSz="91435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cs typeface="Arial"/>
              </a:rPr>
              <a:t>100µm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62" name="Gerade Verbindung mit Pfeil 40"/>
          <p:cNvCxnSpPr>
            <a:cxnSpLocks/>
          </p:cNvCxnSpPr>
          <p:nvPr/>
        </p:nvCxnSpPr>
        <p:spPr bwMode="auto">
          <a:xfrm flipH="1" flipV="1">
            <a:off x="1745776" y="5497976"/>
            <a:ext cx="2474976" cy="1"/>
          </a:xfrm>
          <a:prstGeom prst="straightConnector1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63" name="TextBox 62"/>
          <p:cNvSpPr txBox="1"/>
          <p:nvPr/>
        </p:nvSpPr>
        <p:spPr bwMode="auto">
          <a:xfrm>
            <a:off x="7798477" y="3738856"/>
            <a:ext cx="1330656" cy="296077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Deep Implant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 bwMode="auto">
          <a:xfrm>
            <a:off x="5749341" y="3385725"/>
            <a:ext cx="1723464" cy="311083"/>
          </a:xfrm>
          <a:prstGeom prst="rect">
            <a:avLst/>
          </a:prstGeom>
        </p:spPr>
        <p:txBody>
          <a:bodyPr vert="horz" wrap="none" lIns="0" tIns="0" rIns="0" bIns="0" numCol="1" spcCol="540000" rtlCol="0"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Field-Drop Layer (FDL)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66" name="Straight Arrow Connector 65"/>
          <p:cNvCxnSpPr>
            <a:cxnSpLocks/>
          </p:cNvCxnSpPr>
          <p:nvPr/>
        </p:nvCxnSpPr>
        <p:spPr bwMode="auto">
          <a:xfrm flipH="1">
            <a:off x="5650760" y="3696807"/>
            <a:ext cx="948198" cy="790734"/>
          </a:xfrm>
          <a:prstGeom prst="straightConnector1">
            <a:avLst/>
          </a:prstGeom>
          <a:ln w="19050" cmpd="sng"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 bwMode="auto">
          <a:xfrm flipH="1">
            <a:off x="7673394" y="4033940"/>
            <a:ext cx="661139" cy="411246"/>
          </a:xfrm>
          <a:prstGeom prst="straightConnector1">
            <a:avLst/>
          </a:prstGeom>
          <a:ln w="19050" cmpd="sng">
            <a:prstDash val="dash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14"/>
          <p:cNvSpPr txBox="1"/>
          <p:nvPr/>
        </p:nvSpPr>
        <p:spPr bwMode="auto">
          <a:xfrm>
            <a:off x="9779880" y="2235178"/>
            <a:ext cx="4184751" cy="4830433"/>
          </a:xfrm>
          <a:prstGeom prst="rect">
            <a:avLst/>
          </a:prstGeom>
        </p:spPr>
        <p:txBody>
          <a:bodyPr/>
          <a:lstStyle>
            <a:lvl1pPr marL="0" marR="0" indent="0" algn="l" defTabSz="914354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sz="1600" b="1" i="0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54">
              <a:lnSpc>
                <a:spcPts val="2300"/>
              </a:lnSpc>
              <a:spcBef>
                <a:spcPts val="1151"/>
              </a:spcBef>
              <a:spcAft>
                <a:spcPts val="0"/>
              </a:spcAft>
              <a:buFont typeface="Arial"/>
              <a:buNone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9380" indent="-179380" algn="l" defTabSz="914354">
              <a:lnSpc>
                <a:spcPts val="2300"/>
              </a:lnSpc>
              <a:spcBef>
                <a:spcPts val="1151"/>
              </a:spcBef>
              <a:buFont typeface="Arial"/>
              <a:buChar char="•"/>
              <a:defRPr sz="1600" b="1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79380" indent="-179380" algn="l" defTabSz="914354">
              <a:lnSpc>
                <a:spcPts val="2300"/>
              </a:lnSpc>
              <a:spcBef>
                <a:spcPts val="1151"/>
              </a:spcBef>
              <a:buFont typeface="Arial"/>
              <a:buChar char="•"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57170" indent="-179380" algn="l" defTabSz="914354">
              <a:lnSpc>
                <a:spcPts val="2300"/>
              </a:lnSpc>
              <a:spcBef>
                <a:spcPts val="525"/>
              </a:spcBef>
              <a:buFont typeface="Arial"/>
              <a:buChar char="•"/>
              <a:defRPr sz="160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45719" indent="-285737" algn="l" defTabSz="914354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Symbol"/>
              <a:buChar char=""/>
              <a:defRPr sz="1600" b="0" i="0" spc="4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215889" algn="l" defTabSz="914354">
              <a:lnSpc>
                <a:spcPts val="2300"/>
              </a:lnSpc>
              <a:spcBef>
                <a:spcPts val="525"/>
              </a:spcBef>
              <a:spcAft>
                <a:spcPts val="0"/>
              </a:spcAft>
              <a:buClr>
                <a:schemeClr val="tx2"/>
              </a:buClr>
              <a:buFont typeface="Wingdings 3"/>
              <a:buChar char=""/>
              <a:defRPr sz="1300" b="0" i="1" spc="4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354">
              <a:lnSpc>
                <a:spcPts val="1100"/>
              </a:lnSpc>
              <a:spcBef>
                <a:spcPts val="525"/>
              </a:spcBef>
              <a:spcAft>
                <a:spcPts val="0"/>
              </a:spcAft>
              <a:buSzPct val="110000"/>
              <a:buFont typeface=".SF NS Symbols Regular"/>
              <a:buNone/>
              <a:defRPr sz="800" b="0" i="1" spc="12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0" indent="0" algn="l" defTabSz="914354">
              <a:lnSpc>
                <a:spcPts val="1100"/>
              </a:lnSpc>
              <a:spcBef>
                <a:spcPts val="525"/>
              </a:spcBef>
              <a:buFont typeface="Arial"/>
              <a:buNone/>
              <a:defRPr sz="800" b="0" i="1" spc="12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/>
                <a:cs typeface="Arial"/>
              </a:rPr>
              <a:t>FDL: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/>
                <a:cs typeface="Arial"/>
              </a:rPr>
              <a:t>shift Max E-Field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/>
                <a:cs typeface="Arial"/>
              </a:rPr>
              <a:t>prevent breakdown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37" marR="0" lvl="0" indent="-285737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Char char="-"/>
              <a:tabLst/>
              <a:defRPr/>
            </a:pPr>
            <a:endParaRPr kumimoji="0" lang="en-US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/>
                <a:cs typeface="Arial"/>
              </a:rPr>
              <a:t>deep Implant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/>
                <a:cs typeface="Arial"/>
              </a:rPr>
              <a:t>extended ML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/>
                <a:cs typeface="Arial"/>
              </a:rPr>
              <a:t>lower field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/>
                <a:cs typeface="Arial"/>
              </a:rPr>
              <a:t>low k-factor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285750" marR="0" lvl="0" indent="-285750" algn="l" defTabSz="914354" eaLnBrk="1" fontAlgn="auto" latinLnBrk="0" hangingPunct="1">
              <a:lnSpc>
                <a:spcPts val="23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1" i="0" u="none" strike="noStrike" kern="0" cap="none" spc="40" normalizeH="0" baseline="0" noProof="0">
                <a:ln>
                  <a:noFill/>
                </a:ln>
                <a:solidFill>
                  <a:srgbClr val="005555"/>
                </a:solidFill>
                <a:effectLst/>
                <a:uLnTx/>
                <a:uFillTx/>
                <a:latin typeface="Arial"/>
                <a:cs typeface="Arial"/>
              </a:rPr>
              <a:t>low excess noise</a:t>
            </a:r>
            <a:endParaRPr kumimoji="0" sz="1600" b="1" i="0" u="none" strike="noStrike" kern="0" cap="none" spc="40" normalizeH="0" baseline="0" noProof="0">
              <a:ln>
                <a:noFill/>
              </a:ln>
              <a:solidFill>
                <a:srgbClr val="005555"/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Produced Gain Range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Alexander Bähr</a:t>
            </a:r>
            <a:endParaRPr kumimoji="0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956047-74D1-42A3-B253-A6AF271E6BB3}" type="slidenum"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 bwMode="auto"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0" cap="none" spc="91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02.2025</a:t>
            </a:r>
            <a:endParaRPr kumimoji="0" sz="600" b="0" i="0" u="none" strike="noStrike" kern="0" cap="none" spc="91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9" name="Content Placeholder 1"/>
          <p:cNvSpPr>
            <a:spLocks noGrp="1"/>
          </p:cNvSpPr>
          <p:nvPr>
            <p:ph sz="half" idx="1"/>
          </p:nvPr>
        </p:nvSpPr>
        <p:spPr bwMode="auto">
          <a:xfrm>
            <a:off x="7380790" y="2321316"/>
            <a:ext cx="3084010" cy="3726536"/>
          </a:xfrm>
        </p:spPr>
        <p:txBody>
          <a:bodyPr/>
          <a:lstStyle/>
          <a:p>
            <a:pPr>
              <a:defRPr/>
            </a:pPr>
            <a:r>
              <a:rPr lang="de-DE"/>
              <a:t>comparision of gain of two APDs from different wafers 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dose difference of 10</a:t>
            </a:r>
            <a:r>
              <a:rPr lang="de-DE" baseline="30000"/>
              <a:t>11</a:t>
            </a:r>
            <a:r>
              <a:rPr lang="de-DE"/>
              <a:t>/cm</a:t>
            </a:r>
            <a:r>
              <a:rPr lang="de-DE" baseline="30000"/>
              <a:t>2</a:t>
            </a:r>
            <a:endParaRPr/>
          </a:p>
          <a:p>
            <a:pPr>
              <a:defRPr/>
            </a:pPr>
            <a:endParaRPr lang="de-DE" baseline="30000"/>
          </a:p>
          <a:p>
            <a:pPr>
              <a:defRPr/>
            </a:pPr>
            <a:r>
              <a:rPr lang="de-DE"/>
              <a:t>gain of 26 and 78 (@-300V)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full depletion @ -250V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depletion of MR + Bulk</a:t>
            </a:r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524000" y="1910550"/>
            <a:ext cx="5753686" cy="413730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A57FAA1-4D2B-4592-A4D1-282126824F6E}"/>
              </a:ext>
            </a:extLst>
          </p:cNvPr>
          <p:cNvGrpSpPr/>
          <p:nvPr/>
        </p:nvGrpSpPr>
        <p:grpSpPr>
          <a:xfrm>
            <a:off x="4876569" y="648997"/>
            <a:ext cx="5016377" cy="4650864"/>
            <a:chOff x="6096000" y="964833"/>
            <a:chExt cx="4644515" cy="4169875"/>
          </a:xfrm>
        </p:grpSpPr>
        <p:pic>
          <p:nvPicPr>
            <p:cNvPr id="5122" name="Picture 2" descr="https://ars.els-cdn.com/content/image/1-s2.0-S0168900224003930-gr1_lrg.jpg">
              <a:extLst>
                <a:ext uri="{FF2B5EF4-FFF2-40B4-BE49-F238E27FC236}">
                  <a16:creationId xmlns:a16="http://schemas.microsoft.com/office/drawing/2014/main" id="{908AD746-8E93-44F6-A3A1-3121D9F3EA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96000" y="964833"/>
              <a:ext cx="4644515" cy="4169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8006B9-31D1-43B4-972E-5985C18CF991}"/>
                </a:ext>
              </a:extLst>
            </p:cNvPr>
            <p:cNvSpPr txBox="1"/>
            <p:nvPr/>
          </p:nvSpPr>
          <p:spPr>
            <a:xfrm>
              <a:off x="6692461" y="4005989"/>
              <a:ext cx="16089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n+ </a:t>
              </a:r>
              <a:r>
                <a:rPr lang="en-US" sz="1600" dirty="0" err="1"/>
                <a:t>pixelation</a:t>
              </a:r>
              <a:endParaRPr lang="en-US" sz="16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E7ECA5-56D9-4FEA-A973-442BE2C8D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Sintef</a:t>
            </a:r>
            <a:r>
              <a:rPr lang="en-US" dirty="0"/>
              <a:t> </a:t>
            </a:r>
            <a:r>
              <a:rPr lang="en-US" dirty="0" err="1"/>
              <a:t>iLGAD</a:t>
            </a:r>
            <a:r>
              <a:rPr lang="en-US" dirty="0"/>
              <a:t> developments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5977E-B00E-40E7-B218-92EAA0B71F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38EB8-EADB-4BA8-9616-100627CDA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196752"/>
            <a:ext cx="3898289" cy="4877023"/>
          </a:xfrm>
        </p:spPr>
        <p:txBody>
          <a:bodyPr/>
          <a:lstStyle/>
          <a:p>
            <a:r>
              <a:rPr lang="en-US" dirty="0"/>
              <a:t>Inverse LGAD design with n-type multiplication layer and </a:t>
            </a:r>
            <a:r>
              <a:rPr lang="en-US" dirty="0" err="1"/>
              <a:t>pixelation</a:t>
            </a:r>
            <a:endParaRPr lang="en-US" dirty="0"/>
          </a:p>
          <a:p>
            <a:r>
              <a:rPr lang="en-US" dirty="0"/>
              <a:t>Relies on soft X-ray photons being absorbed at sub-µm</a:t>
            </a:r>
            <a:r>
              <a:rPr lang="en-US" i="1" dirty="0"/>
              <a:t> </a:t>
            </a:r>
            <a:r>
              <a:rPr lang="en-US" dirty="0"/>
              <a:t>depth</a:t>
            </a:r>
          </a:p>
          <a:p>
            <a:r>
              <a:rPr lang="en-US" dirty="0"/>
              <a:t>Thin entrance window design</a:t>
            </a:r>
          </a:p>
          <a:p>
            <a:r>
              <a:rPr lang="en-US" dirty="0"/>
              <a:t>AGIPD-compatible test structures currently being bonded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A0B6C-BE80-4C98-9C69-1D8946101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Soft X-ray detectors for synchrotrons and FELs   |    David Pennicard  |  MT annual meeting, Darmstadt, Nov 2025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185885-D3EF-4B16-A41C-B0BC54280858}"/>
              </a:ext>
            </a:extLst>
          </p:cNvPr>
          <p:cNvSpPr/>
          <p:nvPr/>
        </p:nvSpPr>
        <p:spPr>
          <a:xfrm>
            <a:off x="978280" y="5209699"/>
            <a:ext cx="41440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J. Segal et al., NIMA 2025 </a:t>
            </a:r>
          </a:p>
          <a:p>
            <a:r>
              <a:rPr lang="en-US" sz="1600" dirty="0">
                <a:hlinkClick r:id="rId3"/>
              </a:rPr>
              <a:t>https://doi.org/10.1016/j.nima.2024.169467</a:t>
            </a:r>
            <a:r>
              <a:rPr lang="en-US" sz="1600" dirty="0"/>
              <a:t> </a:t>
            </a:r>
          </a:p>
        </p:txBody>
      </p:sp>
      <p:pic>
        <p:nvPicPr>
          <p:cNvPr id="5124" name="Picture 4" descr="https://ars.els-cdn.com/content/image/1-s2.0-S0168900224003930-gr3_lrg.jpg">
            <a:extLst>
              <a:ext uri="{FF2B5EF4-FFF2-40B4-BE49-F238E27FC236}">
                <a16:creationId xmlns:a16="http://schemas.microsoft.com/office/drawing/2014/main" id="{CE7A58CA-CE42-4EDD-A558-F5D8464B2183}"/>
              </a:ext>
            </a:extLst>
          </p:cNvPr>
          <p:cNvPicPr>
            <a:picLocks noGrp="1" noChangeAspect="1" noChangeArrowheads="1"/>
          </p:cNvPicPr>
          <p:nvPr>
            <p:ph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27910" y="3179775"/>
            <a:ext cx="4334256" cy="274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072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CCBCA-D7AC-45AD-93D1-34E21761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Sintef</a:t>
            </a:r>
            <a:r>
              <a:rPr lang="en-US" dirty="0"/>
              <a:t> </a:t>
            </a:r>
            <a:r>
              <a:rPr lang="en-US" dirty="0" err="1"/>
              <a:t>iLGAD</a:t>
            </a:r>
            <a:r>
              <a:rPr lang="en-US" dirty="0"/>
              <a:t> test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A3985-84A5-45C7-810F-574656CD5C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20923B-C485-4AAF-A376-0153D1646B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5314168"/>
              </p:ext>
            </p:extLst>
          </p:nvPr>
        </p:nvGraphicFramePr>
        <p:xfrm>
          <a:off x="5962038" y="635850"/>
          <a:ext cx="5616576" cy="2571981"/>
        </p:xfrm>
        <a:graphic>
          <a:graphicData uri="http://schemas.openxmlformats.org/drawingml/2006/table">
            <a:tbl>
              <a:tblPr/>
              <a:tblGrid>
                <a:gridCol w="1872192">
                  <a:extLst>
                    <a:ext uri="{9D8B030D-6E8A-4147-A177-3AD203B41FA5}">
                      <a16:colId xmlns:a16="http://schemas.microsoft.com/office/drawing/2014/main" val="3875441492"/>
                    </a:ext>
                  </a:extLst>
                </a:gridCol>
                <a:gridCol w="1872192">
                  <a:extLst>
                    <a:ext uri="{9D8B030D-6E8A-4147-A177-3AD203B41FA5}">
                      <a16:colId xmlns:a16="http://schemas.microsoft.com/office/drawing/2014/main" val="1852827129"/>
                    </a:ext>
                  </a:extLst>
                </a:gridCol>
                <a:gridCol w="1872192">
                  <a:extLst>
                    <a:ext uri="{9D8B030D-6E8A-4147-A177-3AD203B41FA5}">
                      <a16:colId xmlns:a16="http://schemas.microsoft.com/office/drawing/2014/main" val="1038322277"/>
                    </a:ext>
                  </a:extLst>
                </a:gridCol>
              </a:tblGrid>
              <a:tr h="578781"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</a:rPr>
                        <a:t>illumination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Measured Gain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effectLst/>
                        </a:rPr>
                        <a:t>Gain-generating carriers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55603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no light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1.4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mostly holes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485028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microscope light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3.0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unknown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45165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470 nm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6.9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electrons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918125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530 nm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4.8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more electrons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3892639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660 nm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3.3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more holes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569416"/>
                  </a:ext>
                </a:extLst>
              </a:tr>
              <a:tr h="332200">
                <a:tc>
                  <a:txBody>
                    <a:bodyPr/>
                    <a:lstStyle/>
                    <a:p>
                      <a:pPr algn="l"/>
                      <a:r>
                        <a:rPr lang="en-US" sz="1600">
                          <a:effectLst/>
                        </a:rPr>
                        <a:t>940 nm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1.4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</a:rPr>
                        <a:t>holes</a:t>
                      </a:r>
                    </a:p>
                  </a:txBody>
                  <a:tcPr marL="42809" marR="42809" marT="42809" marB="42809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E8E8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277151"/>
                  </a:ext>
                </a:extLst>
              </a:tr>
            </a:tbl>
          </a:graphicData>
        </a:graphic>
      </p:graphicFrame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9F0D6-259D-4B8A-BBB6-D4E6187E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Soft X-ray detectors for synchrotrons and FELs   |    David Pennicard  |  MT annual meeting, Darmstadt, Nov 2025</a:t>
            </a:r>
            <a:endParaRPr lang="en-US" dirty="0"/>
          </a:p>
        </p:txBody>
      </p:sp>
      <p:pic>
        <p:nvPicPr>
          <p:cNvPr id="6146" name="Picture 2" descr="Fig. 10">
            <a:extLst>
              <a:ext uri="{FF2B5EF4-FFF2-40B4-BE49-F238E27FC236}">
                <a16:creationId xmlns:a16="http://schemas.microsoft.com/office/drawing/2014/main" id="{D3CDBE66-8F08-42C1-9F26-E0BEF05AD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8116" y="3330212"/>
            <a:ext cx="4523218" cy="312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rs.els-cdn.com/content/image/1-s2.0-S0168900224003930-gr6_lrg.jpg">
            <a:extLst>
              <a:ext uri="{FF2B5EF4-FFF2-40B4-BE49-F238E27FC236}">
                <a16:creationId xmlns:a16="http://schemas.microsoft.com/office/drawing/2014/main" id="{80882DFA-171C-488B-B1D7-5FAFCBE32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987" y="1227360"/>
            <a:ext cx="4951986" cy="39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92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B484-671A-45EA-AA2F-C4245842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X-rays (50-2000 eV)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7F111-57BF-447D-9567-03A18936D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D02BD-B1DD-47BF-9C3B-AB9B48A19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521473"/>
            <a:ext cx="6590455" cy="4240743"/>
          </a:xfrm>
        </p:spPr>
        <p:txBody>
          <a:bodyPr/>
          <a:lstStyle/>
          <a:p>
            <a:r>
              <a:rPr lang="en-US" dirty="0"/>
              <a:t>Shorter wavelength than visible light (~nm)</a:t>
            </a:r>
          </a:p>
          <a:p>
            <a:r>
              <a:rPr lang="en-US" dirty="0"/>
              <a:t>Can tune energy for sensitivity to specific elements and energy levels (e.g. carbon at 284 eV)</a:t>
            </a:r>
          </a:p>
          <a:p>
            <a:r>
              <a:rPr lang="en-US" dirty="0"/>
              <a:t>Polarized – sensitive to magnetism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B5DD8-8F1E-4B3F-BC9E-F42E68012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5C2A2-C6DD-45F0-9CF6-6260E1BE3A41}"/>
              </a:ext>
            </a:extLst>
          </p:cNvPr>
          <p:cNvSpPr txBox="1"/>
          <p:nvPr/>
        </p:nvSpPr>
        <p:spPr>
          <a:xfrm>
            <a:off x="407987" y="938654"/>
            <a:ext cx="407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Advantages</a:t>
            </a:r>
          </a:p>
        </p:txBody>
      </p:sp>
      <p:pic>
        <p:nvPicPr>
          <p:cNvPr id="2050" name="Picture 2" descr="Image ">
            <a:extLst>
              <a:ext uri="{FF2B5EF4-FFF2-40B4-BE49-F238E27FC236}">
                <a16:creationId xmlns:a16="http://schemas.microsoft.com/office/drawing/2014/main" id="{9D0B632A-484F-4D47-A502-2CE0AADA1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71881" y="304050"/>
            <a:ext cx="3522654" cy="281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www.science.org/cms/10.1126/sciadv.aao4641/asset/3460253d-fb60-4c76-a516-374386a95018/assets/graphic/aao4641-f3.jpeg">
            <a:extLst>
              <a:ext uri="{FF2B5EF4-FFF2-40B4-BE49-F238E27FC236}">
                <a16:creationId xmlns:a16="http://schemas.microsoft.com/office/drawing/2014/main" id="{107844D3-AB34-45B9-A980-F4F33612B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6259" y="3348825"/>
            <a:ext cx="7558615" cy="27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D8503B-8C51-4FD2-9436-3D53B2E143A9}"/>
              </a:ext>
            </a:extLst>
          </p:cNvPr>
          <p:cNvSpPr txBox="1"/>
          <p:nvPr/>
        </p:nvSpPr>
        <p:spPr>
          <a:xfrm>
            <a:off x="407987" y="3928960"/>
            <a:ext cx="1827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Soft X-ray diffraction from Co/Pd multilayer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95190F-A754-4CA2-8387-8B4F65D64FB6}"/>
              </a:ext>
            </a:extLst>
          </p:cNvPr>
          <p:cNvSpPr/>
          <p:nvPr/>
        </p:nvSpPr>
        <p:spPr>
          <a:xfrm>
            <a:off x="4188121" y="6148821"/>
            <a:ext cx="28103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555555"/>
                </a:solidFill>
                <a:latin typeface="Roboto"/>
              </a:rPr>
              <a:t>DOI:</a:t>
            </a:r>
            <a:r>
              <a:rPr lang="en-US" sz="1600" u="sng" dirty="0">
                <a:latin typeface="Roboto"/>
                <a:hlinkClick r:id="rId5"/>
              </a:rPr>
              <a:t>10.1126/sciadv.aao4641</a:t>
            </a:r>
            <a:endParaRPr lang="en-US" sz="1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BC783E-D36D-4038-8853-81A35381EE2E}"/>
              </a:ext>
            </a:extLst>
          </p:cNvPr>
          <p:cNvSpPr txBox="1"/>
          <p:nvPr/>
        </p:nvSpPr>
        <p:spPr>
          <a:xfrm>
            <a:off x="9826908" y="3899974"/>
            <a:ext cx="1827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Magnetic domains in multilayer</a:t>
            </a:r>
          </a:p>
        </p:txBody>
      </p:sp>
    </p:spTree>
    <p:extLst>
      <p:ext uri="{BB962C8B-B14F-4D97-AF65-F5344CB8AC3E}">
        <p14:creationId xmlns:p14="http://schemas.microsoft.com/office/powerpoint/2010/main" val="76423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0B484-671A-45EA-AA2F-C4245842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 X-rays (50-2000 eV)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7F111-57BF-447D-9567-03A18936D2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D02BD-B1DD-47BF-9C3B-AB9B48A19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589209"/>
            <a:ext cx="2910946" cy="4240743"/>
          </a:xfrm>
        </p:spPr>
        <p:txBody>
          <a:bodyPr/>
          <a:lstStyle/>
          <a:p>
            <a:r>
              <a:rPr lang="en-US" dirty="0"/>
              <a:t>Lower signal per photon – e.g. 70 e- at 250 eV</a:t>
            </a:r>
          </a:p>
          <a:p>
            <a:r>
              <a:rPr lang="en-US" dirty="0"/>
              <a:t>Short absorption length requires minimal insensitive layer and vacuum operation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B5DD8-8F1E-4B3F-BC9E-F42E68012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65C2A2-C6DD-45F0-9CF6-6260E1BE3A41}"/>
              </a:ext>
            </a:extLst>
          </p:cNvPr>
          <p:cNvSpPr txBox="1"/>
          <p:nvPr/>
        </p:nvSpPr>
        <p:spPr>
          <a:xfrm>
            <a:off x="407987" y="938654"/>
            <a:ext cx="4079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Challenges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A27E0362-3BC7-4F9C-90FC-AFC1BD543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" b="3220"/>
          <a:stretch/>
        </p:blipFill>
        <p:spPr bwMode="auto">
          <a:xfrm>
            <a:off x="3883278" y="1213543"/>
            <a:ext cx="8050030" cy="489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0C9202-7584-4EC6-AD9C-D5DF9BFF2FC6}"/>
              </a:ext>
            </a:extLst>
          </p:cNvPr>
          <p:cNvSpPr txBox="1"/>
          <p:nvPr/>
        </p:nvSpPr>
        <p:spPr>
          <a:xfrm rot="16200000">
            <a:off x="2600578" y="3602326"/>
            <a:ext cx="256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Attenuation length (µm)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50CAF6-C60C-41A6-B2A7-1B9A399A45E0}"/>
              </a:ext>
            </a:extLst>
          </p:cNvPr>
          <p:cNvSpPr txBox="1"/>
          <p:nvPr/>
        </p:nvSpPr>
        <p:spPr>
          <a:xfrm>
            <a:off x="7230535" y="5919801"/>
            <a:ext cx="22944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Photon energy (eV)</a:t>
            </a:r>
          </a:p>
        </p:txBody>
      </p:sp>
    </p:spTree>
    <p:extLst>
      <p:ext uri="{BB962C8B-B14F-4D97-AF65-F5344CB8AC3E}">
        <p14:creationId xmlns:p14="http://schemas.microsoft.com/office/powerpoint/2010/main" val="214591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8210-54D4-4D81-A7DD-68BCAFE3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Percival soft X-ray CMOS imager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4EB787-749D-4E31-A540-E5F6138B7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B19962-4BC5-44DF-A87C-113C41503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228627"/>
            <a:ext cx="11123612" cy="2793040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Key features: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Sensitive to single soft X-ray photons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Signal range 5 x 10</a:t>
            </a:r>
            <a:r>
              <a:rPr lang="en-US" sz="1800" baseline="30000" dirty="0"/>
              <a:t>4</a:t>
            </a:r>
            <a:r>
              <a:rPr lang="en-US" sz="1800" dirty="0"/>
              <a:t> photons/pix/image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300 Hz frame rate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1408 x 1408 pixels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27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 × 27</a:t>
            </a:r>
            <a:r>
              <a:rPr lang="en-US" sz="1800" dirty="0">
                <a:latin typeface="Symbol" panose="05050102010706020507" pitchFamily="18" charset="2"/>
              </a:rPr>
              <a:t>m</a:t>
            </a:r>
            <a:r>
              <a:rPr lang="en-US" sz="1800" dirty="0"/>
              <a:t>m pixel size</a:t>
            </a:r>
          </a:p>
          <a:p>
            <a:pPr lvl="1"/>
            <a:endParaRPr lang="en-US" sz="180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D634B-7BCF-4EF2-86C4-D8134E323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0F7BD8-33C4-4E8C-9596-3F9B264213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7" y="4048582"/>
            <a:ext cx="957540" cy="9575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72095BF-4ABB-4934-B657-FF810F00A41D}"/>
              </a:ext>
            </a:extLst>
          </p:cNvPr>
          <p:cNvGrpSpPr/>
          <p:nvPr/>
        </p:nvGrpSpPr>
        <p:grpSpPr>
          <a:xfrm>
            <a:off x="1535856" y="3944292"/>
            <a:ext cx="4547636" cy="1147020"/>
            <a:chOff x="1391221" y="5157192"/>
            <a:chExt cx="4547636" cy="1147020"/>
          </a:xfrm>
        </p:grpSpPr>
        <p:pic>
          <p:nvPicPr>
            <p:cNvPr id="9" name="Picture 81">
              <a:extLst>
                <a:ext uri="{FF2B5EF4-FFF2-40B4-BE49-F238E27FC236}">
                  <a16:creationId xmlns:a16="http://schemas.microsoft.com/office/drawing/2014/main" id="{A9AFA564-92D3-437C-9EF1-5AB5A174C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8043" y="5192708"/>
              <a:ext cx="616283" cy="563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2">
              <a:extLst>
                <a:ext uri="{FF2B5EF4-FFF2-40B4-BE49-F238E27FC236}">
                  <a16:creationId xmlns:a16="http://schemas.microsoft.com/office/drawing/2014/main" id="{9B704A96-11F8-4F65-8909-9B771A1CE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848" y="5157192"/>
              <a:ext cx="640294" cy="633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9F1057AE-7F95-4B8D-83A2-9A58E3667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775" y="5246496"/>
              <a:ext cx="1096503" cy="530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C8F886B-228E-439A-84A0-F38CFCF4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9644" y="5253443"/>
              <a:ext cx="1035331" cy="4749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ABD319-436B-44B1-88AC-69CFA47D50DA}"/>
                </a:ext>
              </a:extLst>
            </p:cNvPr>
            <p:cNvSpPr txBox="1"/>
            <p:nvPr/>
          </p:nvSpPr>
          <p:spPr>
            <a:xfrm>
              <a:off x="1391221" y="5749883"/>
              <a:ext cx="855552" cy="554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Rutherford </a:t>
              </a:r>
            </a:p>
            <a:p>
              <a:pPr algn="ctr"/>
              <a:r>
                <a:rPr lang="en-US" sz="1200" dirty="0"/>
                <a:t>Appleton </a:t>
              </a:r>
            </a:p>
            <a:p>
              <a:pPr algn="ctr"/>
              <a:r>
                <a:rPr lang="en-US" sz="1200" dirty="0"/>
                <a:t>Lab / STFC</a:t>
              </a:r>
              <a:endParaRPr lang="de-DE" sz="1200" dirty="0" err="1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45D85C-A57D-4C30-9E00-AB5DAF3137DD}"/>
                </a:ext>
              </a:extLst>
            </p:cNvPr>
            <p:cNvSpPr txBox="1"/>
            <p:nvPr/>
          </p:nvSpPr>
          <p:spPr>
            <a:xfrm>
              <a:off x="2281504" y="5740252"/>
              <a:ext cx="927530" cy="554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/>
                <a:t>Elettra</a:t>
              </a:r>
              <a:endParaRPr lang="en-US" sz="1200" dirty="0"/>
            </a:p>
            <a:p>
              <a:pPr algn="ctr"/>
              <a:r>
                <a:rPr lang="en-US" sz="1200" dirty="0" err="1"/>
                <a:t>Sinchrotrone</a:t>
              </a:r>
              <a:endParaRPr lang="en-US" sz="1200" dirty="0"/>
            </a:p>
            <a:p>
              <a:pPr algn="ctr"/>
              <a:r>
                <a:rPr lang="en-US" sz="1200" dirty="0"/>
                <a:t>Trieste</a:t>
              </a:r>
              <a:endParaRPr lang="de-DE" sz="1200" dirty="0" err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6B9231D-52FB-4C9C-8027-198DE7347342}"/>
                </a:ext>
              </a:extLst>
            </p:cNvPr>
            <p:cNvSpPr txBox="1"/>
            <p:nvPr/>
          </p:nvSpPr>
          <p:spPr>
            <a:xfrm>
              <a:off x="3208162" y="5726570"/>
              <a:ext cx="701716" cy="554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Diamond</a:t>
              </a:r>
            </a:p>
            <a:p>
              <a:pPr algn="ctr"/>
              <a:r>
                <a:rPr lang="en-US" sz="1200" dirty="0"/>
                <a:t>Light</a:t>
              </a:r>
            </a:p>
            <a:p>
              <a:pPr algn="ctr"/>
              <a:r>
                <a:rPr lang="en-US" sz="1200" dirty="0"/>
                <a:t>Source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F2184E6-9DAE-4119-96BC-38F820E56A0E}"/>
                </a:ext>
              </a:extLst>
            </p:cNvPr>
            <p:cNvSpPr txBox="1"/>
            <p:nvPr/>
          </p:nvSpPr>
          <p:spPr>
            <a:xfrm>
              <a:off x="4062457" y="5716939"/>
              <a:ext cx="845671" cy="554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Pohang</a:t>
              </a:r>
            </a:p>
            <a:p>
              <a:pPr algn="ctr"/>
              <a:r>
                <a:rPr lang="en-US" sz="1200" dirty="0"/>
                <a:t>Accelerator</a:t>
              </a:r>
            </a:p>
            <a:p>
              <a:pPr algn="ctr"/>
              <a:r>
                <a:rPr lang="en-US" sz="1200" dirty="0"/>
                <a:t>Laboratory</a:t>
              </a:r>
              <a:endParaRPr lang="de-DE" sz="1200" dirty="0" err="1"/>
            </a:p>
          </p:txBody>
        </p:sp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039AC36-D779-4539-AF95-454C674580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872" y="5246496"/>
              <a:ext cx="851144" cy="4867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817302-2DBC-4172-BA96-7B5A2AA847C2}"/>
                </a:ext>
              </a:extLst>
            </p:cNvPr>
            <p:cNvSpPr txBox="1"/>
            <p:nvPr/>
          </p:nvSpPr>
          <p:spPr>
            <a:xfrm>
              <a:off x="4799856" y="5775647"/>
              <a:ext cx="11390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Soleil Synchrotron</a:t>
              </a:r>
              <a:endParaRPr lang="de-DE" sz="1200" dirty="0" err="1"/>
            </a:p>
          </p:txBody>
        </p:sp>
      </p:grpSp>
      <p:pic>
        <p:nvPicPr>
          <p:cNvPr id="19" name="Content Placeholder 2">
            <a:extLst>
              <a:ext uri="{FF2B5EF4-FFF2-40B4-BE49-F238E27FC236}">
                <a16:creationId xmlns:a16="http://schemas.microsoft.com/office/drawing/2014/main" id="{EACA4C0D-F380-4B27-8A28-02409B9F78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415" y="1007126"/>
            <a:ext cx="5491206" cy="4532932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47BBCBA-C477-4259-9182-EECB896EBA1C}"/>
              </a:ext>
            </a:extLst>
          </p:cNvPr>
          <p:cNvCxnSpPr>
            <a:cxnSpLocks/>
          </p:cNvCxnSpPr>
          <p:nvPr/>
        </p:nvCxnSpPr>
        <p:spPr>
          <a:xfrm flipV="1">
            <a:off x="6985000" y="3791369"/>
            <a:ext cx="3503488" cy="482821"/>
          </a:xfrm>
          <a:prstGeom prst="straightConnector1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D257E94-42E4-4B52-A4EB-8B9DC5F4064D}"/>
              </a:ext>
            </a:extLst>
          </p:cNvPr>
          <p:cNvSpPr txBox="1"/>
          <p:nvPr/>
        </p:nvSpPr>
        <p:spPr>
          <a:xfrm rot="21003657">
            <a:off x="8408876" y="3722613"/>
            <a:ext cx="6303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5 cm</a:t>
            </a:r>
            <a:endParaRPr lang="de-DE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10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82186-A000-496A-BF3A-343833E1E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Percival 2M sensor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C2D79-EF0B-4ADE-92BD-F2273F77C0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F324D4-14F7-40BF-BF57-B08C350C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102868"/>
            <a:ext cx="5616575" cy="5010249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dirty="0"/>
              <a:t>Designed by RAL (180 nm CMOS)</a:t>
            </a:r>
          </a:p>
          <a:p>
            <a:pPr>
              <a:lnSpc>
                <a:spcPct val="114000"/>
              </a:lnSpc>
            </a:pPr>
            <a:r>
              <a:rPr lang="en-US" dirty="0"/>
              <a:t>3 gain levels – overflow mechanism</a:t>
            </a:r>
          </a:p>
          <a:p>
            <a:pPr lvl="1">
              <a:lnSpc>
                <a:spcPct val="114000"/>
              </a:lnSpc>
            </a:pPr>
            <a:r>
              <a:rPr lang="en-US" sz="1800" dirty="0"/>
              <a:t>~15e- noise to 3.5 Me-</a:t>
            </a:r>
          </a:p>
          <a:p>
            <a:pPr>
              <a:lnSpc>
                <a:spcPct val="114000"/>
              </a:lnSpc>
            </a:pPr>
            <a:r>
              <a:rPr lang="en-US" dirty="0"/>
              <a:t>On-chip ADCs</a:t>
            </a:r>
          </a:p>
          <a:p>
            <a:pPr>
              <a:lnSpc>
                <a:spcPct val="114000"/>
              </a:lnSpc>
            </a:pPr>
            <a:r>
              <a:rPr lang="en-US" dirty="0"/>
              <a:t>20 Gbit/s data at 300 Hz</a:t>
            </a:r>
          </a:p>
          <a:p>
            <a:pPr>
              <a:lnSpc>
                <a:spcPct val="114000"/>
              </a:lnSpc>
            </a:pPr>
            <a:r>
              <a:rPr lang="en-US" dirty="0"/>
              <a:t>Back-side illuminated sensor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A33242-598E-426D-A7CB-1DF61AA1B20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6F4E-BE99-4E56-8242-D242950A0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pic>
        <p:nvPicPr>
          <p:cNvPr id="12" name="Picture 11" descr="http://www.australianruralsupplies.com.au/assets/full/FJ100.jpg">
            <a:extLst>
              <a:ext uri="{FF2B5EF4-FFF2-40B4-BE49-F238E27FC236}">
                <a16:creationId xmlns:a16="http://schemas.microsoft.com/office/drawing/2014/main" id="{E9966669-1802-4479-A82B-F34E79DA27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3844" y="4338733"/>
            <a:ext cx="1148780" cy="1684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cerakoteguncoatings.com/uploaded/public/final_pi_485.jpg">
            <a:extLst>
              <a:ext uri="{FF2B5EF4-FFF2-40B4-BE49-F238E27FC236}">
                <a16:creationId xmlns:a16="http://schemas.microsoft.com/office/drawing/2014/main" id="{64ED1D3D-3045-4B8A-8876-1E26EDACB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6" b="97763" l="5926" r="89630">
                        <a14:foregroundMark x1="34815" y1="2685" x2="22222" y2="4027"/>
                        <a14:foregroundMark x1="22222" y1="22595" x2="22222" y2="22595"/>
                        <a14:foregroundMark x1="21481" y1="4251" x2="21481" y2="4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23000" y="4014483"/>
            <a:ext cx="510621" cy="169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images.plasticboxshop.co.uk/images/products/zoom/1381396782-91190000.jpg">
            <a:extLst>
              <a:ext uri="{FF2B5EF4-FFF2-40B4-BE49-F238E27FC236}">
                <a16:creationId xmlns:a16="http://schemas.microsoft.com/office/drawing/2014/main" id="{270B64F8-D8F3-4D0E-AA38-C33BC2C9A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6520" y="4665996"/>
            <a:ext cx="1463687" cy="162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stomShape 8">
            <a:extLst>
              <a:ext uri="{FF2B5EF4-FFF2-40B4-BE49-F238E27FC236}">
                <a16:creationId xmlns:a16="http://schemas.microsoft.com/office/drawing/2014/main" id="{EF1678B5-387F-4519-8F19-D5C31FC010D6}"/>
              </a:ext>
            </a:extLst>
          </p:cNvPr>
          <p:cNvSpPr/>
          <p:nvPr/>
        </p:nvSpPr>
        <p:spPr>
          <a:xfrm rot="5400000">
            <a:off x="8849923" y="3957319"/>
            <a:ext cx="286075" cy="510621"/>
          </a:xfrm>
          <a:custGeom>
            <a:avLst/>
            <a:gdLst/>
            <a:ahLst/>
            <a:cxnLst/>
            <a:rect l="0" t="0" r="r" b="b"/>
            <a:pathLst>
              <a:path w="928" h="1408">
                <a:moveTo>
                  <a:pt x="0" y="0"/>
                </a:moveTo>
                <a:lnTo>
                  <a:pt x="0" y="615"/>
                </a:lnTo>
                <a:cubicBezTo>
                  <a:pt x="0" y="884"/>
                  <a:pt x="266" y="1152"/>
                  <a:pt x="533" y="1152"/>
                </a:cubicBezTo>
                <a:lnTo>
                  <a:pt x="571" y="1152"/>
                </a:lnTo>
                <a:lnTo>
                  <a:pt x="571" y="1407"/>
                </a:lnTo>
                <a:lnTo>
                  <a:pt x="927" y="1011"/>
                </a:lnTo>
                <a:lnTo>
                  <a:pt x="571" y="615"/>
                </a:lnTo>
                <a:lnTo>
                  <a:pt x="571" y="871"/>
                </a:lnTo>
                <a:lnTo>
                  <a:pt x="533" y="871"/>
                </a:lnTo>
                <a:cubicBezTo>
                  <a:pt x="358" y="871"/>
                  <a:pt x="184" y="743"/>
                  <a:pt x="184" y="615"/>
                </a:cubicBezTo>
                <a:lnTo>
                  <a:pt x="184" y="0"/>
                </a:lnTo>
                <a:lnTo>
                  <a:pt x="0" y="0"/>
                </a:lnTo>
              </a:path>
            </a:pathLst>
          </a:custGeom>
          <a:solidFill>
            <a:srgbClr val="00B8FF">
              <a:alpha val="30000"/>
            </a:srgbClr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E9B91791-E81A-4BF4-BB3F-71C827ECA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551442" y="5042132"/>
            <a:ext cx="1037947" cy="77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1B6F91-C715-4F67-A6B7-84F9BE298F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3415" y="737376"/>
            <a:ext cx="6412035" cy="3172505"/>
          </a:xfrm>
          <a:prstGeom prst="rect">
            <a:avLst/>
          </a:prstGeom>
        </p:spPr>
      </p:pic>
      <p:sp>
        <p:nvSpPr>
          <p:cNvPr id="20" name="CustomShape 8">
            <a:extLst>
              <a:ext uri="{FF2B5EF4-FFF2-40B4-BE49-F238E27FC236}">
                <a16:creationId xmlns:a16="http://schemas.microsoft.com/office/drawing/2014/main" id="{F7888095-1796-4582-9F4C-E26CDA7B96E5}"/>
              </a:ext>
            </a:extLst>
          </p:cNvPr>
          <p:cNvSpPr/>
          <p:nvPr/>
        </p:nvSpPr>
        <p:spPr>
          <a:xfrm rot="5400000">
            <a:off x="7837930" y="4226460"/>
            <a:ext cx="286075" cy="510621"/>
          </a:xfrm>
          <a:custGeom>
            <a:avLst/>
            <a:gdLst/>
            <a:ahLst/>
            <a:cxnLst/>
            <a:rect l="0" t="0" r="r" b="b"/>
            <a:pathLst>
              <a:path w="928" h="1408">
                <a:moveTo>
                  <a:pt x="0" y="0"/>
                </a:moveTo>
                <a:lnTo>
                  <a:pt x="0" y="615"/>
                </a:lnTo>
                <a:cubicBezTo>
                  <a:pt x="0" y="884"/>
                  <a:pt x="266" y="1152"/>
                  <a:pt x="533" y="1152"/>
                </a:cubicBezTo>
                <a:lnTo>
                  <a:pt x="571" y="1152"/>
                </a:lnTo>
                <a:lnTo>
                  <a:pt x="571" y="1407"/>
                </a:lnTo>
                <a:lnTo>
                  <a:pt x="927" y="1011"/>
                </a:lnTo>
                <a:lnTo>
                  <a:pt x="571" y="615"/>
                </a:lnTo>
                <a:lnTo>
                  <a:pt x="571" y="871"/>
                </a:lnTo>
                <a:lnTo>
                  <a:pt x="533" y="871"/>
                </a:lnTo>
                <a:cubicBezTo>
                  <a:pt x="358" y="871"/>
                  <a:pt x="184" y="743"/>
                  <a:pt x="184" y="615"/>
                </a:cubicBezTo>
                <a:lnTo>
                  <a:pt x="184" y="0"/>
                </a:lnTo>
                <a:lnTo>
                  <a:pt x="0" y="0"/>
                </a:lnTo>
              </a:path>
            </a:pathLst>
          </a:custGeom>
          <a:solidFill>
            <a:srgbClr val="00B8FF">
              <a:alpha val="30000"/>
            </a:srgbClr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" name="CustomShape 8">
            <a:extLst>
              <a:ext uri="{FF2B5EF4-FFF2-40B4-BE49-F238E27FC236}">
                <a16:creationId xmlns:a16="http://schemas.microsoft.com/office/drawing/2014/main" id="{F71A6E93-32DF-498A-9C85-058344A4CFDF}"/>
              </a:ext>
            </a:extLst>
          </p:cNvPr>
          <p:cNvSpPr/>
          <p:nvPr/>
        </p:nvSpPr>
        <p:spPr>
          <a:xfrm rot="5400000">
            <a:off x="6369930" y="4535529"/>
            <a:ext cx="286075" cy="510621"/>
          </a:xfrm>
          <a:custGeom>
            <a:avLst/>
            <a:gdLst/>
            <a:ahLst/>
            <a:cxnLst/>
            <a:rect l="0" t="0" r="r" b="b"/>
            <a:pathLst>
              <a:path w="928" h="1408">
                <a:moveTo>
                  <a:pt x="0" y="0"/>
                </a:moveTo>
                <a:lnTo>
                  <a:pt x="0" y="615"/>
                </a:lnTo>
                <a:cubicBezTo>
                  <a:pt x="0" y="884"/>
                  <a:pt x="266" y="1152"/>
                  <a:pt x="533" y="1152"/>
                </a:cubicBezTo>
                <a:lnTo>
                  <a:pt x="571" y="1152"/>
                </a:lnTo>
                <a:lnTo>
                  <a:pt x="571" y="1407"/>
                </a:lnTo>
                <a:lnTo>
                  <a:pt x="927" y="1011"/>
                </a:lnTo>
                <a:lnTo>
                  <a:pt x="571" y="615"/>
                </a:lnTo>
                <a:lnTo>
                  <a:pt x="571" y="871"/>
                </a:lnTo>
                <a:lnTo>
                  <a:pt x="533" y="871"/>
                </a:lnTo>
                <a:cubicBezTo>
                  <a:pt x="358" y="871"/>
                  <a:pt x="184" y="743"/>
                  <a:pt x="184" y="615"/>
                </a:cubicBezTo>
                <a:lnTo>
                  <a:pt x="184" y="0"/>
                </a:lnTo>
                <a:lnTo>
                  <a:pt x="0" y="0"/>
                </a:lnTo>
              </a:path>
            </a:pathLst>
          </a:custGeom>
          <a:solidFill>
            <a:srgbClr val="00B8FF">
              <a:alpha val="30000"/>
            </a:srgbClr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EEBC5C-2A01-4AAF-935B-1DC2F1068FE7}"/>
              </a:ext>
            </a:extLst>
          </p:cNvPr>
          <p:cNvGrpSpPr/>
          <p:nvPr/>
        </p:nvGrpSpPr>
        <p:grpSpPr>
          <a:xfrm>
            <a:off x="568517" y="3939035"/>
            <a:ext cx="4279263" cy="2353673"/>
            <a:chOff x="407988" y="2314933"/>
            <a:chExt cx="4890881" cy="280007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C70CA90-E1F2-412B-AA52-40DC7C84A1A7}"/>
                </a:ext>
              </a:extLst>
            </p:cNvPr>
            <p:cNvGrpSpPr/>
            <p:nvPr/>
          </p:nvGrpSpPr>
          <p:grpSpPr>
            <a:xfrm flipH="1">
              <a:off x="1199494" y="2864986"/>
              <a:ext cx="3302335" cy="1293893"/>
              <a:chOff x="6708129" y="2470483"/>
              <a:chExt cx="3302335" cy="1293893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0E6627B-A587-4CBE-BC5E-A69E49289F0E}"/>
                  </a:ext>
                </a:extLst>
              </p:cNvPr>
              <p:cNvSpPr/>
              <p:nvPr/>
            </p:nvSpPr>
            <p:spPr>
              <a:xfrm>
                <a:off x="6708431" y="2470484"/>
                <a:ext cx="3302033" cy="1022014"/>
              </a:xfrm>
              <a:prstGeom prst="rect">
                <a:avLst/>
              </a:prstGeom>
              <a:solidFill>
                <a:srgbClr val="FFC000">
                  <a:lumMod val="20000"/>
                  <a:lumOff val="8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5C09EEAF-8DDA-44E8-9636-4210A2C7C1FD}"/>
                  </a:ext>
                </a:extLst>
              </p:cNvPr>
              <p:cNvSpPr/>
              <p:nvPr/>
            </p:nvSpPr>
            <p:spPr>
              <a:xfrm>
                <a:off x="6708431" y="3383712"/>
                <a:ext cx="3302033" cy="380664"/>
              </a:xfrm>
              <a:prstGeom prst="rect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5C20066-C138-4901-A075-86832448F4E7}"/>
                  </a:ext>
                </a:extLst>
              </p:cNvPr>
              <p:cNvSpPr/>
              <p:nvPr/>
            </p:nvSpPr>
            <p:spPr>
              <a:xfrm>
                <a:off x="7924787" y="3030785"/>
                <a:ext cx="1010856" cy="350920"/>
              </a:xfrm>
              <a:prstGeom prst="rect">
                <a:avLst/>
              </a:prstGeom>
              <a:solidFill>
                <a:srgbClr val="FFCCCC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B7D1F268-1D40-495D-BB42-70138C328D08}"/>
                  </a:ext>
                </a:extLst>
              </p:cNvPr>
              <p:cNvSpPr/>
              <p:nvPr/>
            </p:nvSpPr>
            <p:spPr>
              <a:xfrm>
                <a:off x="8935946" y="3030785"/>
                <a:ext cx="1067831" cy="350920"/>
              </a:xfrm>
              <a:prstGeom prst="rect">
                <a:avLst/>
              </a:prstGeom>
              <a:solidFill>
                <a:srgbClr val="FFCCCC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54EB710-3837-46CF-BEDB-F7EC80AFC9AB}"/>
                  </a:ext>
                </a:extLst>
              </p:cNvPr>
              <p:cNvSpPr/>
              <p:nvPr/>
            </p:nvSpPr>
            <p:spPr>
              <a:xfrm>
                <a:off x="8096491" y="3279437"/>
                <a:ext cx="263240" cy="102268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F8C63FB4-8B59-4A1E-88DE-A688000116BF}"/>
                  </a:ext>
                </a:extLst>
              </p:cNvPr>
              <p:cNvSpPr/>
              <p:nvPr/>
            </p:nvSpPr>
            <p:spPr>
              <a:xfrm>
                <a:off x="8516067" y="3279437"/>
                <a:ext cx="263240" cy="102268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C015A73-3AA9-4509-95C5-910FA7E3ED85}"/>
                  </a:ext>
                </a:extLst>
              </p:cNvPr>
              <p:cNvSpPr/>
              <p:nvPr/>
            </p:nvSpPr>
            <p:spPr>
              <a:xfrm>
                <a:off x="9105699" y="3279437"/>
                <a:ext cx="263240" cy="102268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D8DAE9A-49D4-40F1-A256-889F717D85CA}"/>
                  </a:ext>
                </a:extLst>
              </p:cNvPr>
              <p:cNvSpPr/>
              <p:nvPr/>
            </p:nvSpPr>
            <p:spPr>
              <a:xfrm>
                <a:off x="9525275" y="3279437"/>
                <a:ext cx="263240" cy="102268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C2CDF420-1065-49F3-B9C8-E32F760B8DB9}"/>
                  </a:ext>
                </a:extLst>
              </p:cNvPr>
              <p:cNvSpPr/>
              <p:nvPr/>
            </p:nvSpPr>
            <p:spPr>
              <a:xfrm>
                <a:off x="8322551" y="3441363"/>
                <a:ext cx="263240" cy="102268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30989D4-B57A-4161-95BD-3A689B5C08AD}"/>
                  </a:ext>
                </a:extLst>
              </p:cNvPr>
              <p:cNvSpPr/>
              <p:nvPr/>
            </p:nvSpPr>
            <p:spPr>
              <a:xfrm>
                <a:off x="9309691" y="3441363"/>
                <a:ext cx="263240" cy="102268"/>
              </a:xfrm>
              <a:prstGeom prst="rect">
                <a:avLst/>
              </a:prstGeom>
              <a:solidFill>
                <a:sysClr val="windowText" lastClr="000000">
                  <a:lumMod val="75000"/>
                  <a:lumOff val="25000"/>
                </a:sys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A689449C-7B54-418E-91D2-461B644988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70879" y="3628437"/>
                <a:ext cx="783211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9E90FFF0-D2CB-4E2E-A326-CEACB7C990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7948" y="3490993"/>
                <a:ext cx="556176" cy="1504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3ADD7328-A773-4CB6-9D0A-C3612936D8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54241" y="3440476"/>
                <a:ext cx="0" cy="206309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E5662C8F-72AA-435A-ADF0-0F8485235F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441311" y="3517061"/>
                <a:ext cx="0" cy="20270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527AA457-0515-4D47-B491-0C8B110DC9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7643" y="3378783"/>
                <a:ext cx="0" cy="11221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0D393007-5397-452B-B9E1-50D8FDA6D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14124" y="3378783"/>
                <a:ext cx="0" cy="11221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DC520DC-B000-46B1-99C6-AEAF46CEA52A}"/>
                  </a:ext>
                </a:extLst>
              </p:cNvPr>
              <p:cNvSpPr/>
              <p:nvPr/>
            </p:nvSpPr>
            <p:spPr>
              <a:xfrm>
                <a:off x="6708129" y="3036636"/>
                <a:ext cx="1213102" cy="34214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F9A0E33-1CBC-4AC6-8121-A1CE9ADB4F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670879" y="3378778"/>
                <a:ext cx="3254" cy="257595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7E44AD1A-7183-4B26-B35F-D5AD2BDF15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04245" y="3490993"/>
                <a:ext cx="306219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42E50F8-1B19-4A53-9775-7333D1CA2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04246" y="3378783"/>
                <a:ext cx="0" cy="11221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B024E765-D68D-4621-8E46-000E3F2F9A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1311" y="3708059"/>
                <a:ext cx="552939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  <a:miter lim="800000"/>
              </a:ln>
              <a:effectLst/>
            </p:spPr>
          </p:cxn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4099BDB-D3E4-4C38-8BA6-79F627F12E88}"/>
                  </a:ext>
                </a:extLst>
              </p:cNvPr>
              <p:cNvSpPr/>
              <p:nvPr/>
            </p:nvSpPr>
            <p:spPr>
              <a:xfrm>
                <a:off x="6708129" y="2470483"/>
                <a:ext cx="3294228" cy="660335"/>
              </a:xfrm>
              <a:prstGeom prst="rect">
                <a:avLst/>
              </a:prstGeom>
              <a:solidFill>
                <a:srgbClr val="70AD47">
                  <a:lumMod val="20000"/>
                  <a:lumOff val="80000"/>
                </a:srgbClr>
              </a:solidFill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5431497D-1F64-440E-B55A-80EEF417E354}"/>
                  </a:ext>
                </a:extLst>
              </p:cNvPr>
              <p:cNvCxnSpPr/>
              <p:nvPr/>
            </p:nvCxnSpPr>
            <p:spPr>
              <a:xfrm>
                <a:off x="6708129" y="2470484"/>
                <a:ext cx="330233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907EDF4-04DE-4676-B8DD-54824BA15270}"/>
                </a:ext>
              </a:extLst>
            </p:cNvPr>
            <p:cNvSpPr txBox="1"/>
            <p:nvPr/>
          </p:nvSpPr>
          <p:spPr>
            <a:xfrm>
              <a:off x="1247314" y="2432702"/>
              <a:ext cx="2409490" cy="402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Thin entrance implant</a:t>
              </a:r>
              <a:endParaRPr lang="de-DE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51950B1-ED46-4FDA-BBFE-E1388DE2856E}"/>
                </a:ext>
              </a:extLst>
            </p:cNvPr>
            <p:cNvGrpSpPr/>
            <p:nvPr/>
          </p:nvGrpSpPr>
          <p:grpSpPr>
            <a:xfrm>
              <a:off x="3522607" y="2314933"/>
              <a:ext cx="793015" cy="1196978"/>
              <a:chOff x="1562628" y="1056198"/>
              <a:chExt cx="826489" cy="1709853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2372C60-DA09-48E6-A576-8A10EACCDFEB}"/>
                  </a:ext>
                </a:extLst>
              </p:cNvPr>
              <p:cNvSpPr/>
              <p:nvPr/>
            </p:nvSpPr>
            <p:spPr>
              <a:xfrm rot="3900000">
                <a:off x="1210722" y="1443607"/>
                <a:ext cx="955504" cy="180686"/>
              </a:xfrm>
              <a:custGeom>
                <a:avLst/>
                <a:gdLst>
                  <a:gd name="connsiteX0" fmla="*/ 0 w 1243263"/>
                  <a:gd name="connsiteY0" fmla="*/ 112298 h 304809"/>
                  <a:gd name="connsiteX1" fmla="*/ 56147 w 1243263"/>
                  <a:gd name="connsiteY1" fmla="*/ 296783 h 304809"/>
                  <a:gd name="connsiteX2" fmla="*/ 128337 w 1243263"/>
                  <a:gd name="connsiteY2" fmla="*/ 4 h 304809"/>
                  <a:gd name="connsiteX3" fmla="*/ 208547 w 1243263"/>
                  <a:gd name="connsiteY3" fmla="*/ 304804 h 304809"/>
                  <a:gd name="connsiteX4" fmla="*/ 288758 w 1243263"/>
                  <a:gd name="connsiteY4" fmla="*/ 8025 h 304809"/>
                  <a:gd name="connsiteX5" fmla="*/ 385010 w 1243263"/>
                  <a:gd name="connsiteY5" fmla="*/ 280741 h 304809"/>
                  <a:gd name="connsiteX6" fmla="*/ 465221 w 1243263"/>
                  <a:gd name="connsiteY6" fmla="*/ 8025 h 304809"/>
                  <a:gd name="connsiteX7" fmla="*/ 553453 w 1243263"/>
                  <a:gd name="connsiteY7" fmla="*/ 296783 h 304809"/>
                  <a:gd name="connsiteX8" fmla="*/ 649705 w 1243263"/>
                  <a:gd name="connsiteY8" fmla="*/ 24067 h 304809"/>
                  <a:gd name="connsiteX9" fmla="*/ 745958 w 1243263"/>
                  <a:gd name="connsiteY9" fmla="*/ 288762 h 304809"/>
                  <a:gd name="connsiteX10" fmla="*/ 826168 w 1243263"/>
                  <a:gd name="connsiteY10" fmla="*/ 32088 h 304809"/>
                  <a:gd name="connsiteX11" fmla="*/ 914400 w 1243263"/>
                  <a:gd name="connsiteY11" fmla="*/ 304804 h 304809"/>
                  <a:gd name="connsiteX12" fmla="*/ 1002632 w 1243263"/>
                  <a:gd name="connsiteY12" fmla="*/ 40109 h 304809"/>
                  <a:gd name="connsiteX13" fmla="*/ 1090863 w 1243263"/>
                  <a:gd name="connsiteY13" fmla="*/ 296783 h 304809"/>
                  <a:gd name="connsiteX14" fmla="*/ 1130968 w 1243263"/>
                  <a:gd name="connsiteY14" fmla="*/ 184488 h 304809"/>
                  <a:gd name="connsiteX15" fmla="*/ 1219200 w 1243263"/>
                  <a:gd name="connsiteY15" fmla="*/ 152404 h 304809"/>
                  <a:gd name="connsiteX16" fmla="*/ 1243263 w 1243263"/>
                  <a:gd name="connsiteY16" fmla="*/ 160425 h 304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243263" h="304809">
                    <a:moveTo>
                      <a:pt x="0" y="112298"/>
                    </a:moveTo>
                    <a:cubicBezTo>
                      <a:pt x="17379" y="213898"/>
                      <a:pt x="34758" y="315499"/>
                      <a:pt x="56147" y="296783"/>
                    </a:cubicBezTo>
                    <a:cubicBezTo>
                      <a:pt x="77537" y="278067"/>
                      <a:pt x="102937" y="-1333"/>
                      <a:pt x="128337" y="4"/>
                    </a:cubicBezTo>
                    <a:cubicBezTo>
                      <a:pt x="153737" y="1341"/>
                      <a:pt x="181810" y="303467"/>
                      <a:pt x="208547" y="304804"/>
                    </a:cubicBezTo>
                    <a:cubicBezTo>
                      <a:pt x="235284" y="306141"/>
                      <a:pt x="259348" y="12035"/>
                      <a:pt x="288758" y="8025"/>
                    </a:cubicBezTo>
                    <a:cubicBezTo>
                      <a:pt x="318168" y="4015"/>
                      <a:pt x="355600" y="280741"/>
                      <a:pt x="385010" y="280741"/>
                    </a:cubicBezTo>
                    <a:cubicBezTo>
                      <a:pt x="414420" y="280741"/>
                      <a:pt x="437147" y="5351"/>
                      <a:pt x="465221" y="8025"/>
                    </a:cubicBezTo>
                    <a:cubicBezTo>
                      <a:pt x="493295" y="10699"/>
                      <a:pt x="522706" y="294109"/>
                      <a:pt x="553453" y="296783"/>
                    </a:cubicBezTo>
                    <a:cubicBezTo>
                      <a:pt x="584200" y="299457"/>
                      <a:pt x="617621" y="25404"/>
                      <a:pt x="649705" y="24067"/>
                    </a:cubicBezTo>
                    <a:cubicBezTo>
                      <a:pt x="681789" y="22730"/>
                      <a:pt x="716548" y="287425"/>
                      <a:pt x="745958" y="288762"/>
                    </a:cubicBezTo>
                    <a:cubicBezTo>
                      <a:pt x="775368" y="290099"/>
                      <a:pt x="798094" y="29414"/>
                      <a:pt x="826168" y="32088"/>
                    </a:cubicBezTo>
                    <a:cubicBezTo>
                      <a:pt x="854242" y="34762"/>
                      <a:pt x="884989" y="303467"/>
                      <a:pt x="914400" y="304804"/>
                    </a:cubicBezTo>
                    <a:cubicBezTo>
                      <a:pt x="943811" y="306141"/>
                      <a:pt x="973222" y="41446"/>
                      <a:pt x="1002632" y="40109"/>
                    </a:cubicBezTo>
                    <a:cubicBezTo>
                      <a:pt x="1032042" y="38772"/>
                      <a:pt x="1069474" y="272720"/>
                      <a:pt x="1090863" y="296783"/>
                    </a:cubicBezTo>
                    <a:cubicBezTo>
                      <a:pt x="1112252" y="320846"/>
                      <a:pt x="1109579" y="208551"/>
                      <a:pt x="1130968" y="184488"/>
                    </a:cubicBezTo>
                    <a:cubicBezTo>
                      <a:pt x="1152358" y="160425"/>
                      <a:pt x="1200484" y="156415"/>
                      <a:pt x="1219200" y="152404"/>
                    </a:cubicBezTo>
                    <a:cubicBezTo>
                      <a:pt x="1237916" y="148394"/>
                      <a:pt x="1240589" y="154409"/>
                      <a:pt x="1243263" y="1604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ED7D31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Explosion: 8 Points 33">
                <a:extLst>
                  <a:ext uri="{FF2B5EF4-FFF2-40B4-BE49-F238E27FC236}">
                    <a16:creationId xmlns:a16="http://schemas.microsoft.com/office/drawing/2014/main" id="{C1570DBB-7876-4027-861C-BBE893621DF4}"/>
                  </a:ext>
                </a:extLst>
              </p:cNvPr>
              <p:cNvSpPr/>
              <p:nvPr/>
            </p:nvSpPr>
            <p:spPr>
              <a:xfrm>
                <a:off x="1777781" y="2025642"/>
                <a:ext cx="259938" cy="304810"/>
              </a:xfrm>
              <a:prstGeom prst="irregularSeal1">
                <a:avLst/>
              </a:prstGeom>
              <a:solidFill>
                <a:srgbClr val="FFFF00"/>
              </a:solidFill>
              <a:ln w="95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1E9C497-AF89-4104-A08B-B214995BBD30}"/>
                  </a:ext>
                </a:extLst>
              </p:cNvPr>
              <p:cNvSpPr txBox="1"/>
              <p:nvPr/>
            </p:nvSpPr>
            <p:spPr>
              <a:xfrm>
                <a:off x="1622737" y="2165317"/>
                <a:ext cx="446800" cy="470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h+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2CC2C33-D173-4F40-BC23-9DAE532805CC}"/>
                  </a:ext>
                </a:extLst>
              </p:cNvPr>
              <p:cNvSpPr txBox="1"/>
              <p:nvPr/>
            </p:nvSpPr>
            <p:spPr>
              <a:xfrm>
                <a:off x="1923934" y="2247743"/>
                <a:ext cx="446800" cy="470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h+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019723D-F81F-4B51-A613-09D4F894C46B}"/>
                  </a:ext>
                </a:extLst>
              </p:cNvPr>
              <p:cNvSpPr txBox="1"/>
              <p:nvPr/>
            </p:nvSpPr>
            <p:spPr>
              <a:xfrm>
                <a:off x="1743747" y="2295318"/>
                <a:ext cx="446800" cy="470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</a:rPr>
                  <a:t>h+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086F9DA-64DC-42A4-896F-9D68C558A39F}"/>
                  </a:ext>
                </a:extLst>
              </p:cNvPr>
              <p:cNvSpPr txBox="1"/>
              <p:nvPr/>
            </p:nvSpPr>
            <p:spPr>
              <a:xfrm>
                <a:off x="1790279" y="1715653"/>
                <a:ext cx="446800" cy="470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</a:rPr>
                  <a:t>e-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91CD4CB4-8D6A-4FD5-8DB7-47ADDE08C939}"/>
                  </a:ext>
                </a:extLst>
              </p:cNvPr>
              <p:cNvSpPr txBox="1"/>
              <p:nvPr/>
            </p:nvSpPr>
            <p:spPr>
              <a:xfrm>
                <a:off x="1562628" y="1828632"/>
                <a:ext cx="446800" cy="470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</a:rPr>
                  <a:t>e-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AD13E90-0EB0-4A08-BF0C-FA1A80D71C0B}"/>
                  </a:ext>
                </a:extLst>
              </p:cNvPr>
              <p:cNvSpPr txBox="1"/>
              <p:nvPr/>
            </p:nvSpPr>
            <p:spPr>
              <a:xfrm>
                <a:off x="1942317" y="1838832"/>
                <a:ext cx="446800" cy="470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" panose="020F0502020204030204"/>
                  </a:rPr>
                  <a:t>e-</a:t>
                </a:r>
                <a:endParaRPr kumimoji="0" lang="de-DE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F4EDD3-7329-4F35-A21D-ACBEFA675213}"/>
                </a:ext>
              </a:extLst>
            </p:cNvPr>
            <p:cNvSpPr/>
            <p:nvPr/>
          </p:nvSpPr>
          <p:spPr>
            <a:xfrm>
              <a:off x="407988" y="4158880"/>
              <a:ext cx="4890881" cy="9561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 dirty="0" err="1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F161D6A-CA42-4A5B-8B80-73C0E2015940}"/>
                </a:ext>
              </a:extLst>
            </p:cNvPr>
            <p:cNvSpPr txBox="1"/>
            <p:nvPr/>
          </p:nvSpPr>
          <p:spPr>
            <a:xfrm>
              <a:off x="3779531" y="4294817"/>
              <a:ext cx="1243928" cy="695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Support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 panose="020F0502020204030204"/>
                </a:rPr>
                <a:t>wafer</a:t>
              </a:r>
              <a:endParaRPr lang="de-DE" sz="16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9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5E52C-2A7F-4691-BFF8-78DFF51A6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Percival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0F20C-BE51-4BA9-A2A8-F34914B72B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863A1F-A514-4E7F-8F17-14113A909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7" y="1216802"/>
            <a:ext cx="5616575" cy="5010249"/>
          </a:xfrm>
        </p:spPr>
        <p:txBody>
          <a:bodyPr/>
          <a:lstStyle/>
          <a:p>
            <a:r>
              <a:rPr lang="en-US" dirty="0"/>
              <a:t>2-side </a:t>
            </a:r>
            <a:r>
              <a:rPr lang="en-US" dirty="0" err="1"/>
              <a:t>buttable</a:t>
            </a:r>
            <a:r>
              <a:rPr lang="en-US" dirty="0"/>
              <a:t> design</a:t>
            </a:r>
          </a:p>
          <a:p>
            <a:r>
              <a:rPr lang="en-US" dirty="0"/>
              <a:t>Sensor in vacuum (cooled)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generation version developed</a:t>
            </a:r>
          </a:p>
          <a:p>
            <a:pPr lvl="1"/>
            <a:r>
              <a:rPr lang="en-US" dirty="0"/>
              <a:t>More compact chamber with Peltier</a:t>
            </a:r>
          </a:p>
          <a:p>
            <a:pPr lvl="1"/>
            <a:r>
              <a:rPr lang="en-US" dirty="0"/>
              <a:t>Modernized DAQ for full readout speed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2949B2-367A-4B7E-88E3-D2CDC28EBE1D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2D9644-9ED6-4C86-917A-8177F2D7A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89E4BF-4C1D-4095-AF34-95CB01033D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2360" y="800709"/>
            <a:ext cx="3404940" cy="2185523"/>
          </a:xfrm>
          <a:prstGeom prst="rect">
            <a:avLst/>
          </a:prstGeom>
        </p:spPr>
      </p:pic>
      <p:pic>
        <p:nvPicPr>
          <p:cNvPr id="8" name="Picture 96">
            <a:extLst>
              <a:ext uri="{FF2B5EF4-FFF2-40B4-BE49-F238E27FC236}">
                <a16:creationId xmlns:a16="http://schemas.microsoft.com/office/drawing/2014/main" id="{BAD4DB3E-C85E-4ED9-9024-4ED9C2D86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41" t="1703"/>
          <a:stretch/>
        </p:blipFill>
        <p:spPr bwMode="auto">
          <a:xfrm>
            <a:off x="6095999" y="3319537"/>
            <a:ext cx="5823688" cy="292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9835BB-4DF8-4F9E-81CE-31F4DB5897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0510" y="643985"/>
            <a:ext cx="3404940" cy="25325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FEEAB8-0256-469E-B7A0-3D3FD8486F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0225" y="3413906"/>
            <a:ext cx="3527482" cy="273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8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C7A4A-7376-4E85-B122-33B0004ED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Percival 2</a:t>
            </a:r>
            <a:r>
              <a:rPr lang="en-US" baseline="30000" dirty="0"/>
              <a:t>nd</a:t>
            </a:r>
            <a:r>
              <a:rPr lang="en-US" dirty="0"/>
              <a:t> generation sensor improvements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C2160-F929-41CD-B2FB-FEAD05556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EC582-9B2A-436A-A656-C4E724541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784163-F678-40D4-9798-1EB73C5F0C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84" y="1502710"/>
            <a:ext cx="5388342" cy="4662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C15AD7-392E-4F3B-8AAE-C927CF920820}"/>
              </a:ext>
            </a:extLst>
          </p:cNvPr>
          <p:cNvSpPr txBox="1"/>
          <p:nvPr/>
        </p:nvSpPr>
        <p:spPr>
          <a:xfrm>
            <a:off x="674686" y="1123458"/>
            <a:ext cx="5421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Baseline voltage lower and more uniform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A28679-746A-4A39-85C4-AC3875465F9B}"/>
              </a:ext>
            </a:extLst>
          </p:cNvPr>
          <p:cNvSpPr/>
          <p:nvPr/>
        </p:nvSpPr>
        <p:spPr>
          <a:xfrm>
            <a:off x="6167439" y="1123996"/>
            <a:ext cx="5724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ADC linearity improved (less crosstalk with pixels)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73BD77-0184-41A8-8396-621CBEB2723D}"/>
              </a:ext>
            </a:extLst>
          </p:cNvPr>
          <p:cNvGrpSpPr/>
          <p:nvPr/>
        </p:nvGrpSpPr>
        <p:grpSpPr>
          <a:xfrm>
            <a:off x="6448794" y="1725606"/>
            <a:ext cx="5607781" cy="2322740"/>
            <a:chOff x="3412196" y="4725101"/>
            <a:chExt cx="4347371" cy="17360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E25BA5A-1FF1-4BF1-8945-FE47975EA28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67499" y="4725101"/>
              <a:ext cx="3592068" cy="1736023"/>
            </a:xfrm>
            <a:prstGeom prst="rect">
              <a:avLst/>
            </a:prstGeom>
            <a:ln w="18360"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199FA2D-DED9-40CD-9844-EA2B3292EA3B}"/>
                </a:ext>
              </a:extLst>
            </p:cNvPr>
            <p:cNvSpPr/>
            <p:nvPr/>
          </p:nvSpPr>
          <p:spPr>
            <a:xfrm>
              <a:off x="3412196" y="5204549"/>
              <a:ext cx="983348" cy="601560"/>
            </a:xfrm>
            <a:prstGeom prst="rect">
              <a:avLst/>
            </a:prstGeom>
            <a:noFill/>
            <a:ln w="18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600" b="1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1st gen sensor</a:t>
              </a:r>
              <a:endParaRPr lang="en-US" sz="1600" b="0" strike="noStrike" spc="-1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A49BC667-CCA0-40DE-856C-CA496BB872E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7086" y="4048349"/>
            <a:ext cx="4609488" cy="2249493"/>
          </a:xfrm>
          <a:prstGeom prst="rect">
            <a:avLst/>
          </a:prstGeom>
          <a:ln w="18360"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D9E62FA-D97B-4B0D-8B7F-184FCD85C1B1}"/>
              </a:ext>
            </a:extLst>
          </p:cNvPr>
          <p:cNvSpPr/>
          <p:nvPr/>
        </p:nvSpPr>
        <p:spPr>
          <a:xfrm>
            <a:off x="6448794" y="4512427"/>
            <a:ext cx="1221925" cy="779486"/>
          </a:xfrm>
          <a:prstGeom prst="rect">
            <a:avLst/>
          </a:prstGeom>
          <a:noFill/>
          <a:ln w="18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2nd gen sensor</a:t>
            </a:r>
            <a:endParaRPr lang="en-US" sz="16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66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35C63-BA4F-4F14-950D-335598CA3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 </a:t>
            </a:r>
            <a:r>
              <a:rPr lang="en-US" dirty="0" err="1"/>
              <a:t>backthinned</a:t>
            </a:r>
            <a:r>
              <a:rPr lang="en-US" dirty="0"/>
              <a:t> sensor – beam tests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1673B1-5BE8-4C80-87F0-64DC471FE0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1027050"/>
            <a:ext cx="11376025" cy="379252"/>
          </a:xfrm>
        </p:spPr>
        <p:txBody>
          <a:bodyPr/>
          <a:lstStyle/>
          <a:p>
            <a:r>
              <a:rPr lang="en-US" dirty="0"/>
              <a:t>Measurements at PETRA-III P04, October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238EA-E7F1-43AC-A03B-5FD05560B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Soft X-ray detectors for synchrotrons and FELs   |    David Pennicard  |  MT annual meeting, Darmstadt, Nov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E3317-436F-4DFC-A124-BC34C006617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0976" y="1394578"/>
            <a:ext cx="6210597" cy="4688940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ECE66-D38A-4B8F-8430-9E57388365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981403" y="1298208"/>
            <a:ext cx="6210597" cy="4688940"/>
          </a:xfrm>
          <a:prstGeom prst="rect">
            <a:avLst/>
          </a:prstGeom>
          <a:ln w="0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498441-EA20-4CDA-8D8D-F83C10793F8E}"/>
              </a:ext>
            </a:extLst>
          </p:cNvPr>
          <p:cNvSpPr txBox="1"/>
          <p:nvPr/>
        </p:nvSpPr>
        <p:spPr>
          <a:xfrm>
            <a:off x="8258629" y="2447208"/>
            <a:ext cx="269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Single photon sensitivity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07CB60-C6D3-4FF0-9437-4CBBC8A7BA4D}"/>
              </a:ext>
            </a:extLst>
          </p:cNvPr>
          <p:cNvSpPr txBox="1"/>
          <p:nvPr/>
        </p:nvSpPr>
        <p:spPr>
          <a:xfrm>
            <a:off x="1429126" y="2014320"/>
            <a:ext cx="269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Large dynamic range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AEB99D-755D-4516-9C79-6359C72AD1FC}"/>
              </a:ext>
            </a:extLst>
          </p:cNvPr>
          <p:cNvSpPr txBox="1"/>
          <p:nvPr/>
        </p:nvSpPr>
        <p:spPr>
          <a:xfrm>
            <a:off x="1266825" y="6105525"/>
            <a:ext cx="8505825" cy="342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NB – </a:t>
            </a:r>
            <a:r>
              <a:rPr lang="en-US" sz="1600" dirty="0" err="1"/>
              <a:t>Backthinning</a:t>
            </a:r>
            <a:r>
              <a:rPr lang="en-US" sz="1600" dirty="0"/>
              <a:t> provided by foundry</a:t>
            </a:r>
          </a:p>
        </p:txBody>
      </p:sp>
    </p:spTree>
    <p:extLst>
      <p:ext uri="{BB962C8B-B14F-4D97-AF65-F5344CB8AC3E}">
        <p14:creationId xmlns:p14="http://schemas.microsoft.com/office/powerpoint/2010/main" val="1207871973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Benutzerdefiniert 30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7BC8"/>
      </a:accent1>
      <a:accent2>
        <a:srgbClr val="EB6E0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DESY_PowerPoint_16x9_en_2022" id="{17417353-F29F-0A4B-83F7-29687F17E628}" vid="{93F30902-AA21-1949-BB7A-58A21D924294}"/>
    </a:ext>
  </a:extLst>
</a:theme>
</file>

<file path=ppt/theme/theme2.xml><?xml version="1.0" encoding="utf-8"?>
<a:theme xmlns:a="http://schemas.openxmlformats.org/drawingml/2006/main" name="HLL-Master_en_v2">
  <a:themeElements>
    <a:clrScheme name="MPG2020">
      <a:dk1>
        <a:srgbClr val="000000"/>
      </a:dk1>
      <a:lt1>
        <a:srgbClr val="FFFFFF"/>
      </a:lt1>
      <a:dk2>
        <a:srgbClr val="005555"/>
      </a:dk2>
      <a:lt2>
        <a:srgbClr val="C6D325"/>
      </a:lt2>
      <a:accent1>
        <a:srgbClr val="006C66"/>
      </a:accent1>
      <a:accent2>
        <a:srgbClr val="D2DC51"/>
      </a:accent2>
      <a:accent3>
        <a:srgbClr val="348A85"/>
      </a:accent3>
      <a:accent4>
        <a:srgbClr val="9AC5C2"/>
      </a:accent4>
      <a:accent5>
        <a:srgbClr val="EF7C00"/>
      </a:accent5>
      <a:accent6>
        <a:srgbClr val="F5B167"/>
      </a:accent6>
      <a:hlink>
        <a:srgbClr val="005555"/>
      </a:hlink>
      <a:folHlink>
        <a:srgbClr val="A7A7A8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tx2"/>
        </a:solidFill>
        <a:ln w="19050" cmpd="sng">
          <a:noFill/>
          <a:prstDash val="dash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 bwMode="auto">
        <a:ln w="19050" cmpd="sng">
          <a:prstDash val="dash"/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/>
      <a:bodyPr/>
      <a:lstStyle/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2023</Words>
  <Application>Microsoft Office PowerPoint</Application>
  <PresentationFormat>Widescreen</PresentationFormat>
  <Paragraphs>377</Paragraphs>
  <Slides>25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.SF NS Symbols Regular</vt:lpstr>
      <vt:lpstr>Arial</vt:lpstr>
      <vt:lpstr>Calibri</vt:lpstr>
      <vt:lpstr>DejaVu Sans</vt:lpstr>
      <vt:lpstr>ElsevierSans</vt:lpstr>
      <vt:lpstr>Roboto</vt:lpstr>
      <vt:lpstr>Segoe UI</vt:lpstr>
      <vt:lpstr>Symbol</vt:lpstr>
      <vt:lpstr>Tahoma</vt:lpstr>
      <vt:lpstr>Wingdings 3</vt:lpstr>
      <vt:lpstr>DESY</vt:lpstr>
      <vt:lpstr>HLL-Master_en_v2</vt:lpstr>
      <vt:lpstr>oleObj</vt:lpstr>
      <vt:lpstr>Soft X-ray detectors for synchrotrons and FELs </vt:lpstr>
      <vt:lpstr>Introduction</vt:lpstr>
      <vt:lpstr>Soft X-rays (50-2000 eV)</vt:lpstr>
      <vt:lpstr>Soft X-rays (50-2000 eV)</vt:lpstr>
      <vt:lpstr>Percival soft X-ray CMOS imager</vt:lpstr>
      <vt:lpstr>Percival 2M sensor</vt:lpstr>
      <vt:lpstr>Percival system</vt:lpstr>
      <vt:lpstr>Percival 2nd generation sensor improvements</vt:lpstr>
      <vt:lpstr>2nd gen backthinned sensor – beam tests</vt:lpstr>
      <vt:lpstr>Low Gain Avalanche Diodes</vt:lpstr>
      <vt:lpstr>MARTHA concept</vt:lpstr>
      <vt:lpstr>MARTHA sensor production and test</vt:lpstr>
      <vt:lpstr>MARTHA test results</vt:lpstr>
      <vt:lpstr>Summary</vt:lpstr>
      <vt:lpstr>Thank you for listening</vt:lpstr>
      <vt:lpstr>BACKUP SLIDES</vt:lpstr>
      <vt:lpstr>System improvements – new readout</vt:lpstr>
      <vt:lpstr>System improvements – compact system</vt:lpstr>
      <vt:lpstr>Percival at P04 – beam test results</vt:lpstr>
      <vt:lpstr>“Dry Numbers” – Achieved vs Aims, today</vt:lpstr>
      <vt:lpstr>MPG HLL</vt:lpstr>
      <vt:lpstr>2D Simulation - electric field</vt:lpstr>
      <vt:lpstr>Produced Gain Range</vt:lpstr>
      <vt:lpstr>Sintef iLGAD developments</vt:lpstr>
      <vt:lpstr>Sintef iLGAD test results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Detector Developments for FEL Science</dc:title>
  <dc:creator>Microsoft Office User</dc:creator>
  <cp:lastModifiedBy>Pennicard, David</cp:lastModifiedBy>
  <cp:revision>520</cp:revision>
  <dcterms:created xsi:type="dcterms:W3CDTF">2024-07-10T11:01:05Z</dcterms:created>
  <dcterms:modified xsi:type="dcterms:W3CDTF">2025-10-30T16:53:35Z</dcterms:modified>
</cp:coreProperties>
</file>