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77" r:id="rId2"/>
    <p:sldId id="279" r:id="rId3"/>
    <p:sldId id="278" r:id="rId4"/>
    <p:sldId id="298" r:id="rId5"/>
    <p:sldId id="285" r:id="rId6"/>
    <p:sldId id="299" r:id="rId7"/>
    <p:sldId id="291" r:id="rId8"/>
    <p:sldId id="296" r:id="rId9"/>
    <p:sldId id="301" r:id="rId10"/>
    <p:sldId id="302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72257A5-8F11-4FC0-80E6-84DD27C8915C}">
          <p14:sldIdLst>
            <p14:sldId id="277"/>
            <p14:sldId id="279"/>
            <p14:sldId id="278"/>
            <p14:sldId id="298"/>
            <p14:sldId id="285"/>
            <p14:sldId id="299"/>
            <p14:sldId id="291"/>
            <p14:sldId id="296"/>
            <p14:sldId id="301"/>
            <p14:sldId id="302"/>
          </p14:sldIdLst>
        </p14:section>
        <p14:section name="Back-up" id="{3093EA0E-D961-4DD1-91A1-DC82602022B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89894" autoAdjust="0"/>
  </p:normalViewPr>
  <p:slideViewPr>
    <p:cSldViewPr snapToGrid="0">
      <p:cViewPr varScale="1">
        <p:scale>
          <a:sx n="78" d="100"/>
          <a:sy n="78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9840E-A8F4-4D8F-B575-C3C6FF901425}" type="datetimeFigureOut">
              <a:rPr lang="de-DE" smtClean="0"/>
              <a:t>04.11.2025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C269-B69C-4C32-8794-D5B9D69A6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86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5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7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87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02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92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21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C269-B69C-4C32-8794-D5B9D69A6A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9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93DF99-231A-4FE1-8871-07FC6B5D1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" y="216030"/>
            <a:ext cx="996996" cy="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62F947-6CF0-4EFC-AC87-CCBD87F5BEC7}" type="datetime1">
              <a:rPr lang="de-DE" smtClean="0"/>
              <a:t>04.11.2025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en-US"/>
              <a:t>Development of an E-Lens for SCC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1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/>
              <a:t>Formatvorlagen des Textmasters bearbeiten</a:t>
            </a:r>
          </a:p>
          <a:p>
            <a:pPr lvl="1">
              <a:spcBef>
                <a:spcPts val="1800"/>
              </a:spcBef>
            </a:pPr>
            <a:r>
              <a:rPr lang="de-DE"/>
              <a:t>Zweite Ebene</a:t>
            </a:r>
          </a:p>
          <a:p>
            <a:pPr lvl="2">
              <a:spcBef>
                <a:spcPts val="1800"/>
              </a:spcBef>
            </a:pPr>
            <a:r>
              <a:rPr lang="de-DE"/>
              <a:t>Dritte Ebene</a:t>
            </a:r>
          </a:p>
          <a:p>
            <a:pPr lvl="3">
              <a:spcBef>
                <a:spcPts val="1800"/>
              </a:spcBef>
            </a:pPr>
            <a:r>
              <a:rPr lang="de-DE"/>
              <a:t>Vierte Ebene</a:t>
            </a:r>
          </a:p>
          <a:p>
            <a:pPr lvl="4">
              <a:spcBef>
                <a:spcPts val="1800"/>
              </a:spcBef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/>
              <a:t>Formatvorlagen des Textmasters bearbeiten</a:t>
            </a:r>
          </a:p>
          <a:p>
            <a:pPr lvl="1">
              <a:spcBef>
                <a:spcPts val="1800"/>
              </a:spcBef>
            </a:pPr>
            <a:r>
              <a:rPr lang="de-DE"/>
              <a:t>Zweite Ebene</a:t>
            </a:r>
          </a:p>
          <a:p>
            <a:pPr lvl="2">
              <a:spcBef>
                <a:spcPts val="1800"/>
              </a:spcBef>
            </a:pPr>
            <a:r>
              <a:rPr lang="de-DE"/>
              <a:t>Dritte Ebene</a:t>
            </a:r>
          </a:p>
          <a:p>
            <a:pPr lvl="3">
              <a:spcBef>
                <a:spcPts val="1800"/>
              </a:spcBef>
            </a:pPr>
            <a:r>
              <a:rPr lang="de-DE"/>
              <a:t>Vierte Ebene</a:t>
            </a:r>
          </a:p>
          <a:p>
            <a:pPr lvl="4">
              <a:spcBef>
                <a:spcPts val="1800"/>
              </a:spcBef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1E9635-5902-43EC-8267-A01C2957F9DF}" type="datetime1">
              <a:rPr lang="de-DE" smtClean="0"/>
              <a:t>04.11.2025</a:t>
            </a:fld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en-US"/>
              <a:t>Development of an E-Lens for SCC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4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051971-1EFD-4A72-99E1-DFC03392457A}" type="datetime1">
              <a:rPr lang="de-DE" smtClean="0"/>
              <a:t>04.11.2025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Pulsed</a:t>
            </a:r>
            <a:r>
              <a:rPr lang="de-DE" dirty="0"/>
              <a:t> E-Lens </a:t>
            </a:r>
            <a:r>
              <a:rPr lang="de-DE" dirty="0" err="1"/>
              <a:t>for</a:t>
            </a:r>
            <a:r>
              <a:rPr lang="de-DE" dirty="0"/>
              <a:t> SCC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/>
              <a:t>Formatvorlagen des Textmasters bearbeiten</a:t>
            </a:r>
          </a:p>
          <a:p>
            <a:pPr lvl="1">
              <a:spcBef>
                <a:spcPts val="1800"/>
              </a:spcBef>
            </a:pPr>
            <a:r>
              <a:rPr lang="de-DE"/>
              <a:t>Zweite Ebene</a:t>
            </a:r>
          </a:p>
          <a:p>
            <a:pPr lvl="2">
              <a:spcBef>
                <a:spcPts val="1800"/>
              </a:spcBef>
            </a:pPr>
            <a:r>
              <a:rPr lang="de-DE"/>
              <a:t>Dritte Ebene</a:t>
            </a:r>
          </a:p>
          <a:p>
            <a:pPr lvl="3">
              <a:spcBef>
                <a:spcPts val="1800"/>
              </a:spcBef>
            </a:pPr>
            <a:r>
              <a:rPr lang="de-DE"/>
              <a:t>Vierte Ebene</a:t>
            </a:r>
          </a:p>
          <a:p>
            <a:pPr lvl="4">
              <a:spcBef>
                <a:spcPts val="1800"/>
              </a:spcBef>
            </a:pPr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C8A509-C1DF-4497-B93A-E87BCB2F4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" y="216030"/>
            <a:ext cx="996996" cy="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122F47-91AF-43E5-B374-545CA8DB99D0}" type="datetime1">
              <a:rPr lang="de-DE" smtClean="0"/>
              <a:t>04.11.2025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999055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en-US"/>
              <a:t>Development of an E-Lens for SCC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71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BDA54D-910E-4D89-854C-7BDF1D49F20C}" type="datetime1">
              <a:rPr lang="de-DE" smtClean="0"/>
              <a:t>04.11.2025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en-US"/>
              <a:t>Development of an E-Lens for SCC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84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6CB8B2-6F09-4087-B8F2-A06423FE18EA}" type="datetime1">
              <a:rPr lang="de-DE" smtClean="0"/>
              <a:t>04.11.2025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en-US"/>
              <a:t>Development of an E-Lens for SCC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82563" indent="-182563">
              <a:defRPr lang="de-DE" sz="1600" dirty="0" smtClean="0"/>
            </a:lvl1pPr>
            <a:lvl2pPr marL="355600" indent="-173038">
              <a:defRPr lang="de-DE" sz="1400" dirty="0" smtClean="0"/>
            </a:lvl2pPr>
            <a:lvl3pPr marL="539750" indent="-184150">
              <a:defRPr lang="de-DE" sz="1200" dirty="0" smtClean="0"/>
            </a:lvl3pPr>
            <a:lvl4pPr marL="625475" indent="-85725">
              <a:defRPr lang="de-DE" sz="1100" dirty="0" smtClean="0"/>
            </a:lvl4pPr>
            <a:lvl5pPr marL="808038" indent="-85725">
              <a:defRPr lang="de-DE" sz="1050" dirty="0"/>
            </a:lvl5pPr>
          </a:lstStyle>
          <a:p>
            <a:pPr lvl="0">
              <a:spcBef>
                <a:spcPts val="1800"/>
              </a:spcBef>
            </a:pPr>
            <a:r>
              <a:rPr lang="de-DE"/>
              <a:t>Formatvorlagen des Textmasters bearbeiten</a:t>
            </a:r>
          </a:p>
          <a:p>
            <a:pPr lvl="1">
              <a:spcBef>
                <a:spcPts val="1800"/>
              </a:spcBef>
            </a:pPr>
            <a:r>
              <a:rPr lang="de-DE"/>
              <a:t>Zweite Ebene</a:t>
            </a:r>
          </a:p>
          <a:p>
            <a:pPr lvl="2">
              <a:spcBef>
                <a:spcPts val="1800"/>
              </a:spcBef>
            </a:pPr>
            <a:r>
              <a:rPr lang="de-DE"/>
              <a:t>Dritte Ebene</a:t>
            </a:r>
          </a:p>
          <a:p>
            <a:pPr lvl="3">
              <a:spcBef>
                <a:spcPts val="1800"/>
              </a:spcBef>
            </a:pPr>
            <a:r>
              <a:rPr lang="de-DE"/>
              <a:t>Vierte Ebene</a:t>
            </a:r>
          </a:p>
          <a:p>
            <a:pPr lvl="4">
              <a:spcBef>
                <a:spcPts val="1800"/>
              </a:spcBef>
            </a:pPr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9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9F3342E4-9658-4BB8-828D-067BF4E6007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E6864900-F853-48C3-9B13-0C8BA30F6D2C}" type="datetime1">
              <a:rPr lang="de-DE" smtClean="0"/>
              <a:t>04.11.2025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r>
              <a:rPr lang="en-US"/>
              <a:t>Development of an E-Lens for SCC</a:t>
            </a:r>
            <a:endParaRPr lang="de-DE"/>
          </a:p>
        </p:txBody>
      </p:sp>
      <p:pic>
        <p:nvPicPr>
          <p:cNvPr id="13" name="Bild 6" descr="GSI_Logo_rgb.pn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pic>
        <p:nvPicPr>
          <p:cNvPr id="14" name="Bild 12" descr="FAIR_Logo_rgb.png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Status of the Pulsed Electron Lens for Space Charge Compensation at GSI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/>
              <a:t>K. Schulte-Urlichs, GSI</a:t>
            </a:r>
          </a:p>
          <a:p>
            <a:r>
              <a:rPr lang="en-US" sz="2100" smtClean="0"/>
              <a:t>MT </a:t>
            </a:r>
            <a:r>
              <a:rPr lang="en-US" sz="2100" smtClean="0"/>
              <a:t>Meeting</a:t>
            </a:r>
            <a:r>
              <a:rPr lang="en-US" sz="2100" smtClean="0"/>
              <a:t>, </a:t>
            </a:r>
            <a:r>
              <a:rPr lang="en-US" sz="2100" dirty="0"/>
              <a:t>05.11.2025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1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1F2B33-2242-4505-A230-5EE251A5C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10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51BBA2-D07C-47AB-BF58-33495B369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443F9C-AB76-4502-A908-6B6E2BC3EFAF}"/>
              </a:ext>
            </a:extLst>
          </p:cNvPr>
          <p:cNvSpPr txBox="1"/>
          <p:nvPr/>
        </p:nvSpPr>
        <p:spPr>
          <a:xfrm>
            <a:off x="1724025" y="3514241"/>
            <a:ext cx="6016560" cy="16106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dirty="0"/>
              <a:t>Special </a:t>
            </a:r>
            <a:r>
              <a:rPr lang="de-DE" sz="1600" dirty="0" err="1"/>
              <a:t>thanks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all </a:t>
            </a:r>
            <a:r>
              <a:rPr lang="de-DE" sz="1600" dirty="0" err="1"/>
              <a:t>contributors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project</a:t>
            </a:r>
            <a:r>
              <a:rPr lang="de-DE" sz="1600" dirty="0"/>
              <a:t>:</a:t>
            </a:r>
          </a:p>
          <a:p>
            <a:pPr algn="ctr"/>
            <a:r>
              <a:rPr lang="de-DE" sz="1600" dirty="0"/>
              <a:t/>
            </a:r>
            <a:br>
              <a:rPr lang="de-DE" sz="1600" dirty="0"/>
            </a:br>
            <a:r>
              <a:rPr lang="de-DE" sz="1400" dirty="0"/>
              <a:t>M. Droba</a:t>
            </a:r>
            <a:r>
              <a:rPr lang="de-DE" sz="1400" baseline="30000" dirty="0"/>
              <a:t>2</a:t>
            </a:r>
            <a:r>
              <a:rPr lang="de-DE" sz="1400" dirty="0"/>
              <a:t>, M. Kirk</a:t>
            </a:r>
            <a:r>
              <a:rPr lang="de-DE" sz="1400" baseline="30000" dirty="0"/>
              <a:t>1</a:t>
            </a:r>
            <a:r>
              <a:rPr lang="de-DE" sz="1400" dirty="0"/>
              <a:t>, O. Meusel</a:t>
            </a:r>
            <a:r>
              <a:rPr lang="de-DE" sz="1400" baseline="30000" dirty="0"/>
              <a:t>2</a:t>
            </a:r>
            <a:r>
              <a:rPr lang="de-DE" sz="1400" dirty="0"/>
              <a:t>, D. Ondreka</a:t>
            </a:r>
            <a:r>
              <a:rPr lang="de-DE" sz="1400" baseline="30000" dirty="0"/>
              <a:t>1</a:t>
            </a:r>
            <a:r>
              <a:rPr lang="de-DE" sz="1400" dirty="0"/>
              <a:t>, J. Rausch</a:t>
            </a:r>
            <a:r>
              <a:rPr lang="de-DE" sz="1400" baseline="30000" dirty="0"/>
              <a:t>2 </a:t>
            </a:r>
            <a:r>
              <a:rPr lang="de-DE" sz="1400" dirty="0"/>
              <a:t>, P. Rottländer</a:t>
            </a:r>
            <a:r>
              <a:rPr lang="de-DE" sz="1400" baseline="30000" dirty="0"/>
              <a:t>1</a:t>
            </a:r>
            <a:r>
              <a:rPr lang="de-DE" sz="1400" dirty="0"/>
              <a:t>, P. Spiller</a:t>
            </a:r>
            <a:r>
              <a:rPr lang="de-DE" sz="1400" baseline="30000" dirty="0"/>
              <a:t>1</a:t>
            </a:r>
            <a:r>
              <a:rPr lang="de-DE" sz="1400" dirty="0"/>
              <a:t>, K. Thoma</a:t>
            </a:r>
            <a:r>
              <a:rPr lang="de-DE" sz="1400" baseline="30000" dirty="0"/>
              <a:t>1,2</a:t>
            </a:r>
          </a:p>
          <a:p>
            <a:pPr algn="ctr"/>
            <a:endParaRPr lang="de-DE" sz="1600" baseline="30000" dirty="0"/>
          </a:p>
          <a:p>
            <a:pPr algn="ctr"/>
            <a:r>
              <a:rPr lang="de-DE" sz="1200" baseline="30000" dirty="0"/>
              <a:t>1</a:t>
            </a:r>
            <a:r>
              <a:rPr lang="de-DE" sz="1200" i="1" dirty="0"/>
              <a:t>GSI </a:t>
            </a:r>
            <a:r>
              <a:rPr lang="de-DE" sz="1200" i="1" dirty="0" err="1"/>
              <a:t>Helmholtzzentrum</a:t>
            </a:r>
            <a:r>
              <a:rPr lang="de-DE" sz="1200" i="1" dirty="0"/>
              <a:t> für Schwerionenforschung GmbH,</a:t>
            </a:r>
          </a:p>
          <a:p>
            <a:pPr algn="ctr"/>
            <a:r>
              <a:rPr lang="de-DE" sz="1200" baseline="30000" dirty="0"/>
              <a:t>2</a:t>
            </a:r>
            <a:r>
              <a:rPr lang="de-DE" sz="1200" i="1" dirty="0"/>
              <a:t>Goethe-University Frankfurt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0AFBDE-E957-45F2-9878-340CB615F383}"/>
              </a:ext>
            </a:extLst>
          </p:cNvPr>
          <p:cNvSpPr txBox="1"/>
          <p:nvPr/>
        </p:nvSpPr>
        <p:spPr>
          <a:xfrm>
            <a:off x="2508068" y="2263254"/>
            <a:ext cx="4262705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dirty="0" err="1"/>
              <a:t>Thanks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/>
              <a:t>attention</a:t>
            </a:r>
            <a:r>
              <a:rPr lang="de-DE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60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half" idx="15"/>
          </p:nvPr>
        </p:nvSpPr>
        <p:spPr>
          <a:xfrm>
            <a:off x="346670" y="1780336"/>
            <a:ext cx="4038600" cy="5040000"/>
          </a:xfrm>
        </p:spPr>
        <p:txBody>
          <a:bodyPr>
            <a:normAutofit/>
          </a:bodyPr>
          <a:lstStyle/>
          <a:p>
            <a:r>
              <a:rPr lang="en-US" dirty="0"/>
              <a:t>Space charge represents a major intensity limitation in larger circular accelerators</a:t>
            </a:r>
          </a:p>
          <a:p>
            <a:r>
              <a:rPr lang="en-US" dirty="0"/>
              <a:t>R&amp;D to increase the primary beam intensity and thus accelerator efficiency for FAIR operation</a:t>
            </a:r>
          </a:p>
          <a:p>
            <a:r>
              <a:rPr lang="en-US" dirty="0"/>
              <a:t>Electron Lens for SCC</a:t>
            </a:r>
          </a:p>
          <a:p>
            <a:pPr lvl="1"/>
            <a:r>
              <a:rPr lang="en-US" dirty="0"/>
              <a:t>Counter defocusing self-SC with electrons</a:t>
            </a:r>
          </a:p>
          <a:p>
            <a:pPr lvl="1"/>
            <a:r>
              <a:rPr lang="en-US" dirty="0"/>
              <a:t>Modulate e-beam to follow bunch profile</a:t>
            </a:r>
          </a:p>
          <a:p>
            <a:pPr lvl="1"/>
            <a:r>
              <a:rPr lang="en-US" dirty="0"/>
              <a:t>Linear compensation</a:t>
            </a:r>
          </a:p>
          <a:p>
            <a:pPr lvl="2"/>
            <a:r>
              <a:rPr lang="en-US" dirty="0"/>
              <a:t>Uniform transverse profile</a:t>
            </a:r>
          </a:p>
          <a:p>
            <a:pPr lvl="2"/>
            <a:r>
              <a:rPr lang="en-US" dirty="0"/>
              <a:t>linear fields avoiding resonance creation</a:t>
            </a:r>
          </a:p>
          <a:p>
            <a:pPr lvl="1"/>
            <a:r>
              <a:rPr lang="en-US" dirty="0"/>
              <a:t>Symmetry typically requires several lenses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Design of dedicated e-lens for SIS18</a:t>
            </a:r>
          </a:p>
          <a:p>
            <a:pPr lvl="2"/>
            <a:r>
              <a:rPr lang="en-US" dirty="0"/>
              <a:t>Design shall be compatible with SIS100</a:t>
            </a:r>
          </a:p>
          <a:p>
            <a:pPr lvl="1"/>
            <a:r>
              <a:rPr lang="en-US" dirty="0"/>
              <a:t>SIS18 e-cooler as test bed for e-gun and collector to demonstrate the concept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397875" y="6553200"/>
            <a:ext cx="746125" cy="365125"/>
          </a:xfrm>
        </p:spPr>
        <p:txBody>
          <a:bodyPr/>
          <a:lstStyle/>
          <a:p>
            <a:pPr algn="l"/>
            <a:fld id="{9F3342E4-9658-4BB8-828D-067BF4E6007F}" type="slidenum">
              <a:rPr lang="de-DE" smtClean="0"/>
              <a:pPr algn="l"/>
              <a:t>2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82C5A7D-F072-4142-9719-E00BDEC62FB6}"/>
              </a:ext>
            </a:extLst>
          </p:cNvPr>
          <p:cNvGrpSpPr/>
          <p:nvPr/>
        </p:nvGrpSpPr>
        <p:grpSpPr>
          <a:xfrm>
            <a:off x="7865321" y="7353300"/>
            <a:ext cx="2557357" cy="914400"/>
            <a:chOff x="5386227" y="5036781"/>
            <a:chExt cx="2557357" cy="914400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8AED378-5365-4209-9BAC-DADBDF93F66C}"/>
                </a:ext>
              </a:extLst>
            </p:cNvPr>
            <p:cNvSpPr/>
            <p:nvPr/>
          </p:nvSpPr>
          <p:spPr>
            <a:xfrm>
              <a:off x="5386227" y="5036781"/>
              <a:ext cx="255735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5557522" y="5141929"/>
                  <a:ext cx="2209002" cy="704104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ec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7522" y="5141929"/>
                  <a:ext cx="2209002" cy="7041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64" y="4951231"/>
            <a:ext cx="4697886" cy="16587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A01F0B-4457-41F0-B331-2F8842FABB21}"/>
              </a:ext>
            </a:extLst>
          </p:cNvPr>
          <p:cNvSpPr txBox="1"/>
          <p:nvPr/>
        </p:nvSpPr>
        <p:spPr>
          <a:xfrm>
            <a:off x="387394" y="1350896"/>
            <a:ext cx="562525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 err="1"/>
              <a:t>Electron</a:t>
            </a:r>
            <a:r>
              <a:rPr lang="de-DE" sz="1400" b="1" dirty="0"/>
              <a:t> Lens Prototype </a:t>
            </a:r>
            <a:r>
              <a:rPr lang="de-DE" sz="1400" b="1" dirty="0" err="1"/>
              <a:t>for</a:t>
            </a:r>
            <a:r>
              <a:rPr lang="de-DE" sz="1400" b="1" dirty="0"/>
              <a:t> Space Charge </a:t>
            </a:r>
            <a:r>
              <a:rPr lang="de-DE" sz="1400" b="1" dirty="0" err="1"/>
              <a:t>Compensation</a:t>
            </a:r>
            <a:r>
              <a:rPr lang="de-DE" sz="1400" b="1" dirty="0"/>
              <a:t> (SCC)</a:t>
            </a:r>
          </a:p>
        </p:txBody>
      </p:sp>
      <p:sp>
        <p:nvSpPr>
          <p:cNvPr id="23" name="Textfeld 4">
            <a:extLst>
              <a:ext uri="{FF2B5EF4-FFF2-40B4-BE49-F238E27FC236}">
                <a16:creationId xmlns:a16="http://schemas.microsoft.com/office/drawing/2014/main" id="{B266EDBF-BB19-4B4D-B6A7-4238D2E2D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129" y="1780336"/>
            <a:ext cx="16847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sz="1100" dirty="0">
                <a:solidFill>
                  <a:srgbClr val="000000"/>
                </a:solidFill>
              </a:rPr>
              <a:t>Modulation to match bunch profile</a:t>
            </a:r>
            <a:endParaRPr lang="de-DE" altLang="de-DE" sz="1100" dirty="0">
              <a:solidFill>
                <a:srgbClr val="000000"/>
              </a:solidFill>
            </a:endParaRPr>
          </a:p>
        </p:txBody>
      </p:sp>
      <p:pic>
        <p:nvPicPr>
          <p:cNvPr id="24" name="Grafik 2">
            <a:extLst>
              <a:ext uri="{FF2B5EF4-FFF2-40B4-BE49-F238E27FC236}">
                <a16:creationId xmlns:a16="http://schemas.microsoft.com/office/drawing/2014/main" id="{7B230715-83F2-4971-945E-302AB29CB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12" y="2211223"/>
            <a:ext cx="1833847" cy="156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4">
            <a:extLst>
              <a:ext uri="{FF2B5EF4-FFF2-40B4-BE49-F238E27FC236}">
                <a16:creationId xmlns:a16="http://schemas.microsoft.com/office/drawing/2014/main" id="{CFF03769-A772-4128-9652-FB84D837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522" y="3857302"/>
            <a:ext cx="1016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sz="1100" dirty="0">
                <a:solidFill>
                  <a:srgbClr val="000000"/>
                </a:solidFill>
              </a:rPr>
              <a:t>SCC scheme</a:t>
            </a:r>
            <a:endParaRPr lang="de-DE" altLang="de-DE" sz="1100" dirty="0">
              <a:solidFill>
                <a:srgbClr val="000000"/>
              </a:solidFill>
            </a:endParaRPr>
          </a:p>
        </p:txBody>
      </p:sp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48FE1D5B-9993-4D47-8FD6-6EC9EB0F7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54046"/>
              </p:ext>
            </p:extLst>
          </p:nvPr>
        </p:nvGraphicFramePr>
        <p:xfrm>
          <a:off x="4364026" y="1828989"/>
          <a:ext cx="2784679" cy="297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60">
                  <a:extLst>
                    <a:ext uri="{9D8B030D-6E8A-4147-A177-3AD203B41FA5}">
                      <a16:colId xmlns:a16="http://schemas.microsoft.com/office/drawing/2014/main" val="1494734576"/>
                    </a:ext>
                  </a:extLst>
                </a:gridCol>
                <a:gridCol w="1260619">
                  <a:extLst>
                    <a:ext uri="{9D8B030D-6E8A-4147-A177-3AD203B41FA5}">
                      <a16:colId xmlns:a16="http://schemas.microsoft.com/office/drawing/2014/main" val="749193049"/>
                    </a:ext>
                  </a:extLst>
                </a:gridCol>
              </a:tblGrid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Synchrotron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dQ</a:t>
                      </a:r>
                      <a:endParaRPr lang="de-DE" sz="9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239254524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PS Booster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900" baseline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-0.69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377428711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PS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9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 -0.39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2271069366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SPS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baseline="0" dirty="0"/>
                        <a:t> </a:t>
                      </a:r>
                      <a:r>
                        <a:rPr lang="de-DE" sz="900" baseline="0" dirty="0" err="1"/>
                        <a:t>to</a:t>
                      </a:r>
                      <a:r>
                        <a:rPr lang="de-DE" sz="900" baseline="0" dirty="0"/>
                        <a:t> -0.21</a:t>
                      </a:r>
                      <a:endParaRPr lang="de-DE" sz="9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2770747984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AGS Booster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baseline="0" dirty="0"/>
                        <a:t> </a:t>
                      </a:r>
                      <a:r>
                        <a:rPr lang="de-DE" sz="900" baseline="0" dirty="0" err="1"/>
                        <a:t>to</a:t>
                      </a:r>
                      <a:r>
                        <a:rPr lang="de-DE" sz="900" baseline="0" dirty="0"/>
                        <a:t> –0.3</a:t>
                      </a:r>
                      <a:endParaRPr lang="de-DE" sz="9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860855670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AGS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-0.25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2204017665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JPARC</a:t>
                      </a:r>
                      <a:r>
                        <a:rPr lang="de-DE" sz="900" baseline="0" dirty="0"/>
                        <a:t> RCS Booster</a:t>
                      </a:r>
                      <a:endParaRPr lang="de-DE" sz="9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-0.35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3529581982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JPARC Main Ring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-0.4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627745761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ISIS SR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-0.4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948871070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SNS SR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-0.15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30249568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 err="1"/>
                        <a:t>Fermilab</a:t>
                      </a:r>
                      <a:r>
                        <a:rPr lang="de-DE" sz="900" dirty="0"/>
                        <a:t> Booster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-0.6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2797873526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SIS18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-0.5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211551294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r>
                        <a:rPr lang="de-DE" sz="900" dirty="0"/>
                        <a:t>SIS100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up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to</a:t>
                      </a:r>
                      <a:r>
                        <a:rPr lang="de-DE" sz="900" dirty="0"/>
                        <a:t> -0.3 (</a:t>
                      </a:r>
                      <a:r>
                        <a:rPr lang="de-DE" sz="900" dirty="0" err="1"/>
                        <a:t>planned</a:t>
                      </a:r>
                      <a:r>
                        <a:rPr lang="de-DE" sz="900" dirty="0"/>
                        <a:t>)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780960522"/>
                  </a:ext>
                </a:extLst>
              </a:tr>
            </a:tbl>
          </a:graphicData>
        </a:graphic>
      </p:graphicFrame>
      <p:grpSp>
        <p:nvGrpSpPr>
          <p:cNvPr id="48" name="Gruppieren 47"/>
          <p:cNvGrpSpPr/>
          <p:nvPr/>
        </p:nvGrpSpPr>
        <p:grpSpPr>
          <a:xfrm>
            <a:off x="7731820" y="4072529"/>
            <a:ext cx="828027" cy="861285"/>
            <a:chOff x="5876924" y="1765761"/>
            <a:chExt cx="1395413" cy="1186989"/>
          </a:xfrm>
        </p:grpSpPr>
        <p:sp>
          <p:nvSpPr>
            <p:cNvPr id="10" name="Ellipse 9"/>
            <p:cNvSpPr/>
            <p:nvPr/>
          </p:nvSpPr>
          <p:spPr>
            <a:xfrm>
              <a:off x="5876924" y="1769313"/>
              <a:ext cx="1395413" cy="118343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6098381" y="1922588"/>
              <a:ext cx="186933" cy="17572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H="1">
              <a:off x="6548437" y="1769313"/>
              <a:ext cx="1" cy="27158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6885983" y="1924209"/>
              <a:ext cx="158348" cy="17410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6098381" y="2619664"/>
              <a:ext cx="197644" cy="18172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10" idx="4"/>
            </p:cNvCxnSpPr>
            <p:nvPr/>
          </p:nvCxnSpPr>
          <p:spPr>
            <a:xfrm flipH="1" flipV="1">
              <a:off x="6574630" y="2687080"/>
              <a:ext cx="1" cy="26567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10" idx="5"/>
            </p:cNvCxnSpPr>
            <p:nvPr/>
          </p:nvCxnSpPr>
          <p:spPr>
            <a:xfrm flipH="1" flipV="1">
              <a:off x="6883401" y="2603140"/>
              <a:ext cx="184582" cy="17630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5876924" y="2377849"/>
              <a:ext cx="301224" cy="598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H="1" flipV="1">
              <a:off x="6937978" y="2364136"/>
              <a:ext cx="334359" cy="693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6633086" y="1765761"/>
              <a:ext cx="304892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050" dirty="0">
                  <a:solidFill>
                    <a:srgbClr val="FFC000"/>
                  </a:solidFill>
                </a:rPr>
                <a:t>E</a:t>
              </a:r>
              <a:r>
                <a:rPr lang="de-DE" sz="1050" baseline="-25000" dirty="0">
                  <a:solidFill>
                    <a:srgbClr val="FFC000"/>
                  </a:solidFill>
                </a:rPr>
                <a:t>r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DD7C2AB5-9610-460D-AB54-2878C5F22F9E}"/>
              </a:ext>
            </a:extLst>
          </p:cNvPr>
          <p:cNvSpPr txBox="1"/>
          <p:nvPr/>
        </p:nvSpPr>
        <p:spPr>
          <a:xfrm>
            <a:off x="5287559" y="4798552"/>
            <a:ext cx="1955985" cy="20005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</a:rPr>
              <a:t>courtesy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</a:rPr>
              <a:t> P. Spiller, Talk, IPAC24, WEBD3</a:t>
            </a:r>
          </a:p>
        </p:txBody>
      </p:sp>
    </p:spTree>
    <p:extLst>
      <p:ext uri="{BB962C8B-B14F-4D97-AF65-F5344CB8AC3E}">
        <p14:creationId xmlns:p14="http://schemas.microsoft.com/office/powerpoint/2010/main" val="6559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Design of Modulated Electron Gun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>
          <a:xfrm>
            <a:off x="350322" y="1378071"/>
            <a:ext cx="4374078" cy="5288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Requirements of design result from the SIS18 cycle:</a:t>
            </a:r>
          </a:p>
          <a:p>
            <a:pPr lvl="1"/>
            <a:r>
              <a:rPr lang="en-US" dirty="0"/>
              <a:t>400 kHz to 1 MHz to follow longitudinal bunch profile</a:t>
            </a:r>
          </a:p>
          <a:p>
            <a:pPr lvl="2"/>
            <a:r>
              <a:rPr lang="en-US" dirty="0" smtClean="0"/>
              <a:t>grid </a:t>
            </a:r>
            <a:r>
              <a:rPr lang="en-US" dirty="0"/>
              <a:t>modulation to reduce load, 3 kV on </a:t>
            </a:r>
            <a:r>
              <a:rPr lang="en-US" dirty="0" smtClean="0"/>
              <a:t>grid</a:t>
            </a:r>
          </a:p>
          <a:p>
            <a:pPr lvl="2"/>
            <a:r>
              <a:rPr lang="en-US" dirty="0"/>
              <a:t>two different types of modulation grid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15 A @ 35 kV for SCC </a:t>
            </a:r>
          </a:p>
          <a:p>
            <a:pPr lvl="1"/>
            <a:r>
              <a:rPr lang="en-US" dirty="0"/>
              <a:t>modulator design</a:t>
            </a:r>
          </a:p>
          <a:p>
            <a:pPr lvl="2"/>
            <a:r>
              <a:rPr lang="en-US" dirty="0"/>
              <a:t>prototype within ARIES WP16</a:t>
            </a:r>
          </a:p>
          <a:p>
            <a:pPr lvl="2"/>
            <a:r>
              <a:rPr lang="en-US" dirty="0"/>
              <a:t>technical concept was developed</a:t>
            </a:r>
          </a:p>
          <a:p>
            <a:pPr lvl="1"/>
            <a:r>
              <a:rPr lang="en-US" dirty="0"/>
              <a:t>transverse, homogeneous beam density profile</a:t>
            </a:r>
          </a:p>
          <a:p>
            <a:pPr lvl="2"/>
            <a:r>
              <a:rPr lang="en-US" dirty="0"/>
              <a:t>immersed in solenoidal field of up to 0.4 T</a:t>
            </a:r>
          </a:p>
          <a:p>
            <a:pPr lvl="2"/>
            <a:r>
              <a:rPr lang="en-US" dirty="0"/>
              <a:t>despite elliptical cross section of bunch, round cross section was chosen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177800" lvl="1" indent="0">
              <a:buNone/>
            </a:pPr>
            <a:endParaRPr lang="en-US" dirty="0"/>
          </a:p>
          <a:p>
            <a:pPr marL="177800" lvl="1" indent="0">
              <a:buNone/>
            </a:pPr>
            <a:endParaRPr lang="en-US" dirty="0"/>
          </a:p>
          <a:p>
            <a:pPr marL="355600" lvl="2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45" name="Foliennummernplatzhalter 4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3</a:t>
            </a:fld>
            <a:endParaRPr lang="de-DE"/>
          </a:p>
        </p:txBody>
      </p:sp>
      <p:pic>
        <p:nvPicPr>
          <p:cNvPr id="61" name="Inhaltsplatzhalter 3">
            <a:extLst>
              <a:ext uri="{FF2B5EF4-FFF2-40B4-BE49-F238E27FC236}">
                <a16:creationId xmlns:a16="http://schemas.microsoft.com/office/drawing/2014/main" id="{F0F1DB59-4E3C-4A1C-94CB-B92769BC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84" y="1563481"/>
            <a:ext cx="2526004" cy="1894503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3D1D84D-4977-4724-91B5-1A6126183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78" y="1757171"/>
            <a:ext cx="1892542" cy="1715295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19943702-80D1-424A-A318-AB07C5A7A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127" y="4408200"/>
            <a:ext cx="2070630" cy="1735385"/>
          </a:xfrm>
          <a:prstGeom prst="rect">
            <a:avLst/>
          </a:prstGeom>
        </p:spPr>
      </p:pic>
      <p:pic>
        <p:nvPicPr>
          <p:cNvPr id="67" name="Inhaltsplatzhalter 3">
            <a:extLst>
              <a:ext uri="{FF2B5EF4-FFF2-40B4-BE49-F238E27FC236}">
                <a16:creationId xmlns:a16="http://schemas.microsoft.com/office/drawing/2014/main" id="{1D1E5A7A-53F2-4FA7-82A1-70511D806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384" y="4235553"/>
            <a:ext cx="2544042" cy="190803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64A90EFC-DCEE-4512-BD91-8E252BA31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10" y="4429398"/>
            <a:ext cx="2125076" cy="1692605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4CB68BE3-46D3-4C50-8972-E33492885117}"/>
              </a:ext>
            </a:extLst>
          </p:cNvPr>
          <p:cNvSpPr txBox="1"/>
          <p:nvPr/>
        </p:nvSpPr>
        <p:spPr>
          <a:xfrm>
            <a:off x="972786" y="4065719"/>
            <a:ext cx="299633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Evaluation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transverse</a:t>
            </a:r>
            <a:r>
              <a:rPr lang="de-DE" sz="1100" dirty="0"/>
              <a:t> beam </a:t>
            </a:r>
            <a:r>
              <a:rPr lang="de-DE" sz="1100" dirty="0" err="1"/>
              <a:t>density</a:t>
            </a:r>
            <a:r>
              <a:rPr lang="de-DE" sz="1100" dirty="0"/>
              <a:t> </a:t>
            </a:r>
            <a:r>
              <a:rPr lang="de-DE" sz="1100" dirty="0" err="1"/>
              <a:t>profile</a:t>
            </a:r>
            <a:endParaRPr lang="de-DE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944ABFD4-6C15-4C6D-9D77-1F4EC50CE225}"/>
                  </a:ext>
                </a:extLst>
              </p:cNvPr>
              <p:cNvSpPr txBox="1"/>
              <p:nvPr/>
            </p:nvSpPr>
            <p:spPr>
              <a:xfrm>
                <a:off x="2300881" y="6165078"/>
                <a:ext cx="756938" cy="40132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944ABFD4-6C15-4C6D-9D77-1F4EC50CE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881" y="6165078"/>
                <a:ext cx="756938" cy="401328"/>
              </a:xfrm>
              <a:prstGeom prst="rect">
                <a:avLst/>
              </a:prstGeom>
              <a:blipFill>
                <a:blip r:embed="rId8"/>
                <a:stretch>
                  <a:fillRect l="-2400"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feld 75">
            <a:extLst>
              <a:ext uri="{FF2B5EF4-FFF2-40B4-BE49-F238E27FC236}">
                <a16:creationId xmlns:a16="http://schemas.microsoft.com/office/drawing/2014/main" id="{7C05B5E1-D858-487D-BB51-893D5D042F6D}"/>
              </a:ext>
            </a:extLst>
          </p:cNvPr>
          <p:cNvSpPr txBox="1"/>
          <p:nvPr/>
        </p:nvSpPr>
        <p:spPr>
          <a:xfrm>
            <a:off x="1543943" y="6231002"/>
            <a:ext cx="75693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kurtosis</a:t>
            </a:r>
            <a:r>
              <a:rPr lang="de-DE" sz="1200" dirty="0"/>
              <a:t>: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A1BB01E-E81C-41A4-89A7-2C7C94E4C6E0}"/>
              </a:ext>
            </a:extLst>
          </p:cNvPr>
          <p:cNvSpPr txBox="1"/>
          <p:nvPr/>
        </p:nvSpPr>
        <p:spPr>
          <a:xfrm>
            <a:off x="6818989" y="3533286"/>
            <a:ext cx="109837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/>
              <a:t>kurtosis: 1.97</a:t>
            </a:r>
            <a:endParaRPr lang="de-DE" sz="1200" dirty="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E01C8402-FEBC-4301-B18B-4BD3B639B0B3}"/>
              </a:ext>
            </a:extLst>
          </p:cNvPr>
          <p:cNvSpPr txBox="1"/>
          <p:nvPr/>
        </p:nvSpPr>
        <p:spPr>
          <a:xfrm>
            <a:off x="6765583" y="6240699"/>
            <a:ext cx="109837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kurtosis</a:t>
            </a:r>
            <a:r>
              <a:rPr lang="de-DE" sz="1200" dirty="0"/>
              <a:t>: 1.99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EC1B91C0-F9EF-4AC9-9F2D-218693BA71AE}"/>
              </a:ext>
            </a:extLst>
          </p:cNvPr>
          <p:cNvSpPr txBox="1"/>
          <p:nvPr/>
        </p:nvSpPr>
        <p:spPr>
          <a:xfrm>
            <a:off x="384304" y="4350251"/>
            <a:ext cx="1393330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 err="1"/>
              <a:t>normalized</a:t>
            </a:r>
            <a:r>
              <a:rPr lang="de-DE" sz="800" dirty="0"/>
              <a:t> </a:t>
            </a:r>
            <a:r>
              <a:rPr lang="de-DE" sz="800" dirty="0" err="1"/>
              <a:t>current</a:t>
            </a:r>
            <a:r>
              <a:rPr lang="de-DE" sz="800" dirty="0"/>
              <a:t> </a:t>
            </a:r>
            <a:r>
              <a:rPr lang="de-DE" sz="800" dirty="0" err="1"/>
              <a:t>density</a:t>
            </a:r>
            <a:endParaRPr lang="de-DE" sz="800" dirty="0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365751E9-933D-4312-A2DC-447CEB8DB1EB}"/>
              </a:ext>
            </a:extLst>
          </p:cNvPr>
          <p:cNvSpPr txBox="1"/>
          <p:nvPr/>
        </p:nvSpPr>
        <p:spPr>
          <a:xfrm>
            <a:off x="2814636" y="4352953"/>
            <a:ext cx="1154483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 err="1"/>
              <a:t>evaluation</a:t>
            </a:r>
            <a:r>
              <a:rPr lang="de-DE" sz="800" dirty="0"/>
              <a:t>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de-DE" sz="800" dirty="0" err="1"/>
              <a:t>kurtosis</a:t>
            </a:r>
            <a:endParaRPr lang="de-DE" sz="800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32B1750-DCFE-4743-BE10-0E71A57A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894" y="4524970"/>
            <a:ext cx="2171463" cy="1590898"/>
          </a:xfrm>
          <a:prstGeom prst="rect">
            <a:avLst/>
          </a:prstGeom>
        </p:spPr>
      </p:pic>
      <p:sp>
        <p:nvSpPr>
          <p:cNvPr id="55" name="Textfeld 4">
            <a:extLst>
              <a:ext uri="{FF2B5EF4-FFF2-40B4-BE49-F238E27FC236}">
                <a16:creationId xmlns:a16="http://schemas.microsoft.com/office/drawing/2014/main" id="{3431C695-39C4-4671-90CF-B9D577C8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371" y="4079116"/>
            <a:ext cx="21980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sz="1100" dirty="0">
                <a:solidFill>
                  <a:srgbClr val="000000"/>
                </a:solidFill>
              </a:rPr>
              <a:t>Electrode design with target grid</a:t>
            </a:r>
            <a:endParaRPr lang="de-DE" altLang="de-DE" sz="1100" dirty="0">
              <a:solidFill>
                <a:srgbClr val="000000"/>
              </a:solidFill>
            </a:endParaRPr>
          </a:p>
        </p:txBody>
      </p:sp>
      <p:sp>
        <p:nvSpPr>
          <p:cNvPr id="54" name="Textfeld 4">
            <a:extLst>
              <a:ext uri="{FF2B5EF4-FFF2-40B4-BE49-F238E27FC236}">
                <a16:creationId xmlns:a16="http://schemas.microsoft.com/office/drawing/2014/main" id="{84AD2A99-048B-438A-A3F7-C8616B12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378" y="1378071"/>
            <a:ext cx="26068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sz="1100" dirty="0">
                <a:solidFill>
                  <a:srgbClr val="000000"/>
                </a:solidFill>
              </a:rPr>
              <a:t>Electrode design with honey comb grid</a:t>
            </a:r>
            <a:endParaRPr lang="de-DE" altLang="de-D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0DCB0-9ECA-440A-AB80-398196BAB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798" y="4090780"/>
            <a:ext cx="3958202" cy="23981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D07AE0-EF56-4F06-8DF5-4D37BB25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991" y="1676896"/>
            <a:ext cx="3171825" cy="2311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Design of Modulated Electron Gun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5"/>
          </p:nvPr>
        </p:nvSpPr>
        <p:spPr>
          <a:xfrm>
            <a:off x="350323" y="1378071"/>
            <a:ext cx="4221677" cy="5288735"/>
          </a:xfrm>
        </p:spPr>
        <p:txBody>
          <a:bodyPr>
            <a:normAutofit/>
          </a:bodyPr>
          <a:lstStyle/>
          <a:p>
            <a:pPr marL="0" indent="-6350">
              <a:buNone/>
            </a:pPr>
            <a:r>
              <a:rPr lang="en-US" dirty="0"/>
              <a:t>Status of rf-modulated E-Gun:</a:t>
            </a:r>
          </a:p>
          <a:p>
            <a:pPr marL="0" indent="-6350">
              <a:buNone/>
            </a:pPr>
            <a:endParaRPr lang="en-US" sz="800" dirty="0"/>
          </a:p>
          <a:p>
            <a:r>
              <a:rPr lang="en-US" sz="1200" dirty="0"/>
              <a:t>Preparation of preliminary e-gun design with two different grids by GSI</a:t>
            </a:r>
          </a:p>
          <a:p>
            <a:pPr lvl="1"/>
            <a:r>
              <a:rPr lang="en-US" sz="1100" dirty="0"/>
              <a:t>flexible set-up to exchange grids</a:t>
            </a:r>
          </a:p>
          <a:p>
            <a:pPr lvl="1"/>
            <a:r>
              <a:rPr lang="en-US" sz="1100" dirty="0" err="1"/>
              <a:t>BaO</a:t>
            </a:r>
            <a:r>
              <a:rPr lang="en-US" sz="1100" dirty="0"/>
              <a:t> dispenser cathode 311XM to meet current density requirements 4 A/cm</a:t>
            </a:r>
            <a:r>
              <a:rPr lang="en-US" sz="1100" baseline="30000" dirty="0"/>
              <a:t>2</a:t>
            </a:r>
          </a:p>
          <a:p>
            <a:r>
              <a:rPr lang="en-US" sz="1200" dirty="0"/>
              <a:t>Production contracted in April of this year</a:t>
            </a:r>
          </a:p>
          <a:p>
            <a:r>
              <a:rPr lang="en-US" sz="1200" dirty="0"/>
              <a:t>E-gun is currently being redesigned by NTG </a:t>
            </a:r>
          </a:p>
          <a:p>
            <a:r>
              <a:rPr lang="en-US" sz="1200" dirty="0"/>
              <a:t>Expected delivery in May 2026</a:t>
            </a:r>
          </a:p>
          <a:p>
            <a:r>
              <a:rPr lang="en-US" sz="1200" dirty="0"/>
              <a:t>Commissioning at GSI test stand</a:t>
            </a:r>
          </a:p>
          <a:p>
            <a:pPr marL="177800" lvl="1" indent="0">
              <a:buNone/>
            </a:pPr>
            <a:endParaRPr lang="en-US" dirty="0"/>
          </a:p>
          <a:p>
            <a:pPr marL="177800" lvl="1" indent="0">
              <a:buNone/>
            </a:pPr>
            <a:endParaRPr lang="en-US" dirty="0"/>
          </a:p>
          <a:p>
            <a:pPr marL="355600" lvl="2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45" name="Foliennummernplatzhalter 4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43231E-B324-425F-ADA2-C2E0D11C0C1F}"/>
              </a:ext>
            </a:extLst>
          </p:cNvPr>
          <p:cNvSpPr txBox="1"/>
          <p:nvPr/>
        </p:nvSpPr>
        <p:spPr>
          <a:xfrm>
            <a:off x="5954189" y="1309845"/>
            <a:ext cx="2529860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E-</a:t>
            </a:r>
            <a:r>
              <a:rPr lang="de-DE" sz="1100" dirty="0" err="1"/>
              <a:t>gun</a:t>
            </a:r>
            <a:r>
              <a:rPr lang="de-DE" sz="1100" dirty="0"/>
              <a:t> </a:t>
            </a:r>
            <a:r>
              <a:rPr lang="de-DE" sz="1100" dirty="0" err="1"/>
              <a:t>layout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NTG (</a:t>
            </a:r>
            <a:r>
              <a:rPr lang="de-DE" sz="1100" dirty="0" err="1"/>
              <a:t>current</a:t>
            </a:r>
            <a:r>
              <a:rPr lang="de-DE" sz="1100" dirty="0"/>
              <a:t> </a:t>
            </a:r>
            <a:r>
              <a:rPr lang="de-DE" sz="1100" dirty="0" err="1"/>
              <a:t>status</a:t>
            </a:r>
            <a:r>
              <a:rPr lang="de-DE" sz="1100" dirty="0"/>
              <a:t>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4BCFCA71-08AD-43E9-8D1B-84F28F0B14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5" y="4490288"/>
            <a:ext cx="4392076" cy="1739599"/>
          </a:xfrm>
          <a:prstGeom prst="rect">
            <a:avLst/>
          </a:prstGeom>
          <a:noFill/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4E06FF65-E77D-4C35-8FDE-27996C845CA4}"/>
              </a:ext>
            </a:extLst>
          </p:cNvPr>
          <p:cNvSpPr txBox="1"/>
          <p:nvPr/>
        </p:nvSpPr>
        <p:spPr>
          <a:xfrm>
            <a:off x="6007995" y="4007090"/>
            <a:ext cx="218200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Evaluation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dielectric</a:t>
            </a:r>
            <a:r>
              <a:rPr lang="de-DE" sz="1100" dirty="0"/>
              <a:t> </a:t>
            </a:r>
            <a:r>
              <a:rPr lang="de-DE" sz="1100" dirty="0" err="1"/>
              <a:t>strength</a:t>
            </a:r>
            <a:r>
              <a:rPr lang="de-DE" sz="1100" dirty="0"/>
              <a:t>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70327E0-3A7B-4F90-B5EC-8E3EB174991F}"/>
              </a:ext>
            </a:extLst>
          </p:cNvPr>
          <p:cNvSpPr txBox="1"/>
          <p:nvPr/>
        </p:nvSpPr>
        <p:spPr>
          <a:xfrm>
            <a:off x="1472085" y="4114812"/>
            <a:ext cx="148470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E-</a:t>
            </a:r>
            <a:r>
              <a:rPr lang="de-DE" sz="1100" dirty="0" err="1"/>
              <a:t>gun</a:t>
            </a:r>
            <a:r>
              <a:rPr lang="de-DE" sz="1100" dirty="0"/>
              <a:t> design </a:t>
            </a:r>
            <a:r>
              <a:rPr lang="de-DE" sz="1100" dirty="0" err="1"/>
              <a:t>by</a:t>
            </a:r>
            <a:r>
              <a:rPr lang="de-DE" sz="1100" dirty="0"/>
              <a:t> GSI</a:t>
            </a:r>
          </a:p>
        </p:txBody>
      </p:sp>
    </p:spTree>
    <p:extLst>
      <p:ext uri="{BB962C8B-B14F-4D97-AF65-F5344CB8AC3E}">
        <p14:creationId xmlns:p14="http://schemas.microsoft.com/office/powerpoint/2010/main" val="23906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Low Loss </a:t>
            </a:r>
            <a:r>
              <a:rPr lang="de-DE" dirty="0" err="1"/>
              <a:t>Collector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294967295"/>
          </p:nvPr>
        </p:nvSpPr>
        <p:spPr>
          <a:xfrm>
            <a:off x="8397875" y="6553200"/>
            <a:ext cx="746125" cy="365125"/>
          </a:xfrm>
        </p:spPr>
        <p:txBody>
          <a:bodyPr/>
          <a:lstStyle/>
          <a:p>
            <a:pPr algn="l"/>
            <a:fld id="{9F3342E4-9658-4BB8-828D-067BF4E6007F}" type="slidenum">
              <a:rPr lang="de-DE" smtClean="0"/>
              <a:pPr algn="l"/>
              <a:t>5</a:t>
            </a:fld>
            <a:endParaRPr lang="de-DE" dirty="0"/>
          </a:p>
        </p:txBody>
      </p:sp>
      <p:sp>
        <p:nvSpPr>
          <p:cNvPr id="22" name="Inhaltsplatzhalter 7">
            <a:extLst>
              <a:ext uri="{FF2B5EF4-FFF2-40B4-BE49-F238E27FC236}">
                <a16:creationId xmlns:a16="http://schemas.microsoft.com/office/drawing/2014/main" id="{24EBB080-828D-4A61-8CDB-8B800A2400F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3205" y="1320456"/>
            <a:ext cx="4239982" cy="504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Design Challenges:</a:t>
            </a:r>
          </a:p>
          <a:p>
            <a:endParaRPr lang="en-US" sz="800" dirty="0"/>
          </a:p>
          <a:p>
            <a:r>
              <a:rPr lang="en-US" sz="1200" dirty="0"/>
              <a:t>collector is operated on a HV platform and has bias potential </a:t>
            </a:r>
            <a:r>
              <a:rPr lang="en-US" sz="1200" dirty="0">
                <a:latin typeface="Symbol" panose="05050102010706020507" pitchFamily="18" charset="2"/>
              </a:rPr>
              <a:t>D</a:t>
            </a:r>
            <a:r>
              <a:rPr lang="en-US" sz="1200" dirty="0"/>
              <a:t>U with respect to cathode to reduce power loss</a:t>
            </a:r>
          </a:p>
          <a:p>
            <a:r>
              <a:rPr lang="en-US" sz="1200" dirty="0"/>
              <a:t>beam potential increases by deceleration</a:t>
            </a:r>
          </a:p>
          <a:p>
            <a:pPr lvl="1"/>
            <a:r>
              <a:rPr lang="en-US" sz="1100" dirty="0"/>
              <a:t>leads to reflection of beam for low </a:t>
            </a:r>
            <a:r>
              <a:rPr lang="en-US" sz="1100" dirty="0">
                <a:latin typeface="Symbol" panose="05050102010706020507" pitchFamily="18" charset="2"/>
              </a:rPr>
              <a:t>D</a:t>
            </a:r>
            <a:r>
              <a:rPr lang="en-US" sz="1100" dirty="0"/>
              <a:t>U between e-gun and collector</a:t>
            </a:r>
          </a:p>
          <a:p>
            <a:pPr lvl="1"/>
            <a:r>
              <a:rPr lang="en-US" sz="1100" dirty="0">
                <a:latin typeface="Symbol" panose="05050102010706020507" pitchFamily="18" charset="2"/>
              </a:rPr>
              <a:t>D</a:t>
            </a:r>
            <a:r>
              <a:rPr lang="en-US" sz="1100" dirty="0"/>
              <a:t>U=10 kV required for conventional design</a:t>
            </a:r>
          </a:p>
          <a:p>
            <a:r>
              <a:rPr lang="en-US" sz="1200" dirty="0"/>
              <a:t>magnetic cusp field helps to rapidly expand beam </a:t>
            </a:r>
          </a:p>
          <a:p>
            <a:pPr lvl="1"/>
            <a:r>
              <a:rPr lang="en-US" sz="1100" dirty="0"/>
              <a:t>reduce beam potential</a:t>
            </a:r>
          </a:p>
          <a:p>
            <a:pPr lvl="1"/>
            <a:r>
              <a:rPr lang="en-US" sz="1100" dirty="0"/>
              <a:t>distribute beam over large area</a:t>
            </a:r>
          </a:p>
          <a:p>
            <a:pPr lvl="1"/>
            <a:r>
              <a:rPr lang="en-US" sz="1100" dirty="0"/>
              <a:t>reduction of power deposition by ~50%</a:t>
            </a: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213DE9E-43D4-4F58-8556-2367AEBCD16E}"/>
              </a:ext>
            </a:extLst>
          </p:cNvPr>
          <p:cNvGrpSpPr/>
          <p:nvPr/>
        </p:nvGrpSpPr>
        <p:grpSpPr>
          <a:xfrm>
            <a:off x="3366868" y="1329981"/>
            <a:ext cx="4094457" cy="2311295"/>
            <a:chOff x="3739265" y="1223059"/>
            <a:chExt cx="4094457" cy="2311295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8B6B9BC-BA35-4B00-8534-6998ED3C8BBD}"/>
                </a:ext>
              </a:extLst>
            </p:cNvPr>
            <p:cNvSpPr txBox="1"/>
            <p:nvPr/>
          </p:nvSpPr>
          <p:spPr>
            <a:xfrm>
              <a:off x="3739265" y="1223059"/>
              <a:ext cx="4094457" cy="2616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de-DE" sz="1100" dirty="0" err="1"/>
                <a:t>Collector</a:t>
              </a:r>
              <a:r>
                <a:rPr lang="de-DE" sz="1100" dirty="0"/>
                <a:t> </a:t>
              </a:r>
              <a:r>
                <a:rPr lang="de-DE" sz="1100" dirty="0" err="1"/>
                <a:t>integrated</a:t>
              </a:r>
              <a:r>
                <a:rPr lang="de-DE" sz="1100" dirty="0"/>
                <a:t> </a:t>
              </a:r>
              <a:r>
                <a:rPr lang="de-DE" sz="1100" dirty="0" err="1"/>
                <a:t>into</a:t>
              </a:r>
              <a:r>
                <a:rPr lang="de-DE" sz="1100" dirty="0"/>
                <a:t> </a:t>
              </a:r>
              <a:r>
                <a:rPr lang="de-DE" sz="1100" dirty="0" err="1"/>
                <a:t>cusp</a:t>
              </a:r>
              <a:r>
                <a:rPr lang="de-DE" sz="1100" dirty="0"/>
                <a:t> </a:t>
              </a:r>
              <a:r>
                <a:rPr lang="de-DE" sz="1100" dirty="0" err="1"/>
                <a:t>field</a:t>
              </a:r>
              <a:endParaRPr lang="de-DE" sz="1100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D5FE36B-A36E-4056-9F2B-18C6B567B71F}"/>
                </a:ext>
              </a:extLst>
            </p:cNvPr>
            <p:cNvGrpSpPr/>
            <p:nvPr/>
          </p:nvGrpSpPr>
          <p:grpSpPr>
            <a:xfrm>
              <a:off x="4449132" y="1347753"/>
              <a:ext cx="2788978" cy="2186601"/>
              <a:chOff x="4449132" y="1347753"/>
              <a:chExt cx="2788978" cy="2186601"/>
            </a:xfrm>
          </p:grpSpPr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99AA0970-D723-4BD0-A513-9283F8BC5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3006" y="1513336"/>
                <a:ext cx="1493420" cy="1912522"/>
              </a:xfrm>
              <a:prstGeom prst="rect">
                <a:avLst/>
              </a:prstGeom>
            </p:spPr>
          </p:pic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13E41F4F-58E7-4CE5-92DC-CA2FAA72AAB4}"/>
                  </a:ext>
                </a:extLst>
              </p:cNvPr>
              <p:cNvGrpSpPr/>
              <p:nvPr/>
            </p:nvGrpSpPr>
            <p:grpSpPr>
              <a:xfrm>
                <a:off x="4449132" y="1347753"/>
                <a:ext cx="2788978" cy="2186601"/>
                <a:chOff x="2017999" y="5273193"/>
                <a:chExt cx="2527903" cy="2022099"/>
              </a:xfrm>
            </p:grpSpPr>
            <p:grpSp>
              <p:nvGrpSpPr>
                <p:cNvPr id="29" name="Gruppieren 28">
                  <a:extLst>
                    <a:ext uri="{FF2B5EF4-FFF2-40B4-BE49-F238E27FC236}">
                      <a16:creationId xmlns:a16="http://schemas.microsoft.com/office/drawing/2014/main" id="{0A8E4E4D-0309-4F77-A0DD-22ED84406F2F}"/>
                    </a:ext>
                  </a:extLst>
                </p:cNvPr>
                <p:cNvGrpSpPr/>
                <p:nvPr/>
              </p:nvGrpSpPr>
              <p:grpSpPr>
                <a:xfrm>
                  <a:off x="2017999" y="5273193"/>
                  <a:ext cx="1306312" cy="956775"/>
                  <a:chOff x="2017999" y="5273193"/>
                  <a:chExt cx="1306312" cy="956775"/>
                </a:xfrm>
              </p:grpSpPr>
              <p:sp>
                <p:nvSpPr>
                  <p:cNvPr id="40" name="Bogen 39">
                    <a:extLst>
                      <a:ext uri="{FF2B5EF4-FFF2-40B4-BE49-F238E27FC236}">
                        <a16:creationId xmlns:a16="http://schemas.microsoft.com/office/drawing/2014/main" id="{2C5B3F94-6599-44EA-A594-E97013B5823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7999" y="5861684"/>
                    <a:ext cx="1267928" cy="368284"/>
                  </a:xfrm>
                  <a:prstGeom prst="arc">
                    <a:avLst/>
                  </a:prstGeom>
                  <a:ln w="15875">
                    <a:solidFill>
                      <a:schemeClr val="accent6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1" name="Bogen 40">
                    <a:extLst>
                      <a:ext uri="{FF2B5EF4-FFF2-40B4-BE49-F238E27FC236}">
                        <a16:creationId xmlns:a16="http://schemas.microsoft.com/office/drawing/2014/main" id="{599E658B-69AA-4A08-A3BB-774031130AA7}"/>
                      </a:ext>
                    </a:extLst>
                  </p:cNvPr>
                  <p:cNvSpPr/>
                  <p:nvPr/>
                </p:nvSpPr>
                <p:spPr>
                  <a:xfrm flipV="1">
                    <a:off x="3230171" y="5273193"/>
                    <a:ext cx="94140" cy="786792"/>
                  </a:xfrm>
                  <a:prstGeom prst="arc">
                    <a:avLst/>
                  </a:prstGeom>
                  <a:ln w="15875">
                    <a:solidFill>
                      <a:schemeClr val="accent6"/>
                    </a:solidFill>
                    <a:headEnd type="none"/>
                    <a:tailEnd type="stealt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0BB63ED1-86E0-4630-B732-CB8EF7B8A390}"/>
                    </a:ext>
                  </a:extLst>
                </p:cNvPr>
                <p:cNvGrpSpPr/>
                <p:nvPr/>
              </p:nvGrpSpPr>
              <p:grpSpPr>
                <a:xfrm flipH="1">
                  <a:off x="3357619" y="5273193"/>
                  <a:ext cx="1180330" cy="956775"/>
                  <a:chOff x="2017999" y="5273193"/>
                  <a:chExt cx="1306312" cy="956775"/>
                </a:xfrm>
              </p:grpSpPr>
              <p:sp>
                <p:nvSpPr>
                  <p:cNvPr id="38" name="Bogen 37">
                    <a:extLst>
                      <a:ext uri="{FF2B5EF4-FFF2-40B4-BE49-F238E27FC236}">
                        <a16:creationId xmlns:a16="http://schemas.microsoft.com/office/drawing/2014/main" id="{0D937DB0-45E4-4F2E-9C3D-197197573DF9}"/>
                      </a:ext>
                    </a:extLst>
                  </p:cNvPr>
                  <p:cNvSpPr/>
                  <p:nvPr/>
                </p:nvSpPr>
                <p:spPr>
                  <a:xfrm flipV="1">
                    <a:off x="2017999" y="5861684"/>
                    <a:ext cx="1267928" cy="368284"/>
                  </a:xfrm>
                  <a:prstGeom prst="arc">
                    <a:avLst/>
                  </a:prstGeom>
                  <a:ln w="15875">
                    <a:solidFill>
                      <a:schemeClr val="accent6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9" name="Bogen 38">
                    <a:extLst>
                      <a:ext uri="{FF2B5EF4-FFF2-40B4-BE49-F238E27FC236}">
                        <a16:creationId xmlns:a16="http://schemas.microsoft.com/office/drawing/2014/main" id="{73A56C54-4519-4A5E-8501-46DC81A57E3C}"/>
                      </a:ext>
                    </a:extLst>
                  </p:cNvPr>
                  <p:cNvSpPr/>
                  <p:nvPr/>
                </p:nvSpPr>
                <p:spPr>
                  <a:xfrm flipV="1">
                    <a:off x="3230171" y="5273193"/>
                    <a:ext cx="94140" cy="786792"/>
                  </a:xfrm>
                  <a:prstGeom prst="arc">
                    <a:avLst/>
                  </a:prstGeom>
                  <a:ln w="15875">
                    <a:solidFill>
                      <a:schemeClr val="accent6"/>
                    </a:solidFill>
                    <a:headEnd type="none"/>
                    <a:tailEnd type="stealt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CA397FE7-6CD4-4292-913B-25C806ACA0B9}"/>
                    </a:ext>
                  </a:extLst>
                </p:cNvPr>
                <p:cNvGrpSpPr/>
                <p:nvPr/>
              </p:nvGrpSpPr>
              <p:grpSpPr>
                <a:xfrm flipV="1">
                  <a:off x="2025952" y="6345117"/>
                  <a:ext cx="2519950" cy="950175"/>
                  <a:chOff x="2170399" y="5425593"/>
                  <a:chExt cx="2519950" cy="956775"/>
                </a:xfrm>
              </p:grpSpPr>
              <p:grpSp>
                <p:nvGrpSpPr>
                  <p:cNvPr id="32" name="Gruppieren 31">
                    <a:extLst>
                      <a:ext uri="{FF2B5EF4-FFF2-40B4-BE49-F238E27FC236}">
                        <a16:creationId xmlns:a16="http://schemas.microsoft.com/office/drawing/2014/main" id="{9162F1BC-AD2C-4AE3-9C48-B5EE20DAE6E5}"/>
                      </a:ext>
                    </a:extLst>
                  </p:cNvPr>
                  <p:cNvGrpSpPr/>
                  <p:nvPr/>
                </p:nvGrpSpPr>
                <p:grpSpPr>
                  <a:xfrm>
                    <a:off x="2170399" y="5425593"/>
                    <a:ext cx="1306312" cy="956775"/>
                    <a:chOff x="2017999" y="5273193"/>
                    <a:chExt cx="1306312" cy="956775"/>
                  </a:xfrm>
                </p:grpSpPr>
                <p:sp>
                  <p:nvSpPr>
                    <p:cNvPr id="36" name="Bogen 35">
                      <a:extLst>
                        <a:ext uri="{FF2B5EF4-FFF2-40B4-BE49-F238E27FC236}">
                          <a16:creationId xmlns:a16="http://schemas.microsoft.com/office/drawing/2014/main" id="{750348A3-F73A-4390-80EE-AB2313A274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17999" y="5861684"/>
                      <a:ext cx="1267928" cy="368284"/>
                    </a:xfrm>
                    <a:prstGeom prst="arc">
                      <a:avLst/>
                    </a:prstGeom>
                    <a:ln w="15875">
                      <a:solidFill>
                        <a:schemeClr val="accent6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7" name="Bogen 36">
                      <a:extLst>
                        <a:ext uri="{FF2B5EF4-FFF2-40B4-BE49-F238E27FC236}">
                          <a16:creationId xmlns:a16="http://schemas.microsoft.com/office/drawing/2014/main" id="{C044387C-9255-4A25-AD6F-B71831CB999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230171" y="5273193"/>
                      <a:ext cx="94140" cy="786792"/>
                    </a:xfrm>
                    <a:prstGeom prst="arc">
                      <a:avLst/>
                    </a:prstGeom>
                    <a:ln w="15875">
                      <a:solidFill>
                        <a:schemeClr val="accent6"/>
                      </a:solidFill>
                      <a:headEnd type="none"/>
                      <a:tailEnd type="stealt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33" name="Gruppieren 32">
                    <a:extLst>
                      <a:ext uri="{FF2B5EF4-FFF2-40B4-BE49-F238E27FC236}">
                        <a16:creationId xmlns:a16="http://schemas.microsoft.com/office/drawing/2014/main" id="{777DF812-6BAB-4230-BAC4-05F5EBD1B45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510019" y="5425593"/>
                    <a:ext cx="1180330" cy="956775"/>
                    <a:chOff x="2017999" y="5273193"/>
                    <a:chExt cx="1306312" cy="956775"/>
                  </a:xfrm>
                </p:grpSpPr>
                <p:sp>
                  <p:nvSpPr>
                    <p:cNvPr id="34" name="Bogen 33">
                      <a:extLst>
                        <a:ext uri="{FF2B5EF4-FFF2-40B4-BE49-F238E27FC236}">
                          <a16:creationId xmlns:a16="http://schemas.microsoft.com/office/drawing/2014/main" id="{86EB14C8-2D0E-45C6-BDC0-42AB946C67E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017999" y="5861684"/>
                      <a:ext cx="1267928" cy="368284"/>
                    </a:xfrm>
                    <a:prstGeom prst="arc">
                      <a:avLst/>
                    </a:prstGeom>
                    <a:ln w="15875">
                      <a:solidFill>
                        <a:schemeClr val="accent6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5" name="Bogen 34">
                      <a:extLst>
                        <a:ext uri="{FF2B5EF4-FFF2-40B4-BE49-F238E27FC236}">
                          <a16:creationId xmlns:a16="http://schemas.microsoft.com/office/drawing/2014/main" id="{999C7FA9-1665-46D6-9454-89F562D296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230171" y="5273193"/>
                      <a:ext cx="94140" cy="786792"/>
                    </a:xfrm>
                    <a:prstGeom prst="arc">
                      <a:avLst/>
                    </a:prstGeom>
                    <a:ln w="15875">
                      <a:solidFill>
                        <a:schemeClr val="accent6"/>
                      </a:solidFill>
                      <a:headEnd type="none"/>
                      <a:tailEnd type="stealt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925865F-B42E-4B6F-B82D-6CE8BA71602E}"/>
                  </a:ext>
                </a:extLst>
              </p:cNvPr>
              <p:cNvSpPr txBox="1"/>
              <p:nvPr/>
            </p:nvSpPr>
            <p:spPr>
              <a:xfrm>
                <a:off x="5899131" y="1600184"/>
                <a:ext cx="361369" cy="27699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6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ABD3D00-B116-4601-ADA1-7B397DACCDAF}"/>
              </a:ext>
            </a:extLst>
          </p:cNvPr>
          <p:cNvGrpSpPr/>
          <p:nvPr/>
        </p:nvGrpSpPr>
        <p:grpSpPr>
          <a:xfrm>
            <a:off x="6500784" y="1665581"/>
            <a:ext cx="2533343" cy="1868455"/>
            <a:chOff x="22428244" y="29368330"/>
            <a:chExt cx="5230374" cy="3736384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0847893-31BD-4FB4-BC62-59FDCBA8EF88}"/>
                </a:ext>
              </a:extLst>
            </p:cNvPr>
            <p:cNvSpPr txBox="1"/>
            <p:nvPr/>
          </p:nvSpPr>
          <p:spPr>
            <a:xfrm>
              <a:off x="24699637" y="32643115"/>
              <a:ext cx="1096134" cy="4615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900" dirty="0"/>
                <a:t>z / mm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5E707D70-36D0-441D-BE2E-B5075E7E1FDD}"/>
                    </a:ext>
                  </a:extLst>
                </p:cNvPr>
                <p:cNvSpPr txBox="1"/>
                <p:nvPr/>
              </p:nvSpPr>
              <p:spPr>
                <a:xfrm rot="16200000">
                  <a:off x="21850257" y="30913401"/>
                  <a:ext cx="1596143" cy="440170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de-DE" sz="9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de-DE" sz="900" dirty="0" smtClean="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de-DE" sz="900" baseline="-25000" dirty="0" smtClean="0"/>
                                  <m:t>trans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de-DE" sz="900" dirty="0" smtClean="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de-DE" sz="900" baseline="-25000" dirty="0" smtClean="0"/>
                                  <m:t>long</m:t>
                                </m:r>
                                <m:r>
                                  <m:rPr>
                                    <m:nor/>
                                  </m:rPr>
                                  <a:rPr lang="de-DE" sz="900" baseline="-25000" dirty="0" smtClean="0"/>
                                  <m:t>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de-DE" sz="1100" baseline="-25000" dirty="0"/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1850257" y="30913401"/>
                  <a:ext cx="1596143" cy="440170"/>
                </a:xfrm>
                <a:prstGeom prst="rect">
                  <a:avLst/>
                </a:prstGeom>
                <a:blipFill>
                  <a:blip r:embed="rId4"/>
                  <a:stretch>
                    <a:fillRect l="-81579" r="-1342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Inhaltsplatzhalter 8">
              <a:extLst>
                <a:ext uri="{FF2B5EF4-FFF2-40B4-BE49-F238E27FC236}">
                  <a16:creationId xmlns:a16="http://schemas.microsoft.com/office/drawing/2014/main" id="{600C7621-5F1D-4E8F-BF1F-E63A26B9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29825" y="29368330"/>
              <a:ext cx="4828793" cy="3369734"/>
            </a:xfrm>
            <a:prstGeom prst="rect">
              <a:avLst/>
            </a:prstGeom>
          </p:spPr>
        </p:pic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235CE257-F8BB-415A-BA52-3A2CB9DC394E}"/>
              </a:ext>
            </a:extLst>
          </p:cNvPr>
          <p:cNvSpPr txBox="1"/>
          <p:nvPr/>
        </p:nvSpPr>
        <p:spPr>
          <a:xfrm>
            <a:off x="6605390" y="1329981"/>
            <a:ext cx="251863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 err="1"/>
              <a:t>Velocity</a:t>
            </a:r>
            <a:r>
              <a:rPr lang="de-DE" sz="1100" dirty="0"/>
              <a:t> </a:t>
            </a:r>
            <a:r>
              <a:rPr lang="de-DE" sz="1100" dirty="0" err="1"/>
              <a:t>ratio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electrons</a:t>
            </a:r>
            <a:r>
              <a:rPr lang="de-DE" sz="1100" dirty="0"/>
              <a:t> in </a:t>
            </a:r>
            <a:r>
              <a:rPr lang="de-DE" sz="1100" dirty="0" err="1"/>
              <a:t>cusp</a:t>
            </a:r>
            <a:r>
              <a:rPr lang="de-DE" sz="1100" dirty="0"/>
              <a:t> </a:t>
            </a:r>
            <a:r>
              <a:rPr lang="de-DE" sz="1100" dirty="0" err="1"/>
              <a:t>field</a:t>
            </a:r>
            <a:endParaRPr lang="de-DE" sz="1100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87BC3303-F59E-4670-8247-1F57C7380EC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509368" y="4149937"/>
            <a:ext cx="4371845" cy="1637986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AD835B61-D01C-4F01-BA50-B865A5850348}"/>
              </a:ext>
            </a:extLst>
          </p:cNvPr>
          <p:cNvSpPr txBox="1"/>
          <p:nvPr/>
        </p:nvSpPr>
        <p:spPr>
          <a:xfrm>
            <a:off x="5845437" y="3946954"/>
            <a:ext cx="161294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Peak power </a:t>
            </a:r>
            <a:r>
              <a:rPr lang="de-DE" sz="1100" dirty="0" err="1"/>
              <a:t>deposition</a:t>
            </a:r>
            <a:endParaRPr lang="de-DE" sz="11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CC5A7FF-C67E-4BD3-8950-73C48F5D7549}"/>
              </a:ext>
            </a:extLst>
          </p:cNvPr>
          <p:cNvSpPr txBox="1"/>
          <p:nvPr/>
        </p:nvSpPr>
        <p:spPr>
          <a:xfrm>
            <a:off x="4518881" y="5879124"/>
            <a:ext cx="455686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just">
              <a:buFont typeface="Wingdings" charset="2"/>
              <a:buNone/>
            </a:pPr>
            <a:r>
              <a:rPr lang="de-DE" sz="1200" dirty="0"/>
              <a:t>E-</a:t>
            </a:r>
            <a:r>
              <a:rPr lang="de-DE" sz="1200" dirty="0" err="1"/>
              <a:t>lens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only</a:t>
            </a:r>
            <a:r>
              <a:rPr lang="de-DE" sz="1200" dirty="0"/>
              <a:t> </a:t>
            </a:r>
            <a:r>
              <a:rPr lang="de-DE" sz="1200" dirty="0" err="1"/>
              <a:t>used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beginning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SIS18 </a:t>
            </a:r>
            <a:r>
              <a:rPr lang="de-DE" sz="1200" dirty="0" err="1"/>
              <a:t>cycle</a:t>
            </a:r>
            <a:r>
              <a:rPr lang="de-DE" sz="1200" dirty="0"/>
              <a:t>,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/>
              <a:t>reduced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power </a:t>
            </a:r>
            <a:r>
              <a:rPr lang="de-DE" sz="1200" dirty="0" err="1"/>
              <a:t>deposition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~0.3. 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7E5946DA-458F-4944-B5B0-E80225D36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244" y="3952277"/>
            <a:ext cx="2844099" cy="2600923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E357B751-26AF-4F6A-9FBF-28AB7DA18BC2}"/>
              </a:ext>
            </a:extLst>
          </p:cNvPr>
          <p:cNvSpPr txBox="1"/>
          <p:nvPr/>
        </p:nvSpPr>
        <p:spPr>
          <a:xfrm>
            <a:off x="422565" y="4020447"/>
            <a:ext cx="2042547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 err="1"/>
              <a:t>Secondary</a:t>
            </a:r>
            <a:r>
              <a:rPr lang="de-DE" sz="1100" dirty="0"/>
              <a:t> </a:t>
            </a:r>
            <a:r>
              <a:rPr lang="de-DE" sz="1100" dirty="0" err="1"/>
              <a:t>electron</a:t>
            </a:r>
            <a:r>
              <a:rPr lang="de-DE" sz="1100" dirty="0"/>
              <a:t> </a:t>
            </a:r>
            <a:r>
              <a:rPr lang="de-DE" sz="1100" dirty="0" err="1"/>
              <a:t>mitigation</a:t>
            </a:r>
            <a:endParaRPr lang="de-DE" sz="11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7D01FFD-8797-454A-B4C0-C3DB83372B8C}"/>
              </a:ext>
            </a:extLst>
          </p:cNvPr>
          <p:cNvSpPr txBox="1"/>
          <p:nvPr/>
        </p:nvSpPr>
        <p:spPr>
          <a:xfrm>
            <a:off x="422565" y="5865999"/>
            <a:ext cx="1231427" cy="6001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SEE </a:t>
            </a:r>
            <a:r>
              <a:rPr lang="de-DE" sz="1100" dirty="0" err="1"/>
              <a:t>backflow</a:t>
            </a:r>
            <a:r>
              <a:rPr lang="de-DE" sz="1100" dirty="0"/>
              <a:t>:</a:t>
            </a:r>
          </a:p>
          <a:p>
            <a:r>
              <a:rPr lang="de-DE" sz="1100" dirty="0" err="1"/>
              <a:t>I</a:t>
            </a:r>
            <a:r>
              <a:rPr lang="de-DE" sz="1100" baseline="-25000" dirty="0" err="1"/>
              <a:t>back,total</a:t>
            </a:r>
            <a:r>
              <a:rPr lang="de-DE" sz="1100" dirty="0"/>
              <a:t>=11.1mA</a:t>
            </a:r>
          </a:p>
          <a:p>
            <a:endParaRPr lang="de-DE" sz="11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72E0D10-2CD1-470B-93B7-EE7781AA8380}"/>
              </a:ext>
            </a:extLst>
          </p:cNvPr>
          <p:cNvSpPr txBox="1"/>
          <p:nvPr/>
        </p:nvSpPr>
        <p:spPr>
          <a:xfrm>
            <a:off x="400641" y="6308651"/>
            <a:ext cx="189507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 err="1"/>
              <a:t>collector</a:t>
            </a:r>
            <a:r>
              <a:rPr lang="de-DE" sz="1100" dirty="0"/>
              <a:t> </a:t>
            </a:r>
            <a:r>
              <a:rPr lang="de-DE" sz="1100" dirty="0" err="1"/>
              <a:t>efficiency</a:t>
            </a:r>
            <a:r>
              <a:rPr lang="de-DE" sz="1100" dirty="0"/>
              <a:t>: &gt;99.9%</a:t>
            </a:r>
          </a:p>
        </p:txBody>
      </p:sp>
    </p:spTree>
    <p:extLst>
      <p:ext uri="{BB962C8B-B14F-4D97-AF65-F5344CB8AC3E}">
        <p14:creationId xmlns:p14="http://schemas.microsoft.com/office/powerpoint/2010/main" val="31829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Low Loss </a:t>
            </a:r>
            <a:r>
              <a:rPr lang="de-DE" dirty="0" err="1"/>
              <a:t>Collector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294967295"/>
          </p:nvPr>
        </p:nvSpPr>
        <p:spPr>
          <a:xfrm>
            <a:off x="8397875" y="6553200"/>
            <a:ext cx="746125" cy="365125"/>
          </a:xfrm>
        </p:spPr>
        <p:txBody>
          <a:bodyPr/>
          <a:lstStyle/>
          <a:p>
            <a:pPr algn="l"/>
            <a:fld id="{9F3342E4-9658-4BB8-828D-067BF4E6007F}" type="slidenum">
              <a:rPr lang="de-DE" smtClean="0"/>
              <a:pPr algn="l"/>
              <a:t>6</a:t>
            </a:fld>
            <a:endParaRPr lang="de-DE" dirty="0"/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FA0FE06E-BBCE-4EA3-9236-AFD0211341F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15" y="1628769"/>
            <a:ext cx="3155660" cy="21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380335EE-081B-4109-AE3B-E5043851EDEE}"/>
              </a:ext>
            </a:extLst>
          </p:cNvPr>
          <p:cNvSpPr txBox="1"/>
          <p:nvPr/>
        </p:nvSpPr>
        <p:spPr>
          <a:xfrm>
            <a:off x="5279528" y="1394068"/>
            <a:ext cx="1931939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Design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collector</a:t>
            </a:r>
            <a:r>
              <a:rPr lang="de-DE" sz="1100" dirty="0"/>
              <a:t> </a:t>
            </a:r>
            <a:r>
              <a:rPr lang="de-DE" sz="1100" dirty="0" err="1"/>
              <a:t>chamber</a:t>
            </a:r>
            <a:endParaRPr lang="de-DE" sz="1100" dirty="0"/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D48AAE95-DA8F-4259-9CC8-DC532B6C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14" y="4127793"/>
            <a:ext cx="3520346" cy="2300964"/>
          </a:xfrm>
          <a:prstGeom prst="rect">
            <a:avLst/>
          </a:prstGeom>
        </p:spPr>
      </p:pic>
      <p:graphicFrame>
        <p:nvGraphicFramePr>
          <p:cNvPr id="53" name="Inhaltsplatzhalter 3">
            <a:extLst>
              <a:ext uri="{FF2B5EF4-FFF2-40B4-BE49-F238E27FC236}">
                <a16:creationId xmlns:a16="http://schemas.microsoft.com/office/drawing/2014/main" id="{021AE38D-7601-4936-BE9F-77B50A41C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163934"/>
              </p:ext>
            </p:extLst>
          </p:nvPr>
        </p:nvGraphicFramePr>
        <p:xfrm>
          <a:off x="525862" y="3444949"/>
          <a:ext cx="4138803" cy="2733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163">
                  <a:extLst>
                    <a:ext uri="{9D8B030D-6E8A-4147-A177-3AD203B41FA5}">
                      <a16:colId xmlns:a16="http://schemas.microsoft.com/office/drawing/2014/main" val="4075878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1173950"/>
                    </a:ext>
                  </a:extLst>
                </a:gridCol>
                <a:gridCol w="458240">
                  <a:extLst>
                    <a:ext uri="{9D8B030D-6E8A-4147-A177-3AD203B41FA5}">
                      <a16:colId xmlns:a16="http://schemas.microsoft.com/office/drawing/2014/main" val="2273426963"/>
                    </a:ext>
                  </a:extLst>
                </a:gridCol>
              </a:tblGrid>
              <a:tr h="207433">
                <a:tc grid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de-DE" sz="10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Collector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Parameters</a:t>
                      </a:r>
                    </a:p>
                  </a:txBody>
                  <a:tcPr marL="304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2979780348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 dirty="0">
                          <a:effectLst/>
                        </a:rPr>
                        <a:t>Electron current max.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 dirty="0">
                          <a:effectLst/>
                        </a:rPr>
                        <a:t>A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3820893072"/>
                  </a:ext>
                </a:extLst>
              </a:tr>
              <a:tr h="51794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Collector bias potential max. (represents max. electron energy)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 dirty="0">
                          <a:effectLst/>
                        </a:rPr>
                        <a:t>-5.5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kV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295528826"/>
                  </a:ext>
                </a:extLst>
              </a:tr>
              <a:tr h="296115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Beam modulation frequency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400 – 1000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kHz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4140319297"/>
                  </a:ext>
                </a:extLst>
              </a:tr>
              <a:tr h="25897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Inner collector radius max.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215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mm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2472586946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Outer collector radius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1255290482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900">
                          <a:effectLst/>
                        </a:rPr>
                        <a:t>Beam radius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US" sz="900">
                          <a:effectLst/>
                        </a:rPr>
                        <a:t>≥ 215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mm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1130329762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 dirty="0">
                          <a:effectLst/>
                        </a:rPr>
                        <a:t>DC power deposition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82.5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kW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419856221"/>
                  </a:ext>
                </a:extLst>
              </a:tr>
              <a:tr h="296115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Power deposition within cycle, max.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 dirty="0">
                          <a:effectLst/>
                        </a:rPr>
                        <a:t>20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kW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907776008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Collector area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1452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cm</a:t>
                      </a:r>
                      <a:r>
                        <a:rPr lang="en-GB" sz="900" baseline="30000">
                          <a:effectLst/>
                        </a:rPr>
                        <a:t>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1732270153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Max. magnetic field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0.4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en-GB" sz="900">
                          <a:effectLst/>
                        </a:rPr>
                        <a:t>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1128953713"/>
                  </a:ext>
                </a:extLst>
              </a:tr>
              <a:tr h="25897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de-DE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Collector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chamber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04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30480" marR="68580" marT="0" marB="0" anchor="ctr"/>
                </a:tc>
                <a:extLst>
                  <a:ext uri="{0D108BD9-81ED-4DB2-BD59-A6C34878D82A}">
                    <a16:rowId xmlns:a16="http://schemas.microsoft.com/office/drawing/2014/main" val="2483126808"/>
                  </a:ext>
                </a:extLst>
              </a:tr>
            </a:tbl>
          </a:graphicData>
        </a:graphic>
      </p:graphicFrame>
      <p:sp>
        <p:nvSpPr>
          <p:cNvPr id="54" name="Textfeld 53">
            <a:extLst>
              <a:ext uri="{FF2B5EF4-FFF2-40B4-BE49-F238E27FC236}">
                <a16:creationId xmlns:a16="http://schemas.microsoft.com/office/drawing/2014/main" id="{F9C49F4E-3A96-4CB3-ACD2-CB0789B1D770}"/>
              </a:ext>
            </a:extLst>
          </p:cNvPr>
          <p:cNvSpPr txBox="1"/>
          <p:nvPr/>
        </p:nvSpPr>
        <p:spPr>
          <a:xfrm>
            <a:off x="5279528" y="3964065"/>
            <a:ext cx="1923925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Design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collector</a:t>
            </a:r>
            <a:r>
              <a:rPr lang="de-DE" sz="1100" dirty="0"/>
              <a:t> </a:t>
            </a:r>
            <a:r>
              <a:rPr lang="de-DE" sz="1100" dirty="0" err="1"/>
              <a:t>magnets</a:t>
            </a:r>
            <a:endParaRPr lang="de-DE" sz="1100" dirty="0"/>
          </a:p>
        </p:txBody>
      </p:sp>
      <p:sp>
        <p:nvSpPr>
          <p:cNvPr id="55" name="Inhaltsplatzhalter 7">
            <a:extLst>
              <a:ext uri="{FF2B5EF4-FFF2-40B4-BE49-F238E27FC236}">
                <a16:creationId xmlns:a16="http://schemas.microsoft.com/office/drawing/2014/main" id="{35132110-D636-445D-9B45-75E5AD70ED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2564" y="1388757"/>
            <a:ext cx="4292311" cy="172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Technical Challenges:</a:t>
            </a:r>
          </a:p>
          <a:p>
            <a:pPr marL="0" indent="0">
              <a:buNone/>
            </a:pPr>
            <a:endParaRPr lang="en-US" sz="800" dirty="0"/>
          </a:p>
          <a:p>
            <a:pPr marL="171450" indent="-17145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chamber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must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have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small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height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compared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diameter</a:t>
            </a:r>
            <a:endParaRPr lang="de-DE" sz="1200" dirty="0">
              <a:solidFill>
                <a:srgbClr val="222A35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171450" indent="-171450" algn="l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separate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cooling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channels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required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allow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deducing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beam power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distribution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from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temperature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water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backflow</a:t>
            </a:r>
            <a:endParaRPr lang="de-DE" sz="1200" dirty="0">
              <a:solidFill>
                <a:srgbClr val="222A35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requires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use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advanced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manufacturing</a:t>
            </a:r>
            <a:r>
              <a:rPr lang="de-DE" sz="12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methods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4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Bench at GSI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7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half" idx="15"/>
          </p:nvPr>
        </p:nvSpPr>
        <p:spPr>
          <a:xfrm>
            <a:off x="350323" y="1378071"/>
            <a:ext cx="4752900" cy="5660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Test </a:t>
            </a:r>
            <a:r>
              <a:rPr lang="de-DE" dirty="0" err="1"/>
              <a:t>bench</a:t>
            </a:r>
            <a:r>
              <a:rPr lang="de-DE" dirty="0"/>
              <a:t> </a:t>
            </a:r>
            <a:r>
              <a:rPr lang="de-DE" dirty="0" err="1"/>
              <a:t>set-up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1200" dirty="0" err="1"/>
              <a:t>commissioning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e-</a:t>
            </a:r>
            <a:r>
              <a:rPr lang="de-DE" sz="1200" dirty="0" err="1"/>
              <a:t>gun</a:t>
            </a:r>
            <a:r>
              <a:rPr lang="de-DE" sz="1200" dirty="0"/>
              <a:t> and </a:t>
            </a:r>
            <a:r>
              <a:rPr lang="de-DE" sz="1200" dirty="0" err="1"/>
              <a:t>collector</a:t>
            </a:r>
            <a:endParaRPr lang="de-DE" sz="1200" dirty="0"/>
          </a:p>
          <a:p>
            <a:pPr lvl="1"/>
            <a:r>
              <a:rPr lang="de-DE" sz="1100" dirty="0" err="1"/>
              <a:t>demonstration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extraction</a:t>
            </a:r>
            <a:r>
              <a:rPr lang="de-DE" sz="1100" dirty="0"/>
              <a:t> </a:t>
            </a:r>
            <a:r>
              <a:rPr lang="de-DE" sz="1100" dirty="0" err="1"/>
              <a:t>currents</a:t>
            </a:r>
            <a:r>
              <a:rPr lang="de-DE" sz="1100" dirty="0"/>
              <a:t> </a:t>
            </a:r>
            <a:r>
              <a:rPr lang="de-DE" sz="1100" dirty="0" err="1"/>
              <a:t>up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15 A and beam </a:t>
            </a:r>
            <a:r>
              <a:rPr lang="de-DE" sz="1100" dirty="0" err="1"/>
              <a:t>profile</a:t>
            </a:r>
            <a:endParaRPr lang="de-DE" sz="1100" dirty="0"/>
          </a:p>
          <a:p>
            <a:r>
              <a:rPr lang="de-DE" sz="1200" dirty="0" err="1"/>
              <a:t>reusage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equipment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power </a:t>
            </a:r>
            <a:r>
              <a:rPr lang="de-DE" sz="1200" dirty="0" err="1"/>
              <a:t>supplies</a:t>
            </a:r>
            <a:r>
              <a:rPr lang="de-DE" sz="1200" dirty="0"/>
              <a:t>, </a:t>
            </a:r>
            <a:r>
              <a:rPr lang="de-DE" sz="1200" dirty="0" err="1"/>
              <a:t>vacuum</a:t>
            </a:r>
            <a:r>
              <a:rPr lang="de-DE" sz="1200" dirty="0"/>
              <a:t> </a:t>
            </a:r>
            <a:r>
              <a:rPr lang="de-DE" sz="1200" dirty="0" err="1"/>
              <a:t>pumps</a:t>
            </a:r>
            <a:r>
              <a:rPr lang="de-DE" sz="1200" dirty="0"/>
              <a:t> and </a:t>
            </a:r>
            <a:r>
              <a:rPr lang="de-DE" sz="1200" dirty="0" err="1"/>
              <a:t>solenoids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100 keV COSY e-cooler @ FZ Jülich  </a:t>
            </a:r>
          </a:p>
          <a:p>
            <a:pPr marL="177800" lvl="1" indent="0">
              <a:buNone/>
            </a:pPr>
            <a:endParaRPr lang="de-DE" sz="1000" dirty="0"/>
          </a:p>
          <a:p>
            <a:r>
              <a:rPr lang="en-US" sz="1200" dirty="0"/>
              <a:t>used in different stages according to the experimental requirements</a:t>
            </a:r>
          </a:p>
          <a:p>
            <a:pPr lvl="1"/>
            <a:r>
              <a:rPr lang="en-US" sz="1100" dirty="0"/>
              <a:t>stage 1</a:t>
            </a:r>
          </a:p>
          <a:p>
            <a:pPr lvl="2"/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collector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power </a:t>
            </a:r>
            <a:r>
              <a:rPr lang="de-DE" dirty="0" err="1"/>
              <a:t>depostion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 kW and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aperture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beam </a:t>
            </a:r>
            <a:r>
              <a:rPr lang="de-DE" dirty="0" err="1"/>
              <a:t>diameter</a:t>
            </a:r>
            <a:endParaRPr lang="de-DE" dirty="0"/>
          </a:p>
          <a:p>
            <a:pPr lvl="2"/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transverse</a:t>
            </a:r>
            <a:r>
              <a:rPr lang="de-DE" dirty="0"/>
              <a:t> and longitudinal beam </a:t>
            </a:r>
            <a:r>
              <a:rPr lang="de-DE" dirty="0" err="1"/>
              <a:t>diagnostics</a:t>
            </a:r>
            <a:endParaRPr lang="de-DE" dirty="0"/>
          </a:p>
          <a:p>
            <a:pPr lvl="1"/>
            <a:r>
              <a:rPr lang="de-DE" sz="1100" dirty="0" err="1"/>
              <a:t>stage</a:t>
            </a:r>
            <a:r>
              <a:rPr lang="de-DE" sz="1100" dirty="0"/>
              <a:t> 2</a:t>
            </a:r>
          </a:p>
          <a:p>
            <a:pPr lvl="2"/>
            <a:r>
              <a:rPr lang="de-DE" dirty="0" err="1"/>
              <a:t>commsioning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collector</a:t>
            </a:r>
            <a:endParaRPr lang="de-DE" dirty="0"/>
          </a:p>
          <a:p>
            <a:pPr lvl="2"/>
            <a:r>
              <a:rPr lang="de-DE" dirty="0" err="1"/>
              <a:t>characterization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e-beam and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modii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endParaRPr lang="de-DE" sz="1000" dirty="0"/>
          </a:p>
          <a:p>
            <a:pPr lvl="1"/>
            <a:endParaRPr lang="de-DE" sz="10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27D8BD5-BEA1-4BB4-9EF3-46220526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0250" y="-445647"/>
            <a:ext cx="2532668" cy="15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45E083CD-24CA-4D89-9297-A9F81683F9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60" y="3108266"/>
            <a:ext cx="3658777" cy="1665236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510783E4-0D10-4879-9274-066EA6D6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087" y="1394139"/>
            <a:ext cx="2463421" cy="1688541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263F19B4-4970-4FBB-B375-B97A69BBEA6F}"/>
              </a:ext>
            </a:extLst>
          </p:cNvPr>
          <p:cNvSpPr txBox="1"/>
          <p:nvPr/>
        </p:nvSpPr>
        <p:spPr>
          <a:xfrm>
            <a:off x="5131614" y="2821070"/>
            <a:ext cx="64633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50" b="1" dirty="0" err="1">
                <a:solidFill>
                  <a:schemeClr val="bg1"/>
                </a:solidFill>
              </a:rPr>
              <a:t>stage</a:t>
            </a:r>
            <a:r>
              <a:rPr lang="de-DE" sz="1050" b="1" dirty="0">
                <a:solidFill>
                  <a:schemeClr val="bg1"/>
                </a:solidFill>
              </a:rPr>
              <a:t> 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C29CB0-24EC-4775-8965-CD113AAA6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260" y="4796776"/>
            <a:ext cx="3658777" cy="1720743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1D25FE6-921B-4B58-9ED5-D9DACF930F40}"/>
              </a:ext>
            </a:extLst>
          </p:cNvPr>
          <p:cNvGrpSpPr/>
          <p:nvPr/>
        </p:nvGrpSpPr>
        <p:grpSpPr>
          <a:xfrm>
            <a:off x="558544" y="5219931"/>
            <a:ext cx="4379281" cy="1218903"/>
            <a:chOff x="542110" y="5250637"/>
            <a:chExt cx="4379281" cy="1218903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CD306F1-293D-449C-B74D-F62C9CFBD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324" y="5478350"/>
              <a:ext cx="4261067" cy="916899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CF6A5CC-C5A7-4CBD-806D-BC64452CCBF8}"/>
                </a:ext>
              </a:extLst>
            </p:cNvPr>
            <p:cNvSpPr txBox="1"/>
            <p:nvPr/>
          </p:nvSpPr>
          <p:spPr>
            <a:xfrm>
              <a:off x="542110" y="6207930"/>
              <a:ext cx="1800157" cy="2616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050" dirty="0" err="1"/>
                <a:t>Gun</a:t>
              </a:r>
              <a:r>
                <a:rPr lang="de-DE" sz="1050" dirty="0"/>
                <a:t>: 2.4A @ 8.5kV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5EF71A-A957-4137-BC4E-3CD60E75A755}"/>
                </a:ext>
              </a:extLst>
            </p:cNvPr>
            <p:cNvSpPr txBox="1"/>
            <p:nvPr/>
          </p:nvSpPr>
          <p:spPr>
            <a:xfrm>
              <a:off x="3416455" y="6215624"/>
              <a:ext cx="1267257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050" dirty="0" err="1"/>
                <a:t>collector</a:t>
              </a:r>
              <a:r>
                <a:rPr lang="de-DE" sz="1050" dirty="0"/>
                <a:t>: 9.5kW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0080C0B-FE0C-441B-B1B5-202670BF6E57}"/>
                </a:ext>
              </a:extLst>
            </p:cNvPr>
            <p:cNvSpPr txBox="1"/>
            <p:nvPr/>
          </p:nvSpPr>
          <p:spPr>
            <a:xfrm>
              <a:off x="542110" y="5250637"/>
              <a:ext cx="1821332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100" dirty="0" err="1"/>
                <a:t>Electron</a:t>
              </a:r>
              <a:r>
                <a:rPr lang="de-DE" sz="1100" dirty="0"/>
                <a:t> beam </a:t>
              </a:r>
              <a:r>
                <a:rPr lang="de-DE" sz="1100" dirty="0" err="1"/>
                <a:t>trajectories</a:t>
              </a:r>
              <a:endParaRPr lang="de-DE" sz="1100" dirty="0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15A503FE-8D5C-4581-9592-6BCE492A5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326" y="1395193"/>
            <a:ext cx="1277599" cy="16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FFBA5053-2450-4EE3-A77F-97D21037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65" y="1336860"/>
            <a:ext cx="4622783" cy="27758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881D37-633D-43E9-AE2A-58045FDC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SIS18 E-Cooler </a:t>
            </a:r>
            <a:r>
              <a:rPr lang="de-DE" dirty="0" err="1"/>
              <a:t>as</a:t>
            </a:r>
            <a:r>
              <a:rPr lang="de-DE" dirty="0"/>
              <a:t> Test </a:t>
            </a:r>
            <a:r>
              <a:rPr lang="de-DE" dirty="0" err="1"/>
              <a:t>Bed</a:t>
            </a:r>
            <a:r>
              <a:rPr lang="de-DE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DFB0A8-4E53-4C73-A18C-75B8C586A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8A308F-20E3-49C7-B88E-D69BE10EC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38811A-DF0B-4373-9A11-1F6B732DF87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Modification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SIS18 E-Cooler: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1200" dirty="0"/>
              <a:t>E-Cooler </a:t>
            </a:r>
            <a:r>
              <a:rPr lang="de-DE" sz="1200" dirty="0" err="1"/>
              <a:t>is</a:t>
            </a:r>
            <a:r>
              <a:rPr lang="de-DE" sz="1200" dirty="0"/>
              <a:t> in </a:t>
            </a:r>
            <a:r>
              <a:rPr lang="de-DE" sz="1200" dirty="0" err="1"/>
              <a:t>Sector</a:t>
            </a:r>
            <a:r>
              <a:rPr lang="de-DE" sz="1200" dirty="0"/>
              <a:t> 10 </a:t>
            </a:r>
            <a:r>
              <a:rPr lang="de-DE" sz="1200" dirty="0" err="1"/>
              <a:t>of</a:t>
            </a:r>
            <a:r>
              <a:rPr lang="de-DE" sz="1200" dirty="0"/>
              <a:t> SIS18</a:t>
            </a:r>
          </a:p>
          <a:p>
            <a:r>
              <a:rPr lang="de-DE" sz="1200" dirty="0" err="1"/>
              <a:t>Electron</a:t>
            </a:r>
            <a:r>
              <a:rPr lang="de-DE" sz="1200" dirty="0"/>
              <a:t> cooler </a:t>
            </a:r>
            <a:r>
              <a:rPr lang="de-DE" sz="1200" dirty="0" err="1"/>
              <a:t>has</a:t>
            </a:r>
            <a:r>
              <a:rPr lang="de-DE" sz="1200" dirty="0"/>
              <a:t> a maximum B-</a:t>
            </a:r>
            <a:r>
              <a:rPr lang="de-DE" sz="1200" dirty="0" err="1"/>
              <a:t>field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0.15 T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interaction</a:t>
            </a:r>
            <a:r>
              <a:rPr lang="de-DE" sz="1200" dirty="0"/>
              <a:t> </a:t>
            </a:r>
            <a:r>
              <a:rPr lang="de-DE" sz="1200" dirty="0" err="1"/>
              <a:t>section</a:t>
            </a:r>
            <a:r>
              <a:rPr lang="de-DE" sz="1200" dirty="0"/>
              <a:t> and 0.4 T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gun</a:t>
            </a:r>
            <a:r>
              <a:rPr lang="de-DE" sz="1200" dirty="0"/>
              <a:t> and </a:t>
            </a:r>
            <a:r>
              <a:rPr lang="de-DE" sz="1200" dirty="0" err="1"/>
              <a:t>collector</a:t>
            </a:r>
            <a:r>
              <a:rPr lang="de-DE" sz="1200" dirty="0"/>
              <a:t> </a:t>
            </a:r>
            <a:r>
              <a:rPr lang="de-DE" sz="1200" dirty="0" err="1"/>
              <a:t>branches</a:t>
            </a:r>
            <a:endParaRPr lang="de-DE" sz="1200" dirty="0"/>
          </a:p>
          <a:p>
            <a:r>
              <a:rPr lang="de-DE" sz="1200" dirty="0" err="1"/>
              <a:t>simulations</a:t>
            </a:r>
            <a:r>
              <a:rPr lang="de-DE" sz="1200" dirty="0"/>
              <a:t> </a:t>
            </a:r>
            <a:r>
              <a:rPr lang="de-DE" sz="1200" dirty="0" err="1"/>
              <a:t>indicate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cooler </a:t>
            </a:r>
            <a:r>
              <a:rPr lang="de-DE" sz="1200" dirty="0" err="1"/>
              <a:t>field</a:t>
            </a:r>
            <a:r>
              <a:rPr lang="de-DE" sz="1200" dirty="0"/>
              <a:t> </a:t>
            </a:r>
            <a:r>
              <a:rPr lang="de-DE" sz="1200" dirty="0" err="1"/>
              <a:t>magnitude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feasible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demonstration</a:t>
            </a:r>
            <a:r>
              <a:rPr lang="de-DE" sz="1200" dirty="0"/>
              <a:t> </a:t>
            </a:r>
            <a:r>
              <a:rPr lang="de-DE" sz="1200" dirty="0" err="1"/>
              <a:t>experiments</a:t>
            </a:r>
            <a:endParaRPr lang="de-DE" sz="1200" dirty="0"/>
          </a:p>
          <a:p>
            <a:r>
              <a:rPr lang="en-US" sz="1200" dirty="0"/>
              <a:t>The design of the electron gun and collector has been adapted so that it can be integrated into the cooler. </a:t>
            </a:r>
          </a:p>
          <a:p>
            <a:pPr lvl="1"/>
            <a:r>
              <a:rPr lang="en-US" sz="1100" dirty="0"/>
              <a:t>An additional solenoid is provided to adjust the collector system to the length of the beam tube.</a:t>
            </a:r>
          </a:p>
          <a:p>
            <a:r>
              <a:rPr lang="en-US" sz="1300" dirty="0"/>
              <a:t>next step: planning of demonstration experiments with “single lens”</a:t>
            </a:r>
            <a:endParaRPr lang="de-DE" sz="1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C0C564-A1D0-43D9-A96D-93C4E833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47" y="4342153"/>
            <a:ext cx="4653212" cy="20669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1462711-13F5-4A4A-BF85-C4E34ED8F641}"/>
              </a:ext>
            </a:extLst>
          </p:cNvPr>
          <p:cNvSpPr txBox="1"/>
          <p:nvPr/>
        </p:nvSpPr>
        <p:spPr>
          <a:xfrm>
            <a:off x="1672103" y="4259384"/>
            <a:ext cx="1117614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SIS18 e-cooler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BD6045D-4E63-4ADE-964C-29994F0D8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79" y="4533730"/>
            <a:ext cx="2940113" cy="19556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CEC6596-0D94-4870-BFF2-65367786B141}"/>
              </a:ext>
            </a:extLst>
          </p:cNvPr>
          <p:cNvSpPr txBox="1"/>
          <p:nvPr/>
        </p:nvSpPr>
        <p:spPr>
          <a:xfrm>
            <a:off x="5374351" y="4234717"/>
            <a:ext cx="211949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 err="1"/>
              <a:t>Modified</a:t>
            </a:r>
            <a:r>
              <a:rPr lang="de-DE" sz="1100" dirty="0"/>
              <a:t> SIS18 e-cooler </a:t>
            </a:r>
            <a:r>
              <a:rPr lang="de-DE" sz="1100" dirty="0" err="1"/>
              <a:t>set-up</a:t>
            </a:r>
            <a:endParaRPr lang="de-DE" sz="11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4D4318F-5682-43AF-8DCB-4271286349FD}"/>
              </a:ext>
            </a:extLst>
          </p:cNvPr>
          <p:cNvSpPr txBox="1"/>
          <p:nvPr/>
        </p:nvSpPr>
        <p:spPr>
          <a:xfrm>
            <a:off x="4904094" y="1378072"/>
            <a:ext cx="289213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Concept </a:t>
            </a:r>
            <a:r>
              <a:rPr lang="de-DE" sz="1100" dirty="0" err="1"/>
              <a:t>study</a:t>
            </a:r>
            <a:r>
              <a:rPr lang="de-DE" sz="1100" dirty="0"/>
              <a:t>: beam </a:t>
            </a:r>
            <a:r>
              <a:rPr lang="de-DE" sz="1100" dirty="0" err="1"/>
              <a:t>transport</a:t>
            </a:r>
            <a:r>
              <a:rPr lang="de-DE" sz="1100" dirty="0"/>
              <a:t> </a:t>
            </a:r>
            <a:r>
              <a:rPr lang="de-DE" sz="1100" dirty="0" err="1"/>
              <a:t>simulations</a:t>
            </a:r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9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7BA27-8E51-4CC2-9F8C-9B52FD43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35B28B-B794-4B43-9459-51479D12C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42E4-9658-4BB8-828D-067BF4E6007F}" type="slidenum">
              <a:rPr lang="de-DE" smtClean="0"/>
              <a:t>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F45629-CB4C-4B4A-BBFB-DF350FAF2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of the Pulsed E-Lens for SCC at GSI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158222D-A18D-4534-A6C6-FE7747F959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8036030" cy="5040000"/>
          </a:xfrm>
        </p:spPr>
        <p:txBody>
          <a:bodyPr/>
          <a:lstStyle/>
          <a:p>
            <a:r>
              <a:rPr lang="de-DE" sz="1800" dirty="0" err="1"/>
              <a:t>Preparation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demonstration</a:t>
            </a:r>
            <a:r>
              <a:rPr lang="de-DE" sz="1800" dirty="0"/>
              <a:t> </a:t>
            </a:r>
            <a:r>
              <a:rPr lang="de-DE" sz="1800" dirty="0" err="1"/>
              <a:t>experiments</a:t>
            </a:r>
            <a:endParaRPr lang="de-DE" sz="1800" dirty="0"/>
          </a:p>
          <a:p>
            <a:r>
              <a:rPr lang="de-DE" sz="1800" dirty="0"/>
              <a:t>Set-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test</a:t>
            </a:r>
            <a:r>
              <a:rPr lang="de-DE" sz="1800" dirty="0"/>
              <a:t> </a:t>
            </a:r>
            <a:r>
              <a:rPr lang="de-DE" sz="1800" dirty="0" err="1"/>
              <a:t>bench</a:t>
            </a:r>
            <a:r>
              <a:rPr lang="de-DE" sz="1800" dirty="0"/>
              <a:t> at GSI</a:t>
            </a:r>
          </a:p>
          <a:p>
            <a:r>
              <a:rPr lang="de-DE" sz="1800" dirty="0" err="1"/>
              <a:t>Commissioning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rf-modulated</a:t>
            </a:r>
            <a:r>
              <a:rPr lang="de-DE" sz="1800" dirty="0"/>
              <a:t> e-</a:t>
            </a:r>
            <a:r>
              <a:rPr lang="de-DE" sz="1800" dirty="0" err="1"/>
              <a:t>gun</a:t>
            </a:r>
            <a:endParaRPr lang="de-DE" sz="1600" dirty="0"/>
          </a:p>
          <a:p>
            <a:r>
              <a:rPr lang="de-DE" sz="1800" dirty="0"/>
              <a:t>Construction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low</a:t>
            </a:r>
            <a:r>
              <a:rPr lang="de-DE" sz="1800" dirty="0"/>
              <a:t> </a:t>
            </a:r>
            <a:r>
              <a:rPr lang="de-DE" sz="1800" dirty="0" err="1"/>
              <a:t>loss</a:t>
            </a:r>
            <a:r>
              <a:rPr lang="de-DE" sz="1800" dirty="0"/>
              <a:t> </a:t>
            </a:r>
            <a:r>
              <a:rPr lang="de-DE" sz="1800" dirty="0" err="1"/>
              <a:t>collector</a:t>
            </a:r>
            <a:endParaRPr lang="de-DE" sz="1800" dirty="0"/>
          </a:p>
          <a:p>
            <a:r>
              <a:rPr lang="de-DE" sz="1800" dirty="0" err="1"/>
              <a:t>Modification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SIS18 e-cooler and </a:t>
            </a:r>
            <a:r>
              <a:rPr lang="de-DE" sz="1800" dirty="0" err="1"/>
              <a:t>machine</a:t>
            </a:r>
            <a:r>
              <a:rPr lang="de-DE" sz="1800" dirty="0"/>
              <a:t> </a:t>
            </a:r>
            <a:r>
              <a:rPr lang="de-DE" sz="1800" dirty="0" err="1"/>
              <a:t>experiments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Design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demonstrator</a:t>
            </a:r>
            <a:r>
              <a:rPr lang="de-DE" sz="1800" dirty="0"/>
              <a:t> </a:t>
            </a:r>
            <a:r>
              <a:rPr lang="de-DE" sz="1800" dirty="0" err="1"/>
              <a:t>electron</a:t>
            </a:r>
            <a:r>
              <a:rPr lang="de-DE" sz="1800" dirty="0"/>
              <a:t> </a:t>
            </a:r>
            <a:r>
              <a:rPr lang="de-DE" sz="1800" dirty="0" err="1"/>
              <a:t>lens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under</a:t>
            </a:r>
            <a:r>
              <a:rPr lang="de-DE" sz="1800" dirty="0"/>
              <a:t> </a:t>
            </a:r>
            <a:r>
              <a:rPr lang="de-DE" sz="1800" dirty="0" err="1"/>
              <a:t>preparation</a:t>
            </a:r>
            <a:r>
              <a:rPr lang="de-DE" sz="1800" dirty="0"/>
              <a:t> in parallel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7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sign1" id="{E5A4A30E-694C-4459-999D-D0A040A35830}" vid="{F033F5D5-1E26-4E3C-8234-CC23B04B27F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1152</Words>
  <Application>Microsoft Office PowerPoint</Application>
  <PresentationFormat>Bildschirmpräsentation (4:3)</PresentationFormat>
  <Paragraphs>223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DengXian</vt:lpstr>
      <vt:lpstr>Symbol</vt:lpstr>
      <vt:lpstr>Times New Roman</vt:lpstr>
      <vt:lpstr>Wingdings</vt:lpstr>
      <vt:lpstr>Design1</vt:lpstr>
      <vt:lpstr>Status of the Pulsed Electron Lens for Space Charge Compensation at GSI</vt:lpstr>
      <vt:lpstr>Motivation</vt:lpstr>
      <vt:lpstr>    Design of Modulated Electron Gun</vt:lpstr>
      <vt:lpstr>    Design of Modulated Electron Gun</vt:lpstr>
      <vt:lpstr>Design of Low Loss Collector</vt:lpstr>
      <vt:lpstr>Design of Low Loss Collector</vt:lpstr>
      <vt:lpstr>Test Bench at GSI</vt:lpstr>
      <vt:lpstr>SIS18 E-Cooler as Test Bed </vt:lpstr>
      <vt:lpstr>Outlook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E-Lens Components</dc:title>
  <dc:creator>Kathrin</dc:creator>
  <cp:lastModifiedBy>Kathrin Schulte</cp:lastModifiedBy>
  <cp:revision>535</cp:revision>
  <cp:lastPrinted>2025-10-24T11:38:31Z</cp:lastPrinted>
  <dcterms:created xsi:type="dcterms:W3CDTF">2023-06-19T05:31:56Z</dcterms:created>
  <dcterms:modified xsi:type="dcterms:W3CDTF">2025-11-04T17:13:43Z</dcterms:modified>
</cp:coreProperties>
</file>