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9" r:id="rId3"/>
    <p:sldId id="340" r:id="rId4"/>
    <p:sldId id="274" r:id="rId5"/>
    <p:sldId id="342" r:id="rId6"/>
    <p:sldId id="338" r:id="rId7"/>
    <p:sldId id="337" r:id="rId8"/>
    <p:sldId id="264" r:id="rId9"/>
    <p:sldId id="959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A6A6A6"/>
    <a:srgbClr val="00BFBF"/>
    <a:srgbClr val="060806"/>
    <a:srgbClr val="92D050"/>
    <a:srgbClr val="FDBB63"/>
    <a:srgbClr val="666666"/>
    <a:srgbClr val="FFFFFF"/>
    <a:srgbClr val="558ED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1717" autoAdjust="0"/>
  </p:normalViewPr>
  <p:slideViewPr>
    <p:cSldViewPr snapToGrid="0" snapToObjects="1">
      <p:cViewPr varScale="1">
        <p:scale>
          <a:sx n="133" d="100"/>
          <a:sy n="133" d="100"/>
        </p:scale>
        <p:origin x="96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31.10.2025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31.10.2025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65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17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5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59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58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61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ym typeface="Wingdings" panose="05000000000000000000" pitchFamily="2" charset="2"/>
              </a:rPr>
              <a:t>Development of a flexible laser-driven source for the production of artificial radioisotopes for medical research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33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722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24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/>
              <a:t>11th annual MT </a:t>
            </a:r>
            <a:r>
              <a:rPr lang="de-DE" dirty="0" err="1"/>
              <a:t>meeting</a:t>
            </a:r>
            <a:r>
              <a:rPr lang="de-DE" dirty="0"/>
              <a:t>, Johannes Hornung, 05.11.25 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11th annual MT meeting, Johannes Hornung, 05.11.25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11th annual MT meeting, Johannes Hornung, 05.11.25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00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11th annual MT meeting, Johannes Hornung, 05.11.25 </a:t>
            </a:r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7603" y="2599231"/>
            <a:ext cx="5670117" cy="5849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High-charge electron acceleration </a:t>
            </a:r>
            <a:br>
              <a:rPr lang="en-US" sz="2000" dirty="0">
                <a:solidFill>
                  <a:schemeClr val="tx1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in the SM-LWFA regime at PHELIX</a:t>
            </a:r>
            <a:endParaRPr lang="de-D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71131" y="3393237"/>
            <a:ext cx="4303060" cy="531851"/>
          </a:xfrm>
        </p:spPr>
        <p:txBody>
          <a:bodyPr/>
          <a:lstStyle/>
          <a:p>
            <a:r>
              <a:rPr lang="de-DE" u="sng" dirty="0">
                <a:solidFill>
                  <a:schemeClr val="tx1"/>
                </a:solidFill>
              </a:rPr>
              <a:t>Johannes Hornung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39F58A-07B2-4F7E-A357-170A4790A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35299" r="9170" b="28037"/>
          <a:stretch/>
        </p:blipFill>
        <p:spPr>
          <a:xfrm>
            <a:off x="6943774" y="4138996"/>
            <a:ext cx="2128764" cy="6376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1A69905-620A-4BD6-A6CA-71E9FA28FB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774"/>
          <a:stretch/>
        </p:blipFill>
        <p:spPr>
          <a:xfrm>
            <a:off x="71462" y="1826925"/>
            <a:ext cx="1416141" cy="7459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D6E79AB-8A87-4471-92F9-E4B69039D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2" y="4206435"/>
            <a:ext cx="1925165" cy="5702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514E3E4-B38F-4AF2-9E9E-E5AFB14119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11"/>
          <a:stretch/>
        </p:blipFill>
        <p:spPr>
          <a:xfrm>
            <a:off x="7556350" y="3066433"/>
            <a:ext cx="1054677" cy="5917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C9263E-EF93-4BB8-9F00-D3F392B68C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3" r="19599"/>
          <a:stretch/>
        </p:blipFill>
        <p:spPr>
          <a:xfrm>
            <a:off x="7042189" y="1923428"/>
            <a:ext cx="1826761" cy="648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26AED9-45E2-4B6E-82C5-A3F6D89DA6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99" t="-2328" r="54510" b="2328"/>
          <a:stretch/>
        </p:blipFill>
        <p:spPr>
          <a:xfrm>
            <a:off x="34296" y="2896424"/>
            <a:ext cx="1490472" cy="771152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8CC47D5-ABBD-48F4-8CB1-9525C6B873DA}"/>
              </a:ext>
            </a:extLst>
          </p:cNvPr>
          <p:cNvSpPr txBox="1">
            <a:spLocks/>
          </p:cNvSpPr>
          <p:nvPr/>
        </p:nvSpPr>
        <p:spPr>
          <a:xfrm>
            <a:off x="2078936" y="3691946"/>
            <a:ext cx="4487450" cy="1146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de-DE" sz="1200" dirty="0">
                <a:solidFill>
                  <a:schemeClr val="tx1"/>
                </a:solidFill>
              </a:rPr>
              <a:t>Victor Winter, Pascal Boller, Mehdi Tarisien, </a:t>
            </a:r>
          </a:p>
          <a:p>
            <a:pPr marL="0" indent="0" algn="ctr">
              <a:buFont typeface="Wingdings" charset="2"/>
              <a:buNone/>
            </a:pPr>
            <a:r>
              <a:rPr lang="de-DE" sz="1200" dirty="0">
                <a:solidFill>
                  <a:schemeClr val="tx1"/>
                </a:solidFill>
              </a:rPr>
              <a:t>Antoine Maitrallain, Élodie Minjou-García, Jose Luis Henares, </a:t>
            </a:r>
          </a:p>
          <a:p>
            <a:pPr marL="0" indent="0" algn="ctr">
              <a:buFont typeface="Wingdings" charset="2"/>
              <a:buNone/>
            </a:pPr>
            <a:r>
              <a:rPr lang="de-DE" sz="1200" dirty="0">
                <a:solidFill>
                  <a:schemeClr val="tx1"/>
                </a:solidFill>
              </a:rPr>
              <a:t>Carlos Salgado, David Gutierrez, Cecilia Martínez, </a:t>
            </a:r>
          </a:p>
          <a:p>
            <a:pPr marL="0" indent="0" algn="ctr">
              <a:buFont typeface="Wingdings" charset="2"/>
              <a:buNone/>
            </a:pPr>
            <a:r>
              <a:rPr lang="de-DE" sz="1200" dirty="0">
                <a:solidFill>
                  <a:schemeClr val="tx1"/>
                </a:solidFill>
              </a:rPr>
              <a:t>Carl Simon Schultheis, Stephan Kuschel, Vincent Bagnoud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C34B50A-2C27-40F1-BA2C-0AB26280B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61" y="101100"/>
            <a:ext cx="1345297" cy="9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34B68-B691-47DF-B02B-F9A5E605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AFADDE-EEDE-45D3-B37E-9B831055D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85463"/>
            <a:ext cx="6348636" cy="3301105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</a:rPr>
              <a:t>Backlighter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for Inertial Fusion Energy (IFE) / 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High Energy Density (HED) experiments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Ideally: High brilliance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High photon number &amp; energy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+mn-lt"/>
              </a:rPr>
              <a:t>Low beam divergence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+mn-lt"/>
              </a:rPr>
              <a:t>Small source size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+mn-lt"/>
              </a:rPr>
              <a:t>Short pulse duration</a:t>
            </a:r>
          </a:p>
          <a:p>
            <a:pPr lvl="2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Generation of radioisotopes for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theranostics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research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e.g. </a:t>
            </a:r>
            <a:r>
              <a:rPr lang="en-US" sz="1600" baseline="30000" dirty="0">
                <a:solidFill>
                  <a:schemeClr val="tx1"/>
                </a:solidFill>
                <a:latin typeface="+mn-lt"/>
              </a:rPr>
              <a:t>43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Sc &amp; </a:t>
            </a:r>
            <a:r>
              <a:rPr lang="en-US" sz="1600" baseline="30000" dirty="0">
                <a:solidFill>
                  <a:schemeClr val="tx1"/>
                </a:solidFill>
                <a:latin typeface="+mn-lt"/>
              </a:rPr>
              <a:t>47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Sc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High photon number &amp; energy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High repetition rate / average power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271DAD-F19E-442F-8B43-089A3C28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82CCD-33E7-4D20-A645-2E44B2779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</p:spPr>
        <p:txBody>
          <a:bodyPr/>
          <a:lstStyle/>
          <a:p>
            <a:pPr algn="l"/>
            <a:r>
              <a:rPr lang="de-DE" dirty="0"/>
              <a:t>11th annual MT </a:t>
            </a:r>
            <a:r>
              <a:rPr lang="de-DE" dirty="0" err="1"/>
              <a:t>meeting</a:t>
            </a:r>
            <a:r>
              <a:rPr lang="de-DE" dirty="0"/>
              <a:t>, Johannes Hornung, 05.11.25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7FE326-79FC-4A09-9A72-54D1AC56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31" b="10775"/>
          <a:stretch/>
        </p:blipFill>
        <p:spPr>
          <a:xfrm>
            <a:off x="7008704" y="1011782"/>
            <a:ext cx="1912006" cy="15031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802185-D8E8-4461-BACC-B032E36CB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46"/>
          <a:stretch/>
        </p:blipFill>
        <p:spPr>
          <a:xfrm>
            <a:off x="5299380" y="1011782"/>
            <a:ext cx="1803171" cy="168469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A915433-87EA-476A-B8B9-9426056A9D9E}"/>
              </a:ext>
            </a:extLst>
          </p:cNvPr>
          <p:cNvSpPr txBox="1"/>
          <p:nvPr/>
        </p:nvSpPr>
        <p:spPr>
          <a:xfrm>
            <a:off x="2703683" y="4518463"/>
            <a:ext cx="33156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Requires large number of photons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AE7C2A28-6D73-422C-BF32-6BD7F8DF83F8}"/>
              </a:ext>
            </a:extLst>
          </p:cNvPr>
          <p:cNvSpPr/>
          <p:nvPr/>
        </p:nvSpPr>
        <p:spPr>
          <a:xfrm>
            <a:off x="2208383" y="4563744"/>
            <a:ext cx="449580" cy="247992"/>
          </a:xfrm>
          <a:prstGeom prst="rightArrow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8EE7F16-BC30-4877-8B24-EAA324603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427" y="2959519"/>
            <a:ext cx="2164634" cy="128016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C9D734C-138A-4267-873C-85B4196DA9FA}"/>
              </a:ext>
            </a:extLst>
          </p:cNvPr>
          <p:cNvSpPr txBox="1"/>
          <p:nvPr/>
        </p:nvSpPr>
        <p:spPr>
          <a:xfrm>
            <a:off x="5814060" y="4239679"/>
            <a:ext cx="3047629" cy="20005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700" dirty="0"/>
              <a:t>https://news.med.miami.edu/how-is-theranostics-impacting-cancer-care/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8FF418B-0242-4109-B642-F82094AACA19}"/>
              </a:ext>
            </a:extLst>
          </p:cNvPr>
          <p:cNvSpPr txBox="1"/>
          <p:nvPr/>
        </p:nvSpPr>
        <p:spPr>
          <a:xfrm>
            <a:off x="8343245" y="2371695"/>
            <a:ext cx="937260" cy="2000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700" dirty="0"/>
              <a:t>Source: NIF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4DE7CB-B099-4D03-AB03-3C1F257A2F81}"/>
              </a:ext>
            </a:extLst>
          </p:cNvPr>
          <p:cNvSpPr/>
          <p:nvPr/>
        </p:nvSpPr>
        <p:spPr>
          <a:xfrm>
            <a:off x="5117008" y="2304288"/>
            <a:ext cx="1803171" cy="455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F4D8631-97D0-4C70-864E-A828BD12D823}"/>
              </a:ext>
            </a:extLst>
          </p:cNvPr>
          <p:cNvSpPr/>
          <p:nvPr/>
        </p:nvSpPr>
        <p:spPr>
          <a:xfrm>
            <a:off x="6347605" y="2368391"/>
            <a:ext cx="965606" cy="455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88EC1-9E8B-454E-B912-7CBA0D6F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Laser-driven electron acceleration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64B27-174B-4564-A237-948AD4582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68" y="2702307"/>
            <a:ext cx="4109048" cy="1604624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Requires ultra-short pulses (10s fs)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u="sng" dirty="0">
                <a:solidFill>
                  <a:schemeClr val="tx1"/>
                </a:solidFill>
              </a:rPr>
              <a:t>Very low divergence (~ </a:t>
            </a:r>
            <a:r>
              <a:rPr lang="en-US" sz="1600" u="sng" dirty="0" err="1">
                <a:solidFill>
                  <a:schemeClr val="tx1"/>
                </a:solidFill>
              </a:rPr>
              <a:t>mrad</a:t>
            </a:r>
            <a:r>
              <a:rPr lang="en-US" sz="1600" u="sng" dirty="0">
                <a:solidFill>
                  <a:schemeClr val="tx1"/>
                </a:solidFill>
              </a:rPr>
              <a:t>)</a:t>
            </a:r>
          </a:p>
          <a:p>
            <a:r>
              <a:rPr lang="en-US" sz="1600" u="sng" dirty="0">
                <a:solidFill>
                  <a:schemeClr val="tx1"/>
                </a:solidFill>
              </a:rPr>
              <a:t>Narrow energy distribution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pC</a:t>
            </a:r>
            <a:r>
              <a:rPr lang="en-US" sz="1600" dirty="0">
                <a:solidFill>
                  <a:schemeClr val="tx1"/>
                </a:solidFill>
              </a:rPr>
              <a:t> to </a:t>
            </a:r>
            <a:r>
              <a:rPr lang="en-US" sz="1600" dirty="0" err="1">
                <a:solidFill>
                  <a:schemeClr val="tx1"/>
                </a:solidFill>
              </a:rPr>
              <a:t>nC</a:t>
            </a:r>
            <a:r>
              <a:rPr lang="en-US" sz="1600" dirty="0">
                <a:solidFill>
                  <a:schemeClr val="tx1"/>
                </a:solidFill>
              </a:rPr>
              <a:t>-level charges (N</a:t>
            </a:r>
            <a:r>
              <a:rPr lang="en-US" sz="1600" baseline="-25000" dirty="0">
                <a:solidFill>
                  <a:schemeClr val="tx1"/>
                </a:solidFill>
              </a:rPr>
              <a:t>e</a:t>
            </a:r>
            <a:r>
              <a:rPr lang="en-US" sz="1600" dirty="0">
                <a:solidFill>
                  <a:schemeClr val="tx1"/>
                </a:solidFill>
              </a:rPr>
              <a:t> ~ 10</a:t>
            </a:r>
            <a:r>
              <a:rPr lang="en-US" sz="1600" baseline="30000" dirty="0">
                <a:solidFill>
                  <a:schemeClr val="tx1"/>
                </a:solidFill>
              </a:rPr>
              <a:t>7</a:t>
            </a:r>
            <a:r>
              <a:rPr lang="en-US" sz="1600" dirty="0">
                <a:solidFill>
                  <a:schemeClr val="tx1"/>
                </a:solidFill>
              </a:rPr>
              <a:t> - 10</a:t>
            </a:r>
            <a:r>
              <a:rPr lang="en-US" sz="1600" baseline="30000" dirty="0">
                <a:solidFill>
                  <a:schemeClr val="tx1"/>
                </a:solidFill>
              </a:rPr>
              <a:t>10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044AF3-7EF3-486E-8A21-84330C6C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71B0DC-6354-47DD-92F5-CFF49B972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150"/>
          <a:stretch/>
        </p:blipFill>
        <p:spPr>
          <a:xfrm>
            <a:off x="379874" y="1497108"/>
            <a:ext cx="3711516" cy="9307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69CF7A-71DF-49C8-A6CD-2E36596A8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25"/>
          <a:stretch/>
        </p:blipFill>
        <p:spPr>
          <a:xfrm>
            <a:off x="5225200" y="1497108"/>
            <a:ext cx="3284869" cy="93079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A014D03-63FC-43E9-B667-606A06A046FD}"/>
              </a:ext>
            </a:extLst>
          </p:cNvPr>
          <p:cNvSpPr txBox="1"/>
          <p:nvPr/>
        </p:nvSpPr>
        <p:spPr>
          <a:xfrm>
            <a:off x="311180" y="1050816"/>
            <a:ext cx="398064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u="sng" dirty="0"/>
              <a:t>Laser Wakefield Acceleration (LWFA)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EC1AE10-32CC-4666-BC4F-AB7C1D9471A1}"/>
              </a:ext>
            </a:extLst>
          </p:cNvPr>
          <p:cNvSpPr txBox="1"/>
          <p:nvPr/>
        </p:nvSpPr>
        <p:spPr>
          <a:xfrm>
            <a:off x="5181243" y="1050816"/>
            <a:ext cx="365157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u="sng" dirty="0"/>
              <a:t>Self-Modulated LWFA (SM-LWFA)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FA64A0ED-85E1-486A-A5D9-EA08CF7AB77B}"/>
              </a:ext>
            </a:extLst>
          </p:cNvPr>
          <p:cNvSpPr txBox="1">
            <a:spLocks/>
          </p:cNvSpPr>
          <p:nvPr/>
        </p:nvSpPr>
        <p:spPr>
          <a:xfrm>
            <a:off x="5181243" y="2702308"/>
            <a:ext cx="3700811" cy="1604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Pulse duration of 100s fs to </a:t>
            </a:r>
            <a:r>
              <a:rPr lang="en-US" sz="1600" dirty="0" err="1">
                <a:solidFill>
                  <a:schemeClr val="tx1"/>
                </a:solidFill>
              </a:rPr>
              <a:t>ps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100s of </a:t>
            </a:r>
            <a:r>
              <a:rPr lang="en-US" sz="1600" dirty="0" err="1">
                <a:solidFill>
                  <a:schemeClr val="tx1"/>
                </a:solidFill>
              </a:rPr>
              <a:t>mrad</a:t>
            </a:r>
            <a:r>
              <a:rPr lang="en-US" sz="1600" dirty="0">
                <a:solidFill>
                  <a:schemeClr val="tx1"/>
                </a:solidFill>
              </a:rPr>
              <a:t> divergence</a:t>
            </a:r>
          </a:p>
          <a:p>
            <a:r>
              <a:rPr lang="en-US" sz="1600" dirty="0">
                <a:solidFill>
                  <a:schemeClr val="tx1"/>
                </a:solidFill>
              </a:rPr>
              <a:t>Exponential decaying spectrum</a:t>
            </a:r>
          </a:p>
          <a:p>
            <a:r>
              <a:rPr lang="en-US" sz="1600" u="sng" dirty="0">
                <a:solidFill>
                  <a:schemeClr val="tx1"/>
                </a:solidFill>
              </a:rPr>
              <a:t>µC-level charges (N</a:t>
            </a:r>
            <a:r>
              <a:rPr lang="en-US" sz="1600" u="sng" baseline="-25000" dirty="0">
                <a:solidFill>
                  <a:schemeClr val="tx1"/>
                </a:solidFill>
              </a:rPr>
              <a:t>e</a:t>
            </a:r>
            <a:r>
              <a:rPr lang="en-US" sz="1600" u="sng" dirty="0">
                <a:solidFill>
                  <a:schemeClr val="tx1"/>
                </a:solidFill>
              </a:rPr>
              <a:t> ~ 10</a:t>
            </a:r>
            <a:r>
              <a:rPr lang="en-US" sz="1600" u="sng" baseline="30000" dirty="0">
                <a:solidFill>
                  <a:schemeClr val="tx1"/>
                </a:solidFill>
              </a:rPr>
              <a:t>13</a:t>
            </a:r>
            <a:r>
              <a:rPr lang="en-US" sz="1600" u="sng" dirty="0">
                <a:solidFill>
                  <a:schemeClr val="tx1"/>
                </a:solidFill>
              </a:rPr>
              <a:t>)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1CFCC7F-5083-44DE-BAAE-2BD1B7F37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</p:spPr>
        <p:txBody>
          <a:bodyPr/>
          <a:lstStyle/>
          <a:p>
            <a:pPr algn="l"/>
            <a:r>
              <a:rPr lang="de-DE" dirty="0"/>
              <a:t>11th annual MT </a:t>
            </a:r>
            <a:r>
              <a:rPr lang="de-DE" dirty="0" err="1"/>
              <a:t>meeting</a:t>
            </a:r>
            <a:r>
              <a:rPr lang="de-DE" dirty="0"/>
              <a:t>, Johannes Hornung, 05.11.25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FEACC7C-8C89-4CDC-B39C-AE61B42BECA6}"/>
              </a:ext>
            </a:extLst>
          </p:cNvPr>
          <p:cNvSpPr/>
          <p:nvPr/>
        </p:nvSpPr>
        <p:spPr>
          <a:xfrm>
            <a:off x="592531" y="1626878"/>
            <a:ext cx="131674" cy="146304"/>
          </a:xfrm>
          <a:prstGeom prst="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0D59881-8130-4C48-BCEC-561E95015DAD}"/>
              </a:ext>
            </a:extLst>
          </p:cNvPr>
          <p:cNvSpPr/>
          <p:nvPr/>
        </p:nvSpPr>
        <p:spPr>
          <a:xfrm>
            <a:off x="5397640" y="1618344"/>
            <a:ext cx="131674" cy="146304"/>
          </a:xfrm>
          <a:prstGeom prst="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CAD29A6-7B56-495A-A8BC-73B9A43965D4}"/>
              </a:ext>
            </a:extLst>
          </p:cNvPr>
          <p:cNvSpPr txBox="1"/>
          <p:nvPr/>
        </p:nvSpPr>
        <p:spPr>
          <a:xfrm>
            <a:off x="477795" y="2283301"/>
            <a:ext cx="1572866" cy="20005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700" dirty="0"/>
              <a:t>Phys. Plasmas 25, 056706 (2018)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18FE413-512D-45D6-80E9-807C262024DA}"/>
              </a:ext>
            </a:extLst>
          </p:cNvPr>
          <p:cNvSpPr txBox="1"/>
          <p:nvPr/>
        </p:nvSpPr>
        <p:spPr>
          <a:xfrm>
            <a:off x="5211693" y="2279831"/>
            <a:ext cx="1572866" cy="20005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700" dirty="0"/>
              <a:t>Phys. Plasmas 25, 056706 (2018)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15DBEA9E-F23E-46DD-BF4C-77AF0190D6E2}"/>
              </a:ext>
            </a:extLst>
          </p:cNvPr>
          <p:cNvSpPr/>
          <p:nvPr/>
        </p:nvSpPr>
        <p:spPr>
          <a:xfrm>
            <a:off x="4800669" y="4452095"/>
            <a:ext cx="434340" cy="278058"/>
          </a:xfrm>
          <a:prstGeom prst="rightArrow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871E9AD-B379-477E-BCAB-39834A6F5C35}"/>
              </a:ext>
            </a:extLst>
          </p:cNvPr>
          <p:cNvSpPr txBox="1"/>
          <p:nvPr/>
        </p:nvSpPr>
        <p:spPr>
          <a:xfrm>
            <a:off x="5313583" y="4421847"/>
            <a:ext cx="336342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600" dirty="0"/>
              <a:t>Promising acceleration mechanism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E290912-5966-4217-960C-C2FE6B763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13" r="47150"/>
          <a:stretch/>
        </p:blipFill>
        <p:spPr>
          <a:xfrm>
            <a:off x="8045341" y="1512203"/>
            <a:ext cx="725956" cy="9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 animBg="1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82E6324-DD24-4258-BA8F-93AC7C4D8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217" y="975066"/>
            <a:ext cx="5535433" cy="22141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5D205C-7AA8-4E1A-8455-CADBC0CC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Commissioning experiment at PHELIX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EB83FAE0-D106-4142-A186-DA2FED343DEC}"/>
              </a:ext>
            </a:extLst>
          </p:cNvPr>
          <p:cNvSpPr txBox="1">
            <a:spLocks/>
          </p:cNvSpPr>
          <p:nvPr/>
        </p:nvSpPr>
        <p:spPr>
          <a:xfrm>
            <a:off x="5508083" y="941303"/>
            <a:ext cx="4105352" cy="2085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41" name="Foliennummernplatzhalter 140">
            <a:extLst>
              <a:ext uri="{FF2B5EF4-FFF2-40B4-BE49-F238E27FC236}">
                <a16:creationId xmlns:a16="http://schemas.microsoft.com/office/drawing/2014/main" id="{48CB94AD-EAD5-4272-AF97-3B2B8DA8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8" name="Explosion: 8 Zacken 7">
            <a:extLst>
              <a:ext uri="{FF2B5EF4-FFF2-40B4-BE49-F238E27FC236}">
                <a16:creationId xmlns:a16="http://schemas.microsoft.com/office/drawing/2014/main" id="{0EF1B480-15B6-4821-989B-D53B92489E41}"/>
              </a:ext>
            </a:extLst>
          </p:cNvPr>
          <p:cNvSpPr/>
          <p:nvPr/>
        </p:nvSpPr>
        <p:spPr>
          <a:xfrm>
            <a:off x="2325196" y="2167240"/>
            <a:ext cx="172164" cy="167224"/>
          </a:xfrm>
          <a:prstGeom prst="irregularSeal1">
            <a:avLst/>
          </a:prstGeom>
          <a:solidFill>
            <a:srgbClr val="FDBB63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67A018-9327-49E6-9A04-A52D65F29C16}"/>
              </a:ext>
            </a:extLst>
          </p:cNvPr>
          <p:cNvSpPr txBox="1"/>
          <p:nvPr/>
        </p:nvSpPr>
        <p:spPr>
          <a:xfrm>
            <a:off x="421379" y="2026687"/>
            <a:ext cx="824265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PHELIX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7644619-A975-41C7-A95A-B57D307CF595}"/>
              </a:ext>
            </a:extLst>
          </p:cNvPr>
          <p:cNvSpPr txBox="1"/>
          <p:nvPr/>
        </p:nvSpPr>
        <p:spPr>
          <a:xfrm>
            <a:off x="1216923" y="1393645"/>
            <a:ext cx="66236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Probe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B359A7C8-6850-43F9-ACBC-ED72BB7D85C1}"/>
              </a:ext>
            </a:extLst>
          </p:cNvPr>
          <p:cNvSpPr txBox="1"/>
          <p:nvPr/>
        </p:nvSpPr>
        <p:spPr>
          <a:xfrm>
            <a:off x="2021270" y="2857478"/>
            <a:ext cx="71205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gas jet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8BCC689-DE57-4219-913B-35C58008F781}"/>
              </a:ext>
            </a:extLst>
          </p:cNvPr>
          <p:cNvSpPr txBox="1"/>
          <p:nvPr/>
        </p:nvSpPr>
        <p:spPr>
          <a:xfrm>
            <a:off x="2015126" y="1131737"/>
            <a:ext cx="106952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laser dump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0DF441AB-5F21-4F5A-AED0-0B59D12D94E3}"/>
              </a:ext>
            </a:extLst>
          </p:cNvPr>
          <p:cNvSpPr txBox="1"/>
          <p:nvPr/>
        </p:nvSpPr>
        <p:spPr>
          <a:xfrm>
            <a:off x="3081118" y="975066"/>
            <a:ext cx="1109599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scintillator /</a:t>
            </a:r>
          </a:p>
          <a:p>
            <a:pPr algn="l"/>
            <a:r>
              <a:rPr lang="en-US" sz="1400" dirty="0"/>
              <a:t>image plate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EE505C6A-FAE7-4CF3-B083-0B8FDC3F0F62}"/>
              </a:ext>
            </a:extLst>
          </p:cNvPr>
          <p:cNvSpPr txBox="1"/>
          <p:nvPr/>
        </p:nvSpPr>
        <p:spPr>
          <a:xfrm>
            <a:off x="4658002" y="2334464"/>
            <a:ext cx="920445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electron</a:t>
            </a:r>
          </a:p>
          <a:p>
            <a:pPr algn="l"/>
            <a:r>
              <a:rPr lang="en-US" sz="1400" dirty="0"/>
              <a:t>spectrum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9C21DEB-82B5-4E6C-897D-6C52A1F1B11C}"/>
              </a:ext>
            </a:extLst>
          </p:cNvPr>
          <p:cNvSpPr txBox="1"/>
          <p:nvPr/>
        </p:nvSpPr>
        <p:spPr>
          <a:xfrm>
            <a:off x="325179" y="2765226"/>
            <a:ext cx="1208985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100 J, 500 fs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3C7FFA8-2B17-4597-B509-CC50A42B5A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10856" y="3141151"/>
            <a:ext cx="1858184" cy="173246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0034C14-C76E-4189-9016-0D6A9703B6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6217" y="3260364"/>
            <a:ext cx="1966939" cy="1638890"/>
          </a:xfrm>
          <a:prstGeom prst="rect">
            <a:avLst/>
          </a:prstGeom>
        </p:spPr>
      </p:pic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5B64F8EF-8856-4D39-84E2-AB49DBADA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</p:spPr>
        <p:txBody>
          <a:bodyPr/>
          <a:lstStyle/>
          <a:p>
            <a:pPr algn="l"/>
            <a:r>
              <a:rPr lang="de-DE" dirty="0"/>
              <a:t>11th annual MT </a:t>
            </a:r>
            <a:r>
              <a:rPr lang="de-DE" dirty="0" err="1"/>
              <a:t>meeting</a:t>
            </a:r>
            <a:r>
              <a:rPr lang="de-DE" dirty="0"/>
              <a:t>, Johannes Hornung, 05.11.25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Inhaltsplatzhalter 2">
                <a:extLst>
                  <a:ext uri="{FF2B5EF4-FFF2-40B4-BE49-F238E27FC236}">
                    <a16:creationId xmlns:a16="http://schemas.microsoft.com/office/drawing/2014/main" id="{F5AD9B24-B03A-473C-A5AB-4455E9E7A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3302" y="1864980"/>
                <a:ext cx="2906691" cy="23213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u="sng" dirty="0">
                    <a:solidFill>
                      <a:schemeClr val="tx1"/>
                    </a:solidFill>
                    <a:latin typeface="+mn-lt"/>
                  </a:rPr>
                  <a:t>PHELIX parameters</a:t>
                </a:r>
                <a:endParaRPr lang="en-US" sz="1600" u="sng" dirty="0">
                  <a:solidFill>
                    <a:srgbClr val="FF0000"/>
                  </a:solidFill>
                  <a:latin typeface="+mn-lt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100 J 			</a:t>
                </a:r>
                <a:endParaRPr lang="de-DE" sz="16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= 500 fs 			</a:t>
                </a:r>
              </a:p>
              <a:p>
                <a:r>
                  <a:rPr lang="en-US" sz="1600" dirty="0" err="1">
                    <a:solidFill>
                      <a:schemeClr val="tx1"/>
                    </a:solidFill>
                    <a:latin typeface="+mn-lt"/>
                  </a:rPr>
                  <a:t>P</a:t>
                </a:r>
                <a:r>
                  <a:rPr lang="en-US" sz="1600" baseline="-25000" dirty="0" err="1">
                    <a:solidFill>
                      <a:schemeClr val="tx1"/>
                    </a:solidFill>
                    <a:latin typeface="+mn-lt"/>
                  </a:rPr>
                  <a:t>peak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≤ 200 TW 	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F# = f/17 (FWHM, 29 µm)</a:t>
                </a:r>
              </a:p>
              <a:p>
                <a:r>
                  <a:rPr lang="en-US" sz="1600" dirty="0" err="1">
                    <a:solidFill>
                      <a:schemeClr val="tx1"/>
                    </a:solidFill>
                    <a:latin typeface="+mn-lt"/>
                  </a:rPr>
                  <a:t>L</a:t>
                </a:r>
                <a:r>
                  <a:rPr lang="en-US" sz="1600" baseline="-25000" dirty="0" err="1">
                    <a:solidFill>
                      <a:schemeClr val="tx1"/>
                    </a:solidFill>
                    <a:latin typeface="+mn-lt"/>
                  </a:rPr>
                  <a:t>target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≈ 6 mm			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n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+mn-lt"/>
                  </a:rPr>
                  <a:t>e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= 5 – 8 x 10</a:t>
                </a:r>
                <a:r>
                  <a:rPr lang="en-US" sz="1600" baseline="30000" dirty="0">
                    <a:solidFill>
                      <a:schemeClr val="tx1"/>
                    </a:solidFill>
                    <a:latin typeface="+mn-lt"/>
                  </a:rPr>
                  <a:t>18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cm</a:t>
                </a:r>
                <a:r>
                  <a:rPr lang="en-US" sz="1600" baseline="30000" dirty="0">
                    <a:solidFill>
                      <a:schemeClr val="tx1"/>
                    </a:solidFill>
                    <a:latin typeface="+mn-lt"/>
                  </a:rPr>
                  <a:t>-3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(He)	</a:t>
                </a:r>
              </a:p>
              <a:p>
                <a:endParaRPr 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20" name="Inhaltsplatzhalter 2">
                <a:extLst>
                  <a:ext uri="{FF2B5EF4-FFF2-40B4-BE49-F238E27FC236}">
                    <a16:creationId xmlns:a16="http://schemas.microsoft.com/office/drawing/2014/main" id="{F5AD9B24-B03A-473C-A5AB-4455E9E7A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3302" y="1864980"/>
                <a:ext cx="2906691" cy="2321331"/>
              </a:xfrm>
              <a:blipFill>
                <a:blip r:embed="rId7"/>
                <a:stretch>
                  <a:fillRect l="-1048"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75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8760020-0D8A-4E8C-879A-33EC71D9F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8" y="1079135"/>
            <a:ext cx="3464602" cy="27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D2E9EC-6270-499E-9DB0-72ED1135D8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00522" y="1079135"/>
            <a:ext cx="3464602" cy="2699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DAC0B73-2ADE-4CC5-8F01-F2C7E239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Electron beam properties @ PHELIX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45B9B-AFD0-481C-A8AD-BA1711E7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19" name="Tabelle 4">
            <a:extLst>
              <a:ext uri="{FF2B5EF4-FFF2-40B4-BE49-F238E27FC236}">
                <a16:creationId xmlns:a16="http://schemas.microsoft.com/office/drawing/2014/main" id="{6F0DFA1F-15A4-474B-AF44-8DDDBE58B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629286"/>
              </p:ext>
            </p:extLst>
          </p:nvPr>
        </p:nvGraphicFramePr>
        <p:xfrm>
          <a:off x="1056223" y="3744374"/>
          <a:ext cx="2847638" cy="106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808">
                  <a:extLst>
                    <a:ext uri="{9D8B030D-6E8A-4147-A177-3AD203B41FA5}">
                      <a16:colId xmlns:a16="http://schemas.microsoft.com/office/drawing/2014/main" val="690771853"/>
                    </a:ext>
                  </a:extLst>
                </a:gridCol>
                <a:gridCol w="929855">
                  <a:extLst>
                    <a:ext uri="{9D8B030D-6E8A-4147-A177-3AD203B41FA5}">
                      <a16:colId xmlns:a16="http://schemas.microsoft.com/office/drawing/2014/main" val="1210394986"/>
                    </a:ext>
                  </a:extLst>
                </a:gridCol>
                <a:gridCol w="1028975">
                  <a:extLst>
                    <a:ext uri="{9D8B030D-6E8A-4147-A177-3AD203B41FA5}">
                      <a16:colId xmlns:a16="http://schemas.microsoft.com/office/drawing/2014/main" val="3996487928"/>
                    </a:ext>
                  </a:extLst>
                </a:gridCol>
              </a:tblGrid>
              <a:tr h="23487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in W/cm²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1100" baseline="-25000" dirty="0" err="1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</a:rPr>
                        <a:t>, max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nC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913788"/>
                  </a:ext>
                </a:extLst>
              </a:tr>
              <a:tr h="20902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PHELIX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1.3x10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614809"/>
                  </a:ext>
                </a:extLst>
              </a:tr>
              <a:tr h="28642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OmegaEP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5x10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017350"/>
                  </a:ext>
                </a:extLst>
              </a:tr>
              <a:tr h="23487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PETAL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5x10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59349"/>
                  </a:ext>
                </a:extLst>
              </a:tr>
            </a:tbl>
          </a:graphicData>
        </a:graphic>
      </p:graphicFrame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F218C456-CD8E-481A-99AD-2BCFCD91F40C}"/>
              </a:ext>
            </a:extLst>
          </p:cNvPr>
          <p:cNvSpPr/>
          <p:nvPr/>
        </p:nvSpPr>
        <p:spPr>
          <a:xfrm>
            <a:off x="4563454" y="4107163"/>
            <a:ext cx="707511" cy="330422"/>
          </a:xfrm>
          <a:prstGeom prst="rightArrow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639542C-5C94-4341-B5D4-3F1B3512D6CC}"/>
              </a:ext>
            </a:extLst>
          </p:cNvPr>
          <p:cNvSpPr txBox="1"/>
          <p:nvPr/>
        </p:nvSpPr>
        <p:spPr>
          <a:xfrm>
            <a:off x="5738958" y="4011273"/>
            <a:ext cx="2624436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Comparable results at PHELIX</a:t>
            </a:r>
            <a:br>
              <a:rPr lang="en-US" sz="1400" dirty="0"/>
            </a:br>
            <a:r>
              <a:rPr lang="en-US" sz="1400" dirty="0"/>
              <a:t>for different laser parameters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72638A71-1E7F-4430-B4AE-8FAB331D6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</p:spPr>
        <p:txBody>
          <a:bodyPr/>
          <a:lstStyle/>
          <a:p>
            <a:pPr algn="l"/>
            <a:r>
              <a:rPr lang="de-DE" dirty="0"/>
              <a:t>11th annual MT </a:t>
            </a:r>
            <a:r>
              <a:rPr lang="de-DE" dirty="0" err="1"/>
              <a:t>meeting</a:t>
            </a:r>
            <a:r>
              <a:rPr lang="de-DE" dirty="0"/>
              <a:t>, Johannes Hornung, 05.11.25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279CAD2-130C-4517-A8ED-E9C2B85DE764}"/>
              </a:ext>
            </a:extLst>
          </p:cNvPr>
          <p:cNvSpPr txBox="1"/>
          <p:nvPr/>
        </p:nvSpPr>
        <p:spPr>
          <a:xfrm>
            <a:off x="2311179" y="4782399"/>
            <a:ext cx="2702781" cy="2000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700" baseline="30000" dirty="0"/>
              <a:t>2</a:t>
            </a:r>
            <a:r>
              <a:rPr lang="en-US" sz="700" dirty="0"/>
              <a:t>W. </a:t>
            </a:r>
            <a:r>
              <a:rPr lang="en-US" sz="700" dirty="0" err="1"/>
              <a:t>Cayzac</a:t>
            </a:r>
            <a:r>
              <a:rPr lang="en-US" sz="700" dirty="0"/>
              <a:t> et al., </a:t>
            </a:r>
            <a:r>
              <a:rPr lang="de-DE" sz="700" i="1" dirty="0"/>
              <a:t>High Energy Density Phys.</a:t>
            </a:r>
            <a:r>
              <a:rPr lang="de-DE" sz="700" dirty="0"/>
              <a:t> </a:t>
            </a:r>
            <a:r>
              <a:rPr lang="en-US" sz="700" b="1" dirty="0"/>
              <a:t>52</a:t>
            </a:r>
            <a:r>
              <a:rPr lang="en-US" sz="700" dirty="0"/>
              <a:t> 101125 (2024)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47C20E0-544C-40E5-A469-A51C0EC12510}"/>
              </a:ext>
            </a:extLst>
          </p:cNvPr>
          <p:cNvSpPr txBox="1"/>
          <p:nvPr/>
        </p:nvSpPr>
        <p:spPr>
          <a:xfrm>
            <a:off x="497619" y="4794218"/>
            <a:ext cx="2005545" cy="2000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700" baseline="30000" dirty="0"/>
              <a:t>1</a:t>
            </a:r>
            <a:r>
              <a:rPr lang="en-US" sz="700" dirty="0"/>
              <a:t>J. Shaw et al., </a:t>
            </a:r>
            <a:r>
              <a:rPr lang="en-US" sz="700" i="1" dirty="0"/>
              <a:t>Sci. Rep.</a:t>
            </a:r>
            <a:r>
              <a:rPr lang="en-US" sz="700" dirty="0"/>
              <a:t> </a:t>
            </a:r>
            <a:r>
              <a:rPr lang="en-US" sz="700" b="1" dirty="0"/>
              <a:t>11</a:t>
            </a:r>
            <a:r>
              <a:rPr lang="en-US" sz="700" dirty="0"/>
              <a:t>, 7498 (2021)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7E8873-ACC7-43E5-B17D-CD86E21445AF}"/>
              </a:ext>
            </a:extLst>
          </p:cNvPr>
          <p:cNvSpPr txBox="1"/>
          <p:nvPr/>
        </p:nvSpPr>
        <p:spPr>
          <a:xfrm>
            <a:off x="1553517" y="915733"/>
            <a:ext cx="192552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beam charge vs. intensity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D0DF787-5EC5-48CC-833F-B39DF7568076}"/>
              </a:ext>
            </a:extLst>
          </p:cNvPr>
          <p:cNvSpPr txBox="1"/>
          <p:nvPr/>
        </p:nvSpPr>
        <p:spPr>
          <a:xfrm>
            <a:off x="6058813" y="915733"/>
            <a:ext cx="1916358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cutoff energy vs. intensity</a:t>
            </a:r>
          </a:p>
        </p:txBody>
      </p:sp>
    </p:spTree>
    <p:extLst>
      <p:ext uri="{BB962C8B-B14F-4D97-AF65-F5344CB8AC3E}">
        <p14:creationId xmlns:p14="http://schemas.microsoft.com/office/powerpoint/2010/main" val="15242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9B1AB9C-A017-495D-A6EB-CBF6C9C3D2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8074" y="934902"/>
            <a:ext cx="4320000" cy="32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7C424C4-FC99-41EF-8403-A367206C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Scaling behavior and comparison to </a:t>
            </a:r>
            <a:r>
              <a:rPr lang="en-US" dirty="0" err="1">
                <a:solidFill>
                  <a:schemeClr val="tx1"/>
                </a:solidFill>
              </a:rPr>
              <a:t>OmegaEP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469CF6-CE12-45C6-9AB6-D0F89659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EBE3E33-4BDD-4579-B929-591245B25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</p:spPr>
        <p:txBody>
          <a:bodyPr/>
          <a:lstStyle/>
          <a:p>
            <a:pPr algn="l"/>
            <a:r>
              <a:rPr lang="de-DE" dirty="0"/>
              <a:t>11th annual MT </a:t>
            </a:r>
            <a:r>
              <a:rPr lang="de-DE" dirty="0" err="1"/>
              <a:t>meeting</a:t>
            </a:r>
            <a:r>
              <a:rPr lang="de-DE" dirty="0"/>
              <a:t>, Johannes Hornung, 05.11.25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6C11E1-1D9E-475E-9472-ED58932C1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74" y="934902"/>
            <a:ext cx="4320001" cy="32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76C8830-F80B-46D9-84AD-08D4579707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8075" y="934902"/>
            <a:ext cx="4320000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0F3B6865-EC01-4C4F-A88A-F8E001AA3D97}"/>
                  </a:ext>
                </a:extLst>
              </p:cNvPr>
              <p:cNvSpPr txBox="1"/>
              <p:nvPr/>
            </p:nvSpPr>
            <p:spPr>
              <a:xfrm>
                <a:off x="2447932" y="2847221"/>
                <a:ext cx="1336456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0F3B6865-EC01-4C4F-A88A-F8E001AA3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32" y="2847221"/>
                <a:ext cx="1336456" cy="427746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2C5E033E-7468-44A7-A6B1-8F42463A43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05666" y="934902"/>
            <a:ext cx="4320000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3BF08C11-9A92-4F1A-8561-3876FE87BB45}"/>
                  </a:ext>
                </a:extLst>
              </p:cNvPr>
              <p:cNvSpPr txBox="1"/>
              <p:nvPr/>
            </p:nvSpPr>
            <p:spPr>
              <a:xfrm>
                <a:off x="7007932" y="2782746"/>
                <a:ext cx="1336456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3BF08C11-9A92-4F1A-8561-3876FE87B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932" y="2782746"/>
                <a:ext cx="1336456" cy="372410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228E7678-DD69-4989-880C-E6FBC81B5E91}"/>
              </a:ext>
            </a:extLst>
          </p:cNvPr>
          <p:cNvSpPr/>
          <p:nvPr/>
        </p:nvSpPr>
        <p:spPr>
          <a:xfrm>
            <a:off x="766384" y="4570997"/>
            <a:ext cx="434340" cy="278058"/>
          </a:xfrm>
          <a:prstGeom prst="rightArrow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05FDB6B-2A46-431A-BA40-08971CB8639D}"/>
              </a:ext>
            </a:extLst>
          </p:cNvPr>
          <p:cNvSpPr txBox="1"/>
          <p:nvPr/>
        </p:nvSpPr>
        <p:spPr>
          <a:xfrm>
            <a:off x="1200724" y="4540981"/>
            <a:ext cx="311649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Weak influence of focusing geometry</a:t>
            </a:r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A3B18FB9-A735-4372-88F8-2B23C9D554E1}"/>
              </a:ext>
            </a:extLst>
          </p:cNvPr>
          <p:cNvSpPr/>
          <p:nvPr/>
        </p:nvSpPr>
        <p:spPr>
          <a:xfrm>
            <a:off x="766384" y="4139920"/>
            <a:ext cx="434340" cy="278058"/>
          </a:xfrm>
          <a:prstGeom prst="rightArrow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CCABB00-90DA-438C-BF82-F7FE177A75E2}"/>
              </a:ext>
            </a:extLst>
          </p:cNvPr>
          <p:cNvSpPr txBox="1"/>
          <p:nvPr/>
        </p:nvSpPr>
        <p:spPr>
          <a:xfrm>
            <a:off x="1200724" y="4109904"/>
            <a:ext cx="334899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Power as universal comparison quantity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80589A46-9553-4A64-AC9B-8E5374C11FD7}"/>
              </a:ext>
            </a:extLst>
          </p:cNvPr>
          <p:cNvSpPr/>
          <p:nvPr/>
        </p:nvSpPr>
        <p:spPr>
          <a:xfrm rot="10800000">
            <a:off x="1604909" y="2416942"/>
            <a:ext cx="757563" cy="101819"/>
          </a:xfrm>
          <a:prstGeom prst="rightArrow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64F4F40-1CD0-4A5B-9AA2-45FBE40C66CB}"/>
              </a:ext>
            </a:extLst>
          </p:cNvPr>
          <p:cNvSpPr txBox="1"/>
          <p:nvPr/>
        </p:nvSpPr>
        <p:spPr>
          <a:xfrm>
            <a:off x="2357320" y="2261350"/>
            <a:ext cx="1461106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dirty="0"/>
              <a:t>intensity difference</a:t>
            </a:r>
            <a:br>
              <a:rPr lang="en-US" sz="1200" dirty="0"/>
            </a:br>
            <a:r>
              <a:rPr lang="en-US" sz="1200" dirty="0"/>
              <a:t>x64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006EC6-925F-483D-B9F3-F9C6628DB9F6}"/>
              </a:ext>
            </a:extLst>
          </p:cNvPr>
          <p:cNvSpPr txBox="1"/>
          <p:nvPr/>
        </p:nvSpPr>
        <p:spPr>
          <a:xfrm>
            <a:off x="6469166" y="4648912"/>
            <a:ext cx="1847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2975344-B2F8-4189-9C68-E538406A89E1}"/>
              </a:ext>
            </a:extLst>
          </p:cNvPr>
          <p:cNvSpPr txBox="1"/>
          <p:nvPr/>
        </p:nvSpPr>
        <p:spPr>
          <a:xfrm>
            <a:off x="1314248" y="1035931"/>
            <a:ext cx="2154757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beam charge vs. laser power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03CC1D1-280B-4D2E-A14F-B2F413381082}"/>
              </a:ext>
            </a:extLst>
          </p:cNvPr>
          <p:cNvSpPr txBox="1"/>
          <p:nvPr/>
        </p:nvSpPr>
        <p:spPr>
          <a:xfrm>
            <a:off x="1365524" y="1043115"/>
            <a:ext cx="1925527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beam charge vs. intensity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E37F4DE-6A6B-4D2E-B3DC-2E6E1ECA7B09}"/>
              </a:ext>
            </a:extLst>
          </p:cNvPr>
          <p:cNvSpPr txBox="1"/>
          <p:nvPr/>
        </p:nvSpPr>
        <p:spPr>
          <a:xfrm>
            <a:off x="5642793" y="1038573"/>
            <a:ext cx="2436886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beam charge vs. electron density</a:t>
            </a:r>
          </a:p>
        </p:txBody>
      </p:sp>
    </p:spTree>
    <p:extLst>
      <p:ext uri="{BB962C8B-B14F-4D97-AF65-F5344CB8AC3E}">
        <p14:creationId xmlns:p14="http://schemas.microsoft.com/office/powerpoint/2010/main" val="228202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2" grpId="0" animBg="1"/>
      <p:bldP spid="23" grpId="0"/>
      <p:bldP spid="31" grpId="0" animBg="1"/>
      <p:bldP spid="32" grpId="0"/>
      <p:bldP spid="3" grpId="0" animBg="1"/>
      <p:bldP spid="5" grpId="0"/>
      <p:bldP spid="19" grpId="0" animBg="1"/>
      <p:bldP spid="20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747CC-F71B-4AD0-893C-03571AF8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92C146-A3F8-4EA7-9FDA-83AA8259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863CFF-CDBA-4C0F-A4D9-151DAB79FF1A}"/>
              </a:ext>
            </a:extLst>
          </p:cNvPr>
          <p:cNvSpPr txBox="1"/>
          <p:nvPr/>
        </p:nvSpPr>
        <p:spPr>
          <a:xfrm>
            <a:off x="3958234" y="1553092"/>
            <a:ext cx="1609736" cy="338554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/>
              <a:t>PHELIX (200 J)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9B10CBF-7B06-4C94-8F9D-67355E8B71CD}"/>
              </a:ext>
            </a:extLst>
          </p:cNvPr>
          <p:cNvSpPr txBox="1"/>
          <p:nvPr/>
        </p:nvSpPr>
        <p:spPr>
          <a:xfrm>
            <a:off x="6408549" y="1546241"/>
            <a:ext cx="2045753" cy="338554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/>
              <a:t>20 J, 100 Hz system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0FB217-5D6F-4CB7-8DA7-26F6DF5CC0D7}"/>
              </a:ext>
            </a:extLst>
          </p:cNvPr>
          <p:cNvSpPr txBox="1"/>
          <p:nvPr/>
        </p:nvSpPr>
        <p:spPr>
          <a:xfrm>
            <a:off x="6408549" y="1960262"/>
            <a:ext cx="232627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err="1"/>
              <a:t>Q</a:t>
            </a:r>
            <a:r>
              <a:rPr lang="en-US" sz="1600" baseline="-25000" dirty="0" err="1"/>
              <a:t>projected</a:t>
            </a:r>
            <a:r>
              <a:rPr lang="en-US" sz="1600" dirty="0"/>
              <a:t> ~ 300 - 600 </a:t>
            </a:r>
            <a:r>
              <a:rPr lang="en-US" sz="1600" dirty="0" err="1"/>
              <a:t>nC</a:t>
            </a:r>
            <a:endParaRPr lang="en-US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08BC4C-2332-420F-B74F-DF011E757512}"/>
              </a:ext>
            </a:extLst>
          </p:cNvPr>
          <p:cNvSpPr txBox="1"/>
          <p:nvPr/>
        </p:nvSpPr>
        <p:spPr>
          <a:xfrm>
            <a:off x="3958234" y="1978250"/>
            <a:ext cx="1875835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err="1"/>
              <a:t>Q</a:t>
            </a:r>
            <a:r>
              <a:rPr lang="en-US" sz="1600" baseline="-25000" dirty="0" err="1"/>
              <a:t>projected</a:t>
            </a:r>
            <a:r>
              <a:rPr lang="en-US" sz="1600" dirty="0"/>
              <a:t> ~ 1 - 2 µC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C2AF085-57A0-4670-8A6E-6647905C446A}"/>
              </a:ext>
            </a:extLst>
          </p:cNvPr>
          <p:cNvSpPr txBox="1"/>
          <p:nvPr/>
        </p:nvSpPr>
        <p:spPr>
          <a:xfrm>
            <a:off x="6408549" y="2313372"/>
            <a:ext cx="20345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err="1"/>
              <a:t>I</a:t>
            </a:r>
            <a:r>
              <a:rPr lang="en-US" sz="1600" baseline="-25000" dirty="0" err="1"/>
              <a:t>projected</a:t>
            </a:r>
            <a:r>
              <a:rPr lang="en-US" sz="1600" dirty="0"/>
              <a:t> ~ 30 – 60 µA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2079717-7581-4D0E-AEE1-F8B538F9E716}"/>
                  </a:ext>
                </a:extLst>
              </p:cNvPr>
              <p:cNvSpPr txBox="1"/>
              <p:nvPr/>
            </p:nvSpPr>
            <p:spPr>
              <a:xfrm>
                <a:off x="466591" y="1736080"/>
                <a:ext cx="2540641" cy="390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sz="1600" i="1" smtClean="0"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dirty="0"/>
                  <a:t>  &amp;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ra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2079717-7581-4D0E-AEE1-F8B538F9E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1" y="1736080"/>
                <a:ext cx="2540641" cy="390492"/>
              </a:xfrm>
              <a:prstGeom prst="rect">
                <a:avLst/>
              </a:prstGeom>
              <a:blipFill>
                <a:blip r:embed="rId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ußzeilenplatzhalter 4">
            <a:extLst>
              <a:ext uri="{FF2B5EF4-FFF2-40B4-BE49-F238E27FC236}">
                <a16:creationId xmlns:a16="http://schemas.microsoft.com/office/drawing/2014/main" id="{1FFDCFB1-2FDC-4016-B378-482F70548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</p:spPr>
        <p:txBody>
          <a:bodyPr/>
          <a:lstStyle/>
          <a:p>
            <a:pPr algn="l"/>
            <a:r>
              <a:rPr lang="de-DE" dirty="0"/>
              <a:t>11th annual MT </a:t>
            </a:r>
            <a:r>
              <a:rPr lang="de-DE" dirty="0" err="1"/>
              <a:t>meeting</a:t>
            </a:r>
            <a:r>
              <a:rPr lang="de-DE" dirty="0"/>
              <a:t>, Johannes Hornung, 05.11.25 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81C12D9-E475-43D9-989A-3B8440192329}"/>
              </a:ext>
            </a:extLst>
          </p:cNvPr>
          <p:cNvSpPr txBox="1"/>
          <p:nvPr/>
        </p:nvSpPr>
        <p:spPr>
          <a:xfrm>
            <a:off x="281940" y="1029226"/>
            <a:ext cx="340356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u="sng" dirty="0"/>
              <a:t>Towards higher beam charges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FA35BFE-0A5E-47FB-86D6-20CC92E09BAF}"/>
              </a:ext>
            </a:extLst>
          </p:cNvPr>
          <p:cNvSpPr txBox="1"/>
          <p:nvPr/>
        </p:nvSpPr>
        <p:spPr>
          <a:xfrm>
            <a:off x="281940" y="2418945"/>
            <a:ext cx="232634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u="sng" dirty="0"/>
              <a:t>Towards applications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3A15B1C-6184-438B-BCE5-3E3BA674C56A}"/>
              </a:ext>
            </a:extLst>
          </p:cNvPr>
          <p:cNvSpPr txBox="1"/>
          <p:nvPr/>
        </p:nvSpPr>
        <p:spPr>
          <a:xfrm>
            <a:off x="414383" y="4199865"/>
            <a:ext cx="3329729" cy="33855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Beamtime @ PHELIX in April 2026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0A380C4C-2A7D-4D94-9A8F-1FEF80C10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774" r="13892"/>
          <a:stretch/>
        </p:blipFill>
        <p:spPr>
          <a:xfrm>
            <a:off x="2042642" y="2944962"/>
            <a:ext cx="1245511" cy="1008562"/>
          </a:xfrm>
          <a:prstGeom prst="rect">
            <a:avLst/>
          </a:prstGeom>
        </p:spPr>
      </p:pic>
      <p:sp>
        <p:nvSpPr>
          <p:cNvPr id="55" name="Pfeil: nach rechts 54">
            <a:extLst>
              <a:ext uri="{FF2B5EF4-FFF2-40B4-BE49-F238E27FC236}">
                <a16:creationId xmlns:a16="http://schemas.microsoft.com/office/drawing/2014/main" id="{424FCCEE-29B5-4E93-B679-9E0EBD4BC92D}"/>
              </a:ext>
            </a:extLst>
          </p:cNvPr>
          <p:cNvSpPr/>
          <p:nvPr/>
        </p:nvSpPr>
        <p:spPr>
          <a:xfrm>
            <a:off x="4068318" y="3098620"/>
            <a:ext cx="663677" cy="267869"/>
          </a:xfrm>
          <a:prstGeom prst="rightArrow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07A149E-D810-44DD-8297-EAEA142ED0F1}"/>
              </a:ext>
            </a:extLst>
          </p:cNvPr>
          <p:cNvSpPr txBox="1"/>
          <p:nvPr/>
        </p:nvSpPr>
        <p:spPr>
          <a:xfrm>
            <a:off x="4939404" y="3043012"/>
            <a:ext cx="2945037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/>
              <a:t>Bright and flexible sources for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0E96318-B2EB-40EC-9E6C-ED385C97E082}"/>
              </a:ext>
            </a:extLst>
          </p:cNvPr>
          <p:cNvSpPr txBox="1"/>
          <p:nvPr/>
        </p:nvSpPr>
        <p:spPr>
          <a:xfrm>
            <a:off x="4119023" y="3931357"/>
            <a:ext cx="2280980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/>
              <a:t>HED / IFE experiments </a:t>
            </a:r>
          </a:p>
          <a:p>
            <a:pPr algn="ctr"/>
            <a:r>
              <a:rPr lang="en-US" sz="1600" dirty="0"/>
              <a:t>@ PHELIX or FAIR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EF1E9339-BC85-4905-B4B6-94067663F5FF}"/>
              </a:ext>
            </a:extLst>
          </p:cNvPr>
          <p:cNvSpPr txBox="1"/>
          <p:nvPr/>
        </p:nvSpPr>
        <p:spPr>
          <a:xfrm>
            <a:off x="6185030" y="3931357"/>
            <a:ext cx="2870621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1" algn="ctr"/>
            <a:r>
              <a:rPr lang="en-US" sz="1600" dirty="0" err="1"/>
              <a:t>Theranostic</a:t>
            </a:r>
            <a:r>
              <a:rPr lang="en-US" sz="1600" dirty="0"/>
              <a:t> research</a:t>
            </a:r>
          </a:p>
          <a:p>
            <a:pPr lvl="1" algn="ctr"/>
            <a:r>
              <a:rPr lang="en-US" sz="1600" dirty="0"/>
              <a:t>in EIC Pathfinder project </a:t>
            </a:r>
          </a:p>
          <a:p>
            <a:pPr lvl="1" algn="ctr"/>
            <a:r>
              <a:rPr lang="en-US" sz="1600" dirty="0"/>
              <a:t>“EUROPA”</a:t>
            </a:r>
          </a:p>
        </p:txBody>
      </p:sp>
      <p:sp>
        <p:nvSpPr>
          <p:cNvPr id="60" name="Pfeil: nach rechts 59">
            <a:extLst>
              <a:ext uri="{FF2B5EF4-FFF2-40B4-BE49-F238E27FC236}">
                <a16:creationId xmlns:a16="http://schemas.microsoft.com/office/drawing/2014/main" id="{2267178A-90D7-4417-BB22-85870F3233AB}"/>
              </a:ext>
            </a:extLst>
          </p:cNvPr>
          <p:cNvSpPr/>
          <p:nvPr/>
        </p:nvSpPr>
        <p:spPr>
          <a:xfrm rot="7653245">
            <a:off x="5303316" y="3530016"/>
            <a:ext cx="484905" cy="298155"/>
          </a:xfrm>
          <a:prstGeom prst="rightArrow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5A6412F-D016-4207-A03F-EC309263A3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4888"/>
          <a:stretch/>
        </p:blipFill>
        <p:spPr>
          <a:xfrm>
            <a:off x="658600" y="2944962"/>
            <a:ext cx="1187048" cy="1008000"/>
          </a:xfrm>
          <a:prstGeom prst="rect">
            <a:avLst/>
          </a:prstGeom>
        </p:spPr>
      </p:pic>
      <p:sp>
        <p:nvSpPr>
          <p:cNvPr id="64" name="Pfeil: nach rechts 63">
            <a:extLst>
              <a:ext uri="{FF2B5EF4-FFF2-40B4-BE49-F238E27FC236}">
                <a16:creationId xmlns:a16="http://schemas.microsoft.com/office/drawing/2014/main" id="{DA28B971-85BB-4ACC-AF8B-B8077977C984}"/>
              </a:ext>
            </a:extLst>
          </p:cNvPr>
          <p:cNvSpPr/>
          <p:nvPr/>
        </p:nvSpPr>
        <p:spPr>
          <a:xfrm rot="13946755" flipH="1">
            <a:off x="7011785" y="3530016"/>
            <a:ext cx="484905" cy="298155"/>
          </a:xfrm>
          <a:prstGeom prst="rightArrow">
            <a:avLst/>
          </a:prstGeom>
          <a:solidFill>
            <a:srgbClr val="FDBB6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/>
      <p:bldP spid="13" grpId="0"/>
      <p:bldP spid="15" grpId="0"/>
      <p:bldP spid="47" grpId="0"/>
      <p:bldP spid="52" grpId="0" animBg="1"/>
      <p:bldP spid="55" grpId="0" animBg="1"/>
      <p:bldP spid="56" grpId="0"/>
      <p:bldP spid="58" grpId="0"/>
      <p:bldP spid="59" grpId="0"/>
      <p:bldP spid="60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445F643-71C9-491D-9AAE-E1E911D609A5}"/>
              </a:ext>
            </a:extLst>
          </p:cNvPr>
          <p:cNvSpPr txBox="1"/>
          <p:nvPr/>
        </p:nvSpPr>
        <p:spPr>
          <a:xfrm>
            <a:off x="2151298" y="2115821"/>
            <a:ext cx="4575254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3000" dirty="0"/>
              <a:t>Thank you for your attention!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8D57DB-6353-4BD8-B2A1-5D71C5A73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35299" r="9170" b="28037"/>
          <a:stretch/>
        </p:blipFill>
        <p:spPr>
          <a:xfrm>
            <a:off x="6110851" y="3195788"/>
            <a:ext cx="2275609" cy="681681"/>
          </a:xfrm>
          <a:prstGeom prst="rect">
            <a:avLst/>
          </a:prstGeom>
        </p:spPr>
      </p:pic>
      <p:pic>
        <p:nvPicPr>
          <p:cNvPr id="6" name="Bild 6" descr="GSI_Logo_rgb.png">
            <a:extLst>
              <a:ext uri="{FF2B5EF4-FFF2-40B4-BE49-F238E27FC236}">
                <a16:creationId xmlns:a16="http://schemas.microsoft.com/office/drawing/2014/main" id="{D16EE216-AE2C-42E3-B865-FF7378167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42" y="1092402"/>
            <a:ext cx="1728783" cy="576261"/>
          </a:xfrm>
          <a:prstGeom prst="rect">
            <a:avLst/>
          </a:prstGeom>
        </p:spPr>
      </p:pic>
      <p:pic>
        <p:nvPicPr>
          <p:cNvPr id="7" name="Bild 12" descr="FAIR_Logo_rgb.png">
            <a:extLst>
              <a:ext uri="{FF2B5EF4-FFF2-40B4-BE49-F238E27FC236}">
                <a16:creationId xmlns:a16="http://schemas.microsoft.com/office/drawing/2014/main" id="{8480140E-584B-4F50-9BF0-C187F0C2FF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27" y="1271147"/>
            <a:ext cx="954039" cy="7950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F34D2FB-C784-4684-8C46-A1AEC8D15F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9774"/>
          <a:stretch/>
        </p:blipFill>
        <p:spPr>
          <a:xfrm>
            <a:off x="364681" y="2522498"/>
            <a:ext cx="1416141" cy="7459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F14105D-A84E-43C6-97FF-00E6B49AE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439" y="1163636"/>
            <a:ext cx="2210639" cy="6548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4E57B2C-BC36-45B0-B0E9-AA7E3DFABB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011"/>
          <a:stretch/>
        </p:blipFill>
        <p:spPr>
          <a:xfrm>
            <a:off x="6971032" y="2003653"/>
            <a:ext cx="1054677" cy="5917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29D946-8538-41E7-9E48-5E63CC978E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383" r="19599"/>
          <a:stretch/>
        </p:blipFill>
        <p:spPr>
          <a:xfrm>
            <a:off x="3768607" y="3573318"/>
            <a:ext cx="1826761" cy="64832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4F29163-6DEA-4D60-AD6D-165D0364D9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899" t="-2328" r="54510" b="2328"/>
          <a:stretch/>
        </p:blipFill>
        <p:spPr>
          <a:xfrm>
            <a:off x="1567821" y="3283171"/>
            <a:ext cx="1490472" cy="771152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121E2A6-A480-459E-80AE-D288EE83484B}"/>
              </a:ext>
            </a:extLst>
          </p:cNvPr>
          <p:cNvSpPr txBox="1">
            <a:spLocks/>
          </p:cNvSpPr>
          <p:nvPr/>
        </p:nvSpPr>
        <p:spPr>
          <a:xfrm>
            <a:off x="24159" y="4350247"/>
            <a:ext cx="9019309" cy="76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Victor Winter, Pascal Boller, Mehdi Tarisien, Antoine Maitrallain, Élodie Minjou-García, Jose Luis Henares, Carlos Salgado, David Gutierrez, Cecilia Martínez, Carl Simon Schultheis, Stephan Kuschel, Vincent Bagnoud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2668D2-51A2-46B7-8D07-EB171352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A121B8B1-561D-496F-8D75-CDA842FAE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</p:spPr>
        <p:txBody>
          <a:bodyPr/>
          <a:lstStyle/>
          <a:p>
            <a:pPr algn="l"/>
            <a:r>
              <a:rPr lang="de-DE" dirty="0"/>
              <a:t>11th annual MT </a:t>
            </a:r>
            <a:r>
              <a:rPr lang="de-DE" dirty="0" err="1"/>
              <a:t>meeting</a:t>
            </a:r>
            <a:r>
              <a:rPr lang="de-DE" dirty="0"/>
              <a:t>, Johannes Hornung, 05.11.25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1098302-AA35-4D2E-961D-895DC1B99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361" y="101100"/>
            <a:ext cx="1345297" cy="9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8C9432D-8B66-4245-8FBD-5AF98A97F666}"/>
              </a:ext>
            </a:extLst>
          </p:cNvPr>
          <p:cNvGrpSpPr/>
          <p:nvPr/>
        </p:nvGrpSpPr>
        <p:grpSpPr>
          <a:xfrm>
            <a:off x="1212114" y="1038972"/>
            <a:ext cx="5093269" cy="3787470"/>
            <a:chOff x="4623573" y="1229453"/>
            <a:chExt cx="4522534" cy="3495591"/>
          </a:xfrm>
        </p:grpSpPr>
        <p:pic>
          <p:nvPicPr>
            <p:cNvPr id="26" name="Inhaltsplatzhalter 4">
              <a:extLst>
                <a:ext uri="{FF2B5EF4-FFF2-40B4-BE49-F238E27FC236}">
                  <a16:creationId xmlns:a16="http://schemas.microsoft.com/office/drawing/2014/main" id="{D218306F-31D3-4E1E-8835-08D6615CC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72" t="4966" r="7378"/>
            <a:stretch/>
          </p:blipFill>
          <p:spPr>
            <a:xfrm>
              <a:off x="4623573" y="1229453"/>
              <a:ext cx="4522534" cy="3495591"/>
            </a:xfrm>
            <a:prstGeom prst="rect">
              <a:avLst/>
            </a:prstGeom>
          </p:spPr>
        </p:pic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05CACDD5-CF2C-4E79-B3E5-92694D6C1864}"/>
                </a:ext>
              </a:extLst>
            </p:cNvPr>
            <p:cNvCxnSpPr>
              <a:cxnSpLocks/>
            </p:cNvCxnSpPr>
            <p:nvPr/>
          </p:nvCxnSpPr>
          <p:spPr>
            <a:xfrm>
              <a:off x="5288690" y="1492682"/>
              <a:ext cx="0" cy="2833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D8F954E1-7EE9-41BB-A71D-5044D6DEAE06}"/>
                </a:ext>
              </a:extLst>
            </p:cNvPr>
            <p:cNvCxnSpPr>
              <a:cxnSpLocks/>
            </p:cNvCxnSpPr>
            <p:nvPr/>
          </p:nvCxnSpPr>
          <p:spPr>
            <a:xfrm>
              <a:off x="6138320" y="1492682"/>
              <a:ext cx="0" cy="2833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9C5DBF42-0392-4B35-934B-EEB32E777251}"/>
                </a:ext>
              </a:extLst>
            </p:cNvPr>
            <p:cNvSpPr/>
            <p:nvPr/>
          </p:nvSpPr>
          <p:spPr>
            <a:xfrm>
              <a:off x="7728026" y="1960099"/>
              <a:ext cx="1251866" cy="809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Inhaltsplatzhalter 2">
              <a:extLst>
                <a:ext uri="{FF2B5EF4-FFF2-40B4-BE49-F238E27FC236}">
                  <a16:creationId xmlns:a16="http://schemas.microsoft.com/office/drawing/2014/main" id="{FBDBBC44-E2D3-4694-8BC5-221509FFDD90}"/>
                </a:ext>
              </a:extLst>
            </p:cNvPr>
            <p:cNvSpPr txBox="1">
              <a:spLocks/>
            </p:cNvSpPr>
            <p:nvPr/>
          </p:nvSpPr>
          <p:spPr>
            <a:xfrm>
              <a:off x="6629769" y="1591912"/>
              <a:ext cx="2343661" cy="11779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5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3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2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0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dirty="0" err="1">
                  <a:solidFill>
                    <a:schemeClr val="tx1"/>
                  </a:solidFill>
                </a:rPr>
                <a:t>Q</a:t>
              </a:r>
              <a:r>
                <a:rPr lang="de-DE" sz="1600" baseline="-25000" dirty="0" err="1">
                  <a:solidFill>
                    <a:schemeClr val="tx1"/>
                  </a:solidFill>
                </a:rPr>
                <a:t>tot</a:t>
              </a:r>
              <a:r>
                <a:rPr lang="de-DE" sz="1600" baseline="-25000" dirty="0">
                  <a:solidFill>
                    <a:schemeClr val="tx1"/>
                  </a:solidFill>
                </a:rPr>
                <a:t>,&gt;2 MeV</a:t>
              </a:r>
              <a:r>
                <a:rPr lang="de-DE" sz="1600" dirty="0">
                  <a:solidFill>
                    <a:schemeClr val="tx1"/>
                  </a:solidFill>
                </a:rPr>
                <a:t>   =	 500 </a:t>
              </a:r>
              <a:r>
                <a:rPr lang="de-DE" sz="1600" dirty="0" err="1">
                  <a:solidFill>
                    <a:schemeClr val="tx1"/>
                  </a:solidFill>
                </a:rPr>
                <a:t>nC</a:t>
              </a:r>
              <a:endParaRPr lang="de-DE" sz="1600" dirty="0">
                <a:solidFill>
                  <a:schemeClr val="tx1"/>
                </a:solidFill>
              </a:endParaRPr>
            </a:p>
            <a:p>
              <a:r>
                <a:rPr lang="de-DE" sz="1600" dirty="0" err="1">
                  <a:solidFill>
                    <a:schemeClr val="tx1"/>
                  </a:solidFill>
                </a:rPr>
                <a:t>Q</a:t>
              </a:r>
              <a:r>
                <a:rPr lang="de-DE" sz="1600" baseline="-25000" dirty="0" err="1">
                  <a:solidFill>
                    <a:schemeClr val="tx1"/>
                  </a:solidFill>
                </a:rPr>
                <a:t>tot</a:t>
              </a:r>
              <a:r>
                <a:rPr lang="de-DE" sz="1600" baseline="-25000" dirty="0">
                  <a:solidFill>
                    <a:schemeClr val="tx1"/>
                  </a:solidFill>
                </a:rPr>
                <a:t>,&gt;10 MeV</a:t>
              </a:r>
              <a:r>
                <a:rPr lang="de-DE" sz="1600" dirty="0">
                  <a:solidFill>
                    <a:schemeClr val="tx1"/>
                  </a:solidFill>
                </a:rPr>
                <a:t>  = 230 </a:t>
              </a:r>
              <a:r>
                <a:rPr lang="de-DE" sz="1600" dirty="0" err="1">
                  <a:solidFill>
                    <a:schemeClr val="tx1"/>
                  </a:solidFill>
                </a:rPr>
                <a:t>nC</a:t>
              </a:r>
              <a:endParaRPr lang="de-DE" sz="1600" dirty="0">
                <a:solidFill>
                  <a:schemeClr val="tx1"/>
                </a:solidFill>
              </a:endParaRPr>
            </a:p>
            <a:p>
              <a:r>
                <a:rPr lang="de-DE" sz="1600" dirty="0" err="1">
                  <a:solidFill>
                    <a:schemeClr val="tx1"/>
                  </a:solidFill>
                </a:rPr>
                <a:t>Q</a:t>
              </a:r>
              <a:r>
                <a:rPr lang="de-DE" sz="1600" baseline="-25000" dirty="0" err="1">
                  <a:solidFill>
                    <a:schemeClr val="tx1"/>
                  </a:solidFill>
                </a:rPr>
                <a:t>tot</a:t>
              </a:r>
              <a:r>
                <a:rPr lang="de-DE" sz="1600" baseline="-25000" dirty="0">
                  <a:solidFill>
                    <a:schemeClr val="tx1"/>
                  </a:solidFill>
                </a:rPr>
                <a:t>,&gt;100 MeV</a:t>
              </a:r>
              <a:r>
                <a:rPr lang="de-DE" sz="1600" dirty="0">
                  <a:solidFill>
                    <a:schemeClr val="tx1"/>
                  </a:solidFill>
                </a:rPr>
                <a:t> = 7 </a:t>
              </a:r>
              <a:r>
                <a:rPr lang="de-DE" sz="1600" dirty="0" err="1">
                  <a:solidFill>
                    <a:schemeClr val="tx1"/>
                  </a:solidFill>
                </a:rPr>
                <a:t>nC</a:t>
              </a:r>
              <a:endParaRPr lang="de-DE" sz="1600" dirty="0">
                <a:solidFill>
                  <a:schemeClr val="tx1"/>
                </a:solidFill>
              </a:endParaRPr>
            </a:p>
            <a:p>
              <a:pPr marL="0" indent="0">
                <a:buNone/>
              </a:pPr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31" name="Inhaltsplatzhalter 4">
              <a:extLst>
                <a:ext uri="{FF2B5EF4-FFF2-40B4-BE49-F238E27FC236}">
                  <a16:creationId xmlns:a16="http://schemas.microsoft.com/office/drawing/2014/main" id="{32BC038D-DD4B-4B42-AA06-B5365A454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323" t="22272" r="10878" b="51756"/>
            <a:stretch/>
          </p:blipFill>
          <p:spPr>
            <a:xfrm>
              <a:off x="7801600" y="2745056"/>
              <a:ext cx="1178292" cy="955303"/>
            </a:xfrm>
            <a:prstGeom prst="rect">
              <a:avLst/>
            </a:prstGeom>
          </p:spPr>
        </p:pic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76935F0-84B2-4F45-99F5-C3398B2006EB}"/>
                </a:ext>
              </a:extLst>
            </p:cNvPr>
            <p:cNvSpPr/>
            <p:nvPr/>
          </p:nvSpPr>
          <p:spPr>
            <a:xfrm>
              <a:off x="5484243" y="1244443"/>
              <a:ext cx="3144986" cy="220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electron spectrum (E</a:t>
              </a:r>
              <a:r>
                <a:rPr lang="en-US" sz="1600" baseline="-25000" dirty="0">
                  <a:solidFill>
                    <a:schemeClr val="tx1"/>
                  </a:solidFill>
                </a:rPr>
                <a:t>L</a:t>
              </a:r>
              <a:r>
                <a:rPr lang="en-US" sz="1600" dirty="0">
                  <a:solidFill>
                    <a:schemeClr val="tx1"/>
                  </a:solidFill>
                </a:rPr>
                <a:t> = 100 J)</a:t>
              </a:r>
            </a:p>
          </p:txBody>
        </p:sp>
      </p:grpSp>
      <p:sp>
        <p:nvSpPr>
          <p:cNvPr id="45" name="Fußzeilenplatzhalter 4">
            <a:extLst>
              <a:ext uri="{FF2B5EF4-FFF2-40B4-BE49-F238E27FC236}">
                <a16:creationId xmlns:a16="http://schemas.microsoft.com/office/drawing/2014/main" id="{4C717575-095E-4249-9B29-585F5C3F41E3}"/>
              </a:ext>
            </a:extLst>
          </p:cNvPr>
          <p:cNvSpPr txBox="1">
            <a:spLocks/>
          </p:cNvSpPr>
          <p:nvPr/>
        </p:nvSpPr>
        <p:spPr>
          <a:xfrm>
            <a:off x="3962401" y="4954643"/>
            <a:ext cx="3136599" cy="26786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50" dirty="0"/>
              <a:t>11th annual MT </a:t>
            </a:r>
            <a:r>
              <a:rPr lang="de-DE" sz="750" dirty="0" err="1"/>
              <a:t>meeting</a:t>
            </a:r>
            <a:r>
              <a:rPr lang="de-DE" sz="750" dirty="0"/>
              <a:t>, Johannes Hornung, 05.11.25 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EEB872F2-1E77-45B9-B94E-79CB7E649246}"/>
              </a:ext>
            </a:extLst>
          </p:cNvPr>
          <p:cNvSpPr txBox="1">
            <a:spLocks/>
          </p:cNvSpPr>
          <p:nvPr/>
        </p:nvSpPr>
        <p:spPr>
          <a:xfrm>
            <a:off x="422568" y="395157"/>
            <a:ext cx="6700979" cy="590668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Backup: Electron spectrum</a:t>
            </a:r>
          </a:p>
        </p:txBody>
      </p:sp>
    </p:spTree>
    <p:extLst>
      <p:ext uri="{BB962C8B-B14F-4D97-AF65-F5344CB8AC3E}">
        <p14:creationId xmlns:p14="http://schemas.microsoft.com/office/powerpoint/2010/main" val="52917385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660</Words>
  <Application>Microsoft Office PowerPoint</Application>
  <PresentationFormat>Bildschirmpräsentation (16:9)</PresentationFormat>
  <Paragraphs>128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Wingdings</vt:lpstr>
      <vt:lpstr>fair-gsi-folienmaster_2017_onering</vt:lpstr>
      <vt:lpstr>High-charge electron acceleration  in the SM-LWFA regime at PHELIX</vt:lpstr>
      <vt:lpstr>Motivation</vt:lpstr>
      <vt:lpstr>Laser-driven electron acceleration</vt:lpstr>
      <vt:lpstr>Commissioning experiment at PHELIX</vt:lpstr>
      <vt:lpstr>Electron beam properties @ PHELIX</vt:lpstr>
      <vt:lpstr>Scaling behavior and comparison to OmegaEP</vt:lpstr>
      <vt:lpstr>Outlook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Hornung, Johannes</dc:creator>
  <cp:lastModifiedBy>Hornung, Johannes</cp:lastModifiedBy>
  <cp:revision>1580</cp:revision>
  <dcterms:created xsi:type="dcterms:W3CDTF">2025-04-14T13:06:05Z</dcterms:created>
  <dcterms:modified xsi:type="dcterms:W3CDTF">2025-11-05T07:18:30Z</dcterms:modified>
</cp:coreProperties>
</file>