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68"/>
  </p:normalViewPr>
  <p:slideViewPr>
    <p:cSldViewPr snapToGrid="0">
      <p:cViewPr>
        <p:scale>
          <a:sx n="130" d="100"/>
          <a:sy n="130" d="100"/>
        </p:scale>
        <p:origin x="11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F42C-D4A9-4F75-CBF0-FC623989B85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DE"/>
          </a:p>
        </p:txBody>
      </p:sp>
      <p:sp>
        <p:nvSpPr>
          <p:cNvPr id="3" name="Subtitle 2">
            <a:extLst>
              <a:ext uri="{FF2B5EF4-FFF2-40B4-BE49-F238E27FC236}">
                <a16:creationId xmlns:a16="http://schemas.microsoft.com/office/drawing/2014/main" id="{AA9A72DC-F866-6433-BB28-540904573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E"/>
          </a:p>
        </p:txBody>
      </p:sp>
      <p:sp>
        <p:nvSpPr>
          <p:cNvPr id="4" name="Date Placeholder 3">
            <a:extLst>
              <a:ext uri="{FF2B5EF4-FFF2-40B4-BE49-F238E27FC236}">
                <a16:creationId xmlns:a16="http://schemas.microsoft.com/office/drawing/2014/main" id="{6CA731EB-2F10-4A9F-3702-F86665BDB20B}"/>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C037FD2F-3966-C300-EC65-E22599FD66C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9AFBE7A-0D80-3862-99CA-CC8FF5797A2E}"/>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223879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8E267-6C05-62AC-8442-33446CEE5259}"/>
              </a:ext>
            </a:extLst>
          </p:cNvPr>
          <p:cNvSpPr>
            <a:spLocks noGrp="1"/>
          </p:cNvSpPr>
          <p:nvPr>
            <p:ph type="title"/>
          </p:nvPr>
        </p:nvSpPr>
        <p:spPr/>
        <p:txBody>
          <a:bodyPr/>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C28BA820-1E36-4B39-3A61-38B6979A72D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D4EADD85-B0AB-AE80-93C2-58551AC43523}"/>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605BD362-929B-3F68-3709-C9647866C3F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33D80548-9CA6-105B-3DFA-41F829311989}"/>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857904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CC638D-A0E0-C3FE-3E23-9C371D4E661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A427592A-1E66-ADC5-4479-07676278ED4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EE3CD724-EE95-25EA-90AF-5425948E82E0}"/>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581DC772-E99E-68E7-674C-E79EA350571D}"/>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77DD161D-0660-34BC-7508-B04AF78D2CDC}"/>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263910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FAAA-0A5C-A95F-D30E-7A571FAC92AF}"/>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B107B81F-1794-9F9B-C6FF-A2B1265B656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3A6F1AC2-223D-39E3-2C0F-08A59E47AAE6}"/>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8DDD7A1C-E7B7-12B2-C24B-6B130FE3527A}"/>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6FC35A35-875F-D242-D944-186AFDC0EE4E}"/>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264319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64AB-6309-8412-25A8-4594AD627A0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DE"/>
          </a:p>
        </p:txBody>
      </p:sp>
      <p:sp>
        <p:nvSpPr>
          <p:cNvPr id="3" name="Text Placeholder 2">
            <a:extLst>
              <a:ext uri="{FF2B5EF4-FFF2-40B4-BE49-F238E27FC236}">
                <a16:creationId xmlns:a16="http://schemas.microsoft.com/office/drawing/2014/main" id="{5FF7F722-4A36-5A1E-5481-32150A162C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8BA780C-3F5D-BD16-7B04-2C27CB4559C2}"/>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89F62E95-4B0A-BE76-EDEC-222E8400EF2A}"/>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A94020D5-7235-32C4-B01A-50E89585B930}"/>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200924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C5168-7B8B-4534-985E-F3A4C28E51BC}"/>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1E4D85E3-EA79-7BAD-A58A-0D82B549710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Content Placeholder 3">
            <a:extLst>
              <a:ext uri="{FF2B5EF4-FFF2-40B4-BE49-F238E27FC236}">
                <a16:creationId xmlns:a16="http://schemas.microsoft.com/office/drawing/2014/main" id="{801502B5-2707-A714-2E53-4523ACD59C5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Date Placeholder 4">
            <a:extLst>
              <a:ext uri="{FF2B5EF4-FFF2-40B4-BE49-F238E27FC236}">
                <a16:creationId xmlns:a16="http://schemas.microsoft.com/office/drawing/2014/main" id="{9F148886-0541-E5EA-DCAE-7D74F7FB963C}"/>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6" name="Footer Placeholder 5">
            <a:extLst>
              <a:ext uri="{FF2B5EF4-FFF2-40B4-BE49-F238E27FC236}">
                <a16:creationId xmlns:a16="http://schemas.microsoft.com/office/drawing/2014/main" id="{0A9CED17-2706-D808-7823-24F44C73FF0C}"/>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8FF3C2F9-6EDA-22B4-41A3-CC89B64966A1}"/>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907746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13C94-BA5F-F6C9-7862-5996BE968593}"/>
              </a:ext>
            </a:extLst>
          </p:cNvPr>
          <p:cNvSpPr>
            <a:spLocks noGrp="1"/>
          </p:cNvSpPr>
          <p:nvPr>
            <p:ph type="title"/>
          </p:nvPr>
        </p:nvSpPr>
        <p:spPr>
          <a:xfrm>
            <a:off x="839788" y="365125"/>
            <a:ext cx="10515600" cy="1325563"/>
          </a:xfrm>
        </p:spPr>
        <p:txBody>
          <a:bodyPr/>
          <a:lstStyle/>
          <a:p>
            <a:r>
              <a:rPr lang="en-GB"/>
              <a:t>Click to edit Master title style</a:t>
            </a:r>
            <a:endParaRPr lang="en-DE"/>
          </a:p>
        </p:txBody>
      </p:sp>
      <p:sp>
        <p:nvSpPr>
          <p:cNvPr id="3" name="Text Placeholder 2">
            <a:extLst>
              <a:ext uri="{FF2B5EF4-FFF2-40B4-BE49-F238E27FC236}">
                <a16:creationId xmlns:a16="http://schemas.microsoft.com/office/drawing/2014/main" id="{671FF297-9647-D84D-3444-600FF90B7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7656076-8E49-5CBA-BA00-6BF32466C18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Text Placeholder 4">
            <a:extLst>
              <a:ext uri="{FF2B5EF4-FFF2-40B4-BE49-F238E27FC236}">
                <a16:creationId xmlns:a16="http://schemas.microsoft.com/office/drawing/2014/main" id="{805E265A-CB55-1419-9898-FCE31B741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58C9C58-2254-E8A9-29EE-83187C7418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7" name="Date Placeholder 6">
            <a:extLst>
              <a:ext uri="{FF2B5EF4-FFF2-40B4-BE49-F238E27FC236}">
                <a16:creationId xmlns:a16="http://schemas.microsoft.com/office/drawing/2014/main" id="{B4EB57BA-EFF7-CFA5-E5AE-E6DC8D6EB69E}"/>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8" name="Footer Placeholder 7">
            <a:extLst>
              <a:ext uri="{FF2B5EF4-FFF2-40B4-BE49-F238E27FC236}">
                <a16:creationId xmlns:a16="http://schemas.microsoft.com/office/drawing/2014/main" id="{B1E0D5F9-1647-E7AD-510F-A67C2CE7DA4E}"/>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BAEDFE7D-A5F2-75EC-C7D1-3380D0175B32}"/>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199256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CD2B7-CCF8-56EA-2D4D-0184E74C847E}"/>
              </a:ext>
            </a:extLst>
          </p:cNvPr>
          <p:cNvSpPr>
            <a:spLocks noGrp="1"/>
          </p:cNvSpPr>
          <p:nvPr>
            <p:ph type="title"/>
          </p:nvPr>
        </p:nvSpPr>
        <p:spPr/>
        <p:txBody>
          <a:bodyPr/>
          <a:lstStyle/>
          <a:p>
            <a:r>
              <a:rPr lang="en-GB"/>
              <a:t>Click to edit Master title style</a:t>
            </a:r>
            <a:endParaRPr lang="en-DE"/>
          </a:p>
        </p:txBody>
      </p:sp>
      <p:sp>
        <p:nvSpPr>
          <p:cNvPr id="3" name="Date Placeholder 2">
            <a:extLst>
              <a:ext uri="{FF2B5EF4-FFF2-40B4-BE49-F238E27FC236}">
                <a16:creationId xmlns:a16="http://schemas.microsoft.com/office/drawing/2014/main" id="{8BED9857-0CAD-BA38-FE9D-1A1115017B72}"/>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4" name="Footer Placeholder 3">
            <a:extLst>
              <a:ext uri="{FF2B5EF4-FFF2-40B4-BE49-F238E27FC236}">
                <a16:creationId xmlns:a16="http://schemas.microsoft.com/office/drawing/2014/main" id="{7E3CD55C-CB1B-8F0E-84F7-D7C7F8258DA9}"/>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BEA808A2-FBE7-3208-1187-0B923DFC25DA}"/>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90123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684D7B-3DBD-9347-64CA-BFE2F56C898F}"/>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3" name="Footer Placeholder 2">
            <a:extLst>
              <a:ext uri="{FF2B5EF4-FFF2-40B4-BE49-F238E27FC236}">
                <a16:creationId xmlns:a16="http://schemas.microsoft.com/office/drawing/2014/main" id="{8445BF7A-23F4-9AF2-D4EA-444FDBCE9134}"/>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2269992B-9A26-DF27-24CC-25839DB40C65}"/>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162919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000BC-316B-0AA7-7EC4-D463BC55A8E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Content Placeholder 2">
            <a:extLst>
              <a:ext uri="{FF2B5EF4-FFF2-40B4-BE49-F238E27FC236}">
                <a16:creationId xmlns:a16="http://schemas.microsoft.com/office/drawing/2014/main" id="{8754A842-429E-93CE-FD53-F6162A65EB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Text Placeholder 3">
            <a:extLst>
              <a:ext uri="{FF2B5EF4-FFF2-40B4-BE49-F238E27FC236}">
                <a16:creationId xmlns:a16="http://schemas.microsoft.com/office/drawing/2014/main" id="{BD0A5DD6-86BD-A691-F130-A8B582DC6B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DE1E930-BAA4-D642-E162-A3DB0FA3457C}"/>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6" name="Footer Placeholder 5">
            <a:extLst>
              <a:ext uri="{FF2B5EF4-FFF2-40B4-BE49-F238E27FC236}">
                <a16:creationId xmlns:a16="http://schemas.microsoft.com/office/drawing/2014/main" id="{E4715EED-9E39-1E5B-37F7-3013A60926CA}"/>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0FE27E0D-CF52-2238-E1B7-08DAAC34E301}"/>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60715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218D9-155D-4569-9CC0-FC6295515B9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Picture Placeholder 2">
            <a:extLst>
              <a:ext uri="{FF2B5EF4-FFF2-40B4-BE49-F238E27FC236}">
                <a16:creationId xmlns:a16="http://schemas.microsoft.com/office/drawing/2014/main" id="{B19531D9-451D-5400-5329-9DE4AC169D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D9C07487-A980-0F06-A9B0-A4FF7C09F1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1460B0-2A88-A2B2-0F4B-43EB4E914FAC}"/>
              </a:ext>
            </a:extLst>
          </p:cNvPr>
          <p:cNvSpPr>
            <a:spLocks noGrp="1"/>
          </p:cNvSpPr>
          <p:nvPr>
            <p:ph type="dt" sz="half" idx="10"/>
          </p:nvPr>
        </p:nvSpPr>
        <p:spPr/>
        <p:txBody>
          <a:bodyPr/>
          <a:lstStyle/>
          <a:p>
            <a:fld id="{D52D6737-CB39-F04C-8278-8630707D86AF}" type="datetimeFigureOut">
              <a:rPr lang="en-DE" smtClean="0"/>
              <a:t>14.05.25</a:t>
            </a:fld>
            <a:endParaRPr lang="en-DE"/>
          </a:p>
        </p:txBody>
      </p:sp>
      <p:sp>
        <p:nvSpPr>
          <p:cNvPr id="6" name="Footer Placeholder 5">
            <a:extLst>
              <a:ext uri="{FF2B5EF4-FFF2-40B4-BE49-F238E27FC236}">
                <a16:creationId xmlns:a16="http://schemas.microsoft.com/office/drawing/2014/main" id="{D56B677C-6D86-88FC-EBB6-98D7CD4B682B}"/>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C3FE5CA-AEBF-C841-0749-715F1D0045EC}"/>
              </a:ext>
            </a:extLst>
          </p:cNvPr>
          <p:cNvSpPr>
            <a:spLocks noGrp="1"/>
          </p:cNvSpPr>
          <p:nvPr>
            <p:ph type="sldNum" sz="quarter" idx="12"/>
          </p:nvPr>
        </p:nvSpPr>
        <p:spPr/>
        <p:txBody>
          <a:bodyPr/>
          <a:lstStyle/>
          <a:p>
            <a:fld id="{656F41AE-6682-6F43-94E7-B35C885D99D7}" type="slidenum">
              <a:rPr lang="en-DE" smtClean="0"/>
              <a:t>‹#›</a:t>
            </a:fld>
            <a:endParaRPr lang="en-DE"/>
          </a:p>
        </p:txBody>
      </p:sp>
    </p:spTree>
    <p:extLst>
      <p:ext uri="{BB962C8B-B14F-4D97-AF65-F5344CB8AC3E}">
        <p14:creationId xmlns:p14="http://schemas.microsoft.com/office/powerpoint/2010/main" val="251056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177651-007B-700A-0019-91E47B93A5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DE"/>
          </a:p>
        </p:txBody>
      </p:sp>
      <p:sp>
        <p:nvSpPr>
          <p:cNvPr id="3" name="Text Placeholder 2">
            <a:extLst>
              <a:ext uri="{FF2B5EF4-FFF2-40B4-BE49-F238E27FC236}">
                <a16:creationId xmlns:a16="http://schemas.microsoft.com/office/drawing/2014/main" id="{764D7DE2-47A8-0FE9-BC33-2BB27C75D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BD4D263A-DF8C-E23A-6FF0-6AD47596D2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D6737-CB39-F04C-8278-8630707D86AF}" type="datetimeFigureOut">
              <a:rPr lang="en-DE" smtClean="0"/>
              <a:t>14.05.25</a:t>
            </a:fld>
            <a:endParaRPr lang="en-DE"/>
          </a:p>
        </p:txBody>
      </p:sp>
      <p:sp>
        <p:nvSpPr>
          <p:cNvPr id="5" name="Footer Placeholder 4">
            <a:extLst>
              <a:ext uri="{FF2B5EF4-FFF2-40B4-BE49-F238E27FC236}">
                <a16:creationId xmlns:a16="http://schemas.microsoft.com/office/drawing/2014/main" id="{96017490-4442-2077-7882-7F58E2779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E068FE6B-6523-B1EE-9823-072D7749B5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F41AE-6682-6F43-94E7-B35C885D99D7}" type="slidenum">
              <a:rPr lang="en-DE" smtClean="0"/>
              <a:t>‹#›</a:t>
            </a:fld>
            <a:endParaRPr lang="en-DE"/>
          </a:p>
        </p:txBody>
      </p:sp>
    </p:spTree>
    <p:extLst>
      <p:ext uri="{BB962C8B-B14F-4D97-AF65-F5344CB8AC3E}">
        <p14:creationId xmlns:p14="http://schemas.microsoft.com/office/powerpoint/2010/main" val="516495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E7081-0810-6F87-393F-EC016C47258D}"/>
              </a:ext>
            </a:extLst>
          </p:cNvPr>
          <p:cNvSpPr>
            <a:spLocks noGrp="1"/>
          </p:cNvSpPr>
          <p:nvPr>
            <p:ph type="ctrTitle"/>
          </p:nvPr>
        </p:nvSpPr>
        <p:spPr/>
        <p:txBody>
          <a:bodyPr/>
          <a:lstStyle/>
          <a:p>
            <a:r>
              <a:rPr lang="en-DE" dirty="0"/>
              <a:t>DESY POF IV Evaluation: DTS</a:t>
            </a:r>
          </a:p>
        </p:txBody>
      </p:sp>
      <p:sp>
        <p:nvSpPr>
          <p:cNvPr id="3" name="Subtitle 2">
            <a:extLst>
              <a:ext uri="{FF2B5EF4-FFF2-40B4-BE49-F238E27FC236}">
                <a16:creationId xmlns:a16="http://schemas.microsoft.com/office/drawing/2014/main" id="{64092173-1176-5849-167A-EC010034E997}"/>
              </a:ext>
            </a:extLst>
          </p:cNvPr>
          <p:cNvSpPr>
            <a:spLocks noGrp="1"/>
          </p:cNvSpPr>
          <p:nvPr>
            <p:ph type="subTitle" idx="1"/>
          </p:nvPr>
        </p:nvSpPr>
        <p:spPr/>
        <p:txBody>
          <a:bodyPr/>
          <a:lstStyle/>
          <a:p>
            <a:endParaRPr lang="en-DE" dirty="0"/>
          </a:p>
        </p:txBody>
      </p:sp>
    </p:spTree>
    <p:extLst>
      <p:ext uri="{BB962C8B-B14F-4D97-AF65-F5344CB8AC3E}">
        <p14:creationId xmlns:p14="http://schemas.microsoft.com/office/powerpoint/2010/main" val="212208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8534C-6B8E-498C-1FEF-34866A97F1E7}"/>
              </a:ext>
            </a:extLst>
          </p:cNvPr>
          <p:cNvSpPr>
            <a:spLocks noGrp="1"/>
          </p:cNvSpPr>
          <p:nvPr>
            <p:ph type="title"/>
          </p:nvPr>
        </p:nvSpPr>
        <p:spPr/>
        <p:txBody>
          <a:bodyPr/>
          <a:lstStyle/>
          <a:p>
            <a:r>
              <a:rPr lang="en-DE" dirty="0"/>
              <a:t>Some background data:</a:t>
            </a:r>
          </a:p>
        </p:txBody>
      </p:sp>
      <p:sp>
        <p:nvSpPr>
          <p:cNvPr id="3" name="Content Placeholder 2">
            <a:extLst>
              <a:ext uri="{FF2B5EF4-FFF2-40B4-BE49-F238E27FC236}">
                <a16:creationId xmlns:a16="http://schemas.microsoft.com/office/drawing/2014/main" id="{8295B189-251F-3BDC-8468-D8DBC6E7EBA6}"/>
              </a:ext>
            </a:extLst>
          </p:cNvPr>
          <p:cNvSpPr>
            <a:spLocks noGrp="1"/>
          </p:cNvSpPr>
          <p:nvPr>
            <p:ph idx="1"/>
          </p:nvPr>
        </p:nvSpPr>
        <p:spPr>
          <a:xfrm>
            <a:off x="838200" y="1494263"/>
            <a:ext cx="10515600" cy="4682700"/>
          </a:xfrm>
        </p:spPr>
        <p:txBody>
          <a:bodyPr/>
          <a:lstStyle/>
          <a:p>
            <a:r>
              <a:rPr lang="en-DE" dirty="0"/>
              <a:t>Dates: Friday 7 – Friday 14 February 2025</a:t>
            </a:r>
          </a:p>
          <a:p>
            <a:r>
              <a:rPr lang="en-DE" dirty="0"/>
              <a:t>Committee: </a:t>
            </a:r>
          </a:p>
          <a:p>
            <a:pPr marL="457200" lvl="1" indent="0">
              <a:buNone/>
            </a:pPr>
            <a:r>
              <a:rPr lang="en-DE" dirty="0"/>
              <a:t>Daniel Zajfman (chair), Siegfried Behtke, Joel Butler, Pierluigi Campana, Simone Campana, </a:t>
            </a:r>
            <a:r>
              <a:rPr lang="en-DE" b="1" dirty="0">
                <a:solidFill>
                  <a:srgbClr val="00B050"/>
                </a:solidFill>
              </a:rPr>
              <a:t>Gabriella Carini</a:t>
            </a:r>
            <a:r>
              <a:rPr lang="en-DE" dirty="0"/>
              <a:t>, Kyle Cranmer, </a:t>
            </a:r>
            <a:r>
              <a:rPr lang="en-DE" b="1" dirty="0">
                <a:solidFill>
                  <a:srgbClr val="00B050"/>
                </a:solidFill>
              </a:rPr>
              <a:t>Marcel Demarteau</a:t>
            </a:r>
            <a:r>
              <a:rPr lang="en-DE" dirty="0"/>
              <a:t>, Martin Erdmann, Karsten Heeger, Stuart Henderson, Keith Hodgson, Norbert Holtkamp, Tetsuya Ishikawa, Olof Karis, Artnaud Lucotte, Yosef Nir, Erin O’Sullivan, Robert Schoenlein, Isaac Shariv, Nigel Smith, Oscar Tjarnberg.</a:t>
            </a:r>
          </a:p>
          <a:p>
            <a:endParaRPr lang="en-DE" dirty="0"/>
          </a:p>
        </p:txBody>
      </p:sp>
    </p:spTree>
    <p:extLst>
      <p:ext uri="{BB962C8B-B14F-4D97-AF65-F5344CB8AC3E}">
        <p14:creationId xmlns:p14="http://schemas.microsoft.com/office/powerpoint/2010/main" val="446275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5EDD2-5B54-4BDE-A3AE-9D8FBE6F91AB}"/>
              </a:ext>
            </a:extLst>
          </p:cNvPr>
          <p:cNvPicPr>
            <a:picLocks noChangeAspect="1"/>
          </p:cNvPicPr>
          <p:nvPr/>
        </p:nvPicPr>
        <p:blipFill>
          <a:blip r:embed="rId2"/>
          <a:srcRect l="4783" t="11797" r="4898" b="30587"/>
          <a:stretch/>
        </p:blipFill>
        <p:spPr>
          <a:xfrm>
            <a:off x="0" y="150125"/>
            <a:ext cx="12021869" cy="6707875"/>
          </a:xfrm>
          <a:prstGeom prst="rect">
            <a:avLst/>
          </a:prstGeom>
        </p:spPr>
      </p:pic>
      <p:sp>
        <p:nvSpPr>
          <p:cNvPr id="6" name="Oval 5">
            <a:extLst>
              <a:ext uri="{FF2B5EF4-FFF2-40B4-BE49-F238E27FC236}">
                <a16:creationId xmlns:a16="http://schemas.microsoft.com/office/drawing/2014/main" id="{2495A18C-09EC-27FE-CD44-D5DD62F64DCB}"/>
              </a:ext>
            </a:extLst>
          </p:cNvPr>
          <p:cNvSpPr/>
          <p:nvPr/>
        </p:nvSpPr>
        <p:spPr>
          <a:xfrm>
            <a:off x="7728157" y="2074606"/>
            <a:ext cx="845572" cy="104222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7" name="Oval 6">
            <a:extLst>
              <a:ext uri="{FF2B5EF4-FFF2-40B4-BE49-F238E27FC236}">
                <a16:creationId xmlns:a16="http://schemas.microsoft.com/office/drawing/2014/main" id="{FE677B82-26AB-F8EF-24DA-7A0FCB288F2E}"/>
              </a:ext>
            </a:extLst>
          </p:cNvPr>
          <p:cNvSpPr/>
          <p:nvPr/>
        </p:nvSpPr>
        <p:spPr>
          <a:xfrm>
            <a:off x="3460955" y="2615381"/>
            <a:ext cx="1002890" cy="361335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8" name="Oval 7">
            <a:extLst>
              <a:ext uri="{FF2B5EF4-FFF2-40B4-BE49-F238E27FC236}">
                <a16:creationId xmlns:a16="http://schemas.microsoft.com/office/drawing/2014/main" id="{09572F25-4289-7E05-304C-460535715FF3}"/>
              </a:ext>
            </a:extLst>
          </p:cNvPr>
          <p:cNvSpPr/>
          <p:nvPr/>
        </p:nvSpPr>
        <p:spPr>
          <a:xfrm>
            <a:off x="4370439" y="5638799"/>
            <a:ext cx="2659626" cy="97339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9" name="Oval 8">
            <a:extLst>
              <a:ext uri="{FF2B5EF4-FFF2-40B4-BE49-F238E27FC236}">
                <a16:creationId xmlns:a16="http://schemas.microsoft.com/office/drawing/2014/main" id="{703D01B9-EF9A-4B75-630F-D1285264E883}"/>
              </a:ext>
            </a:extLst>
          </p:cNvPr>
          <p:cNvSpPr/>
          <p:nvPr/>
        </p:nvSpPr>
        <p:spPr>
          <a:xfrm>
            <a:off x="4852220" y="2074606"/>
            <a:ext cx="1932038" cy="540776"/>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Tree>
    <p:extLst>
      <p:ext uri="{BB962C8B-B14F-4D97-AF65-F5344CB8AC3E}">
        <p14:creationId xmlns:p14="http://schemas.microsoft.com/office/powerpoint/2010/main" val="412703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25D3E-78ED-48FE-4D35-B77C6829255F}"/>
              </a:ext>
            </a:extLst>
          </p:cNvPr>
          <p:cNvSpPr>
            <a:spLocks noGrp="1"/>
          </p:cNvSpPr>
          <p:nvPr>
            <p:ph type="title"/>
          </p:nvPr>
        </p:nvSpPr>
        <p:spPr>
          <a:xfrm>
            <a:off x="838200" y="365126"/>
            <a:ext cx="10515600" cy="755752"/>
          </a:xfrm>
        </p:spPr>
        <p:txBody>
          <a:bodyPr/>
          <a:lstStyle/>
          <a:p>
            <a:r>
              <a:rPr lang="en-DE" dirty="0"/>
              <a:t>Posters:</a:t>
            </a:r>
          </a:p>
        </p:txBody>
      </p:sp>
      <p:sp>
        <p:nvSpPr>
          <p:cNvPr id="3" name="Content Placeholder 2">
            <a:extLst>
              <a:ext uri="{FF2B5EF4-FFF2-40B4-BE49-F238E27FC236}">
                <a16:creationId xmlns:a16="http://schemas.microsoft.com/office/drawing/2014/main" id="{C3FEAD7A-F74D-8514-67C5-35E2A7FEBC37}"/>
              </a:ext>
            </a:extLst>
          </p:cNvPr>
          <p:cNvSpPr>
            <a:spLocks noGrp="1"/>
          </p:cNvSpPr>
          <p:nvPr>
            <p:ph idx="1"/>
          </p:nvPr>
        </p:nvSpPr>
        <p:spPr/>
        <p:txBody>
          <a:bodyPr/>
          <a:lstStyle/>
          <a:p>
            <a:r>
              <a:rPr lang="en-DE" dirty="0"/>
              <a:t>Jonathan Correa: TEMPUS</a:t>
            </a:r>
          </a:p>
          <a:p>
            <a:r>
              <a:rPr lang="en-DE" dirty="0"/>
              <a:t>Torsten Laurus: AGIPD</a:t>
            </a:r>
          </a:p>
          <a:p>
            <a:r>
              <a:rPr lang="en-GB" dirty="0"/>
              <a:t>Christina </a:t>
            </a:r>
            <a:r>
              <a:rPr lang="en-GB" dirty="0" err="1"/>
              <a:t>Schwemmbauer</a:t>
            </a:r>
            <a:r>
              <a:rPr lang="en-DE" dirty="0"/>
              <a:t>: Dark matter search with TES</a:t>
            </a:r>
          </a:p>
          <a:p>
            <a:r>
              <a:rPr lang="en-GB" dirty="0"/>
              <a:t>Gianpiero Vignola</a:t>
            </a:r>
            <a:r>
              <a:rPr lang="en-DE" dirty="0"/>
              <a:t>: Digital SiPMs for future detectors</a:t>
            </a:r>
          </a:p>
          <a:p>
            <a:r>
              <a:rPr lang="en-GB" dirty="0"/>
              <a:t>Satoshi Fukami</a:t>
            </a:r>
            <a:r>
              <a:rPr lang="en-DE" dirty="0"/>
              <a:t>: mDOMs for IceCube</a:t>
            </a:r>
          </a:p>
          <a:p>
            <a:endParaRPr lang="en-DE" dirty="0"/>
          </a:p>
        </p:txBody>
      </p:sp>
    </p:spTree>
    <p:extLst>
      <p:ext uri="{BB962C8B-B14F-4D97-AF65-F5344CB8AC3E}">
        <p14:creationId xmlns:p14="http://schemas.microsoft.com/office/powerpoint/2010/main" val="3920287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75EC-790B-CBA3-161E-551FCBD8A8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19037B-3D3C-02A9-EBF9-18B134F632F7}"/>
              </a:ext>
            </a:extLst>
          </p:cNvPr>
          <p:cNvSpPr>
            <a:spLocks noGrp="1"/>
          </p:cNvSpPr>
          <p:nvPr>
            <p:ph type="title"/>
          </p:nvPr>
        </p:nvSpPr>
        <p:spPr>
          <a:xfrm>
            <a:off x="838200" y="365126"/>
            <a:ext cx="10515600" cy="755752"/>
          </a:xfrm>
        </p:spPr>
        <p:txBody>
          <a:bodyPr/>
          <a:lstStyle/>
          <a:p>
            <a:r>
              <a:rPr lang="en-DE" dirty="0"/>
              <a:t>Talks:</a:t>
            </a:r>
          </a:p>
        </p:txBody>
      </p:sp>
      <p:sp>
        <p:nvSpPr>
          <p:cNvPr id="3" name="Content Placeholder 2">
            <a:extLst>
              <a:ext uri="{FF2B5EF4-FFF2-40B4-BE49-F238E27FC236}">
                <a16:creationId xmlns:a16="http://schemas.microsoft.com/office/drawing/2014/main" id="{3D6B69F2-06AB-8BDD-1A91-820649CDB5AB}"/>
              </a:ext>
            </a:extLst>
          </p:cNvPr>
          <p:cNvSpPr>
            <a:spLocks noGrp="1"/>
          </p:cNvSpPr>
          <p:nvPr>
            <p:ph idx="1"/>
          </p:nvPr>
        </p:nvSpPr>
        <p:spPr/>
        <p:txBody>
          <a:bodyPr/>
          <a:lstStyle/>
          <a:p>
            <a:r>
              <a:rPr lang="en-US" dirty="0"/>
              <a:t>Heinz </a:t>
            </a:r>
            <a:r>
              <a:rPr lang="en-US" dirty="0" err="1"/>
              <a:t>Graafsma</a:t>
            </a:r>
            <a:r>
              <a:rPr lang="en-US" dirty="0"/>
              <a:t> (5’): general intro to DTS and numbers</a:t>
            </a:r>
          </a:p>
          <a:p>
            <a:r>
              <a:rPr lang="en-US" dirty="0"/>
              <a:t>Katja Krüger (12’): Systems</a:t>
            </a:r>
          </a:p>
          <a:p>
            <a:r>
              <a:rPr lang="en-US" dirty="0"/>
              <a:t>Devid </a:t>
            </a:r>
            <a:r>
              <a:rPr lang="en-US" dirty="0" err="1"/>
              <a:t>Pennicard</a:t>
            </a:r>
            <a:r>
              <a:rPr lang="en-US" dirty="0"/>
              <a:t> (10’): Sensors and ASICs</a:t>
            </a:r>
          </a:p>
          <a:p>
            <a:r>
              <a:rPr lang="en-US" dirty="0"/>
              <a:t>Simon Spannagel (10’): Maps</a:t>
            </a:r>
          </a:p>
          <a:p>
            <a:r>
              <a:rPr lang="en-US" dirty="0"/>
              <a:t>Steve Worm (8’): Opportunities for detectors at DESY </a:t>
            </a:r>
            <a:endParaRPr lang="en-DE" dirty="0"/>
          </a:p>
        </p:txBody>
      </p:sp>
    </p:spTree>
    <p:extLst>
      <p:ext uri="{BB962C8B-B14F-4D97-AF65-F5344CB8AC3E}">
        <p14:creationId xmlns:p14="http://schemas.microsoft.com/office/powerpoint/2010/main" val="404172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5F0E4-9E84-8E80-58F7-922729A67B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2299E5-5B73-C6B3-BD26-CAF59EE29F60}"/>
              </a:ext>
            </a:extLst>
          </p:cNvPr>
          <p:cNvSpPr>
            <a:spLocks noGrp="1"/>
          </p:cNvSpPr>
          <p:nvPr>
            <p:ph type="title"/>
          </p:nvPr>
        </p:nvSpPr>
        <p:spPr>
          <a:xfrm>
            <a:off x="838200" y="365126"/>
            <a:ext cx="10515600" cy="755752"/>
          </a:xfrm>
        </p:spPr>
        <p:txBody>
          <a:bodyPr/>
          <a:lstStyle/>
          <a:p>
            <a:r>
              <a:rPr lang="en-DE" dirty="0"/>
              <a:t>Observation during the review:</a:t>
            </a:r>
          </a:p>
        </p:txBody>
      </p:sp>
      <p:sp>
        <p:nvSpPr>
          <p:cNvPr id="3" name="Content Placeholder 2">
            <a:extLst>
              <a:ext uri="{FF2B5EF4-FFF2-40B4-BE49-F238E27FC236}">
                <a16:creationId xmlns:a16="http://schemas.microsoft.com/office/drawing/2014/main" id="{96FD442D-0160-AA5E-3C7B-55648B103A39}"/>
              </a:ext>
            </a:extLst>
          </p:cNvPr>
          <p:cNvSpPr>
            <a:spLocks noGrp="1"/>
          </p:cNvSpPr>
          <p:nvPr>
            <p:ph idx="1"/>
          </p:nvPr>
        </p:nvSpPr>
        <p:spPr/>
        <p:txBody>
          <a:bodyPr>
            <a:normAutofit fontScale="92500" lnSpcReduction="10000"/>
          </a:bodyPr>
          <a:lstStyle/>
          <a:p>
            <a:r>
              <a:rPr lang="en-US" dirty="0">
                <a:solidFill>
                  <a:srgbClr val="00B050"/>
                </a:solidFill>
              </a:rPr>
              <a:t>Tour of the lab: highly appreciated, very impressive (breath and depth), quality of infrastructure, </a:t>
            </a:r>
            <a:r>
              <a:rPr lang="en-US" dirty="0">
                <a:solidFill>
                  <a:srgbClr val="FF0000"/>
                </a:solidFill>
              </a:rPr>
              <a:t>very high pace</a:t>
            </a:r>
          </a:p>
          <a:p>
            <a:r>
              <a:rPr lang="en-US" dirty="0">
                <a:solidFill>
                  <a:srgbClr val="00B050"/>
                </a:solidFill>
              </a:rPr>
              <a:t>Poster session with only young staff: highly appreciated: showed quality and enthusiasm of young staff. </a:t>
            </a:r>
          </a:p>
          <a:p>
            <a:r>
              <a:rPr lang="en-US" dirty="0">
                <a:solidFill>
                  <a:srgbClr val="FF0000"/>
                </a:solidFill>
              </a:rPr>
              <a:t>During DTS talks only 2 reviewers: Gabriella Carini and Marcel </a:t>
            </a:r>
            <a:r>
              <a:rPr lang="en-US" dirty="0" err="1">
                <a:solidFill>
                  <a:srgbClr val="FF0000"/>
                </a:solidFill>
              </a:rPr>
              <a:t>Demarteau</a:t>
            </a:r>
            <a:r>
              <a:rPr lang="en-US" dirty="0">
                <a:solidFill>
                  <a:srgbClr val="FF0000"/>
                </a:solidFill>
              </a:rPr>
              <a:t>.</a:t>
            </a:r>
            <a:r>
              <a:rPr lang="en-US" dirty="0"/>
              <a:t> </a:t>
            </a:r>
          </a:p>
          <a:p>
            <a:r>
              <a:rPr lang="en-US" dirty="0"/>
              <a:t>No critical discussions or difficult questions (they were already well informed of what we do)</a:t>
            </a:r>
          </a:p>
          <a:p>
            <a:r>
              <a:rPr lang="en-US" dirty="0">
                <a:solidFill>
                  <a:srgbClr val="FF0000"/>
                </a:solidFill>
              </a:rPr>
              <a:t>They were confused about the structure and organization of DTS within DESY.</a:t>
            </a:r>
            <a:r>
              <a:rPr lang="en-US" dirty="0"/>
              <a:t> DTS is spread out over 3-divisions (Photons, HEP, AP), Humans often partly in DTS (MT) and partly in MU. “How are decisions taken and lab-wide strategies developed?”</a:t>
            </a:r>
            <a:endParaRPr lang="en-DE" dirty="0"/>
          </a:p>
        </p:txBody>
      </p:sp>
    </p:spTree>
    <p:extLst>
      <p:ext uri="{BB962C8B-B14F-4D97-AF65-F5344CB8AC3E}">
        <p14:creationId xmlns:p14="http://schemas.microsoft.com/office/powerpoint/2010/main" val="252071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B9177-FD0A-CC73-570A-F3A02959F2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D03FB4-791C-4C4B-0B7D-04CBE6D0E9D1}"/>
              </a:ext>
            </a:extLst>
          </p:cNvPr>
          <p:cNvSpPr>
            <a:spLocks noGrp="1"/>
          </p:cNvSpPr>
          <p:nvPr>
            <p:ph type="title"/>
          </p:nvPr>
        </p:nvSpPr>
        <p:spPr/>
        <p:txBody>
          <a:bodyPr/>
          <a:lstStyle/>
          <a:p>
            <a:r>
              <a:rPr lang="en-DE" dirty="0"/>
              <a:t>Abstracts from the report:</a:t>
            </a:r>
          </a:p>
        </p:txBody>
      </p:sp>
      <p:sp>
        <p:nvSpPr>
          <p:cNvPr id="6" name="Content Placeholder 5">
            <a:extLst>
              <a:ext uri="{FF2B5EF4-FFF2-40B4-BE49-F238E27FC236}">
                <a16:creationId xmlns:a16="http://schemas.microsoft.com/office/drawing/2014/main" id="{EAF579B3-B5D3-7E39-2E96-14C16EFD2DD4}"/>
              </a:ext>
            </a:extLst>
          </p:cNvPr>
          <p:cNvSpPr>
            <a:spLocks noGrp="1"/>
          </p:cNvSpPr>
          <p:nvPr>
            <p:ph idx="1"/>
          </p:nvPr>
        </p:nvSpPr>
        <p:spPr/>
        <p:txBody>
          <a:bodyPr>
            <a:normAutofit lnSpcReduction="10000"/>
          </a:bodyPr>
          <a:lstStyle/>
          <a:p>
            <a:pPr>
              <a:buNone/>
            </a:pPr>
            <a:r>
              <a:rPr lang="en-GB" sz="2000" dirty="0">
                <a:effectLst/>
              </a:rPr>
              <a:t>“The group is focused on the </a:t>
            </a:r>
            <a:r>
              <a:rPr lang="en-GB" sz="2000" u="sng" dirty="0">
                <a:effectLst/>
              </a:rPr>
              <a:t>development of full detector systems </a:t>
            </a:r>
            <a:r>
              <a:rPr lang="en-GB" sz="2000" dirty="0">
                <a:effectLst/>
              </a:rPr>
              <a:t>and has access to </a:t>
            </a:r>
            <a:r>
              <a:rPr lang="en-GB" sz="2000" u="sng" dirty="0">
                <a:effectLst/>
              </a:rPr>
              <a:t>state-of-the-art facilities</a:t>
            </a:r>
            <a:r>
              <a:rPr lang="en-GB" sz="2000" dirty="0">
                <a:effectLst/>
              </a:rPr>
              <a:t>. They have developed and delivered </a:t>
            </a:r>
            <a:r>
              <a:rPr lang="en-GB" sz="2000" u="sng" dirty="0">
                <a:effectLst/>
              </a:rPr>
              <a:t>several novel detector concepts </a:t>
            </a:r>
            <a:r>
              <a:rPr lang="en-GB" sz="2000" dirty="0">
                <a:effectLst/>
              </a:rPr>
              <a:t>which have already had </a:t>
            </a:r>
            <a:r>
              <a:rPr lang="en-GB" sz="2000" u="sng" dirty="0">
                <a:effectLst/>
              </a:rPr>
              <a:t>significant impact</a:t>
            </a:r>
            <a:r>
              <a:rPr lang="en-GB" sz="2000" dirty="0">
                <a:effectLst/>
              </a:rPr>
              <a:t> on the experimental science programs. The team carries major responsibility for integration of systems being developed </a:t>
            </a:r>
            <a:r>
              <a:rPr lang="en-GB" sz="2000" u="sng" dirty="0">
                <a:effectLst/>
              </a:rPr>
              <a:t>for large, impactful experiments</a:t>
            </a:r>
            <a:r>
              <a:rPr lang="en-GB" sz="2000" dirty="0">
                <a:effectLst/>
              </a:rPr>
              <a:t>.”</a:t>
            </a:r>
          </a:p>
          <a:p>
            <a:pPr>
              <a:buNone/>
            </a:pPr>
            <a:r>
              <a:rPr lang="en-GB" sz="2000" dirty="0">
                <a:effectLst/>
              </a:rPr>
              <a:t>“The systems that have been delivered will have a major impact on the scientific programs of experiments and facilities.”</a:t>
            </a:r>
          </a:p>
          <a:p>
            <a:pPr>
              <a:buNone/>
            </a:pPr>
            <a:r>
              <a:rPr lang="en-GB" sz="2000" dirty="0">
                <a:effectLst/>
                <a:latin typeface="Helvetica" pitchFamily="2" charset="0"/>
              </a:rPr>
              <a:t>“</a:t>
            </a:r>
            <a:r>
              <a:rPr lang="en-GB" sz="2000" dirty="0"/>
              <a:t>These efforts are critically important to achieve the strategic goals of the laboratory and enable the science, particularly for the future photon science programs. The groups rely on regular communication but maintain their respective independence driven by and focused on their different scientific applications.”</a:t>
            </a:r>
          </a:p>
          <a:p>
            <a:pPr>
              <a:buNone/>
            </a:pPr>
            <a:r>
              <a:rPr lang="en-GB" sz="2000" dirty="0"/>
              <a:t>“The DTS group is critical to the future DESY research program with potential significant impact in the broader science program.”</a:t>
            </a:r>
          </a:p>
          <a:p>
            <a:pPr>
              <a:buNone/>
            </a:pPr>
            <a:r>
              <a:rPr lang="en-GB" sz="2000" dirty="0"/>
              <a:t>“The test beam is a world-class facility ... Sustaining this capability is essential”</a:t>
            </a:r>
          </a:p>
          <a:p>
            <a:pPr>
              <a:buNone/>
            </a:pPr>
            <a:r>
              <a:rPr lang="en-GB" sz="2000" dirty="0"/>
              <a:t>“The proposed Distributed Detector Laboratory (DDL) would offer a tremendous opportunity”</a:t>
            </a:r>
          </a:p>
          <a:p>
            <a:pPr>
              <a:buNone/>
            </a:pPr>
            <a:endParaRPr lang="en-GB" sz="2000" dirty="0"/>
          </a:p>
        </p:txBody>
      </p:sp>
    </p:spTree>
    <p:extLst>
      <p:ext uri="{BB962C8B-B14F-4D97-AF65-F5344CB8AC3E}">
        <p14:creationId xmlns:p14="http://schemas.microsoft.com/office/powerpoint/2010/main" val="255110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79FDDB-9469-A2E1-4A58-A00DBD62F9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71B51-CA60-87F4-8372-0E83E9F927F6}"/>
              </a:ext>
            </a:extLst>
          </p:cNvPr>
          <p:cNvSpPr>
            <a:spLocks noGrp="1"/>
          </p:cNvSpPr>
          <p:nvPr>
            <p:ph type="title"/>
          </p:nvPr>
        </p:nvSpPr>
        <p:spPr/>
        <p:txBody>
          <a:bodyPr/>
          <a:lstStyle/>
          <a:p>
            <a:r>
              <a:rPr lang="en-DE" dirty="0"/>
              <a:t>Abstracts from the report:</a:t>
            </a:r>
          </a:p>
        </p:txBody>
      </p:sp>
      <p:sp>
        <p:nvSpPr>
          <p:cNvPr id="6" name="Content Placeholder 5">
            <a:extLst>
              <a:ext uri="{FF2B5EF4-FFF2-40B4-BE49-F238E27FC236}">
                <a16:creationId xmlns:a16="http://schemas.microsoft.com/office/drawing/2014/main" id="{F54C937E-24E6-A151-E212-4545B2B158C6}"/>
              </a:ext>
            </a:extLst>
          </p:cNvPr>
          <p:cNvSpPr>
            <a:spLocks noGrp="1"/>
          </p:cNvSpPr>
          <p:nvPr>
            <p:ph idx="1"/>
          </p:nvPr>
        </p:nvSpPr>
        <p:spPr/>
        <p:txBody>
          <a:bodyPr>
            <a:normAutofit/>
          </a:bodyPr>
          <a:lstStyle/>
          <a:p>
            <a:pPr marL="0" indent="0">
              <a:buNone/>
            </a:pPr>
            <a:r>
              <a:rPr lang="en-GB" sz="2000" dirty="0">
                <a:effectLst/>
              </a:rPr>
              <a:t>“Large projects will be completed over the next couple of years. This makes the group vulnerable to losing expertise that can migrate to take advantage of other opportunities. The separation in different domains is a strength but also a potential limitation for optimal use of synergies.”</a:t>
            </a:r>
          </a:p>
          <a:p>
            <a:pPr marL="0" indent="0">
              <a:buNone/>
            </a:pPr>
            <a:r>
              <a:rPr lang="en-GB" sz="2000" dirty="0"/>
              <a:t>“DESY would benefit from a dedicated, more centrally coordinated, detector development group to ensure it is well-positioned for future detector needs at PETRA IV, upgrades of particle astrophysics experiments, and new collider experiments.”</a:t>
            </a:r>
          </a:p>
          <a:p>
            <a:pPr marL="0" lvl="0" indent="0">
              <a:buNone/>
            </a:pPr>
            <a:r>
              <a:rPr lang="en-GB" sz="2000" dirty="0">
                <a:solidFill>
                  <a:prstClr val="black"/>
                </a:solidFill>
              </a:rPr>
              <a:t>“Overall, the group seems to take more of an opportunistic approach to the development of new sensors and detector systems rather than a strategic approach. For the mid-term, the group should identify small and mid-scale detector construction projects to sustain the group in its current capacity. Developing a more strategic approach to sensor and system development is encouraged.”</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410842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31026-8CF8-05D8-93C4-5A6DB5B3C2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05DA44-61CA-83D7-45C5-C158F0D1B438}"/>
              </a:ext>
            </a:extLst>
          </p:cNvPr>
          <p:cNvSpPr>
            <a:spLocks noGrp="1"/>
          </p:cNvSpPr>
          <p:nvPr>
            <p:ph type="title"/>
          </p:nvPr>
        </p:nvSpPr>
        <p:spPr/>
        <p:txBody>
          <a:bodyPr/>
          <a:lstStyle/>
          <a:p>
            <a:r>
              <a:rPr lang="en-DE" dirty="0"/>
              <a:t>The scores:</a:t>
            </a:r>
          </a:p>
        </p:txBody>
      </p:sp>
      <p:sp>
        <p:nvSpPr>
          <p:cNvPr id="3" name="TextBox 2">
            <a:extLst>
              <a:ext uri="{FF2B5EF4-FFF2-40B4-BE49-F238E27FC236}">
                <a16:creationId xmlns:a16="http://schemas.microsoft.com/office/drawing/2014/main" id="{20AAA52E-E809-DBA7-1D86-07DF9EDEB977}"/>
              </a:ext>
            </a:extLst>
          </p:cNvPr>
          <p:cNvSpPr txBox="1"/>
          <p:nvPr/>
        </p:nvSpPr>
        <p:spPr>
          <a:xfrm>
            <a:off x="907026" y="1690688"/>
            <a:ext cx="10065774" cy="3170099"/>
          </a:xfrm>
          <a:prstGeom prst="rect">
            <a:avLst/>
          </a:prstGeom>
          <a:noFill/>
        </p:spPr>
        <p:txBody>
          <a:bodyPr wrap="square">
            <a:spAutoFit/>
          </a:bodyPr>
          <a:lstStyle/>
          <a:p>
            <a:r>
              <a:rPr lang="en-DE" sz="2000" dirty="0"/>
              <a:t>"Rating contribution to the topic Detector Technologies and Systems (DTS)”</a:t>
            </a:r>
          </a:p>
          <a:p>
            <a:endParaRPr lang="en-DE" sz="2000" dirty="0"/>
          </a:p>
          <a:p>
            <a:r>
              <a:rPr lang="en-DE" sz="2000" dirty="0"/>
              <a:t>"Scientific achievements and impact”</a:t>
            </a:r>
          </a:p>
          <a:p>
            <a:r>
              <a:rPr lang="en-DE" sz="2000" b="1" dirty="0">
                <a:solidFill>
                  <a:srgbClr val="00B050"/>
                </a:solidFill>
              </a:rPr>
              <a:t>X Outstanding              </a:t>
            </a:r>
            <a:r>
              <a:rPr lang="en-DE" sz="2000" dirty="0"/>
              <a:t>Excellent              Very good                Good                        Fair</a:t>
            </a:r>
          </a:p>
          <a:p>
            <a:endParaRPr lang="en-DE" sz="2000" dirty="0"/>
          </a:p>
          <a:p>
            <a:r>
              <a:rPr lang="en-DE" sz="2000" dirty="0"/>
              <a:t>“Originality and innovative potential”</a:t>
            </a:r>
          </a:p>
          <a:p>
            <a:r>
              <a:rPr lang="en-DE" sz="2000" dirty="0"/>
              <a:t>Outstanding         </a:t>
            </a:r>
            <a:r>
              <a:rPr lang="en-DE" sz="2000" b="1" dirty="0">
                <a:solidFill>
                  <a:srgbClr val="00B050"/>
                </a:solidFill>
              </a:rPr>
              <a:t>X Excellent                   </a:t>
            </a:r>
            <a:r>
              <a:rPr lang="en-DE" sz="2000" dirty="0"/>
              <a:t>Very good                Good                        Fair</a:t>
            </a:r>
          </a:p>
          <a:p>
            <a:endParaRPr lang="en-DE" sz="2000" dirty="0"/>
          </a:p>
          <a:p>
            <a:r>
              <a:rPr lang="en-DE" sz="2000" dirty="0"/>
              <a:t>“International standing and competiveness”</a:t>
            </a:r>
          </a:p>
          <a:p>
            <a:r>
              <a:rPr lang="en-DE" sz="2000" dirty="0"/>
              <a:t>Outstanding         </a:t>
            </a:r>
            <a:r>
              <a:rPr lang="en-DE" sz="2000" b="1" dirty="0">
                <a:solidFill>
                  <a:srgbClr val="00B050"/>
                </a:solidFill>
              </a:rPr>
              <a:t>X Excellent                   </a:t>
            </a:r>
            <a:r>
              <a:rPr lang="en-DE" sz="2000" dirty="0"/>
              <a:t>Very good                Good                        Fair"</a:t>
            </a:r>
          </a:p>
        </p:txBody>
      </p:sp>
    </p:spTree>
    <p:extLst>
      <p:ext uri="{BB962C8B-B14F-4D97-AF65-F5344CB8AC3E}">
        <p14:creationId xmlns:p14="http://schemas.microsoft.com/office/powerpoint/2010/main" val="209765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685</Words>
  <Application>Microsoft Macintosh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Helvetica</vt:lpstr>
      <vt:lpstr>Office Theme</vt:lpstr>
      <vt:lpstr>DESY POF IV Evaluation: DTS</vt:lpstr>
      <vt:lpstr>Some background data:</vt:lpstr>
      <vt:lpstr>PowerPoint Presentation</vt:lpstr>
      <vt:lpstr>Posters:</vt:lpstr>
      <vt:lpstr>Talks:</vt:lpstr>
      <vt:lpstr>Observation during the review:</vt:lpstr>
      <vt:lpstr>Abstracts from the report:</vt:lpstr>
      <vt:lpstr>Abstracts from the report:</vt:lpstr>
      <vt:lpstr>The scores: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20</cp:revision>
  <dcterms:created xsi:type="dcterms:W3CDTF">2025-05-14T12:37:12Z</dcterms:created>
  <dcterms:modified xsi:type="dcterms:W3CDTF">2025-05-14T14:06:48Z</dcterms:modified>
</cp:coreProperties>
</file>