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handoutMasterIdLst>
    <p:handoutMasterId r:id="rId13"/>
  </p:handoutMasterIdLst>
  <p:sldIdLst>
    <p:sldId id="293" r:id="rId2"/>
    <p:sldId id="294" r:id="rId3"/>
    <p:sldId id="295" r:id="rId4"/>
    <p:sldId id="296" r:id="rId5"/>
    <p:sldId id="297" r:id="rId6"/>
    <p:sldId id="302" r:id="rId7"/>
    <p:sldId id="298" r:id="rId8"/>
    <p:sldId id="303" r:id="rId9"/>
    <p:sldId id="299" r:id="rId10"/>
    <p:sldId id="30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5" userDrawn="1">
          <p15:clr>
            <a:srgbClr val="A4A3A4"/>
          </p15:clr>
        </p15:guide>
        <p15:guide id="2" pos="3727" userDrawn="1">
          <p15:clr>
            <a:srgbClr val="A4A3A4"/>
          </p15:clr>
        </p15:guide>
        <p15:guide id="3" pos="3953" userDrawn="1">
          <p15:clr>
            <a:srgbClr val="A4A3A4"/>
          </p15:clr>
        </p15:guide>
        <p15:guide id="4" pos="7287" userDrawn="1">
          <p15:clr>
            <a:srgbClr val="A4A3A4"/>
          </p15:clr>
        </p15:guide>
        <p15:guide id="5" pos="393" userDrawn="1">
          <p15:clr>
            <a:srgbClr val="A4A3A4"/>
          </p15:clr>
        </p15:guide>
        <p15:guide id="6" orient="horz" pos="372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02" autoAdjust="0"/>
    <p:restoredTop sz="94660"/>
  </p:normalViewPr>
  <p:slideViewPr>
    <p:cSldViewPr snapToGrid="0" showGuides="1">
      <p:cViewPr varScale="1">
        <p:scale>
          <a:sx n="156" d="100"/>
          <a:sy n="156" d="100"/>
        </p:scale>
        <p:origin x="1424" y="184"/>
      </p:cViewPr>
      <p:guideLst>
        <p:guide orient="horz" pos="1275"/>
        <p:guide pos="3727"/>
        <p:guide pos="3953"/>
        <p:guide pos="7287"/>
        <p:guide pos="393"/>
        <p:guide orient="horz" pos="3725"/>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7" d="100"/>
          <a:sy n="97" d="100"/>
        </p:scale>
        <p:origin x="257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50AC80-9589-41A1-8ED2-EC2076B0E8E8}" type="datetimeFigureOut">
              <a:rPr lang="de-DE" smtClean="0"/>
              <a:t>09.01.26</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83A726-01A3-41A5-8C71-74C8A626EA48}" type="slidenum">
              <a:rPr lang="de-DE" smtClean="0"/>
              <a:t>‹#›</a:t>
            </a:fld>
            <a:endParaRPr lang="de-DE"/>
          </a:p>
        </p:txBody>
      </p:sp>
    </p:spTree>
    <p:extLst>
      <p:ext uri="{BB962C8B-B14F-4D97-AF65-F5344CB8AC3E}">
        <p14:creationId xmlns:p14="http://schemas.microsoft.com/office/powerpoint/2010/main" val="726161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492030-5346-4222-B1C0-77ABA51E04BA}" type="datetimeFigureOut">
              <a:rPr lang="de-DE" smtClean="0"/>
              <a:t>06.01.26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B39C8-6D5D-40E8-8D83-C1E41A39F5E0}" type="slidenum">
              <a:rPr lang="de-DE" smtClean="0"/>
              <a:t>‹#›</a:t>
            </a:fld>
            <a:endParaRPr lang="de-DE"/>
          </a:p>
        </p:txBody>
      </p:sp>
    </p:spTree>
    <p:extLst>
      <p:ext uri="{BB962C8B-B14F-4D97-AF65-F5344CB8AC3E}">
        <p14:creationId xmlns:p14="http://schemas.microsoft.com/office/powerpoint/2010/main" val="3164387999"/>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5428F9-9CEF-431F-8842-84CDA7CEA9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6119" y="2523814"/>
            <a:ext cx="1422341" cy="1422341"/>
          </a:xfrm>
          <a:prstGeom prst="rect">
            <a:avLst/>
          </a:prstGeom>
        </p:spPr>
      </p:pic>
      <p:sp>
        <p:nvSpPr>
          <p:cNvPr id="2" name="Title 1"/>
          <p:cNvSpPr>
            <a:spLocks noGrp="1"/>
          </p:cNvSpPr>
          <p:nvPr>
            <p:ph type="ctrTitle"/>
          </p:nvPr>
        </p:nvSpPr>
        <p:spPr>
          <a:xfrm>
            <a:off x="612000" y="1120776"/>
            <a:ext cx="8039624" cy="1050925"/>
          </a:xfrm>
        </p:spPr>
        <p:txBody>
          <a:bodyPr anchor="b"/>
          <a:lstStyle>
            <a:lvl1pPr algn="l">
              <a:defRPr sz="2800"/>
            </a:lvl1pPr>
          </a:lstStyle>
          <a:p>
            <a:r>
              <a:rPr lang="en-US" noProof="0"/>
              <a:t>Click to edit Master title style</a:t>
            </a:r>
            <a:endParaRPr lang="en-US" noProof="0" dirty="0"/>
          </a:p>
        </p:txBody>
      </p:sp>
      <p:sp>
        <p:nvSpPr>
          <p:cNvPr id="3" name="Subtitle 2"/>
          <p:cNvSpPr>
            <a:spLocks noGrp="1"/>
          </p:cNvSpPr>
          <p:nvPr>
            <p:ph type="subTitle" idx="1"/>
          </p:nvPr>
        </p:nvSpPr>
        <p:spPr>
          <a:xfrm>
            <a:off x="623889" y="2583180"/>
            <a:ext cx="8039624" cy="3330258"/>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pic>
        <p:nvPicPr>
          <p:cNvPr id="7" name="Grafik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4125" y="771527"/>
            <a:ext cx="1423988" cy="1422341"/>
          </a:xfrm>
          <a:prstGeom prst="rect">
            <a:avLst/>
          </a:prstGeom>
        </p:spPr>
      </p:pic>
      <p:pic>
        <p:nvPicPr>
          <p:cNvPr id="14" name="Grafik 7" descr="Logo Helmholtz">
            <a:extLst>
              <a:ext uri="{FF2B5EF4-FFF2-40B4-BE49-F238E27FC236}">
                <a16:creationId xmlns:a16="http://schemas.microsoft.com/office/drawing/2014/main" id="{93AFB185-EF8C-4D52-81A6-0C0889095638}"/>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4125" y="4276101"/>
            <a:ext cx="1345038" cy="183165"/>
          </a:xfrm>
          <a:prstGeom prst="rect">
            <a:avLst/>
          </a:prstGeom>
        </p:spPr>
      </p:pic>
    </p:spTree>
    <p:extLst>
      <p:ext uri="{BB962C8B-B14F-4D97-AF65-F5344CB8AC3E}">
        <p14:creationId xmlns:p14="http://schemas.microsoft.com/office/powerpoint/2010/main" val="3518376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icture,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Picture Placeholder 5"/>
          <p:cNvSpPr>
            <a:spLocks noGrp="1"/>
          </p:cNvSpPr>
          <p:nvPr>
            <p:ph type="pic" sz="quarter" idx="12"/>
          </p:nvPr>
        </p:nvSpPr>
        <p:spPr>
          <a:xfrm>
            <a:off x="623888" y="2024064"/>
            <a:ext cx="8101013" cy="3889375"/>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7" name="Textplatzhalter 4"/>
          <p:cNvSpPr>
            <a:spLocks noGrp="1"/>
          </p:cNvSpPr>
          <p:nvPr>
            <p:ph type="body" sz="quarter" idx="14" hasCustomPrompt="1"/>
          </p:nvPr>
        </p:nvSpPr>
        <p:spPr>
          <a:xfrm>
            <a:off x="623887" y="5913438"/>
            <a:ext cx="8101013"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4" name="Textplatzhalter 3"/>
          <p:cNvSpPr>
            <a:spLocks noGrp="1"/>
          </p:cNvSpPr>
          <p:nvPr>
            <p:ph type="body" sz="quarter" idx="15"/>
          </p:nvPr>
        </p:nvSpPr>
        <p:spPr>
          <a:xfrm>
            <a:off x="8934451" y="2033590"/>
            <a:ext cx="2633662" cy="3879847"/>
          </a:xfrm>
        </p:spPr>
        <p:txBody>
          <a:bodyPr/>
          <a:lstStyle>
            <a:lvl1pPr marL="266700" indent="-266700">
              <a:defRPr sz="1400"/>
            </a:lvl1pPr>
            <a:lvl2pPr marL="542925" indent="-276225">
              <a:defRPr sz="1400"/>
            </a:lvl2pPr>
            <a:lvl3pPr marL="809625" indent="-266700">
              <a:defRPr sz="1400"/>
            </a:lvl3pPr>
            <a:lvl4pPr marL="990600" indent="-180975">
              <a:defRPr sz="1400"/>
            </a:lvl4pPr>
            <a:lvl5pPr marL="1162050" indent="-1714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690024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noProof="0"/>
              <a:t>Click to edit Master title style</a:t>
            </a:r>
            <a:endParaRPr lang="en-US" noProof="0" dirty="0"/>
          </a:p>
        </p:txBody>
      </p:sp>
      <p:sp>
        <p:nvSpPr>
          <p:cNvPr id="3" name="Content Placeholder 2"/>
          <p:cNvSpPr>
            <a:spLocks noGrp="1"/>
          </p:cNvSpPr>
          <p:nvPr>
            <p:ph idx="1"/>
          </p:nvPr>
        </p:nvSpPr>
        <p:spPr/>
        <p:txBody>
          <a:bodyPr/>
          <a:lstStyle>
            <a:lvl1pPr marL="357188" indent="-357188">
              <a:buSzPct val="150000"/>
              <a:buFont typeface="Courier New" panose="02070309020205020404" pitchFamily="49" charset="0"/>
              <a:buChar char="o"/>
              <a:defRPr>
                <a:solidFill>
                  <a:schemeClr val="tx1"/>
                </a:solidFill>
              </a:defRPr>
            </a:lvl1pPr>
            <a:lvl2pPr marL="714375" indent="-357188">
              <a:buClr>
                <a:schemeClr val="accent2">
                  <a:lumMod val="75000"/>
                </a:schemeClr>
              </a:buClr>
              <a:buSzPct val="120000"/>
              <a:buFont typeface="Arial" panose="020B0604020202020204" pitchFamily="34" charset="0"/>
              <a:buChar char="•"/>
              <a:defRPr/>
            </a:lvl2pPr>
          </a:lstStyle>
          <a:p>
            <a:pPr lvl="0"/>
            <a:r>
              <a:rPr lang="en-US" noProof="0" dirty="0"/>
              <a:t>Click to edit Master text styles</a:t>
            </a:r>
          </a:p>
          <a:p>
            <a:pPr lvl="1"/>
            <a:r>
              <a:rPr lang="en-US" noProof="0" dirty="0"/>
              <a:t>Text</a:t>
            </a:r>
          </a:p>
          <a:p>
            <a:pPr lvl="2"/>
            <a:endParaRPr lang="en-US" noProof="0" dirty="0"/>
          </a:p>
          <a:p>
            <a:pPr lvl="2"/>
            <a:endParaRPr lang="en-US" noProof="0" dirty="0"/>
          </a:p>
        </p:txBody>
      </p:sp>
    </p:spTree>
    <p:extLst>
      <p:ext uri="{BB962C8B-B14F-4D97-AF65-F5344CB8AC3E}">
        <p14:creationId xmlns:p14="http://schemas.microsoft.com/office/powerpoint/2010/main" val="402303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hapter break">
    <p:spTree>
      <p:nvGrpSpPr>
        <p:cNvPr id="1" name=""/>
        <p:cNvGrpSpPr/>
        <p:nvPr/>
      </p:nvGrpSpPr>
      <p:grpSpPr>
        <a:xfrm>
          <a:off x="0" y="0"/>
          <a:ext cx="0" cy="0"/>
          <a:chOff x="0" y="0"/>
          <a:chExt cx="0" cy="0"/>
        </a:xfrm>
      </p:grpSpPr>
      <p:sp>
        <p:nvSpPr>
          <p:cNvPr id="2" name="Title 1"/>
          <p:cNvSpPr>
            <a:spLocks noGrp="1"/>
          </p:cNvSpPr>
          <p:nvPr>
            <p:ph type="title"/>
          </p:nvPr>
        </p:nvSpPr>
        <p:spPr>
          <a:xfrm>
            <a:off x="606635" y="1552576"/>
            <a:ext cx="10961477" cy="3814764"/>
          </a:xfrm>
        </p:spPr>
        <p:txBody>
          <a:bodyPr anchor="ctr"/>
          <a:lstStyle>
            <a:lvl1pPr>
              <a:defRPr sz="6300">
                <a:solidFill>
                  <a:schemeClr val="tx1"/>
                </a:solidFill>
              </a:defRPr>
            </a:lvl1pPr>
          </a:lstStyle>
          <a:p>
            <a:r>
              <a:rPr lang="en-US" noProof="0"/>
              <a:t>Click to edit Master title style</a:t>
            </a:r>
            <a:endParaRPr lang="en-US" noProof="0" dirty="0"/>
          </a:p>
        </p:txBody>
      </p:sp>
      <p:sp>
        <p:nvSpPr>
          <p:cNvPr id="3" name="Text Placeholder 2"/>
          <p:cNvSpPr>
            <a:spLocks noGrp="1"/>
          </p:cNvSpPr>
          <p:nvPr>
            <p:ph type="body" idx="1"/>
          </p:nvPr>
        </p:nvSpPr>
        <p:spPr>
          <a:xfrm>
            <a:off x="623887" y="5448300"/>
            <a:ext cx="10944225" cy="574676"/>
          </a:xfrm>
        </p:spPr>
        <p:txBody>
          <a:bodyPr anchor="b"/>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2224229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Tree>
    <p:extLst>
      <p:ext uri="{BB962C8B-B14F-4D97-AF65-F5344CB8AC3E}">
        <p14:creationId xmlns:p14="http://schemas.microsoft.com/office/powerpoint/2010/main" val="364116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614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ig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Picture Placeholder 5"/>
          <p:cNvSpPr>
            <a:spLocks noGrp="1"/>
          </p:cNvSpPr>
          <p:nvPr>
            <p:ph type="pic" sz="quarter" idx="12"/>
          </p:nvPr>
        </p:nvSpPr>
        <p:spPr>
          <a:xfrm>
            <a:off x="623888" y="2024063"/>
            <a:ext cx="10944224" cy="3889375"/>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2091350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623888" y="828675"/>
            <a:ext cx="10944224" cy="5084763"/>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5" name="Textplatzhalter 4"/>
          <p:cNvSpPr>
            <a:spLocks noGrp="1"/>
          </p:cNvSpPr>
          <p:nvPr>
            <p:ph type="body" sz="quarter" idx="13" hasCustomPrompt="1"/>
          </p:nvPr>
        </p:nvSpPr>
        <p:spPr>
          <a:xfrm>
            <a:off x="623887" y="5913438"/>
            <a:ext cx="10944225" cy="241299"/>
          </a:xfrm>
        </p:spPr>
        <p:txBody>
          <a:bodyPr tIns="36000" rIns="0"/>
          <a:lstStyle>
            <a:lvl1pPr marL="0" indent="0">
              <a:buFont typeface="Arial" panose="020B0604020202020204" pitchFamily="34" charset="0"/>
              <a:buNone/>
              <a:defRPr sz="900"/>
            </a:lvl1pPr>
          </a:lstStyle>
          <a:p>
            <a:pPr lvl="0"/>
            <a:r>
              <a:rPr lang="de-DE" dirty="0"/>
              <a:t>Caption</a:t>
            </a:r>
          </a:p>
        </p:txBody>
      </p:sp>
    </p:spTree>
    <p:extLst>
      <p:ext uri="{BB962C8B-B14F-4D97-AF65-F5344CB8AC3E}">
        <p14:creationId xmlns:p14="http://schemas.microsoft.com/office/powerpoint/2010/main" val="2124035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623889" y="1196976"/>
            <a:ext cx="5292723" cy="4716463"/>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7" name="Picture Placeholder 5"/>
          <p:cNvSpPr>
            <a:spLocks noGrp="1"/>
          </p:cNvSpPr>
          <p:nvPr>
            <p:ph type="pic" sz="quarter" idx="13"/>
          </p:nvPr>
        </p:nvSpPr>
        <p:spPr>
          <a:xfrm>
            <a:off x="6275388" y="1196976"/>
            <a:ext cx="5292725" cy="4716463"/>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8" name="Textplatzhalter 4"/>
          <p:cNvSpPr>
            <a:spLocks noGrp="1"/>
          </p:cNvSpPr>
          <p:nvPr>
            <p:ph type="body" sz="quarter" idx="14" hasCustomPrompt="1"/>
          </p:nvPr>
        </p:nvSpPr>
        <p:spPr>
          <a:xfrm>
            <a:off x="623888" y="5913438"/>
            <a:ext cx="5292726"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9" name="Textplatzhalter 4"/>
          <p:cNvSpPr>
            <a:spLocks noGrp="1"/>
          </p:cNvSpPr>
          <p:nvPr>
            <p:ph type="body" sz="quarter" idx="15" hasCustomPrompt="1"/>
          </p:nvPr>
        </p:nvSpPr>
        <p:spPr>
          <a:xfrm>
            <a:off x="6275385" y="5913438"/>
            <a:ext cx="5292727" cy="241299"/>
          </a:xfrm>
        </p:spPr>
        <p:txBody>
          <a:bodyPr tIns="36000" rIns="0"/>
          <a:lstStyle>
            <a:lvl1pPr marL="0" indent="0">
              <a:buFont typeface="Arial" panose="020B0604020202020204" pitchFamily="34" charset="0"/>
              <a:buNone/>
              <a:defRPr sz="900"/>
            </a:lvl1pPr>
          </a:lstStyle>
          <a:p>
            <a:pPr lvl="0"/>
            <a:r>
              <a:rPr lang="de-DE" dirty="0"/>
              <a:t>Caption</a:t>
            </a:r>
          </a:p>
        </p:txBody>
      </p:sp>
    </p:spTree>
    <p:extLst>
      <p:ext uri="{BB962C8B-B14F-4D97-AF65-F5344CB8AC3E}">
        <p14:creationId xmlns:p14="http://schemas.microsoft.com/office/powerpoint/2010/main" val="1700034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Picture Placeholder 5"/>
          <p:cNvSpPr>
            <a:spLocks noGrp="1"/>
          </p:cNvSpPr>
          <p:nvPr>
            <p:ph type="pic" sz="quarter" idx="12"/>
          </p:nvPr>
        </p:nvSpPr>
        <p:spPr>
          <a:xfrm>
            <a:off x="623887" y="2024063"/>
            <a:ext cx="5292725" cy="3062288"/>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7" name="Picture Placeholder 5"/>
          <p:cNvSpPr>
            <a:spLocks noGrp="1"/>
          </p:cNvSpPr>
          <p:nvPr>
            <p:ph type="pic" sz="quarter" idx="13"/>
          </p:nvPr>
        </p:nvSpPr>
        <p:spPr>
          <a:xfrm>
            <a:off x="6275389" y="2024063"/>
            <a:ext cx="5292724" cy="3062288"/>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8" name="Textplatzhalter 4"/>
          <p:cNvSpPr>
            <a:spLocks noGrp="1"/>
          </p:cNvSpPr>
          <p:nvPr>
            <p:ph type="body" sz="quarter" idx="14" hasCustomPrompt="1"/>
          </p:nvPr>
        </p:nvSpPr>
        <p:spPr>
          <a:xfrm>
            <a:off x="623888" y="5086351"/>
            <a:ext cx="5292726"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9" name="Textplatzhalter 4"/>
          <p:cNvSpPr>
            <a:spLocks noGrp="1"/>
          </p:cNvSpPr>
          <p:nvPr>
            <p:ph type="body" sz="quarter" idx="15" hasCustomPrompt="1"/>
          </p:nvPr>
        </p:nvSpPr>
        <p:spPr>
          <a:xfrm>
            <a:off x="6275385" y="5086351"/>
            <a:ext cx="5292727" cy="241299"/>
          </a:xfrm>
        </p:spPr>
        <p:txBody>
          <a:bodyPr tIns="36000" rIns="0"/>
          <a:lstStyle>
            <a:lvl1pPr marL="0" indent="0">
              <a:buFont typeface="Arial" panose="020B0604020202020204" pitchFamily="34" charset="0"/>
              <a:buNone/>
              <a:defRPr sz="900"/>
            </a:lvl1pPr>
          </a:lstStyle>
          <a:p>
            <a:pPr lvl="0"/>
            <a:r>
              <a:rPr lang="de-DE" dirty="0"/>
              <a:t>Caption</a:t>
            </a:r>
          </a:p>
        </p:txBody>
      </p:sp>
    </p:spTree>
    <p:extLst>
      <p:ext uri="{BB962C8B-B14F-4D97-AF65-F5344CB8AC3E}">
        <p14:creationId xmlns:p14="http://schemas.microsoft.com/office/powerpoint/2010/main" val="3008234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189" y="712232"/>
            <a:ext cx="10956924" cy="375658"/>
          </a:xfrm>
          <a:prstGeom prst="rect">
            <a:avLst/>
          </a:prstGeom>
        </p:spPr>
        <p:txBody>
          <a:bodyPr vert="horz" lIns="0" tIns="0" rIns="0" bIns="0" rtlCol="0" anchor="b" anchorCtr="0">
            <a:noAutofit/>
          </a:bodyPr>
          <a:lstStyle/>
          <a:p>
            <a:endParaRPr lang="en-US" noProof="0" dirty="0"/>
          </a:p>
        </p:txBody>
      </p:sp>
      <p:sp>
        <p:nvSpPr>
          <p:cNvPr id="3" name="Text Placeholder 2"/>
          <p:cNvSpPr>
            <a:spLocks noGrp="1"/>
          </p:cNvSpPr>
          <p:nvPr>
            <p:ph type="body" idx="1"/>
          </p:nvPr>
        </p:nvSpPr>
        <p:spPr>
          <a:xfrm>
            <a:off x="623889" y="1460824"/>
            <a:ext cx="10944224" cy="4452615"/>
          </a:xfrm>
          <a:prstGeom prst="rect">
            <a:avLst/>
          </a:prstGeom>
        </p:spPr>
        <p:txBody>
          <a:bodyPr vert="horz" lIns="0" tIns="0" rIns="0" bIns="0" rtlCol="0" anchor="t" anchorCtr="0">
            <a:noAutofit/>
          </a:bodyPr>
          <a:lstStyle/>
          <a:p>
            <a:pPr lvl="0"/>
            <a:r>
              <a:rPr lang="en-US" noProof="0" dirty="0"/>
              <a:t>Level 1</a:t>
            </a:r>
          </a:p>
          <a:p>
            <a:pPr lvl="1"/>
            <a:r>
              <a:rPr lang="en-US" noProof="0" dirty="0"/>
              <a:t>Level 2</a:t>
            </a:r>
          </a:p>
          <a:p>
            <a:pPr lvl="2"/>
            <a:r>
              <a:rPr lang="en-US" noProof="0" dirty="0"/>
              <a:t>Level 3</a:t>
            </a:r>
          </a:p>
          <a:p>
            <a:pPr lvl="3"/>
            <a:r>
              <a:rPr lang="en-US" noProof="0" dirty="0"/>
              <a:t>Level 4</a:t>
            </a:r>
          </a:p>
          <a:p>
            <a:pPr lvl="4"/>
            <a:r>
              <a:rPr lang="en-US" noProof="0" dirty="0"/>
              <a:t>Level 5</a:t>
            </a:r>
          </a:p>
        </p:txBody>
      </p:sp>
      <p:sp>
        <p:nvSpPr>
          <p:cNvPr id="9" name="Textfeld 8"/>
          <p:cNvSpPr txBox="1"/>
          <p:nvPr/>
        </p:nvSpPr>
        <p:spPr>
          <a:xfrm>
            <a:off x="11377083" y="293577"/>
            <a:ext cx="514351" cy="293798"/>
          </a:xfrm>
          <a:prstGeom prst="rect">
            <a:avLst/>
          </a:prstGeom>
          <a:noFill/>
        </p:spPr>
        <p:txBody>
          <a:bodyPr wrap="none" lIns="0" tIns="0" rIns="0" bIns="0" rtlCol="0">
            <a:noAutofit/>
          </a:bodyPr>
          <a:lstStyle/>
          <a:p>
            <a:pPr algn="r"/>
            <a:fld id="{A5DEC3FA-4FB7-4309-A077-6BB31CA8E81A}" type="slidenum">
              <a:rPr lang="en-US" sz="1600" noProof="0" smtClean="0"/>
              <a:pPr algn="r"/>
              <a:t>‹#›</a:t>
            </a:fld>
            <a:endParaRPr lang="en-US" sz="1600" noProof="0" dirty="0"/>
          </a:p>
        </p:txBody>
      </p:sp>
      <p:cxnSp>
        <p:nvCxnSpPr>
          <p:cNvPr id="11" name="Gerader Verbinder 10"/>
          <p:cNvCxnSpPr/>
          <p:nvPr/>
        </p:nvCxnSpPr>
        <p:spPr>
          <a:xfrm>
            <a:off x="623889" y="339297"/>
            <a:ext cx="5292724"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6275389" y="339297"/>
            <a:ext cx="5292726"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3888" y="6413956"/>
            <a:ext cx="2275200" cy="120448"/>
          </a:xfrm>
          <a:prstGeom prst="rect">
            <a:avLst/>
          </a:prstGeom>
        </p:spPr>
      </p:pic>
      <p:sp>
        <p:nvSpPr>
          <p:cNvPr id="7" name="Rechteck 6"/>
          <p:cNvSpPr/>
          <p:nvPr/>
        </p:nvSpPr>
        <p:spPr>
          <a:xfrm>
            <a:off x="623888" y="381001"/>
            <a:ext cx="5292725" cy="216000"/>
          </a:xfrm>
          <a:prstGeom prst="rect">
            <a:avLst/>
          </a:prstGeom>
        </p:spPr>
        <p:txBody>
          <a:bodyPr vert="horz" lIns="0" tIns="0" rIns="0" bIns="0" rtlCol="0" anchor="t" anchorCtr="0">
            <a:noAutofit/>
          </a:bodyPr>
          <a:lstStyle/>
          <a:p>
            <a:pPr lvl="0"/>
            <a:r>
              <a:rPr lang="en-US" sz="900" dirty="0"/>
              <a:t>Title of the presentation</a:t>
            </a:r>
          </a:p>
        </p:txBody>
      </p:sp>
      <p:sp>
        <p:nvSpPr>
          <p:cNvPr id="8" name="Rechteck 7"/>
          <p:cNvSpPr/>
          <p:nvPr/>
        </p:nvSpPr>
        <p:spPr>
          <a:xfrm>
            <a:off x="6275389" y="381001"/>
            <a:ext cx="5292724" cy="216000"/>
          </a:xfrm>
          <a:prstGeom prst="rect">
            <a:avLst/>
          </a:prstGeom>
        </p:spPr>
        <p:txBody>
          <a:bodyPr vert="horz" lIns="0" tIns="0" rIns="0" bIns="0" rtlCol="0" anchor="t" anchorCtr="0">
            <a:noAutofit/>
          </a:bodyPr>
          <a:lstStyle/>
          <a:p>
            <a:pPr lvl="0"/>
            <a:r>
              <a:rPr lang="en-US" sz="900" dirty="0"/>
              <a:t>Your</a:t>
            </a:r>
            <a:r>
              <a:rPr lang="en-US" sz="900" baseline="0" dirty="0"/>
              <a:t> name</a:t>
            </a:r>
            <a:r>
              <a:rPr lang="en-US" sz="900" dirty="0"/>
              <a:t>, position / group , date</a:t>
            </a:r>
          </a:p>
        </p:txBody>
      </p:sp>
      <p:pic>
        <p:nvPicPr>
          <p:cNvPr id="12" name="Picture 11">
            <a:extLst>
              <a:ext uri="{FF2B5EF4-FFF2-40B4-BE49-F238E27FC236}">
                <a16:creationId xmlns:a16="http://schemas.microsoft.com/office/drawing/2014/main" id="{C05930EC-8340-497F-A71B-B2C4DE78AE99}"/>
              </a:ext>
            </a:extLst>
          </p:cNvPr>
          <p:cNvPicPr>
            <a:picLocks noChangeAspect="1"/>
          </p:cNvPicPr>
          <p:nvPr userDrawn="1"/>
        </p:nvPicPr>
        <p:blipFill>
          <a:blip r:embed="rId13"/>
          <a:stretch>
            <a:fillRect/>
          </a:stretch>
        </p:blipFill>
        <p:spPr>
          <a:xfrm>
            <a:off x="11108836" y="6337008"/>
            <a:ext cx="536494" cy="274344"/>
          </a:xfrm>
          <a:prstGeom prst="rect">
            <a:avLst/>
          </a:prstGeom>
        </p:spPr>
      </p:pic>
    </p:spTree>
    <p:extLst>
      <p:ext uri="{BB962C8B-B14F-4D97-AF65-F5344CB8AC3E}">
        <p14:creationId xmlns:p14="http://schemas.microsoft.com/office/powerpoint/2010/main" val="926006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73" r:id="rId6"/>
    <p:sldLayoutId id="2147483668" r:id="rId7"/>
    <p:sldLayoutId id="2147483669" r:id="rId8"/>
    <p:sldLayoutId id="2147483670" r:id="rId9"/>
    <p:sldLayoutId id="2147483671" r:id="rId10"/>
  </p:sldLayoutIdLst>
  <p:hf sldNum="0" hdr="0" ftr="0" dt="0"/>
  <p:txStyles>
    <p:titleStyle>
      <a:lvl1pPr algn="l" defTabSz="914400" rtl="0" eaLnBrk="1" latinLnBrk="0" hangingPunct="1">
        <a:lnSpc>
          <a:spcPct val="100000"/>
        </a:lnSpc>
        <a:spcBef>
          <a:spcPct val="0"/>
        </a:spcBef>
        <a:buNone/>
        <a:defRPr sz="2200" b="1" kern="1200">
          <a:solidFill>
            <a:schemeClr val="tx1"/>
          </a:solidFill>
          <a:latin typeface="+mj-lt"/>
          <a:ea typeface="+mj-ea"/>
          <a:cs typeface="+mj-cs"/>
        </a:defRPr>
      </a:lvl1pPr>
    </p:titleStyle>
    <p:bodyStyle>
      <a:lvl1pPr marL="357188" indent="-357188" algn="l" defTabSz="914400" rtl="0" eaLnBrk="1" latinLnBrk="0" hangingPunct="1">
        <a:lnSpc>
          <a:spcPct val="114000"/>
        </a:lnSpc>
        <a:spcBef>
          <a:spcPts val="1800"/>
        </a:spcBef>
        <a:buClr>
          <a:schemeClr val="bg2"/>
        </a:buClr>
        <a:buFontTx/>
        <a:buBlip>
          <a:blip r:embed="rId1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1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75" userDrawn="1">
          <p15:clr>
            <a:srgbClr val="F26B43"/>
          </p15:clr>
        </p15:guide>
        <p15:guide id="2" pos="3727" userDrawn="1">
          <p15:clr>
            <a:srgbClr val="F26B43"/>
          </p15:clr>
        </p15:guide>
        <p15:guide id="3" pos="3953" userDrawn="1">
          <p15:clr>
            <a:srgbClr val="F26B43"/>
          </p15:clr>
        </p15:guide>
        <p15:guide id="4" pos="393" userDrawn="1">
          <p15:clr>
            <a:srgbClr val="F26B43"/>
          </p15:clr>
        </p15:guide>
        <p15:guide id="5" pos="7287" userDrawn="1">
          <p15:clr>
            <a:srgbClr val="F26B43"/>
          </p15:clr>
        </p15:guide>
        <p15:guide id="6" orient="horz" pos="37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xwiki.desy.de/xwiki/bin/download/MXL/30%20XFEL%20Operations/Procedures%20for%20EuXFEL/WebHome/K-mono%20operation%20V0.pdf?rev=1.1" TargetMode="External"/><Relationship Id="rId2" Type="http://schemas.openxmlformats.org/officeDocument/2006/relationships/hyperlink" Target="https://ttfinfo.desy.de/XFELelog/show.jsp?dir=/2023/39/27.09_M&amp;pos=2023-09-27T14:53:26"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Undulator trajectory alignment </a:t>
            </a:r>
          </a:p>
        </p:txBody>
      </p:sp>
      <p:sp>
        <p:nvSpPr>
          <p:cNvPr id="3" name="Subtitle 2"/>
          <p:cNvSpPr>
            <a:spLocks noGrp="1"/>
          </p:cNvSpPr>
          <p:nvPr>
            <p:ph type="subTitle" idx="1"/>
          </p:nvPr>
        </p:nvSpPr>
        <p:spPr/>
        <p:txBody>
          <a:bodyPr/>
          <a:lstStyle/>
          <a:p>
            <a:r>
              <a:rPr lang="en-GB" dirty="0"/>
              <a:t>Matthias Scholz, MXL</a:t>
            </a:r>
          </a:p>
          <a:p>
            <a:r>
              <a:rPr lang="en-GB" dirty="0"/>
              <a:t>Hamburg, April 30, 2025 </a:t>
            </a:r>
          </a:p>
        </p:txBody>
      </p:sp>
      <p:pic>
        <p:nvPicPr>
          <p:cNvPr id="5" name="Picture 4" descr="C:\Users\dnoelle\Desktop\Prag\20160420-MKX_3096.jpg">
            <a:extLst>
              <a:ext uri="{FF2B5EF4-FFF2-40B4-BE49-F238E27FC236}">
                <a16:creationId xmlns:a16="http://schemas.microsoft.com/office/drawing/2014/main" id="{069FE8D1-7E35-4FCB-0637-046DDEA1371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3" t="4747" r="14035" b="4662"/>
          <a:stretch/>
        </p:blipFill>
        <p:spPr bwMode="auto">
          <a:xfrm>
            <a:off x="5082818" y="3706888"/>
            <a:ext cx="1823014" cy="2908248"/>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6" name="Picture 5" descr="20120912-IMG_4647_Messbank.jpg">
            <a:extLst>
              <a:ext uri="{FF2B5EF4-FFF2-40B4-BE49-F238E27FC236}">
                <a16:creationId xmlns:a16="http://schemas.microsoft.com/office/drawing/2014/main" id="{26C86595-7E54-19FF-B7C8-3F24CB2719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000" y="3702047"/>
            <a:ext cx="4344226" cy="2940900"/>
          </a:xfrm>
          <a:prstGeom prst="rect">
            <a:avLst/>
          </a:prstGeom>
          <a:noFill/>
          <a:ln>
            <a:noFill/>
          </a:ln>
        </p:spPr>
      </p:pic>
    </p:spTree>
    <p:extLst>
      <p:ext uri="{BB962C8B-B14F-4D97-AF65-F5344CB8AC3E}">
        <p14:creationId xmlns:p14="http://schemas.microsoft.com/office/powerpoint/2010/main" val="4070916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E84BA-CCC2-EC71-96A7-079A97B3A6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FFF08A-5AE8-0A9E-216A-AC1F90035799}"/>
              </a:ext>
            </a:extLst>
          </p:cNvPr>
          <p:cNvSpPr>
            <a:spLocks noGrp="1"/>
          </p:cNvSpPr>
          <p:nvPr>
            <p:ph type="title"/>
          </p:nvPr>
        </p:nvSpPr>
        <p:spPr/>
        <p:txBody>
          <a:bodyPr/>
          <a:lstStyle/>
          <a:p>
            <a:r>
              <a:rPr lang="en-US" dirty="0"/>
              <a:t>News </a:t>
            </a:r>
          </a:p>
        </p:txBody>
      </p:sp>
      <p:sp>
        <p:nvSpPr>
          <p:cNvPr id="6" name="Content Placeholder 2">
            <a:extLst>
              <a:ext uri="{FF2B5EF4-FFF2-40B4-BE49-F238E27FC236}">
                <a16:creationId xmlns:a16="http://schemas.microsoft.com/office/drawing/2014/main" id="{3DCD3148-CAB4-59D2-EA12-2540AE512DD4}"/>
              </a:ext>
            </a:extLst>
          </p:cNvPr>
          <p:cNvSpPr txBox="1">
            <a:spLocks/>
          </p:cNvSpPr>
          <p:nvPr/>
        </p:nvSpPr>
        <p:spPr>
          <a:xfrm>
            <a:off x="728845" y="1287294"/>
            <a:ext cx="7718867" cy="4283411"/>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SzPct val="150000"/>
              <a:buFont typeface="Courier New" panose="02070309020205020404" pitchFamily="49" charset="0"/>
              <a:buChar char="o"/>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lumMod val="75000"/>
                </a:schemeClr>
              </a:buClr>
              <a:buSzPct val="120000"/>
              <a:buFont typeface="Arial" panose="020B0604020202020204" pitchFamily="34" charset="0"/>
              <a:buChar char="•"/>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400" dirty="0" err="1"/>
              <a:t>XWiki</a:t>
            </a:r>
            <a:r>
              <a:rPr lang="en-US" sz="1400" dirty="0"/>
              <a:t> access permissions</a:t>
            </a:r>
          </a:p>
          <a:p>
            <a:pPr>
              <a:lnSpc>
                <a:spcPct val="100000"/>
              </a:lnSpc>
              <a:spcBef>
                <a:spcPts val="600"/>
              </a:spcBef>
            </a:pPr>
            <a:r>
              <a:rPr lang="en-US" sz="1400" dirty="0"/>
              <a:t>MPS panel and magnets on spare power supplies</a:t>
            </a:r>
          </a:p>
          <a:p>
            <a:pPr>
              <a:lnSpc>
                <a:spcPct val="100000"/>
              </a:lnSpc>
              <a:spcBef>
                <a:spcPts val="600"/>
              </a:spcBef>
            </a:pPr>
            <a:endParaRPr lang="en-US" sz="1400" dirty="0"/>
          </a:p>
          <a:p>
            <a:pPr>
              <a:lnSpc>
                <a:spcPct val="100000"/>
              </a:lnSpc>
              <a:spcBef>
                <a:spcPts val="600"/>
              </a:spcBef>
            </a:pPr>
            <a:endParaRPr lang="en-US" sz="1400" dirty="0"/>
          </a:p>
          <a:p>
            <a:pPr>
              <a:lnSpc>
                <a:spcPct val="100000"/>
              </a:lnSpc>
              <a:spcBef>
                <a:spcPts val="600"/>
              </a:spcBef>
            </a:pPr>
            <a:r>
              <a:rPr lang="en-US" sz="1400" dirty="0"/>
              <a:t>Phase shifter kicks</a:t>
            </a:r>
          </a:p>
          <a:p>
            <a:pPr lvl="1">
              <a:lnSpc>
                <a:spcPct val="100000"/>
              </a:lnSpc>
              <a:spcBef>
                <a:spcPts val="600"/>
              </a:spcBef>
            </a:pPr>
            <a:r>
              <a:rPr lang="en-US" sz="1400" dirty="0"/>
              <a:t>What is the best setup  </a:t>
            </a:r>
          </a:p>
          <a:p>
            <a:pPr>
              <a:lnSpc>
                <a:spcPct val="100000"/>
              </a:lnSpc>
              <a:spcBef>
                <a:spcPts val="600"/>
              </a:spcBef>
            </a:pPr>
            <a:endParaRPr lang="en-US" sz="1400" dirty="0"/>
          </a:p>
        </p:txBody>
      </p:sp>
    </p:spTree>
    <p:extLst>
      <p:ext uri="{BB962C8B-B14F-4D97-AF65-F5344CB8AC3E}">
        <p14:creationId xmlns:p14="http://schemas.microsoft.com/office/powerpoint/2010/main" val="3619993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D05A-EF32-57E8-960E-B1FBD21ECB35}"/>
              </a:ext>
            </a:extLst>
          </p:cNvPr>
          <p:cNvSpPr>
            <a:spLocks noGrp="1"/>
          </p:cNvSpPr>
          <p:nvPr>
            <p:ph type="title"/>
          </p:nvPr>
        </p:nvSpPr>
        <p:spPr/>
        <p:txBody>
          <a:bodyPr/>
          <a:lstStyle/>
          <a:p>
            <a:r>
              <a:rPr lang="en-US" dirty="0"/>
              <a:t>Undulator cell </a:t>
            </a:r>
          </a:p>
        </p:txBody>
      </p:sp>
      <p:pic>
        <p:nvPicPr>
          <p:cNvPr id="4" name="Picture 3" descr="Screen Shot 2019-03-08 at 13.51.38.png">
            <a:extLst>
              <a:ext uri="{FF2B5EF4-FFF2-40B4-BE49-F238E27FC236}">
                <a16:creationId xmlns:a16="http://schemas.microsoft.com/office/drawing/2014/main" id="{C90DC8C1-E3D7-AABC-2111-C696EAF99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12" y="2901459"/>
            <a:ext cx="6481417" cy="3721387"/>
          </a:xfrm>
          <a:prstGeom prst="rect">
            <a:avLst/>
          </a:prstGeom>
        </p:spPr>
      </p:pic>
      <p:sp>
        <p:nvSpPr>
          <p:cNvPr id="6" name="TextBox 5">
            <a:extLst>
              <a:ext uri="{FF2B5EF4-FFF2-40B4-BE49-F238E27FC236}">
                <a16:creationId xmlns:a16="http://schemas.microsoft.com/office/drawing/2014/main" id="{1A1A85A9-1577-4E32-B8BD-F596B320B362}"/>
              </a:ext>
            </a:extLst>
          </p:cNvPr>
          <p:cNvSpPr txBox="1"/>
          <p:nvPr/>
        </p:nvSpPr>
        <p:spPr>
          <a:xfrm>
            <a:off x="611189" y="1343295"/>
            <a:ext cx="6775646" cy="1063580"/>
          </a:xfrm>
          <a:prstGeom prst="rect">
            <a:avLst/>
          </a:prstGeom>
          <a:solidFill>
            <a:schemeClr val="bg1"/>
          </a:solidFill>
          <a:ln w="9525" cmpd="sng">
            <a:solidFill>
              <a:srgbClr val="F39200"/>
            </a:solidFill>
          </a:ln>
          <a:effectLst/>
        </p:spPr>
        <p:txBody>
          <a:bodyPr wrap="square" rtlCol="0">
            <a:noAutofit/>
          </a:bodyPr>
          <a:lstStyle/>
          <a:p>
            <a:pPr>
              <a:lnSpc>
                <a:spcPct val="112000"/>
              </a:lnSpc>
            </a:pPr>
            <a:r>
              <a:rPr lang="en-US" dirty="0"/>
              <a:t>An undulator cell of 5 meter length with 2 pairs of air coils at both ends. Max gap: 220 mm, minimum gap: 10.5 mm. </a:t>
            </a:r>
          </a:p>
          <a:p>
            <a:pPr>
              <a:lnSpc>
                <a:spcPct val="112000"/>
              </a:lnSpc>
            </a:pPr>
            <a:r>
              <a:rPr lang="en-US" dirty="0"/>
              <a:t>SA2: 37 cells installed -&gt; 27 * 6.1 m = </a:t>
            </a:r>
            <a:r>
              <a:rPr lang="en-US" b="1" dirty="0"/>
              <a:t>225.7 m</a:t>
            </a:r>
            <a:r>
              <a:rPr lang="en-US" dirty="0"/>
              <a:t> (incl. chicanes). </a:t>
            </a:r>
          </a:p>
        </p:txBody>
      </p:sp>
      <p:pic>
        <p:nvPicPr>
          <p:cNvPr id="7" name="Picture 6" descr="Screen Shot 2019-03-08 at 14.53.40.png">
            <a:extLst>
              <a:ext uri="{FF2B5EF4-FFF2-40B4-BE49-F238E27FC236}">
                <a16:creationId xmlns:a16="http://schemas.microsoft.com/office/drawing/2014/main" id="{530AE18E-DE47-FF0F-FA6F-FE8E4C872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6937" y="844175"/>
            <a:ext cx="4323584" cy="2881685"/>
          </a:xfrm>
          <a:prstGeom prst="rect">
            <a:avLst/>
          </a:prstGeom>
        </p:spPr>
      </p:pic>
      <p:sp>
        <p:nvSpPr>
          <p:cNvPr id="8" name="TextBox 7">
            <a:extLst>
              <a:ext uri="{FF2B5EF4-FFF2-40B4-BE49-F238E27FC236}">
                <a16:creationId xmlns:a16="http://schemas.microsoft.com/office/drawing/2014/main" id="{15740F27-ECDC-C879-39F3-1CE9E40FA9E0}"/>
              </a:ext>
            </a:extLst>
          </p:cNvPr>
          <p:cNvSpPr txBox="1"/>
          <p:nvPr/>
        </p:nvSpPr>
        <p:spPr>
          <a:xfrm>
            <a:off x="9354881" y="3167873"/>
            <a:ext cx="2575015" cy="475927"/>
          </a:xfrm>
          <a:prstGeom prst="rect">
            <a:avLst/>
          </a:prstGeom>
          <a:solidFill>
            <a:schemeClr val="bg1"/>
          </a:solidFill>
          <a:ln w="9525" cmpd="sng">
            <a:solidFill>
              <a:srgbClr val="F39200"/>
            </a:solidFill>
          </a:ln>
          <a:effectLst/>
        </p:spPr>
        <p:txBody>
          <a:bodyPr wrap="square" rtlCol="0">
            <a:noAutofit/>
          </a:bodyPr>
          <a:lstStyle/>
          <a:p>
            <a:pPr>
              <a:lnSpc>
                <a:spcPct val="112000"/>
              </a:lnSpc>
            </a:pPr>
            <a:r>
              <a:rPr lang="en-US" dirty="0"/>
              <a:t>SASE2 undulator cells</a:t>
            </a:r>
          </a:p>
        </p:txBody>
      </p:sp>
      <p:sp>
        <p:nvSpPr>
          <p:cNvPr id="9" name="TextBox 8">
            <a:extLst>
              <a:ext uri="{FF2B5EF4-FFF2-40B4-BE49-F238E27FC236}">
                <a16:creationId xmlns:a16="http://schemas.microsoft.com/office/drawing/2014/main" id="{7A50DB77-1841-9B66-A6E1-F16CFA4A4B31}"/>
              </a:ext>
            </a:extLst>
          </p:cNvPr>
          <p:cNvSpPr txBox="1"/>
          <p:nvPr/>
        </p:nvSpPr>
        <p:spPr>
          <a:xfrm>
            <a:off x="7622107" y="4385467"/>
            <a:ext cx="4301498" cy="1717640"/>
          </a:xfrm>
          <a:prstGeom prst="rect">
            <a:avLst/>
          </a:prstGeom>
          <a:solidFill>
            <a:schemeClr val="bg1"/>
          </a:solidFill>
          <a:ln w="9525" cmpd="sng">
            <a:solidFill>
              <a:srgbClr val="F39200"/>
            </a:solidFill>
          </a:ln>
          <a:effectLst/>
        </p:spPr>
        <p:txBody>
          <a:bodyPr wrap="square" rtlCol="0">
            <a:noAutofit/>
          </a:bodyPr>
          <a:lstStyle/>
          <a:p>
            <a:pPr>
              <a:lnSpc>
                <a:spcPct val="112000"/>
              </a:lnSpc>
            </a:pPr>
            <a:r>
              <a:rPr lang="en-US" dirty="0"/>
              <a:t>Intersection (1.1 m) with phase shifter, quadrupole magnet on mover (2 axes) and beam position monitor. </a:t>
            </a:r>
          </a:p>
          <a:p>
            <a:pPr>
              <a:lnSpc>
                <a:spcPct val="112000"/>
              </a:lnSpc>
            </a:pPr>
            <a:r>
              <a:rPr lang="en-US" dirty="0"/>
              <a:t>The phase shifters are build with permanent magnets and variable gaps. </a:t>
            </a:r>
          </a:p>
        </p:txBody>
      </p:sp>
    </p:spTree>
    <p:extLst>
      <p:ext uri="{BB962C8B-B14F-4D97-AF65-F5344CB8AC3E}">
        <p14:creationId xmlns:p14="http://schemas.microsoft.com/office/powerpoint/2010/main" val="2591808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8D20-E488-9716-A9E7-84E2212B4835}"/>
              </a:ext>
            </a:extLst>
          </p:cNvPr>
          <p:cNvSpPr>
            <a:spLocks noGrp="1"/>
          </p:cNvSpPr>
          <p:nvPr>
            <p:ph type="title"/>
          </p:nvPr>
        </p:nvSpPr>
        <p:spPr/>
        <p:txBody>
          <a:bodyPr/>
          <a:lstStyle/>
          <a:p>
            <a:r>
              <a:rPr lang="en-US" dirty="0"/>
              <a:t>Start of the alignment: Electron beam based alignment </a:t>
            </a:r>
          </a:p>
        </p:txBody>
      </p:sp>
      <p:sp>
        <p:nvSpPr>
          <p:cNvPr id="3" name="Content Placeholder 2">
            <a:extLst>
              <a:ext uri="{FF2B5EF4-FFF2-40B4-BE49-F238E27FC236}">
                <a16:creationId xmlns:a16="http://schemas.microsoft.com/office/drawing/2014/main" id="{0981F4B0-90A3-FCB8-5EB7-266EFE0D9DBA}"/>
              </a:ext>
            </a:extLst>
          </p:cNvPr>
          <p:cNvSpPr>
            <a:spLocks noGrp="1"/>
          </p:cNvSpPr>
          <p:nvPr>
            <p:ph idx="1"/>
          </p:nvPr>
        </p:nvSpPr>
        <p:spPr>
          <a:xfrm>
            <a:off x="617539" y="1258232"/>
            <a:ext cx="10944224" cy="4956403"/>
          </a:xfrm>
        </p:spPr>
        <p:txBody>
          <a:bodyPr/>
          <a:lstStyle/>
          <a:p>
            <a:pPr marL="0" indent="0">
              <a:buNone/>
            </a:pPr>
            <a:r>
              <a:rPr lang="en-US" sz="1400" dirty="0"/>
              <a:t>Methode</a:t>
            </a:r>
          </a:p>
          <a:p>
            <a:pPr>
              <a:lnSpc>
                <a:spcPct val="100000"/>
              </a:lnSpc>
              <a:spcBef>
                <a:spcPts val="600"/>
              </a:spcBef>
            </a:pPr>
            <a:r>
              <a:rPr lang="en-US" sz="1400" dirty="0"/>
              <a:t>Electron Beam Based Alignment (</a:t>
            </a:r>
            <a:r>
              <a:rPr lang="en-US" sz="1400" dirty="0" err="1"/>
              <a:t>eBBA</a:t>
            </a:r>
            <a:r>
              <a:rPr lang="en-US" sz="1400" dirty="0"/>
              <a:t>)</a:t>
            </a:r>
          </a:p>
          <a:p>
            <a:pPr lvl="1">
              <a:lnSpc>
                <a:spcPct val="100000"/>
              </a:lnSpc>
              <a:spcBef>
                <a:spcPts val="600"/>
              </a:spcBef>
            </a:pPr>
            <a:r>
              <a:rPr lang="en-US" sz="1400" dirty="0"/>
              <a:t>Electron beams with different energies (6, 8, 12 and 17 GeV) are sent through the undulator beamline one after another. </a:t>
            </a:r>
          </a:p>
          <a:p>
            <a:pPr lvl="1">
              <a:lnSpc>
                <a:spcPct val="100000"/>
              </a:lnSpc>
              <a:spcBef>
                <a:spcPts val="600"/>
              </a:spcBef>
            </a:pPr>
            <a:r>
              <a:rPr lang="en-US" sz="1400" dirty="0"/>
              <a:t>Trajectories are measured in the undulator beamlines for each beam energy. </a:t>
            </a:r>
          </a:p>
          <a:p>
            <a:pPr lvl="1">
              <a:lnSpc>
                <a:spcPct val="100000"/>
              </a:lnSpc>
              <a:spcBef>
                <a:spcPts val="600"/>
              </a:spcBef>
            </a:pPr>
            <a:r>
              <a:rPr lang="en-US" sz="1400" dirty="0"/>
              <a:t>An algorithm calculates the offsets of the quads and the BPMs and provides correction values. </a:t>
            </a:r>
          </a:p>
          <a:p>
            <a:pPr lvl="1">
              <a:lnSpc>
                <a:spcPct val="100000"/>
              </a:lnSpc>
              <a:spcBef>
                <a:spcPts val="600"/>
              </a:spcBef>
            </a:pPr>
            <a:r>
              <a:rPr lang="en-US" sz="1400" dirty="0"/>
              <a:t>Typically, we need 5-15 iterations (each with the 4 beam energies). </a:t>
            </a:r>
          </a:p>
          <a:p>
            <a:pPr lvl="1">
              <a:lnSpc>
                <a:spcPct val="100000"/>
              </a:lnSpc>
              <a:spcBef>
                <a:spcPts val="600"/>
              </a:spcBef>
            </a:pPr>
            <a:r>
              <a:rPr lang="en-US" sz="1400" dirty="0"/>
              <a:t>File Preparation and BBA in all beamlines can take between 1 and 2 shifts. </a:t>
            </a:r>
          </a:p>
          <a:p>
            <a:pPr>
              <a:lnSpc>
                <a:spcPct val="100000"/>
              </a:lnSpc>
              <a:spcBef>
                <a:spcPts val="600"/>
              </a:spcBef>
            </a:pPr>
            <a:endParaRPr lang="en-US" sz="1400" dirty="0"/>
          </a:p>
          <a:p>
            <a:pPr>
              <a:lnSpc>
                <a:spcPct val="100000"/>
              </a:lnSpc>
              <a:spcBef>
                <a:spcPts val="600"/>
              </a:spcBef>
            </a:pPr>
            <a:r>
              <a:rPr lang="en-US" sz="1400" dirty="0"/>
              <a:t>How does it work</a:t>
            </a:r>
          </a:p>
          <a:p>
            <a:pPr lvl="1">
              <a:lnSpc>
                <a:spcPct val="100000"/>
              </a:lnSpc>
              <a:spcBef>
                <a:spcPts val="600"/>
              </a:spcBef>
            </a:pPr>
            <a:r>
              <a:rPr lang="en-US" sz="1400" dirty="0"/>
              <a:t>Quadrupole currents are the same all the time -&gt; effective kicks from the quads change. </a:t>
            </a:r>
          </a:p>
          <a:p>
            <a:pPr lvl="1">
              <a:lnSpc>
                <a:spcPct val="100000"/>
              </a:lnSpc>
              <a:spcBef>
                <a:spcPts val="600"/>
              </a:spcBef>
            </a:pPr>
            <a:r>
              <a:rPr lang="en-US" sz="1400" dirty="0"/>
              <a:t>Quads with an offsets kick the beam. Quad kicks </a:t>
            </a:r>
            <a:r>
              <a:rPr lang="en-US" sz="1400" b="1" dirty="0"/>
              <a:t>depend</a:t>
            </a:r>
            <a:r>
              <a:rPr lang="en-US" sz="1400" dirty="0"/>
              <a:t> on the beam energy. </a:t>
            </a:r>
          </a:p>
          <a:p>
            <a:pPr lvl="1">
              <a:lnSpc>
                <a:spcPct val="100000"/>
              </a:lnSpc>
              <a:spcBef>
                <a:spcPts val="600"/>
              </a:spcBef>
            </a:pPr>
            <a:r>
              <a:rPr lang="en-US" sz="1400" dirty="0"/>
              <a:t>BPM offsets do </a:t>
            </a:r>
            <a:r>
              <a:rPr lang="en-US" sz="1400" b="1" dirty="0"/>
              <a:t>not depend </a:t>
            </a:r>
            <a:r>
              <a:rPr lang="en-US" sz="1400" dirty="0"/>
              <a:t>on beam energy. </a:t>
            </a:r>
          </a:p>
          <a:p>
            <a:pPr lvl="1">
              <a:lnSpc>
                <a:spcPct val="100000"/>
              </a:lnSpc>
              <a:spcBef>
                <a:spcPts val="600"/>
              </a:spcBef>
            </a:pPr>
            <a:r>
              <a:rPr lang="en-US" sz="1400" dirty="0"/>
              <a:t>This is how we can distinguish offsets from quads and from BPMs. </a:t>
            </a:r>
          </a:p>
          <a:p>
            <a:pPr marL="0" indent="0">
              <a:buNone/>
            </a:pPr>
            <a:r>
              <a:rPr lang="en-US" sz="1400" dirty="0"/>
              <a:t>At the end of the </a:t>
            </a:r>
            <a:r>
              <a:rPr lang="en-US" sz="1400" dirty="0" err="1"/>
              <a:t>eBBA</a:t>
            </a:r>
            <a:r>
              <a:rPr lang="en-US" sz="1400" dirty="0"/>
              <a:t>, we measure a perfectly straight line through all BPMs. The quads are not completely steering free (as often assumed) but the kicks from the quads perfectly correct the impact of ambient fields on the bunches’ trajectory. </a:t>
            </a:r>
          </a:p>
          <a:p>
            <a:pPr marL="0" indent="0">
              <a:buNone/>
            </a:pPr>
            <a:r>
              <a:rPr lang="en-US" sz="1400" dirty="0"/>
              <a:t>The trajectories of the 4 different beam energies overlap perfectly. -&gt; The end of the </a:t>
            </a:r>
            <a:r>
              <a:rPr lang="en-US" sz="1400" dirty="0" err="1"/>
              <a:t>eBBA</a:t>
            </a:r>
            <a:r>
              <a:rPr lang="en-US" sz="1400" dirty="0"/>
              <a:t> </a:t>
            </a:r>
          </a:p>
        </p:txBody>
      </p:sp>
    </p:spTree>
    <p:extLst>
      <p:ext uri="{BB962C8B-B14F-4D97-AF65-F5344CB8AC3E}">
        <p14:creationId xmlns:p14="http://schemas.microsoft.com/office/powerpoint/2010/main" val="2801139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7919-9DBF-83DD-168C-B6C81D4D2E56}"/>
              </a:ext>
            </a:extLst>
          </p:cNvPr>
          <p:cNvSpPr>
            <a:spLocks noGrp="1"/>
          </p:cNvSpPr>
          <p:nvPr>
            <p:ph type="title"/>
          </p:nvPr>
        </p:nvSpPr>
        <p:spPr/>
        <p:txBody>
          <a:bodyPr/>
          <a:lstStyle/>
          <a:p>
            <a:r>
              <a:rPr lang="en-US" dirty="0" err="1"/>
              <a:t>eBBA</a:t>
            </a:r>
            <a:r>
              <a:rPr lang="en-US" dirty="0"/>
              <a:t> example SA1, last iteration</a:t>
            </a:r>
          </a:p>
        </p:txBody>
      </p:sp>
      <p:pic>
        <p:nvPicPr>
          <p:cNvPr id="5" name="Content Placeholder 4">
            <a:extLst>
              <a:ext uri="{FF2B5EF4-FFF2-40B4-BE49-F238E27FC236}">
                <a16:creationId xmlns:a16="http://schemas.microsoft.com/office/drawing/2014/main" id="{537517A7-2E3C-B1EE-1926-F20158D343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2017" y="1321781"/>
            <a:ext cx="11454702" cy="441101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75591F7-2E96-554B-32A7-5CB96B56811F}"/>
              </a:ext>
            </a:extLst>
          </p:cNvPr>
          <p:cNvSpPr txBox="1"/>
          <p:nvPr/>
        </p:nvSpPr>
        <p:spPr>
          <a:xfrm>
            <a:off x="1856177" y="1626209"/>
            <a:ext cx="1133418" cy="344953"/>
          </a:xfrm>
          <a:prstGeom prst="rect">
            <a:avLst/>
          </a:prstGeom>
          <a:noFill/>
        </p:spPr>
        <p:txBody>
          <a:bodyPr wrap="none" rtlCol="0">
            <a:noAutofit/>
          </a:bodyPr>
          <a:lstStyle/>
          <a:p>
            <a:pPr>
              <a:lnSpc>
                <a:spcPct val="112000"/>
              </a:lnSpc>
            </a:pPr>
            <a:r>
              <a:rPr lang="en-US" sz="1400" dirty="0"/>
              <a:t>Calculated relative BPM offsets</a:t>
            </a:r>
          </a:p>
        </p:txBody>
      </p:sp>
      <p:sp>
        <p:nvSpPr>
          <p:cNvPr id="9" name="TextBox 8">
            <a:extLst>
              <a:ext uri="{FF2B5EF4-FFF2-40B4-BE49-F238E27FC236}">
                <a16:creationId xmlns:a16="http://schemas.microsoft.com/office/drawing/2014/main" id="{C71CB809-E1CC-E5CD-10EA-208C70524D97}"/>
              </a:ext>
            </a:extLst>
          </p:cNvPr>
          <p:cNvSpPr txBox="1"/>
          <p:nvPr/>
        </p:nvSpPr>
        <p:spPr>
          <a:xfrm>
            <a:off x="1729329" y="3354811"/>
            <a:ext cx="1133418" cy="344953"/>
          </a:xfrm>
          <a:prstGeom prst="rect">
            <a:avLst/>
          </a:prstGeom>
          <a:noFill/>
        </p:spPr>
        <p:txBody>
          <a:bodyPr wrap="none" rtlCol="0">
            <a:noAutofit/>
          </a:bodyPr>
          <a:lstStyle/>
          <a:p>
            <a:pPr>
              <a:lnSpc>
                <a:spcPct val="112000"/>
              </a:lnSpc>
            </a:pPr>
            <a:r>
              <a:rPr lang="en-US" sz="1400" dirty="0"/>
              <a:t>Trajectories for different energies </a:t>
            </a:r>
          </a:p>
        </p:txBody>
      </p:sp>
      <p:sp>
        <p:nvSpPr>
          <p:cNvPr id="10" name="TextBox 9">
            <a:extLst>
              <a:ext uri="{FF2B5EF4-FFF2-40B4-BE49-F238E27FC236}">
                <a16:creationId xmlns:a16="http://schemas.microsoft.com/office/drawing/2014/main" id="{3A986CB1-A8EC-2C28-1AE7-8B6CDFACEB6E}"/>
              </a:ext>
            </a:extLst>
          </p:cNvPr>
          <p:cNvSpPr txBox="1"/>
          <p:nvPr/>
        </p:nvSpPr>
        <p:spPr>
          <a:xfrm>
            <a:off x="6602479" y="1626208"/>
            <a:ext cx="1133418" cy="344953"/>
          </a:xfrm>
          <a:prstGeom prst="rect">
            <a:avLst/>
          </a:prstGeom>
          <a:noFill/>
        </p:spPr>
        <p:txBody>
          <a:bodyPr wrap="none" rtlCol="0">
            <a:noAutofit/>
          </a:bodyPr>
          <a:lstStyle/>
          <a:p>
            <a:pPr>
              <a:lnSpc>
                <a:spcPct val="112000"/>
              </a:lnSpc>
            </a:pPr>
            <a:r>
              <a:rPr lang="en-US" sz="1400" dirty="0"/>
              <a:t>Calculated relative quad offsets</a:t>
            </a:r>
          </a:p>
        </p:txBody>
      </p:sp>
      <p:sp>
        <p:nvSpPr>
          <p:cNvPr id="12" name="Rectangle 11">
            <a:extLst>
              <a:ext uri="{FF2B5EF4-FFF2-40B4-BE49-F238E27FC236}">
                <a16:creationId xmlns:a16="http://schemas.microsoft.com/office/drawing/2014/main" id="{227179CF-47B0-938B-7E2F-B3336AD7E0AA}"/>
              </a:ext>
            </a:extLst>
          </p:cNvPr>
          <p:cNvSpPr/>
          <p:nvPr/>
        </p:nvSpPr>
        <p:spPr>
          <a:xfrm>
            <a:off x="6203950" y="3022600"/>
            <a:ext cx="5708650" cy="2710195"/>
          </a:xfrm>
          <a:prstGeom prst="rect">
            <a:avLst/>
          </a:prstGeom>
          <a:solidFill>
            <a:schemeClr val="bg1"/>
          </a:solidFill>
          <a:effectLst>
            <a:outerShdw blurRad="50800" dist="38100" dir="2700000" algn="tl" rotWithShape="0">
              <a:prstClr val="black">
                <a:alpha val="40000"/>
              </a:prstClr>
            </a:outerShdw>
          </a:effectLst>
        </p:spPr>
        <p:txBody>
          <a:bodyPr rtlCol="0" anchor="ctr">
            <a:noAutofit/>
          </a:bodyPr>
          <a:lstStyle/>
          <a:p>
            <a:pPr algn="ctr">
              <a:lnSpc>
                <a:spcPct val="113000"/>
              </a:lnSpc>
            </a:pPr>
            <a:endParaRPr lang="en-US" sz="1400" dirty="0" err="1"/>
          </a:p>
        </p:txBody>
      </p:sp>
      <p:sp>
        <p:nvSpPr>
          <p:cNvPr id="11" name="TextBox 10">
            <a:extLst>
              <a:ext uri="{FF2B5EF4-FFF2-40B4-BE49-F238E27FC236}">
                <a16:creationId xmlns:a16="http://schemas.microsoft.com/office/drawing/2014/main" id="{2448F3A0-0BC1-8259-3FB5-49B49D75C7DD}"/>
              </a:ext>
            </a:extLst>
          </p:cNvPr>
          <p:cNvSpPr txBox="1"/>
          <p:nvPr/>
        </p:nvSpPr>
        <p:spPr>
          <a:xfrm>
            <a:off x="6267451" y="3106824"/>
            <a:ext cx="5499100" cy="2625971"/>
          </a:xfrm>
          <a:prstGeom prst="rect">
            <a:avLst/>
          </a:prstGeom>
          <a:noFill/>
          <a:effectLst/>
        </p:spPr>
        <p:txBody>
          <a:bodyPr wrap="square" rtlCol="0">
            <a:noAutofit/>
          </a:bodyPr>
          <a:lstStyle/>
          <a:p>
            <a:pPr>
              <a:lnSpc>
                <a:spcPct val="112000"/>
              </a:lnSpc>
            </a:pPr>
            <a:r>
              <a:rPr lang="en-US" sz="1400" dirty="0"/>
              <a:t>It is well known, that after the </a:t>
            </a:r>
            <a:r>
              <a:rPr lang="en-US" sz="1400" dirty="0" err="1"/>
              <a:t>eBBA</a:t>
            </a:r>
            <a:r>
              <a:rPr lang="en-US" sz="1400" dirty="0"/>
              <a:t>, there is still work to do. </a:t>
            </a:r>
          </a:p>
          <a:p>
            <a:pPr>
              <a:lnSpc>
                <a:spcPct val="112000"/>
              </a:lnSpc>
            </a:pPr>
            <a:endParaRPr lang="en-US" sz="1400" b="1" dirty="0"/>
          </a:p>
          <a:p>
            <a:pPr>
              <a:lnSpc>
                <a:spcPct val="112000"/>
              </a:lnSpc>
            </a:pPr>
            <a:r>
              <a:rPr lang="en-US" sz="1400" b="1" dirty="0"/>
              <a:t>Why???</a:t>
            </a:r>
          </a:p>
          <a:p>
            <a:pPr>
              <a:lnSpc>
                <a:spcPct val="112000"/>
              </a:lnSpc>
            </a:pPr>
            <a:endParaRPr lang="en-US" sz="1400" dirty="0"/>
          </a:p>
          <a:p>
            <a:pPr marL="285750" indent="-285750">
              <a:lnSpc>
                <a:spcPct val="112000"/>
              </a:lnSpc>
              <a:buFont typeface="Arial" panose="020B0604020202020204" pitchFamily="34" charset="0"/>
              <a:buChar char="•"/>
            </a:pPr>
            <a:r>
              <a:rPr lang="en-US" sz="1400" dirty="0" err="1"/>
              <a:t>eBBA</a:t>
            </a:r>
            <a:r>
              <a:rPr lang="en-US" sz="1400" dirty="0"/>
              <a:t> gets the quads aligned to a precision of ~10 um, but we need a better alignment, especially for high photon energies.</a:t>
            </a:r>
          </a:p>
          <a:p>
            <a:pPr>
              <a:lnSpc>
                <a:spcPct val="112000"/>
              </a:lnSpc>
            </a:pPr>
            <a:r>
              <a:rPr lang="en-US" sz="1400" dirty="0"/>
              <a:t> </a:t>
            </a:r>
          </a:p>
          <a:p>
            <a:pPr marL="285750" indent="-285750">
              <a:lnSpc>
                <a:spcPct val="112000"/>
              </a:lnSpc>
              <a:buFont typeface="Arial" panose="020B0604020202020204" pitchFamily="34" charset="0"/>
              <a:buChar char="•"/>
            </a:pPr>
            <a:r>
              <a:rPr lang="en-US" sz="1400" dirty="0" err="1"/>
              <a:t>eBBA</a:t>
            </a:r>
            <a:r>
              <a:rPr lang="en-US" sz="1400" dirty="0"/>
              <a:t> needs BPMs downstream a quad to calculate it’s offset. That’s an issue for quads located at the end of the undulator beamline. </a:t>
            </a:r>
          </a:p>
        </p:txBody>
      </p:sp>
    </p:spTree>
    <p:extLst>
      <p:ext uri="{BB962C8B-B14F-4D97-AF65-F5344CB8AC3E}">
        <p14:creationId xmlns:p14="http://schemas.microsoft.com/office/powerpoint/2010/main" val="224949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68D9B-BD49-34F7-B308-92F7CBA886CE}"/>
              </a:ext>
            </a:extLst>
          </p:cNvPr>
          <p:cNvSpPr>
            <a:spLocks noGrp="1"/>
          </p:cNvSpPr>
          <p:nvPr>
            <p:ph type="title"/>
          </p:nvPr>
        </p:nvSpPr>
        <p:spPr/>
        <p:txBody>
          <a:bodyPr/>
          <a:lstStyle/>
          <a:p>
            <a:r>
              <a:rPr lang="en-US" dirty="0"/>
              <a:t>Next step: air coil alignment. How to start </a:t>
            </a:r>
          </a:p>
        </p:txBody>
      </p:sp>
      <p:pic>
        <p:nvPicPr>
          <p:cNvPr id="4" name="Picture 3">
            <a:extLst>
              <a:ext uri="{FF2B5EF4-FFF2-40B4-BE49-F238E27FC236}">
                <a16:creationId xmlns:a16="http://schemas.microsoft.com/office/drawing/2014/main" id="{2728B372-5380-D1D1-1FC6-E827DEDCB56F}"/>
              </a:ext>
            </a:extLst>
          </p:cNvPr>
          <p:cNvPicPr>
            <a:picLocks noChangeAspect="1"/>
          </p:cNvPicPr>
          <p:nvPr/>
        </p:nvPicPr>
        <p:blipFill>
          <a:blip r:embed="rId2">
            <a:extLst>
              <a:ext uri="{28A0092B-C50C-407E-A947-70E740481C1C}">
                <a14:useLocalDpi xmlns:a14="http://schemas.microsoft.com/office/drawing/2010/main" val="0"/>
              </a:ext>
            </a:extLst>
          </a:blip>
          <a:srcRect t="15988" b="6728"/>
          <a:stretch/>
        </p:blipFill>
        <p:spPr>
          <a:xfrm>
            <a:off x="1034766" y="1938542"/>
            <a:ext cx="9619981" cy="1935834"/>
          </a:xfrm>
          <a:prstGeom prst="rect">
            <a:avLst/>
          </a:prstGeom>
        </p:spPr>
      </p:pic>
      <p:sp>
        <p:nvSpPr>
          <p:cNvPr id="5" name="Content Placeholder 2">
            <a:extLst>
              <a:ext uri="{FF2B5EF4-FFF2-40B4-BE49-F238E27FC236}">
                <a16:creationId xmlns:a16="http://schemas.microsoft.com/office/drawing/2014/main" id="{F1695663-7139-DDC8-D173-ABB8D3304499}"/>
              </a:ext>
            </a:extLst>
          </p:cNvPr>
          <p:cNvSpPr txBox="1">
            <a:spLocks/>
          </p:cNvSpPr>
          <p:nvPr/>
        </p:nvSpPr>
        <p:spPr>
          <a:xfrm>
            <a:off x="617539" y="4167831"/>
            <a:ext cx="10944224" cy="443603"/>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SzPct val="150000"/>
              <a:buFont typeface="Courier New" panose="02070309020205020404" pitchFamily="49" charset="0"/>
              <a:buChar char="o"/>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lumMod val="75000"/>
                </a:schemeClr>
              </a:buClr>
              <a:buSzPct val="120000"/>
              <a:buFont typeface="Arial" panose="020B0604020202020204" pitchFamily="34" charset="0"/>
              <a:buChar char="•"/>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400" dirty="0"/>
              <a:t>The less cells are closed, the less </a:t>
            </a:r>
            <a:r>
              <a:rPr lang="en-US" sz="1400" dirty="0" err="1"/>
              <a:t>aircoils</a:t>
            </a:r>
            <a:r>
              <a:rPr lang="en-US" sz="1400" dirty="0"/>
              <a:t> have to be part of your optimization. </a:t>
            </a:r>
          </a:p>
          <a:p>
            <a:pPr>
              <a:lnSpc>
                <a:spcPct val="100000"/>
              </a:lnSpc>
              <a:spcBef>
                <a:spcPts val="600"/>
              </a:spcBef>
            </a:pPr>
            <a:r>
              <a:rPr lang="en-US" sz="1400" dirty="0"/>
              <a:t>Since the Simplex algorithm used in the optimizer is limited to ~8 actuators at the time, it makes sense to reduce the number of cells involved. </a:t>
            </a:r>
          </a:p>
          <a:p>
            <a:pPr>
              <a:lnSpc>
                <a:spcPct val="100000"/>
              </a:lnSpc>
              <a:spcBef>
                <a:spcPts val="600"/>
              </a:spcBef>
            </a:pPr>
            <a:r>
              <a:rPr lang="en-US" sz="1400" dirty="0"/>
              <a:t>In the situation above, it can happen that you get the first problematic cell in line, but you misalign all the cells downstream -&gt; pulse energy goes down and you will not see the improvement of the first cell. This is a very common problem. </a:t>
            </a:r>
          </a:p>
          <a:p>
            <a:pPr>
              <a:lnSpc>
                <a:spcPct val="100000"/>
              </a:lnSpc>
              <a:spcBef>
                <a:spcPts val="600"/>
              </a:spcBef>
            </a:pPr>
            <a:r>
              <a:rPr lang="en-US" sz="1400" dirty="0"/>
              <a:t>This is not a problem, when the downstream cells are open. The minimum pulse energy should be around 100 </a:t>
            </a:r>
            <a:r>
              <a:rPr lang="en-US" sz="1400" dirty="0" err="1"/>
              <a:t>uJ</a:t>
            </a:r>
            <a:r>
              <a:rPr lang="en-US" sz="1400" dirty="0"/>
              <a:t>. </a:t>
            </a:r>
          </a:p>
        </p:txBody>
      </p:sp>
      <p:sp>
        <p:nvSpPr>
          <p:cNvPr id="8" name="Content Placeholder 2">
            <a:extLst>
              <a:ext uri="{FF2B5EF4-FFF2-40B4-BE49-F238E27FC236}">
                <a16:creationId xmlns:a16="http://schemas.microsoft.com/office/drawing/2014/main" id="{C75AA74B-72C3-33A4-30E5-DF60B5675C42}"/>
              </a:ext>
            </a:extLst>
          </p:cNvPr>
          <p:cNvSpPr>
            <a:spLocks noGrp="1"/>
          </p:cNvSpPr>
          <p:nvPr>
            <p:ph idx="1"/>
          </p:nvPr>
        </p:nvSpPr>
        <p:spPr>
          <a:xfrm>
            <a:off x="617539" y="1224903"/>
            <a:ext cx="10944224" cy="443603"/>
          </a:xfrm>
        </p:spPr>
        <p:txBody>
          <a:bodyPr/>
          <a:lstStyle/>
          <a:p>
            <a:r>
              <a:rPr lang="en-US" sz="1600" dirty="0"/>
              <a:t>Reason 1, why you should start with a minimum number of closed undulator cells</a:t>
            </a:r>
          </a:p>
        </p:txBody>
      </p:sp>
    </p:spTree>
    <p:extLst>
      <p:ext uri="{BB962C8B-B14F-4D97-AF65-F5344CB8AC3E}">
        <p14:creationId xmlns:p14="http://schemas.microsoft.com/office/powerpoint/2010/main" val="16849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1CE37-D3F8-226A-63DD-F0731C5237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10660A-C154-4A44-3AC5-F2EEB4909644}"/>
              </a:ext>
            </a:extLst>
          </p:cNvPr>
          <p:cNvSpPr>
            <a:spLocks noGrp="1"/>
          </p:cNvSpPr>
          <p:nvPr>
            <p:ph type="title"/>
          </p:nvPr>
        </p:nvSpPr>
        <p:spPr/>
        <p:txBody>
          <a:bodyPr/>
          <a:lstStyle/>
          <a:p>
            <a:r>
              <a:rPr lang="en-US" dirty="0"/>
              <a:t>Next step: air coil alignment. How to start </a:t>
            </a:r>
          </a:p>
        </p:txBody>
      </p:sp>
      <p:sp>
        <p:nvSpPr>
          <p:cNvPr id="3" name="Content Placeholder 2">
            <a:extLst>
              <a:ext uri="{FF2B5EF4-FFF2-40B4-BE49-F238E27FC236}">
                <a16:creationId xmlns:a16="http://schemas.microsoft.com/office/drawing/2014/main" id="{80E58AB6-0983-8017-90BC-2CF1FDCD7F79}"/>
              </a:ext>
            </a:extLst>
          </p:cNvPr>
          <p:cNvSpPr>
            <a:spLocks noGrp="1"/>
          </p:cNvSpPr>
          <p:nvPr>
            <p:ph idx="1"/>
          </p:nvPr>
        </p:nvSpPr>
        <p:spPr>
          <a:xfrm>
            <a:off x="617539" y="1224903"/>
            <a:ext cx="10944224" cy="443603"/>
          </a:xfrm>
        </p:spPr>
        <p:txBody>
          <a:bodyPr/>
          <a:lstStyle/>
          <a:p>
            <a:r>
              <a:rPr lang="en-US" sz="1600" dirty="0"/>
              <a:t>Reason 2, why you should start with a minimum number of closed undulator cells</a:t>
            </a:r>
          </a:p>
        </p:txBody>
      </p:sp>
      <p:sp>
        <p:nvSpPr>
          <p:cNvPr id="5" name="Content Placeholder 2">
            <a:extLst>
              <a:ext uri="{FF2B5EF4-FFF2-40B4-BE49-F238E27FC236}">
                <a16:creationId xmlns:a16="http://schemas.microsoft.com/office/drawing/2014/main" id="{DA83B514-FAF6-1926-50D3-307B6B87D03B}"/>
              </a:ext>
            </a:extLst>
          </p:cNvPr>
          <p:cNvSpPr txBox="1">
            <a:spLocks/>
          </p:cNvSpPr>
          <p:nvPr/>
        </p:nvSpPr>
        <p:spPr>
          <a:xfrm>
            <a:off x="230150" y="3752037"/>
            <a:ext cx="11259613" cy="443603"/>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SzPct val="150000"/>
              <a:buFont typeface="Courier New" panose="02070309020205020404" pitchFamily="49" charset="0"/>
              <a:buChar char="o"/>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lumMod val="75000"/>
                </a:schemeClr>
              </a:buClr>
              <a:buSzPct val="120000"/>
              <a:buFont typeface="Arial" panose="020B0604020202020204" pitchFamily="34" charset="0"/>
              <a:buChar char="•"/>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400" dirty="0"/>
              <a:t>Optimizing all undulator cells is even more complicated if you have so many cells closed, that you run already with a power taper. </a:t>
            </a:r>
          </a:p>
          <a:p>
            <a:pPr>
              <a:lnSpc>
                <a:spcPct val="100000"/>
              </a:lnSpc>
              <a:spcBef>
                <a:spcPts val="600"/>
              </a:spcBef>
            </a:pPr>
            <a:r>
              <a:rPr lang="en-US" sz="1400" dirty="0"/>
              <a:t>Let’s say the power taper starts at cell 18, which is the best setting you found with 3 cells misaligned upstream (that you don’t know about yet). </a:t>
            </a:r>
          </a:p>
          <a:p>
            <a:pPr>
              <a:lnSpc>
                <a:spcPct val="100000"/>
              </a:lnSpc>
              <a:spcBef>
                <a:spcPts val="600"/>
              </a:spcBef>
            </a:pPr>
            <a:r>
              <a:rPr lang="en-US" sz="1400" dirty="0"/>
              <a:t>It means would you have to adjust the start of the power taper by -1 at the very moment when one of the upstream cell gets aligned. Otherwise, the taper is wrong and, in spite of the additional aligned cell, the pulse energy might drop -&gt; you will not align the cell. </a:t>
            </a:r>
          </a:p>
          <a:p>
            <a:pPr>
              <a:lnSpc>
                <a:spcPct val="100000"/>
              </a:lnSpc>
              <a:spcBef>
                <a:spcPts val="600"/>
              </a:spcBef>
            </a:pPr>
            <a:r>
              <a:rPr lang="en-US" sz="1400" dirty="0"/>
              <a:t>This is actually also a problem for other tuning attempts. E.g. quad optimizations upstream the undulator (should) reduce the gain length and require thus an earlier start of the power taper. If that is not adjusted accordingly, you might not find the possible improvement. </a:t>
            </a:r>
          </a:p>
          <a:p>
            <a:pPr>
              <a:lnSpc>
                <a:spcPct val="100000"/>
              </a:lnSpc>
              <a:spcBef>
                <a:spcPts val="600"/>
              </a:spcBef>
            </a:pPr>
            <a:r>
              <a:rPr lang="en-US" sz="1400" dirty="0"/>
              <a:t>Solution: less cells at a time. And if you want/need to have so many cells closed, check every now and then whether you can reduce the start of the power taper. This gives you some headroom for further tuning steps. </a:t>
            </a:r>
          </a:p>
        </p:txBody>
      </p:sp>
      <p:pic>
        <p:nvPicPr>
          <p:cNvPr id="8" name="Picture 7">
            <a:extLst>
              <a:ext uri="{FF2B5EF4-FFF2-40B4-BE49-F238E27FC236}">
                <a16:creationId xmlns:a16="http://schemas.microsoft.com/office/drawing/2014/main" id="{6F981F73-FD32-A823-29D8-17FE408745FB}"/>
              </a:ext>
            </a:extLst>
          </p:cNvPr>
          <p:cNvPicPr>
            <a:picLocks noChangeAspect="1"/>
          </p:cNvPicPr>
          <p:nvPr/>
        </p:nvPicPr>
        <p:blipFill>
          <a:blip r:embed="rId2">
            <a:extLst>
              <a:ext uri="{28A0092B-C50C-407E-A947-70E740481C1C}">
                <a14:useLocalDpi xmlns:a14="http://schemas.microsoft.com/office/drawing/2010/main" val="0"/>
              </a:ext>
            </a:extLst>
          </a:blip>
          <a:srcRect t="15276"/>
          <a:stretch/>
        </p:blipFill>
        <p:spPr>
          <a:xfrm>
            <a:off x="1137037" y="1982907"/>
            <a:ext cx="8985190" cy="1693628"/>
          </a:xfrm>
          <a:prstGeom prst="rect">
            <a:avLst/>
          </a:prstGeom>
        </p:spPr>
      </p:pic>
    </p:spTree>
    <p:extLst>
      <p:ext uri="{BB962C8B-B14F-4D97-AF65-F5344CB8AC3E}">
        <p14:creationId xmlns:p14="http://schemas.microsoft.com/office/powerpoint/2010/main" val="698310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534EE-7A30-7324-0ADF-9BC727D52E32}"/>
              </a:ext>
            </a:extLst>
          </p:cNvPr>
          <p:cNvSpPr>
            <a:spLocks noGrp="1"/>
          </p:cNvSpPr>
          <p:nvPr>
            <p:ph type="title"/>
          </p:nvPr>
        </p:nvSpPr>
        <p:spPr/>
        <p:txBody>
          <a:bodyPr/>
          <a:lstStyle/>
          <a:p>
            <a:r>
              <a:rPr lang="en-US" dirty="0"/>
              <a:t>Check the beam pointing  </a:t>
            </a:r>
          </a:p>
        </p:txBody>
      </p:sp>
      <p:pic>
        <p:nvPicPr>
          <p:cNvPr id="7" name="Picture 6">
            <a:extLst>
              <a:ext uri="{FF2B5EF4-FFF2-40B4-BE49-F238E27FC236}">
                <a16:creationId xmlns:a16="http://schemas.microsoft.com/office/drawing/2014/main" id="{1A207F0A-75B7-E566-F56A-0EF0397A5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204" y="1270066"/>
            <a:ext cx="4965700" cy="2521970"/>
          </a:xfrm>
          <a:prstGeom prst="rect">
            <a:avLst/>
          </a:prstGeom>
          <a:ln>
            <a:noFill/>
          </a:ln>
          <a:effectLst>
            <a:outerShdw blurRad="292100" dist="139700" dir="2700000" algn="tl" rotWithShape="0">
              <a:srgbClr val="333333">
                <a:alpha val="65000"/>
              </a:srgbClr>
            </a:outerShdw>
          </a:effectLst>
        </p:spPr>
      </p:pic>
      <p:pic>
        <p:nvPicPr>
          <p:cNvPr id="5" name="Content Placeholder 4">
            <a:extLst>
              <a:ext uri="{FF2B5EF4-FFF2-40B4-BE49-F238E27FC236}">
                <a16:creationId xmlns:a16="http://schemas.microsoft.com/office/drawing/2014/main" id="{1899B77E-B491-14E9-3147-59C582D404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35675" y="3429000"/>
            <a:ext cx="3176986" cy="252197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66010ED-01F4-C092-EE81-A7523CED1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8369" y="506889"/>
            <a:ext cx="4673631" cy="3526046"/>
          </a:xfrm>
          <a:prstGeom prst="rect">
            <a:avLst/>
          </a:prstGeom>
        </p:spPr>
      </p:pic>
      <p:sp>
        <p:nvSpPr>
          <p:cNvPr id="10" name="Content Placeholder 2">
            <a:extLst>
              <a:ext uri="{FF2B5EF4-FFF2-40B4-BE49-F238E27FC236}">
                <a16:creationId xmlns:a16="http://schemas.microsoft.com/office/drawing/2014/main" id="{FF056D82-CC7F-0C4A-F2BA-B67EAB0D8290}"/>
              </a:ext>
            </a:extLst>
          </p:cNvPr>
          <p:cNvSpPr txBox="1">
            <a:spLocks/>
          </p:cNvSpPr>
          <p:nvPr/>
        </p:nvSpPr>
        <p:spPr>
          <a:xfrm>
            <a:off x="6096001" y="3974212"/>
            <a:ext cx="5562141" cy="2644702"/>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SzPct val="150000"/>
              <a:buFont typeface="Courier New" panose="02070309020205020404" pitchFamily="49" charset="0"/>
              <a:buChar char="o"/>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lumMod val="75000"/>
                </a:schemeClr>
              </a:buClr>
              <a:buSzPct val="120000"/>
              <a:buFont typeface="Arial" panose="020B0604020202020204" pitchFamily="34" charset="0"/>
              <a:buChar char="•"/>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400" dirty="0"/>
              <a:t>Check the photon beam pointing in time, not only after the final tuning. </a:t>
            </a:r>
          </a:p>
          <a:p>
            <a:pPr>
              <a:lnSpc>
                <a:spcPct val="100000"/>
              </a:lnSpc>
              <a:spcBef>
                <a:spcPts val="600"/>
              </a:spcBef>
            </a:pPr>
            <a:r>
              <a:rPr lang="en-US" sz="1400" dirty="0"/>
              <a:t>For pointing corrections, use the Photon Beam Pointing server shown above. </a:t>
            </a:r>
          </a:p>
          <a:p>
            <a:pPr>
              <a:lnSpc>
                <a:spcPct val="100000"/>
              </a:lnSpc>
              <a:spcBef>
                <a:spcPts val="600"/>
              </a:spcBef>
            </a:pPr>
            <a:r>
              <a:rPr lang="en-US" sz="1400" dirty="0"/>
              <a:t>At this time, pointing corrections should be carried out with quad movers not with air coils! </a:t>
            </a:r>
          </a:p>
          <a:p>
            <a:pPr>
              <a:lnSpc>
                <a:spcPct val="100000"/>
              </a:lnSpc>
              <a:spcBef>
                <a:spcPts val="600"/>
              </a:spcBef>
            </a:pPr>
            <a:r>
              <a:rPr lang="en-US" sz="1400" dirty="0"/>
              <a:t>Depending on the photon energy, it might be necessary to do some small air coil optimizations after a pointing correction. </a:t>
            </a:r>
          </a:p>
          <a:p>
            <a:pPr>
              <a:lnSpc>
                <a:spcPct val="100000"/>
              </a:lnSpc>
              <a:spcBef>
                <a:spcPts val="600"/>
              </a:spcBef>
            </a:pPr>
            <a:r>
              <a:rPr lang="en-US" sz="1400" dirty="0"/>
              <a:t>It is possible to achieve the same pulse energy again as before the pointing correction! </a:t>
            </a:r>
          </a:p>
        </p:txBody>
      </p:sp>
      <p:sp>
        <p:nvSpPr>
          <p:cNvPr id="11" name="Content Placeholder 2">
            <a:extLst>
              <a:ext uri="{FF2B5EF4-FFF2-40B4-BE49-F238E27FC236}">
                <a16:creationId xmlns:a16="http://schemas.microsoft.com/office/drawing/2014/main" id="{2301648D-23CC-39A9-7C6B-CC4C3D1A522B}"/>
              </a:ext>
            </a:extLst>
          </p:cNvPr>
          <p:cNvSpPr txBox="1">
            <a:spLocks/>
          </p:cNvSpPr>
          <p:nvPr/>
        </p:nvSpPr>
        <p:spPr>
          <a:xfrm>
            <a:off x="533858" y="4066490"/>
            <a:ext cx="1789890" cy="1683596"/>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SzPct val="150000"/>
              <a:buFont typeface="Courier New" panose="02070309020205020404" pitchFamily="49" charset="0"/>
              <a:buChar char="o"/>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lumMod val="75000"/>
                </a:schemeClr>
              </a:buClr>
              <a:buSzPct val="120000"/>
              <a:buFont typeface="Arial" panose="020B0604020202020204" pitchFamily="34" charset="0"/>
              <a:buChar char="•"/>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1400" dirty="0"/>
              <a:t>Screenshots from February 12, 2025 </a:t>
            </a:r>
          </a:p>
        </p:txBody>
      </p:sp>
    </p:spTree>
    <p:extLst>
      <p:ext uri="{BB962C8B-B14F-4D97-AF65-F5344CB8AC3E}">
        <p14:creationId xmlns:p14="http://schemas.microsoft.com/office/powerpoint/2010/main" val="1714852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ADF3E-929B-117B-38E4-ADF0637A5B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6B2F7A-608D-FC93-8DED-54507FA7D8FD}"/>
              </a:ext>
            </a:extLst>
          </p:cNvPr>
          <p:cNvSpPr>
            <a:spLocks noGrp="1"/>
          </p:cNvSpPr>
          <p:nvPr>
            <p:ph type="title"/>
          </p:nvPr>
        </p:nvSpPr>
        <p:spPr/>
        <p:txBody>
          <a:bodyPr/>
          <a:lstStyle/>
          <a:p>
            <a:r>
              <a:rPr lang="en-US" dirty="0"/>
              <a:t>Sliding window optimization </a:t>
            </a:r>
          </a:p>
        </p:txBody>
      </p:sp>
      <p:pic>
        <p:nvPicPr>
          <p:cNvPr id="9" name="Picture 8">
            <a:extLst>
              <a:ext uri="{FF2B5EF4-FFF2-40B4-BE49-F238E27FC236}">
                <a16:creationId xmlns:a16="http://schemas.microsoft.com/office/drawing/2014/main" id="{2E98C97E-D391-552A-7357-FDE2CBF9908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7510" y="3580544"/>
            <a:ext cx="4727313" cy="2400899"/>
          </a:xfrm>
          <a:prstGeom prst="rect">
            <a:avLst/>
          </a:prstGeom>
          <a:ln>
            <a:noFill/>
          </a:ln>
          <a:effectLst>
            <a:outerShdw blurRad="292100" dist="139700" dir="2700000" algn="tl" rotWithShape="0">
              <a:srgbClr val="333333">
                <a:alpha val="65000"/>
              </a:srgbClr>
            </a:outerShdw>
          </a:effectLst>
        </p:spPr>
      </p:pic>
      <p:sp>
        <p:nvSpPr>
          <p:cNvPr id="10" name="Content Placeholder 2">
            <a:extLst>
              <a:ext uri="{FF2B5EF4-FFF2-40B4-BE49-F238E27FC236}">
                <a16:creationId xmlns:a16="http://schemas.microsoft.com/office/drawing/2014/main" id="{D0496665-9CEF-9784-D20A-6BF5D275170A}"/>
              </a:ext>
            </a:extLst>
          </p:cNvPr>
          <p:cNvSpPr txBox="1">
            <a:spLocks/>
          </p:cNvSpPr>
          <p:nvPr/>
        </p:nvSpPr>
        <p:spPr>
          <a:xfrm>
            <a:off x="527510" y="1190395"/>
            <a:ext cx="5428673" cy="1359858"/>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SzPct val="150000"/>
              <a:buFont typeface="Courier New" panose="02070309020205020404" pitchFamily="49" charset="0"/>
              <a:buChar char="o"/>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lumMod val="75000"/>
                </a:schemeClr>
              </a:buClr>
              <a:buSzPct val="120000"/>
              <a:buFont typeface="Arial" panose="020B0604020202020204" pitchFamily="34" charset="0"/>
              <a:buChar char="•"/>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400" dirty="0"/>
              <a:t>Sliding window optimization means that cells at the beginning of the undulator are opened and others at the end are closed. </a:t>
            </a:r>
          </a:p>
          <a:p>
            <a:pPr>
              <a:lnSpc>
                <a:spcPct val="100000"/>
              </a:lnSpc>
              <a:spcBef>
                <a:spcPts val="600"/>
              </a:spcBef>
            </a:pPr>
            <a:r>
              <a:rPr lang="en-US" sz="1400" dirty="0"/>
              <a:t>The pulse energy and pointing should be the same for all combinations of cells. </a:t>
            </a:r>
          </a:p>
          <a:p>
            <a:pPr>
              <a:lnSpc>
                <a:spcPct val="100000"/>
              </a:lnSpc>
              <a:spcBef>
                <a:spcPts val="600"/>
              </a:spcBef>
            </a:pPr>
            <a:r>
              <a:rPr lang="en-US" sz="1400" dirty="0"/>
              <a:t>Doing this cell by cell is tedious and, in most cases, not necessary. A 3-step approach (first cells, middle cells, last cells) does the trick at most times. </a:t>
            </a:r>
          </a:p>
          <a:p>
            <a:pPr>
              <a:lnSpc>
                <a:spcPct val="100000"/>
              </a:lnSpc>
              <a:spcBef>
                <a:spcPts val="600"/>
              </a:spcBef>
            </a:pPr>
            <a:r>
              <a:rPr lang="en-US" sz="1400" dirty="0"/>
              <a:t>This helps especially for seeding, since it can be guarantied that the last cells are well aligned. </a:t>
            </a:r>
          </a:p>
          <a:p>
            <a:pPr>
              <a:lnSpc>
                <a:spcPct val="100000"/>
              </a:lnSpc>
              <a:spcBef>
                <a:spcPts val="600"/>
              </a:spcBef>
            </a:pPr>
            <a:endParaRPr lang="en-US" sz="1400" dirty="0"/>
          </a:p>
        </p:txBody>
      </p:sp>
      <p:sp>
        <p:nvSpPr>
          <p:cNvPr id="6" name="Content Placeholder 2">
            <a:extLst>
              <a:ext uri="{FF2B5EF4-FFF2-40B4-BE49-F238E27FC236}">
                <a16:creationId xmlns:a16="http://schemas.microsoft.com/office/drawing/2014/main" id="{7A459E82-BDE3-CC85-487A-47C80F327410}"/>
              </a:ext>
            </a:extLst>
          </p:cNvPr>
          <p:cNvSpPr txBox="1">
            <a:spLocks/>
          </p:cNvSpPr>
          <p:nvPr/>
        </p:nvSpPr>
        <p:spPr>
          <a:xfrm>
            <a:off x="6096000" y="3697448"/>
            <a:ext cx="5799589" cy="3588651"/>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SzPct val="150000"/>
              <a:buFont typeface="Courier New" panose="02070309020205020404" pitchFamily="49" charset="0"/>
              <a:buChar char="o"/>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lumMod val="75000"/>
                </a:schemeClr>
              </a:buClr>
              <a:buSzPct val="120000"/>
              <a:buFont typeface="Arial" panose="020B0604020202020204" pitchFamily="34" charset="0"/>
              <a:buChar char="•"/>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400" dirty="0"/>
              <a:t>Sliding window optimization means that cells at the beginning of the undulator are opened and others at the end are closed. </a:t>
            </a:r>
          </a:p>
          <a:p>
            <a:pPr>
              <a:lnSpc>
                <a:spcPct val="100000"/>
              </a:lnSpc>
              <a:spcBef>
                <a:spcPts val="600"/>
              </a:spcBef>
            </a:pPr>
            <a:r>
              <a:rPr lang="en-US" sz="1400" dirty="0"/>
              <a:t>The pulse energy and pointing should be the same for all combinations of cells. </a:t>
            </a:r>
          </a:p>
          <a:p>
            <a:pPr>
              <a:lnSpc>
                <a:spcPct val="100000"/>
              </a:lnSpc>
              <a:spcBef>
                <a:spcPts val="600"/>
              </a:spcBef>
            </a:pPr>
            <a:r>
              <a:rPr lang="en-US" sz="1400" dirty="0"/>
              <a:t>Doing this cell by cell is tedious and, in most cases, not necessary. A 3-step approach (first cells, middle cells, last cells) does the trick at most times. </a:t>
            </a:r>
          </a:p>
          <a:p>
            <a:pPr>
              <a:lnSpc>
                <a:spcPct val="100000"/>
              </a:lnSpc>
              <a:spcBef>
                <a:spcPts val="600"/>
              </a:spcBef>
            </a:pPr>
            <a:r>
              <a:rPr lang="en-US" sz="1400" dirty="0"/>
              <a:t>This helps especially for seeding, since it can be guarantied that the last cells are well aligned. </a:t>
            </a:r>
          </a:p>
          <a:p>
            <a:pPr>
              <a:lnSpc>
                <a:spcPct val="100000"/>
              </a:lnSpc>
              <a:spcBef>
                <a:spcPts val="600"/>
              </a:spcBef>
            </a:pPr>
            <a:r>
              <a:rPr lang="en-US" sz="1400" dirty="0"/>
              <a:t>Blog entry on SWO https://</a:t>
            </a:r>
            <a:r>
              <a:rPr lang="en-US" sz="1400" dirty="0" err="1"/>
              <a:t>xwiki.desy.de</a:t>
            </a:r>
            <a:r>
              <a:rPr lang="en-US" sz="1400" dirty="0"/>
              <a:t>/</a:t>
            </a:r>
            <a:r>
              <a:rPr lang="en-US" sz="1400" dirty="0" err="1"/>
              <a:t>xwiki</a:t>
            </a:r>
            <a:r>
              <a:rPr lang="en-US" sz="1400" dirty="0"/>
              <a:t>/short/539c6</a:t>
            </a:r>
          </a:p>
        </p:txBody>
      </p:sp>
      <p:pic>
        <p:nvPicPr>
          <p:cNvPr id="12" name="Picture 11">
            <a:extLst>
              <a:ext uri="{FF2B5EF4-FFF2-40B4-BE49-F238E27FC236}">
                <a16:creationId xmlns:a16="http://schemas.microsoft.com/office/drawing/2014/main" id="{BE6CF477-D5D2-1493-4EB6-E03115A23568}"/>
              </a:ext>
            </a:extLst>
          </p:cNvPr>
          <p:cNvPicPr>
            <a:picLocks noChangeAspect="1"/>
          </p:cNvPicPr>
          <p:nvPr/>
        </p:nvPicPr>
        <p:blipFill>
          <a:blip r:embed="rId3">
            <a:extLst>
              <a:ext uri="{28A0092B-C50C-407E-A947-70E740481C1C}">
                <a14:useLocalDpi xmlns:a14="http://schemas.microsoft.com/office/drawing/2010/main" val="0"/>
              </a:ext>
            </a:extLst>
          </a:blip>
          <a:srcRect b="19099"/>
          <a:stretch/>
        </p:blipFill>
        <p:spPr>
          <a:xfrm>
            <a:off x="6493079" y="1087890"/>
            <a:ext cx="5234424" cy="22676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1111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763B9-806C-9B7D-1B48-1C89FFC2D051}"/>
              </a:ext>
            </a:extLst>
          </p:cNvPr>
          <p:cNvSpPr>
            <a:spLocks noGrp="1"/>
          </p:cNvSpPr>
          <p:nvPr>
            <p:ph type="title"/>
          </p:nvPr>
        </p:nvSpPr>
        <p:spPr/>
        <p:txBody>
          <a:bodyPr/>
          <a:lstStyle/>
          <a:p>
            <a:r>
              <a:rPr lang="en-US" dirty="0"/>
              <a:t>No contribution from last cells </a:t>
            </a:r>
          </a:p>
        </p:txBody>
      </p:sp>
      <p:sp>
        <p:nvSpPr>
          <p:cNvPr id="6" name="Content Placeholder 2">
            <a:extLst>
              <a:ext uri="{FF2B5EF4-FFF2-40B4-BE49-F238E27FC236}">
                <a16:creationId xmlns:a16="http://schemas.microsoft.com/office/drawing/2014/main" id="{2CB1CCB7-97AC-36DE-4225-29D2534B6A91}"/>
              </a:ext>
            </a:extLst>
          </p:cNvPr>
          <p:cNvSpPr txBox="1">
            <a:spLocks/>
          </p:cNvSpPr>
          <p:nvPr/>
        </p:nvSpPr>
        <p:spPr>
          <a:xfrm>
            <a:off x="527511" y="1190394"/>
            <a:ext cx="3801208" cy="4955373"/>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SzPct val="150000"/>
              <a:buFont typeface="Courier New" panose="02070309020205020404" pitchFamily="49" charset="0"/>
              <a:buChar char="o"/>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lumMod val="75000"/>
                </a:schemeClr>
              </a:buClr>
              <a:buSzPct val="120000"/>
              <a:buFont typeface="Arial" panose="020B0604020202020204" pitchFamily="34" charset="0"/>
              <a:buChar char="•"/>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400" dirty="0"/>
              <a:t>As said on slide 4, it can be that the cells are not well aligned after </a:t>
            </a:r>
            <a:r>
              <a:rPr lang="en-US" sz="1400" dirty="0" err="1"/>
              <a:t>eBBA</a:t>
            </a:r>
            <a:r>
              <a:rPr lang="en-US" sz="1400" dirty="0"/>
              <a:t> -&gt; k-mono and the </a:t>
            </a:r>
            <a:r>
              <a:rPr lang="en-US" sz="1400" dirty="0" err="1"/>
              <a:t>pBBA</a:t>
            </a:r>
            <a:r>
              <a:rPr lang="en-US" sz="1400" dirty="0"/>
              <a:t> the photon Beam Based Alignment can help. </a:t>
            </a:r>
          </a:p>
          <a:p>
            <a:pPr>
              <a:lnSpc>
                <a:spcPct val="100000"/>
              </a:lnSpc>
              <a:spcBef>
                <a:spcPts val="600"/>
              </a:spcBef>
            </a:pPr>
            <a:r>
              <a:rPr lang="en-US" sz="1400" dirty="0"/>
              <a:t>First time applied for alignment in September 2023: </a:t>
            </a:r>
            <a:r>
              <a:rPr lang="en-US" sz="1400" dirty="0">
                <a:hlinkClick r:id="rId2"/>
              </a:rPr>
              <a:t>Logbook</a:t>
            </a:r>
            <a:endParaRPr lang="en-US" sz="1400" dirty="0"/>
          </a:p>
          <a:p>
            <a:pPr>
              <a:lnSpc>
                <a:spcPct val="100000"/>
              </a:lnSpc>
              <a:spcBef>
                <a:spcPts val="600"/>
              </a:spcBef>
            </a:pPr>
            <a:r>
              <a:rPr lang="en-US" sz="1400" dirty="0"/>
              <a:t>More info about the k-mono on </a:t>
            </a:r>
            <a:r>
              <a:rPr lang="en-US" sz="1400" dirty="0">
                <a:hlinkClick r:id="rId3"/>
              </a:rPr>
              <a:t>XWiki</a:t>
            </a:r>
            <a:r>
              <a:rPr lang="en-US" sz="1400" dirty="0"/>
              <a:t> (can be also found under procedures). </a:t>
            </a:r>
          </a:p>
          <a:p>
            <a:pPr>
              <a:lnSpc>
                <a:spcPct val="100000"/>
              </a:lnSpc>
              <a:spcBef>
                <a:spcPts val="600"/>
              </a:spcBef>
            </a:pPr>
            <a:endParaRPr lang="en-US" sz="1400" dirty="0"/>
          </a:p>
          <a:p>
            <a:pPr>
              <a:lnSpc>
                <a:spcPct val="100000"/>
              </a:lnSpc>
              <a:spcBef>
                <a:spcPts val="600"/>
              </a:spcBef>
            </a:pPr>
            <a:r>
              <a:rPr lang="en-US" sz="1400" dirty="0"/>
              <a:t>So far, k-mono can only be operated via Karabo and can easily be damaged, thus no manual how to start it here. </a:t>
            </a:r>
          </a:p>
          <a:p>
            <a:pPr>
              <a:lnSpc>
                <a:spcPct val="100000"/>
              </a:lnSpc>
              <a:spcBef>
                <a:spcPts val="600"/>
              </a:spcBef>
            </a:pPr>
            <a:r>
              <a:rPr lang="en-US" sz="1400" dirty="0"/>
              <a:t>This device allows us to study the pointing of individual undulator cell one-by-one. </a:t>
            </a:r>
          </a:p>
          <a:p>
            <a:pPr>
              <a:lnSpc>
                <a:spcPct val="100000"/>
              </a:lnSpc>
              <a:spcBef>
                <a:spcPts val="600"/>
              </a:spcBef>
            </a:pPr>
            <a:r>
              <a:rPr lang="en-US" sz="1400" dirty="0"/>
              <a:t>Typically, we check the pointing of some lasing cells and adjust the other cells to the same point. </a:t>
            </a:r>
          </a:p>
          <a:p>
            <a:pPr>
              <a:lnSpc>
                <a:spcPct val="100000"/>
              </a:lnSpc>
              <a:spcBef>
                <a:spcPts val="600"/>
              </a:spcBef>
            </a:pPr>
            <a:r>
              <a:rPr lang="en-US" sz="1400" dirty="0"/>
              <a:t>A few more things have to be considered, but in general that works out nicely. </a:t>
            </a:r>
          </a:p>
        </p:txBody>
      </p:sp>
      <p:pic>
        <p:nvPicPr>
          <p:cNvPr id="8" name="Picture 7">
            <a:extLst>
              <a:ext uri="{FF2B5EF4-FFF2-40B4-BE49-F238E27FC236}">
                <a16:creationId xmlns:a16="http://schemas.microsoft.com/office/drawing/2014/main" id="{6ED4895F-E01E-6E7C-1C41-47D74EB87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130" y="1087890"/>
            <a:ext cx="6736359" cy="3643501"/>
          </a:xfrm>
          <a:prstGeom prst="rect">
            <a:avLst/>
          </a:prstGeom>
        </p:spPr>
      </p:pic>
      <p:sp>
        <p:nvSpPr>
          <p:cNvPr id="9" name="Content Placeholder 2">
            <a:extLst>
              <a:ext uri="{FF2B5EF4-FFF2-40B4-BE49-F238E27FC236}">
                <a16:creationId xmlns:a16="http://schemas.microsoft.com/office/drawing/2014/main" id="{009C35BB-3CC3-0FEF-F5B6-FF2F763EB718}"/>
              </a:ext>
            </a:extLst>
          </p:cNvPr>
          <p:cNvSpPr txBox="1">
            <a:spLocks/>
          </p:cNvSpPr>
          <p:nvPr/>
        </p:nvSpPr>
        <p:spPr>
          <a:xfrm>
            <a:off x="9084070" y="765192"/>
            <a:ext cx="2895409" cy="645396"/>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SzPct val="150000"/>
              <a:buFont typeface="Courier New" panose="02070309020205020404" pitchFamily="49" charset="0"/>
              <a:buChar char="o"/>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lumMod val="75000"/>
                </a:schemeClr>
              </a:buClr>
              <a:buSzPct val="120000"/>
              <a:buFont typeface="Arial" panose="020B0604020202020204" pitchFamily="34" charset="0"/>
              <a:buChar char="•"/>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1400" dirty="0"/>
              <a:t>FEL23 conference proceedings </a:t>
            </a:r>
          </a:p>
        </p:txBody>
      </p:sp>
      <p:sp>
        <p:nvSpPr>
          <p:cNvPr id="10" name="Content Placeholder 2">
            <a:extLst>
              <a:ext uri="{FF2B5EF4-FFF2-40B4-BE49-F238E27FC236}">
                <a16:creationId xmlns:a16="http://schemas.microsoft.com/office/drawing/2014/main" id="{117B55ED-3EB7-33C1-B08A-EBB875B34295}"/>
              </a:ext>
            </a:extLst>
          </p:cNvPr>
          <p:cNvSpPr txBox="1">
            <a:spLocks/>
          </p:cNvSpPr>
          <p:nvPr/>
        </p:nvSpPr>
        <p:spPr>
          <a:xfrm>
            <a:off x="4928130" y="4876404"/>
            <a:ext cx="6866791" cy="1216404"/>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SzPct val="150000"/>
              <a:buFont typeface="Courier New" panose="02070309020205020404" pitchFamily="49" charset="0"/>
              <a:buChar char="o"/>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lumMod val="75000"/>
                </a:schemeClr>
              </a:buClr>
              <a:buSzPct val="120000"/>
              <a:buFont typeface="Arial" panose="020B0604020202020204" pitchFamily="34" charset="0"/>
              <a:buChar char="•"/>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400" dirty="0"/>
              <a:t>An alignment of the last 10-15 cells of SA1 or SA2 takes about 1 h including all preparations. </a:t>
            </a:r>
          </a:p>
          <a:p>
            <a:pPr>
              <a:lnSpc>
                <a:spcPct val="100000"/>
              </a:lnSpc>
              <a:spcBef>
                <a:spcPts val="600"/>
              </a:spcBef>
            </a:pPr>
            <a:r>
              <a:rPr lang="en-US" sz="1400" dirty="0"/>
              <a:t>Automation will follow. </a:t>
            </a:r>
          </a:p>
          <a:p>
            <a:pPr>
              <a:lnSpc>
                <a:spcPct val="100000"/>
              </a:lnSpc>
              <a:spcBef>
                <a:spcPts val="600"/>
              </a:spcBef>
            </a:pPr>
            <a:r>
              <a:rPr lang="en-US" sz="1400" dirty="0"/>
              <a:t>The result is good enough to find overlap/contribution but some fine tuning is still needed (air coil optimizations). </a:t>
            </a:r>
          </a:p>
        </p:txBody>
      </p:sp>
    </p:spTree>
    <p:extLst>
      <p:ext uri="{BB962C8B-B14F-4D97-AF65-F5344CB8AC3E}">
        <p14:creationId xmlns:p14="http://schemas.microsoft.com/office/powerpoint/2010/main" val="15710205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emf"/></Relationships>
</file>

<file path=ppt/theme/theme1.xml><?xml version="1.0" encoding="utf-8"?>
<a:theme xmlns:a="http://schemas.openxmlformats.org/drawingml/2006/main" name="XFEL_PowerPoint_16x9_v3_RW">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spPr>
      <a:bodyPr rtlCol="0" anchor="ctr">
        <a:noAutofit/>
      </a:bodyPr>
      <a:lstStyle>
        <a:defPPr algn="ctr">
          <a:lnSpc>
            <a:spcPct val="113000"/>
          </a:lnSpc>
          <a:defRPr sz="1400" dirty="0" err="1" smtClean="0"/>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marL="269875" indent="-269875">
          <a:lnSpc>
            <a:spcPct val="112000"/>
          </a:lnSpc>
          <a:buBlip>
            <a:blip xmlns:r="http://schemas.openxmlformats.org/officeDocument/2006/relationships" r:embed="rId1"/>
          </a:buBlip>
          <a:defRPr sz="1400" dirty="0" err="1" smtClean="0"/>
        </a:defPPr>
      </a:lstStyle>
    </a:txDef>
  </a:objectDefaults>
  <a:extraClrSchemeLst/>
  <a:extLst>
    <a:ext uri="{05A4C25C-085E-4340-85A3-A5531E510DB2}">
      <thm15:themeFamily xmlns:thm15="http://schemas.microsoft.com/office/thememl/2012/main" name="XFEL-DESY_template_new(1).pptx" id="{CF4EBC88-86BB-4181-906E-52480D209311}" vid="{CCBFB964-55EB-46D3-8DBA-8F41E6A144D2}"/>
    </a:ext>
  </a:extLst>
</a:theme>
</file>

<file path=ppt/theme/theme2.xml><?xml version="1.0" encoding="utf-8"?>
<a:theme xmlns:a="http://schemas.openxmlformats.org/drawingml/2006/main" name="Office">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XFEL_PowerPoint_16x9_v3_RW</Template>
  <TotalTime>5397</TotalTime>
  <Words>1294</Words>
  <Application>Microsoft Macintosh PowerPoint</Application>
  <PresentationFormat>Widescreen</PresentationFormat>
  <Paragraphs>86</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Courier New</vt:lpstr>
      <vt:lpstr>XFEL_PowerPoint_16x9_v3_RW</vt:lpstr>
      <vt:lpstr>Undulator trajectory alignment </vt:lpstr>
      <vt:lpstr>Undulator cell </vt:lpstr>
      <vt:lpstr>Start of the alignment: Electron beam based alignment </vt:lpstr>
      <vt:lpstr>eBBA example SA1, last iteration</vt:lpstr>
      <vt:lpstr>Next step: air coil alignment. How to start </vt:lpstr>
      <vt:lpstr>Next step: air coil alignment. How to start </vt:lpstr>
      <vt:lpstr>Check the beam pointing  </vt:lpstr>
      <vt:lpstr>Sliding window optimization </vt:lpstr>
      <vt:lpstr>No contribution from last cells </vt:lpstr>
      <vt:lpstr>News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Matthias Scholz</dc:creator>
  <cp:lastModifiedBy>Matthias Scholz</cp:lastModifiedBy>
  <cp:revision>8</cp:revision>
  <dcterms:created xsi:type="dcterms:W3CDTF">2025-04-29T10:57:02Z</dcterms:created>
  <dcterms:modified xsi:type="dcterms:W3CDTF">2026-01-09T10:52:28Z</dcterms:modified>
</cp:coreProperties>
</file>