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2" r:id="rId2"/>
    <p:sldId id="267" r:id="rId3"/>
    <p:sldId id="285" r:id="rId4"/>
    <p:sldId id="283" r:id="rId5"/>
    <p:sldId id="284" r:id="rId6"/>
    <p:sldId id="268" r:id="rId7"/>
    <p:sldId id="286" r:id="rId8"/>
    <p:sldId id="294" r:id="rId9"/>
    <p:sldId id="276" r:id="rId10"/>
    <p:sldId id="273" r:id="rId11"/>
    <p:sldId id="295" r:id="rId12"/>
    <p:sldId id="296" r:id="rId13"/>
    <p:sldId id="277"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62" autoAdjust="0"/>
    <p:restoredTop sz="94681" autoAdjust="0"/>
  </p:normalViewPr>
  <p:slideViewPr>
    <p:cSldViewPr snapToGrid="0" snapToObjects="1">
      <p:cViewPr varScale="1">
        <p:scale>
          <a:sx n="124" d="100"/>
          <a:sy n="124" d="100"/>
        </p:scale>
        <p:origin x="56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2025-11-27</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2025-11-27</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2025-11-27</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er Architecture Backround Templ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D61A1-005B-9349-9560-8B6E4A960A36}"/>
              </a:ext>
            </a:extLst>
          </p:cNvPr>
          <p:cNvSpPr/>
          <p:nvPr userDrawn="1"/>
        </p:nvSpPr>
        <p:spPr>
          <a:xfrm>
            <a:off x="0" y="3927918"/>
            <a:ext cx="12192000" cy="1099308"/>
          </a:xfrm>
          <a:prstGeom prst="rect">
            <a:avLst/>
          </a:prstGeom>
          <a:solidFill>
            <a:srgbClr val="006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Rectangle 7">
            <a:extLst>
              <a:ext uri="{FF2B5EF4-FFF2-40B4-BE49-F238E27FC236}">
                <a16:creationId xmlns:a16="http://schemas.microsoft.com/office/drawing/2014/main" id="{0A8653FB-B250-B74B-8079-E8E844E6281E}"/>
              </a:ext>
            </a:extLst>
          </p:cNvPr>
          <p:cNvSpPr/>
          <p:nvPr userDrawn="1"/>
        </p:nvSpPr>
        <p:spPr>
          <a:xfrm>
            <a:off x="-2836" y="0"/>
            <a:ext cx="12194836" cy="997682"/>
          </a:xfrm>
          <a:prstGeom prst="rect">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Rectangle 8">
            <a:extLst>
              <a:ext uri="{FF2B5EF4-FFF2-40B4-BE49-F238E27FC236}">
                <a16:creationId xmlns:a16="http://schemas.microsoft.com/office/drawing/2014/main" id="{198FFC8F-F4E1-4244-B4EA-0EAA62C78BC2}"/>
              </a:ext>
            </a:extLst>
          </p:cNvPr>
          <p:cNvSpPr/>
          <p:nvPr userDrawn="1"/>
        </p:nvSpPr>
        <p:spPr>
          <a:xfrm>
            <a:off x="0" y="968579"/>
            <a:ext cx="12192000" cy="931223"/>
          </a:xfrm>
          <a:prstGeom prst="rect">
            <a:avLst/>
          </a:prstGeom>
          <a:solidFill>
            <a:srgbClr val="008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 name="Rectangle 9">
            <a:extLst>
              <a:ext uri="{FF2B5EF4-FFF2-40B4-BE49-F238E27FC236}">
                <a16:creationId xmlns:a16="http://schemas.microsoft.com/office/drawing/2014/main" id="{C0B7FE8E-DD0B-EB48-A4A8-EA5F915EDDAA}"/>
              </a:ext>
            </a:extLst>
          </p:cNvPr>
          <p:cNvSpPr/>
          <p:nvPr userDrawn="1"/>
        </p:nvSpPr>
        <p:spPr>
          <a:xfrm>
            <a:off x="0" y="1788588"/>
            <a:ext cx="12192000" cy="903473"/>
          </a:xfrm>
          <a:prstGeom prst="rect">
            <a:avLst/>
          </a:prstGeom>
          <a:solidFill>
            <a:srgbClr val="007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sp>
        <p:nvSpPr>
          <p:cNvPr id="11" name="Rectangle 10">
            <a:extLst>
              <a:ext uri="{FF2B5EF4-FFF2-40B4-BE49-F238E27FC236}">
                <a16:creationId xmlns:a16="http://schemas.microsoft.com/office/drawing/2014/main" id="{4AA1CF25-632D-9544-AE9E-B5EB65DFCD2F}"/>
              </a:ext>
            </a:extLst>
          </p:cNvPr>
          <p:cNvSpPr/>
          <p:nvPr userDrawn="1"/>
        </p:nvSpPr>
        <p:spPr>
          <a:xfrm>
            <a:off x="0" y="2644358"/>
            <a:ext cx="12192000" cy="1285335"/>
          </a:xfrm>
          <a:prstGeom prst="rect">
            <a:avLst/>
          </a:prstGeom>
          <a:solidFill>
            <a:srgbClr val="007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Rectangle 11">
            <a:extLst>
              <a:ext uri="{FF2B5EF4-FFF2-40B4-BE49-F238E27FC236}">
                <a16:creationId xmlns:a16="http://schemas.microsoft.com/office/drawing/2014/main" id="{74874E9A-2081-864F-B3D6-C1794B7E1982}"/>
              </a:ext>
            </a:extLst>
          </p:cNvPr>
          <p:cNvSpPr/>
          <p:nvPr userDrawn="1"/>
        </p:nvSpPr>
        <p:spPr>
          <a:xfrm>
            <a:off x="0" y="5014729"/>
            <a:ext cx="12192000" cy="645082"/>
          </a:xfrm>
          <a:prstGeom prst="rect">
            <a:avLst/>
          </a:prstGeom>
          <a:solidFill>
            <a:srgbClr val="005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Rectangle 12">
            <a:extLst>
              <a:ext uri="{FF2B5EF4-FFF2-40B4-BE49-F238E27FC236}">
                <a16:creationId xmlns:a16="http://schemas.microsoft.com/office/drawing/2014/main" id="{0196D881-68F6-CD40-BBE1-413CD030367E}"/>
              </a:ext>
            </a:extLst>
          </p:cNvPr>
          <p:cNvSpPr/>
          <p:nvPr userDrawn="1"/>
        </p:nvSpPr>
        <p:spPr>
          <a:xfrm>
            <a:off x="0" y="5657017"/>
            <a:ext cx="12192000" cy="626575"/>
          </a:xfrm>
          <a:prstGeom prst="rect">
            <a:avLst/>
          </a:prstGeom>
          <a:solidFill>
            <a:srgbClr val="005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Rectangle 13">
            <a:extLst>
              <a:ext uri="{FF2B5EF4-FFF2-40B4-BE49-F238E27FC236}">
                <a16:creationId xmlns:a16="http://schemas.microsoft.com/office/drawing/2014/main" id="{3C8BFD91-D8F4-C74F-9AD9-92D3F3F5EA57}"/>
              </a:ext>
            </a:extLst>
          </p:cNvPr>
          <p:cNvSpPr/>
          <p:nvPr userDrawn="1"/>
        </p:nvSpPr>
        <p:spPr>
          <a:xfrm>
            <a:off x="0" y="6275574"/>
            <a:ext cx="12192000" cy="582427"/>
          </a:xfrm>
          <a:prstGeom prst="rect">
            <a:avLst/>
          </a:prstGeom>
          <a:solidFill>
            <a:srgbClr val="004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15" name="Straight Connector 14">
            <a:extLst>
              <a:ext uri="{FF2B5EF4-FFF2-40B4-BE49-F238E27FC236}">
                <a16:creationId xmlns:a16="http://schemas.microsoft.com/office/drawing/2014/main" id="{04B5FEE5-9D4C-844D-86CB-71AD3DF266E9}"/>
              </a:ext>
            </a:extLst>
          </p:cNvPr>
          <p:cNvCxnSpPr>
            <a:cxnSpLocks/>
          </p:cNvCxnSpPr>
          <p:nvPr userDrawn="1"/>
        </p:nvCxnSpPr>
        <p:spPr>
          <a:xfrm>
            <a:off x="-2835" y="964519"/>
            <a:ext cx="12194836" cy="0"/>
          </a:xfrm>
          <a:prstGeom prst="line">
            <a:avLst/>
          </a:prstGeom>
          <a:ln w="9525" cap="rnd" cmpd="sng" algn="ctr">
            <a:gradFill>
              <a:gsLst>
                <a:gs pos="0">
                  <a:schemeClr val="bg1">
                    <a:alpha val="78000"/>
                  </a:schemeClr>
                </a:gs>
                <a:gs pos="26000">
                  <a:schemeClr val="bg1">
                    <a:alpha val="30000"/>
                  </a:schemeClr>
                </a:gs>
                <a:gs pos="86000">
                  <a:srgbClr val="FFFFFF">
                    <a:alpha val="17000"/>
                  </a:srgbClr>
                </a:gs>
                <a:gs pos="75000">
                  <a:srgbClr val="FFFFFF">
                    <a:alpha val="43000"/>
                  </a:srgbClr>
                </a:gs>
                <a:gs pos="46000">
                  <a:schemeClr val="bg1">
                    <a:alpha val="14000"/>
                  </a:schemeClr>
                </a:gs>
                <a:gs pos="100000">
                  <a:schemeClr val="bg1">
                    <a:alpha val="63000"/>
                  </a:schemeClr>
                </a:gs>
              </a:gsLst>
              <a:lin ang="0" scaled="0"/>
            </a:gra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05482A43-F451-DC45-8761-E71F6ACA9161}"/>
              </a:ext>
            </a:extLst>
          </p:cNvPr>
          <p:cNvCxnSpPr>
            <a:cxnSpLocks/>
          </p:cNvCxnSpPr>
          <p:nvPr userDrawn="1"/>
        </p:nvCxnSpPr>
        <p:spPr>
          <a:xfrm>
            <a:off x="-2835" y="1780116"/>
            <a:ext cx="12194836" cy="0"/>
          </a:xfrm>
          <a:prstGeom prst="line">
            <a:avLst/>
          </a:prstGeom>
          <a:ln w="9525" cap="rnd" cmpd="sng" algn="ctr">
            <a:gradFill>
              <a:gsLst>
                <a:gs pos="0">
                  <a:schemeClr val="bg1">
                    <a:alpha val="78000"/>
                  </a:schemeClr>
                </a:gs>
                <a:gs pos="26000">
                  <a:schemeClr val="bg1">
                    <a:alpha val="0"/>
                  </a:schemeClr>
                </a:gs>
                <a:gs pos="86000">
                  <a:srgbClr val="FFFFFF">
                    <a:alpha val="0"/>
                  </a:srgbClr>
                </a:gs>
                <a:gs pos="75000">
                  <a:srgbClr val="FFFFFF">
                    <a:alpha val="63000"/>
                  </a:srgbClr>
                </a:gs>
                <a:gs pos="36000">
                  <a:schemeClr val="bg1">
                    <a:alpha val="30000"/>
                  </a:schemeClr>
                </a:gs>
                <a:gs pos="100000">
                  <a:schemeClr val="bg1">
                    <a:alpha val="63000"/>
                  </a:schemeClr>
                </a:gs>
              </a:gsLst>
              <a:lin ang="0" scaled="0"/>
            </a:gra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ABE2EB50-8C2F-E44F-B5E9-EEF37183040E}"/>
              </a:ext>
            </a:extLst>
          </p:cNvPr>
          <p:cNvCxnSpPr>
            <a:cxnSpLocks/>
          </p:cNvCxnSpPr>
          <p:nvPr userDrawn="1"/>
        </p:nvCxnSpPr>
        <p:spPr>
          <a:xfrm>
            <a:off x="-2835" y="2635525"/>
            <a:ext cx="12194836" cy="0"/>
          </a:xfrm>
          <a:prstGeom prst="line">
            <a:avLst/>
          </a:prstGeom>
          <a:ln w="9525" cap="rnd" cmpd="sng" algn="ctr">
            <a:gradFill>
              <a:gsLst>
                <a:gs pos="0">
                  <a:schemeClr val="bg1">
                    <a:alpha val="78000"/>
                  </a:schemeClr>
                </a:gs>
                <a:gs pos="30000">
                  <a:srgbClr val="FFFFFF">
                    <a:alpha val="0"/>
                  </a:srgbClr>
                </a:gs>
                <a:gs pos="23000">
                  <a:schemeClr val="bg1">
                    <a:alpha val="0"/>
                  </a:schemeClr>
                </a:gs>
                <a:gs pos="95000">
                  <a:srgbClr val="FFFFFF">
                    <a:alpha val="0"/>
                  </a:srgbClr>
                </a:gs>
                <a:gs pos="78000">
                  <a:srgbClr val="FFFFFF">
                    <a:alpha val="36000"/>
                  </a:srgbClr>
                </a:gs>
                <a:gs pos="40000">
                  <a:schemeClr val="bg1">
                    <a:alpha val="50000"/>
                  </a:schemeClr>
                </a:gs>
                <a:gs pos="100000">
                  <a:schemeClr val="bg1">
                    <a:alpha val="63000"/>
                  </a:schemeClr>
                </a:gs>
              </a:gsLst>
              <a:lin ang="0" scaled="0"/>
            </a:gra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76FF466B-2972-1749-A871-43742C6ACAFC}"/>
              </a:ext>
            </a:extLst>
          </p:cNvPr>
          <p:cNvCxnSpPr>
            <a:cxnSpLocks/>
          </p:cNvCxnSpPr>
          <p:nvPr userDrawn="1"/>
        </p:nvCxnSpPr>
        <p:spPr>
          <a:xfrm>
            <a:off x="0" y="3921832"/>
            <a:ext cx="12192000" cy="0"/>
          </a:xfrm>
          <a:prstGeom prst="line">
            <a:avLst/>
          </a:prstGeom>
          <a:ln w="9525" cap="rnd" cmpd="sng" algn="ctr">
            <a:gradFill>
              <a:gsLst>
                <a:gs pos="0">
                  <a:schemeClr val="bg1">
                    <a:alpha val="78000"/>
                  </a:schemeClr>
                </a:gs>
                <a:gs pos="27000">
                  <a:srgbClr val="FFFFFF">
                    <a:alpha val="0"/>
                  </a:srgbClr>
                </a:gs>
                <a:gs pos="20000">
                  <a:schemeClr val="bg1">
                    <a:alpha val="0"/>
                  </a:schemeClr>
                </a:gs>
                <a:gs pos="95000">
                  <a:srgbClr val="FFFFFF">
                    <a:alpha val="0"/>
                  </a:srgbClr>
                </a:gs>
                <a:gs pos="78000">
                  <a:srgbClr val="FFFFFF">
                    <a:alpha val="36000"/>
                  </a:srgbClr>
                </a:gs>
                <a:gs pos="40000">
                  <a:schemeClr val="bg1">
                    <a:alpha val="50000"/>
                  </a:schemeClr>
                </a:gs>
                <a:gs pos="100000">
                  <a:schemeClr val="bg1">
                    <a:alpha val="63000"/>
                  </a:schemeClr>
                </a:gs>
              </a:gsLst>
              <a:lin ang="0" scaled="0"/>
            </a:gra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1F28B33E-98A6-8547-89E2-7F551E2FECDB}"/>
              </a:ext>
            </a:extLst>
          </p:cNvPr>
          <p:cNvCxnSpPr>
            <a:cxnSpLocks/>
          </p:cNvCxnSpPr>
          <p:nvPr userDrawn="1"/>
        </p:nvCxnSpPr>
        <p:spPr>
          <a:xfrm>
            <a:off x="-2835" y="5008528"/>
            <a:ext cx="12194836" cy="0"/>
          </a:xfrm>
          <a:prstGeom prst="line">
            <a:avLst/>
          </a:prstGeom>
          <a:ln w="9525" cap="rnd" cmpd="sng" algn="ctr">
            <a:gradFill>
              <a:gsLst>
                <a:gs pos="0">
                  <a:schemeClr val="bg1">
                    <a:alpha val="78000"/>
                  </a:schemeClr>
                </a:gs>
                <a:gs pos="27000">
                  <a:srgbClr val="FFFFFF">
                    <a:alpha val="3000"/>
                  </a:srgbClr>
                </a:gs>
                <a:gs pos="20000">
                  <a:schemeClr val="bg1">
                    <a:alpha val="0"/>
                  </a:schemeClr>
                </a:gs>
                <a:gs pos="95000">
                  <a:srgbClr val="FFFFFF">
                    <a:alpha val="14000"/>
                  </a:srgbClr>
                </a:gs>
                <a:gs pos="78000">
                  <a:srgbClr val="FFFFFF">
                    <a:alpha val="25000"/>
                  </a:srgbClr>
                </a:gs>
                <a:gs pos="36000">
                  <a:schemeClr val="bg1">
                    <a:alpha val="35000"/>
                  </a:schemeClr>
                </a:gs>
                <a:gs pos="100000">
                  <a:schemeClr val="bg1">
                    <a:alpha val="63000"/>
                  </a:schemeClr>
                </a:gs>
              </a:gsLst>
              <a:lin ang="0" scaled="0"/>
            </a:gra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ED8C49D7-3C1F-B344-A698-65E9AF2E864B}"/>
              </a:ext>
            </a:extLst>
          </p:cNvPr>
          <p:cNvCxnSpPr>
            <a:cxnSpLocks/>
          </p:cNvCxnSpPr>
          <p:nvPr userDrawn="1"/>
        </p:nvCxnSpPr>
        <p:spPr>
          <a:xfrm>
            <a:off x="-2835" y="5650152"/>
            <a:ext cx="12194836" cy="0"/>
          </a:xfrm>
          <a:prstGeom prst="line">
            <a:avLst/>
          </a:prstGeom>
          <a:ln w="9525" cap="rnd" cmpd="sng" algn="ctr">
            <a:gradFill>
              <a:gsLst>
                <a:gs pos="0">
                  <a:schemeClr val="bg1">
                    <a:alpha val="78000"/>
                  </a:schemeClr>
                </a:gs>
                <a:gs pos="28000">
                  <a:srgbClr val="FFFFFF">
                    <a:alpha val="0"/>
                  </a:srgbClr>
                </a:gs>
                <a:gs pos="21000">
                  <a:schemeClr val="bg1">
                    <a:alpha val="0"/>
                  </a:schemeClr>
                </a:gs>
                <a:gs pos="89000">
                  <a:srgbClr val="FFFFFF">
                    <a:alpha val="14000"/>
                  </a:srgbClr>
                </a:gs>
                <a:gs pos="72000">
                  <a:srgbClr val="FFFFFF">
                    <a:alpha val="25000"/>
                  </a:srgbClr>
                </a:gs>
                <a:gs pos="48000">
                  <a:schemeClr val="bg1">
                    <a:alpha val="35000"/>
                  </a:schemeClr>
                </a:gs>
                <a:gs pos="100000">
                  <a:schemeClr val="bg1">
                    <a:alpha val="63000"/>
                  </a:schemeClr>
                </a:gs>
              </a:gsLst>
              <a:lin ang="0" scaled="0"/>
            </a:gra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9CEFCE13-E359-5643-A613-22FC2071F063}"/>
              </a:ext>
            </a:extLst>
          </p:cNvPr>
          <p:cNvCxnSpPr>
            <a:cxnSpLocks/>
          </p:cNvCxnSpPr>
          <p:nvPr userDrawn="1"/>
        </p:nvCxnSpPr>
        <p:spPr>
          <a:xfrm>
            <a:off x="0" y="6265718"/>
            <a:ext cx="12192000" cy="0"/>
          </a:xfrm>
          <a:prstGeom prst="line">
            <a:avLst/>
          </a:prstGeom>
          <a:ln w="9525" cap="rnd" cmpd="sng" algn="ctr">
            <a:gradFill>
              <a:gsLst>
                <a:gs pos="0">
                  <a:schemeClr val="bg1">
                    <a:alpha val="78000"/>
                  </a:schemeClr>
                </a:gs>
                <a:gs pos="30000">
                  <a:srgbClr val="FFFFFF">
                    <a:alpha val="0"/>
                  </a:srgbClr>
                </a:gs>
                <a:gs pos="25000">
                  <a:schemeClr val="bg1">
                    <a:alpha val="0"/>
                  </a:schemeClr>
                </a:gs>
                <a:gs pos="85000">
                  <a:srgbClr val="FFFFFF">
                    <a:alpha val="14000"/>
                  </a:srgbClr>
                </a:gs>
                <a:gs pos="72000">
                  <a:srgbClr val="FFFFFF">
                    <a:alpha val="25000"/>
                  </a:srgbClr>
                </a:gs>
                <a:gs pos="48000">
                  <a:schemeClr val="bg1">
                    <a:alpha val="35000"/>
                  </a:schemeClr>
                </a:gs>
                <a:gs pos="100000">
                  <a:schemeClr val="bg1">
                    <a:alpha val="63000"/>
                  </a:schemeClr>
                </a:gs>
              </a:gsLst>
              <a:lin ang="0" scaled="0"/>
            </a:gra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7DCC488A-087B-6643-81E4-6BC347BC73F9}"/>
              </a:ext>
            </a:extLst>
          </p:cNvPr>
          <p:cNvSpPr txBox="1"/>
          <p:nvPr userDrawn="1"/>
        </p:nvSpPr>
        <p:spPr>
          <a:xfrm>
            <a:off x="251114" y="1290949"/>
            <a:ext cx="1839598" cy="369332"/>
          </a:xfrm>
          <a:prstGeom prst="rect">
            <a:avLst/>
          </a:prstGeom>
          <a:noFill/>
        </p:spPr>
        <p:txBody>
          <a:bodyPr wrap="square" rtlCol="0">
            <a:spAutoFit/>
          </a:bodyPr>
          <a:lstStyle/>
          <a:p>
            <a:pPr algn="r"/>
            <a:r>
              <a:rPr lang="en-GB" sz="900" b="1" spc="40" baseline="0" dirty="0">
                <a:solidFill>
                  <a:schemeClr val="bg1"/>
                </a:solidFill>
                <a:latin typeface="Calibri" panose="020F0502020204030204" pitchFamily="34" charset="0"/>
                <a:cs typeface="Calibri" panose="020F0502020204030204" pitchFamily="34" charset="0"/>
              </a:rPr>
              <a:t>engineers, operators,</a:t>
            </a:r>
          </a:p>
          <a:p>
            <a:pPr algn="r"/>
            <a:r>
              <a:rPr lang="en-GB" sz="900" b="1" spc="40" baseline="0" dirty="0">
                <a:solidFill>
                  <a:schemeClr val="bg1"/>
                </a:solidFill>
                <a:latin typeface="Calibri" panose="020F0502020204030204" pitchFamily="34" charset="0"/>
                <a:cs typeface="Calibri" panose="020F0502020204030204" pitchFamily="34" charset="0"/>
              </a:rPr>
              <a:t>scientists, technicians, ...</a:t>
            </a:r>
          </a:p>
        </p:txBody>
      </p:sp>
      <p:sp>
        <p:nvSpPr>
          <p:cNvPr id="24" name="TextBox 23">
            <a:extLst>
              <a:ext uri="{FF2B5EF4-FFF2-40B4-BE49-F238E27FC236}">
                <a16:creationId xmlns:a16="http://schemas.microsoft.com/office/drawing/2014/main" id="{CFBC42A5-A6DE-114B-B82B-5086D58B1CB3}"/>
              </a:ext>
            </a:extLst>
          </p:cNvPr>
          <p:cNvSpPr txBox="1"/>
          <p:nvPr userDrawn="1"/>
        </p:nvSpPr>
        <p:spPr>
          <a:xfrm>
            <a:off x="220633" y="1031935"/>
            <a:ext cx="1839599"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500" dirty="0">
                <a:solidFill>
                  <a:schemeClr val="bg1"/>
                </a:solidFill>
                <a:latin typeface="Calibri Light" panose="020F0302020204030204" pitchFamily="34" charset="0"/>
                <a:cs typeface="Calibri Light" panose="020F0302020204030204" pitchFamily="34" charset="0"/>
              </a:rPr>
              <a:t>Human Users</a:t>
            </a:r>
            <a:endParaRPr lang="en-US" sz="1500" dirty="0">
              <a:solidFill>
                <a:schemeClr val="bg1"/>
              </a:solidFill>
              <a:latin typeface="Calibri Light" panose="020F0302020204030204" pitchFamily="34" charset="0"/>
              <a:cs typeface="Calibri Light" panose="020F0302020204030204" pitchFamily="34" charset="0"/>
            </a:endParaRPr>
          </a:p>
        </p:txBody>
      </p:sp>
      <p:sp>
        <p:nvSpPr>
          <p:cNvPr id="25" name="TextBox 24">
            <a:extLst>
              <a:ext uri="{FF2B5EF4-FFF2-40B4-BE49-F238E27FC236}">
                <a16:creationId xmlns:a16="http://schemas.microsoft.com/office/drawing/2014/main" id="{961A9D6B-0B5C-6A45-BA7E-A1F0CFE986CD}"/>
              </a:ext>
            </a:extLst>
          </p:cNvPr>
          <p:cNvSpPr txBox="1"/>
          <p:nvPr userDrawn="1"/>
        </p:nvSpPr>
        <p:spPr>
          <a:xfrm>
            <a:off x="182881" y="2087675"/>
            <a:ext cx="1907832" cy="507831"/>
          </a:xfrm>
          <a:prstGeom prst="rect">
            <a:avLst/>
          </a:prstGeom>
          <a:noFill/>
        </p:spPr>
        <p:txBody>
          <a:bodyPr wrap="square" rtlCol="0">
            <a:spAutoFit/>
          </a:bodyPr>
          <a:lstStyle/>
          <a:p>
            <a:pPr algn="r"/>
            <a:r>
              <a:rPr lang="en-GB" sz="900" b="1" spc="30" dirty="0">
                <a:solidFill>
                  <a:schemeClr val="bg1"/>
                </a:solidFill>
                <a:latin typeface="Calibri" panose="020F0502020204030204" pitchFamily="34" charset="0"/>
                <a:cs typeface="Calibri" panose="020F0502020204030204" pitchFamily="34" charset="0"/>
              </a:rPr>
              <a:t>GUIs for data analysis,</a:t>
            </a:r>
          </a:p>
          <a:p>
            <a:pPr algn="r"/>
            <a:r>
              <a:rPr lang="en-GB" sz="900" b="1" spc="30" dirty="0">
                <a:solidFill>
                  <a:schemeClr val="bg1"/>
                </a:solidFill>
                <a:latin typeface="Calibri" panose="020F0502020204030204" pitchFamily="34" charset="0"/>
                <a:cs typeface="Calibri" panose="020F0502020204030204" pitchFamily="34" charset="0"/>
              </a:rPr>
              <a:t> processing and </a:t>
            </a:r>
            <a:r>
              <a:rPr lang="en-GB" sz="900" b="1" spc="30" baseline="0" dirty="0">
                <a:solidFill>
                  <a:schemeClr val="bg1"/>
                </a:solidFill>
                <a:latin typeface="Calibri" panose="020F0502020204030204" pitchFamily="34" charset="0"/>
                <a:cs typeface="Calibri" panose="020F0502020204030204" pitchFamily="34" charset="0"/>
              </a:rPr>
              <a:t>archiving</a:t>
            </a:r>
            <a:r>
              <a:rPr lang="en-GB" sz="900" b="1" spc="30" dirty="0">
                <a:solidFill>
                  <a:schemeClr val="bg1"/>
                </a:solidFill>
                <a:latin typeface="Calibri" panose="020F0502020204030204" pitchFamily="34" charset="0"/>
                <a:cs typeface="Calibri" panose="020F0502020204030204" pitchFamily="34" charset="0"/>
              </a:rPr>
              <a:t> services, system configuration, ...</a:t>
            </a:r>
          </a:p>
        </p:txBody>
      </p:sp>
      <p:sp>
        <p:nvSpPr>
          <p:cNvPr id="26" name="TextBox 25">
            <a:extLst>
              <a:ext uri="{FF2B5EF4-FFF2-40B4-BE49-F238E27FC236}">
                <a16:creationId xmlns:a16="http://schemas.microsoft.com/office/drawing/2014/main" id="{82ACA9FA-E617-DA41-B950-90B4DEEA4E51}"/>
              </a:ext>
            </a:extLst>
          </p:cNvPr>
          <p:cNvSpPr txBox="1"/>
          <p:nvPr userDrawn="1"/>
        </p:nvSpPr>
        <p:spPr>
          <a:xfrm>
            <a:off x="367182" y="1808690"/>
            <a:ext cx="1723530"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500" dirty="0">
                <a:solidFill>
                  <a:schemeClr val="bg1"/>
                </a:solidFill>
                <a:latin typeface="Calibri Light" panose="020F0302020204030204" pitchFamily="34" charset="0"/>
                <a:cs typeface="Calibri Light" panose="020F0302020204030204" pitchFamily="34" charset="0"/>
              </a:rPr>
              <a:t>Applications</a:t>
            </a:r>
            <a:endParaRPr lang="en-US" sz="1500" dirty="0">
              <a:solidFill>
                <a:schemeClr val="bg1"/>
              </a:solidFill>
              <a:latin typeface="Calibri Light" panose="020F0302020204030204" pitchFamily="34" charset="0"/>
              <a:cs typeface="Calibri Light" panose="020F0302020204030204" pitchFamily="34" charset="0"/>
            </a:endParaRPr>
          </a:p>
        </p:txBody>
      </p:sp>
      <p:sp>
        <p:nvSpPr>
          <p:cNvPr id="27" name="TextBox 26">
            <a:extLst>
              <a:ext uri="{FF2B5EF4-FFF2-40B4-BE49-F238E27FC236}">
                <a16:creationId xmlns:a16="http://schemas.microsoft.com/office/drawing/2014/main" id="{2E747AA5-6BEA-904A-9E94-B3434F9D2F02}"/>
              </a:ext>
            </a:extLst>
          </p:cNvPr>
          <p:cNvSpPr txBox="1"/>
          <p:nvPr userDrawn="1"/>
        </p:nvSpPr>
        <p:spPr>
          <a:xfrm>
            <a:off x="251114" y="3094127"/>
            <a:ext cx="1839598" cy="507831"/>
          </a:xfrm>
          <a:prstGeom prst="rect">
            <a:avLst/>
          </a:prstGeom>
          <a:noFill/>
        </p:spPr>
        <p:txBody>
          <a:bodyPr wrap="square" rtlCol="0">
            <a:spAutoFit/>
          </a:bodyPr>
          <a:lstStyle/>
          <a:p>
            <a:pPr algn="r"/>
            <a:r>
              <a:rPr lang="en-GB" sz="900" b="1" spc="40" baseline="0" dirty="0">
                <a:solidFill>
                  <a:schemeClr val="bg1"/>
                </a:solidFill>
                <a:latin typeface="Calibri" panose="020F0502020204030204" pitchFamily="34" charset="0"/>
                <a:cs typeface="Calibri" panose="020F0502020204030204" pitchFamily="34" charset="0"/>
              </a:rPr>
              <a:t>runtime &amp; historical data,</a:t>
            </a:r>
          </a:p>
          <a:p>
            <a:pPr algn="r"/>
            <a:r>
              <a:rPr lang="en-GB" sz="900" b="1" spc="40" baseline="0" dirty="0">
                <a:solidFill>
                  <a:schemeClr val="bg1"/>
                </a:solidFill>
                <a:latin typeface="Calibri" panose="020F0502020204030204" pitchFamily="34" charset="0"/>
                <a:cs typeface="Calibri" panose="020F0502020204030204" pitchFamily="34" charset="0"/>
              </a:rPr>
              <a:t>complex control functions,</a:t>
            </a:r>
          </a:p>
          <a:p>
            <a:pPr algn="r"/>
            <a:r>
              <a:rPr lang="en-GB" sz="900" b="1" spc="40" baseline="0" dirty="0">
                <a:solidFill>
                  <a:schemeClr val="bg1"/>
                </a:solidFill>
                <a:latin typeface="Calibri" panose="020F0502020204030204" pitchFamily="34" charset="0"/>
                <a:cs typeface="Calibri" panose="020F0502020204030204" pitchFamily="34" charset="0"/>
              </a:rPr>
              <a:t>configuration databases</a:t>
            </a:r>
          </a:p>
        </p:txBody>
      </p:sp>
      <p:sp>
        <p:nvSpPr>
          <p:cNvPr id="28" name="TextBox 27">
            <a:extLst>
              <a:ext uri="{FF2B5EF4-FFF2-40B4-BE49-F238E27FC236}">
                <a16:creationId xmlns:a16="http://schemas.microsoft.com/office/drawing/2014/main" id="{ABF82DE3-8FE7-8E49-ADC7-A5D349AD19C6}"/>
              </a:ext>
            </a:extLst>
          </p:cNvPr>
          <p:cNvSpPr txBox="1"/>
          <p:nvPr userDrawn="1"/>
        </p:nvSpPr>
        <p:spPr>
          <a:xfrm>
            <a:off x="251115" y="2813040"/>
            <a:ext cx="1839597"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500" dirty="0">
                <a:solidFill>
                  <a:schemeClr val="bg1"/>
                </a:solidFill>
                <a:latin typeface="Calibri Light" panose="020F0302020204030204" pitchFamily="34" charset="0"/>
                <a:cs typeface="Calibri Light" panose="020F0302020204030204" pitchFamily="34" charset="0"/>
              </a:rPr>
              <a:t>Facility Integration</a:t>
            </a:r>
            <a:endParaRPr lang="en-US" sz="1500" dirty="0">
              <a:solidFill>
                <a:schemeClr val="bg1"/>
              </a:solidFill>
              <a:latin typeface="Calibri Light" panose="020F0302020204030204" pitchFamily="34" charset="0"/>
              <a:cs typeface="Calibri Light" panose="020F0302020204030204" pitchFamily="34" charset="0"/>
            </a:endParaRPr>
          </a:p>
        </p:txBody>
      </p:sp>
      <p:sp>
        <p:nvSpPr>
          <p:cNvPr id="29" name="TextBox 28">
            <a:extLst>
              <a:ext uri="{FF2B5EF4-FFF2-40B4-BE49-F238E27FC236}">
                <a16:creationId xmlns:a16="http://schemas.microsoft.com/office/drawing/2014/main" id="{51207A60-29BD-2541-AFFD-8AC1D019424C}"/>
              </a:ext>
            </a:extLst>
          </p:cNvPr>
          <p:cNvSpPr txBox="1"/>
          <p:nvPr userDrawn="1"/>
        </p:nvSpPr>
        <p:spPr>
          <a:xfrm>
            <a:off x="251115" y="4304737"/>
            <a:ext cx="1839598" cy="646331"/>
          </a:xfrm>
          <a:prstGeom prst="rect">
            <a:avLst/>
          </a:prstGeom>
          <a:noFill/>
        </p:spPr>
        <p:txBody>
          <a:bodyPr wrap="square" rtlCol="0">
            <a:spAutoFit/>
          </a:bodyPr>
          <a:lstStyle/>
          <a:p>
            <a:pPr algn="r"/>
            <a:r>
              <a:rPr lang="en-GB" sz="900" b="1" spc="40" baseline="0" dirty="0">
                <a:solidFill>
                  <a:schemeClr val="bg1"/>
                </a:solidFill>
                <a:latin typeface="Calibri" panose="020F0502020204030204" pitchFamily="34" charset="0"/>
                <a:cs typeface="Calibri" panose="020F0502020204030204" pitchFamily="34" charset="0"/>
              </a:rPr>
              <a:t>process and device control,</a:t>
            </a:r>
          </a:p>
          <a:p>
            <a:pPr algn="r"/>
            <a:r>
              <a:rPr lang="en-GB" sz="900" b="1" spc="40" baseline="0" dirty="0">
                <a:solidFill>
                  <a:schemeClr val="bg1"/>
                </a:solidFill>
                <a:latin typeface="Calibri" panose="020F0502020204030204" pitchFamily="34" charset="0"/>
                <a:cs typeface="Calibri" panose="020F0502020204030204" pitchFamily="34" charset="0"/>
              </a:rPr>
              <a:t>high dependability,</a:t>
            </a:r>
          </a:p>
          <a:p>
            <a:pPr algn="r"/>
            <a:r>
              <a:rPr lang="en-GB" sz="900" b="1" spc="40" baseline="0" dirty="0">
                <a:solidFill>
                  <a:schemeClr val="bg1"/>
                </a:solidFill>
                <a:latin typeface="Calibri" panose="020F0502020204030204" pitchFamily="34" charset="0"/>
                <a:cs typeface="Calibri" panose="020F0502020204030204" pitchFamily="34" charset="0"/>
              </a:rPr>
              <a:t>executes local control functions</a:t>
            </a:r>
          </a:p>
        </p:txBody>
      </p:sp>
      <p:sp>
        <p:nvSpPr>
          <p:cNvPr id="30" name="TextBox 29">
            <a:extLst>
              <a:ext uri="{FF2B5EF4-FFF2-40B4-BE49-F238E27FC236}">
                <a16:creationId xmlns:a16="http://schemas.microsoft.com/office/drawing/2014/main" id="{27FE678F-F792-7B47-B698-E1F67107705E}"/>
              </a:ext>
            </a:extLst>
          </p:cNvPr>
          <p:cNvSpPr txBox="1"/>
          <p:nvPr userDrawn="1"/>
        </p:nvSpPr>
        <p:spPr>
          <a:xfrm>
            <a:off x="251115" y="4031889"/>
            <a:ext cx="1839598"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500" dirty="0">
                <a:solidFill>
                  <a:schemeClr val="bg1"/>
                </a:solidFill>
                <a:latin typeface="Calibri Light" panose="020F0302020204030204" pitchFamily="34" charset="0"/>
                <a:cs typeface="Calibri Light" panose="020F0302020204030204" pitchFamily="34" charset="0"/>
              </a:rPr>
              <a:t>Local System Control</a:t>
            </a:r>
            <a:endParaRPr lang="en-US" sz="1500" dirty="0">
              <a:solidFill>
                <a:schemeClr val="bg1"/>
              </a:solidFill>
              <a:latin typeface="Calibri Light" panose="020F0302020204030204" pitchFamily="34" charset="0"/>
              <a:cs typeface="Calibri Light" panose="020F0302020204030204" pitchFamily="34" charset="0"/>
            </a:endParaRPr>
          </a:p>
        </p:txBody>
      </p:sp>
      <p:sp>
        <p:nvSpPr>
          <p:cNvPr id="31" name="TextBox 30">
            <a:extLst>
              <a:ext uri="{FF2B5EF4-FFF2-40B4-BE49-F238E27FC236}">
                <a16:creationId xmlns:a16="http://schemas.microsoft.com/office/drawing/2014/main" id="{F4A57D3A-95A9-3E44-9B58-625F72B8357A}"/>
              </a:ext>
            </a:extLst>
          </p:cNvPr>
          <p:cNvSpPr txBox="1"/>
          <p:nvPr userDrawn="1"/>
        </p:nvSpPr>
        <p:spPr>
          <a:xfrm>
            <a:off x="251115" y="4982364"/>
            <a:ext cx="1839598" cy="523220"/>
          </a:xfrm>
          <a:prstGeom prst="rect">
            <a:avLst/>
          </a:prstGeom>
          <a:noFill/>
        </p:spPr>
        <p:txBody>
          <a:bodyPr wrap="square" rtlCol="0">
            <a:spAutoFit/>
          </a:bodyPr>
          <a:lstStyle/>
          <a:p>
            <a:pPr algn="r"/>
            <a:r>
              <a:rPr lang="en-GB" sz="1400" dirty="0">
                <a:solidFill>
                  <a:schemeClr val="bg1"/>
                </a:solidFill>
                <a:latin typeface="Calibri Light" panose="020F0302020204030204" pitchFamily="34" charset="0"/>
                <a:cs typeface="Calibri Light" panose="020F0302020204030204" pitchFamily="34" charset="0"/>
              </a:rPr>
              <a:t>Signal Conditioning</a:t>
            </a:r>
          </a:p>
          <a:p>
            <a:pPr algn="r"/>
            <a:r>
              <a:rPr lang="en-GB" sz="1400" dirty="0">
                <a:solidFill>
                  <a:schemeClr val="bg1"/>
                </a:solidFill>
                <a:latin typeface="Calibri Light" panose="020F0302020204030204" pitchFamily="34" charset="0"/>
                <a:cs typeface="Calibri Light" panose="020F0302020204030204" pitchFamily="34" charset="0"/>
              </a:rPr>
              <a:t>(a/d ) and Electronics</a:t>
            </a:r>
          </a:p>
        </p:txBody>
      </p:sp>
      <p:sp>
        <p:nvSpPr>
          <p:cNvPr id="32" name="TextBox 31">
            <a:extLst>
              <a:ext uri="{FF2B5EF4-FFF2-40B4-BE49-F238E27FC236}">
                <a16:creationId xmlns:a16="http://schemas.microsoft.com/office/drawing/2014/main" id="{3DDB6779-D74A-6143-97F2-94CEF046BC0B}"/>
              </a:ext>
            </a:extLst>
          </p:cNvPr>
          <p:cNvSpPr txBox="1"/>
          <p:nvPr userDrawn="1"/>
        </p:nvSpPr>
        <p:spPr>
          <a:xfrm>
            <a:off x="251115" y="5730506"/>
            <a:ext cx="1839598"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500" dirty="0">
                <a:solidFill>
                  <a:schemeClr val="bg1"/>
                </a:solidFill>
                <a:latin typeface="Calibri Light" panose="020F0302020204030204" pitchFamily="34" charset="0"/>
                <a:cs typeface="Calibri Light" panose="020F0302020204030204" pitchFamily="34" charset="0"/>
              </a:rPr>
              <a:t>Physical Equipment</a:t>
            </a:r>
            <a:endParaRPr lang="en-US" sz="1500" dirty="0">
              <a:solidFill>
                <a:schemeClr val="bg1"/>
              </a:solidFill>
              <a:latin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3A6B0A83-38E6-3B4E-8E64-99B9C01E55D3}"/>
              </a:ext>
            </a:extLst>
          </p:cNvPr>
          <p:cNvSpPr txBox="1"/>
          <p:nvPr userDrawn="1"/>
        </p:nvSpPr>
        <p:spPr>
          <a:xfrm>
            <a:off x="251115" y="6355826"/>
            <a:ext cx="1839598"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500" dirty="0">
                <a:solidFill>
                  <a:schemeClr val="bg1"/>
                </a:solidFill>
                <a:latin typeface="Calibri Light" panose="020F0302020204030204" pitchFamily="34" charset="0"/>
                <a:cs typeface="Calibri Light" panose="020F0302020204030204" pitchFamily="34" charset="0"/>
              </a:rPr>
              <a:t>Physical Processes</a:t>
            </a:r>
            <a:endParaRPr lang="en-US" sz="1500" dirty="0">
              <a:solidFill>
                <a:schemeClr val="bg1"/>
              </a:solidFill>
              <a:latin typeface="Calibri Light" panose="020F0302020204030204" pitchFamily="34" charset="0"/>
              <a:cs typeface="Calibri Light" panose="020F0302020204030204" pitchFamily="34" charset="0"/>
            </a:endParaRPr>
          </a:p>
        </p:txBody>
      </p:sp>
      <p:sp>
        <p:nvSpPr>
          <p:cNvPr id="34" name="TextBox 33">
            <a:extLst>
              <a:ext uri="{FF2B5EF4-FFF2-40B4-BE49-F238E27FC236}">
                <a16:creationId xmlns:a16="http://schemas.microsoft.com/office/drawing/2014/main" id="{1424291D-C427-B14D-B602-A7ECFD202BA0}"/>
              </a:ext>
            </a:extLst>
          </p:cNvPr>
          <p:cNvSpPr txBox="1"/>
          <p:nvPr userDrawn="1"/>
        </p:nvSpPr>
        <p:spPr>
          <a:xfrm>
            <a:off x="251114" y="6000540"/>
            <a:ext cx="1839598" cy="230832"/>
          </a:xfrm>
          <a:prstGeom prst="rect">
            <a:avLst/>
          </a:prstGeom>
          <a:noFill/>
        </p:spPr>
        <p:txBody>
          <a:bodyPr wrap="square" rtlCol="0">
            <a:spAutoFit/>
          </a:bodyPr>
          <a:lstStyle/>
          <a:p>
            <a:pPr algn="r"/>
            <a:r>
              <a:rPr lang="en-GB" sz="900" b="1" spc="40" baseline="0" dirty="0">
                <a:solidFill>
                  <a:schemeClr val="bg1"/>
                </a:solidFill>
                <a:latin typeface="Calibri" panose="020F0502020204030204" pitchFamily="34" charset="0"/>
                <a:cs typeface="Calibri" panose="020F0502020204030204" pitchFamily="34" charset="0"/>
              </a:rPr>
              <a:t>machinery, sensors, actuators</a:t>
            </a:r>
          </a:p>
        </p:txBody>
      </p:sp>
      <p:pic>
        <p:nvPicPr>
          <p:cNvPr id="35" name="Picture 34">
            <a:extLst>
              <a:ext uri="{FF2B5EF4-FFF2-40B4-BE49-F238E27FC236}">
                <a16:creationId xmlns:a16="http://schemas.microsoft.com/office/drawing/2014/main" id="{2A352A22-A50C-F74E-897C-26E4A18151A3}"/>
              </a:ext>
            </a:extLst>
          </p:cNvPr>
          <p:cNvPicPr>
            <a:picLocks noChangeAspect="1"/>
          </p:cNvPicPr>
          <p:nvPr userDrawn="1"/>
        </p:nvPicPr>
        <p:blipFill>
          <a:blip r:embed="rId2"/>
          <a:stretch>
            <a:fillRect/>
          </a:stretch>
        </p:blipFill>
        <p:spPr>
          <a:xfrm>
            <a:off x="2183347" y="2489471"/>
            <a:ext cx="129560" cy="316376"/>
          </a:xfrm>
          <a:prstGeom prst="rect">
            <a:avLst/>
          </a:prstGeom>
          <a:effectLst>
            <a:outerShdw blurRad="76200" dist="50800" dir="2700000" algn="tl" rotWithShape="0">
              <a:srgbClr val="00112B">
                <a:alpha val="49804"/>
              </a:srgbClr>
            </a:outerShdw>
          </a:effectLst>
        </p:spPr>
      </p:pic>
      <p:sp>
        <p:nvSpPr>
          <p:cNvPr id="36" name="TextBox 35">
            <a:extLst>
              <a:ext uri="{FF2B5EF4-FFF2-40B4-BE49-F238E27FC236}">
                <a16:creationId xmlns:a16="http://schemas.microsoft.com/office/drawing/2014/main" id="{1FA3A0BB-5D35-9D49-A1A4-3314B7AC5140}"/>
              </a:ext>
            </a:extLst>
          </p:cNvPr>
          <p:cNvSpPr txBox="1"/>
          <p:nvPr userDrawn="1"/>
        </p:nvSpPr>
        <p:spPr>
          <a:xfrm>
            <a:off x="2283427" y="2463607"/>
            <a:ext cx="878126" cy="338554"/>
          </a:xfrm>
          <a:prstGeom prst="rect">
            <a:avLst/>
          </a:prstGeom>
          <a:noFill/>
        </p:spPr>
        <p:txBody>
          <a:bodyPr wrap="none" rtlCol="0">
            <a:spAutoFit/>
          </a:bodyPr>
          <a:lstStyle/>
          <a:p>
            <a:r>
              <a:rPr lang="en-GB" sz="800" b="1" i="1" spc="40" baseline="0" dirty="0">
                <a:solidFill>
                  <a:schemeClr val="bg1"/>
                </a:solidFill>
                <a:latin typeface="Calibri" panose="020F0502020204030204" pitchFamily="34" charset="0"/>
                <a:cs typeface="Calibri" panose="020F0502020204030204" pitchFamily="34" charset="0"/>
              </a:rPr>
              <a:t>ESS facility</a:t>
            </a:r>
          </a:p>
          <a:p>
            <a:r>
              <a:rPr lang="en-GB" sz="800" b="1" i="1" spc="40" baseline="0" dirty="0">
                <a:solidFill>
                  <a:schemeClr val="bg1"/>
                </a:solidFill>
                <a:latin typeface="Calibri" panose="020F0502020204030204" pitchFamily="34" charset="0"/>
                <a:cs typeface="Calibri" panose="020F0502020204030204" pitchFamily="34" charset="0"/>
              </a:rPr>
              <a:t>data exchange</a:t>
            </a:r>
          </a:p>
        </p:txBody>
      </p:sp>
      <p:pic>
        <p:nvPicPr>
          <p:cNvPr id="37" name="Picture 36">
            <a:extLst>
              <a:ext uri="{FF2B5EF4-FFF2-40B4-BE49-F238E27FC236}">
                <a16:creationId xmlns:a16="http://schemas.microsoft.com/office/drawing/2014/main" id="{9BB43473-E698-E54E-A5DF-DFDF68616327}"/>
              </a:ext>
            </a:extLst>
          </p:cNvPr>
          <p:cNvPicPr>
            <a:picLocks noChangeAspect="1"/>
          </p:cNvPicPr>
          <p:nvPr userDrawn="1"/>
        </p:nvPicPr>
        <p:blipFill>
          <a:blip r:embed="rId2"/>
          <a:stretch>
            <a:fillRect/>
          </a:stretch>
        </p:blipFill>
        <p:spPr>
          <a:xfrm>
            <a:off x="2186119" y="3780184"/>
            <a:ext cx="126788" cy="309607"/>
          </a:xfrm>
          <a:prstGeom prst="rect">
            <a:avLst/>
          </a:prstGeom>
          <a:effectLst>
            <a:outerShdw blurRad="76200" dist="50800" dir="2700000" algn="tl" rotWithShape="0">
              <a:srgbClr val="00112B">
                <a:alpha val="49804"/>
              </a:srgbClr>
            </a:outerShdw>
          </a:effectLst>
        </p:spPr>
      </p:pic>
      <p:sp>
        <p:nvSpPr>
          <p:cNvPr id="38" name="TextBox 37">
            <a:extLst>
              <a:ext uri="{FF2B5EF4-FFF2-40B4-BE49-F238E27FC236}">
                <a16:creationId xmlns:a16="http://schemas.microsoft.com/office/drawing/2014/main" id="{62E5EB82-23AB-7144-9C3B-F93202CCBC66}"/>
              </a:ext>
            </a:extLst>
          </p:cNvPr>
          <p:cNvSpPr txBox="1"/>
          <p:nvPr userDrawn="1"/>
        </p:nvSpPr>
        <p:spPr>
          <a:xfrm>
            <a:off x="2278580" y="3747202"/>
            <a:ext cx="917559" cy="338554"/>
          </a:xfrm>
          <a:prstGeom prst="rect">
            <a:avLst/>
          </a:prstGeom>
          <a:noFill/>
        </p:spPr>
        <p:txBody>
          <a:bodyPr wrap="none" rtlCol="0">
            <a:spAutoFit/>
          </a:bodyPr>
          <a:lstStyle/>
          <a:p>
            <a:r>
              <a:rPr lang="en-GB" sz="800" b="1" i="1" spc="40" baseline="0" dirty="0">
                <a:solidFill>
                  <a:schemeClr val="bg1"/>
                </a:solidFill>
                <a:latin typeface="Calibri" panose="020F0502020204030204" pitchFamily="34" charset="0"/>
                <a:cs typeface="Calibri" panose="020F0502020204030204" pitchFamily="34" charset="0"/>
              </a:rPr>
              <a:t>system specific </a:t>
            </a:r>
          </a:p>
          <a:p>
            <a:r>
              <a:rPr lang="en-GB" sz="800" b="1" i="1" spc="40" baseline="0" dirty="0">
                <a:solidFill>
                  <a:schemeClr val="bg1"/>
                </a:solidFill>
                <a:latin typeface="Calibri" panose="020F0502020204030204" pitchFamily="34" charset="0"/>
                <a:cs typeface="Calibri" panose="020F0502020204030204" pitchFamily="34" charset="0"/>
              </a:rPr>
              <a:t>data exchange</a:t>
            </a:r>
          </a:p>
        </p:txBody>
      </p:sp>
      <p:pic>
        <p:nvPicPr>
          <p:cNvPr id="39" name="Picture 38">
            <a:extLst>
              <a:ext uri="{FF2B5EF4-FFF2-40B4-BE49-F238E27FC236}">
                <a16:creationId xmlns:a16="http://schemas.microsoft.com/office/drawing/2014/main" id="{A170D763-A1CF-8D42-80F9-B1A8AA998AA3}"/>
              </a:ext>
            </a:extLst>
          </p:cNvPr>
          <p:cNvPicPr>
            <a:picLocks noChangeAspect="1"/>
          </p:cNvPicPr>
          <p:nvPr userDrawn="1"/>
        </p:nvPicPr>
        <p:blipFill>
          <a:blip r:embed="rId2"/>
          <a:stretch>
            <a:fillRect/>
          </a:stretch>
        </p:blipFill>
        <p:spPr>
          <a:xfrm>
            <a:off x="2190437" y="4863813"/>
            <a:ext cx="129560" cy="316376"/>
          </a:xfrm>
          <a:prstGeom prst="rect">
            <a:avLst/>
          </a:prstGeom>
          <a:effectLst>
            <a:outerShdw blurRad="76200" dist="50800" dir="2700000" algn="tl" rotWithShape="0">
              <a:srgbClr val="00112B">
                <a:alpha val="49804"/>
              </a:srgbClr>
            </a:outerShdw>
          </a:effectLst>
        </p:spPr>
      </p:pic>
      <p:sp>
        <p:nvSpPr>
          <p:cNvPr id="40" name="TextBox 39">
            <a:extLst>
              <a:ext uri="{FF2B5EF4-FFF2-40B4-BE49-F238E27FC236}">
                <a16:creationId xmlns:a16="http://schemas.microsoft.com/office/drawing/2014/main" id="{0DB08347-14EC-4749-9E2E-D5992E81C614}"/>
              </a:ext>
            </a:extLst>
          </p:cNvPr>
          <p:cNvSpPr txBox="1"/>
          <p:nvPr userDrawn="1"/>
        </p:nvSpPr>
        <p:spPr>
          <a:xfrm>
            <a:off x="2278916" y="4835464"/>
            <a:ext cx="842859" cy="338554"/>
          </a:xfrm>
          <a:prstGeom prst="rect">
            <a:avLst/>
          </a:prstGeom>
          <a:noFill/>
        </p:spPr>
        <p:txBody>
          <a:bodyPr wrap="none" rtlCol="0">
            <a:spAutoFit/>
          </a:bodyPr>
          <a:lstStyle/>
          <a:p>
            <a:r>
              <a:rPr lang="en-GB" sz="800" b="1" i="1" spc="40" baseline="0" dirty="0">
                <a:solidFill>
                  <a:schemeClr val="bg1"/>
                </a:solidFill>
                <a:latin typeface="Calibri" panose="020F0502020204030204" pitchFamily="34" charset="0"/>
                <a:cs typeface="Calibri" panose="020F0502020204030204" pitchFamily="34" charset="0"/>
              </a:rPr>
              <a:t>local control,</a:t>
            </a:r>
          </a:p>
          <a:p>
            <a:r>
              <a:rPr lang="en-GB" sz="800" b="1" i="1" spc="40" baseline="0" dirty="0">
                <a:solidFill>
                  <a:schemeClr val="bg1"/>
                </a:solidFill>
                <a:latin typeface="Calibri" panose="020F0502020204030204" pitchFamily="34" charset="0"/>
                <a:cs typeface="Calibri" panose="020F0502020204030204" pitchFamily="34" charset="0"/>
              </a:rPr>
              <a:t>run-time data</a:t>
            </a:r>
          </a:p>
        </p:txBody>
      </p:sp>
      <p:pic>
        <p:nvPicPr>
          <p:cNvPr id="41" name="Picture 40">
            <a:extLst>
              <a:ext uri="{FF2B5EF4-FFF2-40B4-BE49-F238E27FC236}">
                <a16:creationId xmlns:a16="http://schemas.microsoft.com/office/drawing/2014/main" id="{97B72ADD-4486-1149-A4DA-7A50AC6ECFEA}"/>
              </a:ext>
            </a:extLst>
          </p:cNvPr>
          <p:cNvPicPr>
            <a:picLocks noChangeAspect="1"/>
          </p:cNvPicPr>
          <p:nvPr userDrawn="1"/>
        </p:nvPicPr>
        <p:blipFill>
          <a:blip r:embed="rId2"/>
          <a:stretch>
            <a:fillRect/>
          </a:stretch>
        </p:blipFill>
        <p:spPr>
          <a:xfrm>
            <a:off x="2190437" y="5505854"/>
            <a:ext cx="129560" cy="316376"/>
          </a:xfrm>
          <a:prstGeom prst="rect">
            <a:avLst/>
          </a:prstGeom>
          <a:effectLst>
            <a:outerShdw blurRad="76200" dist="50800" dir="2700000" algn="tl" rotWithShape="0">
              <a:srgbClr val="00112B">
                <a:alpha val="49804"/>
              </a:srgbClr>
            </a:outerShdw>
          </a:effectLst>
        </p:spPr>
      </p:pic>
      <p:sp>
        <p:nvSpPr>
          <p:cNvPr id="42" name="TextBox 41">
            <a:extLst>
              <a:ext uri="{FF2B5EF4-FFF2-40B4-BE49-F238E27FC236}">
                <a16:creationId xmlns:a16="http://schemas.microsoft.com/office/drawing/2014/main" id="{F2B48685-3A78-4A4A-BA0E-FD7E36D4B636}"/>
              </a:ext>
            </a:extLst>
          </p:cNvPr>
          <p:cNvSpPr txBox="1"/>
          <p:nvPr userDrawn="1"/>
        </p:nvSpPr>
        <p:spPr>
          <a:xfrm>
            <a:off x="2274397" y="5478292"/>
            <a:ext cx="864339" cy="338554"/>
          </a:xfrm>
          <a:prstGeom prst="rect">
            <a:avLst/>
          </a:prstGeom>
          <a:noFill/>
        </p:spPr>
        <p:txBody>
          <a:bodyPr wrap="none" rtlCol="0">
            <a:spAutoFit/>
          </a:bodyPr>
          <a:lstStyle/>
          <a:p>
            <a:r>
              <a:rPr lang="en-GB" sz="800" b="1" i="1" spc="40" baseline="0" dirty="0">
                <a:solidFill>
                  <a:schemeClr val="bg1"/>
                </a:solidFill>
                <a:latin typeface="Calibri" panose="020F0502020204030204" pitchFamily="34" charset="0"/>
                <a:cs typeface="Calibri" panose="020F0502020204030204" pitchFamily="34" charset="0"/>
              </a:rPr>
              <a:t>device specific</a:t>
            </a:r>
          </a:p>
          <a:p>
            <a:r>
              <a:rPr lang="en-GB" sz="800" b="1" i="1" spc="40" baseline="0" dirty="0">
                <a:solidFill>
                  <a:schemeClr val="bg1"/>
                </a:solidFill>
                <a:latin typeface="Calibri" panose="020F0502020204030204" pitchFamily="34" charset="0"/>
                <a:cs typeface="Calibri" panose="020F0502020204030204" pitchFamily="34" charset="0"/>
              </a:rPr>
              <a:t>signals</a:t>
            </a:r>
          </a:p>
        </p:txBody>
      </p:sp>
      <p:pic>
        <p:nvPicPr>
          <p:cNvPr id="43" name="Picture 42">
            <a:extLst>
              <a:ext uri="{FF2B5EF4-FFF2-40B4-BE49-F238E27FC236}">
                <a16:creationId xmlns:a16="http://schemas.microsoft.com/office/drawing/2014/main" id="{B860D8E7-5131-E242-ACDC-B604AE917650}"/>
              </a:ext>
            </a:extLst>
          </p:cNvPr>
          <p:cNvPicPr>
            <a:picLocks noChangeAspect="1"/>
          </p:cNvPicPr>
          <p:nvPr userDrawn="1"/>
        </p:nvPicPr>
        <p:blipFill>
          <a:blip r:embed="rId2"/>
          <a:stretch>
            <a:fillRect/>
          </a:stretch>
        </p:blipFill>
        <p:spPr>
          <a:xfrm>
            <a:off x="2190437" y="6120013"/>
            <a:ext cx="129560" cy="316376"/>
          </a:xfrm>
          <a:prstGeom prst="rect">
            <a:avLst/>
          </a:prstGeom>
          <a:effectLst>
            <a:outerShdw blurRad="76200" dist="50800" dir="2700000" algn="tl" rotWithShape="0">
              <a:srgbClr val="00112B">
                <a:alpha val="49804"/>
              </a:srgbClr>
            </a:outerShdw>
          </a:effectLst>
        </p:spPr>
      </p:pic>
      <p:sp>
        <p:nvSpPr>
          <p:cNvPr id="44" name="TextBox 43">
            <a:extLst>
              <a:ext uri="{FF2B5EF4-FFF2-40B4-BE49-F238E27FC236}">
                <a16:creationId xmlns:a16="http://schemas.microsoft.com/office/drawing/2014/main" id="{E0EA7091-5438-3746-9761-E053DB6D94E8}"/>
              </a:ext>
            </a:extLst>
          </p:cNvPr>
          <p:cNvSpPr txBox="1"/>
          <p:nvPr userDrawn="1"/>
        </p:nvSpPr>
        <p:spPr>
          <a:xfrm>
            <a:off x="2276949" y="6150022"/>
            <a:ext cx="1116972" cy="215444"/>
          </a:xfrm>
          <a:prstGeom prst="rect">
            <a:avLst/>
          </a:prstGeom>
          <a:noFill/>
        </p:spPr>
        <p:txBody>
          <a:bodyPr wrap="none" rtlCol="0">
            <a:spAutoFit/>
          </a:bodyPr>
          <a:lstStyle/>
          <a:p>
            <a:r>
              <a:rPr lang="en-GB" sz="800" b="1" i="1" spc="40" baseline="0" dirty="0">
                <a:solidFill>
                  <a:schemeClr val="bg1"/>
                </a:solidFill>
                <a:latin typeface="Calibri" panose="020F0502020204030204" pitchFamily="34" charset="0"/>
                <a:cs typeface="Calibri" panose="020F0502020204030204" pitchFamily="34" charset="0"/>
              </a:rPr>
              <a:t>measure and adjust</a:t>
            </a:r>
          </a:p>
        </p:txBody>
      </p:sp>
      <p:pic>
        <p:nvPicPr>
          <p:cNvPr id="45" name="Picture 44">
            <a:extLst>
              <a:ext uri="{FF2B5EF4-FFF2-40B4-BE49-F238E27FC236}">
                <a16:creationId xmlns:a16="http://schemas.microsoft.com/office/drawing/2014/main" id="{34F82017-A8AF-6F4E-AA6A-B87947A9EF9A}"/>
              </a:ext>
            </a:extLst>
          </p:cNvPr>
          <p:cNvPicPr>
            <a:picLocks noChangeAspect="1"/>
          </p:cNvPicPr>
          <p:nvPr userDrawn="1"/>
        </p:nvPicPr>
        <p:blipFill>
          <a:blip r:embed="rId2"/>
          <a:stretch>
            <a:fillRect/>
          </a:stretch>
        </p:blipFill>
        <p:spPr>
          <a:xfrm>
            <a:off x="2190437" y="1633755"/>
            <a:ext cx="129560" cy="316376"/>
          </a:xfrm>
          <a:prstGeom prst="rect">
            <a:avLst/>
          </a:prstGeom>
          <a:effectLst>
            <a:outerShdw blurRad="76200" dist="50800" dir="2700000" algn="tl" rotWithShape="0">
              <a:srgbClr val="00112B">
                <a:alpha val="49804"/>
              </a:srgbClr>
            </a:outerShdw>
          </a:effectLst>
        </p:spPr>
      </p:pic>
      <p:sp>
        <p:nvSpPr>
          <p:cNvPr id="46" name="TextBox 45">
            <a:extLst>
              <a:ext uri="{FF2B5EF4-FFF2-40B4-BE49-F238E27FC236}">
                <a16:creationId xmlns:a16="http://schemas.microsoft.com/office/drawing/2014/main" id="{0F70CA33-2A1D-2148-A5B5-B87FCBF100C5}"/>
              </a:ext>
            </a:extLst>
          </p:cNvPr>
          <p:cNvSpPr txBox="1"/>
          <p:nvPr userDrawn="1"/>
        </p:nvSpPr>
        <p:spPr>
          <a:xfrm>
            <a:off x="2281637" y="1603452"/>
            <a:ext cx="1149674" cy="338554"/>
          </a:xfrm>
          <a:prstGeom prst="rect">
            <a:avLst/>
          </a:prstGeom>
          <a:noFill/>
        </p:spPr>
        <p:txBody>
          <a:bodyPr wrap="none" rtlCol="0">
            <a:spAutoFit/>
          </a:bodyPr>
          <a:lstStyle/>
          <a:p>
            <a:r>
              <a:rPr lang="en-GB" sz="800" b="1" i="1" spc="40" baseline="0" dirty="0">
                <a:solidFill>
                  <a:schemeClr val="bg1"/>
                </a:solidFill>
                <a:latin typeface="Calibri" panose="020F0502020204030204" pitchFamily="34" charset="0"/>
                <a:cs typeface="Calibri" panose="020F0502020204030204" pitchFamily="34" charset="0"/>
              </a:rPr>
              <a:t>display ESS facility</a:t>
            </a:r>
          </a:p>
          <a:p>
            <a:r>
              <a:rPr lang="en-GB" sz="800" b="1" i="1" spc="40" baseline="0" dirty="0">
                <a:solidFill>
                  <a:schemeClr val="bg1"/>
                </a:solidFill>
                <a:latin typeface="Calibri" panose="020F0502020204030204" pitchFamily="34" charset="0"/>
                <a:cs typeface="Calibri" panose="020F0502020204030204" pitchFamily="34" charset="0"/>
              </a:rPr>
              <a:t>data, task execution</a:t>
            </a:r>
          </a:p>
        </p:txBody>
      </p:sp>
      <p:sp>
        <p:nvSpPr>
          <p:cNvPr id="47" name="TextBox 46">
            <a:extLst>
              <a:ext uri="{FF2B5EF4-FFF2-40B4-BE49-F238E27FC236}">
                <a16:creationId xmlns:a16="http://schemas.microsoft.com/office/drawing/2014/main" id="{F2442ADF-7592-D94F-9F0A-E39B77BE69AA}"/>
              </a:ext>
            </a:extLst>
          </p:cNvPr>
          <p:cNvSpPr txBox="1"/>
          <p:nvPr userDrawn="1"/>
        </p:nvSpPr>
        <p:spPr>
          <a:xfrm>
            <a:off x="251114" y="5434884"/>
            <a:ext cx="1839598" cy="230832"/>
          </a:xfrm>
          <a:prstGeom prst="rect">
            <a:avLst/>
          </a:prstGeom>
          <a:noFill/>
        </p:spPr>
        <p:txBody>
          <a:bodyPr wrap="square" rtlCol="0">
            <a:spAutoFit/>
          </a:bodyPr>
          <a:lstStyle/>
          <a:p>
            <a:pPr algn="r"/>
            <a:r>
              <a:rPr lang="en-GB" sz="900" b="1" spc="30" baseline="0" dirty="0">
                <a:solidFill>
                  <a:schemeClr val="bg1"/>
                </a:solidFill>
                <a:latin typeface="Calibri" panose="020F0502020204030204" pitchFamily="34" charset="0"/>
                <a:cs typeface="Calibri" panose="020F0502020204030204" pitchFamily="34" charset="0"/>
              </a:rPr>
              <a:t>Analogue and digital signals</a:t>
            </a:r>
          </a:p>
        </p:txBody>
      </p:sp>
      <p:pic>
        <p:nvPicPr>
          <p:cNvPr id="48" name="Grafik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4170" y="168700"/>
            <a:ext cx="1193524" cy="639020"/>
          </a:xfrm>
          <a:prstGeom prst="rect">
            <a:avLst/>
          </a:prstGeom>
        </p:spPr>
      </p:pic>
    </p:spTree>
    <p:extLst>
      <p:ext uri="{BB962C8B-B14F-4D97-AF65-F5344CB8AC3E}">
        <p14:creationId xmlns:p14="http://schemas.microsoft.com/office/powerpoint/2010/main" val="12062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2025-11-27</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2025-11-27</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2025-11-27</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2025-11-27</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2025-11-27</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2025-11-27</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2025-11-27</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emf"/><Relationship Id="rId2" Type="http://schemas.openxmlformats.org/officeDocument/2006/relationships/image" Target="../media/image8.emf"/><Relationship Id="rId16" Type="http://schemas.openxmlformats.org/officeDocument/2006/relationships/image" Target="../media/image22.emf"/><Relationship Id="rId1" Type="http://schemas.openxmlformats.org/officeDocument/2006/relationships/slideLayout" Target="../slideLayouts/slideLayout13.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image" Target="../media/image21.emf"/><Relationship Id="rId10" Type="http://schemas.openxmlformats.org/officeDocument/2006/relationships/image" Target="../media/image16.emf"/><Relationship Id="rId19" Type="http://schemas.openxmlformats.org/officeDocument/2006/relationships/image" Target="../media/image25.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ubrik 14">
            <a:extLst>
              <a:ext uri="{FF2B5EF4-FFF2-40B4-BE49-F238E27FC236}">
                <a16:creationId xmlns:a16="http://schemas.microsoft.com/office/drawing/2014/main" id="{EFA1F079-F15E-4F9B-A759-1B706219B25A}"/>
              </a:ext>
            </a:extLst>
          </p:cNvPr>
          <p:cNvSpPr>
            <a:spLocks noGrp="1"/>
          </p:cNvSpPr>
          <p:nvPr>
            <p:ph type="title"/>
          </p:nvPr>
        </p:nvSpPr>
        <p:spPr>
          <a:xfrm>
            <a:off x="554804" y="265373"/>
            <a:ext cx="9908905" cy="657339"/>
          </a:xfrm>
        </p:spPr>
        <p:txBody>
          <a:bodyPr/>
          <a:lstStyle/>
          <a:p>
            <a:r>
              <a:rPr lang="en-GB" dirty="0">
                <a:solidFill>
                  <a:schemeClr val="tx1">
                    <a:lumMod val="75000"/>
                    <a:lumOff val="25000"/>
                  </a:schemeClr>
                </a:solidFill>
              </a:rPr>
              <a:t>Replacement of Modulator Controls System</a:t>
            </a:r>
          </a:p>
        </p:txBody>
      </p:sp>
      <p:sp>
        <p:nvSpPr>
          <p:cNvPr id="4" name="Platshållare för sidfot 3">
            <a:extLst>
              <a:ext uri="{FF2B5EF4-FFF2-40B4-BE49-F238E27FC236}">
                <a16:creationId xmlns:a16="http://schemas.microsoft.com/office/drawing/2014/main" id="{93F6D019-C9CB-4FEE-A441-05860D8C7BA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sv-SE" smtClean="0">
                <a:solidFill>
                  <a:srgbClr val="CCCCCC"/>
                </a:solidFill>
              </a:rPr>
              <a:t>10</a:t>
            </a:fld>
            <a:endParaRPr lang="sv-SE" dirty="0">
              <a:solidFill>
                <a:srgbClr val="CCCCCC"/>
              </a:solidFill>
            </a:endParaRPr>
          </a:p>
        </p:txBody>
      </p:sp>
      <p:pic>
        <p:nvPicPr>
          <p:cNvPr id="10" name="Content Placeholder 9" descr="A white box with wires and switches&#10;&#10;AI-generated content may be incorrect.">
            <a:extLst>
              <a:ext uri="{FF2B5EF4-FFF2-40B4-BE49-F238E27FC236}">
                <a16:creationId xmlns:a16="http://schemas.microsoft.com/office/drawing/2014/main" id="{B7083D5A-96E4-82B1-17E6-05D041993A68}"/>
              </a:ext>
            </a:extLst>
          </p:cNvPr>
          <p:cNvPicPr>
            <a:picLocks noGrp="1" noChangeAspect="1"/>
          </p:cNvPicPr>
          <p:nvPr>
            <p:ph idx="1"/>
          </p:nvPr>
        </p:nvPicPr>
        <p:blipFill>
          <a:blip r:embed="rId2"/>
          <a:stretch>
            <a:fillRect/>
          </a:stretch>
        </p:blipFill>
        <p:spPr>
          <a:xfrm>
            <a:off x="452063" y="999378"/>
            <a:ext cx="3849080" cy="5132106"/>
          </a:xfrm>
        </p:spPr>
      </p:pic>
      <p:sp>
        <p:nvSpPr>
          <p:cNvPr id="11" name="Content Placeholder 10">
            <a:extLst>
              <a:ext uri="{FF2B5EF4-FFF2-40B4-BE49-F238E27FC236}">
                <a16:creationId xmlns:a16="http://schemas.microsoft.com/office/drawing/2014/main" id="{3ABB867A-6B28-EB52-D770-6FFE4233030F}"/>
              </a:ext>
            </a:extLst>
          </p:cNvPr>
          <p:cNvSpPr>
            <a:spLocks noGrp="1"/>
          </p:cNvSpPr>
          <p:nvPr>
            <p:ph idx="15"/>
          </p:nvPr>
        </p:nvSpPr>
        <p:spPr>
          <a:xfrm>
            <a:off x="4468295" y="1363422"/>
            <a:ext cx="3255409" cy="4768062"/>
          </a:xfrm>
        </p:spPr>
        <p:txBody>
          <a:bodyPr/>
          <a:lstStyle/>
          <a:p>
            <a:r>
              <a:rPr lang="en-SE" dirty="0"/>
              <a:t>Currently running on NI CompactRIO HW</a:t>
            </a:r>
          </a:p>
          <a:p>
            <a:endParaRPr lang="en-SE" dirty="0"/>
          </a:p>
          <a:p>
            <a:r>
              <a:rPr lang="en-SE" dirty="0"/>
              <a:t>Change to use:</a:t>
            </a:r>
          </a:p>
          <a:p>
            <a:pPr lvl="1"/>
            <a:r>
              <a:rPr lang="en-SE" dirty="0"/>
              <a:t>nVent 5U (baby) Chassis</a:t>
            </a:r>
          </a:p>
          <a:p>
            <a:pPr lvl="1"/>
            <a:r>
              <a:rPr lang="en-SE" dirty="0"/>
              <a:t>NAT-PM-AC600D</a:t>
            </a:r>
          </a:p>
          <a:p>
            <a:pPr lvl="1"/>
            <a:r>
              <a:rPr lang="en-SE" dirty="0"/>
              <a:t>NAT-MCH-PHYS80</a:t>
            </a:r>
          </a:p>
          <a:p>
            <a:pPr lvl="1"/>
            <a:r>
              <a:rPr lang="en-SE" dirty="0"/>
              <a:t>IOxOS IFC_1412</a:t>
            </a:r>
          </a:p>
          <a:p>
            <a:pPr lvl="2"/>
            <a:r>
              <a:rPr lang="en-SE" dirty="0"/>
              <a:t>ADC_3117</a:t>
            </a:r>
          </a:p>
          <a:p>
            <a:pPr lvl="2"/>
            <a:r>
              <a:rPr lang="en-SE" dirty="0"/>
              <a:t>DIO_3118</a:t>
            </a:r>
          </a:p>
          <a:p>
            <a:pPr lvl="1"/>
            <a:endParaRPr lang="en-SE" dirty="0"/>
          </a:p>
        </p:txBody>
      </p:sp>
      <p:sp>
        <p:nvSpPr>
          <p:cNvPr id="8" name="Platshållare för datum 3">
            <a:extLst>
              <a:ext uri="{FF2B5EF4-FFF2-40B4-BE49-F238E27FC236}">
                <a16:creationId xmlns:a16="http://schemas.microsoft.com/office/drawing/2014/main" id="{5FD982D3-0E34-9247-B730-F0CC65B41BDC}"/>
              </a:ext>
            </a:extLst>
          </p:cNvPr>
          <p:cNvSpPr>
            <a:spLocks noGrp="1"/>
          </p:cNvSpPr>
          <p:nvPr>
            <p:ph type="dt" sz="half" idx="10"/>
          </p:nvPr>
        </p:nvSpPr>
        <p:spPr/>
        <p:txBody>
          <a:bodyPr/>
          <a:lstStyle/>
          <a:p>
            <a:fld id="{18896B66-0B3A-474C-9C9C-E4F07B1F5DAD}" type="datetime1">
              <a:rPr lang="sv-SE" smtClean="0"/>
              <a:t>2025-11-27</a:t>
            </a:fld>
            <a:endParaRPr lang="sv-SE" dirty="0"/>
          </a:p>
        </p:txBody>
      </p:sp>
      <p:pic>
        <p:nvPicPr>
          <p:cNvPr id="1026" name="Picture 2" descr="microtca4 system">
            <a:extLst>
              <a:ext uri="{FF2B5EF4-FFF2-40B4-BE49-F238E27FC236}">
                <a16:creationId xmlns:a16="http://schemas.microsoft.com/office/drawing/2014/main" id="{95920FD0-43F0-C05A-130C-C1FF1D410159}"/>
              </a:ext>
            </a:extLst>
          </p:cNvPr>
          <p:cNvPicPr>
            <a:picLocks noGrp="1" noChangeAspect="1" noChangeArrowheads="1"/>
          </p:cNvPicPr>
          <p:nvPr>
            <p:ph idx="16"/>
          </p:nvPr>
        </p:nvPicPr>
        <p:blipFill>
          <a:blip r:embed="rId3">
            <a:extLst>
              <a:ext uri="{28A0092B-C50C-407E-A947-70E740481C1C}">
                <a14:useLocalDpi xmlns:a14="http://schemas.microsoft.com/office/drawing/2010/main" val="0"/>
              </a:ext>
            </a:extLst>
          </a:blip>
          <a:srcRect/>
          <a:stretch>
            <a:fillRect/>
          </a:stretch>
        </p:blipFill>
        <p:spPr bwMode="auto">
          <a:xfrm>
            <a:off x="8055243" y="1814108"/>
            <a:ext cx="3254375" cy="325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84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58AD-72E0-1DAB-7270-EE11EC301DBC}"/>
              </a:ext>
            </a:extLst>
          </p:cNvPr>
          <p:cNvSpPr>
            <a:spLocks noGrp="1"/>
          </p:cNvSpPr>
          <p:nvPr>
            <p:ph type="title"/>
          </p:nvPr>
        </p:nvSpPr>
        <p:spPr/>
        <p:txBody>
          <a:bodyPr/>
          <a:lstStyle/>
          <a:p>
            <a:r>
              <a:rPr lang="en-SE" dirty="0"/>
              <a:t>Next Steps for 2026</a:t>
            </a:r>
          </a:p>
        </p:txBody>
      </p:sp>
      <p:sp>
        <p:nvSpPr>
          <p:cNvPr id="3" name="Footer Placeholder 2">
            <a:extLst>
              <a:ext uri="{FF2B5EF4-FFF2-40B4-BE49-F238E27FC236}">
                <a16:creationId xmlns:a16="http://schemas.microsoft.com/office/drawing/2014/main" id="{485FCDD3-78D2-C381-7932-BD0C59B4AD00}"/>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69C79EE7-38A8-282E-9EC6-118029926EBF}"/>
              </a:ext>
            </a:extLst>
          </p:cNvPr>
          <p:cNvSpPr>
            <a:spLocks noGrp="1"/>
          </p:cNvSpPr>
          <p:nvPr>
            <p:ph type="sldNum" sz="quarter" idx="12"/>
          </p:nvPr>
        </p:nvSpPr>
        <p:spPr/>
        <p:txBody>
          <a:bodyPr/>
          <a:lstStyle/>
          <a:p>
            <a:fld id="{F7283078-D760-1647-8B80-66BA8B52336D}" type="slidenum">
              <a:rPr lang="sv-SE" smtClean="0"/>
              <a:t>11</a:t>
            </a:fld>
            <a:endParaRPr lang="sv-SE" dirty="0"/>
          </a:p>
        </p:txBody>
      </p:sp>
      <p:sp>
        <p:nvSpPr>
          <p:cNvPr id="6" name="Content Placeholder 5">
            <a:extLst>
              <a:ext uri="{FF2B5EF4-FFF2-40B4-BE49-F238E27FC236}">
                <a16:creationId xmlns:a16="http://schemas.microsoft.com/office/drawing/2014/main" id="{4ACD245E-B065-D409-8027-132A459A8C15}"/>
              </a:ext>
            </a:extLst>
          </p:cNvPr>
          <p:cNvSpPr>
            <a:spLocks noGrp="1"/>
          </p:cNvSpPr>
          <p:nvPr>
            <p:ph idx="1"/>
          </p:nvPr>
        </p:nvSpPr>
        <p:spPr/>
        <p:txBody>
          <a:bodyPr/>
          <a:lstStyle/>
          <a:p>
            <a:r>
              <a:rPr lang="en-SE" dirty="0"/>
              <a:t>BOD2 and BOT and production of first neutrons</a:t>
            </a:r>
          </a:p>
          <a:p>
            <a:r>
              <a:rPr lang="en-SE" dirty="0"/>
              <a:t>Complete migration of MTCA systems to ESS Linux OS (Yocto)</a:t>
            </a:r>
          </a:p>
          <a:p>
            <a:r>
              <a:rPr lang="en-SE" dirty="0"/>
              <a:t>Development of Arc-Detector system using IOxOS IFC and new RTM</a:t>
            </a:r>
          </a:p>
          <a:p>
            <a:r>
              <a:rPr lang="en-SE" dirty="0"/>
              <a:t>Conversion of Modulator controls from CompactRIO to MTCA</a:t>
            </a:r>
          </a:p>
        </p:txBody>
      </p:sp>
      <p:sp>
        <p:nvSpPr>
          <p:cNvPr id="7" name="Date Placeholder 6">
            <a:extLst>
              <a:ext uri="{FF2B5EF4-FFF2-40B4-BE49-F238E27FC236}">
                <a16:creationId xmlns:a16="http://schemas.microsoft.com/office/drawing/2014/main" id="{FAE244A7-1963-C931-5BE5-8161B52422D3}"/>
              </a:ext>
            </a:extLst>
          </p:cNvPr>
          <p:cNvSpPr>
            <a:spLocks noGrp="1"/>
          </p:cNvSpPr>
          <p:nvPr>
            <p:ph type="dt" sz="half" idx="10"/>
          </p:nvPr>
        </p:nvSpPr>
        <p:spPr/>
        <p:txBody>
          <a:bodyPr/>
          <a:lstStyle/>
          <a:p>
            <a:fld id="{18896B66-0B3A-474C-9C9C-E4F07B1F5DAD}" type="datetime1">
              <a:rPr lang="sv-SE" smtClean="0"/>
              <a:t>2025-12-01</a:t>
            </a:fld>
            <a:endParaRPr lang="sv-SE" dirty="0"/>
          </a:p>
        </p:txBody>
      </p:sp>
    </p:spTree>
    <p:extLst>
      <p:ext uri="{BB962C8B-B14F-4D97-AF65-F5344CB8AC3E}">
        <p14:creationId xmlns:p14="http://schemas.microsoft.com/office/powerpoint/2010/main" val="390250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F126-551A-DB57-D8E4-835E8BCC4084}"/>
              </a:ext>
            </a:extLst>
          </p:cNvPr>
          <p:cNvSpPr>
            <a:spLocks noGrp="1"/>
          </p:cNvSpPr>
          <p:nvPr>
            <p:ph type="title"/>
          </p:nvPr>
        </p:nvSpPr>
        <p:spPr/>
        <p:txBody>
          <a:bodyPr/>
          <a:lstStyle/>
          <a:p>
            <a:r>
              <a:rPr lang="en-SE" dirty="0"/>
              <a:t>Conclusions and lessons</a:t>
            </a:r>
          </a:p>
        </p:txBody>
      </p:sp>
      <p:sp>
        <p:nvSpPr>
          <p:cNvPr id="3" name="Footer Placeholder 2">
            <a:extLst>
              <a:ext uri="{FF2B5EF4-FFF2-40B4-BE49-F238E27FC236}">
                <a16:creationId xmlns:a16="http://schemas.microsoft.com/office/drawing/2014/main" id="{6FCF4A61-5CED-CB38-FD5B-52ABBD3303EB}"/>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0F78981E-A26F-9177-2E7D-A7436FC5A232}"/>
              </a:ext>
            </a:extLst>
          </p:cNvPr>
          <p:cNvSpPr>
            <a:spLocks noGrp="1"/>
          </p:cNvSpPr>
          <p:nvPr>
            <p:ph type="sldNum" sz="quarter" idx="12"/>
          </p:nvPr>
        </p:nvSpPr>
        <p:spPr/>
        <p:txBody>
          <a:bodyPr/>
          <a:lstStyle/>
          <a:p>
            <a:fld id="{F7283078-D760-1647-8B80-66BA8B52336D}" type="slidenum">
              <a:rPr lang="sv-SE" smtClean="0"/>
              <a:t>12</a:t>
            </a:fld>
            <a:endParaRPr lang="sv-SE" dirty="0"/>
          </a:p>
        </p:txBody>
      </p:sp>
      <p:sp>
        <p:nvSpPr>
          <p:cNvPr id="6" name="Content Placeholder 5">
            <a:extLst>
              <a:ext uri="{FF2B5EF4-FFF2-40B4-BE49-F238E27FC236}">
                <a16:creationId xmlns:a16="http://schemas.microsoft.com/office/drawing/2014/main" id="{67C356E8-CD65-879D-2DDC-C448E00A9623}"/>
              </a:ext>
            </a:extLst>
          </p:cNvPr>
          <p:cNvSpPr>
            <a:spLocks noGrp="1"/>
          </p:cNvSpPr>
          <p:nvPr>
            <p:ph idx="1"/>
          </p:nvPr>
        </p:nvSpPr>
        <p:spPr/>
        <p:txBody>
          <a:bodyPr/>
          <a:lstStyle/>
          <a:p>
            <a:pPr>
              <a:buFont typeface="Wingdings" pitchFamily="2" charset="2"/>
              <a:buChar char="§"/>
            </a:pPr>
            <a:r>
              <a:rPr lang="en-SE" dirty="0"/>
              <a:t> Knowledge sharing is key; avoid brain drain and costly roadbumps</a:t>
            </a:r>
          </a:p>
          <a:p>
            <a:pPr>
              <a:buFont typeface="Wingdings" pitchFamily="2" charset="2"/>
              <a:buChar char="§"/>
            </a:pPr>
            <a:r>
              <a:rPr lang="en-SE" dirty="0"/>
              <a:t> Collaboration is important; EPICs community has shown how impactful</a:t>
            </a:r>
          </a:p>
          <a:p>
            <a:pPr>
              <a:buFont typeface="Wingdings" pitchFamily="2" charset="2"/>
              <a:buChar char="§"/>
            </a:pPr>
            <a:r>
              <a:rPr lang="en-SE" dirty="0"/>
              <a:t> Make full use of deployment tools from other groups/facilities</a:t>
            </a:r>
          </a:p>
          <a:p>
            <a:pPr>
              <a:buFont typeface="Wingdings" pitchFamily="2" charset="2"/>
              <a:buChar char="§"/>
            </a:pPr>
            <a:r>
              <a:rPr lang="en-SE" dirty="0"/>
              <a:t> Good relationships with suppliers is critical; for questions/information but also product development</a:t>
            </a:r>
          </a:p>
          <a:p>
            <a:pPr marL="0" indent="0">
              <a:buNone/>
            </a:pPr>
            <a:endParaRPr lang="en-SE" dirty="0"/>
          </a:p>
          <a:p>
            <a:pPr marL="0" indent="0">
              <a:buNone/>
            </a:pPr>
            <a:r>
              <a:rPr lang="en-SE" dirty="0"/>
              <a:t> </a:t>
            </a:r>
            <a:r>
              <a:rPr lang="en-GB" b="1" dirty="0"/>
              <a:t>“If I had asked people what they wanted, they would have said faster horses.”</a:t>
            </a:r>
          </a:p>
          <a:p>
            <a:pPr marL="0" indent="0">
              <a:buNone/>
            </a:pPr>
            <a:r>
              <a:rPr lang="en-GB" b="1" dirty="0"/>
              <a:t> - Henry Ford</a:t>
            </a:r>
            <a:endParaRPr lang="en-SE" dirty="0"/>
          </a:p>
          <a:p>
            <a:pPr>
              <a:buFont typeface="Wingdings" pitchFamily="2" charset="2"/>
              <a:buChar char="§"/>
            </a:pPr>
            <a:endParaRPr lang="en-SE" dirty="0"/>
          </a:p>
          <a:p>
            <a:pPr marL="0" indent="0">
              <a:buNone/>
            </a:pPr>
            <a:endParaRPr lang="en-SE" dirty="0"/>
          </a:p>
          <a:p>
            <a:pPr>
              <a:buFont typeface="Wingdings" pitchFamily="2" charset="2"/>
              <a:buChar char="§"/>
            </a:pPr>
            <a:endParaRPr lang="en-SE" dirty="0"/>
          </a:p>
          <a:p>
            <a:endParaRPr lang="en-SE" dirty="0"/>
          </a:p>
          <a:p>
            <a:endParaRPr lang="en-SE" dirty="0"/>
          </a:p>
        </p:txBody>
      </p:sp>
      <p:sp>
        <p:nvSpPr>
          <p:cNvPr id="7" name="Date Placeholder 6">
            <a:extLst>
              <a:ext uri="{FF2B5EF4-FFF2-40B4-BE49-F238E27FC236}">
                <a16:creationId xmlns:a16="http://schemas.microsoft.com/office/drawing/2014/main" id="{83325D9C-0F13-26A8-705F-332C67BBD01E}"/>
              </a:ext>
            </a:extLst>
          </p:cNvPr>
          <p:cNvSpPr>
            <a:spLocks noGrp="1"/>
          </p:cNvSpPr>
          <p:nvPr>
            <p:ph type="dt" sz="half" idx="10"/>
          </p:nvPr>
        </p:nvSpPr>
        <p:spPr/>
        <p:txBody>
          <a:bodyPr/>
          <a:lstStyle/>
          <a:p>
            <a:fld id="{18896B66-0B3A-474C-9C9C-E4F07B1F5DAD}" type="datetime1">
              <a:rPr lang="sv-SE" smtClean="0"/>
              <a:t>2025-12-02</a:t>
            </a:fld>
            <a:endParaRPr lang="sv-SE" dirty="0"/>
          </a:p>
        </p:txBody>
      </p:sp>
    </p:spTree>
    <p:extLst>
      <p:ext uri="{BB962C8B-B14F-4D97-AF65-F5344CB8AC3E}">
        <p14:creationId xmlns:p14="http://schemas.microsoft.com/office/powerpoint/2010/main" val="223760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End</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Deployment and Development of </a:t>
            </a:r>
            <a:r>
              <a:rPr lang="en-GB" dirty="0" err="1"/>
              <a:t>MicroTCA</a:t>
            </a:r>
            <a:r>
              <a:rPr lang="en-GB" dirty="0"/>
              <a:t> at ESS</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a:t>
            </a:r>
            <a:r>
              <a:rPr lang="en-GB" dirty="0" err="1"/>
              <a:t>faye</a:t>
            </a:r>
            <a:r>
              <a:rPr lang="en-GB" dirty="0"/>
              <a:t> chicken</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sv-SE" sz="1200" b="1" dirty="0">
                <a:solidFill>
                  <a:schemeClr val="bg1"/>
                </a:solidFill>
              </a:rPr>
              <a:t>2025-12-02</a:t>
            </a:r>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B460E4-E18A-990B-B44E-3E0C4560B866}"/>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04FF2909-E491-B661-6AEB-820C20E238D9}"/>
              </a:ext>
            </a:extLst>
          </p:cNvPr>
          <p:cNvSpPr>
            <a:spLocks noGrp="1"/>
          </p:cNvSpPr>
          <p:nvPr>
            <p:ph type="sldNum" sz="quarter" idx="12"/>
          </p:nvPr>
        </p:nvSpPr>
        <p:spPr/>
        <p:txBody>
          <a:bodyPr/>
          <a:lstStyle/>
          <a:p>
            <a:fld id="{F7283078-D760-1647-8B80-66BA8B52336D}" type="slidenum">
              <a:rPr lang="sv-SE" smtClean="0"/>
              <a:t>3</a:t>
            </a:fld>
            <a:endParaRPr lang="sv-SE" dirty="0"/>
          </a:p>
        </p:txBody>
      </p:sp>
      <p:pic>
        <p:nvPicPr>
          <p:cNvPr id="9" name="Content Placeholder 8" descr="A diagram of a spalling source&#10;&#10;AI-generated content may be incorrect.">
            <a:extLst>
              <a:ext uri="{FF2B5EF4-FFF2-40B4-BE49-F238E27FC236}">
                <a16:creationId xmlns:a16="http://schemas.microsoft.com/office/drawing/2014/main" id="{6B6CB802-1285-5E12-9BEF-2C64CD9A86A6}"/>
              </a:ext>
            </a:extLst>
          </p:cNvPr>
          <p:cNvPicPr>
            <a:picLocks noGrp="1" noChangeAspect="1"/>
          </p:cNvPicPr>
          <p:nvPr>
            <p:ph idx="1"/>
          </p:nvPr>
        </p:nvPicPr>
        <p:blipFill>
          <a:blip r:embed="rId2"/>
          <a:stretch>
            <a:fillRect/>
          </a:stretch>
        </p:blipFill>
        <p:spPr>
          <a:xfrm>
            <a:off x="421241" y="160231"/>
            <a:ext cx="11671442" cy="6696956"/>
          </a:xfrm>
        </p:spPr>
      </p:pic>
      <p:sp>
        <p:nvSpPr>
          <p:cNvPr id="7" name="Date Placeholder 6">
            <a:extLst>
              <a:ext uri="{FF2B5EF4-FFF2-40B4-BE49-F238E27FC236}">
                <a16:creationId xmlns:a16="http://schemas.microsoft.com/office/drawing/2014/main" id="{0757E4BD-589B-1E6D-B4B6-C384F64202AE}"/>
              </a:ext>
            </a:extLst>
          </p:cNvPr>
          <p:cNvSpPr>
            <a:spLocks noGrp="1"/>
          </p:cNvSpPr>
          <p:nvPr>
            <p:ph type="dt" sz="half" idx="10"/>
          </p:nvPr>
        </p:nvSpPr>
        <p:spPr/>
        <p:txBody>
          <a:bodyPr/>
          <a:lstStyle/>
          <a:p>
            <a:fld id="{18896B66-0B3A-474C-9C9C-E4F07B1F5DAD}" type="datetime1">
              <a:rPr lang="sv-SE" smtClean="0"/>
              <a:t>2025-11-27</a:t>
            </a:fld>
            <a:endParaRPr lang="sv-SE" dirty="0"/>
          </a:p>
        </p:txBody>
      </p:sp>
    </p:spTree>
    <p:extLst>
      <p:ext uri="{BB962C8B-B14F-4D97-AF65-F5344CB8AC3E}">
        <p14:creationId xmlns:p14="http://schemas.microsoft.com/office/powerpoint/2010/main" val="20007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5" name="Straight Connector 174">
            <a:extLst>
              <a:ext uri="{FF2B5EF4-FFF2-40B4-BE49-F238E27FC236}">
                <a16:creationId xmlns:a16="http://schemas.microsoft.com/office/drawing/2014/main" id="{09620260-CA70-8C4D-9CF6-1FD97031226A}"/>
              </a:ext>
            </a:extLst>
          </p:cNvPr>
          <p:cNvCxnSpPr>
            <a:cxnSpLocks/>
          </p:cNvCxnSpPr>
          <p:nvPr/>
        </p:nvCxnSpPr>
        <p:spPr>
          <a:xfrm>
            <a:off x="10277207" y="2870402"/>
            <a:ext cx="0" cy="318655"/>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15EE94C-6E1A-CF47-91E8-49D0C7C2D695}"/>
              </a:ext>
            </a:extLst>
          </p:cNvPr>
          <p:cNvSpPr txBox="1"/>
          <p:nvPr/>
        </p:nvSpPr>
        <p:spPr>
          <a:xfrm>
            <a:off x="157994" y="200103"/>
            <a:ext cx="7512483" cy="538609"/>
          </a:xfrm>
          <a:prstGeom prst="rect">
            <a:avLst/>
          </a:prstGeom>
          <a:noFill/>
        </p:spPr>
        <p:txBody>
          <a:bodyPr wrap="square" rtlCol="0">
            <a:spAutoFit/>
          </a:bodyPr>
          <a:lstStyle/>
          <a:p>
            <a:r>
              <a:rPr lang="de-DE" sz="2900" dirty="0">
                <a:solidFill>
                  <a:schemeClr val="bg1"/>
                </a:solidFill>
                <a:latin typeface="+mj-lt"/>
              </a:rPr>
              <a:t>Layer Architecture of ESS Control Systems</a:t>
            </a:r>
            <a:endParaRPr lang="en-US" sz="2900" dirty="0">
              <a:solidFill>
                <a:schemeClr val="bg1"/>
              </a:solidFill>
              <a:latin typeface="+mj-lt"/>
            </a:endParaRPr>
          </a:p>
        </p:txBody>
      </p:sp>
      <p:grpSp>
        <p:nvGrpSpPr>
          <p:cNvPr id="276" name="Group 275">
            <a:extLst>
              <a:ext uri="{FF2B5EF4-FFF2-40B4-BE49-F238E27FC236}">
                <a16:creationId xmlns:a16="http://schemas.microsoft.com/office/drawing/2014/main" id="{77DC2BAE-80B1-0D42-8D05-912B2CED4CFE}"/>
              </a:ext>
            </a:extLst>
          </p:cNvPr>
          <p:cNvGrpSpPr/>
          <p:nvPr/>
        </p:nvGrpSpPr>
        <p:grpSpPr>
          <a:xfrm>
            <a:off x="5262468" y="1085102"/>
            <a:ext cx="1384466" cy="691341"/>
            <a:chOff x="3636108" y="1091925"/>
            <a:chExt cx="1384466" cy="691341"/>
          </a:xfrm>
        </p:grpSpPr>
        <p:pic>
          <p:nvPicPr>
            <p:cNvPr id="12" name="Picture 11">
              <a:extLst>
                <a:ext uri="{FF2B5EF4-FFF2-40B4-BE49-F238E27FC236}">
                  <a16:creationId xmlns:a16="http://schemas.microsoft.com/office/drawing/2014/main" id="{71E53CE2-D669-F046-9B2A-DC30E2CE3C7C}"/>
                </a:ext>
              </a:extLst>
            </p:cNvPr>
            <p:cNvPicPr>
              <a:picLocks noChangeAspect="1"/>
            </p:cNvPicPr>
            <p:nvPr/>
          </p:nvPicPr>
          <p:blipFill>
            <a:blip r:embed="rId2"/>
            <a:stretch>
              <a:fillRect/>
            </a:stretch>
          </p:blipFill>
          <p:spPr>
            <a:xfrm>
              <a:off x="3965257" y="1091925"/>
              <a:ext cx="726168" cy="493077"/>
            </a:xfrm>
            <a:prstGeom prst="rect">
              <a:avLst/>
            </a:prstGeom>
          </p:spPr>
        </p:pic>
        <p:sp>
          <p:nvSpPr>
            <p:cNvPr id="14" name="TextBox 13">
              <a:extLst>
                <a:ext uri="{FF2B5EF4-FFF2-40B4-BE49-F238E27FC236}">
                  <a16:creationId xmlns:a16="http://schemas.microsoft.com/office/drawing/2014/main" id="{A6F4BA7D-C500-E044-9E6A-11BBEC4C09A1}"/>
                </a:ext>
              </a:extLst>
            </p:cNvPr>
            <p:cNvSpPr txBox="1"/>
            <p:nvPr/>
          </p:nvSpPr>
          <p:spPr>
            <a:xfrm>
              <a:off x="3636108" y="1552434"/>
              <a:ext cx="1384466" cy="230832"/>
            </a:xfrm>
            <a:prstGeom prst="rect">
              <a:avLst/>
            </a:prstGeom>
            <a:noFill/>
          </p:spPr>
          <p:txBody>
            <a:bodyPr wrap="square" rtlCol="0">
              <a:spAutoFit/>
            </a:bodyPr>
            <a:lstStyle/>
            <a:p>
              <a:pPr algn="ctr"/>
              <a:r>
                <a:rPr lang="en-GB" sz="900" b="1" dirty="0">
                  <a:solidFill>
                    <a:schemeClr val="bg1"/>
                  </a:solidFill>
                  <a:latin typeface="Calibri" panose="020F0502020204030204" pitchFamily="34" charset="0"/>
                  <a:cs typeface="Calibri" panose="020F0502020204030204" pitchFamily="34" charset="0"/>
                </a:rPr>
                <a:t>ESS Main Control Room</a:t>
              </a:r>
            </a:p>
          </p:txBody>
        </p:sp>
      </p:grpSp>
      <p:grpSp>
        <p:nvGrpSpPr>
          <p:cNvPr id="275" name="Group 274">
            <a:extLst>
              <a:ext uri="{FF2B5EF4-FFF2-40B4-BE49-F238E27FC236}">
                <a16:creationId xmlns:a16="http://schemas.microsoft.com/office/drawing/2014/main" id="{DBBA004E-405E-144A-AE2A-12312C488A92}"/>
              </a:ext>
            </a:extLst>
          </p:cNvPr>
          <p:cNvGrpSpPr/>
          <p:nvPr/>
        </p:nvGrpSpPr>
        <p:grpSpPr>
          <a:xfrm>
            <a:off x="7292582" y="1329479"/>
            <a:ext cx="1450452" cy="445623"/>
            <a:chOff x="5421702" y="1336302"/>
            <a:chExt cx="1450452" cy="445623"/>
          </a:xfrm>
        </p:grpSpPr>
        <p:pic>
          <p:nvPicPr>
            <p:cNvPr id="11" name="Picture 10">
              <a:extLst>
                <a:ext uri="{FF2B5EF4-FFF2-40B4-BE49-F238E27FC236}">
                  <a16:creationId xmlns:a16="http://schemas.microsoft.com/office/drawing/2014/main" id="{0A55BD0D-CBB5-E442-8CCC-6B15722D3929}"/>
                </a:ext>
              </a:extLst>
            </p:cNvPr>
            <p:cNvPicPr>
              <a:picLocks noChangeAspect="1"/>
            </p:cNvPicPr>
            <p:nvPr/>
          </p:nvPicPr>
          <p:blipFill>
            <a:blip r:embed="rId3"/>
            <a:stretch>
              <a:fillRect/>
            </a:stretch>
          </p:blipFill>
          <p:spPr>
            <a:xfrm>
              <a:off x="5829943" y="1336302"/>
              <a:ext cx="633970" cy="246615"/>
            </a:xfrm>
            <a:prstGeom prst="rect">
              <a:avLst/>
            </a:prstGeom>
          </p:spPr>
        </p:pic>
        <p:sp>
          <p:nvSpPr>
            <p:cNvPr id="15" name="TextBox 14">
              <a:extLst>
                <a:ext uri="{FF2B5EF4-FFF2-40B4-BE49-F238E27FC236}">
                  <a16:creationId xmlns:a16="http://schemas.microsoft.com/office/drawing/2014/main" id="{CA5819C2-6421-BD4B-86DD-574C499B18A5}"/>
                </a:ext>
              </a:extLst>
            </p:cNvPr>
            <p:cNvSpPr txBox="1"/>
            <p:nvPr/>
          </p:nvSpPr>
          <p:spPr>
            <a:xfrm>
              <a:off x="5421702" y="1551093"/>
              <a:ext cx="1450452" cy="230832"/>
            </a:xfrm>
            <a:prstGeom prst="rect">
              <a:avLst/>
            </a:prstGeom>
            <a:noFill/>
          </p:spPr>
          <p:txBody>
            <a:bodyPr wrap="square" rtlCol="0">
              <a:spAutoFit/>
            </a:bodyPr>
            <a:lstStyle/>
            <a:p>
              <a:pPr algn="ctr"/>
              <a:r>
                <a:rPr lang="en-GB" sz="900" b="1" dirty="0">
                  <a:solidFill>
                    <a:schemeClr val="bg1"/>
                  </a:solidFill>
                  <a:latin typeface="Calibri" panose="020F0502020204030204" pitchFamily="34" charset="0"/>
                  <a:cs typeface="Calibri" panose="020F0502020204030204" pitchFamily="34" charset="0"/>
                </a:rPr>
                <a:t>Experiment workstations</a:t>
              </a:r>
            </a:p>
          </p:txBody>
        </p:sp>
      </p:grpSp>
      <p:grpSp>
        <p:nvGrpSpPr>
          <p:cNvPr id="274" name="Group 273">
            <a:extLst>
              <a:ext uri="{FF2B5EF4-FFF2-40B4-BE49-F238E27FC236}">
                <a16:creationId xmlns:a16="http://schemas.microsoft.com/office/drawing/2014/main" id="{DBECE0BF-B20B-5E47-93B2-93EDC2E59174}"/>
              </a:ext>
            </a:extLst>
          </p:cNvPr>
          <p:cNvGrpSpPr/>
          <p:nvPr/>
        </p:nvGrpSpPr>
        <p:grpSpPr>
          <a:xfrm>
            <a:off x="9464924" y="1305958"/>
            <a:ext cx="1367360" cy="468795"/>
            <a:chOff x="7604186" y="1312781"/>
            <a:chExt cx="1367360" cy="468795"/>
          </a:xfrm>
        </p:grpSpPr>
        <p:pic>
          <p:nvPicPr>
            <p:cNvPr id="13" name="Picture 12">
              <a:extLst>
                <a:ext uri="{FF2B5EF4-FFF2-40B4-BE49-F238E27FC236}">
                  <a16:creationId xmlns:a16="http://schemas.microsoft.com/office/drawing/2014/main" id="{89ACCC57-E926-1348-B99A-32DFD62E2C55}"/>
                </a:ext>
              </a:extLst>
            </p:cNvPr>
            <p:cNvPicPr>
              <a:picLocks noChangeAspect="1"/>
            </p:cNvPicPr>
            <p:nvPr/>
          </p:nvPicPr>
          <p:blipFill>
            <a:blip r:embed="rId4"/>
            <a:stretch>
              <a:fillRect/>
            </a:stretch>
          </p:blipFill>
          <p:spPr>
            <a:xfrm>
              <a:off x="7923402" y="1312781"/>
              <a:ext cx="728926" cy="273529"/>
            </a:xfrm>
            <a:prstGeom prst="rect">
              <a:avLst/>
            </a:prstGeom>
          </p:spPr>
        </p:pic>
        <p:sp>
          <p:nvSpPr>
            <p:cNvPr id="16" name="TextBox 15">
              <a:extLst>
                <a:ext uri="{FF2B5EF4-FFF2-40B4-BE49-F238E27FC236}">
                  <a16:creationId xmlns:a16="http://schemas.microsoft.com/office/drawing/2014/main" id="{5195B613-1D93-094E-93FD-EF1BFE0F91BB}"/>
                </a:ext>
              </a:extLst>
            </p:cNvPr>
            <p:cNvSpPr txBox="1"/>
            <p:nvPr/>
          </p:nvSpPr>
          <p:spPr>
            <a:xfrm>
              <a:off x="7604186" y="1550744"/>
              <a:ext cx="1367360" cy="230832"/>
            </a:xfrm>
            <a:prstGeom prst="rect">
              <a:avLst/>
            </a:prstGeom>
            <a:noFill/>
          </p:spPr>
          <p:txBody>
            <a:bodyPr wrap="square" rtlCol="0">
              <a:spAutoFit/>
            </a:bodyPr>
            <a:lstStyle/>
            <a:p>
              <a:pPr algn="ctr"/>
              <a:r>
                <a:rPr lang="en-GB" sz="900" b="1" dirty="0">
                  <a:solidFill>
                    <a:schemeClr val="bg1"/>
                  </a:solidFill>
                  <a:latin typeface="Calibri" panose="020F0502020204030204" pitchFamily="34" charset="0"/>
                  <a:cs typeface="Calibri" panose="020F0502020204030204" pitchFamily="34" charset="0"/>
                </a:rPr>
                <a:t>other human interfaces</a:t>
              </a:r>
            </a:p>
          </p:txBody>
        </p:sp>
      </p:grpSp>
      <p:sp>
        <p:nvSpPr>
          <p:cNvPr id="17" name="TextBox 16">
            <a:extLst>
              <a:ext uri="{FF2B5EF4-FFF2-40B4-BE49-F238E27FC236}">
                <a16:creationId xmlns:a16="http://schemas.microsoft.com/office/drawing/2014/main" id="{D56817E3-31AD-6B49-90D1-9EA11650B213}"/>
              </a:ext>
            </a:extLst>
          </p:cNvPr>
          <p:cNvSpPr txBox="1"/>
          <p:nvPr/>
        </p:nvSpPr>
        <p:spPr>
          <a:xfrm>
            <a:off x="10788726" y="2647410"/>
            <a:ext cx="1172383" cy="230832"/>
          </a:xfrm>
          <a:prstGeom prst="rect">
            <a:avLst/>
          </a:prstGeom>
          <a:noFill/>
          <a:effectLst>
            <a:outerShdw blurRad="50800" dist="25400" dir="2700000" algn="ctr" rotWithShape="0">
              <a:srgbClr val="06141B">
                <a:alpha val="56000"/>
              </a:srgbClr>
            </a:outerShdw>
          </a:effectLst>
        </p:spPr>
        <p:txBody>
          <a:bodyPr wrap="square" rtlCol="0">
            <a:spAutoFit/>
          </a:bodyPr>
          <a:lstStyle/>
          <a:p>
            <a:pPr algn="r"/>
            <a:r>
              <a:rPr lang="en-GB" sz="900" dirty="0">
                <a:solidFill>
                  <a:schemeClr val="bg1"/>
                </a:solidFill>
                <a:latin typeface="Calibri" panose="020F0502020204030204" pitchFamily="34" charset="0"/>
                <a:cs typeface="Calibri" panose="020F0502020204030204" pitchFamily="34" charset="0"/>
              </a:rPr>
              <a:t>EPICS</a:t>
            </a:r>
          </a:p>
        </p:txBody>
      </p:sp>
      <p:sp>
        <p:nvSpPr>
          <p:cNvPr id="18" name="TextBox 17">
            <a:extLst>
              <a:ext uri="{FF2B5EF4-FFF2-40B4-BE49-F238E27FC236}">
                <a16:creationId xmlns:a16="http://schemas.microsoft.com/office/drawing/2014/main" id="{C4FA1284-1B77-DF4C-892F-31644B116A02}"/>
              </a:ext>
            </a:extLst>
          </p:cNvPr>
          <p:cNvSpPr txBox="1"/>
          <p:nvPr/>
        </p:nvSpPr>
        <p:spPr>
          <a:xfrm>
            <a:off x="10788726" y="3325449"/>
            <a:ext cx="1172381" cy="230832"/>
          </a:xfrm>
          <a:prstGeom prst="rect">
            <a:avLst/>
          </a:prstGeom>
          <a:noFill/>
          <a:effectLst>
            <a:outerShdw blurRad="50800" dist="25400" dir="2700000" algn="ctr" rotWithShape="0">
              <a:srgbClr val="06141B">
                <a:alpha val="56000"/>
              </a:srgbClr>
            </a:outerShdw>
          </a:effectLst>
        </p:spPr>
        <p:txBody>
          <a:bodyPr wrap="square" rtlCol="0">
            <a:spAutoFit/>
          </a:bodyPr>
          <a:lstStyle/>
          <a:p>
            <a:pPr algn="r"/>
            <a:r>
              <a:rPr lang="en-GB" sz="900" dirty="0">
                <a:solidFill>
                  <a:schemeClr val="bg1"/>
                </a:solidFill>
                <a:latin typeface="Calibri" panose="020F0502020204030204" pitchFamily="34" charset="0"/>
                <a:cs typeface="Calibri" panose="020F0502020204030204" pitchFamily="34" charset="0"/>
              </a:rPr>
              <a:t>Timing System</a:t>
            </a:r>
          </a:p>
        </p:txBody>
      </p:sp>
      <p:cxnSp>
        <p:nvCxnSpPr>
          <p:cNvPr id="19" name="Straight Connector 18">
            <a:extLst>
              <a:ext uri="{FF2B5EF4-FFF2-40B4-BE49-F238E27FC236}">
                <a16:creationId xmlns:a16="http://schemas.microsoft.com/office/drawing/2014/main" id="{0BB7B450-AB14-CE48-934A-B3D00DE8A05E}"/>
              </a:ext>
            </a:extLst>
          </p:cNvPr>
          <p:cNvCxnSpPr>
            <a:cxnSpLocks/>
          </p:cNvCxnSpPr>
          <p:nvPr/>
        </p:nvCxnSpPr>
        <p:spPr>
          <a:xfrm>
            <a:off x="5548626" y="2905410"/>
            <a:ext cx="0" cy="326740"/>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1ADC07-BCEC-234F-B645-05C8B5236F1A}"/>
              </a:ext>
            </a:extLst>
          </p:cNvPr>
          <p:cNvCxnSpPr>
            <a:cxnSpLocks/>
          </p:cNvCxnSpPr>
          <p:nvPr/>
        </p:nvCxnSpPr>
        <p:spPr>
          <a:xfrm>
            <a:off x="5241212" y="2869672"/>
            <a:ext cx="0" cy="1404000"/>
          </a:xfrm>
          <a:prstGeom prst="line">
            <a:avLst/>
          </a:prstGeom>
          <a:ln w="34925" cap="sq">
            <a:solidFill>
              <a:srgbClr val="CC401E"/>
            </a:solidFill>
            <a:miter lim="800000"/>
          </a:ln>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BC42EAF-C81E-5042-96CE-E48C10FCDA6D}"/>
              </a:ext>
            </a:extLst>
          </p:cNvPr>
          <p:cNvSpPr txBox="1"/>
          <p:nvPr/>
        </p:nvSpPr>
        <p:spPr>
          <a:xfrm>
            <a:off x="10788727" y="4535942"/>
            <a:ext cx="1170986" cy="230832"/>
          </a:xfrm>
          <a:prstGeom prst="rect">
            <a:avLst/>
          </a:prstGeom>
          <a:noFill/>
          <a:effectLst>
            <a:outerShdw blurRad="50800" dist="25400" dir="2700000" algn="ctr" rotWithShape="0">
              <a:srgbClr val="06141B">
                <a:alpha val="56000"/>
              </a:srgbClr>
            </a:outerShdw>
          </a:effectLst>
        </p:spPr>
        <p:txBody>
          <a:bodyPr wrap="square" rtlCol="0">
            <a:spAutoFit/>
          </a:bodyPr>
          <a:lstStyle/>
          <a:p>
            <a:pPr algn="r"/>
            <a:r>
              <a:rPr lang="en-GB" sz="900" dirty="0">
                <a:solidFill>
                  <a:schemeClr val="bg1"/>
                </a:solidFill>
                <a:latin typeface="Calibri" panose="020F0502020204030204" pitchFamily="34" charset="0"/>
                <a:cs typeface="Calibri" panose="020F0502020204030204" pitchFamily="34" charset="0"/>
              </a:rPr>
              <a:t>Fieldbus</a:t>
            </a:r>
          </a:p>
        </p:txBody>
      </p:sp>
      <p:cxnSp>
        <p:nvCxnSpPr>
          <p:cNvPr id="23" name="Straight Connector 22">
            <a:extLst>
              <a:ext uri="{FF2B5EF4-FFF2-40B4-BE49-F238E27FC236}">
                <a16:creationId xmlns:a16="http://schemas.microsoft.com/office/drawing/2014/main" id="{E915B600-1255-554D-93D4-55803D66073F}"/>
              </a:ext>
            </a:extLst>
          </p:cNvPr>
          <p:cNvCxnSpPr>
            <a:cxnSpLocks/>
          </p:cNvCxnSpPr>
          <p:nvPr/>
        </p:nvCxnSpPr>
        <p:spPr>
          <a:xfrm>
            <a:off x="6329847" y="2534291"/>
            <a:ext cx="0" cy="291394"/>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CC973B-8801-924F-9B6D-54A6C9AD62C5}"/>
              </a:ext>
            </a:extLst>
          </p:cNvPr>
          <p:cNvCxnSpPr>
            <a:cxnSpLocks/>
          </p:cNvCxnSpPr>
          <p:nvPr/>
        </p:nvCxnSpPr>
        <p:spPr>
          <a:xfrm>
            <a:off x="4642168" y="4643403"/>
            <a:ext cx="0" cy="206688"/>
          </a:xfrm>
          <a:prstGeom prst="line">
            <a:avLst/>
          </a:prstGeom>
          <a:ln w="34925" cap="sq">
            <a:solidFill>
              <a:srgbClr val="683699">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2C146C-831F-AE43-95CD-D422FBF12F50}"/>
              </a:ext>
            </a:extLst>
          </p:cNvPr>
          <p:cNvCxnSpPr>
            <a:cxnSpLocks/>
            <a:stCxn id="93" idx="2"/>
          </p:cNvCxnSpPr>
          <p:nvPr/>
        </p:nvCxnSpPr>
        <p:spPr>
          <a:xfrm>
            <a:off x="5268473" y="4689567"/>
            <a:ext cx="0" cy="160524"/>
          </a:xfrm>
          <a:prstGeom prst="line">
            <a:avLst/>
          </a:prstGeom>
          <a:ln w="34925" cap="sq">
            <a:solidFill>
              <a:srgbClr val="683699">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3AF068-57CC-E048-81E7-EC979A6A16E1}"/>
              </a:ext>
            </a:extLst>
          </p:cNvPr>
          <p:cNvCxnSpPr>
            <a:cxnSpLocks/>
          </p:cNvCxnSpPr>
          <p:nvPr/>
        </p:nvCxnSpPr>
        <p:spPr>
          <a:xfrm>
            <a:off x="5032546" y="5422781"/>
            <a:ext cx="0" cy="564610"/>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B3B2BE4-A213-B246-87B3-E1B725B5FCBD}"/>
              </a:ext>
            </a:extLst>
          </p:cNvPr>
          <p:cNvSpPr txBox="1"/>
          <p:nvPr/>
        </p:nvSpPr>
        <p:spPr>
          <a:xfrm>
            <a:off x="10788726" y="4069377"/>
            <a:ext cx="1170985" cy="369332"/>
          </a:xfrm>
          <a:prstGeom prst="rect">
            <a:avLst/>
          </a:prstGeom>
          <a:noFill/>
          <a:effectLst>
            <a:outerShdw blurRad="50800" dist="25400" dir="2700000" algn="ctr" rotWithShape="0">
              <a:srgbClr val="06141B">
                <a:alpha val="56000"/>
              </a:srgbClr>
            </a:outerShdw>
          </a:effectLst>
        </p:spPr>
        <p:txBody>
          <a:bodyPr wrap="square" rtlCol="0">
            <a:spAutoFit/>
          </a:bodyPr>
          <a:lstStyle/>
          <a:p>
            <a:pPr algn="r"/>
            <a:r>
              <a:rPr lang="en-GB" sz="900" dirty="0">
                <a:solidFill>
                  <a:schemeClr val="bg1"/>
                </a:solidFill>
                <a:latin typeface="Calibri" panose="020F0502020204030204" pitchFamily="34" charset="0"/>
                <a:cs typeface="Calibri" panose="020F0502020204030204" pitchFamily="34" charset="0"/>
              </a:rPr>
              <a:t>Personnel Safety Systems</a:t>
            </a:r>
          </a:p>
        </p:txBody>
      </p:sp>
      <p:cxnSp>
        <p:nvCxnSpPr>
          <p:cNvPr id="29" name="Straight Connector 28">
            <a:extLst>
              <a:ext uri="{FF2B5EF4-FFF2-40B4-BE49-F238E27FC236}">
                <a16:creationId xmlns:a16="http://schemas.microsoft.com/office/drawing/2014/main" id="{D792AB75-0F91-3645-A073-798101AA93EB}"/>
              </a:ext>
            </a:extLst>
          </p:cNvPr>
          <p:cNvCxnSpPr>
            <a:cxnSpLocks/>
          </p:cNvCxnSpPr>
          <p:nvPr/>
        </p:nvCxnSpPr>
        <p:spPr>
          <a:xfrm>
            <a:off x="10886082" y="4433138"/>
            <a:ext cx="994428" cy="0"/>
          </a:xfrm>
          <a:prstGeom prst="line">
            <a:avLst/>
          </a:prstGeom>
          <a:ln w="63500" cap="sq">
            <a:solidFill>
              <a:srgbClr val="DE6A04"/>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9A2D9496-7226-2246-8217-2B8E40C050D8}"/>
              </a:ext>
            </a:extLst>
          </p:cNvPr>
          <p:cNvGrpSpPr/>
          <p:nvPr/>
        </p:nvGrpSpPr>
        <p:grpSpPr>
          <a:xfrm>
            <a:off x="3956769" y="6434205"/>
            <a:ext cx="595086" cy="216538"/>
            <a:chOff x="2834929" y="6410453"/>
            <a:chExt cx="595086" cy="216538"/>
          </a:xfrm>
          <a:effectLst>
            <a:outerShdw blurRad="50800" dist="25400" dir="2700000" algn="ctr" rotWithShape="0">
              <a:srgbClr val="06141B">
                <a:alpha val="56000"/>
              </a:srgbClr>
            </a:outerShdw>
          </a:effectLst>
        </p:grpSpPr>
        <p:pic>
          <p:nvPicPr>
            <p:cNvPr id="32" name="Picture 31">
              <a:extLst>
                <a:ext uri="{FF2B5EF4-FFF2-40B4-BE49-F238E27FC236}">
                  <a16:creationId xmlns:a16="http://schemas.microsoft.com/office/drawing/2014/main" id="{8DAC3033-4428-E844-94D3-22FAAF2EC4A6}"/>
                </a:ext>
              </a:extLst>
            </p:cNvPr>
            <p:cNvPicPr>
              <a:picLocks noChangeAspect="1"/>
            </p:cNvPicPr>
            <p:nvPr/>
          </p:nvPicPr>
          <p:blipFill>
            <a:blip r:embed="rId5"/>
            <a:stretch>
              <a:fillRect/>
            </a:stretch>
          </p:blipFill>
          <p:spPr>
            <a:xfrm>
              <a:off x="2859386" y="6410453"/>
              <a:ext cx="545893" cy="216000"/>
            </a:xfrm>
            <a:prstGeom prst="rect">
              <a:avLst/>
            </a:prstGeom>
            <a:effectLst>
              <a:outerShdw blurRad="152400" dist="152400" dir="2700000" algn="tl" rotWithShape="0">
                <a:prstClr val="black">
                  <a:alpha val="30000"/>
                </a:prstClr>
              </a:outerShdw>
            </a:effectLst>
          </p:spPr>
        </p:pic>
        <p:sp>
          <p:nvSpPr>
            <p:cNvPr id="40" name="TextBox 39">
              <a:extLst>
                <a:ext uri="{FF2B5EF4-FFF2-40B4-BE49-F238E27FC236}">
                  <a16:creationId xmlns:a16="http://schemas.microsoft.com/office/drawing/2014/main" id="{295241AB-E2DA-CB44-BB9E-59DFE19DF10E}"/>
                </a:ext>
              </a:extLst>
            </p:cNvPr>
            <p:cNvSpPr txBox="1"/>
            <p:nvPr/>
          </p:nvSpPr>
          <p:spPr>
            <a:xfrm>
              <a:off x="2834929" y="6411547"/>
              <a:ext cx="595086"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H</a:t>
              </a:r>
              <a:r>
                <a:rPr lang="en-GB" sz="800" b="1" baseline="-25000" dirty="0">
                  <a:solidFill>
                    <a:schemeClr val="bg1"/>
                  </a:solidFill>
                  <a:latin typeface="Calibri" panose="020F0502020204030204" pitchFamily="34" charset="0"/>
                  <a:cs typeface="Calibri" panose="020F0502020204030204" pitchFamily="34" charset="0"/>
                </a:rPr>
                <a:t>2</a:t>
              </a:r>
              <a:r>
                <a:rPr lang="en-GB" sz="800" b="1" dirty="0">
                  <a:solidFill>
                    <a:schemeClr val="bg1"/>
                  </a:solidFill>
                  <a:latin typeface="Calibri" panose="020F0502020204030204" pitchFamily="34" charset="0"/>
                  <a:cs typeface="Calibri" panose="020F0502020204030204" pitchFamily="34" charset="0"/>
                </a:rPr>
                <a:t>O Flow</a:t>
              </a:r>
            </a:p>
          </p:txBody>
        </p:sp>
      </p:grpSp>
      <p:grpSp>
        <p:nvGrpSpPr>
          <p:cNvPr id="265" name="Group 264">
            <a:extLst>
              <a:ext uri="{FF2B5EF4-FFF2-40B4-BE49-F238E27FC236}">
                <a16:creationId xmlns:a16="http://schemas.microsoft.com/office/drawing/2014/main" id="{82A576B5-64D2-0642-B561-D2428F8F97DB}"/>
              </a:ext>
            </a:extLst>
          </p:cNvPr>
          <p:cNvGrpSpPr/>
          <p:nvPr/>
        </p:nvGrpSpPr>
        <p:grpSpPr>
          <a:xfrm>
            <a:off x="4811178" y="6439181"/>
            <a:ext cx="570734" cy="220790"/>
            <a:chOff x="3781515" y="6415429"/>
            <a:chExt cx="570734" cy="220790"/>
          </a:xfrm>
          <a:effectLst>
            <a:outerShdw blurRad="50800" dist="25400" dir="2700000" algn="ctr" rotWithShape="0">
              <a:srgbClr val="06141B">
                <a:alpha val="56000"/>
              </a:srgbClr>
            </a:outerShdw>
          </a:effectLst>
        </p:grpSpPr>
        <p:pic>
          <p:nvPicPr>
            <p:cNvPr id="33" name="Picture 32">
              <a:extLst>
                <a:ext uri="{FF2B5EF4-FFF2-40B4-BE49-F238E27FC236}">
                  <a16:creationId xmlns:a16="http://schemas.microsoft.com/office/drawing/2014/main" id="{E9087406-CFE6-2846-9E7B-E7CBC2C05D6D}"/>
                </a:ext>
              </a:extLst>
            </p:cNvPr>
            <p:cNvPicPr>
              <a:picLocks noChangeAspect="1"/>
            </p:cNvPicPr>
            <p:nvPr/>
          </p:nvPicPr>
          <p:blipFill>
            <a:blip r:embed="rId6"/>
            <a:stretch>
              <a:fillRect/>
            </a:stretch>
          </p:blipFill>
          <p:spPr>
            <a:xfrm>
              <a:off x="3781515" y="6420219"/>
              <a:ext cx="545893" cy="216000"/>
            </a:xfrm>
            <a:prstGeom prst="rect">
              <a:avLst/>
            </a:prstGeom>
            <a:effectLst>
              <a:outerShdw blurRad="152400" dist="152400" dir="2700000" algn="tl" rotWithShape="0">
                <a:srgbClr val="001A26">
                  <a:alpha val="40000"/>
                </a:srgbClr>
              </a:outerShdw>
            </a:effectLst>
          </p:spPr>
        </p:pic>
        <p:sp>
          <p:nvSpPr>
            <p:cNvPr id="41" name="TextBox 40">
              <a:extLst>
                <a:ext uri="{FF2B5EF4-FFF2-40B4-BE49-F238E27FC236}">
                  <a16:creationId xmlns:a16="http://schemas.microsoft.com/office/drawing/2014/main" id="{BEA98CA9-2FA8-8C4A-ADEB-0B4B4405C5FB}"/>
                </a:ext>
              </a:extLst>
            </p:cNvPr>
            <p:cNvSpPr txBox="1"/>
            <p:nvPr/>
          </p:nvSpPr>
          <p:spPr>
            <a:xfrm>
              <a:off x="3792517" y="6415429"/>
              <a:ext cx="559732"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He Flow</a:t>
              </a:r>
            </a:p>
          </p:txBody>
        </p:sp>
      </p:grpSp>
      <p:grpSp>
        <p:nvGrpSpPr>
          <p:cNvPr id="267" name="Group 266">
            <a:extLst>
              <a:ext uri="{FF2B5EF4-FFF2-40B4-BE49-F238E27FC236}">
                <a16:creationId xmlns:a16="http://schemas.microsoft.com/office/drawing/2014/main" id="{39331846-39EE-1B40-A0E4-0D650B369F11}"/>
              </a:ext>
            </a:extLst>
          </p:cNvPr>
          <p:cNvGrpSpPr/>
          <p:nvPr/>
        </p:nvGrpSpPr>
        <p:grpSpPr>
          <a:xfrm>
            <a:off x="6794219" y="6373138"/>
            <a:ext cx="504000" cy="354508"/>
            <a:chOff x="5864968" y="6332946"/>
            <a:chExt cx="504000" cy="354508"/>
          </a:xfrm>
          <a:effectLst>
            <a:outerShdw blurRad="50800" dist="25400" dir="2700000" algn="ctr" rotWithShape="0">
              <a:srgbClr val="06141B">
                <a:alpha val="56000"/>
              </a:srgbClr>
            </a:outerShdw>
          </a:effectLst>
        </p:grpSpPr>
        <p:pic>
          <p:nvPicPr>
            <p:cNvPr id="37" name="Picture 36">
              <a:extLst>
                <a:ext uri="{FF2B5EF4-FFF2-40B4-BE49-F238E27FC236}">
                  <a16:creationId xmlns:a16="http://schemas.microsoft.com/office/drawing/2014/main" id="{C9D1B693-76D1-5A4D-BD7F-2D102B094D6A}"/>
                </a:ext>
              </a:extLst>
            </p:cNvPr>
            <p:cNvPicPr>
              <a:picLocks noChangeAspect="1"/>
            </p:cNvPicPr>
            <p:nvPr/>
          </p:nvPicPr>
          <p:blipFill>
            <a:blip r:embed="rId7"/>
            <a:stretch>
              <a:fillRect/>
            </a:stretch>
          </p:blipFill>
          <p:spPr>
            <a:xfrm>
              <a:off x="5864968" y="6332946"/>
              <a:ext cx="504000" cy="354508"/>
            </a:xfrm>
            <a:prstGeom prst="rect">
              <a:avLst/>
            </a:prstGeom>
            <a:effectLst>
              <a:outerShdw blurRad="152400" dist="152400" dir="2700000" algn="tl" rotWithShape="0">
                <a:prstClr val="black">
                  <a:alpha val="40000"/>
                </a:prstClr>
              </a:outerShdw>
            </a:effectLst>
          </p:spPr>
        </p:pic>
        <p:sp>
          <p:nvSpPr>
            <p:cNvPr id="42" name="TextBox 41">
              <a:extLst>
                <a:ext uri="{FF2B5EF4-FFF2-40B4-BE49-F238E27FC236}">
                  <a16:creationId xmlns:a16="http://schemas.microsoft.com/office/drawing/2014/main" id="{87483060-27FE-FF49-BBDD-73DE4FF21F86}"/>
                </a:ext>
              </a:extLst>
            </p:cNvPr>
            <p:cNvSpPr txBox="1"/>
            <p:nvPr/>
          </p:nvSpPr>
          <p:spPr>
            <a:xfrm>
              <a:off x="5939951" y="6403091"/>
              <a:ext cx="365658"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RF</a:t>
              </a:r>
            </a:p>
          </p:txBody>
        </p:sp>
      </p:grpSp>
      <p:grpSp>
        <p:nvGrpSpPr>
          <p:cNvPr id="268" name="Group 267">
            <a:extLst>
              <a:ext uri="{FF2B5EF4-FFF2-40B4-BE49-F238E27FC236}">
                <a16:creationId xmlns:a16="http://schemas.microsoft.com/office/drawing/2014/main" id="{B36B81DD-45E1-3447-B74F-637B05FA329F}"/>
              </a:ext>
            </a:extLst>
          </p:cNvPr>
          <p:cNvGrpSpPr/>
          <p:nvPr/>
        </p:nvGrpSpPr>
        <p:grpSpPr>
          <a:xfrm>
            <a:off x="7502749" y="6332438"/>
            <a:ext cx="481843" cy="423922"/>
            <a:chOff x="6647464" y="6332438"/>
            <a:chExt cx="481842" cy="423922"/>
          </a:xfrm>
          <a:effectLst>
            <a:outerShdw blurRad="50800" dist="25400" dir="2700000" algn="ctr" rotWithShape="0">
              <a:srgbClr val="06141B">
                <a:alpha val="56000"/>
              </a:srgbClr>
            </a:outerShdw>
          </a:effectLst>
        </p:grpSpPr>
        <p:pic>
          <p:nvPicPr>
            <p:cNvPr id="36" name="Picture 35">
              <a:extLst>
                <a:ext uri="{FF2B5EF4-FFF2-40B4-BE49-F238E27FC236}">
                  <a16:creationId xmlns:a16="http://schemas.microsoft.com/office/drawing/2014/main" id="{A816F8C9-D827-0346-9ED4-8CF1F6CBDFAF}"/>
                </a:ext>
              </a:extLst>
            </p:cNvPr>
            <p:cNvPicPr>
              <a:picLocks noChangeAspect="1"/>
            </p:cNvPicPr>
            <p:nvPr/>
          </p:nvPicPr>
          <p:blipFill>
            <a:blip r:embed="rId8"/>
            <a:stretch>
              <a:fillRect/>
            </a:stretch>
          </p:blipFill>
          <p:spPr>
            <a:xfrm>
              <a:off x="6718432" y="6332438"/>
              <a:ext cx="340331" cy="423922"/>
            </a:xfrm>
            <a:prstGeom prst="rect">
              <a:avLst/>
            </a:prstGeom>
            <a:ln w="28575">
              <a:noFill/>
            </a:ln>
            <a:effectLst>
              <a:outerShdw blurRad="152400" dist="152400" dir="2700000" algn="tl" rotWithShape="0">
                <a:srgbClr val="001A26">
                  <a:alpha val="30000"/>
                </a:srgbClr>
              </a:outerShdw>
            </a:effectLst>
          </p:spPr>
        </p:pic>
        <p:sp>
          <p:nvSpPr>
            <p:cNvPr id="43" name="TextBox 42">
              <a:extLst>
                <a:ext uri="{FF2B5EF4-FFF2-40B4-BE49-F238E27FC236}">
                  <a16:creationId xmlns:a16="http://schemas.microsoft.com/office/drawing/2014/main" id="{A3DB713E-9DA4-CE44-9392-CF4AE1DB4151}"/>
                </a:ext>
              </a:extLst>
            </p:cNvPr>
            <p:cNvSpPr txBox="1"/>
            <p:nvPr/>
          </p:nvSpPr>
          <p:spPr>
            <a:xfrm>
              <a:off x="6647464" y="6388298"/>
              <a:ext cx="481842"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Proton</a:t>
              </a:r>
            </a:p>
          </p:txBody>
        </p:sp>
      </p:grpSp>
      <p:grpSp>
        <p:nvGrpSpPr>
          <p:cNvPr id="269" name="Group 268">
            <a:extLst>
              <a:ext uri="{FF2B5EF4-FFF2-40B4-BE49-F238E27FC236}">
                <a16:creationId xmlns:a16="http://schemas.microsoft.com/office/drawing/2014/main" id="{1F6CE4DB-1384-6446-A0D9-A845641867A1}"/>
              </a:ext>
            </a:extLst>
          </p:cNvPr>
          <p:cNvGrpSpPr/>
          <p:nvPr/>
        </p:nvGrpSpPr>
        <p:grpSpPr>
          <a:xfrm>
            <a:off x="8257407" y="6334651"/>
            <a:ext cx="505574" cy="417267"/>
            <a:chOff x="7189083" y="6334650"/>
            <a:chExt cx="505574" cy="417267"/>
          </a:xfrm>
          <a:effectLst>
            <a:outerShdw blurRad="50800" dist="25400" dir="2700000" algn="ctr" rotWithShape="0">
              <a:srgbClr val="06141B">
                <a:alpha val="56000"/>
              </a:srgbClr>
            </a:outerShdw>
          </a:effectLst>
        </p:grpSpPr>
        <p:pic>
          <p:nvPicPr>
            <p:cNvPr id="35" name="Picture 34">
              <a:extLst>
                <a:ext uri="{FF2B5EF4-FFF2-40B4-BE49-F238E27FC236}">
                  <a16:creationId xmlns:a16="http://schemas.microsoft.com/office/drawing/2014/main" id="{17D625FE-A68D-8F49-AA15-89ED96AD6232}"/>
                </a:ext>
              </a:extLst>
            </p:cNvPr>
            <p:cNvPicPr>
              <a:picLocks noChangeAspect="1"/>
            </p:cNvPicPr>
            <p:nvPr/>
          </p:nvPicPr>
          <p:blipFill>
            <a:blip r:embed="rId9"/>
            <a:stretch>
              <a:fillRect/>
            </a:stretch>
          </p:blipFill>
          <p:spPr>
            <a:xfrm>
              <a:off x="7277133" y="6334650"/>
              <a:ext cx="334989" cy="417267"/>
            </a:xfrm>
            <a:prstGeom prst="rect">
              <a:avLst/>
            </a:prstGeom>
          </p:spPr>
        </p:pic>
        <p:sp>
          <p:nvSpPr>
            <p:cNvPr id="44" name="TextBox 43">
              <a:extLst>
                <a:ext uri="{FF2B5EF4-FFF2-40B4-BE49-F238E27FC236}">
                  <a16:creationId xmlns:a16="http://schemas.microsoft.com/office/drawing/2014/main" id="{B34EBE9F-8EB0-AC4C-88F8-24113688B3BD}"/>
                </a:ext>
              </a:extLst>
            </p:cNvPr>
            <p:cNvSpPr txBox="1"/>
            <p:nvPr/>
          </p:nvSpPr>
          <p:spPr>
            <a:xfrm>
              <a:off x="7189083" y="6390370"/>
              <a:ext cx="505574" cy="215444"/>
            </a:xfrm>
            <a:prstGeom prst="rect">
              <a:avLst/>
            </a:prstGeom>
            <a:noFill/>
            <a:effectLst>
              <a:outerShdw blurRad="12700" dir="5400000" algn="t" rotWithShape="0">
                <a:srgbClr val="001A26"/>
              </a:outerShdw>
            </a:effectLst>
          </p:spPr>
          <p:txBody>
            <a:bodyPr wrap="square" rtlCol="0">
              <a:spAutoFit/>
            </a:bodyPr>
            <a:lstStyle/>
            <a:p>
              <a:pPr algn="ctr"/>
              <a:r>
                <a:rPr lang="en-GB" sz="800" b="1" spc="-50" dirty="0">
                  <a:solidFill>
                    <a:schemeClr val="bg1"/>
                  </a:solidFill>
                  <a:latin typeface="Calibri" panose="020F0502020204030204" pitchFamily="34" charset="0"/>
                  <a:cs typeface="Calibri" panose="020F0502020204030204" pitchFamily="34" charset="0"/>
                </a:rPr>
                <a:t>Neutron</a:t>
              </a:r>
            </a:p>
          </p:txBody>
        </p:sp>
      </p:grpSp>
      <p:grpSp>
        <p:nvGrpSpPr>
          <p:cNvPr id="270" name="Group 269">
            <a:extLst>
              <a:ext uri="{FF2B5EF4-FFF2-40B4-BE49-F238E27FC236}">
                <a16:creationId xmlns:a16="http://schemas.microsoft.com/office/drawing/2014/main" id="{E2045C11-E2D1-414C-BFF7-35BB889E19D6}"/>
              </a:ext>
            </a:extLst>
          </p:cNvPr>
          <p:cNvGrpSpPr/>
          <p:nvPr/>
        </p:nvGrpSpPr>
        <p:grpSpPr>
          <a:xfrm>
            <a:off x="9026722" y="6343402"/>
            <a:ext cx="446114" cy="503432"/>
            <a:chOff x="7766296" y="6373546"/>
            <a:chExt cx="446114" cy="503432"/>
          </a:xfrm>
          <a:effectLst>
            <a:outerShdw blurRad="50800" dist="25400" dir="2700000" algn="ctr" rotWithShape="0">
              <a:srgbClr val="06141B">
                <a:alpha val="56000"/>
              </a:srgbClr>
            </a:outerShdw>
          </a:effectLst>
        </p:grpSpPr>
        <p:pic>
          <p:nvPicPr>
            <p:cNvPr id="38" name="Picture 37">
              <a:extLst>
                <a:ext uri="{FF2B5EF4-FFF2-40B4-BE49-F238E27FC236}">
                  <a16:creationId xmlns:a16="http://schemas.microsoft.com/office/drawing/2014/main" id="{C5FB2EA1-326E-DB44-896B-283227127403}"/>
                </a:ext>
              </a:extLst>
            </p:cNvPr>
            <p:cNvPicPr>
              <a:picLocks noChangeAspect="1"/>
            </p:cNvPicPr>
            <p:nvPr/>
          </p:nvPicPr>
          <p:blipFill>
            <a:blip r:embed="rId10"/>
            <a:stretch>
              <a:fillRect/>
            </a:stretch>
          </p:blipFill>
          <p:spPr>
            <a:xfrm>
              <a:off x="7936997" y="6373546"/>
              <a:ext cx="112147" cy="345410"/>
            </a:xfrm>
            <a:prstGeom prst="rect">
              <a:avLst/>
            </a:prstGeom>
          </p:spPr>
        </p:pic>
        <p:sp>
          <p:nvSpPr>
            <p:cNvPr id="45" name="TextBox 44">
              <a:extLst>
                <a:ext uri="{FF2B5EF4-FFF2-40B4-BE49-F238E27FC236}">
                  <a16:creationId xmlns:a16="http://schemas.microsoft.com/office/drawing/2014/main" id="{68DDF615-27AA-0844-90A9-EDCAA9DBA392}"/>
                </a:ext>
              </a:extLst>
            </p:cNvPr>
            <p:cNvSpPr txBox="1"/>
            <p:nvPr/>
          </p:nvSpPr>
          <p:spPr>
            <a:xfrm>
              <a:off x="7766296" y="6661534"/>
              <a:ext cx="446114"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Temp</a:t>
              </a:r>
            </a:p>
          </p:txBody>
        </p:sp>
      </p:grpSp>
      <p:grpSp>
        <p:nvGrpSpPr>
          <p:cNvPr id="271" name="Group 270">
            <a:extLst>
              <a:ext uri="{FF2B5EF4-FFF2-40B4-BE49-F238E27FC236}">
                <a16:creationId xmlns:a16="http://schemas.microsoft.com/office/drawing/2014/main" id="{644FC23E-6C78-D249-9215-1A4E713DB997}"/>
              </a:ext>
            </a:extLst>
          </p:cNvPr>
          <p:cNvGrpSpPr/>
          <p:nvPr/>
        </p:nvGrpSpPr>
        <p:grpSpPr>
          <a:xfrm>
            <a:off x="9675242" y="6366290"/>
            <a:ext cx="620610" cy="480505"/>
            <a:chOff x="8267157" y="6366289"/>
            <a:chExt cx="620610" cy="480505"/>
          </a:xfrm>
          <a:effectLst>
            <a:outerShdw blurRad="50800" dist="25400" dir="2700000" algn="ctr" rotWithShape="0">
              <a:srgbClr val="06141B">
                <a:alpha val="56000"/>
              </a:srgbClr>
            </a:outerShdw>
          </a:effectLst>
        </p:grpSpPr>
        <p:pic>
          <p:nvPicPr>
            <p:cNvPr id="39" name="Picture 38">
              <a:extLst>
                <a:ext uri="{FF2B5EF4-FFF2-40B4-BE49-F238E27FC236}">
                  <a16:creationId xmlns:a16="http://schemas.microsoft.com/office/drawing/2014/main" id="{35926292-084C-4049-9CD5-A78526D57CDD}"/>
                </a:ext>
              </a:extLst>
            </p:cNvPr>
            <p:cNvPicPr>
              <a:picLocks noChangeAspect="1"/>
            </p:cNvPicPr>
            <p:nvPr/>
          </p:nvPicPr>
          <p:blipFill>
            <a:blip r:embed="rId11"/>
            <a:stretch>
              <a:fillRect/>
            </a:stretch>
          </p:blipFill>
          <p:spPr>
            <a:xfrm>
              <a:off x="8483130" y="6366289"/>
              <a:ext cx="207996" cy="304189"/>
            </a:xfrm>
            <a:prstGeom prst="rect">
              <a:avLst/>
            </a:prstGeom>
          </p:spPr>
        </p:pic>
        <p:sp>
          <p:nvSpPr>
            <p:cNvPr id="46" name="TextBox 45">
              <a:extLst>
                <a:ext uri="{FF2B5EF4-FFF2-40B4-BE49-F238E27FC236}">
                  <a16:creationId xmlns:a16="http://schemas.microsoft.com/office/drawing/2014/main" id="{E0221594-3D8A-2643-9F25-8D87F743D7AE}"/>
                </a:ext>
              </a:extLst>
            </p:cNvPr>
            <p:cNvSpPr txBox="1"/>
            <p:nvPr/>
          </p:nvSpPr>
          <p:spPr>
            <a:xfrm>
              <a:off x="8267157" y="6631350"/>
              <a:ext cx="620610"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Electricity</a:t>
              </a:r>
            </a:p>
          </p:txBody>
        </p:sp>
      </p:grpSp>
      <p:grpSp>
        <p:nvGrpSpPr>
          <p:cNvPr id="266" name="Group 265">
            <a:extLst>
              <a:ext uri="{FF2B5EF4-FFF2-40B4-BE49-F238E27FC236}">
                <a16:creationId xmlns:a16="http://schemas.microsoft.com/office/drawing/2014/main" id="{CB5AAD8A-C7E7-4649-82B3-B5185CE6D4B3}"/>
              </a:ext>
            </a:extLst>
          </p:cNvPr>
          <p:cNvGrpSpPr/>
          <p:nvPr/>
        </p:nvGrpSpPr>
        <p:grpSpPr>
          <a:xfrm>
            <a:off x="5579372" y="6352099"/>
            <a:ext cx="1018207" cy="406945"/>
            <a:chOff x="4677124" y="6352098"/>
            <a:chExt cx="1018207" cy="406945"/>
          </a:xfrm>
          <a:effectLst>
            <a:outerShdw blurRad="50800" dist="25400" dir="2700000" algn="ctr" rotWithShape="0">
              <a:srgbClr val="06141B">
                <a:alpha val="56000"/>
              </a:srgbClr>
            </a:outerShdw>
          </a:effectLst>
        </p:grpSpPr>
        <p:pic>
          <p:nvPicPr>
            <p:cNvPr id="34" name="Picture 33">
              <a:extLst>
                <a:ext uri="{FF2B5EF4-FFF2-40B4-BE49-F238E27FC236}">
                  <a16:creationId xmlns:a16="http://schemas.microsoft.com/office/drawing/2014/main" id="{D918DD01-9DBE-5D4E-B455-89B0E925CC5B}"/>
                </a:ext>
              </a:extLst>
            </p:cNvPr>
            <p:cNvPicPr>
              <a:picLocks noChangeAspect="1"/>
            </p:cNvPicPr>
            <p:nvPr/>
          </p:nvPicPr>
          <p:blipFill>
            <a:blip r:embed="rId12"/>
            <a:stretch>
              <a:fillRect/>
            </a:stretch>
          </p:blipFill>
          <p:spPr>
            <a:xfrm>
              <a:off x="4677124" y="6352098"/>
              <a:ext cx="975742" cy="406945"/>
            </a:xfrm>
            <a:prstGeom prst="rect">
              <a:avLst/>
            </a:prstGeom>
            <a:effectLst>
              <a:outerShdw blurRad="152400" dist="152400" dir="2700000" algn="tl" rotWithShape="0">
                <a:srgbClr val="001A26">
                  <a:alpha val="30000"/>
                </a:srgbClr>
              </a:outerShdw>
            </a:effectLst>
          </p:spPr>
        </p:pic>
        <p:sp>
          <p:nvSpPr>
            <p:cNvPr id="47" name="TextBox 46">
              <a:extLst>
                <a:ext uri="{FF2B5EF4-FFF2-40B4-BE49-F238E27FC236}">
                  <a16:creationId xmlns:a16="http://schemas.microsoft.com/office/drawing/2014/main" id="{EC83F598-BDC7-B646-978A-EA65A6FD074D}"/>
                </a:ext>
              </a:extLst>
            </p:cNvPr>
            <p:cNvSpPr txBox="1"/>
            <p:nvPr/>
          </p:nvSpPr>
          <p:spPr>
            <a:xfrm>
              <a:off x="4724513" y="6451484"/>
              <a:ext cx="970818"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Mech. Movement</a:t>
              </a:r>
            </a:p>
          </p:txBody>
        </p:sp>
      </p:grpSp>
      <p:cxnSp>
        <p:nvCxnSpPr>
          <p:cNvPr id="48" name="Straight Connector 47">
            <a:extLst>
              <a:ext uri="{FF2B5EF4-FFF2-40B4-BE49-F238E27FC236}">
                <a16:creationId xmlns:a16="http://schemas.microsoft.com/office/drawing/2014/main" id="{AE9C9160-04CC-4443-8016-9B1C3A22DBCB}"/>
              </a:ext>
            </a:extLst>
          </p:cNvPr>
          <p:cNvCxnSpPr>
            <a:cxnSpLocks/>
          </p:cNvCxnSpPr>
          <p:nvPr/>
        </p:nvCxnSpPr>
        <p:spPr>
          <a:xfrm>
            <a:off x="9905212" y="4687463"/>
            <a:ext cx="0" cy="167830"/>
          </a:xfrm>
          <a:prstGeom prst="line">
            <a:avLst/>
          </a:prstGeom>
          <a:ln w="34925" cap="sq">
            <a:solidFill>
              <a:srgbClr val="DE6A04">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B447656-6196-2847-8646-76AE9E2D9B86}"/>
              </a:ext>
            </a:extLst>
          </p:cNvPr>
          <p:cNvCxnSpPr>
            <a:cxnSpLocks/>
          </p:cNvCxnSpPr>
          <p:nvPr/>
        </p:nvCxnSpPr>
        <p:spPr>
          <a:xfrm>
            <a:off x="5033268" y="4861319"/>
            <a:ext cx="0" cy="516070"/>
          </a:xfrm>
          <a:prstGeom prst="line">
            <a:avLst/>
          </a:prstGeom>
          <a:ln w="34925" cap="sq">
            <a:solidFill>
              <a:srgbClr val="683699">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9981E32-FF28-1248-B6A2-523419788A84}"/>
              </a:ext>
            </a:extLst>
          </p:cNvPr>
          <p:cNvSpPr txBox="1"/>
          <p:nvPr/>
        </p:nvSpPr>
        <p:spPr>
          <a:xfrm>
            <a:off x="10788726" y="3697472"/>
            <a:ext cx="1170985" cy="230832"/>
          </a:xfrm>
          <a:prstGeom prst="rect">
            <a:avLst/>
          </a:prstGeom>
          <a:noFill/>
          <a:effectLst>
            <a:outerShdw blurRad="50800" dist="25400" dir="2700000" algn="ctr" rotWithShape="0">
              <a:srgbClr val="06141B">
                <a:alpha val="56000"/>
              </a:srgbClr>
            </a:outerShdw>
          </a:effectLst>
        </p:spPr>
        <p:txBody>
          <a:bodyPr wrap="square" rtlCol="0">
            <a:spAutoFit/>
          </a:bodyPr>
          <a:lstStyle/>
          <a:p>
            <a:pPr algn="r"/>
            <a:r>
              <a:rPr lang="en-GB" sz="900" dirty="0">
                <a:solidFill>
                  <a:schemeClr val="bg1"/>
                </a:solidFill>
                <a:latin typeface="Calibri" panose="020F0502020204030204" pitchFamily="34" charset="0"/>
                <a:cs typeface="Calibri" panose="020F0502020204030204" pitchFamily="34" charset="0"/>
              </a:rPr>
              <a:t>Machine Protection</a:t>
            </a:r>
          </a:p>
        </p:txBody>
      </p:sp>
      <p:cxnSp>
        <p:nvCxnSpPr>
          <p:cNvPr id="52" name="Straight Connector 51">
            <a:extLst>
              <a:ext uri="{FF2B5EF4-FFF2-40B4-BE49-F238E27FC236}">
                <a16:creationId xmlns:a16="http://schemas.microsoft.com/office/drawing/2014/main" id="{09620260-CA70-8C4D-9CF6-1FD97031226A}"/>
              </a:ext>
            </a:extLst>
          </p:cNvPr>
          <p:cNvCxnSpPr>
            <a:cxnSpLocks/>
          </p:cNvCxnSpPr>
          <p:nvPr/>
        </p:nvCxnSpPr>
        <p:spPr>
          <a:xfrm>
            <a:off x="9193830" y="2870402"/>
            <a:ext cx="0" cy="318655"/>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B6B21A5-FF67-C841-B6D9-350D29196085}"/>
              </a:ext>
            </a:extLst>
          </p:cNvPr>
          <p:cNvCxnSpPr>
            <a:cxnSpLocks/>
            <a:stCxn id="94" idx="2"/>
            <a:endCxn id="129" idx="0"/>
          </p:cNvCxnSpPr>
          <p:nvPr/>
        </p:nvCxnSpPr>
        <p:spPr>
          <a:xfrm flipH="1">
            <a:off x="6843546" y="4689567"/>
            <a:ext cx="371" cy="478790"/>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B08A23-E242-CB4E-9177-711E64693FA6}"/>
              </a:ext>
            </a:extLst>
          </p:cNvPr>
          <p:cNvCxnSpPr>
            <a:cxnSpLocks/>
          </p:cNvCxnSpPr>
          <p:nvPr/>
        </p:nvCxnSpPr>
        <p:spPr>
          <a:xfrm>
            <a:off x="10886082" y="4751711"/>
            <a:ext cx="994428" cy="0"/>
          </a:xfrm>
          <a:prstGeom prst="line">
            <a:avLst/>
          </a:prstGeom>
          <a:ln w="63500" cap="sq">
            <a:solidFill>
              <a:srgbClr val="683699"/>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498619C-AF03-E143-87C4-AE0A2222E105}"/>
              </a:ext>
            </a:extLst>
          </p:cNvPr>
          <p:cNvCxnSpPr>
            <a:cxnSpLocks/>
          </p:cNvCxnSpPr>
          <p:nvPr/>
        </p:nvCxnSpPr>
        <p:spPr>
          <a:xfrm>
            <a:off x="4393454" y="4689568"/>
            <a:ext cx="0" cy="1287849"/>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52388BA-D8D0-3244-91B4-B226DBB1E6EA}"/>
              </a:ext>
            </a:extLst>
          </p:cNvPr>
          <p:cNvCxnSpPr>
            <a:cxnSpLocks/>
          </p:cNvCxnSpPr>
          <p:nvPr/>
        </p:nvCxnSpPr>
        <p:spPr>
          <a:xfrm flipH="1">
            <a:off x="10854192" y="5293347"/>
            <a:ext cx="1058375" cy="0"/>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4A486A-992C-1D47-B540-93DFAE9BAFA9}"/>
              </a:ext>
            </a:extLst>
          </p:cNvPr>
          <p:cNvSpPr txBox="1"/>
          <p:nvPr/>
        </p:nvSpPr>
        <p:spPr>
          <a:xfrm>
            <a:off x="10788726" y="5086094"/>
            <a:ext cx="1172382" cy="230832"/>
          </a:xfrm>
          <a:prstGeom prst="rect">
            <a:avLst/>
          </a:prstGeom>
          <a:noFill/>
          <a:effectLst>
            <a:outerShdw blurRad="50800" dist="25400" dir="2700000" algn="ctr" rotWithShape="0">
              <a:srgbClr val="06141B">
                <a:alpha val="56000"/>
              </a:srgbClr>
            </a:outerShdw>
          </a:effectLst>
        </p:spPr>
        <p:txBody>
          <a:bodyPr wrap="square" rtlCol="0">
            <a:spAutoFit/>
          </a:bodyPr>
          <a:lstStyle/>
          <a:p>
            <a:pPr algn="r"/>
            <a:r>
              <a:rPr lang="en-GB" sz="900" dirty="0">
                <a:solidFill>
                  <a:schemeClr val="bg1"/>
                </a:solidFill>
                <a:latin typeface="Calibri" panose="020F0502020204030204" pitchFamily="34" charset="0"/>
                <a:cs typeface="Calibri" panose="020F0502020204030204" pitchFamily="34" charset="0"/>
              </a:rPr>
              <a:t>Device signals </a:t>
            </a:r>
          </a:p>
        </p:txBody>
      </p:sp>
      <p:cxnSp>
        <p:nvCxnSpPr>
          <p:cNvPr id="58" name="Straight Connector 57">
            <a:extLst>
              <a:ext uri="{FF2B5EF4-FFF2-40B4-BE49-F238E27FC236}">
                <a16:creationId xmlns:a16="http://schemas.microsoft.com/office/drawing/2014/main" id="{71F6108B-5368-0143-AD4F-85A2E7008C4C}"/>
              </a:ext>
            </a:extLst>
          </p:cNvPr>
          <p:cNvCxnSpPr>
            <a:cxnSpLocks/>
            <a:stCxn id="97" idx="2"/>
          </p:cNvCxnSpPr>
          <p:nvPr/>
        </p:nvCxnSpPr>
        <p:spPr>
          <a:xfrm>
            <a:off x="9460559" y="5496145"/>
            <a:ext cx="704" cy="373967"/>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BB5992-5AC7-F544-B93A-043B543A6EF9}"/>
              </a:ext>
            </a:extLst>
          </p:cNvPr>
          <p:cNvCxnSpPr>
            <a:cxnSpLocks/>
          </p:cNvCxnSpPr>
          <p:nvPr/>
        </p:nvCxnSpPr>
        <p:spPr>
          <a:xfrm>
            <a:off x="6837724" y="3597057"/>
            <a:ext cx="0" cy="818607"/>
          </a:xfrm>
          <a:prstGeom prst="line">
            <a:avLst/>
          </a:prstGeom>
          <a:ln w="34925" cap="sq">
            <a:solidFill>
              <a:srgbClr val="43BBE8">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294FF87-3D45-664D-8D53-573D8944A2C5}"/>
              </a:ext>
            </a:extLst>
          </p:cNvPr>
          <p:cNvCxnSpPr>
            <a:cxnSpLocks/>
            <a:endCxn id="80" idx="0"/>
          </p:cNvCxnSpPr>
          <p:nvPr/>
        </p:nvCxnSpPr>
        <p:spPr>
          <a:xfrm>
            <a:off x="6803269" y="2895262"/>
            <a:ext cx="3" cy="193258"/>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97B457D-27FD-5349-8F1C-4CBDE55EFA76}"/>
              </a:ext>
            </a:extLst>
          </p:cNvPr>
          <p:cNvCxnSpPr>
            <a:cxnSpLocks/>
          </p:cNvCxnSpPr>
          <p:nvPr/>
        </p:nvCxnSpPr>
        <p:spPr>
          <a:xfrm>
            <a:off x="9998546" y="4861320"/>
            <a:ext cx="0" cy="302485"/>
          </a:xfrm>
          <a:prstGeom prst="line">
            <a:avLst/>
          </a:prstGeom>
          <a:ln w="34925" cap="sq">
            <a:solidFill>
              <a:srgbClr val="DE6A04">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FF1809-F16E-F34F-B9E0-E2DA798DF9DB}"/>
              </a:ext>
            </a:extLst>
          </p:cNvPr>
          <p:cNvCxnSpPr>
            <a:cxnSpLocks/>
          </p:cNvCxnSpPr>
          <p:nvPr/>
        </p:nvCxnSpPr>
        <p:spPr>
          <a:xfrm>
            <a:off x="8500233" y="5377389"/>
            <a:ext cx="0" cy="602996"/>
          </a:xfrm>
          <a:prstGeom prst="line">
            <a:avLst/>
          </a:prstGeom>
          <a:ln w="34925" cap="sq">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65" name="Elbow Connector 64">
            <a:extLst>
              <a:ext uri="{FF2B5EF4-FFF2-40B4-BE49-F238E27FC236}">
                <a16:creationId xmlns:a16="http://schemas.microsoft.com/office/drawing/2014/main" id="{30868CEA-D85E-DB4F-8A30-F88ADBB34B56}"/>
              </a:ext>
            </a:extLst>
          </p:cNvPr>
          <p:cNvCxnSpPr>
            <a:cxnSpLocks/>
          </p:cNvCxnSpPr>
          <p:nvPr/>
        </p:nvCxnSpPr>
        <p:spPr>
          <a:xfrm rot="16200000" flipV="1">
            <a:off x="10096029" y="5338084"/>
            <a:ext cx="545294" cy="733371"/>
          </a:xfrm>
          <a:prstGeom prst="bentConnector3">
            <a:avLst/>
          </a:prstGeom>
          <a:ln w="34925" cap="flat">
            <a:solidFill>
              <a:schemeClr val="tx1">
                <a:lumMod val="85000"/>
                <a:lumOff val="15000"/>
                <a:alpha val="96000"/>
              </a:schemeClr>
            </a:solidFill>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8A3BECA-8E0F-454B-A040-FC3F25F30BB8}"/>
              </a:ext>
            </a:extLst>
          </p:cNvPr>
          <p:cNvCxnSpPr>
            <a:cxnSpLocks/>
          </p:cNvCxnSpPr>
          <p:nvPr/>
        </p:nvCxnSpPr>
        <p:spPr>
          <a:xfrm>
            <a:off x="6020150" y="5291296"/>
            <a:ext cx="0" cy="574541"/>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451C291-EC44-A041-86B6-29FD147742EB}"/>
              </a:ext>
            </a:extLst>
          </p:cNvPr>
          <p:cNvCxnSpPr>
            <a:cxnSpLocks/>
          </p:cNvCxnSpPr>
          <p:nvPr/>
        </p:nvCxnSpPr>
        <p:spPr>
          <a:xfrm>
            <a:off x="6018703" y="4690709"/>
            <a:ext cx="0" cy="478245"/>
          </a:xfrm>
          <a:prstGeom prst="line">
            <a:avLst/>
          </a:prstGeom>
          <a:ln w="34925" cap="flat">
            <a:solidFill>
              <a:srgbClr val="683699">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948576" y="3425804"/>
            <a:ext cx="1582429" cy="847867"/>
            <a:chOff x="5948576" y="2869672"/>
            <a:chExt cx="1582429" cy="1404000"/>
          </a:xfrm>
        </p:grpSpPr>
        <p:cxnSp>
          <p:nvCxnSpPr>
            <p:cNvPr id="150" name="Straight Connector 149">
              <a:extLst>
                <a:ext uri="{FF2B5EF4-FFF2-40B4-BE49-F238E27FC236}">
                  <a16:creationId xmlns:a16="http://schemas.microsoft.com/office/drawing/2014/main" id="{5541FC78-2912-DC48-B864-B6501EF7767A}"/>
                </a:ext>
              </a:extLst>
            </p:cNvPr>
            <p:cNvCxnSpPr>
              <a:cxnSpLocks/>
            </p:cNvCxnSpPr>
            <p:nvPr/>
          </p:nvCxnSpPr>
          <p:spPr>
            <a:xfrm flipH="1">
              <a:off x="6675621" y="2869672"/>
              <a:ext cx="3718" cy="1404000"/>
            </a:xfrm>
            <a:prstGeom prst="line">
              <a:avLst/>
            </a:prstGeom>
            <a:ln w="34925" cap="sq">
              <a:solidFill>
                <a:srgbClr val="CC401E"/>
              </a:solidFill>
              <a:miter lim="800000"/>
            </a:ln>
            <a:effectLst/>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8693771-088C-AD48-AA10-7E6B6712E304}"/>
                </a:ext>
              </a:extLst>
            </p:cNvPr>
            <p:cNvCxnSpPr>
              <a:cxnSpLocks/>
            </p:cNvCxnSpPr>
            <p:nvPr/>
          </p:nvCxnSpPr>
          <p:spPr>
            <a:xfrm>
              <a:off x="7531005" y="2869672"/>
              <a:ext cx="0" cy="1404000"/>
            </a:xfrm>
            <a:prstGeom prst="line">
              <a:avLst/>
            </a:prstGeom>
            <a:ln w="34925" cap="sq">
              <a:solidFill>
                <a:srgbClr val="CC401E"/>
              </a:solidFill>
              <a:miter lim="800000"/>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2DB910-16F9-ED4B-8BB3-542660205AD0}"/>
                </a:ext>
              </a:extLst>
            </p:cNvPr>
            <p:cNvCxnSpPr>
              <a:cxnSpLocks/>
            </p:cNvCxnSpPr>
            <p:nvPr/>
          </p:nvCxnSpPr>
          <p:spPr>
            <a:xfrm>
              <a:off x="5948576" y="2869672"/>
              <a:ext cx="0" cy="1404000"/>
            </a:xfrm>
            <a:prstGeom prst="line">
              <a:avLst/>
            </a:prstGeom>
            <a:ln w="34925" cap="sq">
              <a:solidFill>
                <a:srgbClr val="CC401E"/>
              </a:solidFill>
              <a:miter lim="800000"/>
            </a:ln>
            <a:effectLst/>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35047A0D-280C-FF4B-B297-C0DB29E5AE9F}"/>
              </a:ext>
            </a:extLst>
          </p:cNvPr>
          <p:cNvCxnSpPr>
            <a:cxnSpLocks/>
            <a:endCxn id="81" idx="0"/>
          </p:cNvCxnSpPr>
          <p:nvPr/>
        </p:nvCxnSpPr>
        <p:spPr>
          <a:xfrm flipH="1">
            <a:off x="6072509" y="2904688"/>
            <a:ext cx="2" cy="183833"/>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722DAB54-3497-9543-A002-BD7CFFF91756}"/>
              </a:ext>
            </a:extLst>
          </p:cNvPr>
          <p:cNvSpPr/>
          <p:nvPr/>
        </p:nvSpPr>
        <p:spPr>
          <a:xfrm>
            <a:off x="4732009" y="5168357"/>
            <a:ext cx="579246" cy="344670"/>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Remote</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I/O</a:t>
            </a:r>
          </a:p>
        </p:txBody>
      </p:sp>
      <p:sp>
        <p:nvSpPr>
          <p:cNvPr id="71" name="Rectangle 70">
            <a:extLst>
              <a:ext uri="{FF2B5EF4-FFF2-40B4-BE49-F238E27FC236}">
                <a16:creationId xmlns:a16="http://schemas.microsoft.com/office/drawing/2014/main" id="{19A93BFE-F0BB-5F41-8584-2F0EE75E3BE7}"/>
              </a:ext>
            </a:extLst>
          </p:cNvPr>
          <p:cNvSpPr/>
          <p:nvPr/>
        </p:nvSpPr>
        <p:spPr>
          <a:xfrm>
            <a:off x="5739239" y="5168954"/>
            <a:ext cx="564522" cy="344073"/>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Controller</a:t>
            </a:r>
          </a:p>
        </p:txBody>
      </p:sp>
      <p:cxnSp>
        <p:nvCxnSpPr>
          <p:cNvPr id="74" name="Straight Connector 73">
            <a:extLst>
              <a:ext uri="{FF2B5EF4-FFF2-40B4-BE49-F238E27FC236}">
                <a16:creationId xmlns:a16="http://schemas.microsoft.com/office/drawing/2014/main" id="{EF21CBE3-902F-674C-9EDB-34FF670237D1}"/>
              </a:ext>
            </a:extLst>
          </p:cNvPr>
          <p:cNvCxnSpPr>
            <a:cxnSpLocks/>
          </p:cNvCxnSpPr>
          <p:nvPr/>
        </p:nvCxnSpPr>
        <p:spPr>
          <a:xfrm>
            <a:off x="10523821" y="2520682"/>
            <a:ext cx="0" cy="315847"/>
          </a:xfrm>
          <a:prstGeom prst="line">
            <a:avLst/>
          </a:prstGeom>
          <a:ln w="34925" cap="sq">
            <a:solidFill>
              <a:schemeClr val="accent1">
                <a:lumMod val="50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C9529AF-80F9-0241-89A6-9D262C1D50D1}"/>
              </a:ext>
            </a:extLst>
          </p:cNvPr>
          <p:cNvSpPr/>
          <p:nvPr/>
        </p:nvSpPr>
        <p:spPr>
          <a:xfrm>
            <a:off x="4276925" y="4254543"/>
            <a:ext cx="469793" cy="432920"/>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PLC</a:t>
            </a:r>
          </a:p>
        </p:txBody>
      </p:sp>
      <p:cxnSp>
        <p:nvCxnSpPr>
          <p:cNvPr id="77" name="Straight Connector 76">
            <a:extLst>
              <a:ext uri="{FF2B5EF4-FFF2-40B4-BE49-F238E27FC236}">
                <a16:creationId xmlns:a16="http://schemas.microsoft.com/office/drawing/2014/main" id="{CC0C1F14-ADDF-814B-8287-644A3B1E54E8}"/>
              </a:ext>
            </a:extLst>
          </p:cNvPr>
          <p:cNvCxnSpPr>
            <a:cxnSpLocks/>
          </p:cNvCxnSpPr>
          <p:nvPr/>
        </p:nvCxnSpPr>
        <p:spPr>
          <a:xfrm flipH="1">
            <a:off x="7685593" y="5474052"/>
            <a:ext cx="892" cy="468308"/>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3D6687B-5CA2-8A49-A54A-0B605A4FDA12}"/>
              </a:ext>
            </a:extLst>
          </p:cNvPr>
          <p:cNvCxnSpPr>
            <a:cxnSpLocks/>
          </p:cNvCxnSpPr>
          <p:nvPr/>
        </p:nvCxnSpPr>
        <p:spPr>
          <a:xfrm>
            <a:off x="7689390" y="3590365"/>
            <a:ext cx="0" cy="841206"/>
          </a:xfrm>
          <a:prstGeom prst="line">
            <a:avLst/>
          </a:prstGeom>
          <a:ln w="34925" cap="sq">
            <a:solidFill>
              <a:srgbClr val="43BBE8">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E5F2A2D-EB68-2E4E-814A-90A324F14BE6}"/>
              </a:ext>
            </a:extLst>
          </p:cNvPr>
          <p:cNvCxnSpPr>
            <a:cxnSpLocks/>
            <a:endCxn id="82" idx="0"/>
          </p:cNvCxnSpPr>
          <p:nvPr/>
        </p:nvCxnSpPr>
        <p:spPr>
          <a:xfrm flipH="1">
            <a:off x="7654938" y="2914166"/>
            <a:ext cx="2" cy="171256"/>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14FC3DFB-F79D-3642-83E1-EA2A99037A88}"/>
              </a:ext>
            </a:extLst>
          </p:cNvPr>
          <p:cNvSpPr/>
          <p:nvPr/>
        </p:nvSpPr>
        <p:spPr>
          <a:xfrm>
            <a:off x="5837166" y="3088521"/>
            <a:ext cx="470685" cy="342162"/>
          </a:xfrm>
          <a:prstGeom prst="rect">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76200" sx="102000" sy="102000" algn="ctr" rotWithShape="0">
                    <a:prstClr val="black">
                      <a:alpha val="40000"/>
                    </a:prstClr>
                  </a:outerShdw>
                </a:effectLst>
                <a:latin typeface="Calibri" panose="020F0502020204030204" pitchFamily="34" charset="0"/>
                <a:cs typeface="Calibri" panose="020F0502020204030204" pitchFamily="34" charset="0"/>
              </a:rPr>
              <a:t>EPICS</a:t>
            </a:r>
          </a:p>
          <a:p>
            <a:pPr algn="ctr"/>
            <a:r>
              <a:rPr lang="en-GB" sz="800" b="1" dirty="0">
                <a:effectLst>
                  <a:glow rad="25400">
                    <a:srgbClr val="001A26">
                      <a:alpha val="20000"/>
                    </a:srgbClr>
                  </a:glow>
                  <a:outerShdw blurRad="76200" sx="102000" sy="102000" algn="ctr" rotWithShape="0">
                    <a:prstClr val="black">
                      <a:alpha val="40000"/>
                    </a:prstClr>
                  </a:outerShdw>
                </a:effectLst>
                <a:latin typeface="Calibri" panose="020F0502020204030204" pitchFamily="34" charset="0"/>
                <a:cs typeface="Calibri" panose="020F0502020204030204" pitchFamily="34" charset="0"/>
              </a:rPr>
              <a:t>IOC</a:t>
            </a:r>
          </a:p>
        </p:txBody>
      </p:sp>
      <p:cxnSp>
        <p:nvCxnSpPr>
          <p:cNvPr id="83" name="Straight Connector 82">
            <a:extLst>
              <a:ext uri="{FF2B5EF4-FFF2-40B4-BE49-F238E27FC236}">
                <a16:creationId xmlns:a16="http://schemas.microsoft.com/office/drawing/2014/main" id="{B112849A-06F9-5749-995A-D1CD28F3CD0F}"/>
              </a:ext>
            </a:extLst>
          </p:cNvPr>
          <p:cNvCxnSpPr>
            <a:cxnSpLocks/>
            <a:stCxn id="85" idx="2"/>
            <a:endCxn id="86" idx="0"/>
          </p:cNvCxnSpPr>
          <p:nvPr/>
        </p:nvCxnSpPr>
        <p:spPr>
          <a:xfrm>
            <a:off x="8497185" y="3428907"/>
            <a:ext cx="3048" cy="1736987"/>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5CD51AF-F477-D147-A3E1-F6FBE38FB1C0}"/>
              </a:ext>
            </a:extLst>
          </p:cNvPr>
          <p:cNvCxnSpPr>
            <a:cxnSpLocks/>
          </p:cNvCxnSpPr>
          <p:nvPr/>
        </p:nvCxnSpPr>
        <p:spPr>
          <a:xfrm>
            <a:off x="8497184" y="2881052"/>
            <a:ext cx="0" cy="351098"/>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EA8CEC3E-87D9-4C40-9800-365AC83F3A48}"/>
              </a:ext>
            </a:extLst>
          </p:cNvPr>
          <p:cNvSpPr/>
          <p:nvPr/>
        </p:nvSpPr>
        <p:spPr>
          <a:xfrm>
            <a:off x="8261842" y="3088520"/>
            <a:ext cx="470685" cy="340387"/>
          </a:xfrm>
          <a:prstGeom prst="rect">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EPICS</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IOC</a:t>
            </a:r>
          </a:p>
        </p:txBody>
      </p:sp>
      <p:sp>
        <p:nvSpPr>
          <p:cNvPr id="86" name="Rectangle 85">
            <a:extLst>
              <a:ext uri="{FF2B5EF4-FFF2-40B4-BE49-F238E27FC236}">
                <a16:creationId xmlns:a16="http://schemas.microsoft.com/office/drawing/2014/main" id="{D8CBCDE1-5FF9-7445-BB3A-4303BB1CA69F}"/>
              </a:ext>
            </a:extLst>
          </p:cNvPr>
          <p:cNvSpPr/>
          <p:nvPr/>
        </p:nvSpPr>
        <p:spPr>
          <a:xfrm>
            <a:off x="8235022" y="5165894"/>
            <a:ext cx="530422" cy="347177"/>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Controller</a:t>
            </a:r>
          </a:p>
        </p:txBody>
      </p:sp>
      <p:cxnSp>
        <p:nvCxnSpPr>
          <p:cNvPr id="87" name="Straight Connector 86">
            <a:extLst>
              <a:ext uri="{FF2B5EF4-FFF2-40B4-BE49-F238E27FC236}">
                <a16:creationId xmlns:a16="http://schemas.microsoft.com/office/drawing/2014/main" id="{49FA1616-5AB3-FB4B-9ABB-D1CEC99D323C}"/>
              </a:ext>
            </a:extLst>
          </p:cNvPr>
          <p:cNvCxnSpPr>
            <a:cxnSpLocks/>
            <a:endCxn id="97" idx="0"/>
          </p:cNvCxnSpPr>
          <p:nvPr/>
        </p:nvCxnSpPr>
        <p:spPr>
          <a:xfrm>
            <a:off x="9460559" y="4855871"/>
            <a:ext cx="1" cy="309337"/>
          </a:xfrm>
          <a:prstGeom prst="line">
            <a:avLst/>
          </a:prstGeom>
          <a:ln w="34925" cap="sq">
            <a:solidFill>
              <a:srgbClr val="DE6A04">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EA9BE02B-593D-B54B-99A9-A32184CF93AC}"/>
              </a:ext>
            </a:extLst>
          </p:cNvPr>
          <p:cNvSpPr txBox="1"/>
          <p:nvPr/>
        </p:nvSpPr>
        <p:spPr>
          <a:xfrm>
            <a:off x="10988581" y="6431513"/>
            <a:ext cx="338554" cy="215444"/>
          </a:xfrm>
          <a:prstGeom prst="rect">
            <a:avLst/>
          </a:prstGeom>
          <a:noFill/>
          <a:effectLst>
            <a:outerShdw blurRad="50800" dist="25400" dir="2700000" algn="ctr" rotWithShape="0">
              <a:srgbClr val="06141B">
                <a:alpha val="56000"/>
              </a:srgbClr>
            </a:outerShdw>
          </a:effectLst>
        </p:spPr>
        <p:txBody>
          <a:bodyPr wrap="none" rtlCol="0">
            <a:spAutoFit/>
          </a:bodyPr>
          <a:lstStyle/>
          <a:p>
            <a:pPr algn="ctr"/>
            <a:r>
              <a:rPr lang="en-GB" sz="800" dirty="0">
                <a:solidFill>
                  <a:schemeClr val="bg1"/>
                </a:solidFill>
                <a:latin typeface="Calibri" panose="020F0502020204030204" pitchFamily="34" charset="0"/>
                <a:cs typeface="Calibri" panose="020F0502020204030204" pitchFamily="34" charset="0"/>
              </a:rPr>
              <a:t>etc.</a:t>
            </a:r>
          </a:p>
        </p:txBody>
      </p:sp>
      <p:cxnSp>
        <p:nvCxnSpPr>
          <p:cNvPr id="89" name="Straight Connector 88">
            <a:extLst>
              <a:ext uri="{FF2B5EF4-FFF2-40B4-BE49-F238E27FC236}">
                <a16:creationId xmlns:a16="http://schemas.microsoft.com/office/drawing/2014/main" id="{61DD11C1-073E-424F-A924-782A8704BDAB}"/>
              </a:ext>
            </a:extLst>
          </p:cNvPr>
          <p:cNvCxnSpPr>
            <a:cxnSpLocks/>
          </p:cNvCxnSpPr>
          <p:nvPr/>
        </p:nvCxnSpPr>
        <p:spPr>
          <a:xfrm>
            <a:off x="6079105" y="3952387"/>
            <a:ext cx="0" cy="427093"/>
          </a:xfrm>
          <a:prstGeom prst="line">
            <a:avLst/>
          </a:prstGeom>
          <a:ln w="34925" cap="sq">
            <a:solidFill>
              <a:srgbClr val="D95095">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8BD03A6-1677-F140-87DA-BCABA739A344}"/>
              </a:ext>
            </a:extLst>
          </p:cNvPr>
          <p:cNvCxnSpPr>
            <a:cxnSpLocks/>
          </p:cNvCxnSpPr>
          <p:nvPr/>
        </p:nvCxnSpPr>
        <p:spPr>
          <a:xfrm>
            <a:off x="6974947" y="3971801"/>
            <a:ext cx="0" cy="459770"/>
          </a:xfrm>
          <a:prstGeom prst="line">
            <a:avLst/>
          </a:prstGeom>
          <a:ln w="34925" cap="sq">
            <a:solidFill>
              <a:srgbClr val="D95095">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73682F7-F857-0649-9F38-88160162051A}"/>
              </a:ext>
            </a:extLst>
          </p:cNvPr>
          <p:cNvCxnSpPr>
            <a:cxnSpLocks/>
          </p:cNvCxnSpPr>
          <p:nvPr/>
        </p:nvCxnSpPr>
        <p:spPr>
          <a:xfrm>
            <a:off x="7826613" y="3935287"/>
            <a:ext cx="0" cy="480377"/>
          </a:xfrm>
          <a:prstGeom prst="line">
            <a:avLst/>
          </a:prstGeom>
          <a:ln w="34925" cap="sq">
            <a:solidFill>
              <a:srgbClr val="D95095">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BB05490F-93C0-C148-A7AB-3CDD7B56559C}"/>
              </a:ext>
            </a:extLst>
          </p:cNvPr>
          <p:cNvSpPr/>
          <p:nvPr/>
        </p:nvSpPr>
        <p:spPr>
          <a:xfrm>
            <a:off x="5039473" y="4256931"/>
            <a:ext cx="458000" cy="432636"/>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PLC</a:t>
            </a:r>
          </a:p>
        </p:txBody>
      </p:sp>
      <p:sp>
        <p:nvSpPr>
          <p:cNvPr id="94" name="Rectangle 93">
            <a:extLst>
              <a:ext uri="{FF2B5EF4-FFF2-40B4-BE49-F238E27FC236}">
                <a16:creationId xmlns:a16="http://schemas.microsoft.com/office/drawing/2014/main" id="{601670B9-1492-8C40-9809-A76EC409B948}"/>
              </a:ext>
            </a:extLst>
          </p:cNvPr>
          <p:cNvSpPr/>
          <p:nvPr/>
        </p:nvSpPr>
        <p:spPr>
          <a:xfrm>
            <a:off x="6578742" y="4254543"/>
            <a:ext cx="530350" cy="435024"/>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MicroTCA</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System</a:t>
            </a:r>
          </a:p>
        </p:txBody>
      </p:sp>
      <p:sp>
        <p:nvSpPr>
          <p:cNvPr id="95" name="Rectangle 94">
            <a:extLst>
              <a:ext uri="{FF2B5EF4-FFF2-40B4-BE49-F238E27FC236}">
                <a16:creationId xmlns:a16="http://schemas.microsoft.com/office/drawing/2014/main" id="{17B4AAFD-D564-AD44-894C-73A49D8E7CEF}"/>
              </a:ext>
            </a:extLst>
          </p:cNvPr>
          <p:cNvSpPr/>
          <p:nvPr/>
        </p:nvSpPr>
        <p:spPr>
          <a:xfrm>
            <a:off x="5789704" y="4254543"/>
            <a:ext cx="458000" cy="431653"/>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Ether</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CAT</a:t>
            </a:r>
          </a:p>
        </p:txBody>
      </p:sp>
      <p:sp>
        <p:nvSpPr>
          <p:cNvPr id="96" name="Rectangle 95">
            <a:extLst>
              <a:ext uri="{FF2B5EF4-FFF2-40B4-BE49-F238E27FC236}">
                <a16:creationId xmlns:a16="http://schemas.microsoft.com/office/drawing/2014/main" id="{66123166-9FB0-774D-8A4C-425EFD862B14}"/>
              </a:ext>
            </a:extLst>
          </p:cNvPr>
          <p:cNvSpPr/>
          <p:nvPr/>
        </p:nvSpPr>
        <p:spPr>
          <a:xfrm>
            <a:off x="7422195" y="4252179"/>
            <a:ext cx="529200" cy="435284"/>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MicroTCA</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System</a:t>
            </a:r>
          </a:p>
        </p:txBody>
      </p:sp>
      <p:sp>
        <p:nvSpPr>
          <p:cNvPr id="97" name="Rectangle 96">
            <a:extLst>
              <a:ext uri="{FF2B5EF4-FFF2-40B4-BE49-F238E27FC236}">
                <a16:creationId xmlns:a16="http://schemas.microsoft.com/office/drawing/2014/main" id="{6FE3CB38-30B1-E64B-8ED6-8F1A68012A92}"/>
              </a:ext>
            </a:extLst>
          </p:cNvPr>
          <p:cNvSpPr/>
          <p:nvPr/>
        </p:nvSpPr>
        <p:spPr>
          <a:xfrm>
            <a:off x="9253789" y="5165208"/>
            <a:ext cx="413541" cy="330937"/>
          </a:xfrm>
          <a:prstGeom prst="rect">
            <a:avLst/>
          </a:prstGeom>
          <a:solidFill>
            <a:srgbClr val="DF6904"/>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Remote</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I/O</a:t>
            </a:r>
          </a:p>
        </p:txBody>
      </p:sp>
      <p:cxnSp>
        <p:nvCxnSpPr>
          <p:cNvPr id="98" name="Straight Connector 97">
            <a:extLst>
              <a:ext uri="{FF2B5EF4-FFF2-40B4-BE49-F238E27FC236}">
                <a16:creationId xmlns:a16="http://schemas.microsoft.com/office/drawing/2014/main" id="{940D75BD-DD49-7949-9BA0-8C885E033476}"/>
              </a:ext>
            </a:extLst>
          </p:cNvPr>
          <p:cNvCxnSpPr>
            <a:cxnSpLocks/>
          </p:cNvCxnSpPr>
          <p:nvPr/>
        </p:nvCxnSpPr>
        <p:spPr>
          <a:xfrm>
            <a:off x="6843545" y="5270331"/>
            <a:ext cx="0" cy="713269"/>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19F0CE3-57A1-A847-B02D-34B0861498F4}"/>
              </a:ext>
            </a:extLst>
          </p:cNvPr>
          <p:cNvCxnSpPr>
            <a:cxnSpLocks/>
            <a:stCxn id="96" idx="2"/>
          </p:cNvCxnSpPr>
          <p:nvPr/>
        </p:nvCxnSpPr>
        <p:spPr>
          <a:xfrm>
            <a:off x="7686795" y="4687463"/>
            <a:ext cx="0" cy="612634"/>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grpSp>
        <p:nvGrpSpPr>
          <p:cNvPr id="155" name="Gruppieren 154"/>
          <p:cNvGrpSpPr/>
          <p:nvPr/>
        </p:nvGrpSpPr>
        <p:grpSpPr>
          <a:xfrm>
            <a:off x="6051785" y="1924719"/>
            <a:ext cx="541724" cy="609572"/>
            <a:chOff x="6289385" y="1924719"/>
            <a:chExt cx="541724" cy="609572"/>
          </a:xfrm>
        </p:grpSpPr>
        <p:sp>
          <p:nvSpPr>
            <p:cNvPr id="24" name="Rectangle 23">
              <a:extLst>
                <a:ext uri="{FF2B5EF4-FFF2-40B4-BE49-F238E27FC236}">
                  <a16:creationId xmlns:a16="http://schemas.microsoft.com/office/drawing/2014/main" id="{3FABC1EF-8A43-454C-B6D6-7C0DAB948D27}"/>
                </a:ext>
              </a:extLst>
            </p:cNvPr>
            <p:cNvSpPr/>
            <p:nvPr/>
          </p:nvSpPr>
          <p:spPr>
            <a:xfrm>
              <a:off x="6289385" y="1924719"/>
              <a:ext cx="541724" cy="609572"/>
            </a:xfrm>
            <a:prstGeom prst="rect">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b"/>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Alarms</a:t>
              </a:r>
            </a:p>
          </p:txBody>
        </p:sp>
        <p:pic>
          <p:nvPicPr>
            <p:cNvPr id="101" name="Picture 100">
              <a:extLst>
                <a:ext uri="{FF2B5EF4-FFF2-40B4-BE49-F238E27FC236}">
                  <a16:creationId xmlns:a16="http://schemas.microsoft.com/office/drawing/2014/main" id="{AE54A79C-80BD-4A48-96AE-8BD94E6AD739}"/>
                </a:ext>
              </a:extLst>
            </p:cNvPr>
            <p:cNvPicPr>
              <a:picLocks noChangeAspect="1"/>
            </p:cNvPicPr>
            <p:nvPr/>
          </p:nvPicPr>
          <p:blipFill>
            <a:blip r:embed="rId13"/>
            <a:stretch>
              <a:fillRect/>
            </a:stretch>
          </p:blipFill>
          <p:spPr>
            <a:xfrm>
              <a:off x="6400885" y="1964043"/>
              <a:ext cx="326510" cy="230641"/>
            </a:xfrm>
            <a:prstGeom prst="rect">
              <a:avLst/>
            </a:prstGeom>
            <a:effectLst/>
          </p:spPr>
        </p:pic>
      </p:grpSp>
      <p:sp>
        <p:nvSpPr>
          <p:cNvPr id="123" name="Rectangle 122">
            <a:extLst>
              <a:ext uri="{FF2B5EF4-FFF2-40B4-BE49-F238E27FC236}">
                <a16:creationId xmlns:a16="http://schemas.microsoft.com/office/drawing/2014/main" id="{7B490F84-3DE9-7C4E-869D-50A860482B31}"/>
              </a:ext>
            </a:extLst>
          </p:cNvPr>
          <p:cNvSpPr/>
          <p:nvPr/>
        </p:nvSpPr>
        <p:spPr>
          <a:xfrm>
            <a:off x="5315080" y="3091106"/>
            <a:ext cx="470685" cy="337801"/>
          </a:xfrm>
          <a:prstGeom prst="rect">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76200" sx="102000" sy="102000" algn="ctr" rotWithShape="0">
                    <a:prstClr val="black">
                      <a:alpha val="40000"/>
                    </a:prstClr>
                  </a:outerShdw>
                </a:effectLst>
                <a:latin typeface="Calibri" panose="020F0502020204030204" pitchFamily="34" charset="0"/>
                <a:cs typeface="Calibri" panose="020F0502020204030204" pitchFamily="34" charset="0"/>
              </a:rPr>
              <a:t>EPICS</a:t>
            </a:r>
          </a:p>
          <a:p>
            <a:pPr algn="ctr"/>
            <a:r>
              <a:rPr lang="en-GB" sz="800" b="1" dirty="0">
                <a:effectLst>
                  <a:glow rad="25400">
                    <a:srgbClr val="001A26">
                      <a:alpha val="20000"/>
                    </a:srgbClr>
                  </a:glow>
                  <a:outerShdw blurRad="76200" sx="102000" sy="102000" algn="ctr" rotWithShape="0">
                    <a:prstClr val="black">
                      <a:alpha val="40000"/>
                    </a:prstClr>
                  </a:outerShdw>
                </a:effectLst>
                <a:latin typeface="Calibri" panose="020F0502020204030204" pitchFamily="34" charset="0"/>
                <a:cs typeface="Calibri" panose="020F0502020204030204" pitchFamily="34" charset="0"/>
              </a:rPr>
              <a:t>IOC</a:t>
            </a:r>
          </a:p>
        </p:txBody>
      </p:sp>
      <p:grpSp>
        <p:nvGrpSpPr>
          <p:cNvPr id="220" name="Group 219">
            <a:extLst>
              <a:ext uri="{FF2B5EF4-FFF2-40B4-BE49-F238E27FC236}">
                <a16:creationId xmlns:a16="http://schemas.microsoft.com/office/drawing/2014/main" id="{CC4EC5D8-B3F8-2646-8147-BC0211FED463}"/>
              </a:ext>
            </a:extLst>
          </p:cNvPr>
          <p:cNvGrpSpPr/>
          <p:nvPr/>
        </p:nvGrpSpPr>
        <p:grpSpPr>
          <a:xfrm>
            <a:off x="10301042" y="1924204"/>
            <a:ext cx="433909" cy="606531"/>
            <a:chOff x="6194243" y="1928965"/>
            <a:chExt cx="433909" cy="606531"/>
          </a:xfrm>
          <a:effectLst>
            <a:outerShdw blurRad="50800" dist="25400" dir="2700000" algn="ctr" rotWithShape="0">
              <a:srgbClr val="06141B">
                <a:alpha val="56000"/>
              </a:srgbClr>
            </a:outerShdw>
          </a:effectLst>
        </p:grpSpPr>
        <p:sp>
          <p:nvSpPr>
            <p:cNvPr id="127" name="Rectangle 126">
              <a:extLst>
                <a:ext uri="{FF2B5EF4-FFF2-40B4-BE49-F238E27FC236}">
                  <a16:creationId xmlns:a16="http://schemas.microsoft.com/office/drawing/2014/main" id="{4D8FE362-0EB9-E645-823A-CD570C506266}"/>
                </a:ext>
              </a:extLst>
            </p:cNvPr>
            <p:cNvSpPr/>
            <p:nvPr/>
          </p:nvSpPr>
          <p:spPr>
            <a:xfrm>
              <a:off x="6194243" y="1928965"/>
              <a:ext cx="433909" cy="606531"/>
            </a:xfrm>
            <a:prstGeom prst="rect">
              <a:avLst/>
            </a:prstGeom>
            <a:solidFill>
              <a:srgbClr val="0070C0"/>
            </a:solidFill>
            <a:ln>
              <a:noFill/>
            </a:ln>
            <a:effectLst>
              <a:outerShdw blurRad="381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b"/>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Config.</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Tools</a:t>
              </a:r>
            </a:p>
          </p:txBody>
        </p:sp>
        <p:pic>
          <p:nvPicPr>
            <p:cNvPr id="128" name="Picture 127">
              <a:extLst>
                <a:ext uri="{FF2B5EF4-FFF2-40B4-BE49-F238E27FC236}">
                  <a16:creationId xmlns:a16="http://schemas.microsoft.com/office/drawing/2014/main" id="{30BB3D9D-C685-6142-8B4B-E0ECCC56F29F}"/>
                </a:ext>
              </a:extLst>
            </p:cNvPr>
            <p:cNvPicPr>
              <a:picLocks noChangeAspect="1"/>
            </p:cNvPicPr>
            <p:nvPr/>
          </p:nvPicPr>
          <p:blipFill>
            <a:blip r:embed="rId14"/>
            <a:stretch>
              <a:fillRect/>
            </a:stretch>
          </p:blipFill>
          <p:spPr>
            <a:xfrm>
              <a:off x="6243803" y="1959760"/>
              <a:ext cx="337853" cy="238371"/>
            </a:xfrm>
            <a:prstGeom prst="rect">
              <a:avLst/>
            </a:prstGeom>
          </p:spPr>
        </p:pic>
      </p:grpSp>
      <p:sp>
        <p:nvSpPr>
          <p:cNvPr id="129" name="Rectangle 128">
            <a:extLst>
              <a:ext uri="{FF2B5EF4-FFF2-40B4-BE49-F238E27FC236}">
                <a16:creationId xmlns:a16="http://schemas.microsoft.com/office/drawing/2014/main" id="{45C9FE4B-6538-E64B-8DF5-AF3D9130E411}"/>
              </a:ext>
            </a:extLst>
          </p:cNvPr>
          <p:cNvSpPr/>
          <p:nvPr/>
        </p:nvSpPr>
        <p:spPr>
          <a:xfrm>
            <a:off x="6545250" y="5168357"/>
            <a:ext cx="596591" cy="347177"/>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Device</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Electronics</a:t>
            </a:r>
          </a:p>
        </p:txBody>
      </p:sp>
      <p:sp>
        <p:nvSpPr>
          <p:cNvPr id="130" name="Rectangle 129">
            <a:extLst>
              <a:ext uri="{FF2B5EF4-FFF2-40B4-BE49-F238E27FC236}">
                <a16:creationId xmlns:a16="http://schemas.microsoft.com/office/drawing/2014/main" id="{629E259F-EF6D-3E40-9334-4697E8120658}"/>
              </a:ext>
            </a:extLst>
          </p:cNvPr>
          <p:cNvSpPr/>
          <p:nvPr/>
        </p:nvSpPr>
        <p:spPr>
          <a:xfrm>
            <a:off x="9791777" y="5165208"/>
            <a:ext cx="413541" cy="330937"/>
          </a:xfrm>
          <a:prstGeom prst="rect">
            <a:avLst/>
          </a:prstGeom>
          <a:solidFill>
            <a:srgbClr val="DF6904"/>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Remote</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I/O</a:t>
            </a:r>
          </a:p>
        </p:txBody>
      </p:sp>
      <p:cxnSp>
        <p:nvCxnSpPr>
          <p:cNvPr id="131" name="Straight Connector 130">
            <a:extLst>
              <a:ext uri="{FF2B5EF4-FFF2-40B4-BE49-F238E27FC236}">
                <a16:creationId xmlns:a16="http://schemas.microsoft.com/office/drawing/2014/main" id="{89C75EF4-938A-4346-86F5-31D91FB713DD}"/>
              </a:ext>
            </a:extLst>
          </p:cNvPr>
          <p:cNvCxnSpPr>
            <a:cxnSpLocks/>
          </p:cNvCxnSpPr>
          <p:nvPr/>
        </p:nvCxnSpPr>
        <p:spPr>
          <a:xfrm>
            <a:off x="8351199" y="2330258"/>
            <a:ext cx="0" cy="497808"/>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7AD397B-629E-3D45-9C3C-292D5E3A5FD0}"/>
              </a:ext>
            </a:extLst>
          </p:cNvPr>
          <p:cNvCxnSpPr>
            <a:cxnSpLocks/>
            <a:stCxn id="138" idx="2"/>
          </p:cNvCxnSpPr>
          <p:nvPr/>
        </p:nvCxnSpPr>
        <p:spPr>
          <a:xfrm>
            <a:off x="7815864" y="2530632"/>
            <a:ext cx="0" cy="295947"/>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C24CF3C-662C-0940-9046-F27B447EE477}"/>
              </a:ext>
            </a:extLst>
          </p:cNvPr>
          <p:cNvCxnSpPr>
            <a:cxnSpLocks/>
          </p:cNvCxnSpPr>
          <p:nvPr/>
        </p:nvCxnSpPr>
        <p:spPr>
          <a:xfrm>
            <a:off x="3346450" y="2869672"/>
            <a:ext cx="8534060" cy="0"/>
          </a:xfrm>
          <a:prstGeom prst="line">
            <a:avLst/>
          </a:prstGeom>
          <a:ln w="63500" cap="sq">
            <a:solidFill>
              <a:srgbClr val="AEBA00"/>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137" name="Alternate Process 136">
            <a:extLst>
              <a:ext uri="{FF2B5EF4-FFF2-40B4-BE49-F238E27FC236}">
                <a16:creationId xmlns:a16="http://schemas.microsoft.com/office/drawing/2014/main" id="{24BF0966-9082-894B-9D86-57241C80147A}"/>
              </a:ext>
            </a:extLst>
          </p:cNvPr>
          <p:cNvSpPr/>
          <p:nvPr/>
        </p:nvSpPr>
        <p:spPr>
          <a:xfrm>
            <a:off x="3407785" y="2685937"/>
            <a:ext cx="1102653" cy="373173"/>
          </a:xfrm>
          <a:prstGeom prst="flowChartAlternateProcess">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900" b="1" spc="30" dirty="0" err="1">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Techncal</a:t>
            </a:r>
            <a:r>
              <a:rPr lang="en-GB" sz="900" b="1" spc="30"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 Network</a:t>
            </a:r>
          </a:p>
        </p:txBody>
      </p:sp>
      <p:grpSp>
        <p:nvGrpSpPr>
          <p:cNvPr id="247" name="Group 246">
            <a:extLst>
              <a:ext uri="{FF2B5EF4-FFF2-40B4-BE49-F238E27FC236}">
                <a16:creationId xmlns:a16="http://schemas.microsoft.com/office/drawing/2014/main" id="{F30ED7D1-E170-2346-9808-BB5DA8AB522E}"/>
              </a:ext>
            </a:extLst>
          </p:cNvPr>
          <p:cNvGrpSpPr/>
          <p:nvPr/>
        </p:nvGrpSpPr>
        <p:grpSpPr>
          <a:xfrm>
            <a:off x="7589775" y="1921643"/>
            <a:ext cx="452177" cy="608989"/>
            <a:chOff x="6977185" y="1921642"/>
            <a:chExt cx="452177" cy="608989"/>
          </a:xfrm>
          <a:effectLst>
            <a:outerShdw blurRad="50800" dist="25400" dir="2700000" algn="ctr" rotWithShape="0">
              <a:srgbClr val="06141B">
                <a:alpha val="56000"/>
              </a:srgbClr>
            </a:outerShdw>
          </a:effectLst>
        </p:grpSpPr>
        <p:sp>
          <p:nvSpPr>
            <p:cNvPr id="138" name="Rectangle 137">
              <a:extLst>
                <a:ext uri="{FF2B5EF4-FFF2-40B4-BE49-F238E27FC236}">
                  <a16:creationId xmlns:a16="http://schemas.microsoft.com/office/drawing/2014/main" id="{83D1E519-F022-9940-92BD-598BBC133B98}"/>
                </a:ext>
              </a:extLst>
            </p:cNvPr>
            <p:cNvSpPr/>
            <p:nvPr/>
          </p:nvSpPr>
          <p:spPr>
            <a:xfrm>
              <a:off x="6977185" y="1921642"/>
              <a:ext cx="452177" cy="608989"/>
            </a:xfrm>
            <a:prstGeom prst="rect">
              <a:avLst/>
            </a:prstGeom>
            <a:solidFill>
              <a:srgbClr val="AEB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b"/>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Data on</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Demand</a:t>
              </a:r>
            </a:p>
          </p:txBody>
        </p:sp>
        <p:pic>
          <p:nvPicPr>
            <p:cNvPr id="139" name="Picture 138">
              <a:extLst>
                <a:ext uri="{FF2B5EF4-FFF2-40B4-BE49-F238E27FC236}">
                  <a16:creationId xmlns:a16="http://schemas.microsoft.com/office/drawing/2014/main" id="{C9397ACF-8390-2342-A6DB-9C45ABEAF1D5}"/>
                </a:ext>
              </a:extLst>
            </p:cNvPr>
            <p:cNvPicPr>
              <a:picLocks noChangeAspect="1"/>
            </p:cNvPicPr>
            <p:nvPr/>
          </p:nvPicPr>
          <p:blipFill>
            <a:blip r:embed="rId15"/>
            <a:stretch>
              <a:fillRect/>
            </a:stretch>
          </p:blipFill>
          <p:spPr>
            <a:xfrm>
              <a:off x="7033674" y="1951371"/>
              <a:ext cx="343235" cy="242370"/>
            </a:xfrm>
            <a:prstGeom prst="rect">
              <a:avLst/>
            </a:prstGeom>
          </p:spPr>
        </p:pic>
      </p:grpSp>
      <p:cxnSp>
        <p:nvCxnSpPr>
          <p:cNvPr id="141" name="Straight Connector 140">
            <a:extLst>
              <a:ext uri="{FF2B5EF4-FFF2-40B4-BE49-F238E27FC236}">
                <a16:creationId xmlns:a16="http://schemas.microsoft.com/office/drawing/2014/main" id="{FADE71F2-BD0C-1B46-BD67-8397454F1A1C}"/>
              </a:ext>
            </a:extLst>
          </p:cNvPr>
          <p:cNvCxnSpPr>
            <a:cxnSpLocks/>
          </p:cNvCxnSpPr>
          <p:nvPr/>
        </p:nvCxnSpPr>
        <p:spPr>
          <a:xfrm>
            <a:off x="3346450" y="3558698"/>
            <a:ext cx="8534060" cy="0"/>
          </a:xfrm>
          <a:prstGeom prst="line">
            <a:avLst/>
          </a:prstGeom>
          <a:ln w="63500" cap="sq">
            <a:solidFill>
              <a:srgbClr val="42BAE6"/>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142" name="Alternate Process 141">
            <a:extLst>
              <a:ext uri="{FF2B5EF4-FFF2-40B4-BE49-F238E27FC236}">
                <a16:creationId xmlns:a16="http://schemas.microsoft.com/office/drawing/2014/main" id="{8074FF26-119F-CE4E-B120-493E2F744A6E}"/>
              </a:ext>
            </a:extLst>
          </p:cNvPr>
          <p:cNvSpPr/>
          <p:nvPr/>
        </p:nvSpPr>
        <p:spPr>
          <a:xfrm>
            <a:off x="3407988" y="3394903"/>
            <a:ext cx="1102450" cy="325100"/>
          </a:xfrm>
          <a:prstGeom prst="flowChartAlternateProcess">
            <a:avLst/>
          </a:prstGeom>
          <a:solidFill>
            <a:srgbClr val="43BBE8"/>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900" b="1" spc="30"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Event</a:t>
            </a:r>
          </a:p>
          <a:p>
            <a:pPr algn="ctr"/>
            <a:r>
              <a:rPr lang="en-GB" sz="900" b="1" spc="30"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Generator</a:t>
            </a:r>
          </a:p>
        </p:txBody>
      </p:sp>
      <p:cxnSp>
        <p:nvCxnSpPr>
          <p:cNvPr id="143" name="Straight Connector 142">
            <a:extLst>
              <a:ext uri="{FF2B5EF4-FFF2-40B4-BE49-F238E27FC236}">
                <a16:creationId xmlns:a16="http://schemas.microsoft.com/office/drawing/2014/main" id="{710D829C-008B-E54F-856D-6D3962793C4E}"/>
              </a:ext>
            </a:extLst>
          </p:cNvPr>
          <p:cNvCxnSpPr>
            <a:cxnSpLocks/>
          </p:cNvCxnSpPr>
          <p:nvPr/>
        </p:nvCxnSpPr>
        <p:spPr>
          <a:xfrm>
            <a:off x="3346450" y="3928489"/>
            <a:ext cx="8534060" cy="0"/>
          </a:xfrm>
          <a:prstGeom prst="line">
            <a:avLst/>
          </a:prstGeom>
          <a:ln w="63500" cap="sq">
            <a:solidFill>
              <a:srgbClr val="D95095"/>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144" name="Alternate Process 143">
            <a:extLst>
              <a:ext uri="{FF2B5EF4-FFF2-40B4-BE49-F238E27FC236}">
                <a16:creationId xmlns:a16="http://schemas.microsoft.com/office/drawing/2014/main" id="{332F9818-C477-E845-9FB0-A1CD13210925}"/>
              </a:ext>
            </a:extLst>
          </p:cNvPr>
          <p:cNvSpPr/>
          <p:nvPr/>
        </p:nvSpPr>
        <p:spPr>
          <a:xfrm>
            <a:off x="3392832" y="3756972"/>
            <a:ext cx="1117605" cy="343151"/>
          </a:xfrm>
          <a:prstGeom prst="flowChartAlternateProcess">
            <a:avLst/>
          </a:prstGeom>
          <a:solidFill>
            <a:srgbClr val="D95095"/>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900" b="1" spc="30"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Fast Beam</a:t>
            </a:r>
          </a:p>
          <a:p>
            <a:pPr algn="ctr"/>
            <a:r>
              <a:rPr lang="en-GB" sz="900" b="1" spc="30"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Interlock System</a:t>
            </a:r>
          </a:p>
        </p:txBody>
      </p:sp>
      <p:grpSp>
        <p:nvGrpSpPr>
          <p:cNvPr id="249" name="Group 248">
            <a:extLst>
              <a:ext uri="{FF2B5EF4-FFF2-40B4-BE49-F238E27FC236}">
                <a16:creationId xmlns:a16="http://schemas.microsoft.com/office/drawing/2014/main" id="{1FBD6339-0ED1-5142-8303-BDCA5B8D5617}"/>
              </a:ext>
            </a:extLst>
          </p:cNvPr>
          <p:cNvGrpSpPr/>
          <p:nvPr/>
        </p:nvGrpSpPr>
        <p:grpSpPr>
          <a:xfrm>
            <a:off x="8149111" y="1924101"/>
            <a:ext cx="403323" cy="605944"/>
            <a:chOff x="8619285" y="1924100"/>
            <a:chExt cx="403323" cy="605944"/>
          </a:xfrm>
          <a:effectLst>
            <a:outerShdw blurRad="50800" dist="25400" dir="2700000" algn="ctr" rotWithShape="0">
              <a:srgbClr val="06141B">
                <a:alpha val="56000"/>
              </a:srgbClr>
            </a:outerShdw>
          </a:effectLst>
        </p:grpSpPr>
        <p:sp>
          <p:nvSpPr>
            <p:cNvPr id="145" name="Rectangle 144">
              <a:extLst>
                <a:ext uri="{FF2B5EF4-FFF2-40B4-BE49-F238E27FC236}">
                  <a16:creationId xmlns:a16="http://schemas.microsoft.com/office/drawing/2014/main" id="{4F6D6977-F96C-0E47-AAE7-62C756F68A92}"/>
                </a:ext>
              </a:extLst>
            </p:cNvPr>
            <p:cNvSpPr/>
            <p:nvPr/>
          </p:nvSpPr>
          <p:spPr>
            <a:xfrm>
              <a:off x="8619285" y="1924100"/>
              <a:ext cx="403323" cy="605944"/>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b"/>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NICOS</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DMSC</a:t>
              </a:r>
            </a:p>
          </p:txBody>
        </p:sp>
        <p:pic>
          <p:nvPicPr>
            <p:cNvPr id="146" name="Picture 145">
              <a:extLst>
                <a:ext uri="{FF2B5EF4-FFF2-40B4-BE49-F238E27FC236}">
                  <a16:creationId xmlns:a16="http://schemas.microsoft.com/office/drawing/2014/main" id="{A5404828-56D1-A048-8864-140FE29DB447}"/>
                </a:ext>
              </a:extLst>
            </p:cNvPr>
            <p:cNvPicPr>
              <a:picLocks noChangeAspect="1"/>
            </p:cNvPicPr>
            <p:nvPr/>
          </p:nvPicPr>
          <p:blipFill>
            <a:blip r:embed="rId16"/>
            <a:stretch>
              <a:fillRect/>
            </a:stretch>
          </p:blipFill>
          <p:spPr>
            <a:xfrm>
              <a:off x="8662961" y="1972087"/>
              <a:ext cx="327544" cy="231573"/>
            </a:xfrm>
            <a:prstGeom prst="rect">
              <a:avLst/>
            </a:prstGeom>
          </p:spPr>
        </p:pic>
      </p:grpSp>
      <p:cxnSp>
        <p:nvCxnSpPr>
          <p:cNvPr id="147" name="Straight Connector 146">
            <a:extLst>
              <a:ext uri="{FF2B5EF4-FFF2-40B4-BE49-F238E27FC236}">
                <a16:creationId xmlns:a16="http://schemas.microsoft.com/office/drawing/2014/main" id="{B4922696-4D90-874A-8F4C-750E0CAACA16}"/>
              </a:ext>
            </a:extLst>
          </p:cNvPr>
          <p:cNvCxnSpPr>
            <a:cxnSpLocks/>
          </p:cNvCxnSpPr>
          <p:nvPr/>
        </p:nvCxnSpPr>
        <p:spPr>
          <a:xfrm>
            <a:off x="9908386" y="2260601"/>
            <a:ext cx="0" cy="2007717"/>
          </a:xfrm>
          <a:prstGeom prst="line">
            <a:avLst/>
          </a:prstGeom>
          <a:ln w="34925" cap="sq">
            <a:solidFill>
              <a:srgbClr val="DE6A04">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3DB0AF3E-E3B6-DD42-A4AF-FA194325F473}"/>
              </a:ext>
            </a:extLst>
          </p:cNvPr>
          <p:cNvSpPr/>
          <p:nvPr/>
        </p:nvSpPr>
        <p:spPr>
          <a:xfrm>
            <a:off x="9673045" y="4252179"/>
            <a:ext cx="470685" cy="435284"/>
          </a:xfrm>
          <a:prstGeom prst="rect">
            <a:avLst/>
          </a:prstGeom>
          <a:solidFill>
            <a:srgbClr val="DE6A04"/>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PSS</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PLC</a:t>
            </a:r>
          </a:p>
        </p:txBody>
      </p:sp>
      <p:sp>
        <p:nvSpPr>
          <p:cNvPr id="164" name="Terminator 163">
            <a:extLst>
              <a:ext uri="{FF2B5EF4-FFF2-40B4-BE49-F238E27FC236}">
                <a16:creationId xmlns:a16="http://schemas.microsoft.com/office/drawing/2014/main" id="{B36A7763-CDB1-6F4F-99AF-65CD87A5274C}"/>
              </a:ext>
            </a:extLst>
          </p:cNvPr>
          <p:cNvSpPr/>
          <p:nvPr/>
        </p:nvSpPr>
        <p:spPr>
          <a:xfrm>
            <a:off x="7419595" y="5854140"/>
            <a:ext cx="537334"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e-DE" sz="800" b="1" spc="40" dirty="0">
                <a:solidFill>
                  <a:schemeClr val="bg1">
                    <a:lumMod val="95000"/>
                  </a:schemeClr>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Chopper</a:t>
            </a:r>
          </a:p>
        </p:txBody>
      </p:sp>
      <p:sp>
        <p:nvSpPr>
          <p:cNvPr id="163" name="Terminator 162">
            <a:extLst>
              <a:ext uri="{FF2B5EF4-FFF2-40B4-BE49-F238E27FC236}">
                <a16:creationId xmlns:a16="http://schemas.microsoft.com/office/drawing/2014/main" id="{AC25C8DB-30E5-9A4E-AC40-90D93234710D}"/>
              </a:ext>
            </a:extLst>
          </p:cNvPr>
          <p:cNvSpPr/>
          <p:nvPr/>
        </p:nvSpPr>
        <p:spPr>
          <a:xfrm>
            <a:off x="8157958" y="5854922"/>
            <a:ext cx="682347"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e-DE" sz="800" b="1" dirty="0">
                <a:solidFill>
                  <a:schemeClr val="bg1">
                    <a:lumMod val="95000"/>
                  </a:schemeClr>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Power Supply</a:t>
            </a:r>
          </a:p>
        </p:txBody>
      </p:sp>
      <p:sp>
        <p:nvSpPr>
          <p:cNvPr id="165" name="Terminator 164">
            <a:extLst>
              <a:ext uri="{FF2B5EF4-FFF2-40B4-BE49-F238E27FC236}">
                <a16:creationId xmlns:a16="http://schemas.microsoft.com/office/drawing/2014/main" id="{18974FBB-BDA7-2547-892A-F9623F6DA9D6}"/>
              </a:ext>
            </a:extLst>
          </p:cNvPr>
          <p:cNvSpPr/>
          <p:nvPr/>
        </p:nvSpPr>
        <p:spPr>
          <a:xfrm>
            <a:off x="6600938" y="5852819"/>
            <a:ext cx="481740"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e-DE" sz="800" b="1" spc="40" dirty="0">
                <a:solidFill>
                  <a:schemeClr val="bg1">
                    <a:lumMod val="95000"/>
                  </a:schemeClr>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Sensor</a:t>
            </a:r>
          </a:p>
        </p:txBody>
      </p:sp>
      <p:sp>
        <p:nvSpPr>
          <p:cNvPr id="167" name="Terminator 166">
            <a:extLst>
              <a:ext uri="{FF2B5EF4-FFF2-40B4-BE49-F238E27FC236}">
                <a16:creationId xmlns:a16="http://schemas.microsoft.com/office/drawing/2014/main" id="{773F6455-782C-7A4D-A005-3985DC8CDF35}"/>
              </a:ext>
            </a:extLst>
          </p:cNvPr>
          <p:cNvSpPr/>
          <p:nvPr/>
        </p:nvSpPr>
        <p:spPr>
          <a:xfrm>
            <a:off x="5777833" y="5852819"/>
            <a:ext cx="481740"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en-GB" sz="800" b="1" spc="40" dirty="0">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Motor</a:t>
            </a:r>
          </a:p>
        </p:txBody>
      </p:sp>
      <p:sp>
        <p:nvSpPr>
          <p:cNvPr id="170" name="Terminator 169">
            <a:extLst>
              <a:ext uri="{FF2B5EF4-FFF2-40B4-BE49-F238E27FC236}">
                <a16:creationId xmlns:a16="http://schemas.microsoft.com/office/drawing/2014/main" id="{0C707842-E961-5D40-A8BD-763FBC909E2D}"/>
              </a:ext>
            </a:extLst>
          </p:cNvPr>
          <p:cNvSpPr/>
          <p:nvPr/>
        </p:nvSpPr>
        <p:spPr>
          <a:xfrm>
            <a:off x="4140943" y="5850983"/>
            <a:ext cx="506666"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en-GB" sz="800" b="1" spc="40" dirty="0">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Pump</a:t>
            </a:r>
          </a:p>
        </p:txBody>
      </p:sp>
      <p:sp>
        <p:nvSpPr>
          <p:cNvPr id="168" name="Terminator 167">
            <a:extLst>
              <a:ext uri="{FF2B5EF4-FFF2-40B4-BE49-F238E27FC236}">
                <a16:creationId xmlns:a16="http://schemas.microsoft.com/office/drawing/2014/main" id="{ADD14587-5025-FA4A-A3FF-08A928437CA7}"/>
              </a:ext>
            </a:extLst>
          </p:cNvPr>
          <p:cNvSpPr/>
          <p:nvPr/>
        </p:nvSpPr>
        <p:spPr>
          <a:xfrm>
            <a:off x="4730298" y="5852819"/>
            <a:ext cx="609483"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en-GB" sz="800" b="1" dirty="0">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Flowmeter</a:t>
            </a:r>
          </a:p>
        </p:txBody>
      </p:sp>
      <p:grpSp>
        <p:nvGrpSpPr>
          <p:cNvPr id="212" name="Group 211">
            <a:extLst>
              <a:ext uri="{FF2B5EF4-FFF2-40B4-BE49-F238E27FC236}">
                <a16:creationId xmlns:a16="http://schemas.microsoft.com/office/drawing/2014/main" id="{5C70F92B-BC1E-F447-84CD-29A8D05528C9}"/>
              </a:ext>
            </a:extLst>
          </p:cNvPr>
          <p:cNvGrpSpPr/>
          <p:nvPr/>
        </p:nvGrpSpPr>
        <p:grpSpPr>
          <a:xfrm>
            <a:off x="9698956" y="1922559"/>
            <a:ext cx="426162" cy="609869"/>
            <a:chOff x="8616625" y="1922558"/>
            <a:chExt cx="468778" cy="609869"/>
          </a:xfrm>
          <a:effectLst>
            <a:outerShdw blurRad="50800" dist="25400" dir="2700000" algn="ctr" rotWithShape="0">
              <a:srgbClr val="06141B">
                <a:alpha val="56000"/>
              </a:srgbClr>
            </a:outerShdw>
          </a:effectLst>
        </p:grpSpPr>
        <p:sp>
          <p:nvSpPr>
            <p:cNvPr id="125" name="Rectangle 124">
              <a:extLst>
                <a:ext uri="{FF2B5EF4-FFF2-40B4-BE49-F238E27FC236}">
                  <a16:creationId xmlns:a16="http://schemas.microsoft.com/office/drawing/2014/main" id="{EE1C6557-A6AE-6743-8511-BF5F9A40313B}"/>
                </a:ext>
              </a:extLst>
            </p:cNvPr>
            <p:cNvSpPr/>
            <p:nvPr/>
          </p:nvSpPr>
          <p:spPr>
            <a:xfrm>
              <a:off x="8616625" y="1922558"/>
              <a:ext cx="468778" cy="609869"/>
            </a:xfrm>
            <a:prstGeom prst="rect">
              <a:avLst/>
            </a:prstGeom>
            <a:solidFill>
              <a:srgbClr val="DE6A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b" anchorCtr="1"/>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PSS</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GUIs </a:t>
              </a:r>
            </a:p>
          </p:txBody>
        </p:sp>
        <p:pic>
          <p:nvPicPr>
            <p:cNvPr id="126" name="Picture 125">
              <a:extLst>
                <a:ext uri="{FF2B5EF4-FFF2-40B4-BE49-F238E27FC236}">
                  <a16:creationId xmlns:a16="http://schemas.microsoft.com/office/drawing/2014/main" id="{28370A84-DB2A-A049-B8F5-9BEAE172E451}"/>
                </a:ext>
              </a:extLst>
            </p:cNvPr>
            <p:cNvPicPr>
              <a:picLocks noChangeAspect="1"/>
            </p:cNvPicPr>
            <p:nvPr/>
          </p:nvPicPr>
          <p:blipFill>
            <a:blip r:embed="rId17"/>
            <a:stretch>
              <a:fillRect/>
            </a:stretch>
          </p:blipFill>
          <p:spPr>
            <a:xfrm>
              <a:off x="8681859" y="1952260"/>
              <a:ext cx="340389" cy="240595"/>
            </a:xfrm>
            <a:prstGeom prst="rect">
              <a:avLst/>
            </a:prstGeom>
          </p:spPr>
        </p:pic>
      </p:grpSp>
      <p:sp>
        <p:nvSpPr>
          <p:cNvPr id="110" name="Rectangle 109">
            <a:extLst>
              <a:ext uri="{FF2B5EF4-FFF2-40B4-BE49-F238E27FC236}">
                <a16:creationId xmlns:a16="http://schemas.microsoft.com/office/drawing/2014/main" id="{67B90263-3039-CD49-90E1-A3362A375B37}"/>
              </a:ext>
            </a:extLst>
          </p:cNvPr>
          <p:cNvSpPr/>
          <p:nvPr/>
        </p:nvSpPr>
        <p:spPr>
          <a:xfrm>
            <a:off x="7392456" y="5165944"/>
            <a:ext cx="596591" cy="347083"/>
          </a:xfrm>
          <a:prstGeom prst="rect">
            <a:avLst/>
          </a:prstGeom>
          <a:solidFill>
            <a:srgbClr val="CC402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Device</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Electronics</a:t>
            </a:r>
          </a:p>
        </p:txBody>
      </p:sp>
      <p:sp>
        <p:nvSpPr>
          <p:cNvPr id="162" name="Terminator 161">
            <a:extLst>
              <a:ext uri="{FF2B5EF4-FFF2-40B4-BE49-F238E27FC236}">
                <a16:creationId xmlns:a16="http://schemas.microsoft.com/office/drawing/2014/main" id="{7F7CE9C3-D185-8647-B354-816FE84A6321}"/>
              </a:ext>
            </a:extLst>
          </p:cNvPr>
          <p:cNvSpPr/>
          <p:nvPr/>
        </p:nvSpPr>
        <p:spPr>
          <a:xfrm>
            <a:off x="9218655" y="5856624"/>
            <a:ext cx="481740"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e-DE" sz="800" b="1" spc="40" dirty="0">
                <a:solidFill>
                  <a:schemeClr val="bg1">
                    <a:lumMod val="95000"/>
                  </a:schemeClr>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Switch</a:t>
            </a:r>
          </a:p>
        </p:txBody>
      </p:sp>
      <p:sp>
        <p:nvSpPr>
          <p:cNvPr id="157" name="Terminator 156">
            <a:extLst>
              <a:ext uri="{FF2B5EF4-FFF2-40B4-BE49-F238E27FC236}">
                <a16:creationId xmlns:a16="http://schemas.microsoft.com/office/drawing/2014/main" id="{661DE9CE-97F6-4A47-9D74-730CBECFC1E0}"/>
              </a:ext>
            </a:extLst>
          </p:cNvPr>
          <p:cNvSpPr/>
          <p:nvPr/>
        </p:nvSpPr>
        <p:spPr>
          <a:xfrm>
            <a:off x="10493168" y="5860512"/>
            <a:ext cx="481740" cy="244655"/>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e-DE" sz="800" b="1" spc="40" dirty="0">
                <a:solidFill>
                  <a:schemeClr val="bg1">
                    <a:lumMod val="95000"/>
                  </a:schemeClr>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Sensor</a:t>
            </a:r>
          </a:p>
        </p:txBody>
      </p:sp>
      <p:cxnSp>
        <p:nvCxnSpPr>
          <p:cNvPr id="61" name="Straight Connector 60">
            <a:extLst>
              <a:ext uri="{FF2B5EF4-FFF2-40B4-BE49-F238E27FC236}">
                <a16:creationId xmlns:a16="http://schemas.microsoft.com/office/drawing/2014/main" id="{1B28757E-576E-344B-8246-6EF115E7FC05}"/>
              </a:ext>
            </a:extLst>
          </p:cNvPr>
          <p:cNvCxnSpPr>
            <a:cxnSpLocks/>
          </p:cNvCxnSpPr>
          <p:nvPr/>
        </p:nvCxnSpPr>
        <p:spPr>
          <a:xfrm>
            <a:off x="9218656" y="4854547"/>
            <a:ext cx="1020761" cy="0"/>
          </a:xfrm>
          <a:prstGeom prst="line">
            <a:avLst/>
          </a:prstGeom>
          <a:ln w="63500" cap="sq">
            <a:solidFill>
              <a:srgbClr val="DE6A04"/>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4B6C26-4CB9-3F41-8F77-9A888C7A300E}"/>
              </a:ext>
            </a:extLst>
          </p:cNvPr>
          <p:cNvCxnSpPr>
            <a:cxnSpLocks/>
          </p:cNvCxnSpPr>
          <p:nvPr/>
        </p:nvCxnSpPr>
        <p:spPr>
          <a:xfrm>
            <a:off x="4569208" y="4872406"/>
            <a:ext cx="841154" cy="0"/>
          </a:xfrm>
          <a:prstGeom prst="line">
            <a:avLst/>
          </a:prstGeom>
          <a:ln w="63500" cap="sq">
            <a:solidFill>
              <a:srgbClr val="683699"/>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961792D-7590-1F48-B29D-70618D52D4B7}"/>
              </a:ext>
            </a:extLst>
          </p:cNvPr>
          <p:cNvCxnSpPr>
            <a:cxnSpLocks/>
          </p:cNvCxnSpPr>
          <p:nvPr/>
        </p:nvCxnSpPr>
        <p:spPr>
          <a:xfrm>
            <a:off x="10002827" y="5705335"/>
            <a:ext cx="0" cy="245642"/>
          </a:xfrm>
          <a:prstGeom prst="line">
            <a:avLst/>
          </a:prstGeom>
          <a:ln w="34925" cap="flat">
            <a:solidFill>
              <a:schemeClr val="tx1">
                <a:lumMod val="85000"/>
                <a:lumOff val="15000"/>
                <a:alpha val="96000"/>
              </a:scheme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sp>
        <p:nvSpPr>
          <p:cNvPr id="159" name="Terminator 158">
            <a:extLst>
              <a:ext uri="{FF2B5EF4-FFF2-40B4-BE49-F238E27FC236}">
                <a16:creationId xmlns:a16="http://schemas.microsoft.com/office/drawing/2014/main" id="{EB1128B4-D538-DC4C-84D6-19F05DFB728F}"/>
              </a:ext>
            </a:extLst>
          </p:cNvPr>
          <p:cNvSpPr/>
          <p:nvPr/>
        </p:nvSpPr>
        <p:spPr>
          <a:xfrm>
            <a:off x="9757676" y="5857475"/>
            <a:ext cx="481740" cy="247692"/>
          </a:xfrm>
          <a:prstGeom prst="flowChartTerminator">
            <a:avLst/>
          </a:prstGeom>
          <a:solidFill>
            <a:srgbClr val="7C7B7C"/>
          </a:solidFill>
          <a:ln cap="flat">
            <a:solidFill>
              <a:schemeClr val="tx1">
                <a:lumMod val="75000"/>
                <a:lumOff val="25000"/>
              </a:schemeClr>
            </a:solidFill>
            <a:miter lim="800000"/>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e-DE" sz="800" b="1" spc="40" dirty="0">
                <a:solidFill>
                  <a:schemeClr val="bg1">
                    <a:lumMod val="95000"/>
                  </a:schemeClr>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Sensor</a:t>
            </a:r>
          </a:p>
        </p:txBody>
      </p:sp>
      <p:sp>
        <p:nvSpPr>
          <p:cNvPr id="80" name="Rectangle 79">
            <a:extLst>
              <a:ext uri="{FF2B5EF4-FFF2-40B4-BE49-F238E27FC236}">
                <a16:creationId xmlns:a16="http://schemas.microsoft.com/office/drawing/2014/main" id="{6A59535F-BDDE-8A49-AB20-1AB332A6520C}"/>
              </a:ext>
            </a:extLst>
          </p:cNvPr>
          <p:cNvSpPr/>
          <p:nvPr/>
        </p:nvSpPr>
        <p:spPr>
          <a:xfrm>
            <a:off x="6567929" y="3088520"/>
            <a:ext cx="470685" cy="343562"/>
          </a:xfrm>
          <a:prstGeom prst="rect">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EPICS</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IOC</a:t>
            </a:r>
          </a:p>
        </p:txBody>
      </p:sp>
      <p:sp>
        <p:nvSpPr>
          <p:cNvPr id="82" name="Rectangle 81">
            <a:extLst>
              <a:ext uri="{FF2B5EF4-FFF2-40B4-BE49-F238E27FC236}">
                <a16:creationId xmlns:a16="http://schemas.microsoft.com/office/drawing/2014/main" id="{E25B73FF-4589-2546-8017-D30EA6B16561}"/>
              </a:ext>
            </a:extLst>
          </p:cNvPr>
          <p:cNvSpPr/>
          <p:nvPr/>
        </p:nvSpPr>
        <p:spPr>
          <a:xfrm>
            <a:off x="7419595" y="3085422"/>
            <a:ext cx="470685" cy="343486"/>
          </a:xfrm>
          <a:prstGeom prst="rect">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EPICS</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IOC</a:t>
            </a:r>
          </a:p>
        </p:txBody>
      </p:sp>
      <p:grpSp>
        <p:nvGrpSpPr>
          <p:cNvPr id="104" name="Gruppieren 103"/>
          <p:cNvGrpSpPr/>
          <p:nvPr/>
        </p:nvGrpSpPr>
        <p:grpSpPr>
          <a:xfrm>
            <a:off x="8935823" y="3085422"/>
            <a:ext cx="736123" cy="343485"/>
            <a:chOff x="10030380" y="3085422"/>
            <a:chExt cx="736123" cy="343485"/>
          </a:xfrm>
          <a:effectLst>
            <a:outerShdw blurRad="50800" dist="25400" dir="2700000" algn="tl" rotWithShape="0">
              <a:prstClr val="black">
                <a:alpha val="56000"/>
              </a:prstClr>
            </a:outerShdw>
          </a:effectLst>
        </p:grpSpPr>
        <p:sp>
          <p:nvSpPr>
            <p:cNvPr id="124" name="Rectangle 123">
              <a:extLst>
                <a:ext uri="{FF2B5EF4-FFF2-40B4-BE49-F238E27FC236}">
                  <a16:creationId xmlns:a16="http://schemas.microsoft.com/office/drawing/2014/main" id="{15243B25-AA3F-E249-9BBF-48E20BC2AD51}"/>
                </a:ext>
              </a:extLst>
            </p:cNvPr>
            <p:cNvSpPr/>
            <p:nvPr/>
          </p:nvSpPr>
          <p:spPr>
            <a:xfrm>
              <a:off x="10030380" y="3085422"/>
              <a:ext cx="529245" cy="343485"/>
            </a:xfrm>
            <a:prstGeom prst="rect">
              <a:avLst/>
            </a:prstGeom>
            <a:solidFill>
              <a:srgbClr val="AEB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Archiver</a:t>
              </a:r>
            </a:p>
          </p:txBody>
        </p:sp>
        <p:sp>
          <p:nvSpPr>
            <p:cNvPr id="161" name="Rectangle 139">
              <a:extLst>
                <a:ext uri="{FF2B5EF4-FFF2-40B4-BE49-F238E27FC236}">
                  <a16:creationId xmlns:a16="http://schemas.microsoft.com/office/drawing/2014/main" id="{62B2BBE4-73A1-2F47-A471-DA903697C711}"/>
                </a:ext>
              </a:extLst>
            </p:cNvPr>
            <p:cNvSpPr/>
            <p:nvPr/>
          </p:nvSpPr>
          <p:spPr>
            <a:xfrm>
              <a:off x="10488155" y="3086720"/>
              <a:ext cx="278348" cy="342162"/>
            </a:xfrm>
            <a:prstGeom prst="rect">
              <a:avLst/>
            </a:prstGeom>
            <a:solidFill>
              <a:srgbClr val="AEB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endParaRPr>
            </a:p>
          </p:txBody>
        </p:sp>
        <p:pic>
          <p:nvPicPr>
            <p:cNvPr id="158" name="Picture 168">
              <a:extLst>
                <a:ext uri="{FF2B5EF4-FFF2-40B4-BE49-F238E27FC236}">
                  <a16:creationId xmlns:a16="http://schemas.microsoft.com/office/drawing/2014/main" id="{F4F73A81-68C3-8D44-9A88-0150842D2B39}"/>
                </a:ext>
              </a:extLst>
            </p:cNvPr>
            <p:cNvPicPr>
              <a:picLocks noChangeAspect="1"/>
            </p:cNvPicPr>
            <p:nvPr/>
          </p:nvPicPr>
          <p:blipFill>
            <a:blip r:embed="rId18" cstate="print">
              <a:lum bright="100000"/>
              <a:extLst>
                <a:ext uri="{28A0092B-C50C-407E-A947-70E740481C1C}">
                  <a14:useLocalDpi xmlns:a14="http://schemas.microsoft.com/office/drawing/2010/main" val="0"/>
                </a:ext>
              </a:extLst>
            </a:blip>
            <a:stretch>
              <a:fillRect/>
            </a:stretch>
          </p:blipFill>
          <p:spPr>
            <a:xfrm>
              <a:off x="10537646" y="3149570"/>
              <a:ext cx="183376" cy="218154"/>
            </a:xfrm>
            <a:prstGeom prst="rect">
              <a:avLst/>
            </a:prstGeom>
            <a:noFill/>
            <a:effectLst>
              <a:outerShdw blurRad="12700" sx="102000" sy="102000" algn="ctr" rotWithShape="0">
                <a:prstClr val="black">
                  <a:alpha val="40000"/>
                </a:prstClr>
              </a:outerShdw>
            </a:effectLst>
          </p:spPr>
        </p:pic>
      </p:grpSp>
      <p:grpSp>
        <p:nvGrpSpPr>
          <p:cNvPr id="106" name="Gruppieren 105"/>
          <p:cNvGrpSpPr/>
          <p:nvPr/>
        </p:nvGrpSpPr>
        <p:grpSpPr>
          <a:xfrm>
            <a:off x="10421883" y="6368406"/>
            <a:ext cx="622386" cy="478389"/>
            <a:chOff x="10421883" y="6368406"/>
            <a:chExt cx="622386" cy="478389"/>
          </a:xfrm>
          <a:effectLst>
            <a:outerShdw blurRad="50800" dist="25400" dir="2700000" algn="tl" rotWithShape="0">
              <a:prstClr val="black">
                <a:alpha val="40000"/>
              </a:prstClr>
            </a:outerShdw>
          </a:effectLst>
        </p:grpSpPr>
        <p:pic>
          <p:nvPicPr>
            <p:cNvPr id="100" name="Picture 99">
              <a:extLst>
                <a:ext uri="{FF2B5EF4-FFF2-40B4-BE49-F238E27FC236}">
                  <a16:creationId xmlns:a16="http://schemas.microsoft.com/office/drawing/2014/main" id="{1A89987C-38B7-744F-B9A5-82F864EB8E01}"/>
                </a:ext>
              </a:extLst>
            </p:cNvPr>
            <p:cNvPicPr>
              <a:picLocks noChangeAspect="1"/>
            </p:cNvPicPr>
            <p:nvPr/>
          </p:nvPicPr>
          <p:blipFill>
            <a:blip r:embed="rId19">
              <a:alphaModFix amt="85000"/>
            </a:blip>
            <a:stretch>
              <a:fillRect/>
            </a:stretch>
          </p:blipFill>
          <p:spPr>
            <a:xfrm>
              <a:off x="10588549" y="6368406"/>
              <a:ext cx="294815" cy="294815"/>
            </a:xfrm>
            <a:prstGeom prst="rect">
              <a:avLst/>
            </a:prstGeom>
            <a:noFill/>
            <a:ln>
              <a:noFill/>
            </a:ln>
            <a:effectLst/>
          </p:spPr>
        </p:pic>
        <p:sp>
          <p:nvSpPr>
            <p:cNvPr id="171" name="TextBox 113">
              <a:extLst>
                <a:ext uri="{FF2B5EF4-FFF2-40B4-BE49-F238E27FC236}">
                  <a16:creationId xmlns:a16="http://schemas.microsoft.com/office/drawing/2014/main" id="{1DF708F7-5BE6-0445-8789-8C953A8FF631}"/>
                </a:ext>
              </a:extLst>
            </p:cNvPr>
            <p:cNvSpPr txBox="1"/>
            <p:nvPr/>
          </p:nvSpPr>
          <p:spPr>
            <a:xfrm>
              <a:off x="10421883" y="6631351"/>
              <a:ext cx="622386" cy="215444"/>
            </a:xfrm>
            <a:prstGeom prst="rect">
              <a:avLst/>
            </a:prstGeom>
            <a:noFill/>
            <a:effectLst>
              <a:outerShdw blurRad="12700" dir="5400000" algn="t" rotWithShape="0">
                <a:srgbClr val="001A26"/>
              </a:outerShdw>
            </a:effectLst>
          </p:spPr>
          <p:txBody>
            <a:bodyPr wrap="square" rtlCol="0">
              <a:spAutoFit/>
            </a:bodyPr>
            <a:lstStyle/>
            <a:p>
              <a:pPr algn="ctr"/>
              <a:r>
                <a:rPr lang="en-GB" sz="800" b="1" dirty="0">
                  <a:solidFill>
                    <a:schemeClr val="bg1"/>
                  </a:solidFill>
                  <a:latin typeface="Calibri" panose="020F0502020204030204" pitchFamily="34" charset="0"/>
                  <a:cs typeface="Calibri" panose="020F0502020204030204" pitchFamily="34" charset="0"/>
                </a:rPr>
                <a:t>Magnetic</a:t>
              </a:r>
            </a:p>
          </p:txBody>
        </p:sp>
      </p:grpSp>
      <p:cxnSp>
        <p:nvCxnSpPr>
          <p:cNvPr id="166" name="Straight Connector 165">
            <a:extLst>
              <a:ext uri="{FF2B5EF4-FFF2-40B4-BE49-F238E27FC236}">
                <a16:creationId xmlns:a16="http://schemas.microsoft.com/office/drawing/2014/main" id="{E915B600-1255-554D-93D4-55803D66073F}"/>
              </a:ext>
            </a:extLst>
          </p:cNvPr>
          <p:cNvCxnSpPr>
            <a:cxnSpLocks/>
          </p:cNvCxnSpPr>
          <p:nvPr/>
        </p:nvCxnSpPr>
        <p:spPr>
          <a:xfrm>
            <a:off x="5488781" y="2534291"/>
            <a:ext cx="0" cy="291394"/>
          </a:xfrm>
          <a:prstGeom prst="line">
            <a:avLst/>
          </a:prstGeom>
          <a:ln w="34925" cap="sq">
            <a:solidFill>
              <a:srgbClr val="AEBA00">
                <a:alpha val="96000"/>
              </a:srgbClr>
            </a:solidFill>
            <a:miter lim="800000"/>
          </a:ln>
          <a:effectLst>
            <a:outerShdw blurRad="50800" dist="25400" dir="2700000" algn="ctr" rotWithShape="0">
              <a:srgbClr val="06141B">
                <a:alpha val="56000"/>
              </a:srgbClr>
            </a:outerShdw>
          </a:effectLst>
        </p:spPr>
        <p:style>
          <a:lnRef idx="1">
            <a:schemeClr val="accent1"/>
          </a:lnRef>
          <a:fillRef idx="0">
            <a:schemeClr val="accent1"/>
          </a:fillRef>
          <a:effectRef idx="0">
            <a:schemeClr val="accent1"/>
          </a:effectRef>
          <a:fontRef idx="minor">
            <a:schemeClr val="tx1"/>
          </a:fontRef>
        </p:style>
      </p:cxnSp>
      <p:grpSp>
        <p:nvGrpSpPr>
          <p:cNvPr id="172" name="Gruppieren 154"/>
          <p:cNvGrpSpPr/>
          <p:nvPr/>
        </p:nvGrpSpPr>
        <p:grpSpPr>
          <a:xfrm>
            <a:off x="5210719" y="1924719"/>
            <a:ext cx="541724" cy="609572"/>
            <a:chOff x="6289385" y="1924719"/>
            <a:chExt cx="541724" cy="609572"/>
          </a:xfrm>
        </p:grpSpPr>
        <p:sp>
          <p:nvSpPr>
            <p:cNvPr id="173" name="Rectangle 172">
              <a:extLst>
                <a:ext uri="{FF2B5EF4-FFF2-40B4-BE49-F238E27FC236}">
                  <a16:creationId xmlns:a16="http://schemas.microsoft.com/office/drawing/2014/main" id="{3FABC1EF-8A43-454C-B6D6-7C0DAB948D27}"/>
                </a:ext>
              </a:extLst>
            </p:cNvPr>
            <p:cNvSpPr/>
            <p:nvPr/>
          </p:nvSpPr>
          <p:spPr>
            <a:xfrm>
              <a:off x="6289385" y="1924719"/>
              <a:ext cx="541724" cy="609572"/>
            </a:xfrm>
            <a:prstGeom prst="rect">
              <a:avLst/>
            </a:prstGeom>
            <a:solidFill>
              <a:srgbClr val="AEBA00"/>
            </a:solidFill>
            <a:ln>
              <a:noFill/>
            </a:ln>
            <a:effectLst>
              <a:outerShdw blurRad="50800" dist="25400" dir="2700000" algn="ctr" rotWithShape="0">
                <a:srgbClr val="06141B">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b"/>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Equipment</a:t>
              </a:r>
            </a:p>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GUIs</a:t>
              </a:r>
            </a:p>
          </p:txBody>
        </p:sp>
        <p:pic>
          <p:nvPicPr>
            <p:cNvPr id="174" name="Picture 173">
              <a:extLst>
                <a:ext uri="{FF2B5EF4-FFF2-40B4-BE49-F238E27FC236}">
                  <a16:creationId xmlns:a16="http://schemas.microsoft.com/office/drawing/2014/main" id="{AE54A79C-80BD-4A48-96AE-8BD94E6AD739}"/>
                </a:ext>
              </a:extLst>
            </p:cNvPr>
            <p:cNvPicPr>
              <a:picLocks noChangeAspect="1"/>
            </p:cNvPicPr>
            <p:nvPr/>
          </p:nvPicPr>
          <p:blipFill>
            <a:blip r:embed="rId13"/>
            <a:stretch>
              <a:fillRect/>
            </a:stretch>
          </p:blipFill>
          <p:spPr>
            <a:xfrm>
              <a:off x="6400885" y="1964043"/>
              <a:ext cx="326510" cy="230641"/>
            </a:xfrm>
            <a:prstGeom prst="rect">
              <a:avLst/>
            </a:prstGeom>
            <a:effectLst/>
          </p:spPr>
        </p:pic>
      </p:grpSp>
      <p:grpSp>
        <p:nvGrpSpPr>
          <p:cNvPr id="176" name="Gruppieren 103"/>
          <p:cNvGrpSpPr/>
          <p:nvPr/>
        </p:nvGrpSpPr>
        <p:grpSpPr>
          <a:xfrm>
            <a:off x="10019200" y="3085422"/>
            <a:ext cx="736123" cy="343485"/>
            <a:chOff x="10030380" y="3085422"/>
            <a:chExt cx="736123" cy="343485"/>
          </a:xfrm>
          <a:effectLst>
            <a:outerShdw blurRad="50800" dist="25400" dir="2700000" algn="tl" rotWithShape="0">
              <a:prstClr val="black">
                <a:alpha val="56000"/>
              </a:prstClr>
            </a:outerShdw>
          </a:effectLst>
        </p:grpSpPr>
        <p:sp>
          <p:nvSpPr>
            <p:cNvPr id="177" name="Rectangle 176">
              <a:extLst>
                <a:ext uri="{FF2B5EF4-FFF2-40B4-BE49-F238E27FC236}">
                  <a16:creationId xmlns:a16="http://schemas.microsoft.com/office/drawing/2014/main" id="{15243B25-AA3F-E249-9BBF-48E20BC2AD51}"/>
                </a:ext>
              </a:extLst>
            </p:cNvPr>
            <p:cNvSpPr/>
            <p:nvPr/>
          </p:nvSpPr>
          <p:spPr>
            <a:xfrm>
              <a:off x="10030380" y="3085422"/>
              <a:ext cx="529245" cy="343485"/>
            </a:xfrm>
            <a:prstGeom prst="rect">
              <a:avLst/>
            </a:prstGeom>
            <a:solidFill>
              <a:srgbClr val="AEB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Alarm</a:t>
              </a:r>
              <a:b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br>
              <a:r>
                <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Server</a:t>
              </a:r>
            </a:p>
          </p:txBody>
        </p:sp>
        <p:sp>
          <p:nvSpPr>
            <p:cNvPr id="178" name="Rectangle 139">
              <a:extLst>
                <a:ext uri="{FF2B5EF4-FFF2-40B4-BE49-F238E27FC236}">
                  <a16:creationId xmlns:a16="http://schemas.microsoft.com/office/drawing/2014/main" id="{62B2BBE4-73A1-2F47-A471-DA903697C711}"/>
                </a:ext>
              </a:extLst>
            </p:cNvPr>
            <p:cNvSpPr/>
            <p:nvPr/>
          </p:nvSpPr>
          <p:spPr>
            <a:xfrm>
              <a:off x="10488155" y="3086720"/>
              <a:ext cx="278348" cy="342162"/>
            </a:xfrm>
            <a:prstGeom prst="rect">
              <a:avLst/>
            </a:prstGeom>
            <a:solidFill>
              <a:srgbClr val="AEB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sz="800" b="1" dirty="0">
                <a:effectLst>
                  <a:glow rad="25400">
                    <a:srgbClr val="001A26">
                      <a:alpha val="20000"/>
                    </a:srgbClr>
                  </a:glow>
                  <a:outerShdw blurRad="63500" sx="102000" sy="102000" algn="ctr" rotWithShape="0">
                    <a:prstClr val="black">
                      <a:alpha val="40000"/>
                    </a:prstClr>
                  </a:outerShdw>
                </a:effectLst>
                <a:latin typeface="Calibri" panose="020F0502020204030204" pitchFamily="34" charset="0"/>
                <a:cs typeface="Calibri" panose="020F0502020204030204" pitchFamily="34" charset="0"/>
              </a:endParaRPr>
            </a:p>
          </p:txBody>
        </p:sp>
        <p:pic>
          <p:nvPicPr>
            <p:cNvPr id="179" name="Picture 168">
              <a:extLst>
                <a:ext uri="{FF2B5EF4-FFF2-40B4-BE49-F238E27FC236}">
                  <a16:creationId xmlns:a16="http://schemas.microsoft.com/office/drawing/2014/main" id="{F4F73A81-68C3-8D44-9A88-0150842D2B39}"/>
                </a:ext>
              </a:extLst>
            </p:cNvPr>
            <p:cNvPicPr>
              <a:picLocks noChangeAspect="1"/>
            </p:cNvPicPr>
            <p:nvPr/>
          </p:nvPicPr>
          <p:blipFill>
            <a:blip r:embed="rId18" cstate="print">
              <a:lum bright="100000"/>
              <a:extLst>
                <a:ext uri="{28A0092B-C50C-407E-A947-70E740481C1C}">
                  <a14:useLocalDpi xmlns:a14="http://schemas.microsoft.com/office/drawing/2010/main" val="0"/>
                </a:ext>
              </a:extLst>
            </a:blip>
            <a:stretch>
              <a:fillRect/>
            </a:stretch>
          </p:blipFill>
          <p:spPr>
            <a:xfrm>
              <a:off x="10537646" y="3149570"/>
              <a:ext cx="183376" cy="218154"/>
            </a:xfrm>
            <a:prstGeom prst="rect">
              <a:avLst/>
            </a:prstGeom>
            <a:noFill/>
            <a:effectLst>
              <a:outerShdw blurRad="12700" sx="102000" sy="102000" algn="ctr" rotWithShape="0">
                <a:prstClr val="black">
                  <a:alpha val="40000"/>
                </a:prstClr>
              </a:outerShdw>
            </a:effectLst>
          </p:spPr>
        </p:pic>
      </p:grpSp>
    </p:spTree>
    <p:extLst>
      <p:ext uri="{BB962C8B-B14F-4D97-AF65-F5344CB8AC3E}">
        <p14:creationId xmlns:p14="http://schemas.microsoft.com/office/powerpoint/2010/main" val="3498419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3691-C133-31F9-E70D-4C4A426F8D75}"/>
              </a:ext>
            </a:extLst>
          </p:cNvPr>
          <p:cNvSpPr>
            <a:spLocks noGrp="1"/>
          </p:cNvSpPr>
          <p:nvPr>
            <p:ph type="title"/>
          </p:nvPr>
        </p:nvSpPr>
        <p:spPr/>
        <p:txBody>
          <a:bodyPr/>
          <a:lstStyle/>
          <a:p>
            <a:r>
              <a:rPr lang="en-SE" dirty="0"/>
              <a:t>Control Systems deployed at ESS</a:t>
            </a:r>
          </a:p>
        </p:txBody>
      </p:sp>
      <p:sp>
        <p:nvSpPr>
          <p:cNvPr id="3" name="Footer Placeholder 2">
            <a:extLst>
              <a:ext uri="{FF2B5EF4-FFF2-40B4-BE49-F238E27FC236}">
                <a16:creationId xmlns:a16="http://schemas.microsoft.com/office/drawing/2014/main" id="{B194CEBD-92C1-3F74-6544-51B4D2C06BF1}"/>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C631E554-71E4-48CD-0BE3-2E276DC512C0}"/>
              </a:ext>
            </a:extLst>
          </p:cNvPr>
          <p:cNvSpPr>
            <a:spLocks noGrp="1"/>
          </p:cNvSpPr>
          <p:nvPr>
            <p:ph type="sldNum" sz="quarter" idx="12"/>
          </p:nvPr>
        </p:nvSpPr>
        <p:spPr/>
        <p:txBody>
          <a:bodyPr/>
          <a:lstStyle/>
          <a:p>
            <a:fld id="{F7283078-D760-1647-8B80-66BA8B52336D}" type="slidenum">
              <a:rPr lang="sv-SE" smtClean="0"/>
              <a:t>5</a:t>
            </a:fld>
            <a:endParaRPr lang="sv-SE" dirty="0"/>
          </a:p>
        </p:txBody>
      </p:sp>
      <p:sp>
        <p:nvSpPr>
          <p:cNvPr id="7" name="Date Placeholder 6">
            <a:extLst>
              <a:ext uri="{FF2B5EF4-FFF2-40B4-BE49-F238E27FC236}">
                <a16:creationId xmlns:a16="http://schemas.microsoft.com/office/drawing/2014/main" id="{4CC82D08-C060-B6A7-0A5C-C7324466151F}"/>
              </a:ext>
            </a:extLst>
          </p:cNvPr>
          <p:cNvSpPr>
            <a:spLocks noGrp="1"/>
          </p:cNvSpPr>
          <p:nvPr>
            <p:ph type="dt" sz="half" idx="10"/>
          </p:nvPr>
        </p:nvSpPr>
        <p:spPr/>
        <p:txBody>
          <a:bodyPr/>
          <a:lstStyle/>
          <a:p>
            <a:fld id="{18896B66-0B3A-474C-9C9C-E4F07B1F5DAD}" type="datetime1">
              <a:rPr lang="sv-SE" smtClean="0"/>
              <a:t>2025-11-27</a:t>
            </a:fld>
            <a:endParaRPr lang="sv-SE" dirty="0"/>
          </a:p>
        </p:txBody>
      </p:sp>
      <p:pic>
        <p:nvPicPr>
          <p:cNvPr id="9" name="Content Placeholder 8" descr="A screenshot of a computer&#10;&#10;Description automatically generated">
            <a:extLst>
              <a:ext uri="{FF2B5EF4-FFF2-40B4-BE49-F238E27FC236}">
                <a16:creationId xmlns:a16="http://schemas.microsoft.com/office/drawing/2014/main" id="{1CD15E36-91FF-EDAC-E7D1-7C2774F5CFD6}"/>
              </a:ext>
            </a:extLst>
          </p:cNvPr>
          <p:cNvPicPr>
            <a:picLocks noGrp="1" noChangeAspect="1"/>
          </p:cNvPicPr>
          <p:nvPr>
            <p:ph idx="1"/>
          </p:nvPr>
        </p:nvPicPr>
        <p:blipFill>
          <a:blip r:embed="rId2"/>
          <a:stretch>
            <a:fillRect/>
          </a:stretch>
        </p:blipFill>
        <p:spPr>
          <a:xfrm>
            <a:off x="508024" y="922712"/>
            <a:ext cx="10397220" cy="5552558"/>
          </a:xfrm>
          <a:prstGeom prst="rect">
            <a:avLst/>
          </a:prstGeom>
        </p:spPr>
      </p:pic>
    </p:spTree>
    <p:extLst>
      <p:ext uri="{BB962C8B-B14F-4D97-AF65-F5344CB8AC3E}">
        <p14:creationId xmlns:p14="http://schemas.microsoft.com/office/powerpoint/2010/main" val="74152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MTCA at ESS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6</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789924" y="922712"/>
            <a:ext cx="4993785" cy="4768062"/>
          </a:xfrm>
        </p:spPr>
        <p:txBody>
          <a:bodyPr/>
          <a:lstStyle/>
          <a:p>
            <a:pPr lvl="1"/>
            <a:r>
              <a:rPr lang="en-US" dirty="0"/>
              <a:t>Have ≅250 MTCA systems in production</a:t>
            </a:r>
          </a:p>
          <a:p>
            <a:pPr lvl="1"/>
            <a:r>
              <a:rPr lang="en-US" dirty="0"/>
              <a:t>Supporting Timing Distribution, LLRF, Beam Instrumentation and Fast Beam Interlock for Machine Protection. </a:t>
            </a:r>
          </a:p>
          <a:p>
            <a:pPr lvl="1"/>
            <a:r>
              <a:rPr lang="en-US" dirty="0"/>
              <a:t>Many systems are now mature and running for significant time without issue</a:t>
            </a:r>
          </a:p>
          <a:p>
            <a:pPr lvl="1"/>
            <a:r>
              <a:rPr lang="en-US" dirty="0"/>
              <a:t>&gt;70% migrated to ESS Linux OS</a:t>
            </a:r>
          </a:p>
          <a:p>
            <a:pPr lvl="1"/>
            <a:endParaRPr lang="en-US" dirty="0"/>
          </a:p>
          <a:p>
            <a:pPr lvl="1"/>
            <a:endParaRPr lang="en-US" dirty="0"/>
          </a:p>
        </p:txBody>
      </p:sp>
      <p:pic>
        <p:nvPicPr>
          <p:cNvPr id="22" name="Content Placeholder 21">
            <a:extLst>
              <a:ext uri="{FF2B5EF4-FFF2-40B4-BE49-F238E27FC236}">
                <a16:creationId xmlns:a16="http://schemas.microsoft.com/office/drawing/2014/main" id="{46E82B8B-5701-8850-3FFB-97BB66FF09B0}"/>
              </a:ext>
            </a:extLst>
          </p:cNvPr>
          <p:cNvPicPr>
            <a:picLocks noGrp="1" noChangeAspect="1"/>
          </p:cNvPicPr>
          <p:nvPr>
            <p:ph idx="13"/>
          </p:nvPr>
        </p:nvPicPr>
        <p:blipFill>
          <a:blip r:embed="rId2"/>
          <a:stretch>
            <a:fillRect/>
          </a:stretch>
        </p:blipFill>
        <p:spPr>
          <a:xfrm rot="5400000">
            <a:off x="5492078" y="683063"/>
            <a:ext cx="4768850" cy="3576637"/>
          </a:xfrm>
        </p:spPr>
      </p:pic>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2025-12-01</a:t>
            </a:fld>
            <a:endParaRPr lang="sv-SE" dirty="0"/>
          </a:p>
        </p:txBody>
      </p:sp>
      <p:pic>
        <p:nvPicPr>
          <p:cNvPr id="24" name="Picture 23">
            <a:extLst>
              <a:ext uri="{FF2B5EF4-FFF2-40B4-BE49-F238E27FC236}">
                <a16:creationId xmlns:a16="http://schemas.microsoft.com/office/drawing/2014/main" id="{40C22835-FFF5-94D3-EDBE-822E63B5B630}"/>
              </a:ext>
            </a:extLst>
          </p:cNvPr>
          <p:cNvPicPr>
            <a:picLocks noChangeAspect="1"/>
          </p:cNvPicPr>
          <p:nvPr/>
        </p:nvPicPr>
        <p:blipFill>
          <a:blip r:embed="rId3"/>
          <a:stretch>
            <a:fillRect/>
          </a:stretch>
        </p:blipFill>
        <p:spPr>
          <a:xfrm rot="5400000">
            <a:off x="8212727" y="2861121"/>
            <a:ext cx="4547741" cy="3410806"/>
          </a:xfrm>
          <a:prstGeom prst="rect">
            <a:avLst/>
          </a:prstGeom>
        </p:spPr>
      </p:pic>
      <p:pic>
        <p:nvPicPr>
          <p:cNvPr id="26" name="Picture 25">
            <a:extLst>
              <a:ext uri="{FF2B5EF4-FFF2-40B4-BE49-F238E27FC236}">
                <a16:creationId xmlns:a16="http://schemas.microsoft.com/office/drawing/2014/main" id="{E59DB573-B6F8-A18C-4AD4-4C19B6179B85}"/>
              </a:ext>
            </a:extLst>
          </p:cNvPr>
          <p:cNvPicPr>
            <a:picLocks noChangeAspect="1"/>
          </p:cNvPicPr>
          <p:nvPr/>
        </p:nvPicPr>
        <p:blipFill>
          <a:blip r:embed="rId4"/>
          <a:stretch>
            <a:fillRect/>
          </a:stretch>
        </p:blipFill>
        <p:spPr>
          <a:xfrm>
            <a:off x="2201083" y="4153811"/>
            <a:ext cx="3864150" cy="2898113"/>
          </a:xfrm>
          <a:prstGeom prst="rect">
            <a:avLst/>
          </a:prstGeom>
        </p:spPr>
      </p:pic>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9FC0BD6-FA61-8A77-855F-9536D8454ADA}"/>
              </a:ext>
            </a:extLst>
          </p:cNvPr>
          <p:cNvSpPr>
            <a:spLocks noGrp="1"/>
          </p:cNvSpPr>
          <p:nvPr>
            <p:ph type="body" sz="quarter" idx="11"/>
          </p:nvPr>
        </p:nvSpPr>
        <p:spPr/>
        <p:txBody>
          <a:bodyPr/>
          <a:lstStyle/>
          <a:p>
            <a:endParaRPr lang="en-SE"/>
          </a:p>
        </p:txBody>
      </p:sp>
      <p:sp>
        <p:nvSpPr>
          <p:cNvPr id="10" name="Text Placeholder 9">
            <a:extLst>
              <a:ext uri="{FF2B5EF4-FFF2-40B4-BE49-F238E27FC236}">
                <a16:creationId xmlns:a16="http://schemas.microsoft.com/office/drawing/2014/main" id="{5C5AFFD1-BD0F-F97E-C87A-8947312A05AA}"/>
              </a:ext>
            </a:extLst>
          </p:cNvPr>
          <p:cNvSpPr>
            <a:spLocks noGrp="1"/>
          </p:cNvSpPr>
          <p:nvPr>
            <p:ph type="body" sz="quarter" idx="10"/>
          </p:nvPr>
        </p:nvSpPr>
        <p:spPr/>
        <p:txBody>
          <a:bodyPr/>
          <a:lstStyle/>
          <a:p>
            <a:endParaRPr lang="en-SE"/>
          </a:p>
        </p:txBody>
      </p:sp>
      <p:sp>
        <p:nvSpPr>
          <p:cNvPr id="9" name="Title 8">
            <a:extLst>
              <a:ext uri="{FF2B5EF4-FFF2-40B4-BE49-F238E27FC236}">
                <a16:creationId xmlns:a16="http://schemas.microsoft.com/office/drawing/2014/main" id="{76E19BF4-C392-5DA5-EA35-E77AE314F09B}"/>
              </a:ext>
            </a:extLst>
          </p:cNvPr>
          <p:cNvSpPr>
            <a:spLocks noGrp="1"/>
          </p:cNvSpPr>
          <p:nvPr>
            <p:ph type="title"/>
          </p:nvPr>
        </p:nvSpPr>
        <p:spPr/>
        <p:txBody>
          <a:bodyPr/>
          <a:lstStyle/>
          <a:p>
            <a:endParaRPr lang="en-SE"/>
          </a:p>
        </p:txBody>
      </p:sp>
      <p:sp>
        <p:nvSpPr>
          <p:cNvPr id="3" name="Footer Placeholder 2">
            <a:extLst>
              <a:ext uri="{FF2B5EF4-FFF2-40B4-BE49-F238E27FC236}">
                <a16:creationId xmlns:a16="http://schemas.microsoft.com/office/drawing/2014/main" id="{62BEB061-6F5C-A977-1DC9-CE4CF2E099B1}"/>
              </a:ext>
            </a:extLst>
          </p:cNvPr>
          <p:cNvSpPr>
            <a:spLocks noGrp="1"/>
          </p:cNvSpPr>
          <p:nvPr>
            <p:ph type="ftr" sz="quarter" idx="4294967295"/>
          </p:nvPr>
        </p:nvSpPr>
        <p:spPr>
          <a:xfrm>
            <a:off x="0" y="6475413"/>
            <a:ext cx="4321175" cy="365125"/>
          </a:xfrm>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7C6BA484-8934-7072-52B5-FC0543AB2AC1}"/>
              </a:ext>
            </a:extLst>
          </p:cNvPr>
          <p:cNvSpPr>
            <a:spLocks noGrp="1"/>
          </p:cNvSpPr>
          <p:nvPr>
            <p:ph type="sldNum" sz="quarter" idx="4294967295"/>
          </p:nvPr>
        </p:nvSpPr>
        <p:spPr>
          <a:xfrm>
            <a:off x="9448800" y="6475413"/>
            <a:ext cx="2743200" cy="365125"/>
          </a:xfrm>
        </p:spPr>
        <p:txBody>
          <a:bodyPr/>
          <a:lstStyle/>
          <a:p>
            <a:fld id="{F7283078-D760-1647-8B80-66BA8B52336D}" type="slidenum">
              <a:rPr lang="sv-SE" smtClean="0"/>
              <a:t>7</a:t>
            </a:fld>
            <a:endParaRPr lang="sv-SE"/>
          </a:p>
        </p:txBody>
      </p:sp>
      <p:sp>
        <p:nvSpPr>
          <p:cNvPr id="8" name="Date Placeholder 7">
            <a:extLst>
              <a:ext uri="{FF2B5EF4-FFF2-40B4-BE49-F238E27FC236}">
                <a16:creationId xmlns:a16="http://schemas.microsoft.com/office/drawing/2014/main" id="{D1037E59-55F6-AFB3-C6A7-85E952244331}"/>
              </a:ext>
            </a:extLst>
          </p:cNvPr>
          <p:cNvSpPr>
            <a:spLocks noGrp="1"/>
          </p:cNvSpPr>
          <p:nvPr>
            <p:ph type="dt" sz="half" idx="4294967295"/>
          </p:nvPr>
        </p:nvSpPr>
        <p:spPr>
          <a:xfrm>
            <a:off x="0" y="6475413"/>
            <a:ext cx="833438" cy="365125"/>
          </a:xfrm>
        </p:spPr>
        <p:txBody>
          <a:bodyPr/>
          <a:lstStyle/>
          <a:p>
            <a:fld id="{18896B66-0B3A-474C-9C9C-E4F07B1F5DAD}" type="datetime1">
              <a:rPr lang="sv-SE" smtClean="0"/>
              <a:t>2025-12-01</a:t>
            </a:fld>
            <a:endParaRPr lang="sv-SE" dirty="0"/>
          </a:p>
        </p:txBody>
      </p:sp>
      <p:pic>
        <p:nvPicPr>
          <p:cNvPr id="13" name="Picture Placeholder 2">
            <a:extLst>
              <a:ext uri="{FF2B5EF4-FFF2-40B4-BE49-F238E27FC236}">
                <a16:creationId xmlns:a16="http://schemas.microsoft.com/office/drawing/2014/main" id="{560D607A-B6D0-BD57-82F3-D9B2EC3434CD}"/>
              </a:ext>
            </a:extLst>
          </p:cNvPr>
          <p:cNvPicPr>
            <a:picLocks noGrp="1" noChangeAspect="1"/>
          </p:cNvPicPr>
          <p:nvPr>
            <p:ph type="pic" sz="quarter" idx="12"/>
          </p:nvPr>
        </p:nvPicPr>
        <p:blipFill>
          <a:blip r:embed="rId2"/>
          <a:srcRect l="463" r="463"/>
          <a:stretch>
            <a:fillRect/>
          </a:stretch>
        </p:blipFill>
        <p:spPr/>
      </p:pic>
    </p:spTree>
    <p:extLst>
      <p:ext uri="{BB962C8B-B14F-4D97-AF65-F5344CB8AC3E}">
        <p14:creationId xmlns:p14="http://schemas.microsoft.com/office/powerpoint/2010/main" val="35172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ADE9-5282-8072-5C25-B13383CA8B5F}"/>
              </a:ext>
            </a:extLst>
          </p:cNvPr>
          <p:cNvSpPr>
            <a:spLocks noGrp="1"/>
          </p:cNvSpPr>
          <p:nvPr>
            <p:ph type="title"/>
          </p:nvPr>
        </p:nvSpPr>
        <p:spPr/>
        <p:txBody>
          <a:bodyPr/>
          <a:lstStyle/>
          <a:p>
            <a:r>
              <a:rPr lang="en-GB" dirty="0"/>
              <a:t>Alarm Service</a:t>
            </a:r>
            <a:br>
              <a:rPr lang="en-GB" dirty="0"/>
            </a:br>
            <a:endParaRPr lang="en-PL" dirty="0"/>
          </a:p>
        </p:txBody>
      </p:sp>
      <p:sp>
        <p:nvSpPr>
          <p:cNvPr id="3" name="Footer Placeholder 2">
            <a:extLst>
              <a:ext uri="{FF2B5EF4-FFF2-40B4-BE49-F238E27FC236}">
                <a16:creationId xmlns:a16="http://schemas.microsoft.com/office/drawing/2014/main" id="{671191E3-0068-3D99-E225-34A0CD8F1838}"/>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B74EAEAE-406B-0A2F-F628-654115B6D9B8}"/>
              </a:ext>
            </a:extLst>
          </p:cNvPr>
          <p:cNvSpPr>
            <a:spLocks noGrp="1"/>
          </p:cNvSpPr>
          <p:nvPr>
            <p:ph type="sldNum" sz="quarter" idx="12"/>
          </p:nvPr>
        </p:nvSpPr>
        <p:spPr/>
        <p:txBody>
          <a:bodyPr/>
          <a:lstStyle/>
          <a:p>
            <a:fld id="{F7283078-D760-1647-8B80-66BA8B52336D}" type="slidenum">
              <a:rPr lang="sv-SE" smtClean="0"/>
              <a:t>8</a:t>
            </a:fld>
            <a:endParaRPr lang="sv-SE"/>
          </a:p>
        </p:txBody>
      </p:sp>
      <p:sp>
        <p:nvSpPr>
          <p:cNvPr id="8" name="Date Placeholder 7">
            <a:extLst>
              <a:ext uri="{FF2B5EF4-FFF2-40B4-BE49-F238E27FC236}">
                <a16:creationId xmlns:a16="http://schemas.microsoft.com/office/drawing/2014/main" id="{1105B116-4360-B8D6-1808-205E974D4F55}"/>
              </a:ext>
            </a:extLst>
          </p:cNvPr>
          <p:cNvSpPr>
            <a:spLocks noGrp="1"/>
          </p:cNvSpPr>
          <p:nvPr>
            <p:ph type="dt" sz="half" idx="10"/>
          </p:nvPr>
        </p:nvSpPr>
        <p:spPr/>
        <p:txBody>
          <a:bodyPr/>
          <a:lstStyle/>
          <a:p>
            <a:fld id="{18896B66-0B3A-474C-9C9C-E4F07B1F5DAD}" type="datetime1">
              <a:rPr lang="sv-SE" smtClean="0"/>
              <a:t>2025-12-01</a:t>
            </a:fld>
            <a:endParaRPr lang="sv-SE" dirty="0"/>
          </a:p>
        </p:txBody>
      </p:sp>
      <p:pic>
        <p:nvPicPr>
          <p:cNvPr id="9" name="Picture 8">
            <a:extLst>
              <a:ext uri="{FF2B5EF4-FFF2-40B4-BE49-F238E27FC236}">
                <a16:creationId xmlns:a16="http://schemas.microsoft.com/office/drawing/2014/main" id="{50A1E527-ED75-5901-0A34-32704EA08733}"/>
              </a:ext>
            </a:extLst>
          </p:cNvPr>
          <p:cNvPicPr>
            <a:picLocks noChangeAspect="1"/>
          </p:cNvPicPr>
          <p:nvPr/>
        </p:nvPicPr>
        <p:blipFill>
          <a:blip r:embed="rId2"/>
          <a:stretch>
            <a:fillRect/>
          </a:stretch>
        </p:blipFill>
        <p:spPr>
          <a:xfrm>
            <a:off x="6544630" y="34709"/>
            <a:ext cx="965200" cy="1244600"/>
          </a:xfrm>
          <a:prstGeom prst="rect">
            <a:avLst/>
          </a:prstGeom>
        </p:spPr>
      </p:pic>
      <p:pic>
        <p:nvPicPr>
          <p:cNvPr id="10" name="Picture 9">
            <a:extLst>
              <a:ext uri="{FF2B5EF4-FFF2-40B4-BE49-F238E27FC236}">
                <a16:creationId xmlns:a16="http://schemas.microsoft.com/office/drawing/2014/main" id="{74639FDF-B8F7-3C6C-3CCB-C821E4B9AC2B}"/>
              </a:ext>
            </a:extLst>
          </p:cNvPr>
          <p:cNvPicPr>
            <a:picLocks noChangeAspect="1"/>
          </p:cNvPicPr>
          <p:nvPr/>
        </p:nvPicPr>
        <p:blipFill>
          <a:blip r:embed="rId3"/>
          <a:stretch>
            <a:fillRect/>
          </a:stretch>
        </p:blipFill>
        <p:spPr>
          <a:xfrm>
            <a:off x="520739" y="1051041"/>
            <a:ext cx="850900" cy="5295900"/>
          </a:xfrm>
          <a:prstGeom prst="rect">
            <a:avLst/>
          </a:prstGeom>
        </p:spPr>
      </p:pic>
      <p:pic>
        <p:nvPicPr>
          <p:cNvPr id="11" name="Picture 10">
            <a:extLst>
              <a:ext uri="{FF2B5EF4-FFF2-40B4-BE49-F238E27FC236}">
                <a16:creationId xmlns:a16="http://schemas.microsoft.com/office/drawing/2014/main" id="{E65A6D2A-FC9F-8A47-003F-121175A43D99}"/>
              </a:ext>
            </a:extLst>
          </p:cNvPr>
          <p:cNvPicPr>
            <a:picLocks noChangeAspect="1"/>
          </p:cNvPicPr>
          <p:nvPr/>
        </p:nvPicPr>
        <p:blipFill>
          <a:blip r:embed="rId4"/>
          <a:stretch>
            <a:fillRect/>
          </a:stretch>
        </p:blipFill>
        <p:spPr>
          <a:xfrm>
            <a:off x="1710020" y="2283606"/>
            <a:ext cx="850900" cy="4127500"/>
          </a:xfrm>
          <a:prstGeom prst="rect">
            <a:avLst/>
          </a:prstGeom>
        </p:spPr>
      </p:pic>
      <p:pic>
        <p:nvPicPr>
          <p:cNvPr id="12" name="Picture 11">
            <a:extLst>
              <a:ext uri="{FF2B5EF4-FFF2-40B4-BE49-F238E27FC236}">
                <a16:creationId xmlns:a16="http://schemas.microsoft.com/office/drawing/2014/main" id="{5E1C6F16-3DA3-989B-C8E3-C1B9562CFAD0}"/>
              </a:ext>
            </a:extLst>
          </p:cNvPr>
          <p:cNvPicPr>
            <a:picLocks noChangeAspect="1"/>
          </p:cNvPicPr>
          <p:nvPr/>
        </p:nvPicPr>
        <p:blipFill>
          <a:blip r:embed="rId5"/>
          <a:stretch>
            <a:fillRect/>
          </a:stretch>
        </p:blipFill>
        <p:spPr>
          <a:xfrm>
            <a:off x="3328689" y="1731488"/>
            <a:ext cx="3060700" cy="1892300"/>
          </a:xfrm>
          <a:prstGeom prst="rect">
            <a:avLst/>
          </a:prstGeom>
        </p:spPr>
      </p:pic>
      <p:pic>
        <p:nvPicPr>
          <p:cNvPr id="13" name="Picture 12">
            <a:extLst>
              <a:ext uri="{FF2B5EF4-FFF2-40B4-BE49-F238E27FC236}">
                <a16:creationId xmlns:a16="http://schemas.microsoft.com/office/drawing/2014/main" id="{F7B034CE-0CA7-12C0-E272-F63511008736}"/>
              </a:ext>
            </a:extLst>
          </p:cNvPr>
          <p:cNvPicPr>
            <a:picLocks noChangeAspect="1"/>
          </p:cNvPicPr>
          <p:nvPr/>
        </p:nvPicPr>
        <p:blipFill>
          <a:blip r:embed="rId6"/>
          <a:stretch>
            <a:fillRect/>
          </a:stretch>
        </p:blipFill>
        <p:spPr>
          <a:xfrm>
            <a:off x="3328689" y="3792229"/>
            <a:ext cx="3416300" cy="2514600"/>
          </a:xfrm>
          <a:prstGeom prst="rect">
            <a:avLst/>
          </a:prstGeom>
        </p:spPr>
      </p:pic>
      <p:pic>
        <p:nvPicPr>
          <p:cNvPr id="14" name="Picture 13">
            <a:extLst>
              <a:ext uri="{FF2B5EF4-FFF2-40B4-BE49-F238E27FC236}">
                <a16:creationId xmlns:a16="http://schemas.microsoft.com/office/drawing/2014/main" id="{8202AC33-B479-F5D1-721B-6A0FC5B39611}"/>
              </a:ext>
            </a:extLst>
          </p:cNvPr>
          <p:cNvPicPr>
            <a:picLocks noChangeAspect="1"/>
          </p:cNvPicPr>
          <p:nvPr/>
        </p:nvPicPr>
        <p:blipFill>
          <a:blip r:embed="rId7"/>
          <a:stretch>
            <a:fillRect/>
          </a:stretch>
        </p:blipFill>
        <p:spPr>
          <a:xfrm>
            <a:off x="4287539" y="955459"/>
            <a:ext cx="1143000" cy="647700"/>
          </a:xfrm>
          <a:prstGeom prst="rect">
            <a:avLst/>
          </a:prstGeom>
        </p:spPr>
      </p:pic>
      <p:pic>
        <p:nvPicPr>
          <p:cNvPr id="15" name="Picture 14">
            <a:extLst>
              <a:ext uri="{FF2B5EF4-FFF2-40B4-BE49-F238E27FC236}">
                <a16:creationId xmlns:a16="http://schemas.microsoft.com/office/drawing/2014/main" id="{4F26F324-8341-CB69-7513-B44B03838779}"/>
              </a:ext>
            </a:extLst>
          </p:cNvPr>
          <p:cNvPicPr>
            <a:picLocks noChangeAspect="1"/>
          </p:cNvPicPr>
          <p:nvPr/>
        </p:nvPicPr>
        <p:blipFill>
          <a:blip r:embed="rId8"/>
          <a:stretch>
            <a:fillRect/>
          </a:stretch>
        </p:blipFill>
        <p:spPr>
          <a:xfrm>
            <a:off x="7857444" y="1603159"/>
            <a:ext cx="2984500" cy="2044700"/>
          </a:xfrm>
          <a:prstGeom prst="rect">
            <a:avLst/>
          </a:prstGeom>
        </p:spPr>
      </p:pic>
      <p:pic>
        <p:nvPicPr>
          <p:cNvPr id="16" name="Picture 15">
            <a:extLst>
              <a:ext uri="{FF2B5EF4-FFF2-40B4-BE49-F238E27FC236}">
                <a16:creationId xmlns:a16="http://schemas.microsoft.com/office/drawing/2014/main" id="{CDEC0774-6BF2-AB56-0A5B-AE9FB6237A88}"/>
              </a:ext>
            </a:extLst>
          </p:cNvPr>
          <p:cNvPicPr>
            <a:picLocks noChangeAspect="1"/>
          </p:cNvPicPr>
          <p:nvPr/>
        </p:nvPicPr>
        <p:blipFill>
          <a:blip r:embed="rId9"/>
          <a:stretch>
            <a:fillRect/>
          </a:stretch>
        </p:blipFill>
        <p:spPr>
          <a:xfrm>
            <a:off x="7857444" y="3722909"/>
            <a:ext cx="2057400" cy="3073400"/>
          </a:xfrm>
          <a:prstGeom prst="rect">
            <a:avLst/>
          </a:prstGeom>
        </p:spPr>
      </p:pic>
      <p:pic>
        <p:nvPicPr>
          <p:cNvPr id="17" name="Picture 16">
            <a:extLst>
              <a:ext uri="{FF2B5EF4-FFF2-40B4-BE49-F238E27FC236}">
                <a16:creationId xmlns:a16="http://schemas.microsoft.com/office/drawing/2014/main" id="{B09E6B8E-0E68-B464-80AD-3923DA6355C5}"/>
              </a:ext>
            </a:extLst>
          </p:cNvPr>
          <p:cNvPicPr>
            <a:picLocks noChangeAspect="1"/>
          </p:cNvPicPr>
          <p:nvPr/>
        </p:nvPicPr>
        <p:blipFill>
          <a:blip r:embed="rId10"/>
          <a:stretch>
            <a:fillRect/>
          </a:stretch>
        </p:blipFill>
        <p:spPr>
          <a:xfrm>
            <a:off x="7972366" y="997762"/>
            <a:ext cx="2552700" cy="647700"/>
          </a:xfrm>
          <a:prstGeom prst="rect">
            <a:avLst/>
          </a:prstGeom>
        </p:spPr>
      </p:pic>
    </p:spTree>
    <p:extLst>
      <p:ext uri="{BB962C8B-B14F-4D97-AF65-F5344CB8AC3E}">
        <p14:creationId xmlns:p14="http://schemas.microsoft.com/office/powerpoint/2010/main" val="363891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0452FAA5-FC34-4228-A2D3-B27D03D2DC26}"/>
              </a:ext>
            </a:extLst>
          </p:cNvPr>
          <p:cNvSpPr>
            <a:spLocks noGrp="1"/>
          </p:cNvSpPr>
          <p:nvPr>
            <p:ph type="title"/>
          </p:nvPr>
        </p:nvSpPr>
        <p:spPr/>
        <p:txBody>
          <a:bodyPr/>
          <a:lstStyle/>
          <a:p>
            <a:r>
              <a:rPr lang="en-GB" dirty="0">
                <a:solidFill>
                  <a:schemeClr val="tx1">
                    <a:lumMod val="75000"/>
                    <a:lumOff val="25000"/>
                  </a:schemeClr>
                </a:solidFill>
              </a:rPr>
              <a:t>Replacement of Arc Detector Controls</a:t>
            </a:r>
          </a:p>
        </p:txBody>
      </p:sp>
      <p:sp>
        <p:nvSpPr>
          <p:cNvPr id="3" name="Platshållare för sidfot 2">
            <a:extLst>
              <a:ext uri="{FF2B5EF4-FFF2-40B4-BE49-F238E27FC236}">
                <a16:creationId xmlns:a16="http://schemas.microsoft.com/office/drawing/2014/main" id="{1888BAD2-760C-4CF6-86EF-762B6EA82FEB}"/>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FC4C838D-0A5E-487E-BAD3-9D49788F1F25}"/>
              </a:ext>
            </a:extLst>
          </p:cNvPr>
          <p:cNvSpPr>
            <a:spLocks noGrp="1"/>
          </p:cNvSpPr>
          <p:nvPr>
            <p:ph type="sldNum" sz="quarter" idx="12"/>
          </p:nvPr>
        </p:nvSpPr>
        <p:spPr/>
        <p:txBody>
          <a:bodyPr/>
          <a:lstStyle/>
          <a:p>
            <a:fld id="{F7283078-D760-1647-8B80-66BA8B52336D}" type="slidenum">
              <a:rPr lang="sv-SE" smtClean="0">
                <a:solidFill>
                  <a:srgbClr val="CCCCCC"/>
                </a:solidFill>
              </a:rPr>
              <a:pPr/>
              <a:t>9</a:t>
            </a:fld>
            <a:endParaRPr lang="sv-SE" dirty="0">
              <a:solidFill>
                <a:srgbClr val="CCCCCC"/>
              </a:solidFill>
            </a:endParaRPr>
          </a:p>
        </p:txBody>
      </p:sp>
      <p:sp>
        <p:nvSpPr>
          <p:cNvPr id="2" name="Content Placeholder 1">
            <a:extLst>
              <a:ext uri="{FF2B5EF4-FFF2-40B4-BE49-F238E27FC236}">
                <a16:creationId xmlns:a16="http://schemas.microsoft.com/office/drawing/2014/main" id="{96FFFFE7-55B4-8FCB-0C70-047FDF6FDBBB}"/>
              </a:ext>
            </a:extLst>
          </p:cNvPr>
          <p:cNvSpPr>
            <a:spLocks noGrp="1"/>
          </p:cNvSpPr>
          <p:nvPr>
            <p:ph idx="1"/>
          </p:nvPr>
        </p:nvSpPr>
        <p:spPr>
          <a:xfrm>
            <a:off x="986320" y="3921656"/>
            <a:ext cx="6482558" cy="2305784"/>
          </a:xfrm>
        </p:spPr>
        <p:txBody>
          <a:bodyPr/>
          <a:lstStyle/>
          <a:p>
            <a:r>
              <a:rPr lang="en-GB" dirty="0"/>
              <a:t>A</a:t>
            </a:r>
            <a:r>
              <a:rPr lang="en-GB"/>
              <a:t>nalog </a:t>
            </a:r>
            <a:r>
              <a:rPr lang="en-GB" dirty="0"/>
              <a:t>readout of the arc detectors on the RF </a:t>
            </a:r>
            <a:r>
              <a:rPr lang="en-GB"/>
              <a:t>distribution chain.</a:t>
            </a:r>
            <a:endParaRPr lang="en-GB" dirty="0"/>
          </a:p>
          <a:p>
            <a:r>
              <a:rPr lang="en-GB" dirty="0"/>
              <a:t>Whenever there is an arc inside cavities, they want to be able to correlate with LLRF data. Need the classic “scope” application to properly acquire these signals. Currently one oscilloscope in each RF station to digitize the signals and integrate to EPICS</a:t>
            </a:r>
            <a:endParaRPr lang="en-SE" dirty="0"/>
          </a:p>
        </p:txBody>
      </p:sp>
      <p:sp>
        <p:nvSpPr>
          <p:cNvPr id="4" name="Content Placeholder 3">
            <a:extLst>
              <a:ext uri="{FF2B5EF4-FFF2-40B4-BE49-F238E27FC236}">
                <a16:creationId xmlns:a16="http://schemas.microsoft.com/office/drawing/2014/main" id="{18589DDC-BB8A-2911-D832-AAA204743428}"/>
              </a:ext>
            </a:extLst>
          </p:cNvPr>
          <p:cNvSpPr>
            <a:spLocks noGrp="1"/>
          </p:cNvSpPr>
          <p:nvPr>
            <p:ph idx="15"/>
          </p:nvPr>
        </p:nvSpPr>
        <p:spPr>
          <a:xfrm>
            <a:off x="8023386" y="1562400"/>
            <a:ext cx="3255409" cy="4768062"/>
          </a:xfrm>
        </p:spPr>
        <p:txBody>
          <a:bodyPr/>
          <a:lstStyle/>
          <a:p>
            <a:endParaRPr lang="en-SE" dirty="0"/>
          </a:p>
          <a:p>
            <a:endParaRPr lang="en-SE" dirty="0"/>
          </a:p>
          <a:p>
            <a:endParaRPr lang="en-SE" dirty="0"/>
          </a:p>
          <a:p>
            <a:endParaRPr lang="en-SE" dirty="0"/>
          </a:p>
          <a:p>
            <a:endParaRPr lang="en-SE" dirty="0"/>
          </a:p>
          <a:p>
            <a:r>
              <a:rPr lang="en-SE" dirty="0"/>
              <a:t>Migration to MTCA based system to use hw from IOxOS</a:t>
            </a:r>
          </a:p>
          <a:p>
            <a:pPr lvl="1"/>
            <a:r>
              <a:rPr lang="en-SE" dirty="0"/>
              <a:t>IFC_1420 (modified for DC)</a:t>
            </a:r>
          </a:p>
          <a:p>
            <a:pPr lvl="1"/>
            <a:r>
              <a:rPr lang="en-SE" dirty="0"/>
              <a:t>RAA_1471 RTM</a:t>
            </a:r>
          </a:p>
        </p:txBody>
      </p:sp>
      <p:pic>
        <p:nvPicPr>
          <p:cNvPr id="7" name="Content Placeholder 6">
            <a:extLst>
              <a:ext uri="{FF2B5EF4-FFF2-40B4-BE49-F238E27FC236}">
                <a16:creationId xmlns:a16="http://schemas.microsoft.com/office/drawing/2014/main" id="{B0318E6E-192B-A40D-46FD-F5585E961E74}"/>
              </a:ext>
            </a:extLst>
          </p:cNvPr>
          <p:cNvPicPr>
            <a:picLocks noGrp="1" noChangeAspect="1"/>
          </p:cNvPicPr>
          <p:nvPr>
            <p:ph idx="16"/>
          </p:nvPr>
        </p:nvPicPr>
        <p:blipFill>
          <a:blip r:embed="rId2"/>
          <a:stretch>
            <a:fillRect/>
          </a:stretch>
        </p:blipFill>
        <p:spPr>
          <a:xfrm>
            <a:off x="8024420" y="2068387"/>
            <a:ext cx="3254375" cy="1454863"/>
          </a:xfrm>
          <a:prstGeom prst="rect">
            <a:avLst/>
          </a:prstGeom>
        </p:spPr>
      </p:pic>
      <p:sp>
        <p:nvSpPr>
          <p:cNvPr id="8" name="Platshållare för datum 3">
            <a:extLst>
              <a:ext uri="{FF2B5EF4-FFF2-40B4-BE49-F238E27FC236}">
                <a16:creationId xmlns:a16="http://schemas.microsoft.com/office/drawing/2014/main" id="{065D7B4F-031E-1443-8F0F-9F3D65F3B554}"/>
              </a:ext>
            </a:extLst>
          </p:cNvPr>
          <p:cNvSpPr>
            <a:spLocks noGrp="1"/>
          </p:cNvSpPr>
          <p:nvPr>
            <p:ph type="dt" sz="half" idx="10"/>
          </p:nvPr>
        </p:nvSpPr>
        <p:spPr/>
        <p:txBody>
          <a:bodyPr/>
          <a:lstStyle/>
          <a:p>
            <a:fld id="{18896B66-0B3A-474C-9C9C-E4F07B1F5DAD}" type="datetime1">
              <a:rPr lang="sv-SE" smtClean="0"/>
              <a:t>2025-11-27</a:t>
            </a:fld>
            <a:endParaRPr lang="sv-SE" dirty="0"/>
          </a:p>
        </p:txBody>
      </p:sp>
      <p:pic>
        <p:nvPicPr>
          <p:cNvPr id="2050" name="Picture 2" descr="DSOX2002A Oscilloscope: 70 MHz, 2 Analog Channels">
            <a:extLst>
              <a:ext uri="{FF2B5EF4-FFF2-40B4-BE49-F238E27FC236}">
                <a16:creationId xmlns:a16="http://schemas.microsoft.com/office/drawing/2014/main" id="{20F3F26A-E03D-91AA-09D3-EF0D58F1D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442" y="1765706"/>
            <a:ext cx="4160267" cy="234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7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6928</TotalTime>
  <Words>472</Words>
  <Application>Microsoft Macintosh PowerPoint</Application>
  <PresentationFormat>Widescreen</PresentationFormat>
  <Paragraphs>154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Segoe UI</vt:lpstr>
      <vt:lpstr>Segoe UI Light</vt:lpstr>
      <vt:lpstr>Segoe UI Semibold</vt:lpstr>
      <vt:lpstr>Wingdings</vt:lpstr>
      <vt:lpstr>Office-tema</vt:lpstr>
      <vt:lpstr>PowerPoint Presentation</vt:lpstr>
      <vt:lpstr>Deployment and Development of MicroTCA at ESS</vt:lpstr>
      <vt:lpstr>PowerPoint Presentation</vt:lpstr>
      <vt:lpstr>PowerPoint Presentation</vt:lpstr>
      <vt:lpstr>Control Systems deployed at ESS</vt:lpstr>
      <vt:lpstr>MTCA at ESS</vt:lpstr>
      <vt:lpstr>PowerPoint Presentation</vt:lpstr>
      <vt:lpstr>Alarm Service </vt:lpstr>
      <vt:lpstr>Replacement of Arc Detector Controls</vt:lpstr>
      <vt:lpstr>Replacement of Modulator Controls System</vt:lpstr>
      <vt:lpstr>Next Steps for 2026</vt:lpstr>
      <vt:lpstr>Conclusions and lessons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Faye Chicken</dc:creator>
  <cp:lastModifiedBy>Faye Chicken</cp:lastModifiedBy>
  <cp:revision>14</cp:revision>
  <cp:lastPrinted>2019-03-08T10:27:30Z</cp:lastPrinted>
  <dcterms:created xsi:type="dcterms:W3CDTF">2025-11-27T15:21:34Z</dcterms:created>
  <dcterms:modified xsi:type="dcterms:W3CDTF">2025-12-02T10:49:42Z</dcterms:modified>
</cp:coreProperties>
</file>