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media/image28.png" ContentType="image/png"/>
  <Override PartName="/ppt/media/image1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16.wmf" ContentType="image/x-wmf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wmf" ContentType="image/x-wmf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7" r:id="rId3"/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9.xml"/><Relationship Id="rId4" Type="http://schemas.openxmlformats.org/officeDocument/2006/relationships/slideMaster" Target="slideMasters/slideMaster1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eg"/><Relationship Id="rId3" Type="http://schemas.openxmlformats.org/officeDocument/2006/relationships/image" Target="../media/image3.jpe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apositive de titr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371600" y="1755000"/>
            <a:ext cx="7196760" cy="134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Presentation title - line 1 - Arial 30pt - bold HiLumi dark grey - line 2</a:t>
            </a:r>
            <a:br>
              <a:rPr sz="2800"/>
            </a:br>
            <a:r>
              <a:rPr b="1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line 3</a:t>
            </a:r>
            <a:br>
              <a:rPr sz="2800"/>
            </a:br>
            <a:r>
              <a:rPr b="1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line 4   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1371600" y="4767120"/>
            <a:ext cx="6305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solidFill>
              <a:srgbClr val="2babad"/>
            </a:solidFill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20B88A6F-D76E-4704-A841-E2C988B9C841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" name="Image 11" descr="HLU-logoN-title.png"/>
          <p:cNvPicPr/>
          <p:nvPr/>
        </p:nvPicPr>
        <p:blipFill>
          <a:blip r:embed="rId3"/>
          <a:stretch/>
        </p:blipFill>
        <p:spPr>
          <a:xfrm>
            <a:off x="1371600" y="285840"/>
            <a:ext cx="3131280" cy="1267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1371600" y="4424400"/>
            <a:ext cx="6476760" cy="2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343080" indent="-343080" defTabSz="45720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0" lang="en-GB" sz="16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Conference - Location - Date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5" name="Grouper 8"/>
          <p:cNvGrpSpPr/>
          <p:nvPr/>
        </p:nvGrpSpPr>
        <p:grpSpPr>
          <a:xfrm>
            <a:off x="457200" y="4552920"/>
            <a:ext cx="453960" cy="453960"/>
            <a:chOff x="457200" y="4552920"/>
            <a:chExt cx="453960" cy="453960"/>
          </a:xfrm>
        </p:grpSpPr>
        <p:sp>
          <p:nvSpPr>
            <p:cNvPr id="6" name="Rectangle 9"/>
            <p:cNvSpPr/>
            <p:nvPr/>
          </p:nvSpPr>
          <p:spPr>
            <a:xfrm>
              <a:off x="457200" y="4552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" name="ZoneTexte 10"/>
            <p:cNvSpPr/>
            <p:nvPr/>
          </p:nvSpPr>
          <p:spPr>
            <a:xfrm>
              <a:off x="495360" y="464292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8" name="Image 4" descr="CERN-logo_outline.jpg"/>
          <p:cNvPicPr/>
          <p:nvPr/>
        </p:nvPicPr>
        <p:blipFill>
          <a:blip r:embed="rId4"/>
          <a:stretch/>
        </p:blipFill>
        <p:spPr>
          <a:xfrm>
            <a:off x="377280" y="4406760"/>
            <a:ext cx="610200" cy="6001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80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82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12000" y="266760"/>
            <a:ext cx="79167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ftr" idx="19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sldNum" idx="20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492DFD54-DD58-4FA6-88E9-96AC06F9AD3E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ftr" idx="21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sldNum" idx="22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E46C9CFC-F0CF-49A8-9784-45FEFCC47BFE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91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92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3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94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ftr" idx="23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sldNum" idx="24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55358DB-F899-4D60-BD99-FBAA77DCF70F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99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00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02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ftr" idx="25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sldNum" idx="26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9D8350A-DE99-438F-8EEA-18554B34C937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07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08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9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10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ftr" idx="27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sldNum" idx="28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2981035-897A-4AC2-80C2-4B4EDD3BAB24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15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16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18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ftr" idx="29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sldNum" idx="30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FFF4650-65FD-47A7-99E9-5AE0838C22ED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23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24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5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26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ftr" idx="31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sldNum" idx="32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A2FDC8C5-0B80-47E0-B36B-EF30712D2283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31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32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3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34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ftr" idx="33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sldNum" idx="34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15B35A7-E5B2-4909-8996-11619555C4CD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39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40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1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42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ftr" idx="35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sldNum" idx="36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B0A5654-FF75-4EBF-BD71-278ACDC8EDEB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47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48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9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50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ftr" idx="37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sldNum" idx="38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1E08C46D-5733-4ECA-892C-9765EFB100FD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55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56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7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58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ftr" idx="3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sldNum" idx="4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8D72192-F9FF-4038-91A5-C4F45637BB0A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3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4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6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______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ftr" idx="39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sldNum" idx="40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0B0C5F1-A2F9-4A44-A50B-72E51E9A5ACA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63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64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5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66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ftr" idx="41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sldNum" idx="42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E49028DD-A631-4BEE-A0BC-ED30C94365CB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71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72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3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74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ftr" idx="43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sldNum" idx="44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CC749F9-5F22-4184-AE75-4FB8966139C6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79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80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1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82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__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ftr" idx="45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sldNum" idx="46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43AF6B60-71E6-40D9-83DF-87AF3710289D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87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188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9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90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561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modify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ftr" idx="5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 idx="6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EF442ADA-941C-41A3-A38F-8242FB16DAAD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21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22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24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aiso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911520"/>
            <a:ext cx="4037040" cy="47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 defTabSz="4572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edit Master text styles 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1542960"/>
            <a:ext cx="4037040" cy="29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edit Master texts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45080" y="911520"/>
            <a:ext cx="4038480" cy="47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 defTabSz="4572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body"/>
          </p:nvPr>
        </p:nvSpPr>
        <p:spPr>
          <a:xfrm>
            <a:off x="4645080" y="1542960"/>
            <a:ext cx="4038480" cy="29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479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edit Master texts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algn="ctr" defTabSz="457200">
              <a:lnSpc>
                <a:spcPct val="100000"/>
              </a:lnSpc>
              <a:spcBef>
                <a:spcPts val="40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algn="ctr" defTabSz="457200">
              <a:lnSpc>
                <a:spcPct val="100000"/>
              </a:lnSpc>
              <a:spcBef>
                <a:spcPts val="36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algn="ctr" defTabSz="457200">
              <a:lnSpc>
                <a:spcPct val="100000"/>
              </a:lnSpc>
              <a:spcBef>
                <a:spcPts val="320"/>
              </a:spcBef>
              <a:buClr>
                <a:srgbClr val="fb963c"/>
              </a:buClr>
              <a:buFont typeface="Wingdings" charset="2"/>
              <a:buChar char=""/>
            </a:pPr>
            <a:r>
              <a:rPr b="0" lang="en-GB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6"/>
          <p:cNvSpPr>
            <a:spLocks noGrp="1"/>
          </p:cNvSpPr>
          <p:nvPr>
            <p:ph type="ftr" idx="7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7"/>
          <p:cNvSpPr>
            <a:spLocks noGrp="1"/>
          </p:cNvSpPr>
          <p:nvPr>
            <p:ph type="sldNum" idx="8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0D72AA1-8B4A-434E-9021-D7FB8595DE6B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32" name="Grouper 10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33" name="Rectangle 11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" name="ZoneTexte 12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35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re seul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6760" cy="53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1 – Arial 30 pt – HiLumi blue</a:t>
            </a:r>
            <a:br>
              <a:rPr sz="2800"/>
            </a:br>
            <a:r>
              <a:rPr b="1" lang="en-GB" sz="2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Slide title – line 2 – Arial 30 pt – HiLumi blue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ftr" idx="9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sldNum" idx="10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C2B6057-8BA5-49D2-96D1-85397324CB59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39" name="Grouper 6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40" name="Rectangle 7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1" name="ZoneTexte 8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42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6360" cy="29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 algn="ctr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 algn="ctr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 algn="ctr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Outline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 algn="ctr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 algn="ctr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 algn="ctr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ftr" idx="11"/>
          </p:nvPr>
        </p:nvSpPr>
        <p:spPr>
          <a:xfrm>
            <a:off x="1981080" y="4767120"/>
            <a:ext cx="65498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12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BF20B200-1290-42D9-AD83-687267166BD5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46" name="Grouper 5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47" name="Rectangle 6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8" name="ZoneTexte 7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49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6360" cy="85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6360" cy="29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 algn="ctr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 algn="ctr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 algn="ctr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Outline Level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 algn="ctr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 algn="ctr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 algn="ctr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age avec légen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body"/>
          </p:nvPr>
        </p:nvSpPr>
        <p:spPr>
          <a:xfrm>
            <a:off x="612000" y="343080"/>
            <a:ext cx="7916760" cy="3083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2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Second Outline Level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Third Outline Level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2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Fourth Outline Level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Fifth Outline Level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Sixth Outline Level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Seventh Outline Level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12000" y="3828960"/>
            <a:ext cx="7916760" cy="73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Text – image caption – comments ....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ftr" idx="13"/>
          </p:nvPr>
        </p:nvSpPr>
        <p:spPr>
          <a:xfrm>
            <a:off x="1981080" y="4767120"/>
            <a:ext cx="654768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sldNum" idx="14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8546614-8765-4DF9-A08C-0C68FEAE7EC4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613440" y="3486240"/>
            <a:ext cx="7915320" cy="2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Image title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57" name="Grouper 5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58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9" name="ZoneTexte 7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60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PlaceHolder 6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6360" cy="85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sposition personnalisé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351800" y="2031840"/>
            <a:ext cx="6437160" cy="122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-GB" sz="28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Thank you message....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ftr" idx="15"/>
          </p:nvPr>
        </p:nvSpPr>
        <p:spPr>
          <a:xfrm>
            <a:off x="1351800" y="4767120"/>
            <a:ext cx="64371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sldNum" idx="16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6F90936-CC74-46FF-AD5A-71444BA1A339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1351800" y="3714840"/>
            <a:ext cx="6437160" cy="911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343080" indent="-343080" algn="ctr" defTabSz="4572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Credits if needed: reference 1, reference 2 ...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" name="Image 6" descr="HLU-logoN-title.png"/>
          <p:cNvPicPr/>
          <p:nvPr/>
        </p:nvPicPr>
        <p:blipFill>
          <a:blip r:embed="rId3"/>
          <a:stretch/>
        </p:blipFill>
        <p:spPr>
          <a:xfrm>
            <a:off x="1371600" y="285840"/>
            <a:ext cx="3131280" cy="1267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7" name="Grouper 9"/>
          <p:cNvGrpSpPr/>
          <p:nvPr/>
        </p:nvGrpSpPr>
        <p:grpSpPr>
          <a:xfrm>
            <a:off x="457200" y="4552920"/>
            <a:ext cx="453960" cy="453960"/>
            <a:chOff x="457200" y="4552920"/>
            <a:chExt cx="453960" cy="453960"/>
          </a:xfrm>
        </p:grpSpPr>
        <p:sp>
          <p:nvSpPr>
            <p:cNvPr id="68" name="Rectangle 10"/>
            <p:cNvSpPr/>
            <p:nvPr/>
          </p:nvSpPr>
          <p:spPr>
            <a:xfrm>
              <a:off x="457200" y="4552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" name="ZoneTexte 11"/>
            <p:cNvSpPr/>
            <p:nvPr/>
          </p:nvSpPr>
          <p:spPr>
            <a:xfrm>
              <a:off x="495360" y="464292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70" name="Image 4" descr="CERN-logo_outline.jpg"/>
          <p:cNvPicPr/>
          <p:nvPr/>
        </p:nvPicPr>
        <p:blipFill>
          <a:blip r:embed="rId4"/>
          <a:stretch/>
        </p:blipFill>
        <p:spPr>
          <a:xfrm>
            <a:off x="377280" y="4406760"/>
            <a:ext cx="610200" cy="6001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_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er 8"/>
          <p:cNvGrpSpPr/>
          <p:nvPr/>
        </p:nvGrpSpPr>
        <p:grpSpPr>
          <a:xfrm>
            <a:off x="1447920" y="4579920"/>
            <a:ext cx="453960" cy="453960"/>
            <a:chOff x="1447920" y="4579920"/>
            <a:chExt cx="453960" cy="453960"/>
          </a:xfrm>
        </p:grpSpPr>
        <p:sp>
          <p:nvSpPr>
            <p:cNvPr id="72" name="Rectangle 9"/>
            <p:cNvSpPr/>
            <p:nvPr/>
          </p:nvSpPr>
          <p:spPr>
            <a:xfrm>
              <a:off x="1447920" y="4579920"/>
              <a:ext cx="453960" cy="45396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" name="ZoneTexte 10"/>
            <p:cNvSpPr/>
            <p:nvPr/>
          </p:nvSpPr>
          <p:spPr>
            <a:xfrm>
              <a:off x="1486080" y="4670280"/>
              <a:ext cx="37764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logo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9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area</a:t>
              </a:r>
              <a:endParaRPr b="0" lang="en-GB" sz="9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74" name="Image 6" descr="CERN-logo_outline.jpg"/>
          <p:cNvPicPr/>
          <p:nvPr/>
        </p:nvPicPr>
        <p:blipFill>
          <a:blip r:embed="rId3"/>
          <a:stretch/>
        </p:blipFill>
        <p:spPr>
          <a:xfrm>
            <a:off x="1434240" y="4564080"/>
            <a:ext cx="483480" cy="47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12000" y="266760"/>
            <a:ext cx="79167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12000" y="914400"/>
            <a:ext cx="7916760" cy="36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ftr" idx="17"/>
          </p:nvPr>
        </p:nvSpPr>
        <p:spPr>
          <a:xfrm>
            <a:off x="1905120" y="4767120"/>
            <a:ext cx="662364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1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&lt;footer&gt;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sldNum" idx="18"/>
          </p:nvPr>
        </p:nvSpPr>
        <p:spPr>
          <a:xfrm>
            <a:off x="8686800" y="4767120"/>
            <a:ext cx="356760" cy="2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EFE1260B-A8F1-4F5A-8610-A6DA8B20E3EF}" type="slidenum"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2"/>
    <p:sldLayoutId id="2147483659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cds.cern.ch/record/2306019" TargetMode="External"/><Relationship Id="rId2" Type="http://schemas.openxmlformats.org/officeDocument/2006/relationships/hyperlink" Target="http://dx.doi.org/10.18429/JACoW-SRF2017-THXA03" TargetMode="External"/><Relationship Id="rId3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png"/><Relationship Id="rId8" Type="http://schemas.openxmlformats.org/officeDocument/2006/relationships/slideLayout" Target="../slideLayouts/slideLayout2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371600" y="1755000"/>
            <a:ext cx="7196760" cy="134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RF Beam Noise Feedback System for the High-Luminosity LHC Crab Cavities 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1371600" y="3600360"/>
            <a:ext cx="6476760" cy="73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D.Marinov, B.Woolley,D.Valuch, G.Hagmann, CERN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1371600" y="4381560"/>
            <a:ext cx="6476760" cy="2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en-GB" sz="1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14th MicroTCA Workshop for Industry and Research, Hamburg, Germany. 15.10.2025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4" name="Image 4" descr="CERN-logo_outline.jpg"/>
          <p:cNvPicPr/>
          <p:nvPr/>
        </p:nvPicPr>
        <p:blipFill>
          <a:blip r:embed="rId1"/>
          <a:stretch/>
        </p:blipFill>
        <p:spPr>
          <a:xfrm>
            <a:off x="377280" y="4406760"/>
            <a:ext cx="610200" cy="6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RFSoC Measurements: ENOB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ENOB Figures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9.34 bits from the ADC (at 400MHz)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 bit from channels averaging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3.377 from sample averaging (108 samples)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Total: 13.71 ENOBs! 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14.1 Required!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ftr" idx="55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D974A3E5-9C58-4EB5-BE01-F509876AC8AA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References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907"/>
              </a:spcBef>
              <a:spcAft>
                <a:spcPts val="709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[1] “CRAB CAVITIES FOR THE HIGH-LUMINOSITY LHC”, Rama Calaga, CERN, Geneva, Switzerland.                                                           </a:t>
            </a:r>
            <a:r>
              <a:rPr b="0" lang="en-GB" sz="1000" strike="noStrike" u="none">
                <a:solidFill>
                  <a:srgbClr val="0093be"/>
                </a:solidFill>
                <a:effectLst/>
                <a:uFillTx/>
                <a:latin typeface="Arial"/>
                <a:hlinkClick r:id="rId1"/>
              </a:rPr>
              <a:t>18th International Conference on RF Superconductivity</a:t>
            </a: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Lanzhou, China, 17 - 21 Jul 2017, pp.THXA03.                                                       DOI: </a:t>
            </a:r>
            <a:r>
              <a:rPr b="0" lang="en-GB" sz="1000" strike="noStrike" u="none">
                <a:solidFill>
                  <a:srgbClr val="0093be"/>
                </a:solidFill>
                <a:effectLst/>
                <a:uFillTx/>
                <a:latin typeface="Arial"/>
                <a:hlinkClick r:id="rId2"/>
              </a:rPr>
              <a:t>10.18429/JACoW-SRF2017-THXA03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907"/>
              </a:spcBef>
              <a:spcAft>
                <a:spcPts val="709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[2] "Luminosity reduction caused by phase modulations at the HL-LHC crab cavities", E.Yamakawa, R.Apsimon, P.Baudrenghien, R.Calaga. Nuclear Instruments and Methods in Physics Research Section A Accelerators Spectrometers Detectors and Associated Equipment 908          DOI:10.1016/j.nima.2018.08.074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907"/>
              </a:spcBef>
              <a:spcAft>
                <a:spcPts val="709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[3] "Crab Cavity RF Noise Feedback and Transverse Damper Interaction", P.Baudrenghien (CERN), T.Mastoridis (California Polytechnic State Univ. (US)), B.Miller Nicholas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907"/>
              </a:spcBef>
              <a:spcAft>
                <a:spcPts val="709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[4] “Performance evaluation of CC Noise feedback subsystem variants”, D. Marinov, D. Valuch Progress report at HL-LHC LLRF meeting 24.9.2025 CERN. 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907"/>
              </a:spcBef>
              <a:spcAft>
                <a:spcPts val="709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[5] "Transverse emittance growth due to rf noise in crab cavities: Theory, measurements, cure, and high luminosity LHC estimates" P.Baudrenghien (CERN), T.Mastoridis (Cal. Poly.). Physical Review Accelerators and Beams 27 (2024) 051001 DOI: 10.1103/PhysRevAccelBeams.27.051001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907"/>
              </a:spcBef>
              <a:spcAft>
                <a:spcPts val="709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[6] “Noise feedback system for Crab Cavities in Large Hadron Collider”, D.Valuch, D.Marinov, G.Hagmann, R.Calaga. Low-Level Radio Frequency (LLRF) Workshop 2025 </a:t>
            </a: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https://indico.jlab.org/event/939/contributions/17474/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907"/>
              </a:spcBef>
              <a:spcAft>
                <a:spcPts val="709"/>
              </a:spcAft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ftr" idx="56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ACE73C6F-0CCC-4FDA-92ED-47E1FBD45C6D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RFSoC Measurements: Noise (1), 14-bit data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ftr" idx="57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1011960" y="715680"/>
            <a:ext cx="7119360" cy="3711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E8D26BD-9D38-4312-8D4D-888D1CDB73BF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RFSoC Measurements: Noise (2), 14-bit data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ftr" idx="58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1011960" y="715680"/>
            <a:ext cx="7119360" cy="3711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A9BAD9C6-390A-4971-8909-AE283FF6DA1B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RFSoC Measurements: Noise (3), 13-bit data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ftr" idx="59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1011960" y="715680"/>
            <a:ext cx="7119360" cy="3711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C9EE9BE3-F6A5-4DC6-B61F-8672BC5E8775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RFSoC Measurements: Noise (4), 13-bit data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ftr" idx="60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1011960" y="715680"/>
            <a:ext cx="7119360" cy="3711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FCFE7984-5092-473E-9309-D0428DDD77B2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Backup Slides: RFSoC Test Setup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ftr" idx="61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1960920" y="622440"/>
            <a:ext cx="5222160" cy="3898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E8DD44E-677E-457D-B34A-A7B2580D6AB8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Backup Slides: Double Quarter Wave (DQW) CC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ftr" idx="62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1791720" y="717120"/>
            <a:ext cx="5560200" cy="370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38D0F5E-7B4D-423B-B879-A426A4F6AB99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Backup Slides: RF Dipole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ftr" idx="63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1"/>
          <a:srcRect l="0" t="13590" r="0" b="5848"/>
          <a:stretch/>
        </p:blipFill>
        <p:spPr>
          <a:xfrm>
            <a:off x="1821960" y="1008720"/>
            <a:ext cx="5500080" cy="312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19C86835-50AE-4C4F-928E-C7654C99DB31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Backup Slides: Crab Cavity Enclosure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ftr" idx="64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1800000" y="798480"/>
            <a:ext cx="5529600" cy="368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351CDF3F-D7B1-4E03-BC18-B5C4DDDA5CB3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>
              <a:lnSpc>
                <a:spcPct val="100000"/>
              </a:lnSpc>
              <a:spcBef>
                <a:spcPts val="283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HL-LHC: Introduction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Upgrading the LHC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      [1] CRAB CAVITIES FOR THE HIGH-LUMINOSITY LHC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ftr" idx="47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5500440" y="1113480"/>
            <a:ext cx="2588760" cy="298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827280" y="1404360"/>
            <a:ext cx="3471120" cy="2381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64E4B6C-0A26-4C51-8A55-7738E8A203A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Backup Slides: HL-LHC Magnets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ftr" idx="65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3096720" y="1096560"/>
            <a:ext cx="2950200" cy="2950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8F4405AB-AD4B-4769-9F85-390EC2F9B580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>
              <a:lnSpc>
                <a:spcPct val="100000"/>
              </a:lnSpc>
              <a:spcBef>
                <a:spcPts val="283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H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L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-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L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H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C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: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 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C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o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s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s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i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n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g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 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A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n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g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l</a:t>
            </a: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e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LHC Beam Crossing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ftr" idx="48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1152000" y="1434960"/>
            <a:ext cx="2832840" cy="2523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4" name="" descr=""/>
          <p:cNvPicPr/>
          <p:nvPr/>
        </p:nvPicPr>
        <p:blipFill>
          <a:blip r:embed="rId2"/>
          <a:stretch/>
        </p:blipFill>
        <p:spPr>
          <a:xfrm>
            <a:off x="4572000" y="2932200"/>
            <a:ext cx="2991600" cy="153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5" name="" descr=""/>
          <p:cNvPicPr/>
          <p:nvPr/>
        </p:nvPicPr>
        <p:blipFill>
          <a:blip r:embed="rId3"/>
          <a:stretch/>
        </p:blipFill>
        <p:spPr>
          <a:xfrm>
            <a:off x="4758120" y="900000"/>
            <a:ext cx="2728080" cy="1798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C6B1B479-4C2D-487E-ADE6-5B3309C20479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HL-LHC: Crab Cavities (1)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Pivoting the bunch to increase the collision surface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                                                                                                                          [2]Luminosity reduction caused by phase modulations at the                                                                                                                                  HL-LHC crab cavities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ftr" idx="49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1"/>
          <a:srcRect l="0" t="0" r="0" b="5852"/>
          <a:stretch/>
        </p:blipFill>
        <p:spPr>
          <a:xfrm>
            <a:off x="4666680" y="1648080"/>
            <a:ext cx="3842640" cy="208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988200" y="2152440"/>
            <a:ext cx="2990880" cy="1529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6F736583-2ADA-4B65-8FF8-C6038DC7177D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HL-LHC: Crab Cavities (2)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 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              [2]Luminosity reduction caused by phase modulations at the                                                                                                                                  HL-LHC crab cavities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ftr" idx="50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1050480" y="1506600"/>
            <a:ext cx="7042680" cy="2130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0C0B2CAF-C27A-4EEC-9DEB-9E8811BAE331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HL-LHC: RF Beam Noise Feedback System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Data Acquisition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Required ENOB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Position:14.1-bits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134"/>
              </a:spcBef>
              <a:buNone/>
              <a:tabLst>
                <a:tab algn="l" pos="0"/>
              </a:tabLst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Tilt: 10.7-bits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                                                 RF System Noise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                                                                       [3]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ftr" idx="51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rcRect l="16012" t="0" r="23690" b="9366"/>
          <a:stretch/>
        </p:blipFill>
        <p:spPr>
          <a:xfrm>
            <a:off x="3300840" y="966240"/>
            <a:ext cx="2473920" cy="209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9" name="" descr=""/>
          <p:cNvPicPr/>
          <p:nvPr/>
        </p:nvPicPr>
        <p:blipFill>
          <a:blip r:embed="rId2"/>
          <a:stretch/>
        </p:blipFill>
        <p:spPr>
          <a:xfrm>
            <a:off x="6114960" y="1073880"/>
            <a:ext cx="2502000" cy="1336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3372840" y="3219120"/>
            <a:ext cx="4814640" cy="126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1" name=""/>
          <p:cNvSpPr/>
          <p:nvPr/>
        </p:nvSpPr>
        <p:spPr>
          <a:xfrm flipH="1" flipV="1">
            <a:off x="5776560" y="966240"/>
            <a:ext cx="512280" cy="24534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" name=""/>
          <p:cNvSpPr/>
          <p:nvPr/>
        </p:nvSpPr>
        <p:spPr>
          <a:xfrm>
            <a:off x="3300840" y="3059280"/>
            <a:ext cx="2628000" cy="540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" name=""/>
          <p:cNvSpPr/>
          <p:nvPr/>
        </p:nvSpPr>
        <p:spPr>
          <a:xfrm>
            <a:off x="5776560" y="3059280"/>
            <a:ext cx="116280" cy="360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4" name=""/>
          <p:cNvSpPr/>
          <p:nvPr/>
        </p:nvSpPr>
        <p:spPr>
          <a:xfrm>
            <a:off x="813600" y="2259000"/>
            <a:ext cx="2306880" cy="36072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"/>
          <p:cNvSpPr/>
          <p:nvPr/>
        </p:nvSpPr>
        <p:spPr>
          <a:xfrm>
            <a:off x="813960" y="2259360"/>
            <a:ext cx="2306880" cy="36072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6" name=""/>
          <p:cNvSpPr/>
          <p:nvPr/>
        </p:nvSpPr>
        <p:spPr>
          <a:xfrm>
            <a:off x="814320" y="3051720"/>
            <a:ext cx="2228040" cy="36072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7"/>
          <a:srcRect l="2349" t="0" r="0" b="0"/>
          <a:stretch/>
        </p:blipFill>
        <p:spPr>
          <a:xfrm rot="10779600">
            <a:off x="3402360" y="4038480"/>
            <a:ext cx="356400" cy="118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4E027AF7-AC69-4963-9426-906741682E53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Architecture: IF vs Direct RF Sampling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Architectures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IF Design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Direct RF Design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Solutions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AMD RFSoC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TI 12DJ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[4] Performance evaluation of CC Noise feedback subsystem variants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ftr" idx="52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1" name=""/>
          <p:cNvSpPr/>
          <p:nvPr/>
        </p:nvSpPr>
        <p:spPr>
          <a:xfrm>
            <a:off x="2215080" y="1163160"/>
            <a:ext cx="3129120" cy="10328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2"/>
          <a:stretch/>
        </p:blipFill>
        <p:spPr>
          <a:xfrm>
            <a:off x="2218320" y="2603880"/>
            <a:ext cx="2834640" cy="104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3" name="" descr=""/>
          <p:cNvPicPr/>
          <p:nvPr/>
        </p:nvPicPr>
        <p:blipFill>
          <a:blip r:embed="rId3"/>
          <a:stretch/>
        </p:blipFill>
        <p:spPr>
          <a:xfrm>
            <a:off x="5576760" y="1171440"/>
            <a:ext cx="3317040" cy="1114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4" name="" descr=""/>
          <p:cNvPicPr/>
          <p:nvPr/>
        </p:nvPicPr>
        <p:blipFill>
          <a:blip r:embed="rId4"/>
          <a:stretch/>
        </p:blipFill>
        <p:spPr>
          <a:xfrm>
            <a:off x="5715000" y="2537280"/>
            <a:ext cx="3156480" cy="116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310C46E2-E2C4-4730-92D1-C6E6D6107FFE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uTCA Infrastructure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2 Systems per experiment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RTM: 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RF input conditioning  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Clocking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System clocks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ADC clocks 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White Rabbit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Over QSFP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ftr" idx="53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3481200" y="856440"/>
            <a:ext cx="5205600" cy="362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9" name="" descr=""/>
          <p:cNvPicPr/>
          <p:nvPr/>
        </p:nvPicPr>
        <p:blipFill>
          <a:blip r:embed="rId2"/>
          <a:stretch/>
        </p:blipFill>
        <p:spPr>
          <a:xfrm>
            <a:off x="5183640" y="3534840"/>
            <a:ext cx="294480" cy="294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0" name="" descr=""/>
          <p:cNvPicPr/>
          <p:nvPr/>
        </p:nvPicPr>
        <p:blipFill>
          <a:blip r:embed="rId3"/>
          <a:stretch/>
        </p:blipFill>
        <p:spPr>
          <a:xfrm>
            <a:off x="7404840" y="3537720"/>
            <a:ext cx="294480" cy="294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294F6429-7507-407F-9ECB-EB88A6719BBE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17480" cy="53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rPr>
              <a:t>RFSoC Measurements: Spectrum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12000" y="878400"/>
            <a:ext cx="7917480" cy="367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Note: SMA100b into ZCU208 + XM655 with the 10MHz-1GHz balun, Ch1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ftr" idx="54"/>
          </p:nvPr>
        </p:nvSpPr>
        <p:spPr>
          <a:xfrm>
            <a:off x="2049120" y="4752000"/>
            <a:ext cx="6517080" cy="1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Marinov, Woolley, Valuch, Hagmann | 14th MicroTCA Workshop for Industry and Research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1050120" y="775080"/>
            <a:ext cx="7043040" cy="3521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1534951C-A03E-421E-8722-7A0A5FA1C706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HiLumi">
      <a:dk1>
        <a:srgbClr val="000000"/>
      </a:dk1>
      <a:lt1>
        <a:srgbClr val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HiLumi">
      <a:dk1>
        <a:srgbClr val="000000"/>
      </a:dk1>
      <a:lt1>
        <a:srgbClr val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HiLumi">
      <a:dk1>
        <a:srgbClr val="000000"/>
      </a:dk1>
      <a:lt1>
        <a:srgbClr val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8766</TotalTime>
  <Application>LibreOffice/25.2.7.1$Windows_X86_64 LibreOffice_project/16e8e36d1610f10597ed778c3dcb0a5aa0ed5d6f</Application>
  <AppVersion>15.0000</AppVersion>
  <Words>120</Words>
  <Paragraphs>12</Paragraphs>
  <Company>APO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2016-02-12T09:02:01Z</dcterms:created>
  <dc:creator>André-Pierre OLIVIER</dc:creator>
  <dc:description/>
  <dc:language>en-GB</dc:language>
  <cp:lastModifiedBy/>
  <dcterms:modified xsi:type="dcterms:W3CDTF">2025-12-02T13:00:15Z</dcterms:modified>
  <cp:revision>155</cp:revision>
  <dc:subject/>
  <dc:title>Diapositive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(16:9)</vt:lpwstr>
  </property>
  <property fmtid="{D5CDD505-2E9C-101B-9397-08002B2CF9AE}" pid="3" name="Slides">
    <vt:r8>7</vt:r8>
  </property>
</Properties>
</file>