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82" r:id="rId4"/>
    <p:sldId id="293" r:id="rId5"/>
    <p:sldId id="283" r:id="rId6"/>
    <p:sldId id="284" r:id="rId7"/>
    <p:sldId id="285" r:id="rId8"/>
    <p:sldId id="286" r:id="rId9"/>
    <p:sldId id="290" r:id="rId10"/>
    <p:sldId id="295" r:id="rId11"/>
    <p:sldId id="287" r:id="rId12"/>
    <p:sldId id="289" r:id="rId13"/>
    <p:sldId id="291" r:id="rId14"/>
    <p:sldId id="296" r:id="rId15"/>
    <p:sldId id="297" r:id="rId16"/>
    <p:sldId id="298" r:id="rId17"/>
    <p:sldId id="299" r:id="rId18"/>
    <p:sldId id="258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E03460-30C7-5A9D-C4C0-D10D403345FC}" name="ALEJANDRO PIÑAS HIGUERUELA" initials="AP" userId="S::a.pinas@upm.es::54a6cdf0-8b0c-4c08-9817-116b017ca08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JANDRO PIÑAS HIGUERUELA" initials="APH" lastIdx="2" clrIdx="0">
    <p:extLst>
      <p:ext uri="{19B8F6BF-5375-455C-9EA6-DF929625EA0E}">
        <p15:presenceInfo xmlns:p15="http://schemas.microsoft.com/office/powerpoint/2012/main" userId="S-1-5-21-1897107690-3973809506-4156165055-1003" providerId="AD"/>
      </p:ext>
    </p:extLst>
  </p:cmAuthor>
  <p:cmAuthor id="2" name="ALEJANDRO PIÑAS HIGUERUELA" initials="AP" lastIdx="7" clrIdx="1">
    <p:extLst>
      <p:ext uri="{19B8F6BF-5375-455C-9EA6-DF929625EA0E}">
        <p15:presenceInfo xmlns:p15="http://schemas.microsoft.com/office/powerpoint/2012/main" userId="S::a.pinas@upm.es::54a6cdf0-8b0c-4c08-9817-116b017ca0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2DDB24-EEBF-4A9A-92CA-ACC808729D84}" v="1" dt="2025-12-02T22:34:55.4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64" autoAdjust="0"/>
  </p:normalViewPr>
  <p:slideViewPr>
    <p:cSldViewPr snapToGrid="0">
      <p:cViewPr varScale="1">
        <p:scale>
          <a:sx n="66" d="100"/>
          <a:sy n="66" d="100"/>
        </p:scale>
        <p:origin x="130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O PIÑAS HIGUERUELA" userId="54a6cdf0-8b0c-4c08-9817-116b017ca08f" providerId="ADAL" clId="{A8EB2AC7-53D4-48A6-9EFF-96A3CC40A891}"/>
    <pc:docChg chg="modSld">
      <pc:chgData name="ALEJANDRO PIÑAS HIGUERUELA" userId="54a6cdf0-8b0c-4c08-9817-116b017ca08f" providerId="ADAL" clId="{A8EB2AC7-53D4-48A6-9EFF-96A3CC40A891}" dt="2025-12-02T22:38:49.950" v="57" actId="20577"/>
      <pc:docMkLst>
        <pc:docMk/>
      </pc:docMkLst>
      <pc:sldChg chg="modSp mod">
        <pc:chgData name="ALEJANDRO PIÑAS HIGUERUELA" userId="54a6cdf0-8b0c-4c08-9817-116b017ca08f" providerId="ADAL" clId="{A8EB2AC7-53D4-48A6-9EFF-96A3CC40A891}" dt="2025-12-02T22:38:32.897" v="55" actId="20577"/>
        <pc:sldMkLst>
          <pc:docMk/>
          <pc:sldMk cId="1758749999" sldId="283"/>
        </pc:sldMkLst>
        <pc:spChg chg="mod">
          <ac:chgData name="ALEJANDRO PIÑAS HIGUERUELA" userId="54a6cdf0-8b0c-4c08-9817-116b017ca08f" providerId="ADAL" clId="{A8EB2AC7-53D4-48A6-9EFF-96A3CC40A891}" dt="2025-12-02T22:38:32.897" v="55" actId="20577"/>
          <ac:spMkLst>
            <pc:docMk/>
            <pc:sldMk cId="1758749999" sldId="283"/>
            <ac:spMk id="11" creationId="{EAB3177D-1088-7790-ADD9-D446BB2E0159}"/>
          </ac:spMkLst>
        </pc:spChg>
      </pc:sldChg>
      <pc:sldChg chg="modSp mod">
        <pc:chgData name="ALEJANDRO PIÑAS HIGUERUELA" userId="54a6cdf0-8b0c-4c08-9817-116b017ca08f" providerId="ADAL" clId="{A8EB2AC7-53D4-48A6-9EFF-96A3CC40A891}" dt="2025-12-02T22:38:49.950" v="57" actId="20577"/>
        <pc:sldMkLst>
          <pc:docMk/>
          <pc:sldMk cId="3250166730" sldId="284"/>
        </pc:sldMkLst>
        <pc:spChg chg="mod">
          <ac:chgData name="ALEJANDRO PIÑAS HIGUERUELA" userId="54a6cdf0-8b0c-4c08-9817-116b017ca08f" providerId="ADAL" clId="{A8EB2AC7-53D4-48A6-9EFF-96A3CC40A891}" dt="2025-12-02T22:38:49.950" v="57" actId="20577"/>
          <ac:spMkLst>
            <pc:docMk/>
            <pc:sldMk cId="3250166730" sldId="284"/>
            <ac:spMk id="11" creationId="{E808D0C7-4058-5DB5-6A78-24257B75D957}"/>
          </ac:spMkLst>
        </pc:spChg>
      </pc:sldChg>
      <pc:sldChg chg="modSp mod">
        <pc:chgData name="ALEJANDRO PIÑAS HIGUERUELA" userId="54a6cdf0-8b0c-4c08-9817-116b017ca08f" providerId="ADAL" clId="{A8EB2AC7-53D4-48A6-9EFF-96A3CC40A891}" dt="2025-12-02T18:08:12.364" v="6" actId="14100"/>
        <pc:sldMkLst>
          <pc:docMk/>
          <pc:sldMk cId="1235061570" sldId="285"/>
        </pc:sldMkLst>
        <pc:spChg chg="mod">
          <ac:chgData name="ALEJANDRO PIÑAS HIGUERUELA" userId="54a6cdf0-8b0c-4c08-9817-116b017ca08f" providerId="ADAL" clId="{A8EB2AC7-53D4-48A6-9EFF-96A3CC40A891}" dt="2025-12-02T18:07:45.976" v="0" actId="403"/>
          <ac:spMkLst>
            <pc:docMk/>
            <pc:sldMk cId="1235061570" sldId="285"/>
            <ac:spMk id="11" creationId="{F3663125-DAB3-DE9D-374C-EE314FD1B257}"/>
          </ac:spMkLst>
        </pc:spChg>
        <pc:cxnChg chg="mod">
          <ac:chgData name="ALEJANDRO PIÑAS HIGUERUELA" userId="54a6cdf0-8b0c-4c08-9817-116b017ca08f" providerId="ADAL" clId="{A8EB2AC7-53D4-48A6-9EFF-96A3CC40A891}" dt="2025-12-02T18:07:53.014" v="2" actId="14100"/>
          <ac:cxnSpMkLst>
            <pc:docMk/>
            <pc:sldMk cId="1235061570" sldId="285"/>
            <ac:cxnSpMk id="7" creationId="{E0A002BC-B494-D89D-E527-054FDCE9780F}"/>
          </ac:cxnSpMkLst>
        </pc:cxnChg>
        <pc:cxnChg chg="mod">
          <ac:chgData name="ALEJANDRO PIÑAS HIGUERUELA" userId="54a6cdf0-8b0c-4c08-9817-116b017ca08f" providerId="ADAL" clId="{A8EB2AC7-53D4-48A6-9EFF-96A3CC40A891}" dt="2025-12-02T18:08:12.364" v="6" actId="14100"/>
          <ac:cxnSpMkLst>
            <pc:docMk/>
            <pc:sldMk cId="1235061570" sldId="285"/>
            <ac:cxnSpMk id="8" creationId="{247D18AA-9CA8-4F48-65FD-22936A859530}"/>
          </ac:cxnSpMkLst>
        </pc:cxnChg>
      </pc:sldChg>
      <pc:sldChg chg="modSp mod">
        <pc:chgData name="ALEJANDRO PIÑAS HIGUERUELA" userId="54a6cdf0-8b0c-4c08-9817-116b017ca08f" providerId="ADAL" clId="{A8EB2AC7-53D4-48A6-9EFF-96A3CC40A891}" dt="2025-12-02T22:14:34.879" v="43" actId="20577"/>
        <pc:sldMkLst>
          <pc:docMk/>
          <pc:sldMk cId="2831346081" sldId="287"/>
        </pc:sldMkLst>
        <pc:spChg chg="mod">
          <ac:chgData name="ALEJANDRO PIÑAS HIGUERUELA" userId="54a6cdf0-8b0c-4c08-9817-116b017ca08f" providerId="ADAL" clId="{A8EB2AC7-53D4-48A6-9EFF-96A3CC40A891}" dt="2025-12-02T22:14:34.879" v="43" actId="20577"/>
          <ac:spMkLst>
            <pc:docMk/>
            <pc:sldMk cId="2831346081" sldId="287"/>
            <ac:spMk id="15" creationId="{100EE359-A313-A335-B628-204FB0BBF6CD}"/>
          </ac:spMkLst>
        </pc:spChg>
      </pc:sldChg>
      <pc:sldChg chg="modSp mod">
        <pc:chgData name="ALEJANDRO PIÑAS HIGUERUELA" userId="54a6cdf0-8b0c-4c08-9817-116b017ca08f" providerId="ADAL" clId="{A8EB2AC7-53D4-48A6-9EFF-96A3CC40A891}" dt="2025-12-02T22:34:55.478" v="46"/>
        <pc:sldMkLst>
          <pc:docMk/>
          <pc:sldMk cId="2331383862" sldId="299"/>
        </pc:sldMkLst>
        <pc:spChg chg="mod">
          <ac:chgData name="ALEJANDRO PIÑAS HIGUERUELA" userId="54a6cdf0-8b0c-4c08-9817-116b017ca08f" providerId="ADAL" clId="{A8EB2AC7-53D4-48A6-9EFF-96A3CC40A891}" dt="2025-12-02T22:34:55.478" v="46"/>
          <ac:spMkLst>
            <pc:docMk/>
            <pc:sldMk cId="2331383862" sldId="299"/>
            <ac:spMk id="3" creationId="{0B7D42FE-9DE5-7B1F-D250-3705164EDD7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81A4D5D-3381-4AFB-AEEE-D321160E64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74D669-750F-48AE-A4B9-27F245068D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08E7-60E9-433B-B312-3A9B0348A8F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6E5C72A-480D-41F4-8FC2-87DD7EA99C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A3812CA-6E13-4297-9D73-D8D7752132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015A2-876E-44A7-BBFA-2D642C2BDA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061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55B71-D37C-4C23-8D4B-F041205AD5DD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6B692-702A-4566-8424-26AD6391D5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71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6B692-702A-4566-8424-26AD6391D5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2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3AFB711-05E6-B89A-0215-5CE7EE73F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930" y="6362048"/>
            <a:ext cx="460188" cy="31357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F1F15C1-17A4-4A51-9234-F61FB953FE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256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239353" y="0"/>
            <a:ext cx="11713301" cy="548680"/>
          </a:xfrm>
        </p:spPr>
        <p:txBody>
          <a:bodyPr>
            <a:noAutofit/>
          </a:bodyPr>
          <a:lstStyle>
            <a:lvl1pPr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Haga</a:t>
            </a:r>
            <a:r>
              <a:rPr lang="en-US" noProof="0"/>
              <a:t> </a:t>
            </a:r>
            <a:r>
              <a:rPr lang="en-US" noProof="0" err="1"/>
              <a:t>clic</a:t>
            </a:r>
            <a:r>
              <a:rPr lang="en-US" noProof="0"/>
              <a:t> para </a:t>
            </a:r>
            <a:r>
              <a:rPr lang="en-US" noProof="0" err="1"/>
              <a:t>modificar</a:t>
            </a:r>
            <a:r>
              <a:rPr lang="en-US" noProof="0"/>
              <a:t> </a:t>
            </a:r>
            <a:r>
              <a:rPr lang="en-US" noProof="0" err="1"/>
              <a:t>el</a:t>
            </a:r>
            <a:r>
              <a:rPr lang="en-US" noProof="0"/>
              <a:t> </a:t>
            </a:r>
            <a:r>
              <a:rPr lang="en-US" noProof="0" err="1"/>
              <a:t>estilo</a:t>
            </a:r>
            <a:r>
              <a:rPr lang="en-US" noProof="0"/>
              <a:t> de </a:t>
            </a:r>
            <a:r>
              <a:rPr lang="en-US" noProof="0" err="1"/>
              <a:t>título</a:t>
            </a:r>
            <a:r>
              <a:rPr lang="en-US" noProof="0"/>
              <a:t> del </a:t>
            </a:r>
            <a:r>
              <a:rPr lang="en-US" noProof="0" err="1"/>
              <a:t>patrón</a:t>
            </a:r>
            <a:endParaRPr lang="en-US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239353" y="764705"/>
            <a:ext cx="11713301" cy="5361459"/>
          </a:xfrm>
        </p:spPr>
        <p:txBody>
          <a:bodyPr/>
          <a:lstStyle/>
          <a:p>
            <a:pPr lvl="0"/>
            <a:r>
              <a:rPr lang="en-US" noProof="0" err="1"/>
              <a:t>Haga</a:t>
            </a:r>
            <a:r>
              <a:rPr lang="en-US" noProof="0"/>
              <a:t> </a:t>
            </a:r>
            <a:r>
              <a:rPr lang="en-US" noProof="0" err="1"/>
              <a:t>clic</a:t>
            </a:r>
            <a:r>
              <a:rPr lang="en-US" noProof="0"/>
              <a:t> para </a:t>
            </a:r>
            <a:r>
              <a:rPr lang="en-US" noProof="0" err="1"/>
              <a:t>modificar</a:t>
            </a:r>
            <a:r>
              <a:rPr lang="en-US" noProof="0"/>
              <a:t> </a:t>
            </a:r>
            <a:r>
              <a:rPr lang="en-US" noProof="0" err="1"/>
              <a:t>el</a:t>
            </a:r>
            <a:r>
              <a:rPr lang="en-US" noProof="0"/>
              <a:t> </a:t>
            </a:r>
            <a:r>
              <a:rPr lang="en-US" noProof="0" err="1"/>
              <a:t>estilo</a:t>
            </a:r>
            <a:r>
              <a:rPr lang="en-US" noProof="0"/>
              <a:t> de </a:t>
            </a:r>
            <a:r>
              <a:rPr lang="en-US" noProof="0" err="1"/>
              <a:t>texto</a:t>
            </a:r>
            <a:r>
              <a:rPr lang="en-US" noProof="0"/>
              <a:t> del </a:t>
            </a:r>
            <a:r>
              <a:rPr lang="en-US" noProof="0" err="1"/>
              <a:t>patrón</a:t>
            </a:r>
            <a:endParaRPr lang="en-US" noProof="0"/>
          </a:p>
          <a:p>
            <a:pPr lvl="1"/>
            <a:r>
              <a:rPr lang="en-US" noProof="0"/>
              <a:t>Segundo </a:t>
            </a:r>
            <a:r>
              <a:rPr lang="en-US" noProof="0" err="1"/>
              <a:t>nivel</a:t>
            </a:r>
            <a:endParaRPr lang="en-US" noProof="0"/>
          </a:p>
          <a:p>
            <a:pPr lvl="2"/>
            <a:r>
              <a:rPr lang="en-US" noProof="0" err="1"/>
              <a:t>Tercer</a:t>
            </a:r>
            <a:r>
              <a:rPr lang="en-US" noProof="0"/>
              <a:t> </a:t>
            </a:r>
            <a:r>
              <a:rPr lang="en-US" noProof="0" err="1"/>
              <a:t>nivel</a:t>
            </a:r>
            <a:endParaRPr lang="en-US" noProof="0"/>
          </a:p>
          <a:p>
            <a:pPr lvl="3"/>
            <a:r>
              <a:rPr lang="en-US" noProof="0"/>
              <a:t>Cuarto </a:t>
            </a:r>
            <a:r>
              <a:rPr lang="en-US" noProof="0" err="1"/>
              <a:t>nivel</a:t>
            </a:r>
            <a:endParaRPr lang="en-US" noProof="0"/>
          </a:p>
          <a:p>
            <a:pPr lvl="4"/>
            <a:r>
              <a:rPr lang="en-US" noProof="0"/>
              <a:t>Quinto </a:t>
            </a:r>
            <a:r>
              <a:rPr lang="en-US" noProof="0" err="1"/>
              <a:t>nivel</a:t>
            </a:r>
            <a:endParaRPr lang="en-US" noProof="0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0022C82B-59B9-94B0-4396-EBB2CC1FF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0" y="6387448"/>
            <a:ext cx="400050" cy="31357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F1F15C1-17A4-4A51-9234-F61FB953FE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92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981EA525-2C0A-4966-D333-A4D5B6D1A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930" y="6362048"/>
            <a:ext cx="460188" cy="31357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F1F15C1-17A4-4A51-9234-F61FB953FE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42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277173B0-D356-0902-3F18-E43FB4A4A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930" y="6362048"/>
            <a:ext cx="460188" cy="31357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F1F15C1-17A4-4A51-9234-F61FB953FE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47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6ADE70A5-20A1-BEF4-5A21-CCCD5EF84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93930" y="6362048"/>
            <a:ext cx="460188" cy="31357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F1F15C1-17A4-4A51-9234-F61FB953FE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27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 flipV="1">
            <a:off x="0" y="6179671"/>
            <a:ext cx="12192000" cy="678330"/>
          </a:xfrm>
          <a:prstGeom prst="rect">
            <a:avLst/>
          </a:prstGeom>
          <a:solidFill>
            <a:srgbClr val="1F82C0"/>
          </a:solidFill>
          <a:ln>
            <a:noFill/>
          </a:ln>
          <a:effectLst/>
        </p:spPr>
        <p:txBody>
          <a:bodyPr wrap="none" anchor="ctr"/>
          <a:lstStyle/>
          <a:p>
            <a:endParaRPr lang="es-ES" sz="1351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116633"/>
            <a:ext cx="10972800" cy="44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908725"/>
            <a:ext cx="109728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Haga </a:t>
            </a:r>
            <a:r>
              <a:rPr lang="en-US" noProof="0" err="1"/>
              <a:t>clic</a:t>
            </a:r>
            <a:r>
              <a:rPr lang="en-US" noProof="0"/>
              <a:t> para </a:t>
            </a:r>
            <a:r>
              <a:rPr lang="en-US" noProof="0" err="1"/>
              <a:t>modificar</a:t>
            </a:r>
            <a:r>
              <a:rPr lang="en-US" noProof="0"/>
              <a:t> </a:t>
            </a:r>
            <a:r>
              <a:rPr lang="en-US" noProof="0" err="1"/>
              <a:t>el</a:t>
            </a:r>
            <a:r>
              <a:rPr lang="en-US" noProof="0"/>
              <a:t> </a:t>
            </a:r>
            <a:r>
              <a:rPr lang="en-US" noProof="0" err="1"/>
              <a:t>estilo</a:t>
            </a:r>
            <a:r>
              <a:rPr lang="en-US" noProof="0"/>
              <a:t> de </a:t>
            </a:r>
            <a:r>
              <a:rPr lang="en-US" noProof="0" err="1"/>
              <a:t>texto</a:t>
            </a:r>
            <a:r>
              <a:rPr lang="en-US" noProof="0"/>
              <a:t> del </a:t>
            </a:r>
            <a:r>
              <a:rPr lang="en-US" noProof="0" err="1"/>
              <a:t>patrón</a:t>
            </a:r>
            <a:endParaRPr lang="en-US" noProof="0"/>
          </a:p>
          <a:p>
            <a:pPr lvl="1"/>
            <a:r>
              <a:rPr lang="en-US" noProof="0"/>
              <a:t>Segundo </a:t>
            </a:r>
            <a:r>
              <a:rPr lang="en-US" noProof="0" err="1"/>
              <a:t>nivel</a:t>
            </a:r>
            <a:endParaRPr lang="en-US" noProof="0"/>
          </a:p>
          <a:p>
            <a:pPr lvl="2"/>
            <a:r>
              <a:rPr lang="en-US" noProof="0" err="1"/>
              <a:t>Tercer</a:t>
            </a:r>
            <a:r>
              <a:rPr lang="en-US" noProof="0"/>
              <a:t> </a:t>
            </a:r>
            <a:r>
              <a:rPr lang="en-US" noProof="0" err="1"/>
              <a:t>nivel</a:t>
            </a:r>
            <a:endParaRPr lang="en-US" noProof="0"/>
          </a:p>
          <a:p>
            <a:pPr lvl="3"/>
            <a:r>
              <a:rPr lang="en-US" noProof="0"/>
              <a:t>Cuarto </a:t>
            </a:r>
            <a:r>
              <a:rPr lang="en-US" noProof="0" err="1"/>
              <a:t>nivel</a:t>
            </a:r>
            <a:endParaRPr lang="en-US" noProof="0"/>
          </a:p>
          <a:p>
            <a:pPr lvl="4"/>
            <a:r>
              <a:rPr lang="en-US" noProof="0"/>
              <a:t>Quinto </a:t>
            </a:r>
            <a:r>
              <a:rPr lang="en-US" noProof="0" err="1"/>
              <a:t>nivel</a:t>
            </a:r>
            <a:endParaRPr lang="en-US" noProof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 flipV="1">
            <a:off x="0" y="-27384"/>
            <a:ext cx="12192000" cy="590551"/>
          </a:xfrm>
          <a:prstGeom prst="rect">
            <a:avLst/>
          </a:prstGeom>
          <a:solidFill>
            <a:srgbClr val="1F82C0"/>
          </a:solidFill>
          <a:ln>
            <a:noFill/>
          </a:ln>
          <a:effectLst/>
        </p:spPr>
        <p:txBody>
          <a:bodyPr wrap="none" anchor="ctr"/>
          <a:lstStyle/>
          <a:p>
            <a:endParaRPr lang="es-ES" sz="1351"/>
          </a:p>
        </p:txBody>
      </p:sp>
      <p:sp>
        <p:nvSpPr>
          <p:cNvPr id="11" name="4 Marcador de pie de página"/>
          <p:cNvSpPr txBox="1">
            <a:spLocks/>
          </p:cNvSpPr>
          <p:nvPr userDrawn="1"/>
        </p:nvSpPr>
        <p:spPr>
          <a:xfrm>
            <a:off x="3720599" y="6271513"/>
            <a:ext cx="7040783" cy="40042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</a:rPr>
              <a:t>14th MicroTCA Workshop for Industry and Research 2025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91D7A7F-D976-4D79-9DC6-7ECD93CE1E1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6"/>
          <a:stretch/>
        </p:blipFill>
        <p:spPr>
          <a:xfrm>
            <a:off x="133805" y="6179670"/>
            <a:ext cx="1203334" cy="626171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8EF77FE8-96C0-4F71-B9B7-927069D02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930" y="6362048"/>
            <a:ext cx="460188" cy="31357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F1F15C1-17A4-4A51-9234-F61FB953FE27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8EB4FCCF-31A5-4E6E-F085-F78CF62A4A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48" y="6252729"/>
            <a:ext cx="1867242" cy="53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5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685783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.pinas@upm.e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2a2/tmpe-fwk" TargetMode="External"/><Relationship Id="rId2" Type="http://schemas.openxmlformats.org/officeDocument/2006/relationships/hyperlink" Target="https://github.com/i2a2/kr260_example_desig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enels.com/product/damc-fmc2zup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nateurope.com/product/nat-mch-g4-microtca-carrier-hub/" TargetMode="External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teurope.com/product/native-c8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F2B16-5D18-3B1D-19F1-27B704252A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b="1"/>
              <a:t>Integration of prototyping and cost-effective XILINX-AMD SoC/FPGA platforms in the DESY Firmware Framework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6F0240-9A8E-10CD-5857-E08E49E7D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600455"/>
            <a:ext cx="8534400" cy="1699333"/>
          </a:xfrm>
        </p:spPr>
        <p:txBody>
          <a:bodyPr>
            <a:noAutofit/>
          </a:bodyPr>
          <a:lstStyle/>
          <a:p>
            <a:r>
              <a:rPr lang="es-ES" sz="1800">
                <a:solidFill>
                  <a:schemeClr val="tx1"/>
                </a:solidFill>
              </a:rPr>
              <a:t>Alejandro Piñas</a:t>
            </a:r>
            <a:r>
              <a:rPr lang="es-ES" sz="1800"/>
              <a:t>, David Andrino, Mariano Ruiz, Antonio Carpeño</a:t>
            </a:r>
          </a:p>
          <a:p>
            <a:r>
              <a:rPr lang="es-ES" sz="1800"/>
              <a:t>Universidad Politécnica de Madrid </a:t>
            </a:r>
          </a:p>
          <a:p>
            <a:r>
              <a:rPr lang="es-ES" sz="1800" b="1">
                <a:hlinkClick r:id="rId2"/>
              </a:rPr>
              <a:t>a.pinas@upm.es</a:t>
            </a:r>
            <a:endParaRPr lang="es-ES" sz="1800" b="1"/>
          </a:p>
          <a:p>
            <a:r>
              <a:rPr lang="es-ES" sz="1800" b="1">
                <a:solidFill>
                  <a:schemeClr val="tx1"/>
                </a:solidFill>
              </a:rPr>
              <a:t>Universidad Politécnica de Madrid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6692FA-6F52-9F2E-9C32-54F4CB76B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1F15C1-17A4-4A51-9234-F61FB953FE27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9543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FADCE-A191-530A-38AD-56EC6F5B3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515B-F755-D9D6-92BF-4AAE4F73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Topics covered using the Kria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2F3FE-1589-1235-1F44-44D5FFA87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56540" indent="-256540"/>
            <a:r>
              <a:rPr lang="en-US" sz="2800" dirty="0">
                <a:ea typeface="Calibri"/>
                <a:cs typeface="Calibri"/>
              </a:rPr>
              <a:t>Basic knowledge</a:t>
            </a:r>
          </a:p>
          <a:p>
            <a:pPr marL="642931" lvl="1" indent="-342900">
              <a:buFont typeface="Wingdings 2" panose="05020102010507070707" pitchFamily="18" charset="2"/>
              <a:buChar char=""/>
            </a:pPr>
            <a:r>
              <a:rPr lang="en-US" sz="2400" dirty="0">
                <a:ea typeface="Calibri"/>
                <a:cs typeface="Calibri"/>
              </a:rPr>
              <a:t>VIVADO ML and VITIS for hardware and software design and integration</a:t>
            </a:r>
          </a:p>
          <a:p>
            <a:pPr marL="556571" lvl="1" indent="-256540"/>
            <a:r>
              <a:rPr lang="en-US" sz="2400" dirty="0">
                <a:ea typeface="Calibri"/>
                <a:cs typeface="Calibri"/>
              </a:rPr>
              <a:t>Integrate ADC/DAC/DIO interfaces</a:t>
            </a:r>
          </a:p>
          <a:p>
            <a:pPr marL="642931" lvl="1" indent="-342900">
              <a:buFont typeface="Wingdings 2" panose="05020102010507070707" pitchFamily="18" charset="2"/>
              <a:buChar char=""/>
            </a:pPr>
            <a:r>
              <a:rPr lang="en-US" sz="2400" dirty="0">
                <a:ea typeface="Calibri"/>
                <a:cs typeface="Calibri"/>
              </a:rPr>
              <a:t>Integrate high-speed communication interfaces (Ethernet, Serial links….)</a:t>
            </a:r>
          </a:p>
          <a:p>
            <a:pPr marL="642931" lvl="1" indent="-342900">
              <a:buFont typeface="Wingdings 2" panose="05020102010507070707" pitchFamily="18" charset="2"/>
              <a:buChar char=""/>
            </a:pPr>
            <a:r>
              <a:rPr lang="en-US" sz="2400" dirty="0">
                <a:ea typeface="Calibri"/>
                <a:cs typeface="Calibri"/>
              </a:rPr>
              <a:t>Embed Linux using </a:t>
            </a:r>
            <a:r>
              <a:rPr lang="en-US" sz="2400" dirty="0" err="1">
                <a:ea typeface="Calibri"/>
                <a:cs typeface="Calibri"/>
              </a:rPr>
              <a:t>Yocto</a:t>
            </a:r>
            <a:r>
              <a:rPr lang="en-US" sz="2400" dirty="0">
                <a:ea typeface="Calibri"/>
                <a:cs typeface="Calibri"/>
              </a:rPr>
              <a:t> (or Petalinux)</a:t>
            </a:r>
          </a:p>
          <a:p>
            <a:pPr marL="642931" lvl="1" indent="-342900">
              <a:buFont typeface="Wingdings 2" panose="05020102010507070707" pitchFamily="18" charset="2"/>
              <a:buChar char=""/>
            </a:pPr>
            <a:r>
              <a:rPr lang="en-US" sz="2400" dirty="0">
                <a:ea typeface="Calibri"/>
                <a:cs typeface="Calibri"/>
              </a:rPr>
              <a:t>Deploy Linux applications</a:t>
            </a:r>
          </a:p>
          <a:p>
            <a:pPr marL="642931" lvl="1" indent="-342900">
              <a:buFont typeface="Wingdings 2" panose="05020102010507070707" pitchFamily="18" charset="2"/>
              <a:buChar char="R"/>
            </a:pPr>
            <a:r>
              <a:rPr lang="en-US" sz="2400" dirty="0">
                <a:ea typeface="Calibri"/>
                <a:cs typeface="Calibri"/>
              </a:rPr>
              <a:t>Debug, integrate and deploy applications in a real device SoC/FPGA</a:t>
            </a:r>
          </a:p>
          <a:p>
            <a:pPr marL="342900" indent="-342900"/>
            <a:r>
              <a:rPr lang="en-US" sz="2800" dirty="0">
                <a:ea typeface="Calibri"/>
                <a:cs typeface="Calibri"/>
              </a:rPr>
              <a:t>Additional knowledge</a:t>
            </a:r>
          </a:p>
          <a:p>
            <a:pPr marL="642931" lvl="1" indent="-342900"/>
            <a:r>
              <a:rPr lang="en-US" sz="2400" dirty="0">
                <a:ea typeface="Calibri"/>
                <a:cs typeface="Calibri"/>
              </a:rPr>
              <a:t>Integration of FMCs</a:t>
            </a:r>
          </a:p>
          <a:p>
            <a:pPr marL="642931" lvl="1" indent="-342900">
              <a:buFont typeface="Wingdings 2" panose="05020102010507070707" pitchFamily="18" charset="2"/>
              <a:buChar char="R"/>
            </a:pPr>
            <a:r>
              <a:rPr lang="en-US" sz="2400" dirty="0">
                <a:ea typeface="Calibri"/>
                <a:cs typeface="Calibri"/>
              </a:rPr>
              <a:t>Specific firmware frameworks (i.e., Desy FWK)</a:t>
            </a:r>
          </a:p>
          <a:p>
            <a:pPr marL="642931" lvl="1" indent="-342900"/>
            <a:r>
              <a:rPr lang="en-US" sz="2400" dirty="0">
                <a:ea typeface="Calibri"/>
                <a:cs typeface="Calibri"/>
              </a:rPr>
              <a:t>Control system integration (</a:t>
            </a:r>
            <a:r>
              <a:rPr lang="en-US" sz="2400" dirty="0" err="1">
                <a:ea typeface="Calibri"/>
                <a:cs typeface="Calibri"/>
              </a:rPr>
              <a:t>ChimeraTK</a:t>
            </a:r>
            <a:r>
              <a:rPr lang="en-US" sz="2400" dirty="0">
                <a:ea typeface="Calibri"/>
                <a:cs typeface="Calibri"/>
              </a:rPr>
              <a:t>, EPICS…)</a:t>
            </a:r>
          </a:p>
          <a:p>
            <a:pPr marL="256540" indent="-256540"/>
            <a:endParaRPr lang="en-US" dirty="0">
              <a:ea typeface="Calibri"/>
              <a:cs typeface="Calibri"/>
            </a:endParaRPr>
          </a:p>
          <a:p>
            <a:pPr marL="256540" indent="-256540"/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6D11F-7C7B-75AF-CAD5-35F101456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1F15C1-17A4-4A51-9234-F61FB953FE27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39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C4007-A1DD-CA77-E333-0D122AC83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FA54A-5253-8C57-9B70-FBBB31874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3"/>
            <a:ext cx="10972800" cy="44653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/>
              <a:t>TEWS TMPE627 Mini PCIe Module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2F3A3E-3A98-8E7E-3772-6F43C6EA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930" y="6362048"/>
            <a:ext cx="460188" cy="3135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1F15C1-17A4-4A51-9234-F61FB953FE27}" type="slidenum">
              <a:rPr lang="es-ES" smtClean="0"/>
              <a:pPr>
                <a:spcAft>
                  <a:spcPts val="600"/>
                </a:spcAft>
              </a:pPr>
              <a:t>11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9F1D18-801B-07DB-8F1E-339F0D41D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3" r="15443" b="19085"/>
          <a:stretch>
            <a:fillRect/>
          </a:stretch>
        </p:blipFill>
        <p:spPr>
          <a:xfrm>
            <a:off x="9002563" y="3224306"/>
            <a:ext cx="2836825" cy="2210304"/>
          </a:xfrm>
          <a:prstGeom prst="rect">
            <a:avLst/>
          </a:prstGeom>
        </p:spPr>
      </p:pic>
      <p:pic>
        <p:nvPicPr>
          <p:cNvPr id="9" name="Imagen 8" descr="Un circuito electrónico&#10;&#10;El contenido generado por IA puede ser incorrecto.">
            <a:extLst>
              <a:ext uri="{FF2B5EF4-FFF2-40B4-BE49-F238E27FC236}">
                <a16:creationId xmlns:a16="http://schemas.microsoft.com/office/drawing/2014/main" id="{D7A8C9EA-B37C-0A25-D4E6-E12604A89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50" y="3224306"/>
            <a:ext cx="2210304" cy="2210304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A014F0CB-3AB3-27B8-7E32-C13AFE25DC63}"/>
              </a:ext>
            </a:extLst>
          </p:cNvPr>
          <p:cNvCxnSpPr>
            <a:cxnSpLocks/>
          </p:cNvCxnSpPr>
          <p:nvPr/>
        </p:nvCxnSpPr>
        <p:spPr>
          <a:xfrm>
            <a:off x="7125546" y="2517422"/>
            <a:ext cx="0" cy="11637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63DF7184-6A4D-3F97-18BE-6E667822C7CD}"/>
              </a:ext>
            </a:extLst>
          </p:cNvPr>
          <p:cNvCxnSpPr>
            <a:cxnSpLocks/>
          </p:cNvCxnSpPr>
          <p:nvPr/>
        </p:nvCxnSpPr>
        <p:spPr>
          <a:xfrm>
            <a:off x="8049104" y="4240353"/>
            <a:ext cx="143555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00EE359-A313-A335-B628-204FB0BBF6CD}"/>
              </a:ext>
            </a:extLst>
          </p:cNvPr>
          <p:cNvSpPr txBox="1">
            <a:spLocks/>
          </p:cNvSpPr>
          <p:nvPr/>
        </p:nvSpPr>
        <p:spPr>
          <a:xfrm>
            <a:off x="609599" y="1026891"/>
            <a:ext cx="5227735" cy="48278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540" indent="-256540"/>
            <a:r>
              <a:rPr lang="en-US" sz="2400" dirty="0" err="1"/>
              <a:t>mPCIe</a:t>
            </a:r>
            <a:r>
              <a:rPr lang="en-US" sz="2400" dirty="0"/>
              <a:t> board: </a:t>
            </a:r>
            <a:r>
              <a:rPr lang="en-US" sz="2400" dirty="0" err="1"/>
              <a:t>Artix</a:t>
            </a:r>
            <a:r>
              <a:rPr lang="en-US" sz="2400" dirty="0"/>
              <a:t> 7 (~1200€ ) PCIe Gen2 hard-core</a:t>
            </a:r>
          </a:p>
          <a:p>
            <a:pPr marL="256540" indent="-256540"/>
            <a:r>
              <a:rPr lang="en-US" sz="2400" dirty="0"/>
              <a:t>Integrated data converters and DIO</a:t>
            </a:r>
            <a:endParaRPr lang="en-US" sz="24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/>
              <a:t>4xChannel 16-bit ADC (Up to 200 </a:t>
            </a:r>
            <a:r>
              <a:rPr lang="en-US" sz="2000" dirty="0" err="1"/>
              <a:t>Ksps</a:t>
            </a:r>
            <a:r>
              <a:rPr lang="en-US" sz="2000" dirty="0"/>
              <a:t>)</a:t>
            </a:r>
            <a:endParaRPr lang="en-US" sz="20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/>
              <a:t>4xChannel 16-bit DAC (10 µs conversion time)</a:t>
            </a:r>
            <a:endParaRPr lang="en-US" sz="20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/>
              <a:t>14 digital I/O TTL lanes</a:t>
            </a:r>
          </a:p>
          <a:p>
            <a:pPr marL="256864" indent="-213995"/>
            <a:r>
              <a:rPr lang="en-GB" sz="2400" dirty="0">
                <a:ea typeface="Calibri"/>
                <a:cs typeface="Calibri"/>
              </a:rPr>
              <a:t>Project contains</a:t>
            </a:r>
          </a:p>
          <a:p>
            <a:pPr marL="556895" lvl="1" indent="-213995"/>
            <a:r>
              <a:rPr lang="en-GB" sz="2000" dirty="0">
                <a:ea typeface="Calibri"/>
                <a:cs typeface="Calibri"/>
              </a:rPr>
              <a:t>ADC/DAC and PCIe interfaces</a:t>
            </a:r>
          </a:p>
          <a:p>
            <a:pPr marL="556895" lvl="1" indent="-213995"/>
            <a:r>
              <a:rPr lang="en-GB" sz="2000" dirty="0">
                <a:ea typeface="Calibri"/>
                <a:cs typeface="Calibri"/>
              </a:rPr>
              <a:t>Register configuration interface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60C75CE-0E26-DC6A-ABA0-F1F69B2178D3}"/>
              </a:ext>
            </a:extLst>
          </p:cNvPr>
          <p:cNvSpPr txBox="1"/>
          <p:nvPr/>
        </p:nvSpPr>
        <p:spPr>
          <a:xfrm>
            <a:off x="5979887" y="5785516"/>
            <a:ext cx="4601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1">
                    <a:lumMod val="75000"/>
                  </a:schemeClr>
                </a:solidFill>
              </a:rPr>
              <a:t>https://www.tews.com/products/mpcie/tmpe627/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C773077-EF26-F7D6-CA2F-9FF0DEE5C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188525" y="1035939"/>
            <a:ext cx="2210305" cy="135848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5E0F748-0AE1-1CF0-6A17-DFDA13A7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381" y="1035938"/>
            <a:ext cx="3298004" cy="19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46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92B14-0CE0-D1A8-5D75-BC9D9899A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8EE7D2-1725-8495-C082-6D15BE3E7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3"/>
            <a:ext cx="10972800" cy="44653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/>
              <a:t>TEWS TMPE627 (Hardware: </a:t>
            </a:r>
            <a:r>
              <a:rPr lang="es-ES" sz="3200" err="1"/>
              <a:t>tmpe-fwk</a:t>
            </a:r>
            <a:r>
              <a:rPr lang="es-ES" sz="3200"/>
              <a:t>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77AF81-154F-AA01-AA24-18093FD18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930" y="6362048"/>
            <a:ext cx="460188" cy="3135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1F15C1-17A4-4A51-9234-F61FB953FE27}" type="slidenum">
              <a:rPr lang="es-ES" smtClean="0"/>
              <a:pPr>
                <a:spcAft>
                  <a:spcPts val="600"/>
                </a:spcAft>
              </a:pPr>
              <a:t>12</a:t>
            </a:fld>
            <a:endParaRPr lang="es-E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A18E66-F71B-969F-F46A-51E4E8CD3A32}"/>
              </a:ext>
            </a:extLst>
          </p:cNvPr>
          <p:cNvSpPr txBox="1">
            <a:spLocks/>
          </p:cNvSpPr>
          <p:nvPr/>
        </p:nvSpPr>
        <p:spPr>
          <a:xfrm>
            <a:off x="609600" y="1026891"/>
            <a:ext cx="4876800" cy="5026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XDMA for PCIe communication</a:t>
            </a:r>
          </a:p>
          <a:p>
            <a:pPr lvl="1"/>
            <a:r>
              <a:rPr lang="en-US" dirty="0"/>
              <a:t>AXI Stream mode</a:t>
            </a:r>
          </a:p>
          <a:p>
            <a:pPr lvl="1"/>
            <a:r>
              <a:rPr lang="en-US" dirty="0"/>
              <a:t>AXI Lite for configuration registers </a:t>
            </a:r>
          </a:p>
          <a:p>
            <a:pPr lvl="2"/>
            <a:r>
              <a:rPr lang="en-US" sz="1600" dirty="0"/>
              <a:t>DESY RDL-generated (Configure sampling rate, nº samples, </a:t>
            </a:r>
            <a:r>
              <a:rPr lang="en-US" sz="1600" dirty="0" err="1"/>
              <a:t>etc</a:t>
            </a:r>
            <a:r>
              <a:rPr lang="en-US" sz="1600" dirty="0"/>
              <a:t>)</a:t>
            </a:r>
          </a:p>
          <a:p>
            <a:r>
              <a:rPr lang="en-US" sz="2000" dirty="0"/>
              <a:t>ADC/DAC Interface using SPI</a:t>
            </a:r>
          </a:p>
          <a:p>
            <a:r>
              <a:rPr lang="en-US" sz="2000" dirty="0"/>
              <a:t>Clock domain crossing handling</a:t>
            </a:r>
            <a:endParaRPr lang="en-US" sz="1700" dirty="0"/>
          </a:p>
          <a:p>
            <a:r>
              <a:rPr lang="en-US" sz="2000" dirty="0"/>
              <a:t>User logic goes into the “DSP” block</a:t>
            </a:r>
          </a:p>
          <a:p>
            <a:r>
              <a:rPr lang="en-US" sz="2000" dirty="0"/>
              <a:t>Ready to integrate HLS kernels with the following AXI Stream interfaces:</a:t>
            </a:r>
          </a:p>
          <a:p>
            <a:pPr lvl="1"/>
            <a:r>
              <a:rPr lang="en-US" dirty="0"/>
              <a:t>4 streams from ADC channels</a:t>
            </a:r>
          </a:p>
          <a:p>
            <a:pPr lvl="1"/>
            <a:r>
              <a:rPr lang="en-US" dirty="0"/>
              <a:t>4 streams for DACs</a:t>
            </a:r>
          </a:p>
          <a:p>
            <a:pPr lvl="1"/>
            <a:r>
              <a:rPr lang="en-US" dirty="0"/>
              <a:t>PCIe input stream from host computer</a:t>
            </a:r>
          </a:p>
          <a:p>
            <a:pPr lvl="1"/>
            <a:r>
              <a:rPr lang="en-US" dirty="0"/>
              <a:t>PCIe out stream for host computer</a:t>
            </a:r>
            <a:endParaRPr lang="en-GB" dirty="0"/>
          </a:p>
          <a:p>
            <a:pPr lvl="1"/>
            <a:endParaRPr lang="en-US" sz="1700" dirty="0"/>
          </a:p>
        </p:txBody>
      </p:sp>
      <p:pic>
        <p:nvPicPr>
          <p:cNvPr id="13" name="Imagen 12" descr="Gráfico, Diagrama, Gráfico de cajas y bigotes&#10;&#10;El contenido generado por IA puede ser incorrecto.">
            <a:extLst>
              <a:ext uri="{FF2B5EF4-FFF2-40B4-BE49-F238E27FC236}">
                <a16:creationId xmlns:a16="http://schemas.microsoft.com/office/drawing/2014/main" id="{987E394E-AAC1-56B6-2A87-CF313EAFB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91" y="926062"/>
            <a:ext cx="4306239" cy="3174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133EB3-2DC1-A232-0435-DB806090D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436" y="869784"/>
            <a:ext cx="457200" cy="4572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0CB831-B790-093D-006D-1A64B5D3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53" y="3568361"/>
            <a:ext cx="617403" cy="5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6409C878-3365-96E6-6A5E-79F049DDC44F}"/>
              </a:ext>
            </a:extLst>
          </p:cNvPr>
          <p:cNvCxnSpPr>
            <a:cxnSpLocks/>
            <a:stCxn id="1028" idx="3"/>
          </p:cNvCxnSpPr>
          <p:nvPr/>
        </p:nvCxnSpPr>
        <p:spPr>
          <a:xfrm flipV="1">
            <a:off x="5803456" y="2665927"/>
            <a:ext cx="3160240" cy="11989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029769AE-FE0E-324E-C4F3-987EF8253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12070" r="6089" b="12306"/>
          <a:stretch>
            <a:fillRect/>
          </a:stretch>
        </p:blipFill>
        <p:spPr>
          <a:xfrm>
            <a:off x="7005948" y="4204492"/>
            <a:ext cx="4069724" cy="17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26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FEFE8-7A4B-6834-C7E2-68C4DAEDC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867219-BDAD-FC8D-088A-BC1EE0C4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/>
              <a:t>TEWS TMPE627 (</a:t>
            </a:r>
            <a:r>
              <a:rPr lang="es-ES" sz="3200" err="1"/>
              <a:t>Development</a:t>
            </a:r>
            <a:r>
              <a:rPr lang="es-ES" sz="3200"/>
              <a:t> Flow)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AB517-9763-0C39-8DB9-F406B1045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352" y="1026891"/>
            <a:ext cx="5768940" cy="2109321"/>
          </a:xfrm>
        </p:spPr>
        <p:txBody>
          <a:bodyPr>
            <a:normAutofit fontScale="92500"/>
          </a:bodyPr>
          <a:lstStyle/>
          <a:p>
            <a:r>
              <a:rPr lang="en-GB" sz="2800" dirty="0"/>
              <a:t>Fully automated compilation with FWK</a:t>
            </a:r>
          </a:p>
          <a:p>
            <a:pPr marL="685791" lvl="1" indent="-342900">
              <a:buFont typeface="+mj-lt"/>
              <a:buAutoNum type="arabicPeriod"/>
            </a:pPr>
            <a:r>
              <a:rPr lang="en-GB" sz="2400" dirty="0"/>
              <a:t>Compile DSP HLS algorithm with Vitis HLS</a:t>
            </a:r>
          </a:p>
          <a:p>
            <a:pPr marL="685791" lvl="1" indent="-342900">
              <a:buFont typeface="+mj-lt"/>
              <a:buAutoNum type="arabicPeriod"/>
            </a:pPr>
            <a:r>
              <a:rPr lang="en-GB" sz="2400" dirty="0" err="1"/>
              <a:t>DesyRDL</a:t>
            </a:r>
            <a:r>
              <a:rPr lang="en-GB" sz="2400" dirty="0"/>
              <a:t> generates registers HDL source</a:t>
            </a:r>
          </a:p>
          <a:p>
            <a:pPr marL="685791" lvl="1" indent="-342900">
              <a:buFont typeface="+mj-lt"/>
              <a:buAutoNum type="arabicPeriod"/>
            </a:pPr>
            <a:r>
              <a:rPr lang="en-GB" sz="2400" dirty="0"/>
              <a:t>Generate bitstream using Vivado</a:t>
            </a:r>
          </a:p>
          <a:p>
            <a:pPr marL="685791" lvl="1" indent="-342900">
              <a:buFont typeface="+mj-lt"/>
              <a:buAutoNum type="arabicPeriod"/>
            </a:pPr>
            <a:endParaRPr lang="en-GB" dirty="0"/>
          </a:p>
          <a:p>
            <a:pPr marL="685791" lvl="1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34715F-8254-7942-86E3-8B2C7A28A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1F15C1-17A4-4A51-9234-F61FB953FE27}" type="slidenum">
              <a:rPr lang="es-ES" smtClean="0"/>
              <a:pPr>
                <a:spcAft>
                  <a:spcPts val="600"/>
                </a:spcAft>
              </a:pPr>
              <a:t>13</a:t>
            </a:fld>
            <a:endParaRPr lang="es-E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D7F377-F190-F603-828E-EA8BC7D0B14A}"/>
              </a:ext>
            </a:extLst>
          </p:cNvPr>
          <p:cNvSpPr txBox="1">
            <a:spLocks/>
          </p:cNvSpPr>
          <p:nvPr/>
        </p:nvSpPr>
        <p:spPr>
          <a:xfrm>
            <a:off x="609600" y="1026891"/>
            <a:ext cx="4876800" cy="4827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4" name="Imagen 13" descr="Diagrama&#10;&#10;El contenido generado por IA puede ser incorrecto.">
            <a:extLst>
              <a:ext uri="{FF2B5EF4-FFF2-40B4-BE49-F238E27FC236}">
                <a16:creationId xmlns:a16="http://schemas.microsoft.com/office/drawing/2014/main" id="{0B83161F-C908-FC93-73B7-DAFCCDE71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32" y="620039"/>
            <a:ext cx="3216232" cy="2820756"/>
          </a:xfrm>
          <a:prstGeom prst="rect">
            <a:avLst/>
          </a:prstGeom>
        </p:spPr>
      </p:pic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10214DF1-8DA6-0150-4590-2F601DE27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9936" r="4817" b="10571"/>
          <a:stretch>
            <a:fillRect/>
          </a:stretch>
        </p:blipFill>
        <p:spPr>
          <a:xfrm>
            <a:off x="6705602" y="3702255"/>
            <a:ext cx="5097093" cy="215244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76E17A8-574C-CA21-264E-3C2397DBEFBA}"/>
              </a:ext>
            </a:extLst>
          </p:cNvPr>
          <p:cNvSpPr txBox="1"/>
          <p:nvPr/>
        </p:nvSpPr>
        <p:spPr>
          <a:xfrm>
            <a:off x="457318" y="3136212"/>
            <a:ext cx="5768941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8610" indent="-285750">
              <a:buFont typeface="Arial" panose="020B0604020202020204" pitchFamily="34" charset="0"/>
              <a:buChar char="•"/>
            </a:pPr>
            <a:r>
              <a:rPr lang="en-GB" sz="2400" dirty="0"/>
              <a:t>The project contains an example HLS kernel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2000" dirty="0"/>
              <a:t>Data movement from FPGA to host PC through PCIe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2000" dirty="0"/>
              <a:t>Data movement from host PC to FPGA through PCIe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2000" dirty="0"/>
              <a:t>FIR filter: </a:t>
            </a:r>
          </a:p>
          <a:p>
            <a:pPr lvl="2"/>
            <a:r>
              <a:rPr lang="en-GB" sz="2000" dirty="0"/>
              <a:t>ADC </a:t>
            </a:r>
            <a:r>
              <a:rPr lang="en-GB" sz="2000" dirty="0">
                <a:sym typeface="Wingdings" panose="05000000000000000000" pitchFamily="2" charset="2"/>
              </a:rPr>
              <a:t> FIR  DAC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32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4261-2838-E368-4B3E-3148C6BA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/>
              <a:t>TEWS TMPE627 (Software: </a:t>
            </a:r>
            <a:r>
              <a:rPr lang="es-ES" sz="2800" err="1"/>
              <a:t>tmpe-chimeratk</a:t>
            </a:r>
            <a:r>
              <a:rPr lang="es-ES" sz="2800"/>
              <a:t>)</a:t>
            </a:r>
            <a:endParaRPr lang="en-GB"/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29ECDBD-6EE0-302A-4709-62E0310578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939213"/>
            <a:ext cx="4019550" cy="2585037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579027-54E0-73A9-836F-E8F8507C6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318" y="1083687"/>
            <a:ext cx="5384800" cy="4525963"/>
          </a:xfrm>
        </p:spPr>
        <p:txBody>
          <a:bodyPr/>
          <a:lstStyle/>
          <a:p>
            <a:r>
              <a:rPr lang="en-US" dirty="0"/>
              <a:t>Use of XDMA Linux Device Driver</a:t>
            </a:r>
          </a:p>
          <a:p>
            <a:r>
              <a:rPr lang="en-US" dirty="0"/>
              <a:t>FWK generates the required files for </a:t>
            </a:r>
            <a:r>
              <a:rPr lang="en-US" dirty="0" err="1"/>
              <a:t>ChimeraTK</a:t>
            </a:r>
            <a:r>
              <a:rPr lang="en-US" dirty="0"/>
              <a:t> Integration</a:t>
            </a:r>
          </a:p>
          <a:p>
            <a:r>
              <a:rPr lang="en-US" dirty="0"/>
              <a:t>Qt Hardware Monitor for the configuration of the main registers in ADC and DAC chips and basic data acquisition parameters</a:t>
            </a:r>
          </a:p>
          <a:p>
            <a:r>
              <a:rPr lang="en-US" dirty="0"/>
              <a:t>Examples of configuration and acquisition using </a:t>
            </a:r>
            <a:r>
              <a:rPr lang="en-US" dirty="0" err="1"/>
              <a:t>DeviceAccess</a:t>
            </a:r>
            <a:r>
              <a:rPr lang="en-US" dirty="0"/>
              <a:t> written in:</a:t>
            </a:r>
          </a:p>
          <a:p>
            <a:pPr lvl="1"/>
            <a:r>
              <a:rPr lang="en-US" sz="2400" dirty="0"/>
              <a:t>C++</a:t>
            </a:r>
          </a:p>
          <a:p>
            <a:pPr lvl="1"/>
            <a:r>
              <a:rPr lang="en-US" sz="2400" dirty="0"/>
              <a:t>Python</a:t>
            </a:r>
          </a:p>
          <a:p>
            <a:pPr lvl="1"/>
            <a:r>
              <a:rPr lang="en-US" sz="2400" dirty="0"/>
              <a:t>Rust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0D39B-6861-239C-CCAA-B6738012F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1F15C1-17A4-4A51-9234-F61FB953FE27}" type="slidenum">
              <a:rPr lang="es-ES" smtClean="0"/>
              <a:pPr/>
              <a:t>14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535A0B-9302-AC43-D729-2F4FC845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12" y="3652587"/>
            <a:ext cx="2607888" cy="195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3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EF91F-BFA0-1600-2CDB-903CEFE30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11CF4-4824-6469-5CD4-FB1A465EC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Topics covered using the TEWS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8F154-B0FD-C41A-402F-C91D6F3F1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56540" indent="-256540"/>
            <a:r>
              <a:rPr lang="en-US" sz="2800" dirty="0">
                <a:ea typeface="Calibri"/>
                <a:cs typeface="Calibri"/>
              </a:rPr>
              <a:t>Basic knowledge</a:t>
            </a:r>
          </a:p>
          <a:p>
            <a:pPr marL="642931" lvl="1" indent="-342900">
              <a:buFont typeface="Wingdings 2" panose="05020102010507070707" pitchFamily="18" charset="2"/>
              <a:buChar char=""/>
            </a:pPr>
            <a:r>
              <a:rPr lang="en-US" sz="2400" dirty="0">
                <a:ea typeface="Calibri"/>
                <a:cs typeface="Calibri"/>
              </a:rPr>
              <a:t>VIVADO ML and VITIS for hardware and software design and integration</a:t>
            </a:r>
          </a:p>
          <a:p>
            <a:pPr marL="642931" lvl="1" indent="-342900">
              <a:buFont typeface="Wingdings 2" panose="05020102010507070707" pitchFamily="18" charset="2"/>
              <a:buChar char="R"/>
            </a:pPr>
            <a:r>
              <a:rPr lang="en-US" sz="2400" dirty="0">
                <a:ea typeface="Calibri"/>
                <a:cs typeface="Calibri"/>
              </a:rPr>
              <a:t>Integrate ADC/DAC/DIO interfaces</a:t>
            </a:r>
          </a:p>
          <a:p>
            <a:pPr marL="642931" lvl="1" indent="-342900">
              <a:buFont typeface="Wingdings 2" panose="05020102010507070707" pitchFamily="18" charset="2"/>
              <a:buChar char="R"/>
            </a:pPr>
            <a:r>
              <a:rPr lang="en-US" sz="2400" dirty="0">
                <a:ea typeface="Calibri"/>
                <a:cs typeface="Calibri"/>
              </a:rPr>
              <a:t>Integrate high-speed communication interfaces (PCIe)</a:t>
            </a:r>
          </a:p>
          <a:p>
            <a:pPr marL="556571" lvl="1" indent="-256540"/>
            <a:r>
              <a:rPr lang="en-US" sz="2400" dirty="0">
                <a:ea typeface="Calibri"/>
                <a:cs typeface="Calibri"/>
              </a:rPr>
              <a:t>Embed Linux using </a:t>
            </a:r>
            <a:r>
              <a:rPr lang="en-US" sz="2400" dirty="0" err="1">
                <a:ea typeface="Calibri"/>
                <a:cs typeface="Calibri"/>
              </a:rPr>
              <a:t>Yocto</a:t>
            </a:r>
            <a:r>
              <a:rPr lang="en-US" sz="2400" dirty="0">
                <a:ea typeface="Calibri"/>
                <a:cs typeface="Calibri"/>
              </a:rPr>
              <a:t> (or Petalinux)</a:t>
            </a:r>
          </a:p>
          <a:p>
            <a:pPr marL="642931" lvl="1" indent="-342900">
              <a:buFont typeface="Wingdings 2" panose="05020102010507070707" pitchFamily="18" charset="2"/>
              <a:buChar char=""/>
            </a:pPr>
            <a:r>
              <a:rPr lang="en-US" sz="2400" dirty="0">
                <a:ea typeface="Calibri"/>
                <a:cs typeface="Calibri"/>
              </a:rPr>
              <a:t>Deploy Linux applications</a:t>
            </a:r>
          </a:p>
          <a:p>
            <a:pPr marL="642931" lvl="1" indent="-342900">
              <a:buFont typeface="Wingdings 2" panose="05020102010507070707" pitchFamily="18" charset="2"/>
              <a:buChar char="R"/>
            </a:pPr>
            <a:r>
              <a:rPr lang="en-US" sz="2400" dirty="0">
                <a:ea typeface="Calibri"/>
                <a:cs typeface="Calibri"/>
              </a:rPr>
              <a:t>Debug, integrate and deploy applications in a real device SoC/FPGA</a:t>
            </a:r>
          </a:p>
          <a:p>
            <a:pPr marL="342900" indent="-342900"/>
            <a:r>
              <a:rPr lang="en-US" sz="2800" dirty="0">
                <a:ea typeface="Calibri"/>
                <a:cs typeface="Calibri"/>
              </a:rPr>
              <a:t>Additional knowledge</a:t>
            </a:r>
          </a:p>
          <a:p>
            <a:pPr marL="642931" lvl="1" indent="-342900"/>
            <a:r>
              <a:rPr lang="en-US" sz="2400" dirty="0">
                <a:ea typeface="Calibri"/>
                <a:cs typeface="Calibri"/>
              </a:rPr>
              <a:t>Integration of FMCs</a:t>
            </a:r>
          </a:p>
          <a:p>
            <a:pPr marL="642931" lvl="1" indent="-342900">
              <a:buFont typeface="Wingdings 2" panose="05020102010507070707" pitchFamily="18" charset="2"/>
              <a:buChar char="R"/>
            </a:pPr>
            <a:r>
              <a:rPr lang="en-US" sz="2400" dirty="0">
                <a:ea typeface="Calibri"/>
                <a:cs typeface="Calibri"/>
              </a:rPr>
              <a:t>Specific firmware frameworks (i.e., Desy FWK)</a:t>
            </a:r>
          </a:p>
          <a:p>
            <a:pPr marL="642931" lvl="1" indent="-342900">
              <a:buFont typeface="Wingdings 2" panose="05020102010507070707" pitchFamily="18" charset="2"/>
              <a:buChar char="R"/>
            </a:pPr>
            <a:r>
              <a:rPr lang="en-US" sz="2400" dirty="0">
                <a:ea typeface="Calibri"/>
                <a:cs typeface="Calibri"/>
              </a:rPr>
              <a:t>Control system integration (</a:t>
            </a:r>
            <a:r>
              <a:rPr lang="en-US" sz="2400" dirty="0" err="1">
                <a:ea typeface="Calibri"/>
                <a:cs typeface="Calibri"/>
              </a:rPr>
              <a:t>ChimeraTK</a:t>
            </a:r>
            <a:r>
              <a:rPr lang="en-US" sz="2400" dirty="0">
                <a:ea typeface="Calibri"/>
                <a:cs typeface="Calibri"/>
              </a:rPr>
              <a:t>, EPICS…)</a:t>
            </a:r>
          </a:p>
          <a:p>
            <a:pPr marL="256540" indent="-256540"/>
            <a:endParaRPr lang="en-US" dirty="0">
              <a:ea typeface="Calibri"/>
              <a:cs typeface="Calibri"/>
            </a:endParaRPr>
          </a:p>
          <a:p>
            <a:pPr marL="256540" indent="-256540"/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ADFA0-AF77-76C5-9DFC-9C8ABB6EF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1F15C1-17A4-4A51-9234-F61FB953FE27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5785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71B3-81B0-3B2A-969B-D3C1B0AD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731E0-0BAB-24B0-2BC3-350230763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53" y="764705"/>
            <a:ext cx="6030818" cy="5361459"/>
          </a:xfrm>
        </p:spPr>
        <p:txBody>
          <a:bodyPr/>
          <a:lstStyle/>
          <a:p>
            <a:r>
              <a:rPr lang="en-US" dirty="0"/>
              <a:t>Integration in DESY FWK of:</a:t>
            </a:r>
          </a:p>
          <a:p>
            <a:pPr lvl="1"/>
            <a:r>
              <a:rPr lang="en-US" dirty="0"/>
              <a:t>Accelerated platforms</a:t>
            </a:r>
          </a:p>
          <a:p>
            <a:pPr lvl="1"/>
            <a:r>
              <a:rPr lang="en-US" dirty="0"/>
              <a:t>Support for Kria KR260</a:t>
            </a:r>
          </a:p>
          <a:p>
            <a:pPr lvl="1"/>
            <a:r>
              <a:rPr lang="en-US" dirty="0"/>
              <a:t>Support for a </a:t>
            </a:r>
            <a:r>
              <a:rPr lang="en-US" dirty="0" err="1"/>
              <a:t>mPCIe</a:t>
            </a:r>
            <a:r>
              <a:rPr lang="en-US" dirty="0"/>
              <a:t> XILINX-based DAQ device</a:t>
            </a:r>
          </a:p>
          <a:p>
            <a:r>
              <a:rPr lang="en-US" dirty="0"/>
              <a:t>Two repositories containing the source code for hardware and software parts</a:t>
            </a:r>
          </a:p>
          <a:p>
            <a:pPr marL="585781" lvl="1" indent="-285750"/>
            <a:r>
              <a:rPr lang="en-US" dirty="0"/>
              <a:t>Open access to GitHub repos</a:t>
            </a:r>
          </a:p>
          <a:p>
            <a:pPr marL="585781" lvl="1" indent="-285750"/>
            <a:r>
              <a:rPr lang="en-US" dirty="0"/>
              <a:t>Repositories contain documentation about requirements and build instructions</a:t>
            </a:r>
          </a:p>
          <a:p>
            <a:pPr lvl="1"/>
            <a:r>
              <a:rPr lang="es-ES" dirty="0">
                <a:hlinkClick r:id="rId2"/>
              </a:rPr>
              <a:t>https://github.com/i2a2/kr260_example_design</a:t>
            </a:r>
            <a:endParaRPr lang="es-ES" dirty="0"/>
          </a:p>
          <a:p>
            <a:pPr lvl="1"/>
            <a:r>
              <a:rPr lang="es-ES" dirty="0">
                <a:hlinkClick r:id="rId3"/>
              </a:rPr>
              <a:t>https://github.com/i2a2/tmpe-fwk</a:t>
            </a:r>
            <a:endParaRPr lang="es-ES" dirty="0"/>
          </a:p>
          <a:p>
            <a:pPr marL="342891" lvl="1" indent="0">
              <a:buNone/>
            </a:pPr>
            <a:endParaRPr lang="en-US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6CCC2-1C94-4CEA-1B0C-8363BD513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1F15C1-17A4-4A51-9234-F61FB953FE27}" type="slidenum">
              <a:rPr lang="es-ES" smtClean="0"/>
              <a:pPr/>
              <a:t>16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7A94D0-8F7D-B72B-2D97-D55E028F2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545" y="548680"/>
            <a:ext cx="4868102" cy="29737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8C12C4-AB31-D2B2-327D-29E02932F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0574" y="3607987"/>
            <a:ext cx="4616043" cy="23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57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B4C50-690C-D870-1135-0997957E3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3" y="0"/>
            <a:ext cx="11713301" cy="548680"/>
          </a:xfrm>
        </p:spPr>
        <p:txBody>
          <a:bodyPr/>
          <a:lstStyle/>
          <a:p>
            <a:r>
              <a:rPr lang="en-US"/>
              <a:t>Who are I2A2	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D42FE-9DE5-7B1F-D250-3705164ED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850" y="764705"/>
            <a:ext cx="8199804" cy="5361459"/>
          </a:xfrm>
        </p:spPr>
        <p:txBody>
          <a:bodyPr/>
          <a:lstStyle/>
          <a:p>
            <a:r>
              <a:rPr lang="en-US" dirty="0"/>
              <a:t>I2A2-UPM is a research group in UPM </a:t>
            </a:r>
          </a:p>
          <a:p>
            <a:r>
              <a:rPr lang="en-US" dirty="0"/>
              <a:t>40 people</a:t>
            </a:r>
          </a:p>
          <a:p>
            <a:r>
              <a:rPr lang="en-US" dirty="0"/>
              <a:t>Working in close collaboration with Industry and research entities</a:t>
            </a:r>
          </a:p>
          <a:p>
            <a:r>
              <a:rPr lang="en-US" dirty="0"/>
              <a:t>I2A2 is a collaborator of ITER</a:t>
            </a:r>
            <a:r>
              <a:rPr lang="en-US"/>
              <a:t>, Max Planck IPP and </a:t>
            </a:r>
            <a:r>
              <a:rPr lang="en-US" dirty="0"/>
              <a:t>CIEMAT in Big Science Area</a:t>
            </a:r>
          </a:p>
          <a:p>
            <a:r>
              <a:rPr lang="en-US" dirty="0"/>
              <a:t>We train young engineers in advanced instrumentation and embedded systems through participation in R&amp;D activities. </a:t>
            </a:r>
          </a:p>
          <a:p>
            <a:r>
              <a:rPr lang="en-US" dirty="0"/>
              <a:t>We are eager to participate in research projects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1598D-ADEF-7B05-0DA3-A66F91BAA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0" y="6387448"/>
            <a:ext cx="400050" cy="313573"/>
          </a:xfrm>
        </p:spPr>
        <p:txBody>
          <a:bodyPr/>
          <a:lstStyle/>
          <a:p>
            <a:fld id="{DF1F15C1-17A4-4A51-9234-F61FB953FE27}" type="slidenum">
              <a:rPr lang="es-ES" smtClean="0"/>
              <a:pPr/>
              <a:t>17</a:t>
            </a:fld>
            <a:endParaRPr lang="es-ES"/>
          </a:p>
        </p:txBody>
      </p:sp>
      <p:pic>
        <p:nvPicPr>
          <p:cNvPr id="6" name="Imagen 5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8C9D1419-B3B7-6D29-EC8E-E7572D3AC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13111" r="26666" b="15999"/>
          <a:stretch>
            <a:fillRect/>
          </a:stretch>
        </p:blipFill>
        <p:spPr>
          <a:xfrm>
            <a:off x="571500" y="1357493"/>
            <a:ext cx="2635250" cy="273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83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70673-7570-8C19-0A84-743C77250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CBBBE8-8F68-F595-E88F-DFBA08FBE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544" y="1777482"/>
            <a:ext cx="8526170" cy="14838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6600" noProof="0">
                <a:solidFill>
                  <a:srgbClr val="7030A0"/>
                </a:solidFill>
              </a:rPr>
              <a:t>Thanks for your attention</a:t>
            </a:r>
          </a:p>
          <a:p>
            <a:pPr marL="0" indent="0" algn="ctr">
              <a:buNone/>
            </a:pPr>
            <a:r>
              <a:rPr lang="es-ES" sz="4700"/>
              <a:t>Alejandro Piñas: apinas@upm.es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4B6209-99CF-0C56-29C5-A94AE260B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1F15C1-17A4-4A51-9234-F61FB953FE27}" type="slidenum">
              <a:rPr lang="es-ES" smtClean="0"/>
              <a:pPr/>
              <a:t>18</a:t>
            </a:fld>
            <a:endParaRPr lang="es-ES"/>
          </a:p>
        </p:txBody>
      </p:sp>
      <p:pic>
        <p:nvPicPr>
          <p:cNvPr id="6" name="Marcador de contenido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B476EF7-C879-E33F-6142-52B527FBE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3" y="4938852"/>
            <a:ext cx="3722834" cy="1014472"/>
          </a:xfrm>
          <a:prstGeom prst="rect">
            <a:avLst/>
          </a:prstGeom>
          <a:noFill/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08DCF64-55BD-0E75-4FAC-440DB81148BF}"/>
              </a:ext>
            </a:extLst>
          </p:cNvPr>
          <p:cNvSpPr txBox="1">
            <a:spLocks/>
          </p:cNvSpPr>
          <p:nvPr/>
        </p:nvSpPr>
        <p:spPr>
          <a:xfrm>
            <a:off x="4786819" y="4338608"/>
            <a:ext cx="6885992" cy="1483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noProof="0"/>
          </a:p>
        </p:txBody>
      </p:sp>
    </p:spTree>
    <p:extLst>
      <p:ext uri="{BB962C8B-B14F-4D97-AF65-F5344CB8AC3E}">
        <p14:creationId xmlns:p14="http://schemas.microsoft.com/office/powerpoint/2010/main" val="96253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19176-4F9A-5D10-36B7-43E3467E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err="1"/>
              <a:t>Outline</a:t>
            </a:r>
            <a:endParaRPr lang="es-ES" sz="28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7CB642-5917-EC0C-516D-2FEAE20AE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83" y="825500"/>
            <a:ext cx="11154617" cy="523121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Kria KR260</a:t>
            </a:r>
          </a:p>
          <a:p>
            <a:pPr lvl="1"/>
            <a:r>
              <a:rPr lang="en-US" sz="2500" noProof="0" dirty="0"/>
              <a:t>Hardware Design</a:t>
            </a:r>
          </a:p>
          <a:p>
            <a:pPr lvl="1"/>
            <a:r>
              <a:rPr lang="en-US" sz="2500" noProof="0" dirty="0"/>
              <a:t>Software (</a:t>
            </a:r>
            <a:r>
              <a:rPr lang="en-US" sz="2500" noProof="0" dirty="0" err="1"/>
              <a:t>Yocto</a:t>
            </a:r>
            <a:r>
              <a:rPr lang="en-US" sz="2500" noProof="0" dirty="0"/>
              <a:t>)</a:t>
            </a:r>
          </a:p>
          <a:p>
            <a:pPr lvl="1"/>
            <a:r>
              <a:rPr lang="en-US" sz="2500" noProof="0" dirty="0"/>
              <a:t>Design Methodology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TEWS TMPE627</a:t>
            </a:r>
          </a:p>
          <a:p>
            <a:pPr lvl="1"/>
            <a:r>
              <a:rPr lang="en-US" sz="2500" noProof="0" dirty="0"/>
              <a:t>Hardware Design</a:t>
            </a:r>
          </a:p>
          <a:p>
            <a:pPr lvl="1"/>
            <a:r>
              <a:rPr lang="en-US" sz="2500" noProof="0" dirty="0"/>
              <a:t>Design Methodology</a:t>
            </a:r>
          </a:p>
          <a:p>
            <a:pPr lvl="1"/>
            <a:r>
              <a:rPr lang="en-US" sz="2500" noProof="0" dirty="0" err="1"/>
              <a:t>ChimeraTK</a:t>
            </a:r>
            <a:r>
              <a:rPr lang="en-US" sz="2500" noProof="0" dirty="0"/>
              <a:t> Integration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Open </a:t>
            </a:r>
            <a:r>
              <a:rPr lang="en-US" sz="2800" noProof="0" dirty="0" err="1"/>
              <a:t>Github</a:t>
            </a:r>
            <a:r>
              <a:rPr lang="en-US" sz="2800" noProof="0" dirty="0"/>
              <a:t> repositories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I2A2 research group</a:t>
            </a:r>
          </a:p>
          <a:p>
            <a:endParaRPr lang="es-ES" sz="2800" dirty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4C502E-6DC8-3328-DB22-278DCFE12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1F15C1-17A4-4A51-9234-F61FB953FE27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8840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C0557-3053-42F2-4EB7-EBC73710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Motivation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2A16B8-2BDD-AE57-BB3D-24A4154F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56" y="757796"/>
            <a:ext cx="5945925" cy="5195330"/>
          </a:xfrm>
        </p:spPr>
        <p:txBody>
          <a:bodyPr>
            <a:normAutofit/>
          </a:bodyPr>
          <a:lstStyle/>
          <a:p>
            <a:r>
              <a:rPr lang="en-US" sz="2800" noProof="0" dirty="0"/>
              <a:t>Smooth the learning curve for the development of MicroTCA hardware and software applications.</a:t>
            </a:r>
          </a:p>
          <a:p>
            <a:pPr lvl="1"/>
            <a:r>
              <a:rPr lang="en-US" sz="2500" noProof="0" dirty="0"/>
              <a:t>Complex and time consuming</a:t>
            </a:r>
          </a:p>
          <a:p>
            <a:pPr lvl="1"/>
            <a:r>
              <a:rPr lang="en-US" sz="2400" noProof="0" dirty="0"/>
              <a:t>Expensive Hardware ecosystem: Chassis + MCH + AMCs </a:t>
            </a:r>
            <a:r>
              <a:rPr lang="en-US" sz="2400" noProof="0" dirty="0">
                <a:solidFill>
                  <a:schemeClr val="bg1">
                    <a:lumMod val="65000"/>
                  </a:schemeClr>
                </a:solidFill>
              </a:rPr>
              <a:t>(+ Uplink?)</a:t>
            </a:r>
          </a:p>
          <a:p>
            <a:r>
              <a:rPr lang="en-US" sz="2800" noProof="0" dirty="0"/>
              <a:t>Use cost-effective boards for quick development and prototyping</a:t>
            </a:r>
          </a:p>
          <a:p>
            <a:pPr lvl="1"/>
            <a:r>
              <a:rPr lang="en-US" sz="2400" noProof="0" dirty="0"/>
              <a:t>Leverage High Level Synthesis workflows to reduce development time</a:t>
            </a:r>
          </a:p>
          <a:p>
            <a:pPr lvl="1"/>
            <a:r>
              <a:rPr lang="en-US" sz="2400" noProof="0" dirty="0"/>
              <a:t>Use Desy FWK for reproducibility and collaboration!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FF0713-D2B8-23A9-5096-B7F086DB1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1F15C1-17A4-4A51-9234-F61FB953FE27}" type="slidenum">
              <a:rPr lang="es-ES" smtClean="0"/>
              <a:pPr/>
              <a:t>3</a:t>
            </a:fld>
            <a:endParaRPr lang="es-ES"/>
          </a:p>
        </p:txBody>
      </p:sp>
      <p:pic>
        <p:nvPicPr>
          <p:cNvPr id="6" name="Imagen 5" descr="Un horno de microondas&#10;&#10;El contenido generado por IA puede ser incorrecto.">
            <a:extLst>
              <a:ext uri="{FF2B5EF4-FFF2-40B4-BE49-F238E27FC236}">
                <a16:creationId xmlns:a16="http://schemas.microsoft.com/office/drawing/2014/main" id="{02213860-B9D8-7096-3181-1A84E9981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143" y="1206696"/>
            <a:ext cx="1437104" cy="1225766"/>
          </a:xfrm>
          <a:prstGeom prst="rect">
            <a:avLst/>
          </a:prstGeom>
        </p:spPr>
      </p:pic>
      <p:pic>
        <p:nvPicPr>
          <p:cNvPr id="8" name="Imagen 7" descr="Un circuito electrónico&#10;&#10;El contenido generado por IA puede ser incorrecto.">
            <a:extLst>
              <a:ext uri="{FF2B5EF4-FFF2-40B4-BE49-F238E27FC236}">
                <a16:creationId xmlns:a16="http://schemas.microsoft.com/office/drawing/2014/main" id="{EDB2E6CF-CFAB-1832-47CE-122689321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463" y="902609"/>
            <a:ext cx="1709575" cy="951469"/>
          </a:xfrm>
          <a:prstGeom prst="rect">
            <a:avLst/>
          </a:prstGeom>
        </p:spPr>
      </p:pic>
      <p:pic>
        <p:nvPicPr>
          <p:cNvPr id="10" name="Imagen 9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4717F77E-C842-7B31-0261-65815AF6C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55" y="1530576"/>
            <a:ext cx="1732399" cy="67613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C647529-002D-1BBE-55DA-CC517423AD87}"/>
              </a:ext>
            </a:extLst>
          </p:cNvPr>
          <p:cNvSpPr txBox="1"/>
          <p:nvPr/>
        </p:nvSpPr>
        <p:spPr>
          <a:xfrm>
            <a:off x="7473950" y="2945653"/>
            <a:ext cx="380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https://nateurope.com/product/native-c8/</a:t>
            </a:r>
            <a:endParaRPr lang="es-ES" sz="100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s-ES" sz="100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https://nateurope.com/product/nat-mch-g4-microtca-carrier-hub/</a:t>
            </a:r>
            <a:endParaRPr lang="es-ES" sz="100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s-ES" sz="1000">
                <a:solidFill>
                  <a:schemeClr val="bg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https://www.caenels.com/product/damc-fmc2zup/</a:t>
            </a:r>
            <a:endParaRPr lang="es-ES" sz="1000">
              <a:solidFill>
                <a:schemeClr val="bg1">
                  <a:lumMod val="75000"/>
                </a:schemeClr>
              </a:solidFill>
            </a:endParaRPr>
          </a:p>
          <a:p>
            <a:endParaRPr lang="es-ES"/>
          </a:p>
        </p:txBody>
      </p:sp>
      <p:pic>
        <p:nvPicPr>
          <p:cNvPr id="14" name="Imagen 13" descr="Un circuito electrónico&#10;&#10;El contenido generado por IA puede ser incorrecto.">
            <a:extLst>
              <a:ext uri="{FF2B5EF4-FFF2-40B4-BE49-F238E27FC236}">
                <a16:creationId xmlns:a16="http://schemas.microsoft.com/office/drawing/2014/main" id="{8DCE83AD-0557-8CE0-986C-74D6ADD953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70" y="1988450"/>
            <a:ext cx="1717338" cy="8309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4F46C7-DD4C-B138-2877-B7774CED8F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39" y="3962236"/>
            <a:ext cx="2816394" cy="148654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643BCE1-6B08-8589-E75A-1B13C98CE8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31033" y="4276582"/>
            <a:ext cx="2816394" cy="102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1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0FB5-48AB-8A3C-1A46-ABD098076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Topics to learn thinking in a MTCA AMC based on AMD/XILINX SoC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03FEC-4A25-A65D-3AE1-56A71DEE5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56540" indent="-256540"/>
            <a:r>
              <a:rPr lang="en-US" sz="2800" dirty="0">
                <a:ea typeface="Calibri"/>
                <a:cs typeface="Calibri"/>
              </a:rPr>
              <a:t>Basic knowledge</a:t>
            </a:r>
          </a:p>
          <a:p>
            <a:pPr marL="556571" lvl="1" indent="-256540"/>
            <a:r>
              <a:rPr lang="en-US" sz="2400" dirty="0">
                <a:ea typeface="Calibri"/>
                <a:cs typeface="Calibri"/>
              </a:rPr>
              <a:t>VIVADO ML and VITIS for hardware and software design and integration</a:t>
            </a:r>
          </a:p>
          <a:p>
            <a:pPr marL="556571" lvl="1" indent="-256540"/>
            <a:r>
              <a:rPr lang="en-US" sz="2400" dirty="0">
                <a:ea typeface="Calibri"/>
                <a:cs typeface="Calibri"/>
              </a:rPr>
              <a:t>Integrate ADC/DAC/DIO interfaces</a:t>
            </a:r>
          </a:p>
          <a:p>
            <a:pPr marL="556571" lvl="1" indent="-256540"/>
            <a:r>
              <a:rPr lang="en-US" sz="2400" dirty="0">
                <a:ea typeface="Calibri"/>
                <a:cs typeface="Calibri"/>
              </a:rPr>
              <a:t>Integrate high-speed communication interfaces (Ethernet, PCIe, Serial links….)</a:t>
            </a:r>
          </a:p>
          <a:p>
            <a:pPr marL="556571" lvl="1" indent="-256540"/>
            <a:r>
              <a:rPr lang="en-US" sz="2400" dirty="0">
                <a:ea typeface="Calibri"/>
                <a:cs typeface="Calibri"/>
              </a:rPr>
              <a:t>Embed Linux using </a:t>
            </a:r>
            <a:r>
              <a:rPr lang="en-US" sz="2400" dirty="0" err="1">
                <a:ea typeface="Calibri"/>
                <a:cs typeface="Calibri"/>
              </a:rPr>
              <a:t>Yocto</a:t>
            </a:r>
            <a:r>
              <a:rPr lang="en-US" sz="2400" dirty="0">
                <a:ea typeface="Calibri"/>
                <a:cs typeface="Calibri"/>
              </a:rPr>
              <a:t> (or Petalinux)</a:t>
            </a:r>
          </a:p>
          <a:p>
            <a:pPr marL="556571" lvl="1" indent="-256540"/>
            <a:r>
              <a:rPr lang="en-US" sz="2400" dirty="0">
                <a:ea typeface="Calibri"/>
                <a:cs typeface="Calibri"/>
              </a:rPr>
              <a:t>Deploy Linux applications</a:t>
            </a:r>
          </a:p>
          <a:p>
            <a:pPr marL="556571" lvl="1" indent="-256540"/>
            <a:r>
              <a:rPr lang="en-US" sz="2400" dirty="0">
                <a:ea typeface="Calibri"/>
                <a:cs typeface="Calibri"/>
              </a:rPr>
              <a:t>Debug, integrate and deploy applications in a real device SoC/FPGA</a:t>
            </a:r>
          </a:p>
          <a:p>
            <a:pPr marL="342900" indent="-342900"/>
            <a:r>
              <a:rPr lang="en-US" sz="2800" dirty="0">
                <a:ea typeface="Calibri"/>
                <a:cs typeface="Calibri"/>
              </a:rPr>
              <a:t>Additional knowledge</a:t>
            </a:r>
          </a:p>
          <a:p>
            <a:pPr marL="642931" lvl="1" indent="-342900"/>
            <a:r>
              <a:rPr lang="en-US" sz="2400" dirty="0">
                <a:ea typeface="Calibri"/>
                <a:cs typeface="Calibri"/>
              </a:rPr>
              <a:t>Integration of FMCs</a:t>
            </a:r>
          </a:p>
          <a:p>
            <a:pPr marL="642931" lvl="1" indent="-342900"/>
            <a:r>
              <a:rPr lang="en-US" sz="2400" dirty="0">
                <a:ea typeface="Calibri"/>
                <a:cs typeface="Calibri"/>
              </a:rPr>
              <a:t>Specific firmware frameworks (i.e., Desy FWK)</a:t>
            </a:r>
          </a:p>
          <a:p>
            <a:pPr marL="642931" lvl="1" indent="-342900"/>
            <a:r>
              <a:rPr lang="en-US" sz="2400" dirty="0">
                <a:ea typeface="Calibri"/>
                <a:cs typeface="Calibri"/>
              </a:rPr>
              <a:t>Control system integration (</a:t>
            </a:r>
            <a:r>
              <a:rPr lang="en-US" sz="2400" dirty="0" err="1">
                <a:ea typeface="Calibri"/>
                <a:cs typeface="Calibri"/>
              </a:rPr>
              <a:t>ChimeraTK</a:t>
            </a:r>
            <a:r>
              <a:rPr lang="en-US" sz="2400" dirty="0">
                <a:ea typeface="Calibri"/>
                <a:cs typeface="Calibri"/>
              </a:rPr>
              <a:t>, EPICS…)</a:t>
            </a:r>
          </a:p>
          <a:p>
            <a:pPr marL="256540" indent="-256540"/>
            <a:endParaRPr lang="en-US" dirty="0">
              <a:ea typeface="Calibri"/>
              <a:cs typeface="Calibri"/>
            </a:endParaRPr>
          </a:p>
          <a:p>
            <a:pPr marL="256540" indent="-256540"/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C6F19-D516-F592-3CFF-4A46FFF4B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1F15C1-17A4-4A51-9234-F61FB953FE27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24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E2A12-59F8-BEBD-A0A4-59DB54852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3"/>
            <a:ext cx="10972800" cy="44653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/>
              <a:t>KR260 </a:t>
            </a:r>
            <a:r>
              <a:rPr lang="es-ES" sz="3200" err="1"/>
              <a:t>Robotics</a:t>
            </a:r>
            <a:r>
              <a:rPr lang="es-ES" sz="3200"/>
              <a:t> Starter Kit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B3177D-1088-7790-ADD9-D446BB2E0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045" y="930405"/>
            <a:ext cx="5728630" cy="504177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56540" indent="-256540"/>
            <a:r>
              <a:rPr lang="en-US" sz="2400" dirty="0">
                <a:ea typeface="Calibri"/>
                <a:cs typeface="Calibri"/>
              </a:rPr>
              <a:t>Really low cost (~400€)</a:t>
            </a:r>
            <a:endParaRPr lang="en-US" sz="2400" dirty="0"/>
          </a:p>
          <a:p>
            <a:pPr marL="256540" indent="-256540"/>
            <a:r>
              <a:rPr lang="en-US" sz="2400" dirty="0"/>
              <a:t>Kria K26 SOM with </a:t>
            </a:r>
            <a:r>
              <a:rPr lang="en-US" sz="2000" dirty="0" err="1"/>
              <a:t>ZynqMP</a:t>
            </a:r>
            <a:r>
              <a:rPr lang="en-US" sz="2000" dirty="0"/>
              <a:t> UltraScale+ Device (SoC) + </a:t>
            </a:r>
            <a:r>
              <a:rPr lang="en-US" sz="2400" dirty="0"/>
              <a:t>4 GB DDR4</a:t>
            </a:r>
            <a:endParaRPr lang="en-US" dirty="0">
              <a:ea typeface="Calibri"/>
              <a:cs typeface="Calibri"/>
            </a:endParaRPr>
          </a:p>
          <a:p>
            <a:pPr marL="256540" indent="-256540"/>
            <a:r>
              <a:rPr lang="en-US" sz="2400" dirty="0"/>
              <a:t>Plenty of I/O (Provided by carrier)</a:t>
            </a:r>
            <a:endParaRPr lang="en-US" sz="24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/>
              <a:t>4x PMOD + RPI header</a:t>
            </a:r>
            <a:endParaRPr lang="en-US" sz="20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/>
              <a:t>4x USB, 4xEthernet Ports (2 connected to PS, 2 to PL)</a:t>
            </a:r>
            <a:endParaRPr lang="en-US" sz="20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/>
              <a:t>1 SFP+ Cage</a:t>
            </a:r>
            <a:endParaRPr lang="en-US" sz="20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>
                <a:solidFill>
                  <a:schemeClr val="accent2"/>
                </a:solidFill>
              </a:rPr>
              <a:t>But no PCIe </a:t>
            </a:r>
            <a:r>
              <a:rPr lang="en-US" sz="2000" dirty="0">
                <a:solidFill>
                  <a:schemeClr val="accent2"/>
                </a:solidFill>
                <a:sym typeface="Wingdings" panose="05000000000000000000" pitchFamily="2" charset="2"/>
              </a:rPr>
              <a:t> </a:t>
            </a:r>
            <a:r>
              <a:rPr lang="en-US" sz="1600" dirty="0">
                <a:solidFill>
                  <a:schemeClr val="accent2"/>
                </a:solidFill>
                <a:sym typeface="Wingdings" panose="05000000000000000000" pitchFamily="2" charset="2"/>
              </a:rPr>
              <a:t>(</a:t>
            </a:r>
            <a:r>
              <a:rPr lang="en-US" sz="1600" dirty="0" err="1">
                <a:solidFill>
                  <a:schemeClr val="accent2"/>
                </a:solidFill>
                <a:sym typeface="Wingdings" panose="05000000000000000000" pitchFamily="2" charset="2"/>
              </a:rPr>
              <a:t>SoM</a:t>
            </a:r>
            <a:r>
              <a:rPr lang="en-US" sz="1600" dirty="0">
                <a:solidFill>
                  <a:schemeClr val="accent2"/>
                </a:solidFill>
                <a:sym typeface="Wingdings" panose="05000000000000000000" pitchFamily="2" charset="2"/>
              </a:rPr>
              <a:t> has PCIe hard core, carrier does not have PCIe connectors )</a:t>
            </a:r>
            <a:endParaRPr lang="en-US" sz="1600" dirty="0">
              <a:solidFill>
                <a:schemeClr val="accent2"/>
              </a:solidFill>
              <a:ea typeface="Calibri"/>
              <a:cs typeface="Calibri"/>
            </a:endParaRPr>
          </a:p>
          <a:p>
            <a:pPr marL="556895" lvl="1" indent="-213995"/>
            <a:r>
              <a:rPr lang="en-US" sz="2000" dirty="0">
                <a:solidFill>
                  <a:schemeClr val="accent2"/>
                </a:solidFill>
                <a:sym typeface="Wingdings" panose="05000000000000000000" pitchFamily="2" charset="2"/>
              </a:rPr>
              <a:t>But no FMC  </a:t>
            </a:r>
            <a:r>
              <a:rPr lang="en-US" sz="1600" dirty="0">
                <a:solidFill>
                  <a:schemeClr val="accent2"/>
                </a:solidFill>
                <a:sym typeface="Wingdings" panose="05000000000000000000" pitchFamily="2" charset="2"/>
              </a:rPr>
              <a:t>(There are carriers with FMC)</a:t>
            </a:r>
            <a:endParaRPr lang="en-US" sz="1600" dirty="0">
              <a:solidFill>
                <a:schemeClr val="accent2"/>
              </a:solidFill>
              <a:ea typeface="Calibri"/>
              <a:cs typeface="Calibri"/>
            </a:endParaRPr>
          </a:p>
          <a:p>
            <a:pPr marL="256540" indent="-256540"/>
            <a:r>
              <a:rPr lang="en-US" sz="2400" dirty="0">
                <a:sym typeface="Wingdings" panose="05000000000000000000" pitchFamily="2" charset="2"/>
              </a:rPr>
              <a:t>Huge</a:t>
            </a:r>
            <a:r>
              <a:rPr lang="en-US" sz="2400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ym typeface="Wingdings" panose="05000000000000000000" pitchFamily="2" charset="2"/>
              </a:rPr>
              <a:t>support from AMD</a:t>
            </a:r>
            <a:endParaRPr lang="en-US" sz="24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>
                <a:sym typeface="Wingdings" panose="05000000000000000000" pitchFamily="2" charset="2"/>
              </a:rPr>
              <a:t>Example designs</a:t>
            </a:r>
            <a:endParaRPr lang="en-US" sz="20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 err="1">
                <a:sym typeface="Wingdings" panose="05000000000000000000" pitchFamily="2" charset="2"/>
              </a:rPr>
              <a:t>Yocto</a:t>
            </a:r>
            <a:r>
              <a:rPr lang="en-US" sz="2000" dirty="0">
                <a:sym typeface="Wingdings" panose="05000000000000000000" pitchFamily="2" charset="2"/>
              </a:rPr>
              <a:t> layers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BA2F98A-72DB-0FD4-718F-02B70B3EC7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1985" y="563168"/>
            <a:ext cx="2772282" cy="2364906"/>
          </a:xfrm>
          <a:noFill/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3D1686-AB7F-E06D-25C8-544F11495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930" y="6362048"/>
            <a:ext cx="460188" cy="3135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1F15C1-17A4-4A51-9234-F61FB953FE27}" type="slidenum">
              <a:rPr lang="es-ES" smtClean="0"/>
              <a:pPr>
                <a:spcAft>
                  <a:spcPts val="600"/>
                </a:spcAft>
              </a:pPr>
              <a:t>5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D6B46C1-5DE6-105E-7AD3-A1E3902C8F5D}"/>
              </a:ext>
            </a:extLst>
          </p:cNvPr>
          <p:cNvSpPr txBox="1"/>
          <p:nvPr/>
        </p:nvSpPr>
        <p:spPr>
          <a:xfrm>
            <a:off x="6458432" y="2865889"/>
            <a:ext cx="5123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1">
                    <a:lumMod val="75000"/>
                  </a:schemeClr>
                </a:solidFill>
              </a:rPr>
              <a:t>https://www.amd.com/es/products/system-on-modules/kria/k26/k26c-commercial.html</a:t>
            </a:r>
          </a:p>
        </p:txBody>
      </p:sp>
      <p:pic>
        <p:nvPicPr>
          <p:cNvPr id="9" name="Imagen 8" descr="Un circuito electrónico&#10;&#10;El contenido generado por IA puede ser incorrecto.">
            <a:extLst>
              <a:ext uri="{FF2B5EF4-FFF2-40B4-BE49-F238E27FC236}">
                <a16:creationId xmlns:a16="http://schemas.microsoft.com/office/drawing/2014/main" id="{0068A621-A860-F1DA-E9D0-04FAFB177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87" y="1026891"/>
            <a:ext cx="1879491" cy="1879491"/>
          </a:xfrm>
          <a:prstGeom prst="rect">
            <a:avLst/>
          </a:prstGeom>
        </p:spPr>
      </p:pic>
      <p:pic>
        <p:nvPicPr>
          <p:cNvPr id="8" name="Imagen 7" descr="Imagen que contiene interior, tabla, computadora, computer&#10;&#10;El contenido generado por IA puede ser incorrecto.">
            <a:extLst>
              <a:ext uri="{FF2B5EF4-FFF2-40B4-BE49-F238E27FC236}">
                <a16:creationId xmlns:a16="http://schemas.microsoft.com/office/drawing/2014/main" id="{0E35D326-D155-C821-39B9-FDC67897A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88" b="22469"/>
          <a:stretch>
            <a:fillRect/>
          </a:stretch>
        </p:blipFill>
        <p:spPr>
          <a:xfrm>
            <a:off x="6924674" y="3301936"/>
            <a:ext cx="3449815" cy="2536490"/>
          </a:xfrm>
          <a:prstGeom prst="rect">
            <a:avLst/>
          </a:prstGeom>
        </p:spPr>
      </p:pic>
      <p:pic>
        <p:nvPicPr>
          <p:cNvPr id="13" name="Gráfico 12" descr="Flecha lineal: curva con sentido de las agujas del reloj con relleno sólido">
            <a:extLst>
              <a:ext uri="{FF2B5EF4-FFF2-40B4-BE49-F238E27FC236}">
                <a16:creationId xmlns:a16="http://schemas.microsoft.com/office/drawing/2014/main" id="{41CE660F-63BE-19E5-EE0E-0AF27F9402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075436">
            <a:off x="8146894" y="103310"/>
            <a:ext cx="1581608" cy="15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49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41948-BF67-B457-9BF3-3D6C4DCEC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9C0FE-DE19-7D94-A9E6-5190073C3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3"/>
            <a:ext cx="10972800" cy="44653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/>
              <a:t>KR260 </a:t>
            </a:r>
            <a:r>
              <a:rPr lang="es-ES" sz="3200" err="1"/>
              <a:t>Robotics</a:t>
            </a:r>
            <a:r>
              <a:rPr lang="es-ES" sz="3200"/>
              <a:t> Starter Kit (HW)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08D0C7-4058-5DB5-6A78-24257B75D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717" y="922116"/>
            <a:ext cx="4876800" cy="482780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56540" indent="-256540"/>
            <a:r>
              <a:rPr lang="en-US" sz="2400" dirty="0"/>
              <a:t>Follows DESY FWK architecture</a:t>
            </a:r>
            <a:endParaRPr lang="en-US" dirty="0"/>
          </a:p>
          <a:p>
            <a:pPr marL="556895" lvl="1" indent="-213995"/>
            <a:r>
              <a:rPr lang="en-US" sz="2000" dirty="0">
                <a:sym typeface="Wingdings" panose="05000000000000000000" pitchFamily="2" charset="2"/>
              </a:rPr>
              <a:t>BSP Block Design containing all core logic</a:t>
            </a:r>
            <a:endParaRPr lang="en-US" sz="20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>
                <a:sym typeface="Wingdings" panose="05000000000000000000" pitchFamily="2" charset="2"/>
              </a:rPr>
              <a:t>Module for custom application logic</a:t>
            </a:r>
            <a:endParaRPr lang="en-US" sz="20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 err="1">
                <a:sym typeface="Wingdings" panose="05000000000000000000" pitchFamily="2" charset="2"/>
              </a:rPr>
              <a:t>DesyRDL</a:t>
            </a:r>
            <a:r>
              <a:rPr lang="en-US" sz="2000" dirty="0">
                <a:sym typeface="Wingdings" panose="05000000000000000000" pitchFamily="2" charset="2"/>
              </a:rPr>
              <a:t>-generated registers</a:t>
            </a:r>
            <a:endParaRPr lang="en-US" sz="20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>
                <a:ea typeface="Calibri"/>
                <a:cs typeface="Calibri"/>
              </a:rPr>
              <a:t>Adds support for VITIS hardware acceleration flow</a:t>
            </a:r>
          </a:p>
          <a:p>
            <a:pPr marL="256540" indent="-256540"/>
            <a:r>
              <a:rPr lang="en-US" sz="2400">
                <a:sym typeface="Wingdings" panose="05000000000000000000" pitchFamily="2" charset="2"/>
              </a:rPr>
              <a:t>Why AMD </a:t>
            </a:r>
            <a:r>
              <a:rPr lang="en-US" sz="2400" dirty="0">
                <a:sym typeface="Wingdings" panose="05000000000000000000" pitchFamily="2" charset="2"/>
              </a:rPr>
              <a:t>acceleration flow?</a:t>
            </a:r>
            <a:endParaRPr lang="en-US" sz="24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>
                <a:sym typeface="Wingdings" panose="05000000000000000000" pitchFamily="2" charset="2"/>
              </a:rPr>
              <a:t>Describe hardware functions (</a:t>
            </a:r>
            <a:r>
              <a:rPr lang="en-US" sz="2000" b="1" dirty="0">
                <a:sym typeface="Wingdings" panose="05000000000000000000" pitchFamily="2" charset="2"/>
              </a:rPr>
              <a:t>kernels</a:t>
            </a:r>
            <a:r>
              <a:rPr lang="en-US" sz="2000" dirty="0">
                <a:sym typeface="Wingdings" panose="05000000000000000000" pitchFamily="2" charset="2"/>
              </a:rPr>
              <a:t>) with HLS, using a C/C++ syntaxis</a:t>
            </a:r>
            <a:endParaRPr lang="en-US" sz="20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b="1" dirty="0">
                <a:sym typeface="Wingdings" panose="05000000000000000000" pitchFamily="2" charset="2"/>
              </a:rPr>
              <a:t>Host program</a:t>
            </a:r>
            <a:r>
              <a:rPr lang="en-US" sz="2000" dirty="0">
                <a:sym typeface="Wingdings" panose="05000000000000000000" pitchFamily="2" charset="2"/>
              </a:rPr>
              <a:t> written in C/C++, runs on the ARM CPU and manages kernel execution and data transfers</a:t>
            </a:r>
            <a:endParaRPr lang="en-US" sz="2000" dirty="0">
              <a:ea typeface="Calibri"/>
              <a:cs typeface="Calibri"/>
            </a:endParaRPr>
          </a:p>
          <a:p>
            <a:pPr marL="556895" lvl="1" indent="-213995"/>
            <a:r>
              <a:rPr lang="en-US" sz="2000" dirty="0">
                <a:ea typeface="Calibri"/>
                <a:cs typeface="Calibri"/>
              </a:rPr>
              <a:t>Evaluate complex DSP solutions and AI-based applications</a:t>
            </a:r>
          </a:p>
          <a:p>
            <a:pPr marL="556895" lvl="1" indent="-213995"/>
            <a:endParaRPr lang="en-US" dirty="0">
              <a:ea typeface="Calibri"/>
              <a:cs typeface="Calibri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913F8-3640-AF98-5AEE-7D9ACB59F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930" y="6362048"/>
            <a:ext cx="460188" cy="3135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1F15C1-17A4-4A51-9234-F61FB953FE27}" type="slidenum">
              <a:rPr lang="es-ES" smtClean="0"/>
              <a:pPr>
                <a:spcAft>
                  <a:spcPts val="600"/>
                </a:spcAft>
              </a:pPr>
              <a:t>6</a:t>
            </a:fld>
            <a:endParaRPr lang="es-ES"/>
          </a:p>
        </p:txBody>
      </p:sp>
      <p:pic>
        <p:nvPicPr>
          <p:cNvPr id="10" name="Imagen 9" descr="Diagrama&#10;&#10;El contenido generado por IA puede ser incorrecto.">
            <a:extLst>
              <a:ext uri="{FF2B5EF4-FFF2-40B4-BE49-F238E27FC236}">
                <a16:creationId xmlns:a16="http://schemas.microsoft.com/office/drawing/2014/main" id="{B5A325CF-DF29-9B3B-DD64-830ED87FD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1"/>
          <a:stretch>
            <a:fillRect/>
          </a:stretch>
        </p:blipFill>
        <p:spPr>
          <a:xfrm>
            <a:off x="6546891" y="562743"/>
            <a:ext cx="4730725" cy="2918063"/>
          </a:xfrm>
          <a:prstGeom prst="rect">
            <a:avLst/>
          </a:prstGeom>
        </p:spPr>
      </p:pic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3F795341-32E8-DC27-CAE0-3658520BE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5"/>
          <a:stretch>
            <a:fillRect/>
          </a:stretch>
        </p:blipFill>
        <p:spPr>
          <a:xfrm>
            <a:off x="5817737" y="3678393"/>
            <a:ext cx="2547239" cy="2321161"/>
          </a:xfrm>
          <a:prstGeom prst="rect">
            <a:avLst/>
          </a:prstGeom>
        </p:spPr>
      </p:pic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43679873-0BB7-2774-5C9E-B1D676D82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297" y="3923321"/>
            <a:ext cx="3652108" cy="19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66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22E54-26AC-3B25-C391-13A80751F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2E5F5-6F88-2A26-2A9D-F8033252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3"/>
            <a:ext cx="10972800" cy="44653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/>
              <a:t>KR260 </a:t>
            </a:r>
            <a:r>
              <a:rPr lang="es-ES" sz="3200" err="1"/>
              <a:t>Robotics</a:t>
            </a:r>
            <a:r>
              <a:rPr lang="es-ES" sz="3200"/>
              <a:t> Starter Kit (SW)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663125-DAB3-DE9D-374C-EE314FD1B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200149"/>
            <a:ext cx="5324475" cy="4543425"/>
          </a:xfrm>
        </p:spPr>
        <p:txBody>
          <a:bodyPr>
            <a:norm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Highly customizable Linux image, generated using </a:t>
            </a:r>
            <a:r>
              <a:rPr lang="en-US" sz="2400" dirty="0" err="1">
                <a:sym typeface="Wingdings" panose="05000000000000000000" pitchFamily="2" charset="2"/>
              </a:rPr>
              <a:t>Yocto</a:t>
            </a:r>
            <a:endParaRPr lang="en-US" sz="2400" dirty="0"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Enable kernel features, drivers, packages…</a:t>
            </a:r>
          </a:p>
          <a:p>
            <a:r>
              <a:rPr lang="en-US" sz="2400" dirty="0">
                <a:sym typeface="Wingdings" panose="05000000000000000000" pitchFamily="2" charset="2"/>
              </a:rPr>
              <a:t>FPGA Bitstream is loaded from Linux, which can be reloaded at runtime (</a:t>
            </a:r>
            <a:r>
              <a:rPr lang="en-US" sz="2400" dirty="0" err="1">
                <a:sym typeface="Wingdings" panose="05000000000000000000" pitchFamily="2" charset="2"/>
              </a:rPr>
              <a:t>xmutil</a:t>
            </a:r>
            <a:r>
              <a:rPr lang="en-US" sz="2400" dirty="0">
                <a:sym typeface="Wingdings" panose="05000000000000000000" pitchFamily="2" charset="2"/>
              </a:rPr>
              <a:t> utility)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No system reboot required</a:t>
            </a:r>
          </a:p>
          <a:p>
            <a:r>
              <a:rPr lang="en-US" sz="2400" dirty="0">
                <a:sym typeface="Wingdings" panose="05000000000000000000" pitchFamily="2" charset="2"/>
              </a:rPr>
              <a:t>Adds the </a:t>
            </a:r>
            <a:r>
              <a:rPr lang="en-US" sz="2400" b="1" dirty="0">
                <a:sym typeface="Wingdings" panose="05000000000000000000" pitchFamily="2" charset="2"/>
              </a:rPr>
              <a:t>OpenCL headers </a:t>
            </a:r>
            <a:r>
              <a:rPr lang="en-US" sz="2400" dirty="0">
                <a:sym typeface="Wingdings" panose="05000000000000000000" pitchFamily="2" charset="2"/>
              </a:rPr>
              <a:t>and the </a:t>
            </a:r>
            <a:r>
              <a:rPr lang="en-US" sz="2400" b="1" dirty="0">
                <a:sym typeface="Wingdings" panose="05000000000000000000" pitchFamily="2" charset="2"/>
              </a:rPr>
              <a:t>zocl </a:t>
            </a:r>
            <a:r>
              <a:rPr lang="en-US" sz="2400" dirty="0">
                <a:sym typeface="Wingdings" panose="05000000000000000000" pitchFamily="2" charset="2"/>
              </a:rPr>
              <a:t>(Zynq OpenCL) driver to run accelerated applications</a:t>
            </a:r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063531-F864-61EE-A493-C0BD2320B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930" y="6362048"/>
            <a:ext cx="460188" cy="3135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1F15C1-17A4-4A51-9234-F61FB953FE27}" type="slidenum">
              <a:rPr lang="es-ES" smtClean="0"/>
              <a:pPr>
                <a:spcAft>
                  <a:spcPts val="600"/>
                </a:spcAft>
              </a:pPr>
              <a:t>7</a:t>
            </a:fld>
            <a:endParaRPr lang="es-ES"/>
          </a:p>
        </p:txBody>
      </p:sp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F4437B7D-E806-DE84-B7DB-2443943F7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73" y="1200149"/>
            <a:ext cx="4661212" cy="4446254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0A002BC-B494-D89D-E527-054FDCE9780F}"/>
              </a:ext>
            </a:extLst>
          </p:cNvPr>
          <p:cNvCxnSpPr>
            <a:cxnSpLocks/>
          </p:cNvCxnSpPr>
          <p:nvPr/>
        </p:nvCxnSpPr>
        <p:spPr>
          <a:xfrm flipV="1">
            <a:off x="5682762" y="1456520"/>
            <a:ext cx="4034348" cy="8028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47D18AA-9CA8-4F48-65FD-22936A859530}"/>
              </a:ext>
            </a:extLst>
          </p:cNvPr>
          <p:cNvCxnSpPr>
            <a:cxnSpLocks/>
          </p:cNvCxnSpPr>
          <p:nvPr/>
        </p:nvCxnSpPr>
        <p:spPr>
          <a:xfrm flipV="1">
            <a:off x="5634398" y="2384385"/>
            <a:ext cx="4082712" cy="5165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061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54B24-4268-88E9-8400-53C5399AE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594D6-26ED-AD3E-0095-7F404568D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3"/>
            <a:ext cx="10972800" cy="44653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/>
              <a:t>KR260 </a:t>
            </a:r>
            <a:r>
              <a:rPr lang="es-ES" sz="3200" err="1"/>
              <a:t>Robotics</a:t>
            </a:r>
            <a:r>
              <a:rPr lang="es-ES" sz="3200"/>
              <a:t> Starter Kit (</a:t>
            </a:r>
            <a:r>
              <a:rPr lang="es-ES" sz="3200" err="1"/>
              <a:t>Development</a:t>
            </a:r>
            <a:r>
              <a:rPr lang="es-ES" sz="3200"/>
              <a:t> Flow)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21A5B4-F996-2833-A40C-0C8A42858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026891"/>
            <a:ext cx="5779911" cy="4827809"/>
          </a:xfrm>
        </p:spPr>
        <p:txBody>
          <a:bodyPr>
            <a:normAutofit/>
          </a:bodyPr>
          <a:lstStyle/>
          <a:p>
            <a:r>
              <a:rPr lang="en-US" sz="2400"/>
              <a:t>Fully automated compilation flow using Desy FWK</a:t>
            </a:r>
          </a:p>
          <a:p>
            <a:pPr marL="685791" lvl="1" indent="-342900">
              <a:buFont typeface="+mj-lt"/>
              <a:buAutoNum type="arabicPeriod"/>
            </a:pPr>
            <a:r>
              <a:rPr lang="en-US" sz="2000"/>
              <a:t>Generate XSA from RTL sources using Vivado</a:t>
            </a:r>
          </a:p>
          <a:p>
            <a:pPr marL="685791" lvl="1" indent="-342900">
              <a:buFont typeface="+mj-lt"/>
              <a:buAutoNum type="arabicPeriod"/>
            </a:pPr>
            <a:r>
              <a:rPr lang="en-US" sz="2000"/>
              <a:t>Compile custom embedded Linux Image using </a:t>
            </a:r>
            <a:r>
              <a:rPr lang="en-US" sz="2000" err="1"/>
              <a:t>Yocto</a:t>
            </a:r>
            <a:endParaRPr lang="en-US" sz="2000"/>
          </a:p>
          <a:p>
            <a:pPr marL="685791" lvl="1" indent="-342900">
              <a:buFont typeface="+mj-lt"/>
              <a:buAutoNum type="arabicPeriod"/>
            </a:pPr>
            <a:r>
              <a:rPr lang="en-US" sz="2000"/>
              <a:t>Generate cross-compile toolchain</a:t>
            </a:r>
          </a:p>
          <a:p>
            <a:pPr marL="685791" lvl="1" indent="-342900">
              <a:buFont typeface="+mj-lt"/>
              <a:buAutoNum type="arabicPeriod"/>
            </a:pPr>
            <a:r>
              <a:rPr lang="en-US" sz="2000"/>
              <a:t>Package everything into a Vitis Platform for later use deploying accelerated applications</a:t>
            </a:r>
          </a:p>
          <a:p>
            <a:r>
              <a:rPr lang="en-US" sz="2400"/>
              <a:t>This only needs to be done once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2B7F82-AF70-C633-D7D2-DCED310C3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930" y="6362048"/>
            <a:ext cx="460188" cy="3135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1F15C1-17A4-4A51-9234-F61FB953FE27}" type="slidenum">
              <a:rPr lang="es-ES" smtClean="0"/>
              <a:pPr>
                <a:spcAft>
                  <a:spcPts val="600"/>
                </a:spcAft>
              </a:pPr>
              <a:t>8</a:t>
            </a:fld>
            <a:endParaRPr lang="es-ES"/>
          </a:p>
        </p:txBody>
      </p:sp>
      <p:pic>
        <p:nvPicPr>
          <p:cNvPr id="8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D12B1D4E-FD79-D1A6-5B59-15CB60922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25" b="41152"/>
          <a:stretch>
            <a:fillRect/>
          </a:stretch>
        </p:blipFill>
        <p:spPr>
          <a:xfrm>
            <a:off x="7082849" y="835067"/>
            <a:ext cx="4571269" cy="50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07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C516-EA63-C571-6D69-CD0576ED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B39C6-E4A0-CE01-4370-BA178F41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3"/>
            <a:ext cx="10972800" cy="44653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/>
              <a:t>KR260 </a:t>
            </a:r>
            <a:r>
              <a:rPr lang="es-ES" sz="3200" err="1"/>
              <a:t>Robotics</a:t>
            </a:r>
            <a:r>
              <a:rPr lang="es-ES" sz="3200"/>
              <a:t> Starter Kit (</a:t>
            </a:r>
            <a:r>
              <a:rPr lang="es-ES" sz="3200" err="1"/>
              <a:t>Development</a:t>
            </a:r>
            <a:r>
              <a:rPr lang="es-ES" sz="3200"/>
              <a:t> Flow)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A7E2D4-26D5-AE29-3EF7-119D790C7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930" y="6362048"/>
            <a:ext cx="460188" cy="3135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1F15C1-17A4-4A51-9234-F61FB953FE27}" type="slidenum">
              <a:rPr lang="es-ES" smtClean="0"/>
              <a:pPr>
                <a:spcAft>
                  <a:spcPts val="600"/>
                </a:spcAft>
              </a:pPr>
              <a:t>9</a:t>
            </a:fld>
            <a:endParaRPr lang="es-ES"/>
          </a:p>
        </p:txBody>
      </p:sp>
      <p:pic>
        <p:nvPicPr>
          <p:cNvPr id="7" name="Imagen 6" descr="Diagrama&#10;&#10;El contenido generado por IA puede ser incorrecto.">
            <a:extLst>
              <a:ext uri="{FF2B5EF4-FFF2-40B4-BE49-F238E27FC236}">
                <a16:creationId xmlns:a16="http://schemas.microsoft.com/office/drawing/2014/main" id="{4EB88CE8-64FA-E3AF-FAF7-FBD826360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12" r="452" b="-1"/>
          <a:stretch>
            <a:fillRect/>
          </a:stretch>
        </p:blipFill>
        <p:spPr>
          <a:xfrm>
            <a:off x="6614503" y="783139"/>
            <a:ext cx="4967896" cy="2631282"/>
          </a:xfrm>
          <a:prstGeom prst="rect">
            <a:avLst/>
          </a:prstGeom>
        </p:spPr>
      </p:pic>
      <p:pic>
        <p:nvPicPr>
          <p:cNvPr id="15" name="Marcador de contenido 11">
            <a:extLst>
              <a:ext uri="{FF2B5EF4-FFF2-40B4-BE49-F238E27FC236}">
                <a16:creationId xmlns:a16="http://schemas.microsoft.com/office/drawing/2014/main" id="{F723C0BE-66E5-EA4B-5EE2-2D8232A071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14030" r="4260" b="13863"/>
          <a:stretch>
            <a:fillRect/>
          </a:stretch>
        </p:blipFill>
        <p:spPr>
          <a:xfrm>
            <a:off x="4692202" y="4307983"/>
            <a:ext cx="7205781" cy="1766878"/>
          </a:xfr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F0CD6AF-96C2-A691-C4AA-E3F7C11650CA}"/>
              </a:ext>
            </a:extLst>
          </p:cNvPr>
          <p:cNvSpPr txBox="1">
            <a:spLocks/>
          </p:cNvSpPr>
          <p:nvPr/>
        </p:nvSpPr>
        <p:spPr>
          <a:xfrm>
            <a:off x="609601" y="1026891"/>
            <a:ext cx="5269606" cy="4827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/>
              <a:t>Import generated platform into Vitis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Describe hardware functions (kernels) using HLS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The Vitis hardware linker (v++) automatically connects the kernels to the platform interfaces (AXI4-MM or AXI4 Stream)</a:t>
            </a:r>
          </a:p>
          <a:p>
            <a:pPr lvl="1"/>
            <a:r>
              <a:rPr lang="en-US"/>
              <a:t>Abstraction from hardware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Compile host program (OpenCL API), using the cross-compile toolchain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Deploy on KR260 and run!</a:t>
            </a:r>
          </a:p>
        </p:txBody>
      </p:sp>
    </p:spTree>
    <p:extLst>
      <p:ext uri="{BB962C8B-B14F-4D97-AF65-F5344CB8AC3E}">
        <p14:creationId xmlns:p14="http://schemas.microsoft.com/office/powerpoint/2010/main" val="132899654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1216</Words>
  <Application>Microsoft Office PowerPoint</Application>
  <PresentationFormat>Panorámica</PresentationFormat>
  <Paragraphs>186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Wingdings</vt:lpstr>
      <vt:lpstr>Wingdings 2</vt:lpstr>
      <vt:lpstr>2_Tema de Office</vt:lpstr>
      <vt:lpstr>Integration of prototyping and cost-effective XILINX-AMD SoC/FPGA platforms in the DESY Firmware Framework</vt:lpstr>
      <vt:lpstr>Outline</vt:lpstr>
      <vt:lpstr>Motivation</vt:lpstr>
      <vt:lpstr>Topics to learn thinking in a MTCA AMC based on AMD/XILINX SoC</vt:lpstr>
      <vt:lpstr>KR260 Robotics Starter Kit</vt:lpstr>
      <vt:lpstr>KR260 Robotics Starter Kit (HW)</vt:lpstr>
      <vt:lpstr>KR260 Robotics Starter Kit (SW)</vt:lpstr>
      <vt:lpstr>KR260 Robotics Starter Kit (Development Flow)</vt:lpstr>
      <vt:lpstr>KR260 Robotics Starter Kit (Development Flow)</vt:lpstr>
      <vt:lpstr>Topics covered using the Kria Module</vt:lpstr>
      <vt:lpstr>TEWS TMPE627 Mini PCIe Module</vt:lpstr>
      <vt:lpstr>TEWS TMPE627 (Hardware: tmpe-fwk)</vt:lpstr>
      <vt:lpstr>TEWS TMPE627 (Development Flow)</vt:lpstr>
      <vt:lpstr>TEWS TMPE627 (Software: tmpe-chimeratk)</vt:lpstr>
      <vt:lpstr>Topics covered using the TEWS module</vt:lpstr>
      <vt:lpstr>Conclusions</vt:lpstr>
      <vt:lpstr>Who are I2A2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PIÑAS HIGUERUELA</dc:creator>
  <cp:lastModifiedBy>ALEJANDRO PIÑAS HIGUERUELA</cp:lastModifiedBy>
  <cp:revision>2</cp:revision>
  <dcterms:created xsi:type="dcterms:W3CDTF">2023-11-27T08:29:33Z</dcterms:created>
  <dcterms:modified xsi:type="dcterms:W3CDTF">2025-12-02T22:38:50Z</dcterms:modified>
</cp:coreProperties>
</file>