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96" r:id="rId4"/>
    <p:sldId id="294" r:id="rId5"/>
    <p:sldId id="301" r:id="rId6"/>
    <p:sldId id="297" r:id="rId7"/>
    <p:sldId id="307" r:id="rId8"/>
    <p:sldId id="308" r:id="rId9"/>
    <p:sldId id="303" r:id="rId10"/>
    <p:sldId id="305" r:id="rId11"/>
    <p:sldId id="304" r:id="rId12"/>
    <p:sldId id="302" r:id="rId13"/>
    <p:sldId id="306" r:id="rId14"/>
    <p:sldId id="298" r:id="rId15"/>
    <p:sldId id="285" r:id="rId16"/>
  </p:sldIdLst>
  <p:sldSz cx="12192000" cy="6858000"/>
  <p:notesSz cx="6858000" cy="9144000"/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1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1B41CB-EA9C-4CB6-B3B4-34AB7C499B6D}" v="1" dt="2025-12-01T06:21:31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18" autoAdjust="0"/>
  </p:normalViewPr>
  <p:slideViewPr>
    <p:cSldViewPr snapToGrid="0">
      <p:cViewPr varScale="1">
        <p:scale>
          <a:sx n="80" d="100"/>
          <a:sy n="80" d="100"/>
        </p:scale>
        <p:origin x="48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2189C-3680-4E34-AEC6-9D75DCBF6EAC}" type="datetimeFigureOut">
              <a:rPr lang="de-CH" smtClean="0"/>
              <a:t>01.12.2025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E3F41-BE06-4DE3-A191-16FB7717111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5328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.sv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903B410E-C319-D1E1-C0AC-8ACB67A99E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3984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0" imgH="409" progId="TCLayout.ActiveDocument.1">
                  <p:embed/>
                </p:oleObj>
              </mc:Choice>
              <mc:Fallback>
                <p:oleObj name="think-cell Folie" r:id="rId3" imgW="410" imgH="409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903B410E-C319-D1E1-C0AC-8ACB67A99E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956317E-20F6-4DD1-F84D-E40AE39EE3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847" y="1577975"/>
            <a:ext cx="10316307" cy="1539299"/>
          </a:xfrm>
        </p:spPr>
        <p:txBody>
          <a:bodyPr vert="horz" anchor="b"/>
          <a:lstStyle>
            <a:lvl1pPr algn="ctr">
              <a:lnSpc>
                <a:spcPct val="10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Title of your presentation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200802-0D82-2861-8BEB-447967F55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847" y="3740726"/>
            <a:ext cx="10316307" cy="152630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b="0" i="1">
                <a:solidFill>
                  <a:schemeClr val="tx2"/>
                </a:solidFill>
                <a:latin typeface="+mn-lt"/>
              </a:defRPr>
            </a:lvl1pPr>
            <a:lvl2pPr marL="0" indent="0" algn="ctr">
              <a:lnSpc>
                <a:spcPct val="100000"/>
              </a:lnSpc>
              <a:buNone/>
              <a:defRPr sz="2400" b="0" i="1">
                <a:solidFill>
                  <a:schemeClr val="tx2"/>
                </a:solidFill>
                <a:latin typeface="+mn-lt"/>
              </a:defRPr>
            </a:lvl2pPr>
            <a:lvl3pPr marL="0" indent="0" algn="ctr">
              <a:lnSpc>
                <a:spcPct val="100000"/>
              </a:lnSpc>
              <a:buNone/>
              <a:defRPr sz="2400" b="0" i="1">
                <a:solidFill>
                  <a:schemeClr val="tx2"/>
                </a:solidFill>
                <a:latin typeface="+mn-lt"/>
              </a:defRPr>
            </a:lvl3pPr>
            <a:lvl4pPr marL="0" indent="0" algn="ctr">
              <a:lnSpc>
                <a:spcPct val="100000"/>
              </a:lnSpc>
              <a:buNone/>
              <a:defRPr sz="2400" b="0" i="1">
                <a:solidFill>
                  <a:schemeClr val="tx2"/>
                </a:solidFill>
                <a:latin typeface="+mn-lt"/>
              </a:defRPr>
            </a:lvl4pPr>
            <a:lvl5pPr marL="0" indent="0" algn="ctr">
              <a:lnSpc>
                <a:spcPct val="100000"/>
              </a:lnSpc>
              <a:buNone/>
              <a:defRPr sz="2400" b="0" i="1">
                <a:solidFill>
                  <a:schemeClr val="tx2"/>
                </a:solidFill>
                <a:latin typeface="+mn-lt"/>
              </a:defRPr>
            </a:lvl5pPr>
            <a:lvl6pPr marL="0" indent="0" algn="ctr">
              <a:lnSpc>
                <a:spcPct val="100000"/>
              </a:lnSpc>
              <a:buNone/>
              <a:defRPr sz="2400" b="0" i="1">
                <a:solidFill>
                  <a:schemeClr val="tx2"/>
                </a:solidFill>
                <a:latin typeface="+mn-lt"/>
              </a:defRPr>
            </a:lvl6pPr>
            <a:lvl7pPr marL="0" indent="0" algn="ctr">
              <a:lnSpc>
                <a:spcPct val="100000"/>
              </a:lnSpc>
              <a:buNone/>
              <a:defRPr sz="2400" b="0" i="1">
                <a:solidFill>
                  <a:schemeClr val="tx2"/>
                </a:solidFill>
                <a:latin typeface="+mn-lt"/>
              </a:defRPr>
            </a:lvl7pPr>
            <a:lvl8pPr marL="0" indent="0" algn="ctr">
              <a:lnSpc>
                <a:spcPct val="100000"/>
              </a:lnSpc>
              <a:buNone/>
              <a:defRPr sz="2400" b="0" i="1">
                <a:solidFill>
                  <a:schemeClr val="tx2"/>
                </a:solidFill>
                <a:latin typeface="+mn-lt"/>
              </a:defRPr>
            </a:lvl8pPr>
            <a:lvl9pPr marL="0" indent="0" algn="ctr">
              <a:lnSpc>
                <a:spcPct val="100000"/>
              </a:lnSpc>
              <a:buNone/>
              <a:defRPr sz="2400" b="0" i="1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noProof="0" dirty="0"/>
              <a:t>Text</a:t>
            </a:r>
          </a:p>
        </p:txBody>
      </p:sp>
      <p:pic>
        <p:nvPicPr>
          <p:cNvPr id="9" name="Flags">
            <a:extLst>
              <a:ext uri="{FF2B5EF4-FFF2-40B4-BE49-F238E27FC236}">
                <a16:creationId xmlns:a16="http://schemas.microsoft.com/office/drawing/2014/main" id="{28A2FD6F-B5EB-75B2-792F-2B7BDB734F9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204867"/>
            <a:ext cx="6097313" cy="184179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0057D23-33FB-CFEA-DDE7-F0911EE720DC}"/>
              </a:ext>
            </a:extLst>
          </p:cNvPr>
          <p:cNvCxnSpPr/>
          <p:nvPr userDrawn="1"/>
        </p:nvCxnSpPr>
        <p:spPr>
          <a:xfrm>
            <a:off x="4692001" y="3429000"/>
            <a:ext cx="2808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5087112-A224-964B-32E3-DF16AB75EF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14th MicroTCA Workshop for Industry and Research, Hamburg, Dec 2-4, 2025</a:t>
            </a:r>
            <a:endParaRPr lang="en-GB" i="1" noProof="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C03FF2-FBF1-A407-10B6-7EBD3ABCA8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28400" y="399599"/>
            <a:ext cx="494970" cy="647783"/>
          </a:xfrm>
          <a:prstGeom prst="rect">
            <a:avLst/>
          </a:prstGeom>
        </p:spPr>
      </p:pic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90336D-C8E3-3383-63E9-C4CCAAA1D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09197" y="3561558"/>
            <a:ext cx="5342306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D634B7-176B-801C-E816-2C762102B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16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+WB 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60C7E-39E9-51BE-1364-9C930274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Arial bold, 30 pt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A90899-A4C8-752A-5D1C-111AA2B50FD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6624" y="2016000"/>
            <a:ext cx="10317600" cy="39053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Copy Arial, 18 pt</a:t>
            </a:r>
          </a:p>
          <a:p>
            <a:pPr lvl="1"/>
            <a:r>
              <a:rPr lang="en-GB" noProof="0" dirty="0"/>
              <a:t>First Bullet, 18 pt</a:t>
            </a:r>
          </a:p>
          <a:p>
            <a:pPr lvl="2"/>
            <a:r>
              <a:rPr lang="en-GB" noProof="0" dirty="0"/>
              <a:t>Second Bullet, 18 pt</a:t>
            </a:r>
          </a:p>
          <a:p>
            <a:pPr lvl="3"/>
            <a:r>
              <a:rPr lang="en-GB" noProof="0" dirty="0"/>
              <a:t>Subheading Arial bold, 18 pt</a:t>
            </a:r>
          </a:p>
          <a:p>
            <a:pPr lvl="4"/>
            <a:r>
              <a:rPr lang="en-GB" noProof="0" dirty="0"/>
              <a:t>Subheading Arial bold, 24 pt</a:t>
            </a:r>
          </a:p>
          <a:p>
            <a:pPr lvl="5"/>
            <a:r>
              <a:rPr lang="en-GB" noProof="0" dirty="0"/>
              <a:t>Quote, 24 pt, orange</a:t>
            </a:r>
          </a:p>
          <a:p>
            <a:pPr lvl="6"/>
            <a:r>
              <a:rPr lang="en-GB" noProof="0" dirty="0"/>
              <a:t>Copy Arial, 18 pt</a:t>
            </a:r>
          </a:p>
          <a:p>
            <a:pPr lvl="7"/>
            <a:r>
              <a:rPr lang="en-GB" noProof="0" dirty="0"/>
              <a:t>Copy Arial, 18 pt</a:t>
            </a:r>
          </a:p>
          <a:p>
            <a:pPr lvl="8"/>
            <a:r>
              <a:rPr lang="en-GB" noProof="0" dirty="0"/>
              <a:t>Copy Arial, 18 pt</a:t>
            </a:r>
          </a:p>
        </p:txBody>
      </p:sp>
      <p:sp>
        <p:nvSpPr>
          <p:cNvPr id="12" name="Untertitel 6">
            <a:extLst>
              <a:ext uri="{FF2B5EF4-FFF2-40B4-BE49-F238E27FC236}">
                <a16:creationId xmlns:a16="http://schemas.microsoft.com/office/drawing/2014/main" id="{3E0265B8-51ED-B319-D61E-D75878236E6F}"/>
              </a:ext>
            </a:extLst>
          </p:cNvPr>
          <p:cNvSpPr>
            <a:spLocks noGrp="1"/>
          </p:cNvSpPr>
          <p:nvPr>
            <p:ph type="subTitle" sz="quarter" idx="12" hasCustomPrompt="1"/>
          </p:nvPr>
        </p:nvSpPr>
        <p:spPr>
          <a:xfrm>
            <a:off x="936624" y="1296000"/>
            <a:ext cx="8910639" cy="28549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2pPr>
            <a:lvl3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3pPr>
            <a:lvl4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4pPr>
            <a:lvl5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5pPr>
            <a:lvl6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6pPr>
            <a:lvl7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7pPr>
            <a:lvl8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8pPr>
            <a:lvl9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noProof="0" dirty="0"/>
              <a:t>Headline add-on, Arial Italic, 18 pt, orange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C29A70-B5A7-321C-D517-8E7C6FFAE33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14th MicroTCA Workshop for Industry and Research, Hamburg, Dec 2-4, 2025</a:t>
            </a:r>
            <a:endParaRPr lang="en-GB" i="1" noProof="0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56F391-9E9D-5245-65CF-E3CFA03D5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09941" y="3562303"/>
            <a:ext cx="5340817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59C018-FF84-C96B-EA76-19F07A39AD81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51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T+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60C7E-39E9-51BE-1364-9C930274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Arial bold, 30 pt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6284B66-A11B-B3CA-B1F8-30C04E398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6624" y="1577975"/>
            <a:ext cx="4924914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Copy Arial, 18 pt</a:t>
            </a:r>
          </a:p>
          <a:p>
            <a:pPr lvl="1"/>
            <a:r>
              <a:rPr lang="en-GB" noProof="0" dirty="0"/>
              <a:t>First Bullet, 18 pt</a:t>
            </a:r>
          </a:p>
          <a:p>
            <a:pPr lvl="2"/>
            <a:r>
              <a:rPr lang="en-GB" noProof="0" dirty="0"/>
              <a:t>Second Bullet, 18 pt</a:t>
            </a:r>
          </a:p>
          <a:p>
            <a:pPr lvl="3"/>
            <a:r>
              <a:rPr lang="en-GB" noProof="0" dirty="0"/>
              <a:t>Subheading Arial bold, 18 pt</a:t>
            </a:r>
          </a:p>
          <a:p>
            <a:pPr lvl="4"/>
            <a:r>
              <a:rPr lang="en-GB" noProof="0" dirty="0"/>
              <a:t>Subheading Arial bold, 24 pt</a:t>
            </a:r>
          </a:p>
          <a:p>
            <a:pPr lvl="5"/>
            <a:r>
              <a:rPr lang="en-GB" noProof="0" dirty="0"/>
              <a:t>Quote, 24 pt, orange</a:t>
            </a:r>
          </a:p>
          <a:p>
            <a:pPr lvl="6"/>
            <a:r>
              <a:rPr lang="en-GB" noProof="0" dirty="0"/>
              <a:t>Copy Arial, 18 pt</a:t>
            </a:r>
          </a:p>
          <a:p>
            <a:pPr lvl="7"/>
            <a:r>
              <a:rPr lang="en-GB" noProof="0" dirty="0"/>
              <a:t>Copy Arial, 18 pt</a:t>
            </a:r>
          </a:p>
          <a:p>
            <a:pPr lvl="8"/>
            <a:r>
              <a:rPr lang="en-GB" noProof="0" dirty="0"/>
              <a:t>Copy Arial, 18 pt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1EC199-87F9-4D50-EA60-C5E09819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14th MicroTCA Workshop for Industry and Research, Hamburg, Dec 2-4, 2025</a:t>
            </a:r>
            <a:endParaRPr lang="en-GB" i="1" noProof="0" dirty="0"/>
          </a:p>
        </p:txBody>
      </p:sp>
      <p:sp>
        <p:nvSpPr>
          <p:cNvPr id="3" name="Textplatzhalter 6">
            <a:extLst>
              <a:ext uri="{FF2B5EF4-FFF2-40B4-BE49-F238E27FC236}">
                <a16:creationId xmlns:a16="http://schemas.microsoft.com/office/drawing/2014/main" id="{C434F63B-A1E3-D216-DA84-E887C21167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0461" y="1577975"/>
            <a:ext cx="4923692" cy="43434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Copy Arial, 18 pt</a:t>
            </a:r>
          </a:p>
          <a:p>
            <a:pPr lvl="1"/>
            <a:r>
              <a:rPr lang="en-GB" noProof="0" dirty="0"/>
              <a:t>First Bullet, 18 pt</a:t>
            </a:r>
          </a:p>
          <a:p>
            <a:pPr lvl="2"/>
            <a:r>
              <a:rPr lang="en-GB" noProof="0" dirty="0"/>
              <a:t>Second Bullet, 18 pt</a:t>
            </a:r>
          </a:p>
          <a:p>
            <a:pPr lvl="3"/>
            <a:r>
              <a:rPr lang="en-GB" noProof="0" dirty="0"/>
              <a:t>Subheading Arial bold, 18 pt</a:t>
            </a:r>
          </a:p>
          <a:p>
            <a:pPr lvl="4"/>
            <a:r>
              <a:rPr lang="en-GB" noProof="0" dirty="0"/>
              <a:t>Subheading Arial bold, 24 pt</a:t>
            </a:r>
          </a:p>
          <a:p>
            <a:pPr lvl="5"/>
            <a:r>
              <a:rPr lang="en-GB" noProof="0" dirty="0"/>
              <a:t>Quote, 24 pt, orange</a:t>
            </a:r>
          </a:p>
          <a:p>
            <a:pPr lvl="6"/>
            <a:r>
              <a:rPr lang="en-GB" noProof="0" dirty="0"/>
              <a:t>Copy Arial, 18 pt</a:t>
            </a:r>
          </a:p>
          <a:p>
            <a:pPr lvl="7"/>
            <a:r>
              <a:rPr lang="en-GB" noProof="0" dirty="0"/>
              <a:t>Copy Arial, 18 pt</a:t>
            </a:r>
          </a:p>
          <a:p>
            <a:pPr lvl="8"/>
            <a:r>
              <a:rPr lang="en-GB" noProof="0" dirty="0"/>
              <a:t>Copy Arial, 18 pt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28556-886A-E522-20D7-EB82D68C3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20026" y="3572388"/>
            <a:ext cx="5320647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E248BAE-D5A4-D471-F717-01AAD766CE3C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506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T_left+1I+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60C7E-39E9-51BE-1364-9C930274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Arial bold, 30 pt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39225FFE-1736-C769-3C9B-90F9955C62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6624" y="1575201"/>
            <a:ext cx="4924800" cy="3409928"/>
          </a:xfrm>
        </p:spPr>
        <p:txBody>
          <a:bodyPr/>
          <a:lstStyle>
            <a:lvl1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0" indent="0" algn="l">
              <a:lnSpc>
                <a:spcPct val="111000"/>
              </a:lnSpc>
              <a:spcBef>
                <a:spcPts val="120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11000"/>
              </a:lnSpc>
              <a:spcBef>
                <a:spcPts val="120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11000"/>
              </a:lnSpc>
              <a:spcBef>
                <a:spcPts val="120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11000"/>
              </a:lnSpc>
              <a:spcBef>
                <a:spcPts val="1200"/>
              </a:spcBef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1-Column Text, Arial, 18 pt, black</a:t>
            </a:r>
          </a:p>
          <a:p>
            <a:pPr lvl="1"/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8AB7825-9C31-FD53-E214-175558924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29354" y="1575201"/>
            <a:ext cx="4924800" cy="4346174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BDB5D0F4-A9C6-3CA4-DFA5-327FB4E85F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36624" y="5160441"/>
            <a:ext cx="4924800" cy="792373"/>
          </a:xfrm>
        </p:spPr>
        <p:txBody>
          <a:bodyPr anchor="b"/>
          <a:lstStyle>
            <a:lvl1pPr marL="0" indent="0" algn="l">
              <a:lnSpc>
                <a:spcPct val="125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1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25000"/>
              </a:lnSpc>
              <a:spcBef>
                <a:spcPts val="800"/>
              </a:spcBef>
              <a:buNone/>
              <a:defRPr sz="1500" b="0" i="1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25000"/>
              </a:lnSpc>
              <a:spcBef>
                <a:spcPts val="800"/>
              </a:spcBef>
              <a:buNone/>
              <a:defRPr sz="1500" b="0" i="1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25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1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25000"/>
              </a:lnSpc>
              <a:spcBef>
                <a:spcPts val="800"/>
              </a:spcBef>
              <a:buNone/>
              <a:defRPr sz="1500" b="0" i="1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25000"/>
              </a:lnSpc>
              <a:spcBef>
                <a:spcPts val="800"/>
              </a:spcBef>
              <a:buNone/>
              <a:defRPr sz="1500" b="0" i="1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25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1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25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1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25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Caption, Arial Italic, 15 pt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88CA990-B59C-346B-9D77-70D444E0B89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14th MicroTCA Workshop for Industry and Research, Hamburg, Dec 2-4, 2025</a:t>
            </a:r>
            <a:endParaRPr lang="en-GB" i="1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F0BCB-94E0-C8DF-CA0D-110BDFA7D1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03218" y="3555579"/>
            <a:ext cx="5354264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570BC-3860-3818-C0D2-622F18C3264D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635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T_right+1I+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8AB7825-9C31-FD53-E214-175558924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6624" y="2014539"/>
            <a:ext cx="4924800" cy="3906836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A60C7E-39E9-51BE-1364-9C930274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Arial bold, 30 pt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003026FC-218C-C5AE-85BC-B669936B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0461" y="2014539"/>
            <a:ext cx="4924800" cy="3077093"/>
          </a:xfrm>
        </p:spPr>
        <p:txBody>
          <a:bodyPr/>
          <a:lstStyle>
            <a:lvl1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0" indent="0" algn="l">
              <a:lnSpc>
                <a:spcPct val="111000"/>
              </a:lnSpc>
              <a:spcBef>
                <a:spcPts val="120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11000"/>
              </a:lnSpc>
              <a:spcBef>
                <a:spcPts val="120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11000"/>
              </a:lnSpc>
              <a:spcBef>
                <a:spcPts val="120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11000"/>
              </a:lnSpc>
              <a:spcBef>
                <a:spcPts val="1200"/>
              </a:spcBef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1-Column Text, Arial, 18 pt, black</a:t>
            </a:r>
          </a:p>
          <a:p>
            <a:pPr lvl="1"/>
            <a:endParaRPr lang="de-DE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3178E150-19BD-8AF3-6D7D-CFCB88FAEA3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0460" y="5266944"/>
            <a:ext cx="4924800" cy="685870"/>
          </a:xfrm>
        </p:spPr>
        <p:txBody>
          <a:bodyPr anchor="b"/>
          <a:lstStyle>
            <a:lvl1pPr marL="0" indent="0" algn="l">
              <a:lnSpc>
                <a:spcPct val="125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1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25000"/>
              </a:lnSpc>
              <a:spcBef>
                <a:spcPts val="800"/>
              </a:spcBef>
              <a:buNone/>
              <a:defRPr sz="1500" b="0" i="1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25000"/>
              </a:lnSpc>
              <a:spcBef>
                <a:spcPts val="800"/>
              </a:spcBef>
              <a:buNone/>
              <a:defRPr sz="1500" b="0" i="1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25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1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25000"/>
              </a:lnSpc>
              <a:spcBef>
                <a:spcPts val="800"/>
              </a:spcBef>
              <a:buNone/>
              <a:defRPr sz="1500" b="0" i="1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25000"/>
              </a:lnSpc>
              <a:spcBef>
                <a:spcPts val="800"/>
              </a:spcBef>
              <a:buNone/>
              <a:defRPr sz="1500" b="0" i="1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25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1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25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1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25000"/>
              </a:lnSpc>
              <a:spcBef>
                <a:spcPts val="800"/>
              </a:spcBef>
              <a:buFont typeface="Arial" panose="020B0604020202020204" pitchFamily="34" charset="0"/>
              <a:buNone/>
              <a:defRPr sz="1500" b="0" i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Caption, Arial Italic, 15 pt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A9D5B04-9C61-8EF9-BF85-893792A2844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936624" y="6532505"/>
            <a:ext cx="5147377" cy="175312"/>
          </a:xfrm>
        </p:spPr>
        <p:txBody>
          <a:bodyPr/>
          <a:lstStyle/>
          <a:p>
            <a:r>
              <a:rPr lang="en-GB" noProof="0"/>
              <a:t>14th MicroTCA Workshop for Industry and Research, Hamburg, Dec 2-4, 2025</a:t>
            </a:r>
            <a:endParaRPr lang="en-GB" i="1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40195-83B7-B53A-4C4E-05C189139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09941" y="3562303"/>
            <a:ext cx="5340817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AD612-3F82-05E4-30B3-E5078599D064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01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T+3I+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8AB7825-9C31-FD53-E214-175558924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7847" y="2014540"/>
            <a:ext cx="3126769" cy="1909760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A60C7E-39E9-51BE-1364-9C930274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Arial bold, 30 pt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1EC199-87F9-4D50-EA60-C5E09819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14th MicroTCA Workshop for Industry and Research, Hamburg, Dec 2-4, 2025</a:t>
            </a:r>
            <a:endParaRPr lang="en-GB" i="1" noProof="0" dirty="0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70CC73E1-9EED-A736-9EE2-90B6C7E9D8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7847" y="4133850"/>
            <a:ext cx="3126769" cy="1787525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3-Column Text, Arial, 15 pt, black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0F4346D0-02CE-145D-E53E-41F5EADE59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32616" y="2014540"/>
            <a:ext cx="3126769" cy="1909760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DF83300C-555C-31AE-7657-08C3B80290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27386" y="2014540"/>
            <a:ext cx="3126769" cy="1909760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9E4E8AAF-47DA-2646-0993-9FAA209F00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32616" y="4133850"/>
            <a:ext cx="3126769" cy="1787525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3-Column Text, Arial, 15 pt, black</a:t>
            </a:r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ACB2CDA3-9E5A-D7B5-CDD2-059F29B454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127386" y="4133850"/>
            <a:ext cx="3126769" cy="1787525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3-Column Text, Arial, 15 pt, black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B754F02-1870-6880-20CA-D4782BAD5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16665" y="3569026"/>
            <a:ext cx="5327370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65410-27F4-850D-DA3F-396D0AF5105C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841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T+2I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E99BFC8-D908-D520-263D-4D3BE7E304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1200" cy="68580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Image Placeholder</a:t>
            </a:r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B9678422-1EA6-0112-76F1-D43B34A286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00800" y="0"/>
            <a:ext cx="6091200" cy="68580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Image Placeholder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C0E322F4-5356-944A-0818-280181F03E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7847" y="1576800"/>
            <a:ext cx="4688253" cy="4344574"/>
          </a:xfrm>
        </p:spPr>
        <p:txBody>
          <a:bodyPr anchor="t"/>
          <a:lstStyle>
            <a:lvl1pPr marL="0" indent="0" algn="l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 dirty="0"/>
              <a:t>2-Column Text</a:t>
            </a:r>
          </a:p>
          <a:p>
            <a:pPr lvl="0"/>
            <a:r>
              <a:rPr lang="en-GB" noProof="0" dirty="0"/>
              <a:t>Arial, 24 pt, white, left aligned</a:t>
            </a:r>
          </a:p>
          <a:p>
            <a:pPr lvl="8"/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EC0C8FC0-5529-1DAB-1C7E-A516CA9BB0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63946" y="1576800"/>
            <a:ext cx="4690207" cy="4344574"/>
          </a:xfrm>
        </p:spPr>
        <p:txBody>
          <a:bodyPr anchor="t"/>
          <a:lstStyle>
            <a:lvl1pPr marL="0" indent="0" algn="l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 dirty="0"/>
              <a:t>2-Column Text</a:t>
            </a:r>
          </a:p>
          <a:p>
            <a:pPr lvl="0"/>
            <a:r>
              <a:rPr lang="en-GB" noProof="0" dirty="0"/>
              <a:t>Arial, 24 pt, white, left aligned</a:t>
            </a:r>
          </a:p>
          <a:p>
            <a:pPr lvl="8"/>
            <a:endParaRPr lang="de-DE" dirty="0"/>
          </a:p>
        </p:txBody>
      </p:sp>
      <p:sp>
        <p:nvSpPr>
          <p:cNvPr id="9" name="SmartArt-Platzhalter 5">
            <a:extLst>
              <a:ext uri="{FF2B5EF4-FFF2-40B4-BE49-F238E27FC236}">
                <a16:creationId xmlns:a16="http://schemas.microsoft.com/office/drawing/2014/main" id="{D4AB1337-D0F8-A165-15C7-B9FF7CF676B8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11228400" y="399599"/>
            <a:ext cx="497477" cy="64778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CH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7C6DC24-4FE7-D11D-4BDE-12E056B1BE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09197" y="3561558"/>
            <a:ext cx="5342306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768621-8630-6BEF-02C9-A783CD05F2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557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T+3I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>
            <a:extLst>
              <a:ext uri="{FF2B5EF4-FFF2-40B4-BE49-F238E27FC236}">
                <a16:creationId xmlns:a16="http://schemas.microsoft.com/office/drawing/2014/main" id="{EDDAE350-0D3C-DE36-457E-5E66E560F5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7400" y="0"/>
            <a:ext cx="4057200" cy="68580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Image Placeholder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141CE681-BD04-D23B-F809-9BA05C49E62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34800" y="0"/>
            <a:ext cx="4057200" cy="68580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Image Placeholder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E99BFC8-D908-D520-263D-4D3BE7E304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57200" cy="68580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Image Placeholder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E264DBBD-A17B-04A4-F5FC-619ACBB3212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8923" y="3124199"/>
            <a:ext cx="3119354" cy="2797175"/>
          </a:xfrm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 dirty="0"/>
              <a:t>3-Column Text</a:t>
            </a:r>
            <a:br>
              <a:rPr lang="en-GB" noProof="0" dirty="0"/>
            </a:br>
            <a:r>
              <a:rPr lang="en-GB" noProof="0" dirty="0"/>
              <a:t>Arial, 18 pt, white, left aligned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E7496E0-C109-6668-DD05-53913CC34F6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36324" y="3124199"/>
            <a:ext cx="3119354" cy="2797175"/>
          </a:xfrm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 dirty="0"/>
              <a:t>3-Column Text</a:t>
            </a:r>
            <a:br>
              <a:rPr lang="en-GB" noProof="0" dirty="0"/>
            </a:br>
            <a:r>
              <a:rPr lang="en-GB" noProof="0" dirty="0"/>
              <a:t>Arial, 18 pt, white, left aligned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5CC8DC6C-A22B-9060-9C47-9FD44872C9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603724" y="3124199"/>
            <a:ext cx="3119354" cy="2797175"/>
          </a:xfrm>
        </p:spPr>
        <p:txBody>
          <a:bodyPr anchor="t"/>
          <a:lstStyle>
            <a:lvl1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 dirty="0"/>
              <a:t>3-Column Text</a:t>
            </a:r>
            <a:br>
              <a:rPr lang="en-GB" noProof="0" dirty="0"/>
            </a:br>
            <a:r>
              <a:rPr lang="en-GB" noProof="0" dirty="0"/>
              <a:t>Arial, 18 pt, white, left aligned</a:t>
            </a:r>
          </a:p>
        </p:txBody>
      </p:sp>
      <p:sp>
        <p:nvSpPr>
          <p:cNvPr id="3" name="SmartArt-Platzhalter 5">
            <a:extLst>
              <a:ext uri="{FF2B5EF4-FFF2-40B4-BE49-F238E27FC236}">
                <a16:creationId xmlns:a16="http://schemas.microsoft.com/office/drawing/2014/main" id="{6ABCA5BC-4B22-3F1B-51FD-31BCF514B4C2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11228400" y="399599"/>
            <a:ext cx="497477" cy="64778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CH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53B671B-11B8-5EB5-1223-D11D27286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09197" y="3561558"/>
            <a:ext cx="5342306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1B441EE-3C96-1FDB-E79B-71F2D5059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580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T+4I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E99BFC8-D908-D520-263D-4D3BE7E304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0600" cy="34236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108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Image Placeholder</a:t>
            </a:r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7F5E1F9A-AE9C-97D8-0568-8597094C67B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01400" y="0"/>
            <a:ext cx="6090600" cy="34236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108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FBD03FEE-4DCD-7D90-DAEB-5905A802376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0" y="3434400"/>
            <a:ext cx="6090600" cy="34236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108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5FEA1EA0-5562-219A-FDDC-70D80236841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01400" y="3434400"/>
            <a:ext cx="6090600" cy="34236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108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F187DF8-0AC2-49DE-999A-CBC0F45FA3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7847" y="1581150"/>
            <a:ext cx="4689230" cy="1391309"/>
          </a:xfrm>
        </p:spPr>
        <p:txBody>
          <a:bodyPr anchor="b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 dirty="0"/>
              <a:t>4-Column Text </a:t>
            </a:r>
            <a:br>
              <a:rPr lang="en-GB" noProof="0" dirty="0"/>
            </a:br>
            <a:r>
              <a:rPr lang="en-GB" noProof="0" dirty="0"/>
              <a:t>Arial, 15 pt, white, left aligned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C0B8E777-CE26-4125-6914-F3392533DF0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64923" y="1581150"/>
            <a:ext cx="4689230" cy="1391309"/>
          </a:xfrm>
        </p:spPr>
        <p:txBody>
          <a:bodyPr anchor="b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 dirty="0"/>
              <a:t>4-Column Text </a:t>
            </a:r>
            <a:br>
              <a:rPr lang="en-GB" noProof="0" dirty="0"/>
            </a:br>
            <a:r>
              <a:rPr lang="en-GB" noProof="0" dirty="0"/>
              <a:t>Arial, 15 pt, white, left aligned</a:t>
            </a:r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0A81CF8B-A37E-09B1-47B9-4F88C24C85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7847" y="5015550"/>
            <a:ext cx="4689230" cy="1391309"/>
          </a:xfrm>
        </p:spPr>
        <p:txBody>
          <a:bodyPr anchor="b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 dirty="0"/>
              <a:t>4-Column Text </a:t>
            </a:r>
            <a:br>
              <a:rPr lang="en-GB" noProof="0" dirty="0"/>
            </a:br>
            <a:r>
              <a:rPr lang="en-GB" noProof="0" dirty="0"/>
              <a:t>Arial, 15 pt, white, left aligned</a:t>
            </a: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A07C3E46-41C2-47CB-D2FD-25B518F0CE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64923" y="5015551"/>
            <a:ext cx="4689230" cy="1391309"/>
          </a:xfrm>
        </p:spPr>
        <p:txBody>
          <a:bodyPr anchor="b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 dirty="0"/>
              <a:t>4-Column Text </a:t>
            </a:r>
            <a:br>
              <a:rPr lang="en-GB" noProof="0" dirty="0"/>
            </a:br>
            <a:r>
              <a:rPr lang="en-GB" noProof="0" dirty="0"/>
              <a:t>Arial, 15 pt, white, left aligned</a:t>
            </a:r>
          </a:p>
        </p:txBody>
      </p:sp>
      <p:sp>
        <p:nvSpPr>
          <p:cNvPr id="18" name="SmartArt-Platzhalter 5">
            <a:extLst>
              <a:ext uri="{FF2B5EF4-FFF2-40B4-BE49-F238E27FC236}">
                <a16:creationId xmlns:a16="http://schemas.microsoft.com/office/drawing/2014/main" id="{CFA5C265-66CB-EA9E-1006-215F841338C0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11228400" y="399599"/>
            <a:ext cx="497477" cy="64778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CH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D698EEB-8508-290B-719E-40DC2BFCD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09197" y="3561558"/>
            <a:ext cx="5342306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2B761F-D416-8958-C975-EAF673477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695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T+6I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3">
            <a:extLst>
              <a:ext uri="{FF2B5EF4-FFF2-40B4-BE49-F238E27FC236}">
                <a16:creationId xmlns:a16="http://schemas.microsoft.com/office/drawing/2014/main" id="{6181CF1F-30E6-36E0-B375-631C095847E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35200" y="0"/>
            <a:ext cx="4056800" cy="3423600"/>
          </a:xfrm>
          <a:solidFill>
            <a:srgbClr val="D2108D"/>
          </a:solidFill>
          <a:ln w="12700">
            <a:noFill/>
          </a:ln>
        </p:spPr>
        <p:txBody>
          <a:bodyPr lIns="216000" tIns="108000" rIns="216000" bIns="108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E99BFC8-D908-D520-263D-4D3BE7E304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56800" cy="3423600"/>
          </a:xfrm>
          <a:solidFill>
            <a:srgbClr val="D2108D"/>
          </a:solidFill>
          <a:ln w="12700">
            <a:noFill/>
          </a:ln>
        </p:spPr>
        <p:txBody>
          <a:bodyPr lIns="216000" tIns="108000" rIns="216000" bIns="108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2" name="Bildplatzhalter 3">
            <a:extLst>
              <a:ext uri="{FF2B5EF4-FFF2-40B4-BE49-F238E27FC236}">
                <a16:creationId xmlns:a16="http://schemas.microsoft.com/office/drawing/2014/main" id="{B09398C8-55E0-2686-999B-D58C6499FA0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067600" y="0"/>
            <a:ext cx="4056800" cy="3423600"/>
          </a:xfrm>
          <a:solidFill>
            <a:srgbClr val="D2108D"/>
          </a:solidFill>
          <a:ln w="12700">
            <a:noFill/>
          </a:ln>
        </p:spPr>
        <p:txBody>
          <a:bodyPr lIns="216000" tIns="108000" rIns="216000" bIns="10800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D37ECC04-7853-9A2F-A5D6-06265A69C5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3434400"/>
            <a:ext cx="4056800" cy="34236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108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DA0933D5-505E-BF1C-C98B-A0FDFCE965F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067600" y="3434400"/>
            <a:ext cx="4056800" cy="34236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108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13" name="Bildplatzhalter 3">
            <a:extLst>
              <a:ext uri="{FF2B5EF4-FFF2-40B4-BE49-F238E27FC236}">
                <a16:creationId xmlns:a16="http://schemas.microsoft.com/office/drawing/2014/main" id="{9EC722AD-49A0-EEF0-464A-3B723682E99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35200" y="3434400"/>
            <a:ext cx="4056800" cy="34236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108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3" name="Textplatzhalter 4">
            <a:extLst>
              <a:ext uri="{FF2B5EF4-FFF2-40B4-BE49-F238E27FC236}">
                <a16:creationId xmlns:a16="http://schemas.microsoft.com/office/drawing/2014/main" id="{620907A4-1574-D634-5960-45663CBAFB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8923" y="451141"/>
            <a:ext cx="3119354" cy="2612458"/>
          </a:xfrm>
        </p:spPr>
        <p:txBody>
          <a:bodyPr anchor="b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 dirty="0"/>
              <a:t>4-Column Text </a:t>
            </a:r>
            <a:br>
              <a:rPr lang="en-GB" noProof="0" dirty="0"/>
            </a:br>
            <a:r>
              <a:rPr lang="en-GB" noProof="0" dirty="0"/>
              <a:t>Arial, 15 pt, white, left aligned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AFBE1064-816E-B03D-B92D-BC11B67FF3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36324" y="451141"/>
            <a:ext cx="3119354" cy="2612458"/>
          </a:xfrm>
        </p:spPr>
        <p:txBody>
          <a:bodyPr anchor="b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 dirty="0"/>
              <a:t>4-Column Text </a:t>
            </a:r>
            <a:br>
              <a:rPr lang="en-GB" noProof="0" dirty="0"/>
            </a:br>
            <a:r>
              <a:rPr lang="en-GB" noProof="0" dirty="0"/>
              <a:t>Arial, 15 pt, white, left aligned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94D695A-6379-AE12-4561-221C2A05A6A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603725" y="1581150"/>
            <a:ext cx="3119354" cy="1482449"/>
          </a:xfrm>
        </p:spPr>
        <p:txBody>
          <a:bodyPr anchor="b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 dirty="0"/>
              <a:t>4-Column Text </a:t>
            </a:r>
            <a:br>
              <a:rPr lang="en-GB" noProof="0" dirty="0"/>
            </a:br>
            <a:r>
              <a:rPr lang="en-GB" noProof="0" dirty="0"/>
              <a:t>Arial, 15 pt, white, left aligned</a:t>
            </a: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CBC5F7F-7524-9228-C498-77B3F6BE9FE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8923" y="3794401"/>
            <a:ext cx="3119354" cy="2612458"/>
          </a:xfrm>
        </p:spPr>
        <p:txBody>
          <a:bodyPr anchor="b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 dirty="0"/>
              <a:t>4-Column Text </a:t>
            </a:r>
            <a:br>
              <a:rPr lang="en-GB" noProof="0" dirty="0"/>
            </a:br>
            <a:r>
              <a:rPr lang="en-GB" noProof="0" dirty="0"/>
              <a:t>Arial, 15 pt, white, left aligned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94E61D33-FC02-F350-F412-4E7D8E1DA0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36324" y="3794401"/>
            <a:ext cx="3119354" cy="2612458"/>
          </a:xfrm>
        </p:spPr>
        <p:txBody>
          <a:bodyPr anchor="b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 dirty="0"/>
              <a:t>4-Column Text </a:t>
            </a:r>
            <a:br>
              <a:rPr lang="en-GB" noProof="0" dirty="0"/>
            </a:br>
            <a:r>
              <a:rPr lang="en-GB" noProof="0" dirty="0"/>
              <a:t>Arial, 15 pt, white, left aligned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CB1DFC4C-4616-3BC0-218F-3B9D8E7FA0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03724" y="3794401"/>
            <a:ext cx="3119354" cy="2612458"/>
          </a:xfrm>
        </p:spPr>
        <p:txBody>
          <a:bodyPr anchor="b"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 dirty="0"/>
              <a:t>4-Column Text </a:t>
            </a:r>
            <a:br>
              <a:rPr lang="en-GB" noProof="0" dirty="0"/>
            </a:br>
            <a:r>
              <a:rPr lang="en-GB" noProof="0" dirty="0"/>
              <a:t>Arial, 15 pt, white, left aligned</a:t>
            </a:r>
          </a:p>
        </p:txBody>
      </p:sp>
      <p:sp>
        <p:nvSpPr>
          <p:cNvPr id="27" name="SmartArt-Platzhalter 5">
            <a:extLst>
              <a:ext uri="{FF2B5EF4-FFF2-40B4-BE49-F238E27FC236}">
                <a16:creationId xmlns:a16="http://schemas.microsoft.com/office/drawing/2014/main" id="{014D9550-C751-E6B9-C1DE-A91B8E41A10C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11228400" y="399599"/>
            <a:ext cx="497477" cy="64778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CH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6299F04-C96D-4539-6FD6-68641829E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09197" y="3561558"/>
            <a:ext cx="5342306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BC3BE50-95F9-93B1-7C3C-AA620931BD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475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2C10E57-699A-8121-DD38-6408EA13F2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4796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0" imgH="409" progId="TCLayout.ActiveDocument.1">
                  <p:embed/>
                </p:oleObj>
              </mc:Choice>
              <mc:Fallback>
                <p:oleObj name="think-cell Folie" r:id="rId3" imgW="410" imgH="409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D2C10E57-699A-8121-DD38-6408EA13F2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E99BFC8-D908-D520-263D-4D3BE7E304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67ADA526-E9DC-DEBD-F809-B955DE3BE7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6101" y="3429000"/>
            <a:ext cx="5627688" cy="2952750"/>
          </a:xfrm>
          <a:solidFill>
            <a:srgbClr val="D2108D"/>
          </a:solidFill>
          <a:ln w="22225" cmpd="sng">
            <a:solidFill>
              <a:schemeClr val="bg1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vert="horz" lIns="216000" tIns="216000" rIns="216000" bIns="216000" rtlCol="0" anchor="b">
            <a:noAutofit/>
          </a:bodyPr>
          <a:lstStyle>
            <a:lvl1pPr>
              <a:defRPr lang="de-CH">
                <a:solidFill>
                  <a:schemeClr val="bg1"/>
                </a:solidFill>
              </a:defRPr>
            </a:lvl1pPr>
          </a:lstStyle>
          <a:p>
            <a:pPr lvl="0"/>
            <a:r>
              <a:rPr lang="de-CH"/>
              <a:t>Image Placeholder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97DF86B-3F4A-412D-B665-88EA77BC0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625" y="0"/>
            <a:ext cx="4619374" cy="113760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31360156-9255-A812-BE46-051A4B9F1A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64314" y="1576800"/>
            <a:ext cx="4689473" cy="1312200"/>
          </a:xfrm>
        </p:spPr>
        <p:txBody>
          <a:bodyPr/>
          <a:lstStyle>
            <a:lvl1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0" indent="0" algn="l">
              <a:lnSpc>
                <a:spcPct val="111000"/>
              </a:lnSpc>
              <a:spcBef>
                <a:spcPts val="120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11000"/>
              </a:lnSpc>
              <a:spcBef>
                <a:spcPts val="120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11000"/>
              </a:lnSpc>
              <a:spcBef>
                <a:spcPts val="1200"/>
              </a:spcBef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11000"/>
              </a:lnSpc>
              <a:spcBef>
                <a:spcPts val="1200"/>
              </a:spcBef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Creative Layout 01, Arial, 18 pt, black</a:t>
            </a:r>
          </a:p>
          <a:p>
            <a:pPr lvl="1"/>
            <a:endParaRPr lang="de-DE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95CF15C-8172-5EC7-3580-6120E65EE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09941" y="3562303"/>
            <a:ext cx="5340817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629384-5E10-BB46-F3D3-C4C9F49C6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10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9D95539-5CB2-37ED-D38B-E8BD00FC89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03294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0" imgH="409" progId="TCLayout.ActiveDocument.1">
                  <p:embed/>
                </p:oleObj>
              </mc:Choice>
              <mc:Fallback>
                <p:oleObj name="think-cell Folie" r:id="rId3" imgW="410" imgH="40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69D95539-5CB2-37ED-D38B-E8BD00FC89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956317E-20F6-4DD1-F84D-E40AE39EE3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848" y="1576800"/>
            <a:ext cx="10316307" cy="3722014"/>
          </a:xfrm>
        </p:spPr>
        <p:txBody>
          <a:bodyPr vert="horz" anchor="ctr"/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This is the chapter title and </a:t>
            </a:r>
            <a:br>
              <a:rPr lang="en-GB" noProof="0" dirty="0"/>
            </a:br>
            <a:r>
              <a:rPr lang="en-GB" noProof="0" dirty="0"/>
              <a:t>it can go on 3 to 4 lines.</a:t>
            </a:r>
            <a:br>
              <a:rPr lang="en-GB" noProof="0" dirty="0"/>
            </a:br>
            <a:r>
              <a:rPr lang="en-GB" noProof="0" dirty="0"/>
              <a:t>Arial Bold, 40 pt, white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2138C45-39CA-C7A7-7D76-AD2712A2A0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28400" y="399600"/>
            <a:ext cx="497477" cy="647783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DA00B84-F826-7AC9-A28F-475EBB973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09197" y="3561559"/>
            <a:ext cx="5342305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FC67C5E-C5D4-9326-4183-C80C10ABD343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>
                <a:solidFill>
                  <a:schemeClr val="bg1"/>
                </a:solidFill>
              </a:rPr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8086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_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A74991E2-D260-5369-FE3C-050962E974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326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0" imgH="409" progId="TCLayout.ActiveDocument.1">
                  <p:embed/>
                </p:oleObj>
              </mc:Choice>
              <mc:Fallback>
                <p:oleObj name="think-cell Folie" r:id="rId3" imgW="410" imgH="409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A74991E2-D260-5369-FE3C-050962E974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E99BFC8-D908-D520-263D-4D3BE7E304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3" name="Bildplatzhalter 3">
            <a:extLst>
              <a:ext uri="{FF2B5EF4-FFF2-40B4-BE49-F238E27FC236}">
                <a16:creationId xmlns:a16="http://schemas.microsoft.com/office/drawing/2014/main" id="{67ADA526-E9DC-DEBD-F809-B955DE3BE7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6100" y="1577975"/>
            <a:ext cx="5629275" cy="4803775"/>
          </a:xfrm>
          <a:solidFill>
            <a:srgbClr val="D2108D"/>
          </a:solidFill>
          <a:ln w="22225">
            <a:solidFill>
              <a:schemeClr val="bg1"/>
            </a:solidFill>
          </a:ln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197DF86B-3F4A-412D-B665-88EA77BC0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6625" y="0"/>
            <a:ext cx="4689475" cy="113760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" name="Textplatzhalter 4">
            <a:extLst>
              <a:ext uri="{FF2B5EF4-FFF2-40B4-BE49-F238E27FC236}">
                <a16:creationId xmlns:a16="http://schemas.microsoft.com/office/drawing/2014/main" id="{4AD3199E-D2A2-C622-CFB7-A971643DE7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6625" y="2015999"/>
            <a:ext cx="4221163" cy="3905375"/>
          </a:xfrm>
        </p:spPr>
        <p:txBody>
          <a:bodyPr anchor="b"/>
          <a:lstStyle>
            <a:lvl1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l">
              <a:lnSpc>
                <a:spcPct val="110000"/>
              </a:lnSpc>
              <a:spcBef>
                <a:spcPts val="1200"/>
              </a:spcBef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l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 dirty="0"/>
              <a:t>Creative Layout 2</a:t>
            </a:r>
            <a:br>
              <a:rPr lang="en-GB" noProof="0" dirty="0"/>
            </a:br>
            <a:r>
              <a:rPr lang="en-GB" noProof="0" dirty="0"/>
              <a:t>Arial, 18 pt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006D1A8-9633-66EB-1EA4-752C9039E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09941" y="3562303"/>
            <a:ext cx="5340817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D6DF06-4DA4-1A57-9E2A-7846123C92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084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36C70-93D0-B533-F9A3-2158AABFC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Arial bold, 30 pt</a:t>
            </a:r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C2B69BE6-61ED-1FF0-912A-EEA44FCEC43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7400" y="4888522"/>
            <a:ext cx="4057200" cy="19800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D8A7CC7B-7D64-595D-1B3D-31D9CD59368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34800" y="4888522"/>
            <a:ext cx="4057200" cy="19800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7EF8A4A0-360F-EDDD-4628-6C42C6749F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4888522"/>
            <a:ext cx="4057200" cy="1980000"/>
          </a:xfrm>
          <a:solidFill>
            <a:srgbClr val="D2108D"/>
          </a:solidFill>
          <a:ln w="12700">
            <a:noFill/>
          </a:ln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A2074F46-A69C-7568-C74B-BDAA38DD27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6624" y="1577975"/>
            <a:ext cx="10317600" cy="301747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Copy Arial, 18 pt</a:t>
            </a:r>
          </a:p>
          <a:p>
            <a:pPr lvl="1"/>
            <a:r>
              <a:rPr lang="en-GB" noProof="0" dirty="0"/>
              <a:t>First Bullet, 18 pt</a:t>
            </a:r>
          </a:p>
          <a:p>
            <a:pPr lvl="2"/>
            <a:r>
              <a:rPr lang="en-GB" noProof="0" dirty="0"/>
              <a:t>Second Bullet, 18 pt</a:t>
            </a:r>
          </a:p>
          <a:p>
            <a:pPr lvl="3"/>
            <a:r>
              <a:rPr lang="en-GB" noProof="0" dirty="0"/>
              <a:t>Subheading Arial bold, 18 pt</a:t>
            </a:r>
          </a:p>
          <a:p>
            <a:pPr lvl="4"/>
            <a:r>
              <a:rPr lang="en-GB" noProof="0" dirty="0"/>
              <a:t>Subheading Arial bold, 24 pt</a:t>
            </a:r>
          </a:p>
          <a:p>
            <a:pPr lvl="5"/>
            <a:r>
              <a:rPr lang="en-GB" noProof="0" dirty="0"/>
              <a:t>Quote, 24 pt, orange</a:t>
            </a:r>
          </a:p>
          <a:p>
            <a:pPr lvl="6"/>
            <a:endParaRPr lang="de-CH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1921E16-7DA0-45EF-EA48-A00C75394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0103700" y="2661820"/>
            <a:ext cx="3553299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B4866D-C821-28BF-B97B-2070E5220E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751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8AB7825-9C31-FD53-E214-175558924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576799"/>
            <a:ext cx="2805231" cy="5281201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A60C7E-39E9-51BE-1364-9C930274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Arial bold, 30 pt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9B195C9-522F-CEAB-1C05-9C1EC8BEA3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8400" y="399599"/>
            <a:ext cx="494970" cy="647783"/>
          </a:xfrm>
          <a:prstGeom prst="rect">
            <a:avLst/>
          </a:prstGeom>
        </p:spPr>
      </p:pic>
      <p:sp>
        <p:nvSpPr>
          <p:cNvPr id="31" name="Bildplatzhalter 9">
            <a:extLst>
              <a:ext uri="{FF2B5EF4-FFF2-40B4-BE49-F238E27FC236}">
                <a16:creationId xmlns:a16="http://schemas.microsoft.com/office/drawing/2014/main" id="{FC341FB4-1140-6179-CA27-0BE073B9EED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816032" y="1576799"/>
            <a:ext cx="4213245" cy="2635200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41" name="Bildplatzhalter 9">
            <a:extLst>
              <a:ext uri="{FF2B5EF4-FFF2-40B4-BE49-F238E27FC236}">
                <a16:creationId xmlns:a16="http://schemas.microsoft.com/office/drawing/2014/main" id="{03610043-1BC0-48DC-2A7E-2CB01ED39B5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040076" y="1576798"/>
            <a:ext cx="5151924" cy="2635200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42" name="Bildplatzhalter 9">
            <a:extLst>
              <a:ext uri="{FF2B5EF4-FFF2-40B4-BE49-F238E27FC236}">
                <a16:creationId xmlns:a16="http://schemas.microsoft.com/office/drawing/2014/main" id="{FE45F635-E437-C8B0-8CC0-C0403F9A4047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040075" y="4222798"/>
            <a:ext cx="2335894" cy="2635202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43" name="Bildplatzhalter 9">
            <a:extLst>
              <a:ext uri="{FF2B5EF4-FFF2-40B4-BE49-F238E27FC236}">
                <a16:creationId xmlns:a16="http://schemas.microsoft.com/office/drawing/2014/main" id="{CE7AAD22-C490-64D4-E788-84D709B03A8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86769" y="4222798"/>
            <a:ext cx="2805230" cy="2635202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44" name="Bildplatzhalter 9">
            <a:extLst>
              <a:ext uri="{FF2B5EF4-FFF2-40B4-BE49-F238E27FC236}">
                <a16:creationId xmlns:a16="http://schemas.microsoft.com/office/drawing/2014/main" id="{DB8A2C7A-F427-FFE2-6297-547E780EB7D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816032" y="4222799"/>
            <a:ext cx="4213245" cy="2635201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40033-1B27-2ECE-1AC2-4C0A982DA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666372" y="4018732"/>
            <a:ext cx="4427958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5808496-BF18-B186-3C56-0669606A5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348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4I+4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D8AB7825-9C31-FD53-E214-175558924D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6624" y="1577975"/>
            <a:ext cx="2570947" cy="2775661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A60C7E-39E9-51BE-1364-9C930274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Arial bold, 30 pt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1EC199-87F9-4D50-EA60-C5E09819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14th MicroTCA Workshop for Industry and Research, Hamburg, Dec 2-4, 2025</a:t>
            </a:r>
            <a:endParaRPr lang="en-GB" i="1" noProof="0" dirty="0"/>
          </a:p>
        </p:txBody>
      </p:sp>
      <p:sp>
        <p:nvSpPr>
          <p:cNvPr id="23" name="Textplatzhalter 4">
            <a:extLst>
              <a:ext uri="{FF2B5EF4-FFF2-40B4-BE49-F238E27FC236}">
                <a16:creationId xmlns:a16="http://schemas.microsoft.com/office/drawing/2014/main" id="{22A8B9EF-BF4A-23C0-AA21-A52725BB8AA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6624" y="4599709"/>
            <a:ext cx="2110124" cy="1321666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Arial, 15 pt, black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C36E8371-00EC-6677-234D-7EE2B6617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5671" y="4599709"/>
            <a:ext cx="2110124" cy="1321666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Arial regular, 15 pt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40B7130C-F961-1974-91CC-4BC0C76D16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4718" y="4599709"/>
            <a:ext cx="2110124" cy="1321666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Arial regular, 15 pt</a:t>
            </a:r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2366CB34-7829-60F0-4F0F-D55C2C7ABC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73764" y="4599709"/>
            <a:ext cx="2110124" cy="1321666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2pPr>
            <a:lvl3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3pPr>
            <a:lvl4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4pPr>
            <a:lvl5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5pPr>
            <a:lvl6pPr marL="0" indent="0" algn="l">
              <a:lnSpc>
                <a:spcPct val="120000"/>
              </a:lnSpc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6pPr>
            <a:lvl7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7pPr>
            <a:lvl8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8pPr>
            <a:lvl9pPr marL="0" indent="0" algn="l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5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Arial regular, 15 pt</a:t>
            </a:r>
          </a:p>
        </p:txBody>
      </p:sp>
      <p:sp>
        <p:nvSpPr>
          <p:cNvPr id="17" name="Bildplatzhalter 9">
            <a:extLst>
              <a:ext uri="{FF2B5EF4-FFF2-40B4-BE49-F238E27FC236}">
                <a16:creationId xmlns:a16="http://schemas.microsoft.com/office/drawing/2014/main" id="{75E558CD-F4DF-63AC-B12B-538A53195F6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518371" y="1577975"/>
            <a:ext cx="2570947" cy="2775661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18" name="Bildplatzhalter 9">
            <a:extLst>
              <a:ext uri="{FF2B5EF4-FFF2-40B4-BE49-F238E27FC236}">
                <a16:creationId xmlns:a16="http://schemas.microsoft.com/office/drawing/2014/main" id="{B9933D4C-5FB5-7C95-E310-DF0D24675C6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00118" y="1577975"/>
            <a:ext cx="2570947" cy="2775661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19" name="Bildplatzhalter 9">
            <a:extLst>
              <a:ext uri="{FF2B5EF4-FFF2-40B4-BE49-F238E27FC236}">
                <a16:creationId xmlns:a16="http://schemas.microsoft.com/office/drawing/2014/main" id="{8894D095-CFBA-AADA-0B72-B739A72782B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681865" y="1577975"/>
            <a:ext cx="2570947" cy="2775661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53DABF5-8C90-B4EE-E548-ECA7C2C08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09941" y="3562303"/>
            <a:ext cx="5340817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98BFF-79D3-5B00-D8CC-413F98089B81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18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+I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FED09EC-46EE-D375-6E30-077FAC1515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4224000 w 12192000"/>
              <a:gd name="connsiteY0" fmla="*/ 4606706 h 6858000"/>
              <a:gd name="connsiteX1" fmla="*/ 4224000 w 12192000"/>
              <a:gd name="connsiteY1" fmla="*/ 4624706 h 6858000"/>
              <a:gd name="connsiteX2" fmla="*/ 7968000 w 12192000"/>
              <a:gd name="connsiteY2" fmla="*/ 4624706 h 6858000"/>
              <a:gd name="connsiteX3" fmla="*/ 7968000 w 12192000"/>
              <a:gd name="connsiteY3" fmla="*/ 46067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4224000" y="4606706"/>
                </a:moveTo>
                <a:lnTo>
                  <a:pt x="4224000" y="4624706"/>
                </a:lnTo>
                <a:lnTo>
                  <a:pt x="7968000" y="4624706"/>
                </a:lnTo>
                <a:lnTo>
                  <a:pt x="7968000" y="46067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2108D"/>
          </a:solidFill>
        </p:spPr>
        <p:txBody>
          <a:bodyPr wrap="square" lIns="216000" tIns="216000" rIns="216000" bIns="216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B684C9-71E7-A0AE-9C9C-96A51523B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000" y="1576800"/>
            <a:ext cx="10317600" cy="2476470"/>
          </a:xfr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4000" b="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1pPr>
            <a:lvl2pPr marL="0" indent="0" algn="ctr">
              <a:lnSpc>
                <a:spcPct val="100000"/>
              </a:lnSpc>
              <a:spcBef>
                <a:spcPts val="1200"/>
              </a:spcBef>
              <a:buNone/>
              <a:defRPr sz="3000" b="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2pPr>
            <a:lvl3pPr marL="0" indent="0" algn="ctr">
              <a:lnSpc>
                <a:spcPct val="100000"/>
              </a:lnSpc>
              <a:spcBef>
                <a:spcPts val="1200"/>
              </a:spcBef>
              <a:buNone/>
              <a:defRPr sz="3000" b="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3pPr>
            <a:lvl4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000" b="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4pPr>
            <a:lvl5pPr marL="0" indent="0" algn="ctr">
              <a:lnSpc>
                <a:spcPct val="100000"/>
              </a:lnSpc>
              <a:spcBef>
                <a:spcPts val="1200"/>
              </a:spcBef>
              <a:buNone/>
              <a:defRPr sz="3000" b="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5pPr>
            <a:lvl6pPr marL="0" indent="0" algn="ctr">
              <a:lnSpc>
                <a:spcPct val="100000"/>
              </a:lnSpc>
              <a:spcBef>
                <a:spcPts val="1200"/>
              </a:spcBef>
              <a:buNone/>
              <a:defRPr sz="3000" b="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6pPr>
            <a:lvl7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000" b="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7pPr>
            <a:lvl8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000" b="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8pPr>
            <a:lvl9pPr marL="0" indent="0" algn="ctr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000" b="0" i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defRPr>
            </a:lvl9pPr>
          </a:lstStyle>
          <a:p>
            <a:pPr lvl="0"/>
            <a:r>
              <a:rPr lang="en-GB" noProof="0" dirty="0"/>
              <a:t>Quote on full background image</a:t>
            </a:r>
          </a:p>
          <a:p>
            <a:pPr lvl="0"/>
            <a:r>
              <a:rPr lang="en-GB" noProof="0" dirty="0"/>
              <a:t>Georgia, Italic, 40 pt, centre aligned</a:t>
            </a:r>
          </a:p>
          <a:p>
            <a:pPr lvl="1"/>
            <a:r>
              <a:rPr lang="en-GB" noProof="0" dirty="0"/>
              <a:t>For longer Quotes, Georgia, Italic, 30 pt</a:t>
            </a:r>
          </a:p>
        </p:txBody>
      </p:sp>
      <p:sp>
        <p:nvSpPr>
          <p:cNvPr id="3" name="SmartArt-Platzhalter 5">
            <a:extLst>
              <a:ext uri="{FF2B5EF4-FFF2-40B4-BE49-F238E27FC236}">
                <a16:creationId xmlns:a16="http://schemas.microsoft.com/office/drawing/2014/main" id="{102E4235-1D94-B0B0-97E6-75498170299E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11228400" y="399599"/>
            <a:ext cx="497477" cy="64778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CH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53D8AFA1-041C-D431-55FA-3EA3AEA6CF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7200" y="5160142"/>
            <a:ext cx="10317600" cy="842153"/>
          </a:xfr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 dirty="0"/>
              <a:t>Author</a:t>
            </a:r>
          </a:p>
          <a:p>
            <a:pPr lvl="1"/>
            <a:endParaRPr lang="de-DE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4CFC0D-F6B8-6E72-2F7D-4098080247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13585" y="3557170"/>
            <a:ext cx="5333530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2FAA5C-4C5C-25C0-8AA2-1268DF92F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141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70803D47-E512-EF06-12E2-B7C74415E86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32919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0" imgH="409" progId="TCLayout.ActiveDocument.1">
                  <p:embed/>
                </p:oleObj>
              </mc:Choice>
              <mc:Fallback>
                <p:oleObj name="think-cell Folie" r:id="rId3" imgW="410" imgH="409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70803D47-E512-EF06-12E2-B7C74415E8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DD711C6-3575-E329-8DF2-78A22FB75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7888" y="409433"/>
            <a:ext cx="6096000" cy="5511942"/>
          </a:xfrm>
        </p:spPr>
        <p:txBody>
          <a:bodyPr vert="horz" anchor="ctr"/>
          <a:lstStyle>
            <a:lvl1pPr>
              <a:lnSpc>
                <a:spcPct val="120000"/>
              </a:lnSpc>
              <a:defRPr b="0" i="1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noProof="0" dirty="0"/>
              <a:t>Quote, Georgia, Italic, 30 pt</a:t>
            </a:r>
            <a:br>
              <a:rPr lang="en-GB" noProof="0" dirty="0"/>
            </a:br>
            <a:r>
              <a:rPr lang="en-GB" noProof="0" dirty="0"/>
              <a:t>No more than 5 lines of text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D1A2CCA-096A-39D7-4AD8-5CC50BA945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14th MicroTCA Workshop for Industry and Research, Hamburg, Dec 2-4, 2025</a:t>
            </a:r>
            <a:endParaRPr lang="en-GB" i="1" noProof="0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EE650F25-37DB-98E4-5CF8-2CAC2449D2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8312" y="1843109"/>
            <a:ext cx="2828529" cy="2829600"/>
          </a:xfrm>
          <a:prstGeom prst="ellipse">
            <a:avLst/>
          </a:prstGeom>
          <a:solidFill>
            <a:srgbClr val="D2108D"/>
          </a:solidFill>
        </p:spPr>
        <p:txBody>
          <a:bodyPr anchor="t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B5697DE0-7583-A41A-F976-2471323140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6625" y="5002125"/>
            <a:ext cx="2791902" cy="91925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b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5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600"/>
              </a:spcBef>
              <a:buNone/>
              <a:defRPr sz="128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8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600"/>
              </a:spcBef>
              <a:buNone/>
              <a:defRPr sz="128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600"/>
              </a:spcBef>
              <a:buNone/>
              <a:defRPr sz="128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8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8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8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First Name Surname</a:t>
            </a:r>
          </a:p>
          <a:p>
            <a:pPr lvl="1"/>
            <a:r>
              <a:rPr lang="en-GB" noProof="0" dirty="0"/>
              <a:t>Position</a:t>
            </a:r>
          </a:p>
          <a:p>
            <a:pPr lvl="2"/>
            <a:endParaRPr lang="de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65739-CD2F-8DC7-5976-CD1FE8BF35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06579" y="3558941"/>
            <a:ext cx="5347541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AD787F-CA08-939C-59CD-57F8A27451E0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0881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Quote+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EC3DABE-D4E5-D351-963E-34FD93396B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1366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0" imgH="409" progId="TCLayout.ActiveDocument.1">
                  <p:embed/>
                </p:oleObj>
              </mc:Choice>
              <mc:Fallback>
                <p:oleObj name="think-cell Folie" r:id="rId3" imgW="410" imgH="40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9EC3DABE-D4E5-D351-963E-34FD93396B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7DD711C6-3575-E329-8DF2-78A22FB75C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7200" y="4012442"/>
            <a:ext cx="10317600" cy="832513"/>
          </a:xfrm>
        </p:spPr>
        <p:txBody>
          <a:bodyPr vert="horz" anchor="b"/>
          <a:lstStyle>
            <a:lvl1pPr algn="ctr">
              <a:lnSpc>
                <a:spcPct val="120000"/>
              </a:lnSpc>
              <a:defRPr b="0" i="1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GB" noProof="0" dirty="0"/>
              <a:t>Short Quote, Georgia, Italic, 30 pt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EE650F25-37DB-98E4-5CF8-2CAC2449D2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81736" y="1065186"/>
            <a:ext cx="2828529" cy="2829600"/>
          </a:xfrm>
          <a:prstGeom prst="ellipse">
            <a:avLst/>
          </a:prstGeom>
          <a:solidFill>
            <a:srgbClr val="D2108D"/>
          </a:solidFill>
        </p:spPr>
        <p:txBody>
          <a:bodyPr anchor="t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20" name="Textplatzhalter 4">
            <a:extLst>
              <a:ext uri="{FF2B5EF4-FFF2-40B4-BE49-F238E27FC236}">
                <a16:creationId xmlns:a16="http://schemas.microsoft.com/office/drawing/2014/main" id="{B5697DE0-7583-A41A-F976-2471323140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1736" y="5513697"/>
            <a:ext cx="2828529" cy="59678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500" b="1">
                <a:solidFill>
                  <a:schemeClr val="tx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500" b="0">
                <a:solidFill>
                  <a:schemeClr val="tx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600"/>
              </a:spcBef>
              <a:buNone/>
              <a:defRPr sz="1280" b="0">
                <a:solidFill>
                  <a:schemeClr val="tx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80" b="0">
                <a:solidFill>
                  <a:schemeClr val="tx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600"/>
              </a:spcBef>
              <a:buNone/>
              <a:defRPr sz="1280" b="0">
                <a:solidFill>
                  <a:schemeClr val="tx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600"/>
              </a:spcBef>
              <a:buNone/>
              <a:defRPr sz="1280" b="0">
                <a:solidFill>
                  <a:schemeClr val="tx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80" b="0">
                <a:solidFill>
                  <a:schemeClr val="tx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80" b="0">
                <a:solidFill>
                  <a:schemeClr val="tx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8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First Name Surname</a:t>
            </a:r>
          </a:p>
          <a:p>
            <a:pPr lvl="1"/>
            <a:r>
              <a:rPr lang="en-GB" noProof="0" dirty="0"/>
              <a:t>Position</a:t>
            </a:r>
          </a:p>
          <a:p>
            <a:pPr lvl="2"/>
            <a:endParaRPr lang="de-CH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8C43B717-B5B8-6114-C8A3-4E3DC6E2F403}"/>
              </a:ext>
            </a:extLst>
          </p:cNvPr>
          <p:cNvCxnSpPr/>
          <p:nvPr userDrawn="1"/>
        </p:nvCxnSpPr>
        <p:spPr>
          <a:xfrm>
            <a:off x="5376000" y="5179326"/>
            <a:ext cx="144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2DA2F4-6869-963F-1C8F-DC9A296EE59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/>
              <a:t>14th MicroTCA Workshop for Industry and Research, Hamburg, Dec 2-4, 2025</a:t>
            </a:r>
            <a:endParaRPr lang="en-GB" i="1" noProof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24734D8-8B07-78D5-43B8-8F1E5049E5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18099" y="3570460"/>
            <a:ext cx="5324502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CCC7B4-F4B9-6134-9B2E-4BEA839EA568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2624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!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91A3CC9D-C8AC-9800-39AE-668220846C2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64383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0" imgH="409" progId="TCLayout.ActiveDocument.1">
                  <p:embed/>
                </p:oleObj>
              </mc:Choice>
              <mc:Fallback>
                <p:oleObj name="think-cell Folie" r:id="rId3" imgW="410" imgH="40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91A3CC9D-C8AC-9800-39AE-668220846C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956317E-20F6-4DD1-F84D-E40AE39EE3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200" y="1577976"/>
            <a:ext cx="10317600" cy="892270"/>
          </a:xfrm>
        </p:spPr>
        <p:txBody>
          <a:bodyPr vert="horz" anchor="b"/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Thank you!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200802-0D82-2861-8BEB-447967F556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7200" y="3477296"/>
            <a:ext cx="10317600" cy="1789740"/>
          </a:xfrm>
        </p:spPr>
        <p:txBody>
          <a:bodyPr/>
          <a:lstStyle>
            <a:lvl1pPr marL="0" indent="0" algn="ctr">
              <a:lnSpc>
                <a:spcPct val="111000"/>
              </a:lnSpc>
              <a:buNone/>
              <a:defRPr sz="1800" b="1" i="0">
                <a:solidFill>
                  <a:schemeClr val="bg1"/>
                </a:solidFill>
                <a:latin typeface="+mn-lt"/>
              </a:defRPr>
            </a:lvl1pPr>
            <a:lvl2pPr marL="0" indent="0" algn="ctr">
              <a:lnSpc>
                <a:spcPct val="111000"/>
              </a:lnSpc>
              <a:buNone/>
              <a:defRPr sz="1800" b="1" i="0">
                <a:solidFill>
                  <a:schemeClr val="bg1"/>
                </a:solidFill>
                <a:latin typeface="+mn-lt"/>
              </a:defRPr>
            </a:lvl2pPr>
            <a:lvl3pPr marL="0" indent="0" algn="ctr">
              <a:lnSpc>
                <a:spcPct val="111000"/>
              </a:lnSpc>
              <a:buNone/>
              <a:defRPr sz="1800" b="1" i="0">
                <a:solidFill>
                  <a:schemeClr val="bg1"/>
                </a:solidFill>
                <a:latin typeface="+mn-lt"/>
              </a:defRPr>
            </a:lvl3pPr>
            <a:lvl4pPr marL="0" indent="0" algn="ctr">
              <a:lnSpc>
                <a:spcPct val="111000"/>
              </a:lnSpc>
              <a:buNone/>
              <a:defRPr sz="1800" b="1" i="0">
                <a:solidFill>
                  <a:schemeClr val="bg1"/>
                </a:solidFill>
                <a:latin typeface="+mn-lt"/>
              </a:defRPr>
            </a:lvl4pPr>
            <a:lvl5pPr marL="0" indent="0" algn="ctr">
              <a:lnSpc>
                <a:spcPct val="111000"/>
              </a:lnSpc>
              <a:buNone/>
              <a:defRPr sz="1800" b="1" i="0">
                <a:solidFill>
                  <a:schemeClr val="bg1"/>
                </a:solidFill>
                <a:latin typeface="+mn-lt"/>
              </a:defRPr>
            </a:lvl5pPr>
            <a:lvl6pPr marL="0" indent="0" algn="ctr">
              <a:lnSpc>
                <a:spcPct val="111000"/>
              </a:lnSpc>
              <a:buNone/>
              <a:defRPr sz="1800" b="1" i="0">
                <a:solidFill>
                  <a:schemeClr val="bg1"/>
                </a:solidFill>
                <a:latin typeface="+mn-lt"/>
              </a:defRPr>
            </a:lvl6pPr>
            <a:lvl7pPr marL="0" indent="0" algn="ctr">
              <a:lnSpc>
                <a:spcPct val="111000"/>
              </a:lnSpc>
              <a:buNone/>
              <a:defRPr sz="1800" b="1" i="0">
                <a:solidFill>
                  <a:schemeClr val="bg1"/>
                </a:solidFill>
                <a:latin typeface="+mn-lt"/>
              </a:defRPr>
            </a:lvl7pPr>
            <a:lvl8pPr marL="0" indent="0" algn="ctr">
              <a:lnSpc>
                <a:spcPct val="111000"/>
              </a:lnSpc>
              <a:buNone/>
              <a:defRPr sz="1800" b="1" i="0">
                <a:solidFill>
                  <a:schemeClr val="bg1"/>
                </a:solidFill>
                <a:latin typeface="+mn-lt"/>
              </a:defRPr>
            </a:lvl8pPr>
            <a:lvl9pPr marL="0" indent="0" algn="ctr">
              <a:lnSpc>
                <a:spcPct val="111000"/>
              </a:lnSpc>
              <a:buNone/>
              <a:defRPr sz="1800" b="1" i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GB" noProof="0" dirty="0"/>
              <a:t>Author’s information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41F204-6F2D-454B-4B2A-5AE567FE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14th MicroTCA Workshop for Industry and Research, Hamburg, Dec 2-4, 2025</a:t>
            </a:r>
            <a:endParaRPr lang="en-GB" i="1" noProof="0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0057D23-33FB-CFEA-DDE7-F0911EE720DC}"/>
              </a:ext>
            </a:extLst>
          </p:cNvPr>
          <p:cNvCxnSpPr/>
          <p:nvPr userDrawn="1"/>
        </p:nvCxnSpPr>
        <p:spPr>
          <a:xfrm>
            <a:off x="4692001" y="2937675"/>
            <a:ext cx="2808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A7184D4A-ABC6-73B7-3255-011F9072AA02}"/>
              </a:ext>
            </a:extLst>
          </p:cNvPr>
          <p:cNvCxnSpPr/>
          <p:nvPr userDrawn="1"/>
        </p:nvCxnSpPr>
        <p:spPr>
          <a:xfrm>
            <a:off x="0" y="6382322"/>
            <a:ext cx="608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10BF81FC-50A5-9498-E3B5-98F18550603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28400" y="399600"/>
            <a:ext cx="497477" cy="647783"/>
          </a:xfrm>
          <a:prstGeom prst="rect">
            <a:avLst/>
          </a:prstGeom>
        </p:spPr>
      </p:pic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BACF552-8FB0-CAE7-0584-8327FAA9D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12880" y="3557876"/>
            <a:ext cx="5334939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7413DAC-6F2A-B640-BB3F-22EB0960C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284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nect with E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lags">
            <a:extLst>
              <a:ext uri="{FF2B5EF4-FFF2-40B4-BE49-F238E27FC236}">
                <a16:creationId xmlns:a16="http://schemas.microsoft.com/office/drawing/2014/main" id="{28A2FD6F-B5EB-75B2-792F-2B7BDB734F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04867"/>
            <a:ext cx="6097313" cy="184179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0057D23-33FB-CFEA-DDE7-F0911EE720DC}"/>
              </a:ext>
            </a:extLst>
          </p:cNvPr>
          <p:cNvCxnSpPr/>
          <p:nvPr userDrawn="1"/>
        </p:nvCxnSpPr>
        <p:spPr>
          <a:xfrm>
            <a:off x="4692001" y="3401704"/>
            <a:ext cx="2808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94812D6F-7F2D-9792-3A4B-B9117829B507}"/>
              </a:ext>
            </a:extLst>
          </p:cNvPr>
          <p:cNvSpPr txBox="1"/>
          <p:nvPr userDrawn="1"/>
        </p:nvSpPr>
        <p:spPr>
          <a:xfrm>
            <a:off x="1885666" y="2202954"/>
            <a:ext cx="8420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noProof="0" dirty="0">
                <a:solidFill>
                  <a:schemeClr val="tx2"/>
                </a:solidFill>
              </a:rPr>
              <a:t>Connect with ESO</a:t>
            </a:r>
          </a:p>
        </p:txBody>
      </p:sp>
      <p:grpSp>
        <p:nvGrpSpPr>
          <p:cNvPr id="7" name="Icons social media">
            <a:extLst>
              <a:ext uri="{FF2B5EF4-FFF2-40B4-BE49-F238E27FC236}">
                <a16:creationId xmlns:a16="http://schemas.microsoft.com/office/drawing/2014/main" id="{3A749136-AA50-8556-2B2B-1212D11DF3FA}"/>
              </a:ext>
            </a:extLst>
          </p:cNvPr>
          <p:cNvGrpSpPr/>
          <p:nvPr userDrawn="1"/>
        </p:nvGrpSpPr>
        <p:grpSpPr>
          <a:xfrm>
            <a:off x="4692001" y="4037525"/>
            <a:ext cx="2808666" cy="536494"/>
            <a:chOff x="2527782" y="2733756"/>
            <a:chExt cx="2808666" cy="536494"/>
          </a:xfrm>
        </p:grpSpPr>
        <p:pic>
          <p:nvPicPr>
            <p:cNvPr id="10" name="Icon linkedin">
              <a:extLst>
                <a:ext uri="{FF2B5EF4-FFF2-40B4-BE49-F238E27FC236}">
                  <a16:creationId xmlns:a16="http://schemas.microsoft.com/office/drawing/2014/main" id="{1EF6A419-27B0-5B79-B0A3-B0BDAF71C649}"/>
                </a:ext>
              </a:extLst>
            </p:cNvPr>
            <p:cNvPicPr/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804788" y="2733756"/>
              <a:ext cx="531660" cy="536494"/>
            </a:xfrm>
            <a:prstGeom prst="rect">
              <a:avLst/>
            </a:prstGeom>
          </p:spPr>
        </p:pic>
        <p:pic>
          <p:nvPicPr>
            <p:cNvPr id="12" name="Icon youtube">
              <a:extLst>
                <a:ext uri="{FF2B5EF4-FFF2-40B4-BE49-F238E27FC236}">
                  <a16:creationId xmlns:a16="http://schemas.microsoft.com/office/drawing/2014/main" id="{5EBDB13F-BAC1-1D0C-D007-E0504A0538BD}"/>
                </a:ext>
              </a:extLst>
            </p:cNvPr>
            <p:cNvPicPr/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235013" y="2733756"/>
              <a:ext cx="531703" cy="536494"/>
            </a:xfrm>
            <a:prstGeom prst="rect">
              <a:avLst/>
            </a:prstGeom>
          </p:spPr>
        </p:pic>
        <p:pic>
          <p:nvPicPr>
            <p:cNvPr id="13" name="Icon twitter">
              <a:extLst>
                <a:ext uri="{FF2B5EF4-FFF2-40B4-BE49-F238E27FC236}">
                  <a16:creationId xmlns:a16="http://schemas.microsoft.com/office/drawing/2014/main" id="{3CCB1F1C-A2A9-87F6-4185-EAB2D0EAE0D0}"/>
                </a:ext>
              </a:extLst>
            </p:cNvPr>
            <p:cNvPicPr/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3667655" y="2733756"/>
              <a:ext cx="531703" cy="536494"/>
            </a:xfrm>
            <a:prstGeom prst="rect">
              <a:avLst/>
            </a:prstGeom>
          </p:spPr>
        </p:pic>
        <p:pic>
          <p:nvPicPr>
            <p:cNvPr id="14" name="Icon instagram">
              <a:extLst>
                <a:ext uri="{FF2B5EF4-FFF2-40B4-BE49-F238E27FC236}">
                  <a16:creationId xmlns:a16="http://schemas.microsoft.com/office/drawing/2014/main" id="{D10581A4-8FC9-7176-FC26-604E4386BEA2}"/>
                </a:ext>
              </a:extLst>
            </p:cNvPr>
            <p:cNvPicPr/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092885" y="2733756"/>
              <a:ext cx="536494" cy="536494"/>
            </a:xfrm>
            <a:prstGeom prst="rect">
              <a:avLst/>
            </a:prstGeom>
          </p:spPr>
        </p:pic>
        <p:pic>
          <p:nvPicPr>
            <p:cNvPr id="15" name="Icon facebook">
              <a:extLst>
                <a:ext uri="{FF2B5EF4-FFF2-40B4-BE49-F238E27FC236}">
                  <a16:creationId xmlns:a16="http://schemas.microsoft.com/office/drawing/2014/main" id="{905A3959-BC47-7F0A-C7C1-18CBF2C04094}"/>
                </a:ext>
              </a:extLst>
            </p:cNvPr>
            <p:cNvPicPr/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2527782" y="2733756"/>
              <a:ext cx="531703" cy="536494"/>
            </a:xfrm>
            <a:prstGeom prst="rect">
              <a:avLst/>
            </a:prstGeom>
          </p:spPr>
        </p:pic>
      </p:grp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D045A2E-5D04-4A34-24D6-B0E5A23C3D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14th MicroTCA Workshop for Industry and Research, Hamburg, Dec 2-4, 2025</a:t>
            </a:r>
            <a:endParaRPr lang="en-GB" i="1" noProof="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3AF8119-9B4B-D4F5-3356-ED60908461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28400" y="399599"/>
            <a:ext cx="494970" cy="64778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6AEBF-45BD-AB32-079A-1B2E5D11E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09518" y="3561237"/>
            <a:ext cx="5341664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7B467B1-BC6B-C29B-DB91-4D4076C82656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880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! + info + 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65298FC2-5C65-CDAC-06E8-6185752CB3A8}"/>
              </a:ext>
            </a:extLst>
          </p:cNvPr>
          <p:cNvSpPr txBox="1"/>
          <p:nvPr userDrawn="1"/>
        </p:nvSpPr>
        <p:spPr>
          <a:xfrm>
            <a:off x="899999" y="1762360"/>
            <a:ext cx="10392001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GB" sz="4000" b="1" noProof="0" dirty="0">
                <a:solidFill>
                  <a:schemeClr val="tx2"/>
                </a:solidFill>
              </a:rPr>
              <a:t>Thank you!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41F204-6F2D-454B-4B2A-5AE567FE2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14th MicroTCA Workshop for Industry and Research, Hamburg, Dec 2-4, 2025</a:t>
            </a:r>
            <a:endParaRPr lang="en-GB" i="1" noProof="0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0057D23-33FB-CFEA-DDE7-F0911EE720DC}"/>
              </a:ext>
            </a:extLst>
          </p:cNvPr>
          <p:cNvCxnSpPr/>
          <p:nvPr userDrawn="1"/>
        </p:nvCxnSpPr>
        <p:spPr>
          <a:xfrm>
            <a:off x="4692001" y="2937675"/>
            <a:ext cx="2808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Flags">
            <a:extLst>
              <a:ext uri="{FF2B5EF4-FFF2-40B4-BE49-F238E27FC236}">
                <a16:creationId xmlns:a16="http://schemas.microsoft.com/office/drawing/2014/main" id="{A764F50D-C111-1A06-50CF-DC02335D74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04867"/>
            <a:ext cx="6097313" cy="18417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C60E6F2-1258-CF2E-7F23-6017DCE209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28400" y="399599"/>
            <a:ext cx="494970" cy="647783"/>
          </a:xfrm>
          <a:prstGeom prst="rect">
            <a:avLst/>
          </a:prstGeom>
        </p:spPr>
      </p:pic>
      <p:pic>
        <p:nvPicPr>
          <p:cNvPr id="10" name="Pic youtube">
            <a:extLst>
              <a:ext uri="{FF2B5EF4-FFF2-40B4-BE49-F238E27FC236}">
                <a16:creationId xmlns:a16="http://schemas.microsoft.com/office/drawing/2014/main" id="{F5778EB2-EC7E-C944-1A4F-764D740EB173}"/>
              </a:ext>
            </a:extLst>
          </p:cNvPr>
          <p:cNvPicPr/>
          <p:nvPr userDrawn="1"/>
        </p:nvPicPr>
        <p:blipFill>
          <a:blip r:embed="rId5"/>
          <a:stretch>
            <a:fillRect/>
          </a:stretch>
        </p:blipFill>
        <p:spPr>
          <a:xfrm>
            <a:off x="6329206" y="4912463"/>
            <a:ext cx="263821" cy="266198"/>
          </a:xfrm>
          <a:prstGeom prst="rect">
            <a:avLst/>
          </a:prstGeom>
        </p:spPr>
      </p:pic>
      <p:pic>
        <p:nvPicPr>
          <p:cNvPr id="12" name="Pic linkedin">
            <a:extLst>
              <a:ext uri="{FF2B5EF4-FFF2-40B4-BE49-F238E27FC236}">
                <a16:creationId xmlns:a16="http://schemas.microsoft.com/office/drawing/2014/main" id="{28B71ABF-94C6-D96A-F811-AB42C2ED77F1}"/>
              </a:ext>
            </a:extLst>
          </p:cNvPr>
          <p:cNvPicPr/>
          <p:nvPr userDrawn="1"/>
        </p:nvPicPr>
        <p:blipFill>
          <a:blip r:embed="rId6"/>
          <a:stretch>
            <a:fillRect/>
          </a:stretch>
        </p:blipFill>
        <p:spPr>
          <a:xfrm>
            <a:off x="6329214" y="4558461"/>
            <a:ext cx="263806" cy="266205"/>
          </a:xfrm>
          <a:prstGeom prst="rect">
            <a:avLst/>
          </a:prstGeom>
        </p:spPr>
      </p:pic>
      <p:pic>
        <p:nvPicPr>
          <p:cNvPr id="13" name="Pic twitter">
            <a:extLst>
              <a:ext uri="{FF2B5EF4-FFF2-40B4-BE49-F238E27FC236}">
                <a16:creationId xmlns:a16="http://schemas.microsoft.com/office/drawing/2014/main" id="{193A1D86-2C61-8597-CC7B-FBC3C56BEEED}"/>
              </a:ext>
            </a:extLst>
          </p:cNvPr>
          <p:cNvPicPr/>
          <p:nvPr userDrawn="1"/>
        </p:nvPicPr>
        <p:blipFill>
          <a:blip r:embed="rId7"/>
          <a:stretch>
            <a:fillRect/>
          </a:stretch>
        </p:blipFill>
        <p:spPr>
          <a:xfrm>
            <a:off x="6329202" y="4204458"/>
            <a:ext cx="263828" cy="266205"/>
          </a:xfrm>
          <a:prstGeom prst="rect">
            <a:avLst/>
          </a:prstGeom>
        </p:spPr>
      </p:pic>
      <p:pic>
        <p:nvPicPr>
          <p:cNvPr id="14" name="Pic instagram">
            <a:extLst>
              <a:ext uri="{FF2B5EF4-FFF2-40B4-BE49-F238E27FC236}">
                <a16:creationId xmlns:a16="http://schemas.microsoft.com/office/drawing/2014/main" id="{FF2FF84F-FCA8-2DD2-2641-3120179EB4D0}"/>
              </a:ext>
            </a:extLst>
          </p:cNvPr>
          <p:cNvPicPr/>
          <p:nvPr userDrawn="1"/>
        </p:nvPicPr>
        <p:blipFill>
          <a:blip r:embed="rId8"/>
          <a:stretch>
            <a:fillRect/>
          </a:stretch>
        </p:blipFill>
        <p:spPr>
          <a:xfrm>
            <a:off x="6328013" y="3850455"/>
            <a:ext cx="266205" cy="266205"/>
          </a:xfrm>
          <a:prstGeom prst="rect">
            <a:avLst/>
          </a:prstGeom>
        </p:spPr>
      </p:pic>
      <p:pic>
        <p:nvPicPr>
          <p:cNvPr id="15" name="Pic facebook">
            <a:extLst>
              <a:ext uri="{FF2B5EF4-FFF2-40B4-BE49-F238E27FC236}">
                <a16:creationId xmlns:a16="http://schemas.microsoft.com/office/drawing/2014/main" id="{5588B66B-7848-FD4D-45A9-05C46263FD12}"/>
              </a:ext>
            </a:extLst>
          </p:cNvPr>
          <p:cNvPicPr/>
          <p:nvPr userDrawn="1"/>
        </p:nvPicPr>
        <p:blipFill>
          <a:blip r:embed="rId9"/>
          <a:stretch>
            <a:fillRect/>
          </a:stretch>
        </p:blipFill>
        <p:spPr>
          <a:xfrm>
            <a:off x="6329202" y="3496452"/>
            <a:ext cx="263828" cy="266205"/>
          </a:xfrm>
          <a:prstGeom prst="rect">
            <a:avLst/>
          </a:prstGeom>
        </p:spPr>
      </p:pic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3A19D0BF-9500-27CE-3021-6A10627B7F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0451" y="3496452"/>
            <a:ext cx="4483337" cy="26620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@ESOAstronomy</a:t>
            </a:r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9822DA17-D0C5-C3B6-7E38-E052863F88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70451" y="3850454"/>
            <a:ext cx="4483337" cy="26620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@esoastronomy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123B96AF-E31A-3099-DF17-5D8E6ACBE75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70451" y="4204456"/>
            <a:ext cx="4483337" cy="26620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@ESO</a:t>
            </a:r>
          </a:p>
        </p:txBody>
      </p:sp>
      <p:sp>
        <p:nvSpPr>
          <p:cNvPr id="26" name="Textplatzhalter 4">
            <a:extLst>
              <a:ext uri="{FF2B5EF4-FFF2-40B4-BE49-F238E27FC236}">
                <a16:creationId xmlns:a16="http://schemas.microsoft.com/office/drawing/2014/main" id="{D7C44FA6-0C68-7C62-FB9A-E592FB06B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70451" y="4558458"/>
            <a:ext cx="4483337" cy="26620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 err="1"/>
              <a:t>european</a:t>
            </a:r>
            <a:r>
              <a:rPr lang="en-GB" noProof="0" dirty="0"/>
              <a:t>-southern-observatory</a:t>
            </a:r>
          </a:p>
        </p:txBody>
      </p:sp>
      <p:sp>
        <p:nvSpPr>
          <p:cNvPr id="27" name="Textplatzhalter 4">
            <a:extLst>
              <a:ext uri="{FF2B5EF4-FFF2-40B4-BE49-F238E27FC236}">
                <a16:creationId xmlns:a16="http://schemas.microsoft.com/office/drawing/2014/main" id="{F0007E12-939A-F866-DC2D-DE999A871D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0451" y="4912459"/>
            <a:ext cx="4483337" cy="266205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@ESOobservatory</a:t>
            </a:r>
          </a:p>
        </p:txBody>
      </p: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CDC22D2D-5C3B-1EB3-466A-9E78C49AB9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6625" y="3496452"/>
            <a:ext cx="4938751" cy="1682212"/>
          </a:xfrm>
        </p:spPr>
        <p:txBody>
          <a:bodyPr/>
          <a:lstStyle>
            <a:lvl1pPr marL="0" indent="0" algn="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  <a:lvl2pPr marL="0" indent="0" algn="r">
              <a:lnSpc>
                <a:spcPct val="90000"/>
              </a:lnSpc>
              <a:spcBef>
                <a:spcPts val="750"/>
              </a:spcBef>
              <a:buNone/>
              <a:defRPr sz="1800" b="1">
                <a:solidFill>
                  <a:schemeClr val="tx1"/>
                </a:solidFill>
              </a:defRPr>
            </a:lvl2pPr>
            <a:lvl3pPr marL="0" indent="0" algn="r">
              <a:lnSpc>
                <a:spcPct val="90000"/>
              </a:lnSpc>
              <a:spcBef>
                <a:spcPts val="750"/>
              </a:spcBef>
              <a:buNone/>
              <a:defRPr sz="1800" b="1">
                <a:solidFill>
                  <a:schemeClr val="tx1"/>
                </a:solidFill>
              </a:defRPr>
            </a:lvl3pPr>
            <a:lvl4pPr marL="0" indent="0" algn="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4pPr>
            <a:lvl5pPr marL="0" indent="0" algn="r">
              <a:lnSpc>
                <a:spcPct val="90000"/>
              </a:lnSpc>
              <a:spcBef>
                <a:spcPts val="750"/>
              </a:spcBef>
              <a:buNone/>
              <a:defRPr sz="1800" b="1">
                <a:solidFill>
                  <a:schemeClr val="tx1"/>
                </a:solidFill>
              </a:defRPr>
            </a:lvl5pPr>
            <a:lvl6pPr marL="0" indent="0" algn="r">
              <a:lnSpc>
                <a:spcPct val="90000"/>
              </a:lnSpc>
              <a:spcBef>
                <a:spcPts val="750"/>
              </a:spcBef>
              <a:buNone/>
              <a:defRPr sz="1800" b="1">
                <a:solidFill>
                  <a:schemeClr val="tx1"/>
                </a:solidFill>
              </a:defRPr>
            </a:lvl6pPr>
            <a:lvl7pPr marL="0" indent="0" algn="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7pPr>
            <a:lvl8pPr marL="0" indent="0" algn="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8pPr>
            <a:lvl9pPr marL="0" indent="0" algn="r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noProof="0" dirty="0"/>
              <a:t>Author’s info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D656607-9460-0FBB-C6E7-86922BA972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09518" y="3561237"/>
            <a:ext cx="5341664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F0F58-7413-92B5-091D-2524216F36BA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05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7AF73511-5300-CCC6-5C11-A8FDAEBF7B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98768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0" imgH="409" progId="TCLayout.ActiveDocument.1">
                  <p:embed/>
                </p:oleObj>
              </mc:Choice>
              <mc:Fallback>
                <p:oleObj name="think-cell Folie" r:id="rId3" imgW="410" imgH="409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7AF73511-5300-CCC6-5C11-A8FDAEBF7B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956317E-20F6-4DD1-F84D-E40AE39EE3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7848" y="1576800"/>
            <a:ext cx="10316307" cy="3722014"/>
          </a:xfrm>
        </p:spPr>
        <p:txBody>
          <a:bodyPr vert="horz" anchor="ctr"/>
          <a:lstStyle>
            <a:lvl1pPr algn="ctr">
              <a:lnSpc>
                <a:spcPct val="10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There could be a </a:t>
            </a:r>
            <a:br>
              <a:rPr lang="en-GB" noProof="0" dirty="0"/>
            </a:br>
            <a:r>
              <a:rPr lang="en-GB" noProof="0" dirty="0"/>
              <a:t>section title as well.</a:t>
            </a:r>
            <a:br>
              <a:rPr lang="en-GB" noProof="0" dirty="0"/>
            </a:br>
            <a:r>
              <a:rPr lang="en-GB" noProof="0" dirty="0"/>
              <a:t>Arial Bold, 40 pt, blue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E3957A0-AB22-3832-DD70-E9DDB209C55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28400" y="399599"/>
            <a:ext cx="494970" cy="647783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9035807-A58D-C6A4-D7C0-1E12619E1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09197" y="3561558"/>
            <a:ext cx="5342306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C37D7-F11D-6494-2E15-335F7B85337B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84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82138C45-39CA-C7A7-7D76-AD2712A2A0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18884" y="451141"/>
            <a:ext cx="497477" cy="64778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8E82346-05BA-CCC7-D114-7954D9FACF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28105" y="399599"/>
            <a:ext cx="494970" cy="647783"/>
          </a:xfrm>
          <a:prstGeom prst="rect">
            <a:avLst/>
          </a:prstGeom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0C562AB-F20A-0117-8ABB-4C6CAE32BA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09197" y="3561558"/>
            <a:ext cx="5342306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7873F94-186D-3156-FEFA-3F0B7F845A2A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87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E99BFC8-D908-D520-263D-4D3BE7E304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Image Placeholder</a:t>
            </a:r>
          </a:p>
        </p:txBody>
      </p:sp>
      <p:sp>
        <p:nvSpPr>
          <p:cNvPr id="3" name="SmartArt-Platzhalter 5">
            <a:extLst>
              <a:ext uri="{FF2B5EF4-FFF2-40B4-BE49-F238E27FC236}">
                <a16:creationId xmlns:a16="http://schemas.microsoft.com/office/drawing/2014/main" id="{D0155401-1AEB-1D20-0D21-BFCA0D159CD7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11228400" y="399599"/>
            <a:ext cx="497477" cy="64778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CH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4B34766-A3BB-4165-CC57-2BE3C22A1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09197" y="3561558"/>
            <a:ext cx="5342306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3450F8-6306-9500-F151-BDB197503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623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T+I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2E99BFC8-D908-D520-263D-4D3BE7E3045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D2108D"/>
          </a:solidFill>
        </p:spPr>
        <p:txBody>
          <a:bodyPr lIns="216000" tIns="216000" rIns="216000" bIns="21600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Image Placeholder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41D29C-1691-CDDD-3C33-210C79632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GB" noProof="0" dirty="0"/>
              <a:t>Headline Arial bold, 30 pt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B684C9-71E7-A0AE-9C9C-96A51523B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6624" y="1576800"/>
            <a:ext cx="10317600" cy="3996008"/>
          </a:xfrm>
        </p:spPr>
        <p:txBody>
          <a:bodyPr anchor="ctr"/>
          <a:lstStyle>
            <a:lvl1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  <a:lvl2pPr marL="0" indent="0" algn="ctr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ctr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ctr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ctr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 dirty="0"/>
              <a:t>Text on full background image</a:t>
            </a:r>
          </a:p>
          <a:p>
            <a:pPr lvl="0"/>
            <a:r>
              <a:rPr lang="en-GB" noProof="0" dirty="0"/>
              <a:t>Arial, 24 pt, white, centre aligned</a:t>
            </a:r>
          </a:p>
        </p:txBody>
      </p:sp>
      <p:sp>
        <p:nvSpPr>
          <p:cNvPr id="6" name="SmartArt-Platzhalter 5">
            <a:extLst>
              <a:ext uri="{FF2B5EF4-FFF2-40B4-BE49-F238E27FC236}">
                <a16:creationId xmlns:a16="http://schemas.microsoft.com/office/drawing/2014/main" id="{433C8CD0-D1FB-D1D7-F1A0-5048999E0FED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11228400" y="399599"/>
            <a:ext cx="497477" cy="647783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en-US"/>
              <a:t>Click icon to add SmartArt graphic</a:t>
            </a:r>
            <a:endParaRPr lang="de-CH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85A207C-46C0-F407-78B2-6640ADE3C8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09197" y="3561558"/>
            <a:ext cx="5342306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4C000D7-8B88-2B9E-A1D0-2A106D9C7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2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T+B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1D29C-1691-CDDD-3C33-210C79632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en-GB" noProof="0" dirty="0"/>
              <a:t>Headline Arial bold, 30 pt</a:t>
            </a:r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20D47E81-E9A6-BB7A-A5AC-082A992B80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6624" y="1576800"/>
            <a:ext cx="10317600" cy="3996008"/>
          </a:xfrm>
        </p:spPr>
        <p:txBody>
          <a:bodyPr anchor="ctr"/>
          <a:lstStyle>
            <a:lvl1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effectLst/>
                <a:latin typeface="+mn-lt"/>
              </a:defRPr>
            </a:lvl1pPr>
            <a:lvl2pPr marL="0" indent="0" algn="ctr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2pPr>
            <a:lvl3pPr marL="0" indent="0" algn="ctr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3pPr>
            <a:lvl4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4pPr>
            <a:lvl5pPr marL="0" indent="0" algn="ctr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5pPr>
            <a:lvl6pPr marL="0" indent="0" algn="ctr">
              <a:lnSpc>
                <a:spcPct val="118000"/>
              </a:lnSpc>
              <a:spcBef>
                <a:spcPts val="1200"/>
              </a:spcBef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6pPr>
            <a:lvl7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7pPr>
            <a:lvl8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8pPr>
            <a:lvl9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9pPr>
          </a:lstStyle>
          <a:p>
            <a:pPr lvl="0"/>
            <a:r>
              <a:rPr lang="en-GB" noProof="0" dirty="0"/>
              <a:t>Text on blue background</a:t>
            </a:r>
          </a:p>
          <a:p>
            <a:pPr lvl="0"/>
            <a:r>
              <a:rPr lang="en-GB" noProof="0" dirty="0"/>
              <a:t>Arial, 24 pt, white, centre aligned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693884E-30FD-BE94-EB74-D5EBDFB37F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14th MicroTCA Workshop for Industry and Research, Hamburg, Dec 2-4, 2025</a:t>
            </a:r>
            <a:endParaRPr lang="en-GB" i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5C1DCEA-8A03-ED66-EC67-A829554C2C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28400" y="399600"/>
            <a:ext cx="497477" cy="647783"/>
          </a:xfrm>
          <a:prstGeom prst="rect">
            <a:avLst/>
          </a:prstGeom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C01649B5-7285-2559-21A4-3C609DF08973}"/>
              </a:ext>
            </a:extLst>
          </p:cNvPr>
          <p:cNvCxnSpPr/>
          <p:nvPr userDrawn="1"/>
        </p:nvCxnSpPr>
        <p:spPr>
          <a:xfrm>
            <a:off x="0" y="6382322"/>
            <a:ext cx="608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24DA13-9979-4452-B6DE-309D7DC6A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12880" y="3557876"/>
            <a:ext cx="5334939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5F86A8-A2DE-F488-BBD2-CF6F753289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bg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474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T+W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41D29C-1691-CDDD-3C33-210C79632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GB" noProof="0" dirty="0"/>
              <a:t>Headline Arial bold, 30 pt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B684C9-71E7-A0AE-9C9C-96A51523B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6624" y="1576800"/>
            <a:ext cx="10317600" cy="3996008"/>
          </a:xfrm>
        </p:spPr>
        <p:txBody>
          <a:bodyPr anchor="ctr"/>
          <a:lstStyle>
            <a:lvl1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  <a:effectLst/>
              </a:defRPr>
            </a:lvl1pPr>
            <a:lvl2pPr marL="0" indent="0" algn="ctr">
              <a:lnSpc>
                <a:spcPct val="118000"/>
              </a:lnSpc>
              <a:spcBef>
                <a:spcPts val="1200"/>
              </a:spcBef>
              <a:buNone/>
              <a:defRPr sz="2400" b="1">
                <a:solidFill>
                  <a:schemeClr val="tx1"/>
                </a:solidFill>
                <a:effectLst/>
              </a:defRPr>
            </a:lvl2pPr>
            <a:lvl3pPr marL="0" indent="0" algn="ctr">
              <a:lnSpc>
                <a:spcPct val="118000"/>
              </a:lnSpc>
              <a:spcBef>
                <a:spcPts val="1200"/>
              </a:spcBef>
              <a:buNone/>
              <a:defRPr sz="2400" b="1">
                <a:solidFill>
                  <a:schemeClr val="tx1"/>
                </a:solidFill>
                <a:effectLst/>
              </a:defRPr>
            </a:lvl3pPr>
            <a:lvl4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  <a:effectLst/>
              </a:defRPr>
            </a:lvl4pPr>
            <a:lvl5pPr marL="0" indent="0" algn="ctr">
              <a:lnSpc>
                <a:spcPct val="118000"/>
              </a:lnSpc>
              <a:spcBef>
                <a:spcPts val="1200"/>
              </a:spcBef>
              <a:buNone/>
              <a:defRPr sz="2400" b="1">
                <a:solidFill>
                  <a:schemeClr val="tx1"/>
                </a:solidFill>
                <a:effectLst/>
              </a:defRPr>
            </a:lvl5pPr>
            <a:lvl6pPr marL="0" indent="0" algn="ctr">
              <a:lnSpc>
                <a:spcPct val="118000"/>
              </a:lnSpc>
              <a:spcBef>
                <a:spcPts val="1200"/>
              </a:spcBef>
              <a:buNone/>
              <a:defRPr sz="2400" b="1">
                <a:solidFill>
                  <a:schemeClr val="tx1"/>
                </a:solidFill>
                <a:effectLst/>
              </a:defRPr>
            </a:lvl6pPr>
            <a:lvl7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  <a:effectLst/>
              </a:defRPr>
            </a:lvl7pPr>
            <a:lvl8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1">
                <a:solidFill>
                  <a:schemeClr val="tx1"/>
                </a:solidFill>
                <a:effectLst/>
              </a:defRPr>
            </a:lvl8pPr>
            <a:lvl9pPr marL="0" indent="0" algn="ctr">
              <a:lnSpc>
                <a:spcPct val="118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1" i="0">
                <a:solidFill>
                  <a:schemeClr val="tx1"/>
                </a:solidFill>
                <a:effectLst/>
                <a:latin typeface="+mn-lt"/>
              </a:defRPr>
            </a:lvl9pPr>
          </a:lstStyle>
          <a:p>
            <a:pPr lvl="0"/>
            <a:r>
              <a:rPr lang="en-GB" noProof="0" dirty="0"/>
              <a:t>1-Column Text + white background</a:t>
            </a:r>
          </a:p>
          <a:p>
            <a:pPr lvl="0"/>
            <a:r>
              <a:rPr lang="en-GB" noProof="0" dirty="0"/>
              <a:t>Arial Bold, 24 pt, white, centre aligned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A77A81-4D96-818A-C166-E1A70E33BA3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/>
              <a:t>14th MicroTCA Workshop for Industry and Research, Hamburg, Dec 2-4, 2025</a:t>
            </a:r>
            <a:endParaRPr lang="en-GB" i="1" noProof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05B547A-BEF3-D0B6-BB29-EF55FF35F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16665" y="3569026"/>
            <a:ext cx="5327370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0A0426-815F-60A6-72EE-5C21B4DEC1E5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23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+W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A60C7E-39E9-51BE-1364-9C9302742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Headline Arial bold, 30 pt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6284B66-A11B-B3CA-B1F8-30C04E3981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6624" y="2016000"/>
            <a:ext cx="10317164" cy="39053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Copy Arial, 18 pt</a:t>
            </a:r>
          </a:p>
          <a:p>
            <a:pPr lvl="1"/>
            <a:r>
              <a:rPr lang="en-GB" noProof="0" dirty="0"/>
              <a:t>First Bullet, 18 pt</a:t>
            </a:r>
          </a:p>
          <a:p>
            <a:pPr lvl="2"/>
            <a:r>
              <a:rPr lang="en-GB" noProof="0" dirty="0"/>
              <a:t>Second Bullet, 18 pt</a:t>
            </a:r>
          </a:p>
          <a:p>
            <a:pPr lvl="3"/>
            <a:r>
              <a:rPr lang="en-GB" noProof="0" dirty="0"/>
              <a:t>Subheading Arial bold, 18 pt</a:t>
            </a:r>
          </a:p>
          <a:p>
            <a:pPr lvl="4"/>
            <a:r>
              <a:rPr lang="en-GB" noProof="0" dirty="0"/>
              <a:t>Subheading Arial bold, 24 pt</a:t>
            </a:r>
          </a:p>
          <a:p>
            <a:pPr lvl="5"/>
            <a:r>
              <a:rPr lang="en-GB" noProof="0" dirty="0"/>
              <a:t>Quote, 24 pt, orange</a:t>
            </a:r>
          </a:p>
          <a:p>
            <a:pPr lvl="6"/>
            <a:r>
              <a:rPr lang="en-GB" noProof="0" dirty="0"/>
              <a:t>Copy Arial, 18 pt</a:t>
            </a:r>
          </a:p>
          <a:p>
            <a:pPr lvl="7"/>
            <a:r>
              <a:rPr lang="en-GB" noProof="0" dirty="0"/>
              <a:t>Copy Arial, 18 pt</a:t>
            </a:r>
          </a:p>
          <a:p>
            <a:pPr lvl="8"/>
            <a:r>
              <a:rPr lang="en-GB" noProof="0" dirty="0"/>
              <a:t>Copy Arial, 18 pt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01EC199-87F9-4D50-EA60-C5E09819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14th MicroTCA Workshop for Industry and Research, Hamburg, Dec 2-4, 2025</a:t>
            </a:r>
            <a:endParaRPr lang="en-GB" i="1" noProof="0" dirty="0"/>
          </a:p>
        </p:txBody>
      </p:sp>
      <p:sp>
        <p:nvSpPr>
          <p:cNvPr id="12" name="Untertitel 6">
            <a:extLst>
              <a:ext uri="{FF2B5EF4-FFF2-40B4-BE49-F238E27FC236}">
                <a16:creationId xmlns:a16="http://schemas.microsoft.com/office/drawing/2014/main" id="{3E0265B8-51ED-B319-D61E-D75878236E6F}"/>
              </a:ext>
            </a:extLst>
          </p:cNvPr>
          <p:cNvSpPr>
            <a:spLocks noGrp="1"/>
          </p:cNvSpPr>
          <p:nvPr>
            <p:ph type="subTitle" sz="quarter" idx="12" hasCustomPrompt="1"/>
          </p:nvPr>
        </p:nvSpPr>
        <p:spPr>
          <a:xfrm>
            <a:off x="936624" y="1296812"/>
            <a:ext cx="8910639" cy="28549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2pPr>
            <a:lvl3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3pPr>
            <a:lvl4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4pPr>
            <a:lvl5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5pPr>
            <a:lvl6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6pPr>
            <a:lvl7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7pPr>
            <a:lvl8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8pPr>
            <a:lvl9pPr marL="0" indent="0" algn="l">
              <a:lnSpc>
                <a:spcPct val="90000"/>
              </a:lnSpc>
              <a:buNone/>
              <a:defRPr sz="1800" b="0" i="1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GB" noProof="0" dirty="0"/>
              <a:t>Headline add-on, Arial Italic, 18 pt, orange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813303C-C1E6-DEEA-79FE-604C62A23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09941" y="3562303"/>
            <a:ext cx="5340817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22A8D-1DBE-BD85-92F3-EFE59AC18E5D}"/>
              </a:ext>
            </a:extLst>
          </p:cNvPr>
          <p:cNvSpPr txBox="1">
            <a:spLocks/>
          </p:cNvSpPr>
          <p:nvPr userDrawn="1"/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5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3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D6331505-9ECA-3956-1067-E87CC20DB77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1918892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2" imgW="410" imgH="409" progId="TCLayout.ActiveDocument.1">
                  <p:embed/>
                </p:oleObj>
              </mc:Choice>
              <mc:Fallback>
                <p:oleObj name="think-cell Folie" r:id="rId32" imgW="410" imgH="409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D6331505-9ECA-3956-1067-E87CC20DB7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B430F5F-5EE6-7217-0204-9D76CC0E2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624" y="0"/>
            <a:ext cx="8910639" cy="113607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noProof="0" dirty="0"/>
              <a:t>Headline Arial bold, 30 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1FBA3B-4EF4-7A72-C915-876AFB7AA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6625" y="2014538"/>
            <a:ext cx="10317164" cy="39068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Copy Arial, 18 pt</a:t>
            </a:r>
          </a:p>
          <a:p>
            <a:pPr lvl="1"/>
            <a:r>
              <a:rPr lang="en-GB" noProof="0" dirty="0"/>
              <a:t>First Bullet, 18 pt</a:t>
            </a:r>
          </a:p>
          <a:p>
            <a:pPr lvl="2"/>
            <a:r>
              <a:rPr lang="en-GB" noProof="0" dirty="0"/>
              <a:t>Second Bullet, 18 pt</a:t>
            </a:r>
          </a:p>
          <a:p>
            <a:pPr lvl="3"/>
            <a:r>
              <a:rPr lang="en-GB" noProof="0" dirty="0"/>
              <a:t>Subheading Arial bold, 18 pt</a:t>
            </a:r>
          </a:p>
          <a:p>
            <a:pPr lvl="4"/>
            <a:r>
              <a:rPr lang="en-GB" noProof="0" dirty="0"/>
              <a:t>Subheading Arial bold, 24 pt</a:t>
            </a:r>
          </a:p>
          <a:p>
            <a:pPr lvl="5"/>
            <a:r>
              <a:rPr lang="en-GB" noProof="0" dirty="0"/>
              <a:t>Quote, 24 pt, orange</a:t>
            </a:r>
          </a:p>
          <a:p>
            <a:pPr lvl="6"/>
            <a:r>
              <a:rPr lang="en-GB" noProof="0" dirty="0"/>
              <a:t>Copy Arial, 18 pt</a:t>
            </a:r>
          </a:p>
          <a:p>
            <a:pPr lvl="7"/>
            <a:r>
              <a:rPr lang="en-GB" noProof="0" dirty="0"/>
              <a:t>Copy Arial, 18 pt</a:t>
            </a:r>
          </a:p>
          <a:p>
            <a:pPr lvl="8"/>
            <a:r>
              <a:rPr lang="en-GB" noProof="0" dirty="0"/>
              <a:t>Copy Arial, 18 pt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44BAAE-B800-7FD6-3DA7-97327451D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6625" y="6532505"/>
            <a:ext cx="5147376" cy="175312"/>
          </a:xfrm>
          <a:prstGeom prst="rect">
            <a:avLst/>
          </a:prstGeom>
        </p:spPr>
        <p:txBody>
          <a:bodyPr vert="horz" lIns="0" tIns="0" rIns="0" bIns="18000" rtlCol="0" anchor="b">
            <a:noAutofit/>
          </a:bodyPr>
          <a:lstStyle>
            <a:lvl1pPr algn="l">
              <a:defRPr sz="900" i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14th MicroTCA Workshop for Industry and Research, Hamburg, Dec 2-4, 2025</a:t>
            </a:r>
            <a:endParaRPr lang="en-GB" i="1" noProof="0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3DEE3F7-A4A5-97B4-1A51-BC68FBBF3DCB}"/>
              </a:ext>
            </a:extLst>
          </p:cNvPr>
          <p:cNvCxnSpPr/>
          <p:nvPr userDrawn="1"/>
        </p:nvCxnSpPr>
        <p:spPr>
          <a:xfrm>
            <a:off x="0" y="6382322"/>
            <a:ext cx="608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>
            <a:extLst>
              <a:ext uri="{FF2B5EF4-FFF2-40B4-BE49-F238E27FC236}">
                <a16:creationId xmlns:a16="http://schemas.microsoft.com/office/drawing/2014/main" id="{F986432C-5575-7D1B-27F5-31B6D699A418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228400" y="399599"/>
            <a:ext cx="494970" cy="647783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5ECF14B-8906-1F35-8706-ADE4F50C4CB2}"/>
              </a:ext>
            </a:extLst>
          </p:cNvPr>
          <p:cNvSpPr txBox="1"/>
          <p:nvPr userDrawn="1"/>
        </p:nvSpPr>
        <p:spPr>
          <a:xfrm>
            <a:off x="5337270" y="1809178"/>
            <a:ext cx="1695355" cy="102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5E7D917-1DA2-1D17-CA57-6D03E4089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9209197" y="3561558"/>
            <a:ext cx="5342306" cy="31395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Data Classification: ESO PUBLIC, ESO-647064 v.1</a:t>
            </a:r>
            <a:endParaRPr lang="en-GB" noProof="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540655A-129B-FC48-1858-C7C4EA66F6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8313" y="6534114"/>
            <a:ext cx="469581" cy="17531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766D6064-FB9F-4877-ADF1-97150FF2D969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00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0" r:id="rId7"/>
    <p:sldLayoutId id="2147483661" r:id="rId8"/>
    <p:sldLayoutId id="2147483653" r:id="rId9"/>
    <p:sldLayoutId id="214748365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81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2800" indent="-172800" algn="l" defTabSz="914400" rtl="0" eaLnBrk="1" latinLnBrk="0" hangingPunct="1">
        <a:lnSpc>
          <a:spcPct val="12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14800" indent="-172800" algn="l" defTabSz="914400" rtl="0" eaLnBrk="1" latinLnBrk="0" hangingPunct="1">
        <a:lnSpc>
          <a:spcPct val="120000"/>
        </a:lnSpc>
        <a:spcBef>
          <a:spcPts val="12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1000"/>
        </a:lnSpc>
        <a:spcBef>
          <a:spcPts val="12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8000"/>
        </a:lnSpc>
        <a:spcBef>
          <a:spcPts val="1200"/>
        </a:spcBef>
        <a:buClr>
          <a:schemeClr val="tx2"/>
        </a:buClr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11000"/>
        </a:lnSpc>
        <a:spcBef>
          <a:spcPts val="1200"/>
        </a:spcBef>
        <a:buClr>
          <a:schemeClr val="bg2"/>
        </a:buClr>
        <a:buFont typeface="Arial" panose="020B0604020202020204" pitchFamily="34" charset="0"/>
        <a:buNone/>
        <a:defRPr sz="2400" i="1" kern="1200">
          <a:solidFill>
            <a:schemeClr val="bg2"/>
          </a:solidFill>
          <a:latin typeface="Georgia" panose="02040502050405020303" pitchFamily="18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+mj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95" userDrawn="1">
          <p15:clr>
            <a:srgbClr val="F26B43"/>
          </p15:clr>
        </p15:guide>
        <p15:guide id="4" pos="590" userDrawn="1">
          <p15:clr>
            <a:srgbClr val="F26B43"/>
          </p15:clr>
        </p15:guide>
        <p15:guide id="5" pos="886" userDrawn="1">
          <p15:clr>
            <a:srgbClr val="F26B43"/>
          </p15:clr>
        </p15:guide>
        <p15:guide id="6" pos="1181" userDrawn="1">
          <p15:clr>
            <a:srgbClr val="F26B43"/>
          </p15:clr>
        </p15:guide>
        <p15:guide id="7" pos="1476" userDrawn="1">
          <p15:clr>
            <a:srgbClr val="F26B43"/>
          </p15:clr>
        </p15:guide>
        <p15:guide id="8" pos="1772" userDrawn="1">
          <p15:clr>
            <a:srgbClr val="F26B43"/>
          </p15:clr>
        </p15:guide>
        <p15:guide id="9" pos="2067" userDrawn="1">
          <p15:clr>
            <a:srgbClr val="F26B43"/>
          </p15:clr>
        </p15:guide>
        <p15:guide id="10" pos="2363" userDrawn="1">
          <p15:clr>
            <a:srgbClr val="F26B43"/>
          </p15:clr>
        </p15:guide>
        <p15:guide id="11" pos="2658" userDrawn="1">
          <p15:clr>
            <a:srgbClr val="F26B43"/>
          </p15:clr>
        </p15:guide>
        <p15:guide id="12" pos="2953" userDrawn="1">
          <p15:clr>
            <a:srgbClr val="F26B43"/>
          </p15:clr>
        </p15:guide>
        <p15:guide id="13" pos="3249" userDrawn="1">
          <p15:clr>
            <a:srgbClr val="F26B43"/>
          </p15:clr>
        </p15:guide>
        <p15:guide id="14" pos="3544" userDrawn="1">
          <p15:clr>
            <a:srgbClr val="F26B43"/>
          </p15:clr>
        </p15:guide>
        <p15:guide id="15" pos="3840" userDrawn="1">
          <p15:clr>
            <a:srgbClr val="F26B43"/>
          </p15:clr>
        </p15:guide>
        <p15:guide id="16" pos="4135" userDrawn="1">
          <p15:clr>
            <a:srgbClr val="F26B43"/>
          </p15:clr>
        </p15:guide>
        <p15:guide id="17" pos="4430" userDrawn="1">
          <p15:clr>
            <a:srgbClr val="F26B43"/>
          </p15:clr>
        </p15:guide>
        <p15:guide id="18" pos="4726" userDrawn="1">
          <p15:clr>
            <a:srgbClr val="F26B43"/>
          </p15:clr>
        </p15:guide>
        <p15:guide id="19" pos="5021" userDrawn="1">
          <p15:clr>
            <a:srgbClr val="F26B43"/>
          </p15:clr>
        </p15:guide>
        <p15:guide id="20" pos="5316" userDrawn="1">
          <p15:clr>
            <a:srgbClr val="F26B43"/>
          </p15:clr>
        </p15:guide>
        <p15:guide id="21" pos="5612" userDrawn="1">
          <p15:clr>
            <a:srgbClr val="F26B43"/>
          </p15:clr>
        </p15:guide>
        <p15:guide id="22" pos="5907" userDrawn="1">
          <p15:clr>
            <a:srgbClr val="F26B43"/>
          </p15:clr>
        </p15:guide>
        <p15:guide id="23" pos="6203" userDrawn="1">
          <p15:clr>
            <a:srgbClr val="F26B43"/>
          </p15:clr>
        </p15:guide>
        <p15:guide id="24" pos="6498" userDrawn="1">
          <p15:clr>
            <a:srgbClr val="F26B43"/>
          </p15:clr>
        </p15:guide>
        <p15:guide id="25" pos="6793" userDrawn="1">
          <p15:clr>
            <a:srgbClr val="F26B43"/>
          </p15:clr>
        </p15:guide>
        <p15:guide id="26" pos="7089" userDrawn="1">
          <p15:clr>
            <a:srgbClr val="F26B43"/>
          </p15:clr>
        </p15:guide>
        <p15:guide id="27" pos="7384" userDrawn="1">
          <p15:clr>
            <a:srgbClr val="F26B43"/>
          </p15:clr>
        </p15:guide>
        <p15:guide id="28" orient="horz" userDrawn="1">
          <p15:clr>
            <a:srgbClr val="F26B43"/>
          </p15:clr>
        </p15:guide>
        <p15:guide id="29" orient="horz" pos="4320" userDrawn="1">
          <p15:clr>
            <a:srgbClr val="F26B43"/>
          </p15:clr>
        </p15:guide>
        <p15:guide id="30" orient="horz" pos="249" userDrawn="1">
          <p15:clr>
            <a:srgbClr val="F26B43"/>
          </p15:clr>
        </p15:guide>
        <p15:guide id="31" orient="horz" pos="40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cid:image002.png@01DC2CAA.DD626D7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microsoft.com/office/2007/relationships/hdphoto" Target="../media/hdphoto2.wdp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C2CAA.DD626D7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8566E0C-FA6E-54A2-225D-2AF65AECB41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276492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0" imgH="409" progId="TCLayout.ActiveDocument.1">
                  <p:embed/>
                </p:oleObj>
              </mc:Choice>
              <mc:Fallback>
                <p:oleObj name="think-cell Folie" r:id="rId3" imgW="410" imgH="409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58566E0C-FA6E-54A2-225D-2AF65AECB4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099AAC83-6D97-6BEC-F0E9-9B61E26881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b="0" dirty="0"/>
              <a:t>Update on the development and deployment of the MicroTCA based detector controller, NGCII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C57B5CD-E0DE-E06E-AA7B-0AFFC18732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u="sng" dirty="0"/>
              <a:t>Mathias Richerzhagen</a:t>
            </a:r>
            <a:r>
              <a:rPr lang="en-GB" dirty="0"/>
              <a:t>, Matthias Seidel, Alexander Rüde, </a:t>
            </a:r>
          </a:p>
          <a:p>
            <a:r>
              <a:rPr lang="en-GB" dirty="0"/>
              <a:t>Max Engelhardt, Omar Sqalli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8DF2062-2DE8-6125-3A32-7529A00C02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14th MicroTCA Workshop for Industry and Research, Hamburg, Dec 2-4, 2025</a:t>
            </a:r>
            <a:endParaRPr lang="de-CH" i="1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D1D97568-A082-0238-0616-D1B047216E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Data Classification: ESO PUBLIC, ESO-647064 v.1</a:t>
            </a:r>
            <a:endParaRPr lang="en-GB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9822CE10-9A6A-7EAF-834E-E1555D3B7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6D6064-FB9F-4877-ADF1-97150FF2D96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112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0F6D7E-BA9B-BFF7-036B-BA39C9229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D32C24-FA9E-F0C5-2383-F2EB9EE48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Fully Digital Detectors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D2E555D-3757-544F-26F3-22689F7C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14th MicroTCA Workshop for Industry and Research, Hamburg, Dec 2-4, 2025</a:t>
            </a:r>
            <a:endParaRPr lang="de-CH" i="1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E28483B0-0684-0FA1-929E-D1A1EB8D3512}"/>
              </a:ext>
            </a:extLst>
          </p:cNvPr>
          <p:cNvSpPr>
            <a:spLocks noGrp="1"/>
          </p:cNvSpPr>
          <p:nvPr>
            <p:ph type="subTitle" sz="quarter" idx="12"/>
          </p:nvPr>
        </p:nvSpPr>
        <p:spPr/>
        <p:txBody>
          <a:bodyPr/>
          <a:lstStyle/>
          <a:p>
            <a:r>
              <a:rPr lang="en-GB" dirty="0"/>
              <a:t>Geosnap 2K x 2K Mid-IR (13.5µ) Detector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CBDE03C-1AE7-F59F-AD9B-600F815D83D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Data Classification: ESO PUBLIC, ESO-647064 v.1</a:t>
            </a:r>
            <a:endParaRPr lang="en-GB" dirty="0"/>
          </a:p>
        </p:txBody>
      </p:sp>
      <p:pic>
        <p:nvPicPr>
          <p:cNvPr id="3" name="Picture 2" descr="A chart with numbers and a number of red and yellow squares&#10;&#10;AI-generated content may be incorrect.">
            <a:extLst>
              <a:ext uri="{FF2B5EF4-FFF2-40B4-BE49-F238E27FC236}">
                <a16:creationId xmlns:a16="http://schemas.microsoft.com/office/drawing/2014/main" id="{16576666-A96B-5454-D2B3-0AF5B47208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" t="10464" r="2863" b="8777"/>
          <a:stretch>
            <a:fillRect/>
          </a:stretch>
        </p:blipFill>
        <p:spPr bwMode="auto">
          <a:xfrm>
            <a:off x="3127200" y="2174170"/>
            <a:ext cx="4319905" cy="3759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cartoon character with lights on it&#10;&#10;AI-generated content may be incorrect.">
            <a:extLst>
              <a:ext uri="{FF2B5EF4-FFF2-40B4-BE49-F238E27FC236}">
                <a16:creationId xmlns:a16="http://schemas.microsoft.com/office/drawing/2014/main" id="{DAA48DD4-6733-21D6-E983-03B753AA4D1A}"/>
              </a:ext>
            </a:extLst>
          </p:cNvPr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092" y="2174170"/>
            <a:ext cx="3764180" cy="375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F8249E-8ABF-1734-F2D1-3526AA0B2C5A}"/>
              </a:ext>
            </a:extLst>
          </p:cNvPr>
          <p:cNvSpPr txBox="1"/>
          <p:nvPr/>
        </p:nvSpPr>
        <p:spPr>
          <a:xfrm>
            <a:off x="3127200" y="1697207"/>
            <a:ext cx="2121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Test Pattern Image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10A32A-B114-72AA-A242-21F2B5A2D47B}"/>
              </a:ext>
            </a:extLst>
          </p:cNvPr>
          <p:cNvSpPr txBox="1"/>
          <p:nvPr/>
        </p:nvSpPr>
        <p:spPr>
          <a:xfrm>
            <a:off x="7556092" y="1693572"/>
            <a:ext cx="274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Visible Light Mask Image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C47597-1FBE-3044-F2E9-01694F5B57E0}"/>
              </a:ext>
            </a:extLst>
          </p:cNvPr>
          <p:cNvSpPr/>
          <p:nvPr/>
        </p:nvSpPr>
        <p:spPr>
          <a:xfrm rot="1148842">
            <a:off x="430194" y="4570773"/>
            <a:ext cx="3344091" cy="11360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First time reading fully-digital detector at ESO, enabled by MicroTCA</a:t>
            </a:r>
          </a:p>
        </p:txBody>
      </p:sp>
    </p:spTree>
    <p:extLst>
      <p:ext uri="{BB962C8B-B14F-4D97-AF65-F5344CB8AC3E}">
        <p14:creationId xmlns:p14="http://schemas.microsoft.com/office/powerpoint/2010/main" val="2497430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1C39D-9B49-DFCB-0755-417EFB884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751C31-BD42-AB01-0B56-977E8AE8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Analog CCD Detectors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43F646-C1E5-AE1B-1DBD-02CF9D8772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61940" y="2016000"/>
            <a:ext cx="5891847" cy="3905375"/>
          </a:xfrm>
        </p:spPr>
        <p:txBody>
          <a:bodyPr/>
          <a:lstStyle/>
          <a:p>
            <a:pPr lvl="1"/>
            <a:r>
              <a:rPr lang="en-GB" b="1" dirty="0"/>
              <a:t>First light achieved!</a:t>
            </a:r>
          </a:p>
          <a:p>
            <a:pPr lvl="1"/>
            <a:r>
              <a:rPr lang="en-GB" dirty="0"/>
              <a:t>3e−</a:t>
            </a:r>
            <a:r>
              <a:rPr lang="en-GB" baseline="-25000" dirty="0"/>
              <a:t>RMS</a:t>
            </a:r>
            <a:r>
              <a:rPr lang="en-GB" dirty="0"/>
              <a:t> noise observed</a:t>
            </a:r>
          </a:p>
          <a:p>
            <a:pPr lvl="2"/>
            <a:r>
              <a:rPr lang="en-GB" dirty="0"/>
              <a:t>Same as previous controllers</a:t>
            </a:r>
          </a:p>
          <a:p>
            <a:pPr lvl="1"/>
            <a:r>
              <a:rPr lang="en-GB" dirty="0"/>
              <a:t>Different parameters than other controllers</a:t>
            </a:r>
          </a:p>
          <a:p>
            <a:pPr lvl="1"/>
            <a:r>
              <a:rPr lang="en-GB" dirty="0"/>
              <a:t>Very analog detector control, complex debugging necessary and ongoing.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6A9242-B96D-D592-3C77-88EEDE4D1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14th MicroTCA Workshop for Industry and Research, Hamburg, Dec 2-4, 2025</a:t>
            </a:r>
            <a:endParaRPr lang="de-CH" i="1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B02EBB5F-CEC8-F07F-81B3-CC9F7CB95AD7}"/>
              </a:ext>
            </a:extLst>
          </p:cNvPr>
          <p:cNvSpPr>
            <a:spLocks noGrp="1"/>
          </p:cNvSpPr>
          <p:nvPr>
            <p:ph type="subTitle" sz="quarter" idx="12"/>
          </p:nvPr>
        </p:nvSpPr>
        <p:spPr/>
        <p:txBody>
          <a:bodyPr/>
          <a:lstStyle/>
          <a:p>
            <a:r>
              <a:rPr lang="en-GB" dirty="0"/>
              <a:t>What a selection! – This is a subhead for an emotional addition to the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3D4E824-F875-BF44-D19F-821D7FE8DE8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Data Classification: ESO PUBLIC, ESO-647064 v.1</a:t>
            </a:r>
            <a:endParaRPr lang="en-GB" dirty="0"/>
          </a:p>
        </p:txBody>
      </p:sp>
      <p:pic>
        <p:nvPicPr>
          <p:cNvPr id="7" name="Picture 6" descr="A computer screen shot of a logo&#10;&#10;AI-generated content may be incorrect.">
            <a:extLst>
              <a:ext uri="{FF2B5EF4-FFF2-40B4-BE49-F238E27FC236}">
                <a16:creationId xmlns:a16="http://schemas.microsoft.com/office/drawing/2014/main" id="{BD87E36D-9FD9-7AA1-D2AC-91E99B84E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4" y="2008354"/>
            <a:ext cx="4159123" cy="391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25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411CB-7680-9CD0-F09C-5F63C43FA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9486CF3-D85D-D181-9E0E-0678CDFF163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0" imgH="409" progId="TCLayout.ActiveDocument.1">
                  <p:embed/>
                </p:oleObj>
              </mc:Choice>
              <mc:Fallback>
                <p:oleObj name="think-cell Folie" r:id="rId3" imgW="410" imgH="409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9486CF3-D85D-D181-9E0E-0678CDFF16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0A396909-A209-8DBB-FE97-A1750CCBA7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Miscellaneous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ED47B23-F0FB-9DBA-8FA5-5F02FCC820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Data Classification: ESO PUBLIC, ESO-647064 v.1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291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4B55C-87FA-E197-6B24-DC6125089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4CCB26A8-F2FF-A112-EB3E-4ED0E6F6F0EA}"/>
              </a:ext>
            </a:extLst>
          </p:cNvPr>
          <p:cNvSpPr/>
          <p:nvPr/>
        </p:nvSpPr>
        <p:spPr>
          <a:xfrm>
            <a:off x="8406242" y="3294276"/>
            <a:ext cx="3317131" cy="127468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Everything linked by ESO-Global Asset Tags</a:t>
            </a:r>
            <a:r>
              <a:rPr lang="en-GB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3C8485-64D3-68FC-8894-03F8BF0F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Self-Test Software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FA8300B-D557-E108-8055-D5A57DB31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14th MicroTCA Workshop for Industry and Research, Hamburg, Dec 2-4, 2025</a:t>
            </a:r>
            <a:endParaRPr lang="de-CH" i="1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2B87CDB-31B3-42E5-D33C-3E8DEBB5FA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Data Classification: ESO PUBLIC, ESO-647064 v.1</a:t>
            </a:r>
            <a:endParaRPr lang="en-GB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BF31E8E-C343-2A26-56CD-ECAFB43F2540}"/>
              </a:ext>
            </a:extLst>
          </p:cNvPr>
          <p:cNvSpPr>
            <a:spLocks noGrp="1"/>
          </p:cNvSpPr>
          <p:nvPr>
            <p:ph type="subTitle" sz="quarter" idx="12"/>
          </p:nvPr>
        </p:nvSpPr>
        <p:spPr/>
        <p:txBody>
          <a:bodyPr/>
          <a:lstStyle/>
          <a:p>
            <a:r>
              <a:rPr lang="en-GB" dirty="0"/>
              <a:t>Integrated Test System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627E23-5465-14B0-D5F2-DCBE2308B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351" y="2633898"/>
            <a:ext cx="1274684" cy="127468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F8EB3FA-B11F-6174-BE34-4147CB9421CE}"/>
              </a:ext>
            </a:extLst>
          </p:cNvPr>
          <p:cNvGrpSpPr/>
          <p:nvPr/>
        </p:nvGrpSpPr>
        <p:grpSpPr>
          <a:xfrm>
            <a:off x="672818" y="2200590"/>
            <a:ext cx="1729574" cy="1923608"/>
            <a:chOff x="4527156" y="1505392"/>
            <a:chExt cx="1729574" cy="192360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DCB5B95-3F89-8BE2-B43B-00D9EBA127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27156" y="1505392"/>
              <a:ext cx="1729574" cy="192360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2408940-D9EF-BEC7-D962-8BF438CBC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3921"/>
            <a:stretch>
              <a:fillRect/>
            </a:stretch>
          </p:blipFill>
          <p:spPr>
            <a:xfrm>
              <a:off x="4653749" y="1790886"/>
              <a:ext cx="1475589" cy="942789"/>
            </a:xfrm>
            <a:prstGeom prst="rect">
              <a:avLst/>
            </a:prstGeom>
          </p:spPr>
        </p:pic>
      </p:grpSp>
      <p:pic>
        <p:nvPicPr>
          <p:cNvPr id="1026" name="Picture 2" descr="Docker Hub: Centralized management of Docker images">
            <a:extLst>
              <a:ext uri="{FF2B5EF4-FFF2-40B4-BE49-F238E27FC236}">
                <a16:creationId xmlns:a16="http://schemas.microsoft.com/office/drawing/2014/main" id="{1C02C782-EFB1-A375-BCC3-2D00306F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20" b="89920" l="4800" r="93120">
                        <a14:foregroundMark x1="28480" y1="43360" x2="28480" y2="43360"/>
                        <a14:foregroundMark x1="28000" y1="33600" x2="28000" y2="33600"/>
                        <a14:foregroundMark x1="39200" y1="32960" x2="39200" y2="32960"/>
                        <a14:foregroundMark x1="51680" y1="32640" x2="51680" y2="32640"/>
                        <a14:foregroundMark x1="51680" y1="24000" x2="51680" y2="24000"/>
                        <a14:foregroundMark x1="60640" y1="42560" x2="60640" y2="42560"/>
                        <a14:foregroundMark x1="51360" y1="42560" x2="51360" y2="42560"/>
                        <a14:foregroundMark x1="39840" y1="43680" x2="39840" y2="43680"/>
                        <a14:foregroundMark x1="17600" y1="42240" x2="17600" y2="42240"/>
                        <a14:foregroundMark x1="8000" y1="56160" x2="8000" y2="56160"/>
                        <a14:foregroundMark x1="4800" y1="52320" x2="4800" y2="52320"/>
                        <a14:foregroundMark x1="93120" y1="45760" x2="93120" y2="457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58" y="2099099"/>
            <a:ext cx="512466" cy="51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chnical Paper: 15 Kubernetes tools reviewed | Komodor">
            <a:extLst>
              <a:ext uri="{FF2B5EF4-FFF2-40B4-BE49-F238E27FC236}">
                <a16:creationId xmlns:a16="http://schemas.microsoft.com/office/drawing/2014/main" id="{11A9144A-87CE-1FE7-FA88-F2F685E22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56" y="2151885"/>
            <a:ext cx="421097" cy="40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2">
            <a:extLst>
              <a:ext uri="{FF2B5EF4-FFF2-40B4-BE49-F238E27FC236}">
                <a16:creationId xmlns:a16="http://schemas.microsoft.com/office/drawing/2014/main" id="{2F7069BD-CF1F-0469-CFEE-8762A709D05F}"/>
              </a:ext>
            </a:extLst>
          </p:cNvPr>
          <p:cNvSpPr txBox="1"/>
          <p:nvPr/>
        </p:nvSpPr>
        <p:spPr>
          <a:xfrm>
            <a:off x="9925002" y="5996226"/>
            <a:ext cx="19661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/>
              <a:t>© </a:t>
            </a:r>
            <a:r>
              <a:rPr lang="en-US" sz="1000" dirty="0" err="1"/>
              <a:t>xnimrodx</a:t>
            </a:r>
            <a:r>
              <a:rPr lang="en-US" sz="1000" dirty="0"/>
              <a:t> – </a:t>
            </a:r>
            <a:r>
              <a:rPr lang="en-US" sz="1000" dirty="0" err="1"/>
              <a:t>Flaticon</a:t>
            </a:r>
            <a:endParaRPr lang="en-US" sz="1000" dirty="0"/>
          </a:p>
          <a:p>
            <a:r>
              <a:rPr lang="en-US" sz="1000" dirty="0"/>
              <a:t>© </a:t>
            </a:r>
            <a:r>
              <a:rPr lang="en-US" sz="1000" dirty="0" err="1"/>
              <a:t>Payungkead</a:t>
            </a:r>
            <a:r>
              <a:rPr lang="en-US" sz="1000" dirty="0"/>
              <a:t> – </a:t>
            </a:r>
            <a:r>
              <a:rPr lang="en-US" sz="1000" dirty="0" err="1"/>
              <a:t>Flaticon</a:t>
            </a:r>
            <a:endParaRPr lang="en-US" sz="1000" dirty="0"/>
          </a:p>
          <a:p>
            <a:r>
              <a:rPr lang="en-US" sz="1000" dirty="0"/>
              <a:t>© Icongeek26 – </a:t>
            </a:r>
            <a:r>
              <a:rPr lang="en-US" sz="1000" dirty="0" err="1"/>
              <a:t>Flaticon</a:t>
            </a:r>
            <a:endParaRPr lang="en-US" sz="1000" dirty="0"/>
          </a:p>
          <a:p>
            <a:r>
              <a:rPr lang="en-US" sz="1000" dirty="0"/>
              <a:t>© </a:t>
            </a:r>
            <a:r>
              <a:rPr lang="en-US" sz="1000" dirty="0" err="1"/>
              <a:t>Freepik</a:t>
            </a:r>
            <a:r>
              <a:rPr lang="en-US" sz="1000" dirty="0"/>
              <a:t> – </a:t>
            </a:r>
            <a:r>
              <a:rPr lang="en-US" sz="1000" dirty="0" err="1"/>
              <a:t>Flaticon</a:t>
            </a:r>
            <a:endParaRPr lang="en-US" sz="1000" dirty="0"/>
          </a:p>
          <a:p>
            <a:endParaRPr lang="en-US" sz="10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E690EF8-8188-784B-6908-F190C31F33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4917" y="1528951"/>
            <a:ext cx="1542646" cy="154264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8AC042D-44C9-A111-FAA2-5D771529E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128" y="4700707"/>
            <a:ext cx="1274684" cy="1274684"/>
          </a:xfrm>
          <a:prstGeom prst="rect">
            <a:avLst/>
          </a:prstGeom>
        </p:spPr>
      </p:pic>
      <p:pic>
        <p:nvPicPr>
          <p:cNvPr id="1032" name="Picture 8" descr="Amazon S3 Vector SVG Icon - SVG Repo">
            <a:extLst>
              <a:ext uri="{FF2B5EF4-FFF2-40B4-BE49-F238E27FC236}">
                <a16:creationId xmlns:a16="http://schemas.microsoft.com/office/drawing/2014/main" id="{71B45C2E-0105-920B-6892-9425B08AB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68" y="3908582"/>
            <a:ext cx="851804" cy="85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518571B-26DD-8202-54F4-4615D5984E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1371" y="1491775"/>
            <a:ext cx="1614871" cy="1614871"/>
          </a:xfrm>
          <a:prstGeom prst="rect">
            <a:avLst/>
          </a:prstGeom>
        </p:spPr>
      </p:pic>
      <p:sp>
        <p:nvSpPr>
          <p:cNvPr id="41" name="Arrow: Down 40">
            <a:extLst>
              <a:ext uri="{FF2B5EF4-FFF2-40B4-BE49-F238E27FC236}">
                <a16:creationId xmlns:a16="http://schemas.microsoft.com/office/drawing/2014/main" id="{5926E1C4-803F-9D98-6738-1ED01FBE64D1}"/>
              </a:ext>
            </a:extLst>
          </p:cNvPr>
          <p:cNvSpPr/>
          <p:nvPr/>
        </p:nvSpPr>
        <p:spPr>
          <a:xfrm rot="16200000">
            <a:off x="2897901" y="2543463"/>
            <a:ext cx="625642" cy="1333368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1</a:t>
            </a:r>
          </a:p>
        </p:txBody>
      </p:sp>
      <p:sp>
        <p:nvSpPr>
          <p:cNvPr id="45" name="Arrow: Down 44">
            <a:extLst>
              <a:ext uri="{FF2B5EF4-FFF2-40B4-BE49-F238E27FC236}">
                <a16:creationId xmlns:a16="http://schemas.microsoft.com/office/drawing/2014/main" id="{C65156D8-0763-7D3E-2AF4-D2B9E76A0160}"/>
              </a:ext>
            </a:extLst>
          </p:cNvPr>
          <p:cNvSpPr/>
          <p:nvPr/>
        </p:nvSpPr>
        <p:spPr>
          <a:xfrm rot="5400000" flipH="1">
            <a:off x="5535935" y="2805852"/>
            <a:ext cx="625642" cy="814312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ABB66FF7-4DD6-6A61-83B9-6044F6AE9CDA}"/>
              </a:ext>
            </a:extLst>
          </p:cNvPr>
          <p:cNvSpPr/>
          <p:nvPr/>
        </p:nvSpPr>
        <p:spPr>
          <a:xfrm rot="16200000" flipH="1">
            <a:off x="6029198" y="1763138"/>
            <a:ext cx="625642" cy="817045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379BCB0-B095-FB82-4C48-05D2D5B67EAC}"/>
              </a:ext>
            </a:extLst>
          </p:cNvPr>
          <p:cNvSpPr/>
          <p:nvPr/>
        </p:nvSpPr>
        <p:spPr>
          <a:xfrm>
            <a:off x="5933494" y="2069431"/>
            <a:ext cx="322418" cy="12982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Arrow: Left-Right 47">
            <a:extLst>
              <a:ext uri="{FF2B5EF4-FFF2-40B4-BE49-F238E27FC236}">
                <a16:creationId xmlns:a16="http://schemas.microsoft.com/office/drawing/2014/main" id="{282AAC3A-48DA-8D87-36CA-C1253D687759}"/>
              </a:ext>
            </a:extLst>
          </p:cNvPr>
          <p:cNvSpPr/>
          <p:nvPr/>
        </p:nvSpPr>
        <p:spPr>
          <a:xfrm>
            <a:off x="8512842" y="1903736"/>
            <a:ext cx="962075" cy="597907"/>
          </a:xfrm>
          <a:prstGeom prst="left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2</a:t>
            </a:r>
          </a:p>
        </p:txBody>
      </p:sp>
      <p:sp>
        <p:nvSpPr>
          <p:cNvPr id="49" name="Arrow: U-Turn 48">
            <a:extLst>
              <a:ext uri="{FF2B5EF4-FFF2-40B4-BE49-F238E27FC236}">
                <a16:creationId xmlns:a16="http://schemas.microsoft.com/office/drawing/2014/main" id="{8ACAC7A3-2820-7520-9866-205078D48391}"/>
              </a:ext>
            </a:extLst>
          </p:cNvPr>
          <p:cNvSpPr/>
          <p:nvPr/>
        </p:nvSpPr>
        <p:spPr>
          <a:xfrm rot="5400000">
            <a:off x="10889430" y="1956179"/>
            <a:ext cx="962075" cy="686062"/>
          </a:xfrm>
          <a:prstGeom prst="uturnArrow">
            <a:avLst>
              <a:gd name="adj1" fmla="val 25000"/>
              <a:gd name="adj2" fmla="val 25000"/>
              <a:gd name="adj3" fmla="val 27222"/>
              <a:gd name="adj4" fmla="val 43750"/>
              <a:gd name="adj5" fmla="val 75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A6D48704-CE0A-95A1-880A-A594EAA87DBC}"/>
              </a:ext>
            </a:extLst>
          </p:cNvPr>
          <p:cNvSpPr/>
          <p:nvPr/>
        </p:nvSpPr>
        <p:spPr>
          <a:xfrm rot="16200000" flipH="1">
            <a:off x="5497188" y="4452098"/>
            <a:ext cx="625642" cy="1621306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3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EB696E0-817F-4A68-01E3-E3009344F26D}"/>
              </a:ext>
            </a:extLst>
          </p:cNvPr>
          <p:cNvSpPr/>
          <p:nvPr/>
        </p:nvSpPr>
        <p:spPr>
          <a:xfrm>
            <a:off x="4999354" y="4047753"/>
            <a:ext cx="322418" cy="13700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43">
            <a:extLst>
              <a:ext uri="{FF2B5EF4-FFF2-40B4-BE49-F238E27FC236}">
                <a16:creationId xmlns:a16="http://schemas.microsoft.com/office/drawing/2014/main" id="{72B59789-6BD5-98C9-D5B1-F8A9F2C171D5}"/>
              </a:ext>
            </a:extLst>
          </p:cNvPr>
          <p:cNvSpPr txBox="1"/>
          <p:nvPr/>
        </p:nvSpPr>
        <p:spPr>
          <a:xfrm>
            <a:off x="806755" y="2026746"/>
            <a:ext cx="1546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tx2"/>
                </a:solidFill>
              </a:rPr>
              <a:t>Web-Browser Client</a:t>
            </a:r>
          </a:p>
        </p:txBody>
      </p:sp>
      <p:sp>
        <p:nvSpPr>
          <p:cNvPr id="53" name="TextBox 43">
            <a:extLst>
              <a:ext uri="{FF2B5EF4-FFF2-40B4-BE49-F238E27FC236}">
                <a16:creationId xmlns:a16="http://schemas.microsoft.com/office/drawing/2014/main" id="{FDADBDAA-35B0-3680-1241-5B2CA39F0125}"/>
              </a:ext>
            </a:extLst>
          </p:cNvPr>
          <p:cNvSpPr txBox="1"/>
          <p:nvPr/>
        </p:nvSpPr>
        <p:spPr>
          <a:xfrm>
            <a:off x="4173202" y="1592551"/>
            <a:ext cx="1124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err="1">
                <a:solidFill>
                  <a:schemeClr val="tx2"/>
                </a:solidFill>
              </a:rPr>
              <a:t>PyTest</a:t>
            </a:r>
            <a:r>
              <a:rPr lang="en-US" sz="1200" dirty="0">
                <a:solidFill>
                  <a:schemeClr val="tx2"/>
                </a:solidFill>
              </a:rPr>
              <a:t> Based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Test Server</a:t>
            </a:r>
          </a:p>
        </p:txBody>
      </p:sp>
      <p:pic>
        <p:nvPicPr>
          <p:cNvPr id="1036" name="Picture 12" descr="Logo">
            <a:extLst>
              <a:ext uri="{FF2B5EF4-FFF2-40B4-BE49-F238E27FC236}">
                <a16:creationId xmlns:a16="http://schemas.microsoft.com/office/drawing/2014/main" id="{C49907B9-1271-0036-61BF-3C376D0E51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8" r="32074" b="49257"/>
          <a:stretch>
            <a:fillRect/>
          </a:stretch>
        </p:blipFill>
        <p:spPr bwMode="auto">
          <a:xfrm>
            <a:off x="5046351" y="2023213"/>
            <a:ext cx="457962" cy="58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43">
            <a:extLst>
              <a:ext uri="{FF2B5EF4-FFF2-40B4-BE49-F238E27FC236}">
                <a16:creationId xmlns:a16="http://schemas.microsoft.com/office/drawing/2014/main" id="{D4BCC88C-C2A9-CBD7-56D0-9181AFE086CD}"/>
              </a:ext>
            </a:extLst>
          </p:cNvPr>
          <p:cNvSpPr txBox="1"/>
          <p:nvPr/>
        </p:nvSpPr>
        <p:spPr>
          <a:xfrm>
            <a:off x="6779955" y="1212498"/>
            <a:ext cx="1616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SSH Tunnel through 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Detector Workstation</a:t>
            </a:r>
          </a:p>
        </p:txBody>
      </p:sp>
      <p:sp>
        <p:nvSpPr>
          <p:cNvPr id="55" name="TextBox 43">
            <a:extLst>
              <a:ext uri="{FF2B5EF4-FFF2-40B4-BE49-F238E27FC236}">
                <a16:creationId xmlns:a16="http://schemas.microsoft.com/office/drawing/2014/main" id="{85091E6A-7C6B-3447-E41F-843BDF1A9046}"/>
              </a:ext>
            </a:extLst>
          </p:cNvPr>
          <p:cNvSpPr txBox="1"/>
          <p:nvPr/>
        </p:nvSpPr>
        <p:spPr>
          <a:xfrm>
            <a:off x="9456118" y="1164240"/>
            <a:ext cx="1548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Device-under-test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With Loopback Plug</a:t>
            </a:r>
          </a:p>
        </p:txBody>
      </p:sp>
      <p:sp>
        <p:nvSpPr>
          <p:cNvPr id="56" name="TextBox 43">
            <a:extLst>
              <a:ext uri="{FF2B5EF4-FFF2-40B4-BE49-F238E27FC236}">
                <a16:creationId xmlns:a16="http://schemas.microsoft.com/office/drawing/2014/main" id="{18AA65DA-6A89-BFEA-0617-5173413AC13C}"/>
              </a:ext>
            </a:extLst>
          </p:cNvPr>
          <p:cNvSpPr txBox="1"/>
          <p:nvPr/>
        </p:nvSpPr>
        <p:spPr>
          <a:xfrm>
            <a:off x="6803175" y="5965448"/>
            <a:ext cx="1455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S3 Report Storage</a:t>
            </a:r>
          </a:p>
          <a:p>
            <a:pPr algn="ctr"/>
            <a:r>
              <a:rPr lang="en-US" sz="1200" dirty="0">
                <a:solidFill>
                  <a:schemeClr val="tx2"/>
                </a:solidFill>
              </a:rPr>
              <a:t>Bucket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C404A823-BBF5-7692-BDB4-1E70319BF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213" y="4657410"/>
            <a:ext cx="1274684" cy="1274684"/>
          </a:xfrm>
          <a:prstGeom prst="rect">
            <a:avLst/>
          </a:prstGeom>
        </p:spPr>
      </p:pic>
      <p:sp>
        <p:nvSpPr>
          <p:cNvPr id="59" name="Arrow: Left-Up 58">
            <a:extLst>
              <a:ext uri="{FF2B5EF4-FFF2-40B4-BE49-F238E27FC236}">
                <a16:creationId xmlns:a16="http://schemas.microsoft.com/office/drawing/2014/main" id="{A6A8AA68-F73D-0BC0-BF9F-F1BFD41AECED}"/>
              </a:ext>
            </a:extLst>
          </p:cNvPr>
          <p:cNvSpPr/>
          <p:nvPr/>
        </p:nvSpPr>
        <p:spPr>
          <a:xfrm>
            <a:off x="3760882" y="4015899"/>
            <a:ext cx="1088183" cy="1545289"/>
          </a:xfrm>
          <a:prstGeom prst="leftUpArrow">
            <a:avLst>
              <a:gd name="adj1" fmla="val 25730"/>
              <a:gd name="adj2" fmla="val 27462"/>
              <a:gd name="adj3" fmla="val 17022"/>
            </a:avLst>
          </a:prstGeom>
          <a:noFill/>
          <a:ln w="28575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8" name="Picture 14" descr="IBM Maximo">
            <a:extLst>
              <a:ext uri="{FF2B5EF4-FFF2-40B4-BE49-F238E27FC236}">
                <a16:creationId xmlns:a16="http://schemas.microsoft.com/office/drawing/2014/main" id="{2C916A2C-0051-47A9-27DB-A5C0B169B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35" y="4101688"/>
            <a:ext cx="995599" cy="49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43">
            <a:extLst>
              <a:ext uri="{FF2B5EF4-FFF2-40B4-BE49-F238E27FC236}">
                <a16:creationId xmlns:a16="http://schemas.microsoft.com/office/drawing/2014/main" id="{9DCFF159-9F2E-B2AC-95F8-5F9F7F4991C8}"/>
              </a:ext>
            </a:extLst>
          </p:cNvPr>
          <p:cNvSpPr txBox="1"/>
          <p:nvPr/>
        </p:nvSpPr>
        <p:spPr>
          <a:xfrm>
            <a:off x="2212818" y="5982300"/>
            <a:ext cx="17139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2"/>
                </a:solidFill>
              </a:rPr>
              <a:t>IBM Maximo Inventory</a:t>
            </a:r>
          </a:p>
        </p:txBody>
      </p:sp>
      <p:sp>
        <p:nvSpPr>
          <p:cNvPr id="61" name="Arrow: Left-Up 60">
            <a:extLst>
              <a:ext uri="{FF2B5EF4-FFF2-40B4-BE49-F238E27FC236}">
                <a16:creationId xmlns:a16="http://schemas.microsoft.com/office/drawing/2014/main" id="{ABED5F13-394A-C1E8-B09F-0BC7E4882F4A}"/>
              </a:ext>
            </a:extLst>
          </p:cNvPr>
          <p:cNvSpPr/>
          <p:nvPr/>
        </p:nvSpPr>
        <p:spPr>
          <a:xfrm flipH="1">
            <a:off x="1244412" y="4023348"/>
            <a:ext cx="1088183" cy="1545289"/>
          </a:xfrm>
          <a:prstGeom prst="leftUpArrow">
            <a:avLst>
              <a:gd name="adj1" fmla="val 25730"/>
              <a:gd name="adj2" fmla="val 27462"/>
              <a:gd name="adj3" fmla="val 17022"/>
            </a:avLst>
          </a:prstGeom>
          <a:noFill/>
          <a:ln w="28575">
            <a:solidFill>
              <a:schemeClr val="tx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A31987B4-39AE-6F52-3734-538029699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16" y="3987197"/>
            <a:ext cx="3048383" cy="41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Jira logo">
            <a:extLst>
              <a:ext uri="{FF2B5EF4-FFF2-40B4-BE49-F238E27FC236}">
                <a16:creationId xmlns:a16="http://schemas.microsoft.com/office/drawing/2014/main" id="{F5F62CA9-571C-7A46-4AF8-5E7A448DE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6" t="21141" r="11918" b="25035"/>
          <a:stretch>
            <a:fillRect/>
          </a:stretch>
        </p:blipFill>
        <p:spPr bwMode="auto">
          <a:xfrm>
            <a:off x="8399620" y="5008015"/>
            <a:ext cx="1274684" cy="49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" name="TextBox 1023">
            <a:extLst>
              <a:ext uri="{FF2B5EF4-FFF2-40B4-BE49-F238E27FC236}">
                <a16:creationId xmlns:a16="http://schemas.microsoft.com/office/drawing/2014/main" id="{1053678C-D31C-9C72-B9CA-F73D601C4840}"/>
              </a:ext>
            </a:extLst>
          </p:cNvPr>
          <p:cNvSpPr txBox="1"/>
          <p:nvPr/>
        </p:nvSpPr>
        <p:spPr>
          <a:xfrm>
            <a:off x="8396551" y="4713656"/>
            <a:ext cx="237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+ JIRA Ticket System</a:t>
            </a:r>
          </a:p>
        </p:txBody>
      </p:sp>
    </p:spTree>
    <p:extLst>
      <p:ext uri="{BB962C8B-B14F-4D97-AF65-F5344CB8AC3E}">
        <p14:creationId xmlns:p14="http://schemas.microsoft.com/office/powerpoint/2010/main" val="7205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970B2-404B-766B-93FC-0A3E605A0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85358C-2795-6344-A3B1-5AD2154F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Shopping List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5A1A1E-D94D-9065-E02D-E6B795859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14th MicroTCA Workshop for Industry and Research, Hamburg, Dec 2-4, 2025</a:t>
            </a:r>
            <a:endParaRPr lang="de-CH" i="1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E8385D17-39E7-9DC0-268C-B9CDE4AE6763}"/>
              </a:ext>
            </a:extLst>
          </p:cNvPr>
          <p:cNvSpPr>
            <a:spLocks noGrp="1"/>
          </p:cNvSpPr>
          <p:nvPr>
            <p:ph type="subTitle" sz="quarter" idx="12"/>
          </p:nvPr>
        </p:nvSpPr>
        <p:spPr/>
        <p:txBody>
          <a:bodyPr/>
          <a:lstStyle/>
          <a:p>
            <a:r>
              <a:rPr lang="en-GB" dirty="0"/>
              <a:t>We’d like to buy a few mechanical parts!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80334EB1-42C4-0D1D-49DA-7099BBB041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Data Classification: ESO PUBLIC, ESO-647064 v.1</a:t>
            </a:r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CB2025-0BFE-E131-D8A3-8E4D55C12878}"/>
              </a:ext>
            </a:extLst>
          </p:cNvPr>
          <p:cNvGrpSpPr/>
          <p:nvPr/>
        </p:nvGrpSpPr>
        <p:grpSpPr>
          <a:xfrm>
            <a:off x="1954636" y="4137919"/>
            <a:ext cx="4099560" cy="2105440"/>
            <a:chOff x="1617554" y="3980833"/>
            <a:chExt cx="4099560" cy="210544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E21E2E-C3AE-ACB0-9228-C1616DBCC9C9}"/>
                </a:ext>
              </a:extLst>
            </p:cNvPr>
            <p:cNvSpPr/>
            <p:nvPr/>
          </p:nvSpPr>
          <p:spPr>
            <a:xfrm>
              <a:off x="1617554" y="3980833"/>
              <a:ext cx="4099560" cy="21054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500x FMC Filler Panel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198E14F-7313-29FF-49F2-B3F0CF7D0474}"/>
                </a:ext>
              </a:extLst>
            </p:cNvPr>
            <p:cNvGrpSpPr/>
            <p:nvPr/>
          </p:nvGrpSpPr>
          <p:grpSpPr>
            <a:xfrm>
              <a:off x="1881078" y="4422820"/>
              <a:ext cx="3489326" cy="1507323"/>
              <a:chOff x="1881078" y="4422820"/>
              <a:chExt cx="3489326" cy="150732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AA41B8D-B9BA-3F44-F47B-DA5BBC6C3F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81078" y="4422820"/>
                <a:ext cx="3489326" cy="1507323"/>
              </a:xfrm>
              <a:prstGeom prst="rect">
                <a:avLst/>
              </a:prstGeom>
            </p:spPr>
          </p:pic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A06A720-4CEA-9B3D-8DB1-278298F54B74}"/>
                  </a:ext>
                </a:extLst>
              </p:cNvPr>
              <p:cNvSpPr/>
              <p:nvPr/>
            </p:nvSpPr>
            <p:spPr>
              <a:xfrm>
                <a:off x="3933512" y="4633176"/>
                <a:ext cx="1047750" cy="215900"/>
              </a:xfrm>
              <a:prstGeom prst="roundRect">
                <a:avLst>
                  <a:gd name="adj" fmla="val 34314"/>
                </a:avLst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7991528-9814-50F1-3642-E52D174A037A}"/>
              </a:ext>
            </a:extLst>
          </p:cNvPr>
          <p:cNvGrpSpPr/>
          <p:nvPr/>
        </p:nvGrpSpPr>
        <p:grpSpPr>
          <a:xfrm>
            <a:off x="6317720" y="3803338"/>
            <a:ext cx="4099560" cy="2283891"/>
            <a:chOff x="6211362" y="3980832"/>
            <a:chExt cx="4099560" cy="228389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F682729-57B9-DF8F-0382-15FC1D26C151}"/>
                </a:ext>
              </a:extLst>
            </p:cNvPr>
            <p:cNvSpPr/>
            <p:nvPr/>
          </p:nvSpPr>
          <p:spPr>
            <a:xfrm>
              <a:off x="6211362" y="3980832"/>
              <a:ext cx="4099560" cy="228389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100x Mid-Size to Full-Size Adapter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C4AD71-FC4E-ABCC-8D3E-5FBF6A6A1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7660" y="4439549"/>
              <a:ext cx="3474337" cy="1723360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980D16E-64E8-F55E-146C-5EA963D9EC59}"/>
                </a:ext>
              </a:extLst>
            </p:cNvPr>
            <p:cNvSpPr/>
            <p:nvPr/>
          </p:nvSpPr>
          <p:spPr>
            <a:xfrm>
              <a:off x="6655894" y="4932277"/>
              <a:ext cx="3357563" cy="19050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2CC9C39-6E72-B47C-7C74-0F2503D1A06A}"/>
                </a:ext>
              </a:extLst>
            </p:cNvPr>
            <p:cNvSpPr/>
            <p:nvPr/>
          </p:nvSpPr>
          <p:spPr>
            <a:xfrm>
              <a:off x="6675990" y="4950804"/>
              <a:ext cx="161925" cy="1619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8491B42-D5D6-C1AB-F861-473A6CA62BEB}"/>
                </a:ext>
              </a:extLst>
            </p:cNvPr>
            <p:cNvSpPr/>
            <p:nvPr/>
          </p:nvSpPr>
          <p:spPr>
            <a:xfrm>
              <a:off x="9811915" y="4938936"/>
              <a:ext cx="161925" cy="1619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AD1AEE8-7A69-160C-C46E-6A2AD0B033BE}"/>
              </a:ext>
            </a:extLst>
          </p:cNvPr>
          <p:cNvGrpSpPr/>
          <p:nvPr/>
        </p:nvGrpSpPr>
        <p:grpSpPr>
          <a:xfrm>
            <a:off x="1512650" y="1792662"/>
            <a:ext cx="4099560" cy="2068191"/>
            <a:chOff x="1044798" y="1684641"/>
            <a:chExt cx="4099560" cy="206819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DE34F19-9B94-F724-87B1-66075E4E43CB}"/>
                </a:ext>
              </a:extLst>
            </p:cNvPr>
            <p:cNvSpPr/>
            <p:nvPr/>
          </p:nvSpPr>
          <p:spPr>
            <a:xfrm>
              <a:off x="1044798" y="1684641"/>
              <a:ext cx="4099560" cy="206819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250x Native R2x Air Filter</a:t>
              </a:r>
            </a:p>
          </p:txBody>
        </p:sp>
        <p:pic>
          <p:nvPicPr>
            <p:cNvPr id="20" name="Picture 19" descr="A rectangular black rectangular object on a grey surface&#10;&#10;AI-generated content may be incorrect.">
              <a:extLst>
                <a:ext uri="{FF2B5EF4-FFF2-40B4-BE49-F238E27FC236}">
                  <a16:creationId xmlns:a16="http://schemas.microsoft.com/office/drawing/2014/main" id="{3CE2716B-8FC1-45ED-88E0-EDF2FAE53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86" t="3593" r="32268" b="8749"/>
            <a:stretch>
              <a:fillRect/>
            </a:stretch>
          </p:blipFill>
          <p:spPr>
            <a:xfrm rot="16200000">
              <a:off x="2395465" y="1002309"/>
              <a:ext cx="1398226" cy="3752852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F6BF7F-9C19-20BE-7C47-93C021240F3C}"/>
              </a:ext>
            </a:extLst>
          </p:cNvPr>
          <p:cNvGrpSpPr/>
          <p:nvPr/>
        </p:nvGrpSpPr>
        <p:grpSpPr>
          <a:xfrm>
            <a:off x="5898461" y="960226"/>
            <a:ext cx="4099560" cy="2570433"/>
            <a:chOff x="6510906" y="964166"/>
            <a:chExt cx="4099560" cy="257043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AEBC40A-DC96-5641-6145-25FC5B5F01D5}"/>
                </a:ext>
              </a:extLst>
            </p:cNvPr>
            <p:cNvSpPr/>
            <p:nvPr/>
          </p:nvSpPr>
          <p:spPr>
            <a:xfrm>
              <a:off x="6510906" y="964166"/>
              <a:ext cx="4099560" cy="257043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b="1" dirty="0">
                  <a:solidFill>
                    <a:schemeClr val="tx1"/>
                  </a:solidFill>
                </a:rPr>
                <a:t>30x Native R2x Spare Fan Tray</a:t>
              </a:r>
            </a:p>
          </p:txBody>
        </p:sp>
        <p:pic>
          <p:nvPicPr>
            <p:cNvPr id="24" name="Picture 23" descr="A black rectangular object with four black parts&#10;&#10;AI-generated content may be incorrect.">
              <a:extLst>
                <a:ext uri="{FF2B5EF4-FFF2-40B4-BE49-F238E27FC236}">
                  <a16:creationId xmlns:a16="http://schemas.microsoft.com/office/drawing/2014/main" id="{5CE6D8CE-4A47-468D-31FA-E1F2C7FD9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3" t="22123" r="9639" b="13530"/>
            <a:stretch>
              <a:fillRect/>
            </a:stretch>
          </p:blipFill>
          <p:spPr>
            <a:xfrm>
              <a:off x="7051543" y="1439559"/>
              <a:ext cx="3192616" cy="19464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803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757F375-482C-9B68-1D5B-084D32A35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14th MicroTCA Workshop for Industry and Research, Hamburg, Dec 2-4, 2025</a:t>
            </a:r>
            <a:endParaRPr lang="de-CH" i="1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8C08F8F-24B3-3F97-FF53-B5221A2CE4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@ESOAstronomy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BB075EF-3155-9A27-9313-5C5E1EF1E37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@esoastronomy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BE6DF5C-7A55-077D-803B-CD0C9ABF36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@ESO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5E1ACA2-0F22-6DAB-2873-00EC8CF3CE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 err="1"/>
              <a:t>european</a:t>
            </a:r>
            <a:r>
              <a:rPr lang="en-GB" dirty="0"/>
              <a:t>-southern-observatory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F50D11C-D35F-5B37-2F04-940968A890D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@ESOobservatory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7EA70F-5E7A-BC43-B7EC-85091096E6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Mathias Richerzhagen</a:t>
            </a:r>
          </a:p>
          <a:p>
            <a:r>
              <a:rPr lang="en-GB"/>
              <a:t>mathias.richerzhagen</a:t>
            </a:r>
            <a:r>
              <a:rPr lang="en-GB" dirty="0"/>
              <a:t>@eso.org</a:t>
            </a:r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C17795AD-7C5C-E27D-7FD9-18A807BC39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Data Classification: ESO PUBLIC, ESO-647064 v.1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60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4E386B6-BED9-BC4F-136B-F9D2EC9E040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080566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0" imgH="409" progId="TCLayout.ActiveDocument.1">
                  <p:embed/>
                </p:oleObj>
              </mc:Choice>
              <mc:Fallback>
                <p:oleObj name="think-cell Folie" r:id="rId3" imgW="410" imgH="409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4E386B6-BED9-BC4F-136B-F9D2EC9E04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FC5C6FCB-60B4-40F6-72F3-4B4E923683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en-GB" sz="1800" dirty="0"/>
              <a:t>Abstract:</a:t>
            </a:r>
            <a:br>
              <a:rPr lang="en-GB" sz="1800" b="0" dirty="0"/>
            </a:br>
            <a:br>
              <a:rPr lang="en-GB" sz="1800" b="0" dirty="0"/>
            </a:br>
            <a:r>
              <a:rPr lang="en-GB" sz="1800" b="0" dirty="0"/>
              <a:t>In the time since the last MicroTCA workshop we have achieved laboratory first-light with the final two detector families to be supported by our MicroTCA.4 based general detector controller, NGCII. Besides CCDs, the workhorse detector for ground-based astronomy, we have also brought up Geosnap, a fully digital detector transmitting its pixel data through high-speed digital signals. Meanwhile, we are in the process of preparing CMOS detector systems for large scale deployment. We are developing test tooling for post-production testing, estimating the need for, and starting the procurement of spare parts, and are in the process of performing final environmental tests for CMOS detector specific systems.</a:t>
            </a:r>
            <a:endParaRPr lang="de-CH" sz="1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D6314A-EF0D-D32F-B4DD-FB0C43B2BEC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Data Classification: ESO PUBLIC, ESO-647064 v.1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89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5BF338-D8A6-53C9-0D24-9B3D5B7BE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otw2544a">
            <a:hlinkClick r:id="" action="ppaction://media"/>
            <a:extLst>
              <a:ext uri="{FF2B5EF4-FFF2-40B4-BE49-F238E27FC236}">
                <a16:creationId xmlns:a16="http://schemas.microsoft.com/office/drawing/2014/main" id="{E72398FD-FA59-4917-8FC8-1D6FD89B90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AC4BC069-77A1-FE09-0610-CBAEF5B8F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moves!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A3B03D16-2742-97A9-0325-89727503AC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Data Classification: ESO PUBLIC, ESO-647064 v.1</a:t>
            </a:r>
            <a:endParaRPr lang="en-GB" dirty="0"/>
          </a:p>
        </p:txBody>
      </p:sp>
      <p:sp>
        <p:nvSpPr>
          <p:cNvPr id="27" name="Foliennummernplatzhalter 26">
            <a:extLst>
              <a:ext uri="{FF2B5EF4-FFF2-40B4-BE49-F238E27FC236}">
                <a16:creationId xmlns:a16="http://schemas.microsoft.com/office/drawing/2014/main" id="{88835ECE-80D8-F410-2A75-BB73EBF483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66D6064-FB9F-4877-ADF1-97150FF2D969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19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ED21B-62BD-DED6-FB41-8759CF4CC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Overview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1CD958-F3A3-A930-A466-3221C210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14th MicroTCA Workshop for Industry and Research, Hamburg, Dec 2-4, 2025</a:t>
            </a:r>
            <a:endParaRPr lang="de-CH" i="1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DF368057-D48C-BC4E-CC75-5F17E644C4C2}"/>
              </a:ext>
            </a:extLst>
          </p:cNvPr>
          <p:cNvSpPr>
            <a:spLocks noGrp="1"/>
          </p:cNvSpPr>
          <p:nvPr>
            <p:ph type="subTitle" sz="quarter" idx="12"/>
          </p:nvPr>
        </p:nvSpPr>
        <p:spPr/>
        <p:txBody>
          <a:bodyPr/>
          <a:lstStyle/>
          <a:p>
            <a:r>
              <a:rPr lang="en-GB" dirty="0"/>
              <a:t>MicroTCA Based Detector Controller - Recap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DF85E26-B4CE-885F-8842-58A79EB8F57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Data Classification: ESO PUBLIC, ESO-647064 v.1</a:t>
            </a:r>
            <a:endParaRPr lang="en-GB" dirty="0"/>
          </a:p>
        </p:txBody>
      </p:sp>
      <p:pic>
        <p:nvPicPr>
          <p:cNvPr id="17" name="Picture 16" descr="A back of a machine&#10;&#10;AI-generated content may be incorrect.">
            <a:extLst>
              <a:ext uri="{FF2B5EF4-FFF2-40B4-BE49-F238E27FC236}">
                <a16:creationId xmlns:a16="http://schemas.microsoft.com/office/drawing/2014/main" id="{A18AF36D-EB05-BFD8-7792-3B48E598E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" t="19263" r="4578" b="32825"/>
          <a:stretch>
            <a:fillRect/>
          </a:stretch>
        </p:blipFill>
        <p:spPr>
          <a:xfrm>
            <a:off x="2532185" y="2356243"/>
            <a:ext cx="6380703" cy="2637788"/>
          </a:xfrm>
          <a:prstGeom prst="rect">
            <a:avLst/>
          </a:prstGeom>
        </p:spPr>
      </p:pic>
      <p:sp>
        <p:nvSpPr>
          <p:cNvPr id="18" name="Arrow: Bent-Up 17">
            <a:extLst>
              <a:ext uri="{FF2B5EF4-FFF2-40B4-BE49-F238E27FC236}">
                <a16:creationId xmlns:a16="http://schemas.microsoft.com/office/drawing/2014/main" id="{E62985BA-D581-1DBE-A0A3-E66EAEDB0E5A}"/>
              </a:ext>
            </a:extLst>
          </p:cNvPr>
          <p:cNvSpPr/>
          <p:nvPr/>
        </p:nvSpPr>
        <p:spPr>
          <a:xfrm>
            <a:off x="2974313" y="4813160"/>
            <a:ext cx="1778558" cy="1075174"/>
          </a:xfrm>
          <a:prstGeom prst="bent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Arrow: Bent-Up 18">
            <a:extLst>
              <a:ext uri="{FF2B5EF4-FFF2-40B4-BE49-F238E27FC236}">
                <a16:creationId xmlns:a16="http://schemas.microsoft.com/office/drawing/2014/main" id="{A02CCA53-30F7-DEF0-C765-D06A20408164}"/>
              </a:ext>
            </a:extLst>
          </p:cNvPr>
          <p:cNvSpPr/>
          <p:nvPr/>
        </p:nvSpPr>
        <p:spPr>
          <a:xfrm rot="10800000">
            <a:off x="7272076" y="1582306"/>
            <a:ext cx="1778558" cy="1075174"/>
          </a:xfrm>
          <a:prstGeom prst="bent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Arrow: Bent-Up 19">
            <a:extLst>
              <a:ext uri="{FF2B5EF4-FFF2-40B4-BE49-F238E27FC236}">
                <a16:creationId xmlns:a16="http://schemas.microsoft.com/office/drawing/2014/main" id="{FC7B6883-CF04-4B26-4A85-28FFED66D350}"/>
              </a:ext>
            </a:extLst>
          </p:cNvPr>
          <p:cNvSpPr/>
          <p:nvPr/>
        </p:nvSpPr>
        <p:spPr>
          <a:xfrm flipV="1">
            <a:off x="2321169" y="2431162"/>
            <a:ext cx="3848644" cy="1075174"/>
          </a:xfrm>
          <a:prstGeom prst="bentUp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94CAE9-6A7F-D837-CA14-10C126F7FADB}"/>
              </a:ext>
            </a:extLst>
          </p:cNvPr>
          <p:cNvSpPr/>
          <p:nvPr/>
        </p:nvSpPr>
        <p:spPr>
          <a:xfrm>
            <a:off x="9142534" y="1246572"/>
            <a:ext cx="2488938" cy="9394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Detector</a:t>
            </a:r>
          </a:p>
          <a:p>
            <a:pPr algn="ctr"/>
            <a:r>
              <a:rPr lang="en-GB" dirty="0"/>
              <a:t>Interface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A4CF6B2-6732-F87A-E723-11242BAF54D3}"/>
              </a:ext>
            </a:extLst>
          </p:cNvPr>
          <p:cNvSpPr/>
          <p:nvPr/>
        </p:nvSpPr>
        <p:spPr>
          <a:xfrm>
            <a:off x="393475" y="5268166"/>
            <a:ext cx="2488938" cy="9394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Network</a:t>
            </a:r>
          </a:p>
          <a:p>
            <a:pPr algn="ctr"/>
            <a:r>
              <a:rPr lang="en-GB" dirty="0"/>
              <a:t>Interface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246057-00C8-157D-2FAC-CA9B2C74B490}"/>
              </a:ext>
            </a:extLst>
          </p:cNvPr>
          <p:cNvSpPr/>
          <p:nvPr/>
        </p:nvSpPr>
        <p:spPr>
          <a:xfrm>
            <a:off x="548744" y="2119893"/>
            <a:ext cx="1668741" cy="9394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 or DC</a:t>
            </a:r>
          </a:p>
          <a:p>
            <a:pPr algn="ctr"/>
            <a:r>
              <a:rPr lang="en-GB" dirty="0"/>
              <a:t>Power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ABA07D9F-C032-8EB5-185C-47FDA65D3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534" y="2356243"/>
            <a:ext cx="2488938" cy="192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5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B9B7F-E983-17DF-2462-B65626054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6D51F29-D46C-8A26-EB50-A6E1F960CEE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10" imgH="409" progId="TCLayout.ActiveDocument.1">
                  <p:embed/>
                </p:oleObj>
              </mc:Choice>
              <mc:Fallback>
                <p:oleObj name="think-cell Folie" r:id="rId3" imgW="410" imgH="409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B6D51F29-D46C-8A26-EB50-A6E1F960CE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01F9D104-6AA0-673F-E2B5-DCA441DF0F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Detector Status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5E8D29-94DF-4DF7-4A49-86A40DC025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Data Classification: ESO PUBLIC, ESO-647064 v.1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797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92020-6988-FCAD-0DFF-FCCFD75FC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B52C99-16F6-66CD-3DB0-4D874418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Analog CMOS Detectors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DC73E1-DC5B-C7F2-6FAC-5036E4B41B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0943" y="4806565"/>
            <a:ext cx="6249628" cy="1279707"/>
          </a:xfrm>
        </p:spPr>
        <p:txBody>
          <a:bodyPr/>
          <a:lstStyle/>
          <a:p>
            <a:pPr lvl="1"/>
            <a:r>
              <a:rPr lang="en-GB" dirty="0"/>
              <a:t>Detector performance fully validated in 2023 and 2024</a:t>
            </a:r>
          </a:p>
          <a:p>
            <a:pPr lvl="1"/>
            <a:r>
              <a:rPr lang="en-GB" dirty="0"/>
              <a:t>Need to deliver ~25 Systems in 2026 and 2027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28C0524-758C-5465-4428-703A9F98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14th MicroTCA Workshop for Industry and Research, Hamburg, Dec 2-4, 2025</a:t>
            </a:r>
            <a:endParaRPr lang="de-CH" i="1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EA887E87-C00C-162C-8195-9795AF01B160}"/>
              </a:ext>
            </a:extLst>
          </p:cNvPr>
          <p:cNvSpPr>
            <a:spLocks noGrp="1"/>
          </p:cNvSpPr>
          <p:nvPr>
            <p:ph type="subTitle" sz="quarter" idx="12"/>
          </p:nvPr>
        </p:nvSpPr>
        <p:spPr/>
        <p:txBody>
          <a:bodyPr/>
          <a:lstStyle/>
          <a:p>
            <a:r>
              <a:rPr lang="en-GB" dirty="0"/>
              <a:t>HAWAII-</a:t>
            </a:r>
            <a:r>
              <a:rPr lang="en-GB" dirty="0" err="1"/>
              <a:t>xRG</a:t>
            </a:r>
            <a:r>
              <a:rPr lang="en-GB" dirty="0"/>
              <a:t> Hybrid CMOS / SAPHIRA eAPD CMOS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0FB25E0-3FBB-91B5-92E9-1F266461D6F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Data Classification: ESO PUBLIC, ESO-647064 v.1</a:t>
            </a:r>
            <a:endParaRPr lang="en-GB" dirty="0"/>
          </a:p>
        </p:txBody>
      </p:sp>
      <p:pic>
        <p:nvPicPr>
          <p:cNvPr id="10" name="Picture 9" descr="A back of a machine&#10;&#10;AI-generated content may be incorrect.">
            <a:extLst>
              <a:ext uri="{FF2B5EF4-FFF2-40B4-BE49-F238E27FC236}">
                <a16:creationId xmlns:a16="http://schemas.microsoft.com/office/drawing/2014/main" id="{492B3CB3-528C-2337-27D2-380127631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8" t="19263" r="4578" b="32825"/>
          <a:stretch>
            <a:fillRect/>
          </a:stretch>
        </p:blipFill>
        <p:spPr>
          <a:xfrm>
            <a:off x="3155629" y="1902632"/>
            <a:ext cx="6314942" cy="261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E61941-EB5A-3C98-30CC-14516EEE6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E7947-0449-F2D9-E0DE-08DE0720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Analog CMOS Detectors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21F807-26AF-548F-26F7-1E6193E8AD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6624" y="3168461"/>
            <a:ext cx="3397380" cy="1279707"/>
          </a:xfrm>
        </p:spPr>
        <p:txBody>
          <a:bodyPr/>
          <a:lstStyle/>
          <a:p>
            <a:pPr lvl="1"/>
            <a:r>
              <a:rPr lang="en-GB" dirty="0"/>
              <a:t>All assembly and testing done in-house.</a:t>
            </a:r>
          </a:p>
          <a:p>
            <a:pPr lvl="1"/>
            <a:r>
              <a:rPr lang="en-GB" dirty="0"/>
              <a:t>Very limited external delivery.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3711C1-F34F-4539-92E2-8E965FC7B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14th MicroTCA Workshop for Industry and Research, Hamburg, Dec 2-4, 2025</a:t>
            </a:r>
            <a:endParaRPr lang="de-CH" i="1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1CB76F90-D4E3-F681-17E1-0B995E1675E9}"/>
              </a:ext>
            </a:extLst>
          </p:cNvPr>
          <p:cNvSpPr>
            <a:spLocks noGrp="1"/>
          </p:cNvSpPr>
          <p:nvPr>
            <p:ph type="subTitle" sz="quarter" idx="12"/>
          </p:nvPr>
        </p:nvSpPr>
        <p:spPr/>
        <p:txBody>
          <a:bodyPr/>
          <a:lstStyle/>
          <a:p>
            <a:r>
              <a:rPr lang="en-GB" dirty="0"/>
              <a:t>HAWAII-</a:t>
            </a:r>
            <a:r>
              <a:rPr lang="en-GB" dirty="0" err="1"/>
              <a:t>xRG</a:t>
            </a:r>
            <a:r>
              <a:rPr lang="en-GB" dirty="0"/>
              <a:t> Hybrid CMOS / SAPHIRA eAPD CMOS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B6EDF7E-8AA2-F466-7DB9-28515826164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Data Classification: ESO PUBLIC, ESO-647064 v.1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7E6A25-F0CB-C222-85CD-B9E1A4A708B7}"/>
              </a:ext>
            </a:extLst>
          </p:cNvPr>
          <p:cNvSpPr/>
          <p:nvPr/>
        </p:nvSpPr>
        <p:spPr>
          <a:xfrm>
            <a:off x="936624" y="2149255"/>
            <a:ext cx="3397381" cy="900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Prototype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D0B48D-D2EF-7751-558C-F7B9F6690B94}"/>
              </a:ext>
            </a:extLst>
          </p:cNvPr>
          <p:cNvSpPr/>
          <p:nvPr/>
        </p:nvSpPr>
        <p:spPr>
          <a:xfrm>
            <a:off x="4544547" y="2149255"/>
            <a:ext cx="3397381" cy="900431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Pre-Series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F8953A-29A7-D17D-FB46-E3C5EF47D253}"/>
              </a:ext>
            </a:extLst>
          </p:cNvPr>
          <p:cNvSpPr/>
          <p:nvPr/>
        </p:nvSpPr>
        <p:spPr>
          <a:xfrm>
            <a:off x="8152470" y="2149255"/>
            <a:ext cx="3397381" cy="9004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Series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B4301EE0-894B-DA3A-3AD3-7289F64237CA}"/>
              </a:ext>
            </a:extLst>
          </p:cNvPr>
          <p:cNvSpPr txBox="1">
            <a:spLocks/>
          </p:cNvSpPr>
          <p:nvPr/>
        </p:nvSpPr>
        <p:spPr>
          <a:xfrm>
            <a:off x="4631308" y="3168460"/>
            <a:ext cx="3397380" cy="239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2800" indent="-1728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800" indent="-1728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8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i="1" kern="1200">
                <a:solidFill>
                  <a:schemeClr val="bg2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1"/>
            <a:r>
              <a:rPr lang="en-GB" dirty="0"/>
              <a:t>Assembly and testing done by external contractor.</a:t>
            </a:r>
          </a:p>
          <a:p>
            <a:pPr lvl="1"/>
            <a:r>
              <a:rPr lang="en-GB" dirty="0"/>
              <a:t>External delivery within Europe.</a:t>
            </a:r>
          </a:p>
          <a:p>
            <a:pPr lvl="1"/>
            <a:r>
              <a:rPr lang="en-GB" dirty="0"/>
              <a:t>Considered “Series” if environmental testing passes</a:t>
            </a:r>
          </a:p>
          <a:p>
            <a:pPr lvl="1"/>
            <a:endParaRPr lang="en-GB" dirty="0"/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A36F22B3-FC8C-0F20-B354-843475F9D5B8}"/>
              </a:ext>
            </a:extLst>
          </p:cNvPr>
          <p:cNvSpPr txBox="1">
            <a:spLocks/>
          </p:cNvSpPr>
          <p:nvPr/>
        </p:nvSpPr>
        <p:spPr>
          <a:xfrm>
            <a:off x="8177340" y="3168460"/>
            <a:ext cx="3397380" cy="239272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2800" indent="-1728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800" indent="-1728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8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i="1" kern="1200">
                <a:solidFill>
                  <a:schemeClr val="bg2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lvl="1"/>
            <a:r>
              <a:rPr lang="en-GB" dirty="0"/>
              <a:t>Assembly and testing done by external contractor.</a:t>
            </a:r>
          </a:p>
          <a:p>
            <a:pPr lvl="1"/>
            <a:r>
              <a:rPr lang="en-GB" dirty="0"/>
              <a:t>External delivery.</a:t>
            </a:r>
          </a:p>
          <a:p>
            <a:pPr lvl="1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568452-7CBD-0C8F-4D4E-2EF025A9A8E9}"/>
              </a:ext>
            </a:extLst>
          </p:cNvPr>
          <p:cNvSpPr/>
          <p:nvPr/>
        </p:nvSpPr>
        <p:spPr>
          <a:xfrm>
            <a:off x="936624" y="5465264"/>
            <a:ext cx="5147376" cy="758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Managed by technology</a:t>
            </a:r>
          </a:p>
          <a:p>
            <a:pPr algn="ctr"/>
            <a:r>
              <a:rPr lang="en-GB" dirty="0">
                <a:solidFill>
                  <a:schemeClr val="tx1"/>
                </a:solidFill>
              </a:rPr>
              <a:t>development programme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97EBF3-55B9-E6AA-0E8E-5DDD83F537AC}"/>
              </a:ext>
            </a:extLst>
          </p:cNvPr>
          <p:cNvSpPr/>
          <p:nvPr/>
        </p:nvSpPr>
        <p:spPr>
          <a:xfrm>
            <a:off x="6402476" y="5465264"/>
            <a:ext cx="5147375" cy="758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Managed by directorate of engineering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EDBB53-397E-5440-D986-D0221C3D947D}"/>
              </a:ext>
            </a:extLst>
          </p:cNvPr>
          <p:cNvCxnSpPr>
            <a:cxnSpLocks/>
          </p:cNvCxnSpPr>
          <p:nvPr/>
        </p:nvCxnSpPr>
        <p:spPr>
          <a:xfrm flipV="1">
            <a:off x="4441954" y="2009775"/>
            <a:ext cx="0" cy="589695"/>
          </a:xfrm>
          <a:prstGeom prst="line">
            <a:avLst/>
          </a:prstGeom>
          <a:ln w="38100">
            <a:solidFill>
              <a:schemeClr val="accent4"/>
            </a:solidFill>
            <a:head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D643E28-ADD4-9A57-E80C-8CD1CB568320}"/>
              </a:ext>
            </a:extLst>
          </p:cNvPr>
          <p:cNvCxnSpPr>
            <a:cxnSpLocks/>
          </p:cNvCxnSpPr>
          <p:nvPr/>
        </p:nvCxnSpPr>
        <p:spPr>
          <a:xfrm flipV="1">
            <a:off x="8044692" y="2009775"/>
            <a:ext cx="0" cy="589695"/>
          </a:xfrm>
          <a:prstGeom prst="line">
            <a:avLst/>
          </a:prstGeom>
          <a:ln w="38100">
            <a:solidFill>
              <a:schemeClr val="accent4"/>
            </a:solidFill>
            <a:head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32247E4-FAC8-34DB-AEBA-709A80EDC080}"/>
              </a:ext>
            </a:extLst>
          </p:cNvPr>
          <p:cNvSpPr txBox="1"/>
          <p:nvPr/>
        </p:nvSpPr>
        <p:spPr>
          <a:xfrm>
            <a:off x="3015922" y="1701998"/>
            <a:ext cx="2852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</a:rPr>
              <a:t>Manufacturing Readiness Review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5B4D5D-AB9C-2B72-7BB4-231D378641AD}"/>
              </a:ext>
            </a:extLst>
          </p:cNvPr>
          <p:cNvSpPr txBox="1"/>
          <p:nvPr/>
        </p:nvSpPr>
        <p:spPr>
          <a:xfrm>
            <a:off x="7172851" y="1701080"/>
            <a:ext cx="1743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accent4"/>
                </a:solidFill>
              </a:rPr>
              <a:t>Environmental</a:t>
            </a:r>
            <a:r>
              <a:rPr lang="en-GB" sz="1400" dirty="0">
                <a:solidFill>
                  <a:srgbClr val="C00000"/>
                </a:solidFill>
              </a:rPr>
              <a:t> </a:t>
            </a:r>
            <a:r>
              <a:rPr lang="en-GB" sz="1400" dirty="0">
                <a:solidFill>
                  <a:schemeClr val="accent4"/>
                </a:solidFill>
              </a:rPr>
              <a:t>Test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11CBD03-7083-75D0-9A55-32E22BECFF91}"/>
              </a:ext>
            </a:extLst>
          </p:cNvPr>
          <p:cNvCxnSpPr>
            <a:cxnSpLocks/>
          </p:cNvCxnSpPr>
          <p:nvPr/>
        </p:nvCxnSpPr>
        <p:spPr>
          <a:xfrm flipH="1">
            <a:off x="8280400" y="2008857"/>
            <a:ext cx="497840" cy="590613"/>
          </a:xfrm>
          <a:prstGeom prst="straightConnector1">
            <a:avLst/>
          </a:prstGeom>
          <a:ln w="76200" cap="rnd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484D51-2DE0-B176-A6A6-3AF54F5B8C07}"/>
              </a:ext>
            </a:extLst>
          </p:cNvPr>
          <p:cNvCxnSpPr>
            <a:cxnSpLocks/>
          </p:cNvCxnSpPr>
          <p:nvPr/>
        </p:nvCxnSpPr>
        <p:spPr>
          <a:xfrm flipH="1">
            <a:off x="8778240" y="2007855"/>
            <a:ext cx="849903" cy="2923"/>
          </a:xfrm>
          <a:prstGeom prst="straightConnector1">
            <a:avLst/>
          </a:prstGeom>
          <a:ln w="76200" cap="rnd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DC82AD1-97A6-B9E6-3335-06BBD63973F3}"/>
              </a:ext>
            </a:extLst>
          </p:cNvPr>
          <p:cNvSpPr txBox="1"/>
          <p:nvPr/>
        </p:nvSpPr>
        <p:spPr>
          <a:xfrm>
            <a:off x="8976163" y="1621000"/>
            <a:ext cx="145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</a:rPr>
              <a:t>We are here</a:t>
            </a:r>
          </a:p>
        </p:txBody>
      </p:sp>
    </p:spTree>
    <p:extLst>
      <p:ext uri="{BB962C8B-B14F-4D97-AF65-F5344CB8AC3E}">
        <p14:creationId xmlns:p14="http://schemas.microsoft.com/office/powerpoint/2010/main" val="333957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CBB99-F021-DA1B-93F4-5127A8FB9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4F5A41-ED1D-9191-1710-B7A872C34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Analog CMOS Detectors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9B2A3F-D703-9112-4381-325A4A7E0E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7424" y="307573"/>
            <a:ext cx="4725140" cy="2452583"/>
          </a:xfrm>
        </p:spPr>
        <p:txBody>
          <a:bodyPr/>
          <a:lstStyle/>
          <a:p>
            <a:pPr marL="0" lvl="1" indent="0">
              <a:buNone/>
            </a:pPr>
            <a:r>
              <a:rPr lang="en-GB" b="1" dirty="0"/>
              <a:t>Thermal Test (In-House):</a:t>
            </a:r>
          </a:p>
          <a:p>
            <a:pPr marL="0" lvl="1" indent="0">
              <a:buNone/>
            </a:pPr>
            <a:r>
              <a:rPr lang="en-GB" dirty="0"/>
              <a:t>✅High-Temperature Operation (+40°C)</a:t>
            </a:r>
          </a:p>
          <a:p>
            <a:pPr marL="0" lvl="1" indent="0">
              <a:buNone/>
            </a:pPr>
            <a:r>
              <a:rPr lang="en-GB" dirty="0"/>
              <a:t>✅Low-Temperature Operation (+0°C)</a:t>
            </a:r>
          </a:p>
          <a:p>
            <a:pPr marL="0" lvl="1" indent="0">
              <a:buNone/>
            </a:pPr>
            <a:r>
              <a:rPr lang="en-GB" dirty="0"/>
              <a:t>✅Cold Start (−10°C)</a:t>
            </a:r>
          </a:p>
          <a:p>
            <a:pPr marL="0" lvl="1" indent="0">
              <a:buNone/>
            </a:pPr>
            <a:r>
              <a:rPr lang="en-GB" dirty="0"/>
              <a:t>✅Survival (−5°C to +45°C)</a:t>
            </a:r>
          </a:p>
          <a:p>
            <a:pPr marL="0" lvl="1" indent="0">
              <a:buNone/>
            </a:pPr>
            <a:endParaRPr lang="en-GB" dirty="0"/>
          </a:p>
          <a:p>
            <a:pPr marL="0" lvl="1" indent="0">
              <a:buNone/>
            </a:pPr>
            <a:endParaRPr lang="en-GB" dirty="0"/>
          </a:p>
          <a:p>
            <a:pPr marL="0" lvl="1" indent="0">
              <a:buNone/>
            </a:pPr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D97493-8656-433B-82AB-16CF14C16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14th MicroTCA Workshop for Industry and Research, Hamburg, Dec 2-4, 2025</a:t>
            </a:r>
            <a:endParaRPr lang="de-CH" i="1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37BE1DF0-2ADB-B058-A487-EE5E1E05010F}"/>
              </a:ext>
            </a:extLst>
          </p:cNvPr>
          <p:cNvSpPr>
            <a:spLocks noGrp="1"/>
          </p:cNvSpPr>
          <p:nvPr>
            <p:ph type="subTitle" sz="quarter" idx="12"/>
          </p:nvPr>
        </p:nvSpPr>
        <p:spPr/>
        <p:txBody>
          <a:bodyPr/>
          <a:lstStyle/>
          <a:p>
            <a:r>
              <a:rPr lang="en-GB" dirty="0"/>
              <a:t>Environmental Test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0383EC6-D047-47EB-C8F8-54D8B586C3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Data Classification: ESO PUBLIC, ESO-647064 v.1</a:t>
            </a:r>
            <a:endParaRPr lang="en-GB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2AC6C84E-A444-5BEC-737C-1EBED366F95A}"/>
              </a:ext>
            </a:extLst>
          </p:cNvPr>
          <p:cNvSpPr txBox="1">
            <a:spLocks/>
          </p:cNvSpPr>
          <p:nvPr/>
        </p:nvSpPr>
        <p:spPr>
          <a:xfrm>
            <a:off x="6627424" y="2713626"/>
            <a:ext cx="5656752" cy="28665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2800" indent="-1728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800" indent="-1728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8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i="1" kern="1200">
                <a:solidFill>
                  <a:schemeClr val="bg2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GB" b="1" dirty="0"/>
              <a:t>EMC Immunity Test (External Test Site):</a:t>
            </a:r>
          </a:p>
          <a:p>
            <a:pPr marL="0" lvl="1" indent="0">
              <a:buNone/>
            </a:pPr>
            <a:r>
              <a:rPr lang="en-GB" dirty="0"/>
              <a:t>✅IEC61000-4-2 Electrostatic Discharge (8kV/15kV)</a:t>
            </a:r>
          </a:p>
          <a:p>
            <a:pPr marL="0" lvl="1" indent="0">
              <a:buNone/>
            </a:pPr>
            <a:r>
              <a:rPr lang="en-GB" dirty="0"/>
              <a:t>✅IEC61000-4-8 Power Frequency Magnetic Field</a:t>
            </a:r>
          </a:p>
          <a:p>
            <a:pPr marL="0" lvl="1" indent="0">
              <a:buNone/>
            </a:pPr>
            <a:r>
              <a:rPr lang="en-GB" dirty="0"/>
              <a:t>✅IEC61000-4-3 Electromagnetic Field 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GB" dirty="0"/>
              <a:t>✅IEC61000-4-4 Burst</a:t>
            </a:r>
          </a:p>
          <a:p>
            <a:pPr marL="0" lvl="1" indent="0">
              <a:buNone/>
            </a:pPr>
            <a:r>
              <a:rPr lang="en-GB" dirty="0"/>
              <a:t>✅IEC61000-4-6 Conducted RF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GB" dirty="0"/>
          </a:p>
          <a:p>
            <a:pPr marL="0" lvl="1" indent="0">
              <a:buFont typeface="Arial" panose="020B0604020202020204" pitchFamily="34" charset="0"/>
              <a:buNone/>
            </a:pPr>
            <a:endParaRPr lang="en-GB" dirty="0"/>
          </a:p>
          <a:p>
            <a:pPr marL="0" lvl="1" indent="0">
              <a:buFont typeface="Arial" panose="020B0604020202020204" pitchFamily="34" charset="0"/>
              <a:buNone/>
            </a:pPr>
            <a:endParaRPr lang="en-GB" dirty="0"/>
          </a:p>
          <a:p>
            <a:pPr marL="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9F543FB9-7274-8859-DFC6-175B904496CE}"/>
              </a:ext>
            </a:extLst>
          </p:cNvPr>
          <p:cNvSpPr txBox="1">
            <a:spLocks/>
          </p:cNvSpPr>
          <p:nvPr/>
        </p:nvSpPr>
        <p:spPr>
          <a:xfrm>
            <a:off x="6627424" y="5597031"/>
            <a:ext cx="5656752" cy="9164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2800" indent="-1728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4800" indent="-17280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8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1000"/>
              </a:lnSpc>
              <a:spcBef>
                <a:spcPts val="12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i="1" kern="1200">
                <a:solidFill>
                  <a:schemeClr val="bg2"/>
                </a:solidFill>
                <a:latin typeface="Georgia" panose="02040502050405020303" pitchFamily="18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lvl="1" indent="0">
              <a:buFont typeface="Arial" panose="020B0604020202020204" pitchFamily="34" charset="0"/>
              <a:buNone/>
            </a:pPr>
            <a:r>
              <a:rPr lang="en-GB" b="1" dirty="0"/>
              <a:t>EMC Emission Test (External Test Site):</a:t>
            </a:r>
          </a:p>
          <a:p>
            <a:pPr marL="0" lvl="1" indent="0">
              <a:buNone/>
            </a:pPr>
            <a:r>
              <a:rPr lang="en-GB" dirty="0"/>
              <a:t>✅CISPR 11 Radiated Emission</a:t>
            </a:r>
          </a:p>
          <a:p>
            <a:pPr marL="0" lvl="1" indent="0">
              <a:buFont typeface="Arial" panose="020B0604020202020204" pitchFamily="34" charset="0"/>
              <a:buNone/>
            </a:pPr>
            <a:endParaRPr lang="en-GB" dirty="0"/>
          </a:p>
          <a:p>
            <a:pPr marL="0" lvl="1" indent="0">
              <a:buFont typeface="Arial" panose="020B0604020202020204" pitchFamily="34" charset="0"/>
              <a:buNone/>
            </a:pPr>
            <a:endParaRPr lang="en-GB" dirty="0"/>
          </a:p>
          <a:p>
            <a:pPr marL="0" lvl="1" indent="0">
              <a:buFont typeface="Arial" panose="020B0604020202020204" pitchFamily="34" charset="0"/>
              <a:buNone/>
            </a:pPr>
            <a:endParaRPr lang="en-GB" dirty="0"/>
          </a:p>
          <a:p>
            <a:pPr marL="0" lvl="1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96CC4AF-4B4C-B5DF-6E84-37679F31C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72" y="1743045"/>
            <a:ext cx="5656752" cy="43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48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C9958-1C3E-A14C-0D5F-49EE391FB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BC094F-3CC5-5C4F-2775-DEB8178DA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Fully Digital Detectors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538115D-F913-D00B-63D7-CA1BD346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14th MicroTCA Workshop for Industry and Research, Hamburg, Dec 2-4, 2025</a:t>
            </a:r>
            <a:endParaRPr lang="de-CH" i="1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91D83EBE-141F-632B-7408-E246E575512F}"/>
              </a:ext>
            </a:extLst>
          </p:cNvPr>
          <p:cNvSpPr>
            <a:spLocks noGrp="1"/>
          </p:cNvSpPr>
          <p:nvPr>
            <p:ph type="subTitle" sz="quarter" idx="12"/>
          </p:nvPr>
        </p:nvSpPr>
        <p:spPr/>
        <p:txBody>
          <a:bodyPr/>
          <a:lstStyle/>
          <a:p>
            <a:r>
              <a:rPr lang="en-GB" dirty="0"/>
              <a:t>Geosnap 2K x 2K Mid-IR (13.5µ) Detector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C0F9CEA0-B7A3-D418-C1A5-AD17BE9C821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Data Classification: ESO PUBLIC, ESO-647064 v.1</a:t>
            </a:r>
            <a:endParaRPr lang="en-GB" dirty="0"/>
          </a:p>
        </p:txBody>
      </p:sp>
      <p:pic>
        <p:nvPicPr>
          <p:cNvPr id="7" name="Picture 6" descr="A close-up of a cable&#10;&#10;AI-generated content may be incorrect.">
            <a:extLst>
              <a:ext uri="{FF2B5EF4-FFF2-40B4-BE49-F238E27FC236}">
                <a16:creationId xmlns:a16="http://schemas.microsoft.com/office/drawing/2014/main" id="{416ADFF2-DAC1-9AA0-79B5-17517B1F2905}"/>
              </a:ext>
            </a:extLst>
          </p:cNvPr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159" y="1669273"/>
            <a:ext cx="7839683" cy="3818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DB1575E-E04D-DA62-CB41-D92B72A44A04}"/>
              </a:ext>
            </a:extLst>
          </p:cNvPr>
          <p:cNvSpPr/>
          <p:nvPr/>
        </p:nvSpPr>
        <p:spPr>
          <a:xfrm>
            <a:off x="2164159" y="5561188"/>
            <a:ext cx="2547991" cy="7229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Detector Head</a:t>
            </a:r>
          </a:p>
          <a:p>
            <a:pPr algn="ctr"/>
            <a:r>
              <a:rPr lang="en-GB" dirty="0"/>
              <a:t>With ROIC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A9B6CD-B8BC-41B8-C978-4D8DE3861E6D}"/>
              </a:ext>
            </a:extLst>
          </p:cNvPr>
          <p:cNvSpPr/>
          <p:nvPr/>
        </p:nvSpPr>
        <p:spPr>
          <a:xfrm>
            <a:off x="7455851" y="5561188"/>
            <a:ext cx="2547991" cy="7229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NGCII</a:t>
            </a:r>
          </a:p>
          <a:p>
            <a:pPr algn="ctr"/>
            <a:r>
              <a:rPr lang="en-GB" dirty="0"/>
              <a:t>Controller</a:t>
            </a:r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C7745CD2-346B-3681-2615-00A570B69B58}"/>
              </a:ext>
            </a:extLst>
          </p:cNvPr>
          <p:cNvSpPr/>
          <p:nvPr/>
        </p:nvSpPr>
        <p:spPr>
          <a:xfrm>
            <a:off x="4821919" y="5600788"/>
            <a:ext cx="2452183" cy="683386"/>
          </a:xfrm>
          <a:prstGeom prst="left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8x 1.6Gbps</a:t>
            </a:r>
          </a:p>
        </p:txBody>
      </p:sp>
    </p:spTree>
    <p:extLst>
      <p:ext uri="{BB962C8B-B14F-4D97-AF65-F5344CB8AC3E}">
        <p14:creationId xmlns:p14="http://schemas.microsoft.com/office/powerpoint/2010/main" val="3371747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ysClr val="window" lastClr="FFFFFF"/>
      </a:lt1>
      <a:dk2>
        <a:srgbClr val="0077BE"/>
      </a:dk2>
      <a:lt2>
        <a:srgbClr val="FFA300"/>
      </a:lt2>
      <a:accent1>
        <a:srgbClr val="094168"/>
      </a:accent1>
      <a:accent2>
        <a:srgbClr val="00AAE3"/>
      </a:accent2>
      <a:accent3>
        <a:srgbClr val="C9E7FB"/>
      </a:accent3>
      <a:accent4>
        <a:srgbClr val="825C00"/>
      </a:accent4>
      <a:accent5>
        <a:srgbClr val="AE7800"/>
      </a:accent5>
      <a:accent6>
        <a:srgbClr val="FDDE54"/>
      </a:accent6>
      <a:hlink>
        <a:srgbClr val="000000"/>
      </a:hlink>
      <a:folHlink>
        <a:srgbClr val="000000"/>
      </a:folHlink>
    </a:clrScheme>
    <a:fontScheme name="ES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SO_official_ppt_template_2023.potx  -  Read-Only" id="{CD68B5D3-9B19-4E3F-80CE-0D285B4DD9DE}" vid="{7AB60256-EA41-4C27-827C-5229C80E839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ESO-232192_2 ESO Template - Powerpoint Presentation</Template>
  <TotalTime>0</TotalTime>
  <Words>880</Words>
  <Application>Microsoft Office PowerPoint</Application>
  <PresentationFormat>Breitbild</PresentationFormat>
  <Paragraphs>138</Paragraphs>
  <Slides>15</Slides>
  <Notes>0</Notes>
  <HiddenSlides>0</HiddenSlides>
  <MMClips>1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Office</vt:lpstr>
      <vt:lpstr>think-cell Folie</vt:lpstr>
      <vt:lpstr>Update on the development and deployment of the MicroTCA based detector controller, NGCII</vt:lpstr>
      <vt:lpstr>Abstract:  In the time since the last MicroTCA workshop we have achieved laboratory first-light with the final two detector families to be supported by our MicroTCA.4 based general detector controller, NGCII. Besides CCDs, the workhorse detector for ground-based astronomy, we have also brought up Geosnap, a fully digital detector transmitting its pixel data through high-speed digital signals. Meanwhile, we are in the process of preparing CMOS detector systems for large scale deployment. We are developing test tooling for post-production testing, estimating the need for, and starting the procurement of spare parts, and are in the process of performing final environmental tests for CMOS detector specific systems.</vt:lpstr>
      <vt:lpstr>It moves!</vt:lpstr>
      <vt:lpstr>System Overview</vt:lpstr>
      <vt:lpstr>Detector Status</vt:lpstr>
      <vt:lpstr>Analog CMOS Detectors</vt:lpstr>
      <vt:lpstr>Analog CMOS Detectors</vt:lpstr>
      <vt:lpstr>Analog CMOS Detectors</vt:lpstr>
      <vt:lpstr>Fully Digital Detectors</vt:lpstr>
      <vt:lpstr>Fully Digital Detectors</vt:lpstr>
      <vt:lpstr>Analog CCD Detectors </vt:lpstr>
      <vt:lpstr>Miscellaneous</vt:lpstr>
      <vt:lpstr>Self-Test Software</vt:lpstr>
      <vt:lpstr>Shopping List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presentation</dc:title>
  <dc:creator>Katia Montironi</dc:creator>
  <cp:lastModifiedBy>Ayvazyan, Gohar</cp:lastModifiedBy>
  <cp:revision>2</cp:revision>
  <dcterms:created xsi:type="dcterms:W3CDTF">2023-05-26T06:45:20Z</dcterms:created>
  <dcterms:modified xsi:type="dcterms:W3CDTF">2025-12-01T08:53:03Z</dcterms:modified>
</cp:coreProperties>
</file>