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1"/>
    <p:sldMasterId id="2147483969" r:id="rId2"/>
    <p:sldMasterId id="2147483990" r:id="rId3"/>
  </p:sldMasterIdLst>
  <p:notesMasterIdLst>
    <p:notesMasterId r:id="rId17"/>
  </p:notesMasterIdLst>
  <p:handoutMasterIdLst>
    <p:handoutMasterId r:id="rId18"/>
  </p:handoutMasterIdLst>
  <p:sldIdLst>
    <p:sldId id="374" r:id="rId4"/>
    <p:sldId id="356" r:id="rId5"/>
    <p:sldId id="372" r:id="rId6"/>
    <p:sldId id="3091" r:id="rId7"/>
    <p:sldId id="3098" r:id="rId8"/>
    <p:sldId id="3099" r:id="rId9"/>
    <p:sldId id="2958" r:id="rId10"/>
    <p:sldId id="3092" r:id="rId11"/>
    <p:sldId id="3093" r:id="rId12"/>
    <p:sldId id="3095" r:id="rId13"/>
    <p:sldId id="3094" r:id="rId14"/>
    <p:sldId id="3096" r:id="rId15"/>
    <p:sldId id="355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141"/>
    <a:srgbClr val="000000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15D42-A17E-4AE9-BDF5-F95D42B97D61}" v="1" dt="2025-12-01T16:46:09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8" autoAdjust="0"/>
    <p:restoredTop sz="91568" autoAdjust="0"/>
  </p:normalViewPr>
  <p:slideViewPr>
    <p:cSldViewPr snapToGrid="0">
      <p:cViewPr varScale="1">
        <p:scale>
          <a:sx n="145" d="100"/>
          <a:sy n="145" d="100"/>
        </p:scale>
        <p:origin x="30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0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2AE01C-F7F8-36EA-7FAE-294E6F276F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A7F92-BEDA-AD93-F4F9-F8DEB35E62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1A1E1-C951-4718-823E-C32E8FCFF0E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9111D-E781-DBB2-C62D-1F21B6B527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BC98D-DDBA-DAC1-171D-CD604740FB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B9BF2-51DB-40E3-ABBE-C8242B169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19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EF2451-84DD-1F4B-8AC6-346741B30F1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93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9D2DE-A940-279A-4A51-F944BC9B4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F4154F-62AF-7455-FA81-F7DE635A0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77F6CE-A47B-BA75-E4AB-BA068432D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5CD4C-886D-9084-2ADF-EECA36211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48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4E78C-2550-4CD0-39F2-D64F4A727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8172D-7A00-7324-DE25-2719ED6BF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182AB-973F-4875-AFEC-29E7C338C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3BE9F-017F-19A8-A1D9-CBB740C4A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4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64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73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9ADF1-CDDE-6688-72D2-4D7A3909B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3981B-0B96-DE2D-5EEC-14AB350B9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F1A17-12D6-0947-708F-21B3F9D1D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484EC-4FD8-5F15-8174-7DEF6BDAA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62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00BCB-F9C2-86E9-D49A-9852DBA5E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F00898-0C9F-AB71-A6D5-7915324D8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218C2-8B4A-03A0-7444-9312D7426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A8572-8F8E-2BFD-3E9B-53CFAEFEC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15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46F32-7D91-D4A5-C9EE-E43FA3CC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1342C-CED0-AB14-48F3-D4845A266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19AEED-D5D9-A004-2911-AEACD9746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D6578-A16F-E8B8-58B2-C6243607E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0DADC-B73C-46C2-6375-560EED702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FD9AE-60F0-D906-CD34-3921E16A1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53139-1D39-A35B-06C5-2C552DA5C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D2822-EBAE-B611-21EB-40A32B376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7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39.png"/><Relationship Id="rId4" Type="http://schemas.openxmlformats.org/officeDocument/2006/relationships/image" Target="../media/image1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9AD4CB-104F-F848-16CF-DC0A0E4441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EF124446-7161-EF45-2ACA-DE7945170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4D92C9B-F9E4-7D13-5A3E-E118097CC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5601DE-3811-432A-895E-C67E2E28EA9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26" name="Footer Placeholder 8">
            <a:extLst>
              <a:ext uri="{FF2B5EF4-FFF2-40B4-BE49-F238E27FC236}">
                <a16:creationId xmlns:a16="http://schemas.microsoft.com/office/drawing/2014/main" id="{B073A463-2C5F-A69A-4FC0-6AD4C03D0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26C53-7A71-210D-C290-F86768F32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184" y="2485602"/>
            <a:ext cx="3826785" cy="4359496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D1011A4-E2FF-6EB1-AC2B-09F2125B8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0E1EE56-3410-6051-7332-CAAE40613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gradFill>
            <a:gsLst>
              <a:gs pos="0">
                <a:schemeClr val="tx1">
                  <a:lumMod val="60000"/>
                </a:schemeClr>
              </a:gs>
              <a:gs pos="100000">
                <a:srgbClr val="000000"/>
              </a:gs>
            </a:gsLst>
            <a:lin ang="2160000" scaled="0"/>
          </a:gra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037982B1-55F6-4CDA-4301-CD76A49F6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4724EA5-74FC-A1D9-7D3D-97CCF5EEF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C8B10D7-B5B0-40E2-BBD3-372D1A1A38D1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D7D3355-DAD3-7B1E-E7CD-238DEAE73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6D3BD80F-90C0-5889-B0B4-1B276FB42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AD84D35-D36A-6104-0737-3ADD2AFD7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087550-5072-DB3C-DE2D-82886695F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55AD729-B2F3-4E5D-A732-1E8AC51A223C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C8C718-5B12-85CD-7C40-273787F09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6E90F40-6AF8-DCE2-4D29-F19D881D4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47B98FD-7CB0-4992-83BE-4BC0FF707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346998-971F-45D2-AF80-0D72CBA53867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F0D00CA-91CE-C010-9365-5D3577714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B3B2F3-DD93-CA20-A63C-79820CC5B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563" y="3940023"/>
            <a:ext cx="2920677" cy="291797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B937F-BB39-BC9E-7A2B-BE14CB31159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15984E4-52EB-C467-65C6-D44294DFD1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BA12AAA-3144-F628-03E4-B726D67B4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C3543-591D-9FDC-4A6D-6404A3E058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tx1">
                  <a:lumMod val="60000"/>
                </a:schemeClr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31AD76B-8A58-A70F-6D1F-B435BC151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3D8708-08FD-3AAE-3EF7-C95A83F32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29561A2-8624-475E-B4AA-873A0222C260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90D08C-E7B3-46AC-D742-B89978EDF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70C6AD0-BB08-6680-6C60-9552C896C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708D9D3-86C0-D536-9DFE-8013C273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1A66B15-C4C5-4F9B-96E4-C866C0607D6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0E404731-D744-C054-734E-78EFD2329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2C8E9D6-9FD0-ACA1-18CA-B3C1B21EA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6B7F57-CD4E-8839-F147-44AFFFA48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1076F99-E1F9-47DD-8C9D-7998F75CA211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6180EEC7-AB5F-0EC4-F8A3-A3CF855EB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9773A1-E6C2-E027-C00C-6DAC1BE1AF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E5C83410-90DD-9CC4-E219-142487253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839E92-D9F1-786A-36A3-7B9F0919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BB2FABB-5DD2-434F-8FB7-DFC0646CF66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8131555D-6580-666D-5107-5D0F0EBD8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bg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sp>
        <p:nvSpPr>
          <p:cNvPr id="2" name="Chart Placeholder 33">
            <a:extLst>
              <a:ext uri="{FF2B5EF4-FFF2-40B4-BE49-F238E27FC236}">
                <a16:creationId xmlns:a16="http://schemas.microsoft.com/office/drawing/2014/main" id="{09B296EA-0DA0-10D4-BD35-7E47EFBBE338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552434" y="1700784"/>
            <a:ext cx="3718251" cy="38204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DCC5B1E-77B0-37AD-B23B-4E11101E2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347B5EF-7B44-2780-B15D-EFF3F93F8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7603913-CED8-4503-9BFF-2D4617DBC8E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ECF9FBEB-8D87-3D19-CD6E-D559AD81E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sp>
        <p:nvSpPr>
          <p:cNvPr id="13" name="Table Placeholder 5">
            <a:extLst>
              <a:ext uri="{FF2B5EF4-FFF2-40B4-BE49-F238E27FC236}">
                <a16:creationId xmlns:a16="http://schemas.microsoft.com/office/drawing/2014/main" id="{222CCD31-4168-2672-A963-384D58159A40}"/>
              </a:ext>
            </a:extLst>
          </p:cNvPr>
          <p:cNvSpPr>
            <a:spLocks noGrp="1"/>
          </p:cNvSpPr>
          <p:nvPr>
            <p:ph type="tbl" sz="quarter" idx="38"/>
          </p:nvPr>
        </p:nvSpPr>
        <p:spPr>
          <a:xfrm>
            <a:off x="914399" y="1686359"/>
            <a:ext cx="9994392" cy="412008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5A248C1-7731-BF30-1881-E8FB7B9A8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06A9A7C-10E9-BA2E-E5D4-A507E0796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12410CA-3B71-483F-8D9E-1741618857AE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87F08EED-A284-D764-1774-D82B1A5C0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32FE95-A426-0B41-25E7-B43F77DE8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406FC3-C770-4AA5-84B4-7607ED14CD36}" type="datetime1">
              <a:rPr lang="en-US" smtClean="0"/>
              <a:t>12/1/2025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75F3BD3-E687-2F2C-E92B-BC633504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BCM/BLM/BPM Pickup FDR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7A41832-7DDA-F7BA-8846-04344332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0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BC521A4-E5CA-4DAE-8ED3-EAAC958087C7}" type="datetime1">
              <a:rPr lang="en-US" smtClean="0"/>
              <a:t>12/1/2025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PIP-II BCM/BLM/BPM Pickup FDR</a:t>
            </a:r>
          </a:p>
        </p:txBody>
      </p:sp>
    </p:spTree>
    <p:extLst>
      <p:ext uri="{BB962C8B-B14F-4D97-AF65-F5344CB8AC3E}">
        <p14:creationId xmlns:p14="http://schemas.microsoft.com/office/powerpoint/2010/main" val="982734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A4945-CB0F-92A1-47DA-16F6B0F87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937AF8-C70E-468C-E46B-9E48A2CEF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264E4D-9767-28AC-2399-2A9AA8D332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4BB0F-1ACA-7ED6-B55B-9A30B62F4E3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B86C1E1-97C6-297C-638A-F0829C3F8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76E92-D45A-CD5D-254E-D0EB23BAB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4354110A-2741-11F0-7FB6-C62448C87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3BA2B-37BF-D188-AAF6-15FC75171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2E30B9E-9D9A-B079-BF19-DE9FFEF619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0694-6B9A-010B-66ED-E6F67F3B4FB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98159-DE5E-8A31-B492-57A87AFF1C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8DF539A0-B048-7B37-CB8F-29A8FCAC2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E2C2160-908A-E707-D532-68ECF336E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2D21C0E-BC6A-3CD6-41F6-840D8DAC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E016352-B9B7-4145-BF96-9C09335E17E6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C8CD92-1B02-4FC1-AF4F-A361BB980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FF42CE6-1355-9240-0D42-5020BF86F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2D652E1-4291-EBE7-839C-86C39402B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C03D118-A977-4C06-B284-5D5E662B8326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DCCC8D2F-474E-D4E4-50ED-687ADC5DB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8B7CD3F5-175E-1609-73C2-59E560F48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47E590-A1E2-22AF-0DFD-A8AD243B4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FA0B9C7-3536-48A9-86F5-C94986AD252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9BE05B77-8AB9-5EC4-A4DC-3D319F548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D19CC8-BA3B-A169-AF42-B82B7D1CE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2F444D94-82EA-E3D9-124B-AB4B903B4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F64DA4-AC1F-7747-6F86-ACA3CD866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9931349-BB90-4BBB-8909-0CA564081B08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E0DA469C-3DA1-4FB8-8F7E-EDD0D7302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C09C6D-C594-C8A7-B513-5E1B73478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05C9174-E5DB-77DA-25CE-B106C06F6B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82B48DF-0D62-FBD7-859A-B4CB3F765C3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77025C3-6837-91D8-8C84-01E82953B18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08547A81-3D73-A0A3-5AC5-DE4E82FFFB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DB073-0729-AF0F-481A-15A60C5ADEED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E0D80-7018-5D61-3234-29132E268078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07F6F5E0-5502-29C6-2186-8BE472DED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4F0AC4A-F810-E81A-9371-F6854EAA2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0B11E9D-1D65-42AA-989D-0C56010E38B0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CBE092C5-05DD-DDFC-69B6-921A123E7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F09FEF2-85E5-89D4-59A7-912418C43CA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 err="1"/>
              <a:t>Phytron</a:t>
            </a:r>
            <a:r>
              <a:rPr lang="en-US" dirty="0"/>
              <a:t>: A Commercial Motion Control Solution.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Haider Tariq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June 30,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B2E13A04-CF94-D665-C7B9-2E291B061E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39" y="218988"/>
            <a:ext cx="3133560" cy="77795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FFB40B-3B15-35B4-C814-999BE108621E}"/>
              </a:ext>
            </a:extLst>
          </p:cNvPr>
          <p:cNvGrpSpPr/>
          <p:nvPr userDrawn="1"/>
        </p:nvGrpSpPr>
        <p:grpSpPr>
          <a:xfrm>
            <a:off x="8362965" y="87144"/>
            <a:ext cx="3347713" cy="1536337"/>
            <a:chOff x="4422144" y="2660831"/>
            <a:chExt cx="3347713" cy="1536337"/>
          </a:xfrm>
        </p:grpSpPr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9BCF8B13-9E2E-0F24-DAAD-11BB81DB70FE}"/>
                </a:ext>
              </a:extLst>
            </p:cNvPr>
            <p:cNvSpPr txBox="1"/>
            <p:nvPr userDrawn="1"/>
          </p:nvSpPr>
          <p:spPr>
            <a:xfrm>
              <a:off x="4422144" y="2698559"/>
              <a:ext cx="2934179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9538" marR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US-DOE</a:t>
              </a:r>
            </a:p>
            <a:p>
              <a:pPr marL="109538" marR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India-DAE</a:t>
              </a:r>
            </a:p>
            <a:p>
              <a:pPr marL="109538" marR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Italy-INFN</a:t>
              </a:r>
            </a:p>
            <a:p>
              <a:pPr marL="109538" marR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UK-STFC-UKRI</a:t>
              </a:r>
            </a:p>
            <a:p>
              <a:pPr marL="109538" marR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France-CEA, CNRS/IN2P3</a:t>
              </a:r>
            </a:p>
            <a:p>
              <a:pPr marL="109538" marR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</a:t>
              </a:r>
              <a:r>
                <a:rPr lang="en-US" sz="1600" dirty="0">
                  <a:latin typeface="Helvetica"/>
                  <a:ea typeface="Geneva" charset="0"/>
                </a:rPr>
                <a:t>Poland-WUST, WUT, TUL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DB634CA-9580-E649-BEE9-E3F2397F3A2D}"/>
                </a:ext>
              </a:extLst>
            </p:cNvPr>
            <p:cNvGrpSpPr/>
            <p:nvPr userDrawn="1"/>
          </p:nvGrpSpPr>
          <p:grpSpPr>
            <a:xfrm>
              <a:off x="7495537" y="2660831"/>
              <a:ext cx="274320" cy="1536337"/>
              <a:chOff x="8915982" y="638719"/>
              <a:chExt cx="274320" cy="1536337"/>
            </a:xfrm>
          </p:grpSpPr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0E83201B-E360-B8D4-14FB-37845E28BA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5982" y="1648331"/>
                <a:ext cx="274320" cy="27432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81D6B39-0CEF-B2A8-1878-9AFA115783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5982" y="1395928"/>
                <a:ext cx="274320" cy="274320"/>
              </a:xfrm>
              <a:prstGeom prst="rect">
                <a:avLst/>
              </a:prstGeom>
            </p:spPr>
          </p:pic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DDF255D3-048A-AD32-828F-F52FDD3F58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5982" y="891122"/>
                <a:ext cx="274320" cy="274320"/>
              </a:xfrm>
              <a:prstGeom prst="rect">
                <a:avLst/>
              </a:prstGeom>
            </p:spPr>
          </p:pic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69BF7742-B570-56B0-E8EE-B0FF72072F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5982" y="1143525"/>
                <a:ext cx="274320" cy="274320"/>
              </a:xfrm>
              <a:prstGeom prst="rect">
                <a:avLst/>
              </a:prstGeom>
            </p:spPr>
          </p:pic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9FE2077A-1A63-733B-B3BF-4566EC2BDB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5982" y="1900736"/>
                <a:ext cx="274320" cy="274320"/>
              </a:xfrm>
              <a:prstGeom prst="rect">
                <a:avLst/>
              </a:prstGeom>
            </p:spPr>
          </p:pic>
          <p:pic>
            <p:nvPicPr>
              <p:cNvPr id="21" name="Picture 20" descr="A red white and blue flag&#10;&#10;Description automatically generated with medium confidence">
                <a:extLst>
                  <a:ext uri="{FF2B5EF4-FFF2-40B4-BE49-F238E27FC236}">
                    <a16:creationId xmlns:a16="http://schemas.microsoft.com/office/drawing/2014/main" id="{E34EA1E5-6612-F432-6E58-B6175FA0BD8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5982" y="638719"/>
                <a:ext cx="274320" cy="2743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720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8804" y="239462"/>
            <a:ext cx="9994392" cy="465556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pc="-20" baseline="0">
                <a:solidFill>
                  <a:schemeClr val="tx1"/>
                </a:solidFill>
              </a:defRPr>
            </a:lvl1pPr>
            <a:lvl2pPr marL="97155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Todo: Agenda.</a:t>
            </a:r>
          </a:p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F69ED809-03E5-DFA4-9A05-DA9D46BD3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834" y="3761509"/>
            <a:ext cx="4701068" cy="36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59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rmilab-safety-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B353D7-8B11-A40E-6518-EDC5FA4B7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294323E-F79E-5605-665F-5838455A1F0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B15F83-7D8D-E249-99E8-20FB331435F8}"/>
              </a:ext>
            </a:extLst>
          </p:cNvPr>
          <p:cNvGrpSpPr/>
          <p:nvPr userDrawn="1"/>
        </p:nvGrpSpPr>
        <p:grpSpPr>
          <a:xfrm>
            <a:off x="1532906" y="55538"/>
            <a:ext cx="4062535" cy="5456079"/>
            <a:chOff x="2293678" y="0"/>
            <a:chExt cx="4062535" cy="5456079"/>
          </a:xfrm>
        </p:grpSpPr>
        <p:pic>
          <p:nvPicPr>
            <p:cNvPr id="25" name="Graphic 24" descr="Telephone with solid fill">
              <a:extLst>
                <a:ext uri="{FF2B5EF4-FFF2-40B4-BE49-F238E27FC236}">
                  <a16:creationId xmlns:a16="http://schemas.microsoft.com/office/drawing/2014/main" id="{DF4D4E0C-0F0D-87BA-30BA-FEBEB3A135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82655" y="2386425"/>
              <a:ext cx="411480" cy="411480"/>
            </a:xfrm>
            <a:prstGeom prst="rect">
              <a:avLst/>
            </a:prstGeom>
          </p:spPr>
        </p:pic>
        <p:pic>
          <p:nvPicPr>
            <p:cNvPr id="28" name="Graphic 27" descr="Siren with solid fill">
              <a:extLst>
                <a:ext uri="{FF2B5EF4-FFF2-40B4-BE49-F238E27FC236}">
                  <a16:creationId xmlns:a16="http://schemas.microsoft.com/office/drawing/2014/main" id="{E1BA880F-8B62-16CC-282E-287B136A1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57692" y="3690375"/>
              <a:ext cx="411480" cy="411480"/>
            </a:xfrm>
            <a:prstGeom prst="rect">
              <a:avLst/>
            </a:prstGeom>
          </p:spPr>
        </p:pic>
        <p:pic>
          <p:nvPicPr>
            <p:cNvPr id="12" name="Picture 11" descr="Diagram&#10;&#10;AI-generated content may be incorrect.">
              <a:extLst>
                <a:ext uri="{FF2B5EF4-FFF2-40B4-BE49-F238E27FC236}">
                  <a16:creationId xmlns:a16="http://schemas.microsoft.com/office/drawing/2014/main" id="{8AA3BD07-1F97-3FE6-DBDA-72EB21F29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293678" y="0"/>
              <a:ext cx="4062535" cy="54560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3E8F53-C029-F33E-20FB-A17B4E2D1A9D}"/>
                </a:ext>
              </a:extLst>
            </p:cNvPr>
            <p:cNvSpPr txBox="1"/>
            <p:nvPr userDrawn="1"/>
          </p:nvSpPr>
          <p:spPr>
            <a:xfrm>
              <a:off x="2437396" y="76475"/>
              <a:ext cx="1204788" cy="84638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65760" tIns="274320" rIns="365760" bIns="274320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900" b="1" dirty="0">
                  <a:solidFill>
                    <a:schemeClr val="bg1"/>
                  </a:solidFill>
                  <a:latin typeface="Helvetica" pitchFamily="2" charset="0"/>
                </a:rPr>
                <a:t>1: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7BFFE43-CF7F-009F-EBDF-EF44FE832E84}"/>
              </a:ext>
            </a:extLst>
          </p:cNvPr>
          <p:cNvSpPr txBox="1"/>
          <p:nvPr userDrawn="1"/>
        </p:nvSpPr>
        <p:spPr>
          <a:xfrm>
            <a:off x="126728" y="5441291"/>
            <a:ext cx="11585882" cy="1313180"/>
          </a:xfrm>
          <a:prstGeom prst="rect">
            <a:avLst/>
          </a:prstGeom>
          <a:solidFill>
            <a:schemeClr val="accent1"/>
          </a:solidFill>
        </p:spPr>
        <p:txBody>
          <a:bodyPr wrap="square" lIns="365760" tIns="274320" rIns="365760" bIns="274320" rtlCol="0">
            <a:spAutoFit/>
          </a:bodyPr>
          <a:lstStyle/>
          <a:p>
            <a:pPr marL="0" indent="0" algn="ctr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is a module(a driver module). Multiple types of these modules are available. Choice for driver modules depends on #axes, int. or ext. power supplies etc.</a:t>
            </a:r>
          </a:p>
          <a:p>
            <a:pPr marL="0" indent="0" algn="ctr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is configuring this I1AM02 module with submodules, such as types of power stages, positioning feedbacks(encoder, LVDT, RVDT etc.), motor temperature sensors. </a:t>
            </a:r>
          </a:p>
          <a:p>
            <a:pPr marL="0" indent="0" algn="ctr"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module has its own setup and its own submodules choices.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DBC010-FB66-9A66-B9BE-746122211380}"/>
              </a:ext>
            </a:extLst>
          </p:cNvPr>
          <p:cNvGrpSpPr/>
          <p:nvPr userDrawn="1"/>
        </p:nvGrpSpPr>
        <p:grpSpPr>
          <a:xfrm>
            <a:off x="5919669" y="283146"/>
            <a:ext cx="5332462" cy="4930537"/>
            <a:chOff x="5846677" y="283146"/>
            <a:chExt cx="5332462" cy="493053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BDB1FAA-EB82-028C-6F60-861555DAA861}"/>
                </a:ext>
              </a:extLst>
            </p:cNvPr>
            <p:cNvGrpSpPr/>
            <p:nvPr userDrawn="1"/>
          </p:nvGrpSpPr>
          <p:grpSpPr>
            <a:xfrm>
              <a:off x="6246350" y="283146"/>
              <a:ext cx="4932789" cy="4930537"/>
              <a:chOff x="6375746" y="290703"/>
              <a:chExt cx="4932789" cy="4930537"/>
            </a:xfrm>
          </p:grpSpPr>
          <p:pic>
            <p:nvPicPr>
              <p:cNvPr id="26" name="Graphic 25" descr="Tornado with solid fill">
                <a:extLst>
                  <a:ext uri="{FF2B5EF4-FFF2-40B4-BE49-F238E27FC236}">
                    <a16:creationId xmlns:a16="http://schemas.microsoft.com/office/drawing/2014/main" id="{86FBC30F-BCBC-D79C-A7EA-4494880AB80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32447" y="3665293"/>
                <a:ext cx="335408" cy="355048"/>
              </a:xfrm>
              <a:prstGeom prst="rect">
                <a:avLst/>
              </a:prstGeom>
            </p:spPr>
          </p:pic>
          <p:pic>
            <p:nvPicPr>
              <p:cNvPr id="18" name="Picture 17" descr="Text&#10;&#10;AI-generated content may be incorrect.">
                <a:extLst>
                  <a:ext uri="{FF2B5EF4-FFF2-40B4-BE49-F238E27FC236}">
                    <a16:creationId xmlns:a16="http://schemas.microsoft.com/office/drawing/2014/main" id="{01489AAC-C0FA-E5EB-9175-042AFEB4E7B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/>
              <a:stretch>
                <a:fillRect/>
              </a:stretch>
            </p:blipFill>
            <p:spPr>
              <a:xfrm>
                <a:off x="6375746" y="290703"/>
                <a:ext cx="4932789" cy="4930537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9A48BC-FCF6-87B2-2FB0-4CE3CD40CC9C}"/>
                  </a:ext>
                </a:extLst>
              </p:cNvPr>
              <p:cNvSpPr txBox="1"/>
              <p:nvPr userDrawn="1"/>
            </p:nvSpPr>
            <p:spPr>
              <a:xfrm>
                <a:off x="6584906" y="1545956"/>
                <a:ext cx="421069" cy="707886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000" b="1" dirty="0">
                    <a:solidFill>
                      <a:schemeClr val="bg1"/>
                    </a:solidFill>
                    <a:latin typeface="Helvetica" pitchFamily="2" charset="0"/>
                  </a:rPr>
                  <a:t>2</a:t>
                </a:r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465312-E2C6-691B-EF2B-F72239393DA6}"/>
                </a:ext>
              </a:extLst>
            </p:cNvPr>
            <p:cNvCxnSpPr/>
            <p:nvPr userDrawn="1"/>
          </p:nvCxnSpPr>
          <p:spPr>
            <a:xfrm flipH="1">
              <a:off x="8712745" y="2544792"/>
              <a:ext cx="100584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65E6DF6-1CFC-3D40-BF32-0A9C3D686C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46677" y="2544792"/>
              <a:ext cx="79133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1631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212" y="952895"/>
            <a:ext cx="9994392" cy="465556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pc="-20" baseline="0">
                <a:solidFill>
                  <a:schemeClr val="tx1"/>
                </a:solidFill>
              </a:defRPr>
            </a:lvl1pPr>
            <a:lvl2pPr marL="97155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BTE </a:t>
            </a:r>
            <a:r>
              <a:rPr lang="en-US" dirty="0" err="1"/>
              <a:t>Phytron</a:t>
            </a:r>
            <a:r>
              <a:rPr lang="en-US" dirty="0"/>
              <a:t> setup: </a:t>
            </a:r>
          </a:p>
          <a:p>
            <a:pPr marL="9715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PhyMOTION</a:t>
            </a:r>
            <a:r>
              <a:rPr lang="en-US" dirty="0"/>
              <a:t> Chassis, stepper-motors, incremental encoder, potentiometer, LVDT.</a:t>
            </a:r>
          </a:p>
          <a:p>
            <a:pPr marL="9715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Modules and submodules: </a:t>
            </a:r>
            <a:r>
              <a:rPr lang="en-US" dirty="0" err="1"/>
              <a:t>Phytron</a:t>
            </a:r>
            <a:r>
              <a:rPr lang="en-US" dirty="0"/>
              <a:t> driver modules(I1AM02) with encoder interface(ECAS01) and/or LVDT interface(ECMS01). And Analog input/output module(AIOM1).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Testing goal(s): </a:t>
            </a:r>
          </a:p>
          <a:p>
            <a:pPr marL="9715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Aim to form a impression of </a:t>
            </a:r>
            <a:r>
              <a:rPr lang="en-US" dirty="0" err="1"/>
              <a:t>Phytron</a:t>
            </a:r>
            <a:r>
              <a:rPr lang="en-US" dirty="0"/>
              <a:t> + test the above hardware…</a:t>
            </a:r>
          </a:p>
          <a:p>
            <a:pPr marL="9715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Gain familiarity with </a:t>
            </a:r>
            <a:r>
              <a:rPr lang="en-US" dirty="0" err="1"/>
              <a:t>Phytron’s</a:t>
            </a:r>
            <a:r>
              <a:rPr lang="en-US" dirty="0"/>
              <a:t> software and documentation…</a:t>
            </a:r>
          </a:p>
          <a:p>
            <a:pPr marL="97155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Test the EPICS </a:t>
            </a:r>
            <a:r>
              <a:rPr lang="en-US" dirty="0" err="1"/>
              <a:t>Phytron</a:t>
            </a:r>
            <a:r>
              <a:rPr lang="en-US" dirty="0"/>
              <a:t> driver and motor record.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28232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Testing at BTE Test Stand.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45CA026F-F6E2-7826-2ECF-CAD8463D5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F69ED809-03E5-DFA4-9A05-DA9D46BD3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834" y="3761509"/>
            <a:ext cx="4701068" cy="36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23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rmilab-safety-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B353D7-8B11-A40E-6518-EDC5FA4B7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294323E-F79E-5605-665F-5838455A1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9A0AA3E0-6B3B-7A9C-3133-7B0078E97F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044EB-C522-AE5A-D369-835D515493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2224" y="328233"/>
            <a:ext cx="6548802" cy="4335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 b="1"/>
            </a:lvl2pPr>
          </a:lstStyle>
          <a:p>
            <a:pPr lvl="1"/>
            <a:r>
              <a:rPr lang="en-US" dirty="0"/>
              <a:t>EPICS: Motor module and </a:t>
            </a:r>
            <a:r>
              <a:rPr lang="en-US" dirty="0" err="1"/>
              <a:t>Phytron</a:t>
            </a:r>
            <a:r>
              <a:rPr lang="en-US" dirty="0"/>
              <a:t> Driver submodule.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E1B32FA-ADAD-37D6-282A-A729BF799CC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41128" y="916669"/>
            <a:ext cx="9994392" cy="5510009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 sz="1600" i="0" spc="-2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r>
              <a:rPr lang="en-US" dirty="0"/>
              <a:t>Motor module: motor record + </a:t>
            </a:r>
            <a:r>
              <a:rPr lang="en-US" dirty="0" err="1"/>
              <a:t>Phytron</a:t>
            </a:r>
            <a:r>
              <a:rPr lang="en-US" dirty="0"/>
              <a:t> driver for IOC. No code from us.</a:t>
            </a:r>
          </a:p>
          <a:p>
            <a:pPr lvl="1"/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r>
              <a:rPr lang="en-US" dirty="0"/>
              <a:t>Motor record behaves as expected: ‘Fields’ related to commanding movement, limit switch status, position readback etc. Driver(communication with controller part) works as expected. AIOM module input(potentiometer) works with via scaling.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  <a:p>
            <a:pPr lvl="1"/>
            <a:r>
              <a:rPr lang="en-US" dirty="0"/>
              <a:t>EPICS IOC -&gt; uses EPICS </a:t>
            </a:r>
            <a:r>
              <a:rPr lang="en-US" dirty="0" err="1"/>
              <a:t>Phytron</a:t>
            </a:r>
            <a:r>
              <a:rPr lang="en-US" dirty="0"/>
              <a:t> driver* -&gt; </a:t>
            </a:r>
            <a:r>
              <a:rPr lang="en-US" dirty="0" err="1"/>
              <a:t>Phytron</a:t>
            </a:r>
            <a:r>
              <a:rPr lang="en-US" dirty="0"/>
              <a:t> hardware.</a:t>
            </a:r>
          </a:p>
          <a:p>
            <a:pPr lvl="1"/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r>
              <a:rPr lang="en-US" dirty="0"/>
              <a:t>*EPICS Driver is not from </a:t>
            </a:r>
            <a:r>
              <a:rPr lang="en-US" dirty="0" err="1"/>
              <a:t>Phytron</a:t>
            </a:r>
            <a:r>
              <a:rPr lang="en-US" dirty="0"/>
              <a:t>, but from ANL team. ANL is the motor module owner.</a:t>
            </a:r>
          </a:p>
          <a:p>
            <a:pPr lvl="1"/>
            <a:r>
              <a:rPr lang="en-US" dirty="0"/>
              <a:t>…..ANL team decides module releases. Current released version is R1-2…..</a:t>
            </a:r>
          </a:p>
          <a:p>
            <a:pPr lvl="1"/>
            <a:r>
              <a:rPr lang="en-US" dirty="0"/>
              <a:t>Example: R1-2 doesn't have a function that interface IOC with AIOM01 module. Working with ANL – not expected to be a hiccup:</a:t>
            </a:r>
          </a:p>
          <a:p>
            <a:pPr lvl="1"/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…Easy enough to get around this problem with own “piece of driver code” in IOC.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88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212" y="1014270"/>
            <a:ext cx="9994392" cy="4655566"/>
          </a:xfrm>
        </p:spPr>
        <p:txBody>
          <a:bodyPr>
            <a:noAutofit/>
          </a:bodyPr>
          <a:lstStyle>
            <a:lvl1pPr>
              <a:defRPr b="0" spc="-2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Phytron</a:t>
            </a:r>
            <a:r>
              <a:rPr lang="en-US" dirty="0"/>
              <a:t> Software:</a:t>
            </a:r>
          </a:p>
          <a:p>
            <a:pPr lvl="0"/>
            <a:r>
              <a:rPr lang="en-US" dirty="0"/>
              <a:t>“Why </a:t>
            </a:r>
            <a:r>
              <a:rPr lang="en-US" dirty="0" err="1"/>
              <a:t>Phytron’s</a:t>
            </a:r>
            <a:r>
              <a:rPr lang="en-US" dirty="0"/>
              <a:t> software matters”. Helps troubleshooting issue by sticking with everything </a:t>
            </a:r>
            <a:r>
              <a:rPr lang="en-US" dirty="0" err="1"/>
              <a:t>Phytron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Windows only software, Free.</a:t>
            </a:r>
          </a:p>
          <a:p>
            <a:pPr lvl="0"/>
            <a:r>
              <a:rPr lang="en-US" dirty="0"/>
              <a:t>Has some quirks. </a:t>
            </a:r>
          </a:p>
          <a:p>
            <a:pPr lvl="0"/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28232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Phytron’s</a:t>
            </a:r>
            <a:r>
              <a:rPr lang="en-US" dirty="0"/>
              <a:t> Software: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35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81877C1A-FF99-49D3-2912-9ECF39A2F2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3633" y="988393"/>
            <a:ext cx="4540163" cy="5423425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 sz="1600" i="0" spc="-2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r>
              <a:rPr lang="en-US" dirty="0"/>
              <a:t>Used in BTE for encoder evolution with </a:t>
            </a:r>
            <a:r>
              <a:rPr lang="en-US" dirty="0" err="1"/>
              <a:t>Phytron’s</a:t>
            </a:r>
            <a:r>
              <a:rPr lang="en-US" dirty="0"/>
              <a:t> submodule ECAS0(encoder interface). Testing encoder fields in motor record.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r>
              <a:rPr lang="en-US" dirty="0"/>
              <a:t>Guiding for the Allision Scanner(AES) in the Z axis.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r>
              <a:rPr lang="en-US" dirty="0"/>
              <a:t>More stuff.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44AC27-7FDB-228F-6066-D06FC894B733}"/>
              </a:ext>
            </a:extLst>
          </p:cNvPr>
          <p:cNvGrpSpPr/>
          <p:nvPr userDrawn="1"/>
        </p:nvGrpSpPr>
        <p:grpSpPr>
          <a:xfrm>
            <a:off x="5093218" y="526231"/>
            <a:ext cx="6647409" cy="4988179"/>
            <a:chOff x="5010343" y="191983"/>
            <a:chExt cx="6677987" cy="4930186"/>
          </a:xfrm>
        </p:grpSpPr>
        <p:pic>
          <p:nvPicPr>
            <p:cNvPr id="3" name="Picture 2" descr="A picture containing toy&#10;&#10;AI-generated content may be incorrect.">
              <a:extLst>
                <a:ext uri="{FF2B5EF4-FFF2-40B4-BE49-F238E27FC236}">
                  <a16:creationId xmlns:a16="http://schemas.microsoft.com/office/drawing/2014/main" id="{ACB51BC1-56C6-8CBD-3831-CE81A95986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10343" y="191983"/>
              <a:ext cx="4470281" cy="493018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08D55D-6722-5F39-9E8E-929D3877131E}"/>
                </a:ext>
              </a:extLst>
            </p:cNvPr>
            <p:cNvSpPr txBox="1"/>
            <p:nvPr userDrawn="1"/>
          </p:nvSpPr>
          <p:spPr>
            <a:xfrm>
              <a:off x="9833652" y="526231"/>
              <a:ext cx="1854678" cy="18049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65760" tIns="274320" rIns="365760" bIns="274320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900" b="1" dirty="0">
                  <a:solidFill>
                    <a:schemeClr val="bg1"/>
                  </a:solidFill>
                  <a:latin typeface="Helvetica" pitchFamily="2" charset="0"/>
                </a:rPr>
                <a:t>Stepper</a:t>
              </a:r>
            </a:p>
            <a:p>
              <a:pPr algn="ctr">
                <a:spcAft>
                  <a:spcPts val="800"/>
                </a:spcAft>
              </a:pPr>
              <a:r>
                <a:rPr lang="en-US" sz="1900" b="1" dirty="0">
                  <a:solidFill>
                    <a:schemeClr val="bg1"/>
                  </a:solidFill>
                  <a:latin typeface="Helvetica" pitchFamily="2" charset="0"/>
                </a:rPr>
                <a:t>Motor</a:t>
              </a:r>
              <a:br>
                <a:rPr lang="en-US" sz="1900" b="1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US" sz="1900" b="1" dirty="0">
                  <a:solidFill>
                    <a:schemeClr val="bg1"/>
                  </a:solidFill>
                  <a:latin typeface="Helvetica" pitchFamily="2" charset="0"/>
                </a:rPr>
                <a:t>+ encoder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14123D6-B224-4587-23A1-973CF5B2C55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787469" y="911425"/>
              <a:ext cx="1033089" cy="1539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2265454-A389-75D5-2B8E-68FC1D3D36C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8787469" y="646981"/>
              <a:ext cx="1174809" cy="8367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33CE8DD-2093-964D-C419-E43F49C93D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77112" y="3055607"/>
              <a:ext cx="0" cy="11641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9769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8D585B8C-6782-F6B7-20CE-C60916614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39EA3-731A-1EE9-0CD9-78DCECF0F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8790" y="284886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Final Impression on </a:t>
            </a:r>
            <a:r>
              <a:rPr lang="en-US" dirty="0" err="1"/>
              <a:t>Phytron</a:t>
            </a:r>
            <a:r>
              <a:rPr lang="en-US" dirty="0"/>
              <a:t>.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8FC1E8E-738D-FB53-6D5C-E57C712789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88791" y="846341"/>
            <a:ext cx="9994392" cy="5510009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None/>
              <a:tabLst/>
              <a:defRPr sz="1600" i="0" spc="-2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  <a:p>
            <a:pPr lvl="1"/>
            <a:r>
              <a:rPr lang="en-US" dirty="0"/>
              <a:t>- Good enough for PIP-II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7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EC6EC-9C74-93A8-B5B4-9B46EEB5E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610DF66-FAB3-C0E4-3513-A015CAE75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AD6FF9-4756-07B3-6F6B-C2A3C909A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E5048CA-2E58-4CAF-B3CA-A1047FB8144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D152296A-ED43-6FA4-E4E5-2069F68EB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1AD0DE54-E5F2-7BE2-0BFC-4DD43FA0E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41" b="14771"/>
          <a:stretch/>
        </p:blipFill>
        <p:spPr>
          <a:xfrm>
            <a:off x="964818" y="761759"/>
            <a:ext cx="1290204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58684" y="2550649"/>
            <a:ext cx="1838750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Thanks!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Logo&#10;&#10;AI-generated content may be incorrect.">
            <a:extLst>
              <a:ext uri="{FF2B5EF4-FFF2-40B4-BE49-F238E27FC236}">
                <a16:creationId xmlns:a16="http://schemas.microsoft.com/office/drawing/2014/main" id="{039C94DB-765A-E248-C632-C72FE4BCB8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13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213" y="1540253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28232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82823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1AD4CE-06A7-4B14-B001-6594D7D9F400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45CA026F-F6E2-7826-2ECF-CAD8463D5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516E98EE-0BBF-D3FC-B2C5-27CC3B73C0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670" y="2915232"/>
            <a:ext cx="6024851" cy="46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64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4B427F8E-2EF5-03CE-92AF-A87DA8B0E08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duotone>
              <a:srgbClr val="EAEBEA">
                <a:shade val="45000"/>
                <a:satMod val="135000"/>
              </a:srgb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25" b="95933" l="2182" r="97576">
                        <a14:foregroundMark x1="9758" y1="17584" x2="9758" y2="17584"/>
                        <a14:foregroundMark x1="9758" y1="17404" x2="9758" y2="17404"/>
                        <a14:foregroundMark x1="25758" y1="80622" x2="25758" y2="80622"/>
                        <a14:foregroundMark x1="3364" y1="34211" x2="8000" y2="34211"/>
                        <a14:foregroundMark x1="8000" y1="34211" x2="10091" y2="12321"/>
                        <a14:foregroundMark x1="10091" y1="12321" x2="13485" y2="5144"/>
                        <a14:foregroundMark x1="13485" y1="5144" x2="18121" y2="4844"/>
                        <a14:foregroundMark x1="18121" y1="4844" x2="21939" y2="12321"/>
                        <a14:foregroundMark x1="21939" y1="12321" x2="23788" y2="21352"/>
                        <a14:foregroundMark x1="23788" y1="21352" x2="23848" y2="23505"/>
                        <a14:foregroundMark x1="7061" y1="34928" x2="2212" y2="33792"/>
                        <a14:foregroundMark x1="91636" y1="31160" x2="95303" y2="35227"/>
                        <a14:foregroundMark x1="95303" y1="35227" x2="97636" y2="34510"/>
                        <a14:foregroundMark x1="97212" y1="66268" x2="92848" y2="66089"/>
                        <a14:foregroundMark x1="92848" y1="66089" x2="88152" y2="94498"/>
                        <a14:foregroundMark x1="88152" y1="94498" x2="83121" y2="96770"/>
                        <a14:foregroundMark x1="83121" y1="96770" x2="80061" y2="91208"/>
                        <a14:foregroundMark x1="80061" y1="91208" x2="76515" y2="75419"/>
                        <a14:foregroundMark x1="76515" y1="75419" x2="73576" y2="83254"/>
                        <a14:foregroundMark x1="73576" y1="83254" x2="72424" y2="90670"/>
                        <a14:foregroundMark x1="72424" y1="90670" x2="69545" y2="96531"/>
                        <a14:foregroundMark x1="69545" y1="96531" x2="65697" y2="95813"/>
                        <a14:foregroundMark x1="65697" y1="95813" x2="61818" y2="87978"/>
                        <a14:foregroundMark x1="61818" y1="87978" x2="59939" y2="77931"/>
                        <a14:foregroundMark x1="59939" y1="77931" x2="56242" y2="81100"/>
                        <a14:foregroundMark x1="56242" y1="81100" x2="53333" y2="96292"/>
                        <a14:foregroundMark x1="53333" y1="96292" x2="48152" y2="97309"/>
                        <a14:foregroundMark x1="48152" y1="97309" x2="43061" y2="80682"/>
                        <a14:foregroundMark x1="43061" y1="80682" x2="38788" y2="86065"/>
                        <a14:foregroundMark x1="38788" y1="86065" x2="37152" y2="94378"/>
                        <a14:foregroundMark x1="37152" y1="94378" x2="31848" y2="96531"/>
                        <a14:foregroundMark x1="31848" y1="96531" x2="27485" y2="88756"/>
                        <a14:foregroundMark x1="27485" y1="88756" x2="26121" y2="81220"/>
                        <a14:foregroundMark x1="26121" y1="81220" x2="21879" y2="76077"/>
                        <a14:foregroundMark x1="21879" y1="76077" x2="22788" y2="86423"/>
                        <a14:foregroundMark x1="22788" y1="86423" x2="19636" y2="96172"/>
                        <a14:foregroundMark x1="19636" y1="96172" x2="13788" y2="95933"/>
                        <a14:foregroundMark x1="13788" y1="95933" x2="10000" y2="84868"/>
                        <a14:foregroundMark x1="10000" y1="84868" x2="9091" y2="71352"/>
                        <a14:foregroundMark x1="9091" y1="71352" x2="3939" y2="67823"/>
                        <a14:foregroundMark x1="3939" y1="67823" x2="3091" y2="68002"/>
                        <a14:backgroundMark x1="20545" y1="36423" x2="20545" y2="36423"/>
                        <a14:backgroundMark x1="20697" y1="33373" x2="22030" y2="41029"/>
                        <a14:backgroundMark x1="21212" y1="50897" x2="20939" y2="35526"/>
                        <a14:backgroundMark x1="37364" y1="37560" x2="40000" y2="67404"/>
                        <a14:backgroundMark x1="45818" y1="37679" x2="46909" y2="64055"/>
                        <a14:backgroundMark x1="60879" y1="54785" x2="67182" y2="54486"/>
                        <a14:backgroundMark x1="71061" y1="33672" x2="72455" y2="60048"/>
                        <a14:backgroundMark x1="72455" y1="60048" x2="72182" y2="6363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4762" y="261467"/>
            <a:ext cx="12500509" cy="6335066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3C0CB9-C6AF-46AC-945C-C760E33F38C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4B1B8610-E72A-4FF6-D697-E6E7F5A1EA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8788" y="6355715"/>
            <a:ext cx="710005" cy="365760"/>
          </a:xfrm>
          <a:prstGeom prst="rect">
            <a:avLst/>
          </a:prstGeom>
        </p:spPr>
      </p:pic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DA86302C-3024-0A4F-F7BC-AD96D2B2DE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3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2047" y="3827236"/>
            <a:ext cx="2523096" cy="36576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42046" y="2336941"/>
            <a:ext cx="2523097" cy="1482510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63212" y="154025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690AC5-D070-4F3E-966B-2DA1EC98A7F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316539E-11D7-E4D5-2781-79D4743EB48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38241" y="1818527"/>
            <a:ext cx="2523096" cy="36576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2878551-C009-337E-FE17-139A920F8C1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38240" y="328232"/>
            <a:ext cx="2523097" cy="1482510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D743A78-0C37-D44D-F957-7C59D12D1D6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838241" y="5835945"/>
            <a:ext cx="2523096" cy="36576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8C53CE27-7CCB-F7AA-D4DC-E9421F84B23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838240" y="4345650"/>
            <a:ext cx="2523097" cy="1482510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A27CD-4F2A-8840-28CA-3B11000F3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3" y="328232"/>
            <a:ext cx="7552944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2E9EC958-93A3-D2C9-67BF-CC72D811D62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4" y="782823"/>
            <a:ext cx="7552944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D50F519E-358C-9933-B131-0EC5EE1133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50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CB8E85B0-628E-1AA3-4698-C91CAB2A1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8504" y="187155"/>
            <a:ext cx="8456177" cy="653432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2568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2446" y="1762912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2448" y="2387945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39519" y="2164236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72446" y="4730712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72448" y="5355745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39519" y="5132036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72446" y="3250536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72448" y="3875569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39519" y="365186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CBBE21-39F0-44D8-950F-7624964202F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58EDC67-B23A-D620-CAC2-BD859B447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28233"/>
            <a:ext cx="5632035" cy="4335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82CDD0F-D3B9-3428-A1FB-887F746A47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82823"/>
            <a:ext cx="5632035" cy="387838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1BD364E8-5553-0A54-D11E-10713233EE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60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2568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2446" y="1762912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2448" y="2387945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39519" y="2164236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72446" y="4730712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72448" y="5355745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39519" y="5132036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72446" y="3250536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72448" y="3875569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39519" y="365186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B10E86F-00B2-4400-923D-D16AD2E8250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58EDC67-B23A-D620-CAC2-BD859B447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28233"/>
            <a:ext cx="5632035" cy="4335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82CDD0F-D3B9-3428-A1FB-887F746A47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82823"/>
            <a:ext cx="5632035" cy="387838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1BD364E8-5553-0A54-D11E-10713233EE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526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0489512-1597-49D6-D656-34D8B78D20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4801" y="1762912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BF440F6-6F3D-1C4B-4A1C-5FEBE19679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4803" y="2387945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FB1DE4-1BC8-CC3C-5F38-F4239D5F8563}"/>
              </a:ext>
            </a:extLst>
          </p:cNvPr>
          <p:cNvSpPr/>
          <p:nvPr userDrawn="1"/>
        </p:nvSpPr>
        <p:spPr>
          <a:xfrm rot="16200000">
            <a:off x="4921874" y="2164236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D8899779-A2C1-AAB7-8A17-4493297A4A5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54801" y="4730712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43F46E0-9E93-B964-0EF9-F9BA96A124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54803" y="5355745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5E9C55-6230-FBD1-1CEF-8080620E832E}"/>
              </a:ext>
            </a:extLst>
          </p:cNvPr>
          <p:cNvSpPr/>
          <p:nvPr userDrawn="1"/>
        </p:nvSpPr>
        <p:spPr>
          <a:xfrm rot="16200000">
            <a:off x="4921874" y="5132036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2C42C76-C1C3-1E56-4E93-5F2D23498D1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654801" y="3250536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511FBA1F-0FAD-2224-253D-A8C12C756F4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54803" y="3875569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E55442-0522-0E9D-282E-F1AEAF8A9015}"/>
              </a:ext>
            </a:extLst>
          </p:cNvPr>
          <p:cNvSpPr/>
          <p:nvPr userDrawn="1"/>
        </p:nvSpPr>
        <p:spPr>
          <a:xfrm rot="16200000">
            <a:off x="4921874" y="365186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B433EAD1-81A9-539F-F76F-E4EFF23A4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567" y="328233"/>
            <a:ext cx="5632035" cy="4545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5E0FC310-C7B2-FF60-DF21-61083A211A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45568" y="782823"/>
            <a:ext cx="5632035" cy="387838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34" name="Picture 33" descr="Logo&#10;&#10;AI-generated content may be incorrect.">
            <a:extLst>
              <a:ext uri="{FF2B5EF4-FFF2-40B4-BE49-F238E27FC236}">
                <a16:creationId xmlns:a16="http://schemas.microsoft.com/office/drawing/2014/main" id="{479AD60D-E0AA-D68B-9C15-30C47A8D6C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83" y="290704"/>
            <a:ext cx="914400" cy="471055"/>
          </a:xfrm>
          <a:prstGeom prst="rect">
            <a:avLst/>
          </a:prstGeom>
        </p:spPr>
      </p:pic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00DA16DA-17F2-689A-211F-957BFE39B9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332" y="187155"/>
            <a:ext cx="8456177" cy="65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5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0489512-1597-49D6-D656-34D8B78D20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4801" y="1762912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BF440F6-6F3D-1C4B-4A1C-5FEBE19679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4803" y="2387945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FB1DE4-1BC8-CC3C-5F38-F4239D5F8563}"/>
              </a:ext>
            </a:extLst>
          </p:cNvPr>
          <p:cNvSpPr/>
          <p:nvPr userDrawn="1"/>
        </p:nvSpPr>
        <p:spPr>
          <a:xfrm rot="16200000">
            <a:off x="4921874" y="2164236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D8899779-A2C1-AAB7-8A17-4493297A4A5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54801" y="4730712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943F46E0-9E93-B964-0EF9-F9BA96A124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54803" y="5355745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5E9C55-6230-FBD1-1CEF-8080620E832E}"/>
              </a:ext>
            </a:extLst>
          </p:cNvPr>
          <p:cNvSpPr/>
          <p:nvPr userDrawn="1"/>
        </p:nvSpPr>
        <p:spPr>
          <a:xfrm rot="16200000">
            <a:off x="4921874" y="5132036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2C42C76-C1C3-1E56-4E93-5F2D23498D1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654801" y="3250536"/>
            <a:ext cx="5622801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511FBA1F-0FAD-2224-253D-A8C12C756F4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54803" y="3875569"/>
            <a:ext cx="5622799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E55442-0522-0E9D-282E-F1AEAF8A9015}"/>
              </a:ext>
            </a:extLst>
          </p:cNvPr>
          <p:cNvSpPr/>
          <p:nvPr userDrawn="1"/>
        </p:nvSpPr>
        <p:spPr>
          <a:xfrm rot="16200000">
            <a:off x="4921874" y="365186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B433EAD1-81A9-539F-F76F-E4EFF23A4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567" y="328233"/>
            <a:ext cx="5632035" cy="4545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5E0FC310-C7B2-FF60-DF21-61083A211AD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45568" y="782823"/>
            <a:ext cx="5632035" cy="387838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34" name="Picture 33" descr="Logo&#10;&#10;AI-generated content may be incorrect.">
            <a:extLst>
              <a:ext uri="{FF2B5EF4-FFF2-40B4-BE49-F238E27FC236}">
                <a16:creationId xmlns:a16="http://schemas.microsoft.com/office/drawing/2014/main" id="{479AD60D-E0AA-D68B-9C15-30C47A8D6C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83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66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63212" y="1704632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2568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42EBAB-D6C4-493B-8CF1-14E6E6917394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127B63-5977-F16A-5468-D45B73A94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3" y="317272"/>
            <a:ext cx="5751574" cy="4820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E6CDF0C-5F93-DB1B-C13F-8F4D6E9072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4" y="799287"/>
            <a:ext cx="5751574" cy="404946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2963F598-A3C5-2D37-14B6-F0207C049C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  <p:pic>
        <p:nvPicPr>
          <p:cNvPr id="18" name="Picture 17" descr="Logo&#10;&#10;AI-generated content may be incorrect.">
            <a:extLst>
              <a:ext uri="{FF2B5EF4-FFF2-40B4-BE49-F238E27FC236}">
                <a16:creationId xmlns:a16="http://schemas.microsoft.com/office/drawing/2014/main" id="{61C7EDF2-CB91-4AED-540D-F82464D536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rgbClr val="EAEBEA">
                <a:shade val="45000"/>
                <a:satMod val="135000"/>
              </a:srgb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5" b="95933" l="2182" r="97576">
                        <a14:foregroundMark x1="9758" y1="17584" x2="9758" y2="17584"/>
                        <a14:foregroundMark x1="9758" y1="17404" x2="9758" y2="17404"/>
                        <a14:foregroundMark x1="25758" y1="80622" x2="25758" y2="80622"/>
                        <a14:foregroundMark x1="3364" y1="34211" x2="8000" y2="34211"/>
                        <a14:foregroundMark x1="8000" y1="34211" x2="10091" y2="12321"/>
                        <a14:foregroundMark x1="10091" y1="12321" x2="13485" y2="5144"/>
                        <a14:foregroundMark x1="13485" y1="5144" x2="18121" y2="4844"/>
                        <a14:foregroundMark x1="18121" y1="4844" x2="21939" y2="12321"/>
                        <a14:foregroundMark x1="21939" y1="12321" x2="23788" y2="21352"/>
                        <a14:foregroundMark x1="23788" y1="21352" x2="23848" y2="23505"/>
                        <a14:foregroundMark x1="7061" y1="34928" x2="2212" y2="33792"/>
                        <a14:foregroundMark x1="91636" y1="31160" x2="95303" y2="35227"/>
                        <a14:foregroundMark x1="95303" y1="35227" x2="97636" y2="34510"/>
                        <a14:foregroundMark x1="97212" y1="66268" x2="92848" y2="66089"/>
                        <a14:foregroundMark x1="92848" y1="66089" x2="88152" y2="94498"/>
                        <a14:foregroundMark x1="88152" y1="94498" x2="83121" y2="96770"/>
                        <a14:foregroundMark x1="83121" y1="96770" x2="80061" y2="91208"/>
                        <a14:foregroundMark x1="80061" y1="91208" x2="76515" y2="75419"/>
                        <a14:foregroundMark x1="76515" y1="75419" x2="73576" y2="83254"/>
                        <a14:foregroundMark x1="73576" y1="83254" x2="72424" y2="90670"/>
                        <a14:foregroundMark x1="72424" y1="90670" x2="69545" y2="96531"/>
                        <a14:foregroundMark x1="69545" y1="96531" x2="65697" y2="95813"/>
                        <a14:foregroundMark x1="65697" y1="95813" x2="61818" y2="87978"/>
                        <a14:foregroundMark x1="61818" y1="87978" x2="59939" y2="77931"/>
                        <a14:foregroundMark x1="59939" y1="77931" x2="56242" y2="81100"/>
                        <a14:foregroundMark x1="56242" y1="81100" x2="53333" y2="96292"/>
                        <a14:foregroundMark x1="53333" y1="96292" x2="48152" y2="97309"/>
                        <a14:foregroundMark x1="48152" y1="97309" x2="43061" y2="80682"/>
                        <a14:foregroundMark x1="43061" y1="80682" x2="38788" y2="86065"/>
                        <a14:foregroundMark x1="38788" y1="86065" x2="37152" y2="94378"/>
                        <a14:foregroundMark x1="37152" y1="94378" x2="31848" y2="96531"/>
                        <a14:foregroundMark x1="31848" y1="96531" x2="27485" y2="88756"/>
                        <a14:foregroundMark x1="27485" y1="88756" x2="26121" y2="81220"/>
                        <a14:foregroundMark x1="26121" y1="81220" x2="21879" y2="76077"/>
                        <a14:foregroundMark x1="21879" y1="76077" x2="22788" y2="86423"/>
                        <a14:foregroundMark x1="22788" y1="86423" x2="19636" y2="96172"/>
                        <a14:foregroundMark x1="19636" y1="96172" x2="13788" y2="95933"/>
                        <a14:foregroundMark x1="13788" y1="95933" x2="10000" y2="84868"/>
                        <a14:foregroundMark x1="10000" y1="84868" x2="9091" y2="71352"/>
                        <a14:foregroundMark x1="9091" y1="71352" x2="3939" y2="67823"/>
                        <a14:foregroundMark x1="3939" y1="67823" x2="3091" y2="68002"/>
                        <a14:backgroundMark x1="20545" y1="36423" x2="20545" y2="36423"/>
                        <a14:backgroundMark x1="20697" y1="33373" x2="22030" y2="41029"/>
                        <a14:backgroundMark x1="21212" y1="50897" x2="20939" y2="35526"/>
                        <a14:backgroundMark x1="37364" y1="37560" x2="40000" y2="67404"/>
                        <a14:backgroundMark x1="45818" y1="37679" x2="46909" y2="64055"/>
                        <a14:backgroundMark x1="60879" y1="54785" x2="67182" y2="54486"/>
                        <a14:backgroundMark x1="71061" y1="33672" x2="72455" y2="60048"/>
                        <a14:backgroundMark x1="72455" y1="60048" x2="72182" y2="6363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068" y="1360969"/>
            <a:ext cx="992373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52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63212" y="1704632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92568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12586E-050E-4315-83AB-0CE353AA8A1B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127B63-5977-F16A-5468-D45B73A94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3" y="317272"/>
            <a:ext cx="5751574" cy="4820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E6CDF0C-5F93-DB1B-C13F-8F4D6E9072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4" y="799287"/>
            <a:ext cx="5751574" cy="404946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2963F598-A3C5-2D37-14B6-F0207C049C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7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A021ECF-83D4-1D2E-1724-60F83C24F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C2F55FF-3B6C-4E9E-6F82-54F5E548C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A3957BA-FF6E-E788-198D-CB5DEB8DC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610734C-7E05-4E5E-BCC1-44266923363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97A49F-0B29-CD45-B0AE-6CB9C0608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 flipH="1">
            <a:off x="0" y="2404377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63212" y="1409501"/>
            <a:ext cx="536086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E62AD6-8F9E-4F90-9BF7-B98E6CFFC443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127B63-5977-F16A-5468-D45B73A94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3" y="317272"/>
            <a:ext cx="5751574" cy="4820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3E6CDF0C-5F93-DB1B-C13F-8F4D6E9072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4" y="799287"/>
            <a:ext cx="5751574" cy="404946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2963F598-A3C5-2D37-14B6-F0207C049C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64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45567" y="1700784"/>
            <a:ext cx="563203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A319771-81AD-70B6-9B93-37CF5CF8A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567" y="328233"/>
            <a:ext cx="5632035" cy="4545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A425197-749C-CB78-C686-14ED5183A3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45568" y="782823"/>
            <a:ext cx="5632035" cy="387838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&#10;&#10;AI-generated content may be incorrect.">
            <a:extLst>
              <a:ext uri="{FF2B5EF4-FFF2-40B4-BE49-F238E27FC236}">
                <a16:creationId xmlns:a16="http://schemas.microsoft.com/office/drawing/2014/main" id="{C9041EAC-7B34-A368-EFBF-FFF1A106BC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83" y="290704"/>
            <a:ext cx="914400" cy="471055"/>
          </a:xfrm>
          <a:prstGeom prst="rect">
            <a:avLst/>
          </a:prstGeom>
        </p:spPr>
      </p:pic>
      <p:pic>
        <p:nvPicPr>
          <p:cNvPr id="19" name="Picture 18" descr="Logo&#10;&#10;AI-generated content may be incorrect.">
            <a:extLst>
              <a:ext uri="{FF2B5EF4-FFF2-40B4-BE49-F238E27FC236}">
                <a16:creationId xmlns:a16="http://schemas.microsoft.com/office/drawing/2014/main" id="{6C29998A-7CD4-6F41-603C-2E45B94032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rgbClr val="EAEBEA">
                <a:shade val="45000"/>
                <a:satMod val="135000"/>
              </a:srgb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5" b="95933" l="2182" r="97576">
                        <a14:foregroundMark x1="9758" y1="17584" x2="9758" y2="17584"/>
                        <a14:foregroundMark x1="9758" y1="17404" x2="9758" y2="17404"/>
                        <a14:foregroundMark x1="25758" y1="80622" x2="25758" y2="80622"/>
                        <a14:foregroundMark x1="3364" y1="34211" x2="8000" y2="34211"/>
                        <a14:foregroundMark x1="8000" y1="34211" x2="10091" y2="12321"/>
                        <a14:foregroundMark x1="10091" y1="12321" x2="13485" y2="5144"/>
                        <a14:foregroundMark x1="13485" y1="5144" x2="18121" y2="4844"/>
                        <a14:foregroundMark x1="18121" y1="4844" x2="21939" y2="12321"/>
                        <a14:foregroundMark x1="21939" y1="12321" x2="23788" y2="21352"/>
                        <a14:foregroundMark x1="23788" y1="21352" x2="23848" y2="23505"/>
                        <a14:foregroundMark x1="7061" y1="34928" x2="2212" y2="33792"/>
                        <a14:foregroundMark x1="91636" y1="31160" x2="95303" y2="35227"/>
                        <a14:foregroundMark x1="95303" y1="35227" x2="97636" y2="34510"/>
                        <a14:foregroundMark x1="97212" y1="66268" x2="92848" y2="66089"/>
                        <a14:foregroundMark x1="92848" y1="66089" x2="88152" y2="94498"/>
                        <a14:foregroundMark x1="88152" y1="94498" x2="83121" y2="96770"/>
                        <a14:foregroundMark x1="83121" y1="96770" x2="80061" y2="91208"/>
                        <a14:foregroundMark x1="80061" y1="91208" x2="76515" y2="75419"/>
                        <a14:foregroundMark x1="76515" y1="75419" x2="73576" y2="83254"/>
                        <a14:foregroundMark x1="73576" y1="83254" x2="72424" y2="90670"/>
                        <a14:foregroundMark x1="72424" y1="90670" x2="69545" y2="96531"/>
                        <a14:foregroundMark x1="69545" y1="96531" x2="65697" y2="95813"/>
                        <a14:foregroundMark x1="65697" y1="95813" x2="61818" y2="87978"/>
                        <a14:foregroundMark x1="61818" y1="87978" x2="59939" y2="77931"/>
                        <a14:foregroundMark x1="59939" y1="77931" x2="56242" y2="81100"/>
                        <a14:foregroundMark x1="56242" y1="81100" x2="53333" y2="96292"/>
                        <a14:foregroundMark x1="53333" y1="96292" x2="48152" y2="97309"/>
                        <a14:foregroundMark x1="48152" y1="97309" x2="43061" y2="80682"/>
                        <a14:foregroundMark x1="43061" y1="80682" x2="38788" y2="86065"/>
                        <a14:foregroundMark x1="38788" y1="86065" x2="37152" y2="94378"/>
                        <a14:foregroundMark x1="37152" y1="94378" x2="31848" y2="96531"/>
                        <a14:foregroundMark x1="31848" y1="96531" x2="27485" y2="88756"/>
                        <a14:foregroundMark x1="27485" y1="88756" x2="26121" y2="81220"/>
                        <a14:foregroundMark x1="26121" y1="81220" x2="21879" y2="76077"/>
                        <a14:foregroundMark x1="21879" y1="76077" x2="22788" y2="86423"/>
                        <a14:foregroundMark x1="22788" y1="86423" x2="19636" y2="96172"/>
                        <a14:foregroundMark x1="19636" y1="96172" x2="13788" y2="95933"/>
                        <a14:foregroundMark x1="13788" y1="95933" x2="10000" y2="84868"/>
                        <a14:foregroundMark x1="10000" y1="84868" x2="9091" y2="71352"/>
                        <a14:foregroundMark x1="9091" y1="71352" x2="3939" y2="67823"/>
                        <a14:foregroundMark x1="3939" y1="67823" x2="3091" y2="68002"/>
                        <a14:backgroundMark x1="20545" y1="36423" x2="20545" y2="36423"/>
                        <a14:backgroundMark x1="20697" y1="33373" x2="22030" y2="41029"/>
                        <a14:backgroundMark x1="21212" y1="50897" x2="20939" y2="35526"/>
                        <a14:backgroundMark x1="37364" y1="37560" x2="40000" y2="67404"/>
                        <a14:backgroundMark x1="45818" y1="37679" x2="46909" y2="64055"/>
                        <a14:backgroundMark x1="60879" y1="54785" x2="67182" y2="54486"/>
                        <a14:backgroundMark x1="71061" y1="33672" x2="72455" y2="60048"/>
                        <a14:backgroundMark x1="72455" y1="60048" x2="72182" y2="6363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550" y="1360969"/>
            <a:ext cx="992373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73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45567" y="1700784"/>
            <a:ext cx="563203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A319771-81AD-70B6-9B93-37CF5CF8A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567" y="328233"/>
            <a:ext cx="5632035" cy="4545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A425197-749C-CB78-C686-14ED5183A3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45568" y="782823"/>
            <a:ext cx="5632035" cy="387838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&#10;&#10;AI-generated content may be incorrect.">
            <a:extLst>
              <a:ext uri="{FF2B5EF4-FFF2-40B4-BE49-F238E27FC236}">
                <a16:creationId xmlns:a16="http://schemas.microsoft.com/office/drawing/2014/main" id="{C9041EAC-7B34-A368-EFBF-FFF1A106BC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83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53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FB1C66-E821-4098-82A1-7B10BB80712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EA601A07-0F7E-F9D4-E8D5-819B4A56D6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55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C9EC4948-C9AD-FC14-3A4C-CC5457FCAA4C}"/>
              </a:ext>
            </a:extLst>
          </p:cNvPr>
          <p:cNvPicPr/>
          <p:nvPr userDrawn="1"/>
        </p:nvPicPr>
        <p:blipFill>
          <a:blip r:embed="rId2" cstate="screen">
            <a:duotone>
              <a:srgbClr val="EAEBEA">
                <a:shade val="45000"/>
                <a:satMod val="135000"/>
              </a:srgb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25" b="95933" l="2182" r="97576">
                        <a14:foregroundMark x1="9758" y1="17584" x2="9758" y2="17584"/>
                        <a14:foregroundMark x1="9758" y1="17404" x2="9758" y2="17404"/>
                        <a14:foregroundMark x1="25758" y1="80622" x2="25758" y2="80622"/>
                        <a14:foregroundMark x1="3364" y1="34211" x2="8000" y2="34211"/>
                        <a14:foregroundMark x1="8000" y1="34211" x2="10091" y2="12321"/>
                        <a14:foregroundMark x1="10091" y1="12321" x2="13485" y2="5144"/>
                        <a14:foregroundMark x1="13485" y1="5144" x2="18121" y2="4844"/>
                        <a14:foregroundMark x1="18121" y1="4844" x2="21939" y2="12321"/>
                        <a14:foregroundMark x1="21939" y1="12321" x2="23788" y2="21352"/>
                        <a14:foregroundMark x1="23788" y1="21352" x2="23848" y2="23505"/>
                        <a14:foregroundMark x1="7061" y1="34928" x2="2212" y2="33792"/>
                        <a14:foregroundMark x1="91636" y1="31160" x2="95303" y2="35227"/>
                        <a14:foregroundMark x1="95303" y1="35227" x2="97636" y2="34510"/>
                        <a14:foregroundMark x1="97212" y1="66268" x2="92848" y2="66089"/>
                        <a14:foregroundMark x1="92848" y1="66089" x2="88152" y2="94498"/>
                        <a14:foregroundMark x1="88152" y1="94498" x2="83121" y2="96770"/>
                        <a14:foregroundMark x1="83121" y1="96770" x2="80061" y2="91208"/>
                        <a14:foregroundMark x1="80061" y1="91208" x2="76515" y2="75419"/>
                        <a14:foregroundMark x1="76515" y1="75419" x2="73576" y2="83254"/>
                        <a14:foregroundMark x1="73576" y1="83254" x2="72424" y2="90670"/>
                        <a14:foregroundMark x1="72424" y1="90670" x2="69545" y2="96531"/>
                        <a14:foregroundMark x1="69545" y1="96531" x2="65697" y2="95813"/>
                        <a14:foregroundMark x1="65697" y1="95813" x2="61818" y2="87978"/>
                        <a14:foregroundMark x1="61818" y1="87978" x2="59939" y2="77931"/>
                        <a14:foregroundMark x1="59939" y1="77931" x2="56242" y2="81100"/>
                        <a14:foregroundMark x1="56242" y1="81100" x2="53333" y2="96292"/>
                        <a14:foregroundMark x1="53333" y1="96292" x2="48152" y2="97309"/>
                        <a14:foregroundMark x1="48152" y1="97309" x2="43061" y2="80682"/>
                        <a14:foregroundMark x1="43061" y1="80682" x2="38788" y2="86065"/>
                        <a14:foregroundMark x1="38788" y1="86065" x2="37152" y2="94378"/>
                        <a14:foregroundMark x1="37152" y1="94378" x2="31848" y2="96531"/>
                        <a14:foregroundMark x1="31848" y1="96531" x2="27485" y2="88756"/>
                        <a14:foregroundMark x1="27485" y1="88756" x2="26121" y2="81220"/>
                        <a14:foregroundMark x1="26121" y1="81220" x2="21879" y2="76077"/>
                        <a14:foregroundMark x1="21879" y1="76077" x2="22788" y2="86423"/>
                        <a14:foregroundMark x1="22788" y1="86423" x2="19636" y2="96172"/>
                        <a14:foregroundMark x1="19636" y1="96172" x2="13788" y2="95933"/>
                        <a14:foregroundMark x1="13788" y1="95933" x2="10000" y2="84868"/>
                        <a14:foregroundMark x1="10000" y1="84868" x2="9091" y2="71352"/>
                        <a14:foregroundMark x1="9091" y1="71352" x2="3939" y2="67823"/>
                        <a14:foregroundMark x1="3939" y1="67823" x2="3091" y2="68002"/>
                        <a14:backgroundMark x1="20545" y1="36423" x2="20545" y2="36423"/>
                        <a14:backgroundMark x1="20697" y1="33373" x2="22030" y2="41029"/>
                        <a14:backgroundMark x1="21212" y1="50897" x2="20939" y2="35526"/>
                        <a14:backgroundMark x1="37364" y1="37560" x2="40000" y2="67404"/>
                        <a14:backgroundMark x1="45818" y1="37679" x2="46909" y2="64055"/>
                        <a14:backgroundMark x1="60879" y1="54785" x2="67182" y2="54486"/>
                        <a14:backgroundMark x1="71061" y1="33672" x2="72455" y2="60048"/>
                        <a14:backgroundMark x1="72455" y1="60048" x2="72182" y2="6363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4762" y="261467"/>
            <a:ext cx="12500509" cy="6335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2D14C9-ECA5-4E64-8601-C1225B4EF02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EA601A07-0F7E-F9D4-E8D5-819B4A56D6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765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930" y="1815932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6930" y="2485034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728872" y="223682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379865" y="1815932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79865" y="2485034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931807" y="223682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2984ED-459D-08F0-9726-7A6EAF743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28232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1E6EF5E6-8092-22A0-0CC2-AA43650FC6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82823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8EEBE1D8-E61E-12E6-DBFC-2FE591AA76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88096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80736" y="16059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80736" y="22750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728871" y="20403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642567" y="16120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642567" y="22811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4190702" y="20464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180736" y="40496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180736" y="47187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728871" y="44839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642567" y="40557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642567" y="47248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4190702" y="44900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FF849B-F482-4D2C-A8D1-37FEC1C9B28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3F9E10-7B33-8F7D-AE36-FC2A7D8B2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04688"/>
            <a:ext cx="6550085" cy="4570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89E0B7FF-834A-4DC9-1C40-DB4FA8C26E4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61759"/>
            <a:ext cx="6550085" cy="408902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5D1498F3-4E62-AD19-44DE-7B0EDDB34C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3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80737" y="1593497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80737" y="2262599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728872" y="2027837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04400" y="1593497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04400" y="2262599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652535" y="2027837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642568" y="159961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642568" y="226871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4190703" y="203395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180737" y="4037145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180737" y="4706247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728872" y="4471485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104400" y="4037145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104400" y="4706247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652535" y="4471485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642568" y="404325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642568" y="471236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4190703" y="447759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0A8A7E-A3AD-4003-A97D-66414D96EAE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ADAB1C4-AAEF-7193-2E73-7974A7EA6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04688"/>
            <a:ext cx="10011917" cy="4570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2AA09C12-F576-254B-D634-36A70100049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61759"/>
            <a:ext cx="10011917" cy="408902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&#10;&#10;AI-generated content may be incorrect.">
            <a:extLst>
              <a:ext uri="{FF2B5EF4-FFF2-40B4-BE49-F238E27FC236}">
                <a16:creationId xmlns:a16="http://schemas.microsoft.com/office/drawing/2014/main" id="{7A5B6C6B-BC27-32E5-E045-9DA34256CC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054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0561320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0561320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A73727AC-C6FB-50A0-3ABB-C2F467A6AF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402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0561320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0561320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A73727AC-C6FB-50A0-3ABB-C2F467A6AF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5"/>
            <a:ext cx="7552944" cy="4655565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A85D5F0-258C-8147-D45F-D8D27B7DE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AB6C2E-8DB9-2349-0653-6F3E6FE06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20982C1-07DD-4984-9593-ADBC068B12FA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AEE3D61-5F0C-F595-D2A0-1C53E869C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833718"/>
            <a:ext cx="9994392" cy="5244353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078072"/>
            <a:ext cx="9994392" cy="367552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9019193E-5FB0-68A5-14C5-18F5B45504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79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988C13-878F-496D-86C4-57B676FAE9E7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0D21B39E-DDD7-221D-DECF-5F9D7B587E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DEE59-4ADE-8454-64A0-A639CE578162}"/>
              </a:ext>
            </a:extLst>
          </p:cNvPr>
          <p:cNvSpPr txBox="1"/>
          <p:nvPr userDrawn="1"/>
        </p:nvSpPr>
        <p:spPr>
          <a:xfrm>
            <a:off x="9686339" y="-238101"/>
            <a:ext cx="2460908" cy="738664"/>
          </a:xfrm>
          <a:prstGeom prst="rect">
            <a:avLst/>
          </a:prstGeom>
          <a:noFill/>
        </p:spPr>
        <p:txBody>
          <a:bodyPr wrap="square" lIns="365760" tIns="274320" rIns="365760" bIns="274320" rtlCol="0" anchor="ctr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11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Coldbox</a:t>
            </a:r>
            <a:r>
              <a:rPr lang="en-US" sz="11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 Photo: 2025-02-19</a:t>
            </a:r>
          </a:p>
        </p:txBody>
      </p:sp>
    </p:spTree>
    <p:extLst>
      <p:ext uri="{BB962C8B-B14F-4D97-AF65-F5344CB8AC3E}">
        <p14:creationId xmlns:p14="http://schemas.microsoft.com/office/powerpoint/2010/main" val="3223557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47DCF6-14B6-41E3-8453-CD547B20ECE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B1E068BF-B716-2199-A479-A39B4DB4D7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44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59278" y="2355416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212" y="2355416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3212" y="3278981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3212" y="3730346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59278" y="3278981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59278" y="3730346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3922" y="3278981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93922" y="3744122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28567" y="3278981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28567" y="3744122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8568" y="2355416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3923" y="2355416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3140944" y="2697700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704080" y="2697700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273135" y="2697700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933209-6FAC-459B-A76A-DB2B381E59FD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2B13FB5-F1D1-23C0-29AC-9108F8BBB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12934"/>
            <a:ext cx="9994391" cy="448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31E2DD62-FD38-20D2-D087-90A2B8A06DE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61759"/>
            <a:ext cx="9994391" cy="617963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C1AA8A58-E3F9-E0C9-FD5C-6DDCB208C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30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3212" y="1613971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3212" y="2329854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3213" y="3040099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63213" y="3754934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63212" y="4480422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63212" y="5196349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0263" y="5731041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7288557" y="1694491"/>
            <a:ext cx="3718252" cy="382042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E13B11-161F-415E-91B1-0779B8DFA5FC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2C72510-4EA1-5DD3-FEFA-2D9F72291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12934"/>
            <a:ext cx="9994391" cy="448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575B6B65-6963-92C9-6355-A9B5013FED8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61759"/>
            <a:ext cx="9994391" cy="617963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4" name="Picture 13" descr="Logo&#10;&#10;AI-generated content may be incorrect.">
            <a:extLst>
              <a:ext uri="{FF2B5EF4-FFF2-40B4-BE49-F238E27FC236}">
                <a16:creationId xmlns:a16="http://schemas.microsoft.com/office/drawing/2014/main" id="{BF634C2C-35A7-6664-C334-7108FDEE93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93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3212" y="5895773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1164737" y="1686358"/>
            <a:ext cx="9992867" cy="4105656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5093E07-2AD6-4DC4-8F41-0B36F1918A9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A961E56-602A-7F7F-9EBA-73C308C2C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12934"/>
            <a:ext cx="9994391" cy="448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ADBE8647-F977-997D-3385-4A63C4FA03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61759"/>
            <a:ext cx="9994391" cy="617963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4" name="Picture 13" descr="Logo&#10;&#10;AI-generated content may be incorrect.">
            <a:extLst>
              <a:ext uri="{FF2B5EF4-FFF2-40B4-BE49-F238E27FC236}">
                <a16:creationId xmlns:a16="http://schemas.microsoft.com/office/drawing/2014/main" id="{7D4A784C-DC61-6FA8-44DB-3A8A10E4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7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ED9207B8-780B-963F-8D5A-4662A4440C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256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e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7E4C9D-7B9C-FE21-191C-FC791BBD48E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E173C3E3-F2E3-9025-595A-7D206BE1C5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24487" y="2242020"/>
            <a:ext cx="4781077" cy="1186980"/>
          </a:xfrm>
          <a:prstGeom prst="rect">
            <a:avLst/>
          </a:prstGeom>
        </p:spPr>
      </p:pic>
      <p:pic>
        <p:nvPicPr>
          <p:cNvPr id="1026" name="Picture 2" descr="FermiForward Logo">
            <a:extLst>
              <a:ext uri="{FF2B5EF4-FFF2-40B4-BE49-F238E27FC236}">
                <a16:creationId xmlns:a16="http://schemas.microsoft.com/office/drawing/2014/main" id="{75285CBE-BB6D-2A7B-BF4F-BA99CF7A3A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biLevel thresh="75000"/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706" y="3715388"/>
            <a:ext cx="2289291" cy="3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raphical user interface&#10;&#10;AI-generated content may be incorrect.">
            <a:extLst>
              <a:ext uri="{FF2B5EF4-FFF2-40B4-BE49-F238E27FC236}">
                <a16:creationId xmlns:a16="http://schemas.microsoft.com/office/drawing/2014/main" id="{FBDD0DFC-A4F9-001C-2BD6-E167E16A07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59" y="3347188"/>
            <a:ext cx="1949305" cy="109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956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39C86EC3-9E4D-5E3E-5E48-7ACE912467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46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-3031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39C86EC3-9E4D-5E3E-5E48-7ACE912467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94901-AF2C-B02D-FCA2-A85DD8DD1526}"/>
              </a:ext>
            </a:extLst>
          </p:cNvPr>
          <p:cNvSpPr txBox="1"/>
          <p:nvPr userDrawn="1"/>
        </p:nvSpPr>
        <p:spPr>
          <a:xfrm>
            <a:off x="9686339" y="-238101"/>
            <a:ext cx="2460908" cy="738664"/>
          </a:xfrm>
          <a:prstGeom prst="rect">
            <a:avLst/>
          </a:prstGeom>
          <a:noFill/>
        </p:spPr>
        <p:txBody>
          <a:bodyPr wrap="square" lIns="365760" tIns="274320" rIns="365760" bIns="274320" rtlCol="0" anchor="ctr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11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Coldbox</a:t>
            </a:r>
            <a:r>
              <a:rPr lang="en-US" sz="11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pitchFamily="2" charset="0"/>
              </a:rPr>
              <a:t> Photo: 2025-02-19</a:t>
            </a:r>
          </a:p>
        </p:txBody>
      </p:sp>
    </p:spTree>
    <p:extLst>
      <p:ext uri="{BB962C8B-B14F-4D97-AF65-F5344CB8AC3E}">
        <p14:creationId xmlns:p14="http://schemas.microsoft.com/office/powerpoint/2010/main" val="53850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C98FE87-3227-FE8F-1184-6ED5D7953B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005" y="2485601"/>
            <a:ext cx="3502152" cy="437239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06679A6-BAC8-A060-289A-8B694E6B370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0292E1A-E82E-2CE4-28E9-5EACA8E7AFC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AC32D97-BF84-9A59-46CE-90D976E6C72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AF28F28-6FC4-F01C-421A-E6D167FA844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32EFDE6-F37E-3D2B-AE9C-854BD3156E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5DD8F6-094F-B0E6-5C51-17843B8AA80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79CBFC-43AD-BD87-6E17-81306969D4C1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5BEE91-39F3-5398-68CE-30C64F8DB9E7}"/>
              </a:ext>
            </a:extLst>
          </p:cNvPr>
          <p:cNvSpPr/>
          <p:nvPr userDrawn="1"/>
        </p:nvSpPr>
        <p:spPr>
          <a:xfrm rot="16200000">
            <a:off x="466340" y="210312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2D88C-E461-EAC6-6DC2-2FD22994E22B}"/>
              </a:ext>
            </a:extLst>
          </p:cNvPr>
          <p:cNvSpPr/>
          <p:nvPr userDrawn="1"/>
        </p:nvSpPr>
        <p:spPr>
          <a:xfrm rot="16200000">
            <a:off x="462608" y="359003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7AFB5-C1D5-D858-C1E6-5060537DB0CA}"/>
              </a:ext>
            </a:extLst>
          </p:cNvPr>
          <p:cNvSpPr/>
          <p:nvPr userDrawn="1"/>
        </p:nvSpPr>
        <p:spPr>
          <a:xfrm rot="16200000">
            <a:off x="462608" y="506990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C74C5BEF-9333-0CD6-36C0-7E467A10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62445DC-3C61-6151-F20C-741219E2A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44FCE5-59CC-4AD4-96EF-B1853D330EE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23" name="Footer Placeholder 8">
            <a:extLst>
              <a:ext uri="{FF2B5EF4-FFF2-40B4-BE49-F238E27FC236}">
                <a16:creationId xmlns:a16="http://schemas.microsoft.com/office/drawing/2014/main" id="{1269370E-F9ED-DC43-97DC-4A51823BF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AI-generated content may be incorrect.">
            <a:extLst>
              <a:ext uri="{FF2B5EF4-FFF2-40B4-BE49-F238E27FC236}">
                <a16:creationId xmlns:a16="http://schemas.microsoft.com/office/drawing/2014/main" id="{2239DED6-C96E-BC69-DE1D-A500080576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89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2804989D-252E-6991-DE95-D4969313ED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10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7807" y="1828547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70538" y="2833553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32367" y="1828547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35884" y="2833553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1163212" y="268714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625825" y="268714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7807" y="38776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70538" y="48826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32367" y="38776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35884" y="48826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1163212" y="47362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625825" y="47362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D7F8F42-7521-414A-B9FA-47948B229692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85D1149-C4D7-B0CE-1B7F-1A3C269AD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12934"/>
            <a:ext cx="9994391" cy="448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89008383-CA55-A39A-0685-3D0D08AC8E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63213" y="761759"/>
            <a:ext cx="9994391" cy="617963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7B55A643-BE24-F04E-2EFF-10981E35FF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53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96927" y="1828547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6927" y="2833553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7807" y="1828547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70538" y="2833553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32367" y="1828547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35884" y="2833553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1163212" y="268714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625825" y="268714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8100445" y="268714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096927" y="38776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96927" y="48826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7807" y="38776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70538" y="48826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32367" y="38776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35884" y="48826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1163212" y="47362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625825" y="47362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8100445" y="47362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7A5C18-CBF1-4984-9E45-E2F0A253768B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AE3A3C6-6912-EF2B-BC56-1D9451DA9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12934"/>
            <a:ext cx="9994391" cy="448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C40AD614-969E-72F3-4F4D-8F67873A236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63213" y="761759"/>
            <a:ext cx="9994391" cy="617963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6DF5BE9F-D730-EFA8-CB10-01BB929D58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8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3213" y="169312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13685" y="169312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3212" y="243171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13686" y="243171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63212" y="317000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13686" y="317000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63212" y="390152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13686" y="390152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63212" y="463304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13686" y="463304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63212" y="536456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13686" y="536456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70755" y="169312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19870" y="169312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0755" y="243171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9870" y="243171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0755" y="317000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19870" y="317000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70755" y="390152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19870" y="390152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70755" y="463304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19870" y="463304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0755" y="536456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19870" y="536456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84947" y="385432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5114582" y="385432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F42B75B-C4DE-4BF6-B1C7-920B2774F3FF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386524E-1487-A764-158F-84F0294843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12934"/>
            <a:ext cx="9994391" cy="448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CAFAB2BD-3BBF-C2BE-ADB3-1A4CB805BDC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163213" y="761759"/>
            <a:ext cx="9994391" cy="617963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4FB90B34-B0A4-BA3B-BAEF-A9E7F85E14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79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6728" y="1749955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66728" y="2439663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374271" y="1749955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4271" y="2412230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1163212" y="226550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374270" y="226550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0B39EE-37C5-42DC-AFBB-3167F8674A7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686ADEE-B780-A2C9-C7B2-C851A878C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212" y="312934"/>
            <a:ext cx="9994391" cy="448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A001A9D8-8EED-7AC3-A21B-81C3017AF5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63213" y="761759"/>
            <a:ext cx="9994391" cy="617963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86420094-4DDB-57A4-77B6-3281A2710B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28" y="29070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739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4A9B0-CA0A-178A-D2C8-2B7FFD19D0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927B3-E4DA-F79C-E14A-354BC3DBEE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A69EFA-434C-4206-A5D0-F8320B6AB510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FC133-253A-FB5E-7EDC-FB21B6438A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  <p:pic>
        <p:nvPicPr>
          <p:cNvPr id="6" name="Picture 5" descr="A picture containing sky, outdoor, shore&#10;&#10;AI-generated content may be incorrect.">
            <a:extLst>
              <a:ext uri="{FF2B5EF4-FFF2-40B4-BE49-F238E27FC236}">
                <a16:creationId xmlns:a16="http://schemas.microsoft.com/office/drawing/2014/main" id="{AC84C0BD-C280-55ED-27E9-53DEEEC38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032" y="-28321"/>
            <a:ext cx="12308065" cy="69146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BD119BF-FAE5-FEFC-8CB3-EDA29B68D6F1}"/>
              </a:ext>
            </a:extLst>
          </p:cNvPr>
          <p:cNvSpPr txBox="1">
            <a:spLocks/>
          </p:cNvSpPr>
          <p:nvPr userDrawn="1"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4056E-B659-FB75-EA40-38BD035E6F75}"/>
              </a:ext>
            </a:extLst>
          </p:cNvPr>
          <p:cNvSpPr txBox="1"/>
          <p:nvPr userDrawn="1"/>
        </p:nvSpPr>
        <p:spPr>
          <a:xfrm>
            <a:off x="147388" y="4789396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http://pip2.fnal.gov/</a:t>
            </a:r>
          </a:p>
          <a:p>
            <a:r>
              <a:rPr lang="en-US" sz="100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@PIP2accelerator</a:t>
            </a:r>
          </a:p>
          <a:p>
            <a:endParaRPr lang="en-US" sz="100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/showcase/pip-ii/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38B774E-14B1-53BC-8E45-D6B3E9D53D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85" y="5907821"/>
            <a:ext cx="274320" cy="274320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A25E7C45-68FC-A5D8-E7EF-4D3CAC9404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85" y="6368553"/>
            <a:ext cx="274320" cy="27432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2E058DF-1A18-D77B-09FE-7AF950C606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85" y="5447088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53DA89-7369-92B5-2E58-2365B95C95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184" y="2485601"/>
            <a:ext cx="3829816" cy="4372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531AAB-D505-D36C-8B1B-D0CE8C39AE6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F91DDC9-3C77-AE25-AD6A-5CAA1B0B758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DFB0FD2-7BC2-96B5-E908-9E793D7A21C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28DC68C-729B-0E68-E41F-3D8EF8C410B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BBEB291-C072-DC62-9871-B1C2625A177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B4F7E851-3834-9022-BCE4-1B17A0BC0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51914-5431-8978-7220-5657A27CE66F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2317FB-047B-A3D6-D556-CCDC6B45B460}"/>
              </a:ext>
            </a:extLst>
          </p:cNvPr>
          <p:cNvSpPr/>
          <p:nvPr userDrawn="1"/>
        </p:nvSpPr>
        <p:spPr>
          <a:xfrm rot="16200000">
            <a:off x="4718304" y="210312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49E0E0-0607-9811-60D3-C2F277CD8708}"/>
              </a:ext>
            </a:extLst>
          </p:cNvPr>
          <p:cNvSpPr/>
          <p:nvPr userDrawn="1"/>
        </p:nvSpPr>
        <p:spPr>
          <a:xfrm rot="16200000">
            <a:off x="4714572" y="359003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D66A62-A6CC-2FED-7DED-014492C8BCFC}"/>
              </a:ext>
            </a:extLst>
          </p:cNvPr>
          <p:cNvSpPr/>
          <p:nvPr userDrawn="1"/>
        </p:nvSpPr>
        <p:spPr>
          <a:xfrm rot="16200000">
            <a:off x="4714572" y="506990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A4B237-933A-4487-171C-DA6B739E6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C9EE9D-52D9-F737-DF6B-0633F4E72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005" y="2485601"/>
            <a:ext cx="3476609" cy="4372399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3A57D5B-627C-A3B7-CE71-F9BB4D100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D842A0C-13A4-B485-9D76-5DAD01862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A89A7A6-D093-4261-868D-821AB9AECBB9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8975CF8A-382F-B3C3-6FFD-196B06638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image" Target="../media/image1.jpeg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image" Target="../media/image16.png"/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theme" Target="../theme/theme3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84423-9B7E-894D-17E8-5799F1AEF4A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DC08A2D-B83C-9B6B-B025-72627A101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CD5C3E-642F-9ECD-744C-3AF39C228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826CE1F-46CA-43A6-A7B1-1C757C7580E5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A0491F4-78A4-B342-88A9-77B17DB06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83" r:id="rId23"/>
    <p:sldLayoutId id="2147483986" r:id="rId2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949CC-7B85-CB31-09E1-C309264B4A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535F4BA7-C6E2-46F5-BD0F-9518B8946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23084C-30A7-EACB-FA5C-1D4DE174C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E1497C0-12A4-4C42-98BB-9626AA4DD247}" type="datetime1">
              <a:rPr lang="en-US" smtClean="0"/>
              <a:t>12/1/2025</a:t>
            </a:fld>
            <a:endParaRPr lang="en-US" dirty="0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2B73A0A4-105D-2C74-03DC-A19009872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BCM/BLM/BPM Pickup FDR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0" r:id="rId3"/>
    <p:sldLayoutId id="2147483974" r:id="rId4"/>
    <p:sldLayoutId id="2147483971" r:id="rId5"/>
    <p:sldLayoutId id="2147483972" r:id="rId6"/>
    <p:sldLayoutId id="2147483973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err="1"/>
              <a:t>Phytron</a:t>
            </a:r>
            <a:r>
              <a:rPr lang="en-US" dirty="0"/>
              <a:t>: Quick Glance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105561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1947, German Company.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r>
              <a:rPr lang="en-US" dirty="0"/>
              <a:t>Power electronics and controls solutions: stepper motors, linear actuators with optional gears, and feedback systems etc., generally for extreme environmental conditions.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  <a:p>
            <a:pPr lvl="1"/>
            <a:r>
              <a:rPr lang="en-US" dirty="0"/>
              <a:t>Motion control for PIP-II: </a:t>
            </a:r>
            <a:r>
              <a:rPr lang="en-US" dirty="0" err="1"/>
              <a:t>PhyMOTION</a:t>
            </a:r>
            <a:r>
              <a:rPr lang="en-US" dirty="0"/>
              <a:t> (chassis + modules + power supply).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r>
              <a:rPr lang="en-US" dirty="0"/>
              <a:t>Via modules and submodules combines motion control and PLC-related functions etc.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2EB5FCDD-7CCB-66F6-3E39-B46C152B249B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8494"/>
            <a:ext cx="914400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4008" r:id="rId18"/>
    <p:sldLayoutId id="2147484009" r:id="rId19"/>
    <p:sldLayoutId id="2147484010" r:id="rId20"/>
    <p:sldLayoutId id="2147484011" r:id="rId21"/>
    <p:sldLayoutId id="2147484012" r:id="rId22"/>
    <p:sldLayoutId id="2147484013" r:id="rId23"/>
    <p:sldLayoutId id="2147484014" r:id="rId24"/>
    <p:sldLayoutId id="2147484015" r:id="rId25"/>
    <p:sldLayoutId id="2147484016" r:id="rId26"/>
    <p:sldLayoutId id="2147484017" r:id="rId27"/>
    <p:sldLayoutId id="2147484018" r:id="rId28"/>
    <p:sldLayoutId id="2147484019" r:id="rId29"/>
    <p:sldLayoutId id="2147484020" r:id="rId30"/>
    <p:sldLayoutId id="2147484021" r:id="rId31"/>
    <p:sldLayoutId id="2147484022" r:id="rId32"/>
    <p:sldLayoutId id="2147484023" r:id="rId33"/>
    <p:sldLayoutId id="2147484024" r:id="rId34"/>
    <p:sldLayoutId id="2147484025" r:id="rId35"/>
    <p:sldLayoutId id="2147484026" r:id="rId36"/>
    <p:sldLayoutId id="2147484027" r:id="rId37"/>
    <p:sldLayoutId id="2147484028" r:id="rId38"/>
    <p:sldLayoutId id="2147484029" r:id="rId39"/>
    <p:sldLayoutId id="2147484030" r:id="rId40"/>
    <p:sldLayoutId id="2147484031" r:id="rId41"/>
    <p:sldLayoutId id="2147484032" r:id="rId42"/>
    <p:sldLayoutId id="2147484033" r:id="rId43"/>
    <p:sldLayoutId id="2147484034" r:id="rId44"/>
    <p:sldLayoutId id="2147484035" r:id="rId4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lang="en-US" sz="2000" kern="1200" spc="-20" baseline="0" smtClean="0">
          <a:solidFill>
            <a:schemeClr val="tx1"/>
          </a:solidFill>
          <a:effectLst/>
          <a:latin typeface="Helvetica" pitchFamily="2" charset="0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Tx/>
        <a:buFontTx/>
        <a:buChar char="-"/>
        <a:tabLst/>
        <a:defRPr lang="en-US" sz="1600" b="0" i="0" u="none" strike="noStrike" kern="1200" spc="-20" baseline="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>
            <a:normAutofit/>
          </a:bodyPr>
          <a:lstStyle/>
          <a:p>
            <a:r>
              <a:rPr lang="en-US" sz="5400" dirty="0" err="1"/>
              <a:t>MicroTCA</a:t>
            </a:r>
            <a:r>
              <a:rPr lang="en-US" sz="5400" dirty="0"/>
              <a:t> Development for PIP-II Beam Instrumentation at  Fermilab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5115756"/>
            <a:ext cx="10003536" cy="278477"/>
          </a:xfrm>
        </p:spPr>
        <p:txBody>
          <a:bodyPr/>
          <a:lstStyle/>
          <a:p>
            <a:r>
              <a:rPr lang="en-US" dirty="0"/>
              <a:t>R. T.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dirty="0"/>
              <a:t>AD/BI Hardware Design Engineer</a:t>
            </a:r>
          </a:p>
          <a:p>
            <a:r>
              <a:rPr lang="en-US" dirty="0"/>
              <a:t>Senior Engineer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December,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F1985-E690-EE9D-49D0-3C1EB7CFC3DD}"/>
              </a:ext>
            </a:extLst>
          </p:cNvPr>
          <p:cNvSpPr txBox="1"/>
          <p:nvPr/>
        </p:nvSpPr>
        <p:spPr>
          <a:xfrm>
            <a:off x="9130843" y="0"/>
            <a:ext cx="3061157" cy="723275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100" dirty="0">
                <a:solidFill>
                  <a:schemeClr val="bg1"/>
                </a:solidFill>
              </a:rPr>
              <a:t>FERMILAB-SLIDES-25-0307-AD-PIP2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418D6-0035-2122-5397-A6A72D948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92814A-B106-1DCE-9010-FDD2C24E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ACCT Monitor RTM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2A35FF-BF35-65A8-1E3A-99567B24F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" name="Picture Placeholder 18" descr="A close-up of a computer&#10;&#10;AI-generated content may be incorrect.">
            <a:extLst>
              <a:ext uri="{FF2B5EF4-FFF2-40B4-BE49-F238E27FC236}">
                <a16:creationId xmlns:a16="http://schemas.microsoft.com/office/drawing/2014/main" id="{D5961A11-5725-7279-CA44-19ADEDF659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3104" y="820351"/>
            <a:ext cx="2630312" cy="1628814"/>
          </a:xfrm>
          <a:prstGeom prst="rect">
            <a:avLst/>
          </a:prstGeom>
        </p:spPr>
      </p:pic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850A8AA-C26C-8E7D-03A4-062998A65428}"/>
              </a:ext>
            </a:extLst>
          </p:cNvPr>
          <p:cNvSpPr txBox="1">
            <a:spLocks/>
          </p:cNvSpPr>
          <p:nvPr/>
        </p:nvSpPr>
        <p:spPr>
          <a:xfrm>
            <a:off x="8833104" y="2449165"/>
            <a:ext cx="2630312" cy="290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Differential Amplifier Output</a:t>
            </a:r>
            <a:endParaRPr lang="en-US" sz="1400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AD0C218-D6C4-897E-BB2C-5DD0E7E619E7}"/>
              </a:ext>
            </a:extLst>
          </p:cNvPr>
          <p:cNvSpPr txBox="1">
            <a:spLocks/>
          </p:cNvSpPr>
          <p:nvPr/>
        </p:nvSpPr>
        <p:spPr>
          <a:xfrm>
            <a:off x="8833104" y="4457874"/>
            <a:ext cx="2630312" cy="290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LVDS Clock Input to ADC</a:t>
            </a:r>
            <a:endParaRPr lang="en-US" sz="1400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B77F5E4-4400-0BFB-E9AD-74CC604FDCAA}"/>
              </a:ext>
            </a:extLst>
          </p:cNvPr>
          <p:cNvSpPr txBox="1">
            <a:spLocks/>
          </p:cNvSpPr>
          <p:nvPr/>
        </p:nvSpPr>
        <p:spPr>
          <a:xfrm>
            <a:off x="8833104" y="6463327"/>
            <a:ext cx="2630312" cy="290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Digitized Sine wave in Xilinx</a:t>
            </a:r>
            <a:endParaRPr lang="en-US" sz="1400" dirty="0"/>
          </a:p>
        </p:txBody>
      </p:sp>
      <p:pic>
        <p:nvPicPr>
          <p:cNvPr id="20" name="Picture Placeholder 2" descr="Graphical user interface&#10;&#10;AI-generated content may be incorrect.">
            <a:extLst>
              <a:ext uri="{FF2B5EF4-FFF2-40B4-BE49-F238E27FC236}">
                <a16:creationId xmlns:a16="http://schemas.microsoft.com/office/drawing/2014/main" id="{A8877A82-87B3-3B74-160F-EDA0B5AA21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3104" y="2829060"/>
            <a:ext cx="2630312" cy="1628814"/>
          </a:xfrm>
          <a:prstGeom prst="rect">
            <a:avLst/>
          </a:prstGeom>
        </p:spPr>
      </p:pic>
      <p:pic>
        <p:nvPicPr>
          <p:cNvPr id="21" name="Picture Placeholder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A0DE035-5D79-542A-F47A-8753401634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3104" y="4834513"/>
            <a:ext cx="2630312" cy="1628814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8483B3E1-4645-83C8-4A06-8B5150C3D5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7767022" cy="4791456"/>
          </a:xfrm>
        </p:spPr>
        <p:txBody>
          <a:bodyPr/>
          <a:lstStyle/>
          <a:p>
            <a:r>
              <a:rPr lang="en-US" dirty="0"/>
              <a:t>Verified amplification of voltage input</a:t>
            </a:r>
          </a:p>
          <a:p>
            <a:pPr lvl="1"/>
            <a:r>
              <a:rPr lang="en-US" dirty="0"/>
              <a:t>Present input is a single ended coaxial cable soldered into differential cable resulting in unintended offset that should not exist in pure differential setup.</a:t>
            </a:r>
          </a:p>
          <a:p>
            <a:r>
              <a:rPr lang="en-US" dirty="0"/>
              <a:t>Verified proper LVDS signals exist and communication with AMC</a:t>
            </a:r>
          </a:p>
          <a:p>
            <a:pPr lvl="1"/>
            <a:r>
              <a:rPr lang="en-US" dirty="0"/>
              <a:t>We now have low voltage differential probe to more accurately characterize signals</a:t>
            </a:r>
          </a:p>
          <a:p>
            <a:r>
              <a:rPr lang="en-US" dirty="0"/>
              <a:t>Verified AMC is able to digitize signal</a:t>
            </a:r>
          </a:p>
          <a:p>
            <a:pPr lvl="1"/>
            <a:r>
              <a:rPr lang="en-US" dirty="0"/>
              <a:t>Very excited about this step</a:t>
            </a:r>
          </a:p>
        </p:txBody>
      </p:sp>
      <p:pic>
        <p:nvPicPr>
          <p:cNvPr id="28" name="Picture 27" descr="A picture containing text&#10;&#10;AI-generated content may be incorrect.">
            <a:extLst>
              <a:ext uri="{FF2B5EF4-FFF2-40B4-BE49-F238E27FC236}">
                <a16:creationId xmlns:a16="http://schemas.microsoft.com/office/drawing/2014/main" id="{C7BAD060-C3E8-999A-90AE-028C7FEC92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398" y="4457874"/>
            <a:ext cx="4721957" cy="21584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08A3AA-D176-3145-4220-7E9323A39C63}"/>
              </a:ext>
            </a:extLst>
          </p:cNvPr>
          <p:cNvSpPr txBox="1"/>
          <p:nvPr/>
        </p:nvSpPr>
        <p:spPr>
          <a:xfrm>
            <a:off x="0" y="6638207"/>
            <a:ext cx="86814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R. T. White and J. R. Berlioz, “Design of Digital Acquisition for Beam Current Monitor,” in 14th International Beam Instrumentation Conference IBIC 2025, 2025</a:t>
            </a:r>
          </a:p>
        </p:txBody>
      </p:sp>
    </p:spTree>
    <p:extLst>
      <p:ext uri="{BB962C8B-B14F-4D97-AF65-F5344CB8AC3E}">
        <p14:creationId xmlns:p14="http://schemas.microsoft.com/office/powerpoint/2010/main" val="1699953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665C2-DF0C-1483-CF91-DF8B1EEE1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1114BE-A2E0-ADF5-610D-8A05CCC7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Monitor RTM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795478-340F-0855-B0C1-810FEF7C1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9AD05-6D46-F991-D6CE-C4360A4B42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744" y="1700784"/>
            <a:ext cx="6041353" cy="466344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8BF5EF9-A0B1-462F-4E69-7BA3CE4CF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4746345" cy="4791456"/>
          </a:xfrm>
        </p:spPr>
        <p:txBody>
          <a:bodyPr/>
          <a:lstStyle/>
          <a:p>
            <a:r>
              <a:rPr lang="en-US" dirty="0"/>
              <a:t>Alternating integrators</a:t>
            </a:r>
          </a:p>
          <a:p>
            <a:r>
              <a:rPr lang="en-US" dirty="0"/>
              <a:t>Analog portion verified in isolation on previous revisions</a:t>
            </a:r>
          </a:p>
          <a:p>
            <a:r>
              <a:rPr lang="en-US" dirty="0"/>
              <a:t>ADC circuitry is shared with BCM</a:t>
            </a:r>
          </a:p>
          <a:p>
            <a:r>
              <a:rPr lang="en-US" dirty="0"/>
              <a:t>Production intent prototypes ordered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20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32912-A83D-DAFC-1785-BFA88149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6B5802-928A-952F-38BE-EB616FFD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Project Status (</a:t>
            </a:r>
            <a:r>
              <a:rPr lang="en-US" dirty="0" err="1"/>
              <a:t>MicroTCA</a:t>
            </a:r>
            <a:r>
              <a:rPr lang="en-US" dirty="0"/>
              <a:t> Specific)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1B877-18B5-FE8A-C0DA-F4D143806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8F036-01E4-630D-A332-F39715DC47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4962699" cy="4791456"/>
          </a:xfrm>
        </p:spPr>
        <p:txBody>
          <a:bodyPr/>
          <a:lstStyle/>
          <a:p>
            <a:r>
              <a:rPr lang="en-US" dirty="0"/>
              <a:t>Large portions of PIP-II system have been purchased</a:t>
            </a:r>
          </a:p>
          <a:p>
            <a:r>
              <a:rPr lang="en-US" dirty="0"/>
              <a:t>RTM design work should be completed within the next year</a:t>
            </a:r>
          </a:p>
          <a:p>
            <a:pPr lvl="1"/>
            <a:r>
              <a:rPr lang="en-US" dirty="0"/>
              <a:t>One outstanding design not mentioned in this presentation</a:t>
            </a:r>
          </a:p>
          <a:p>
            <a:r>
              <a:rPr lang="en-US" dirty="0"/>
              <a:t>Majority of production RTM purchases have been initiated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BF707-C3F2-553E-810D-4618AE043B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098" y="1700784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Map&#10;&#10;AI-generated content may be incorrect.">
            <a:extLst>
              <a:ext uri="{FF2B5EF4-FFF2-40B4-BE49-F238E27FC236}">
                <a16:creationId xmlns:a16="http://schemas.microsoft.com/office/drawing/2014/main" id="{12A0D86E-AF9A-6DCD-CA25-B2C596FB429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6746" y="3127323"/>
            <a:ext cx="5738507" cy="36357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04E82-C915-A6AC-9203-6D3EF93F0D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21F63621-84FD-BAD5-8E2F-8A412D3A89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353" y="322510"/>
            <a:ext cx="7973291" cy="26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0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B2DB3-F638-11AE-67E9-0F6EACB66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6841" y="1747456"/>
            <a:ext cx="5181601" cy="479145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Future Projects</a:t>
            </a:r>
          </a:p>
          <a:p>
            <a:r>
              <a:rPr lang="en-US" dirty="0"/>
              <a:t>Othe projects see the learning curve and high cost of entry as barriers</a:t>
            </a:r>
          </a:p>
          <a:p>
            <a:r>
              <a:rPr lang="en-US" dirty="0"/>
              <a:t>Encourage other projects to utilize and build upon instrumentation </a:t>
            </a:r>
            <a:r>
              <a:rPr lang="en-US" dirty="0" err="1"/>
              <a:t>MicroTCA</a:t>
            </a:r>
            <a:r>
              <a:rPr lang="en-US" dirty="0"/>
              <a:t> knowledge base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 err="1"/>
              <a:t>MicroTCA</a:t>
            </a:r>
            <a:r>
              <a:rPr lang="en-US" dirty="0"/>
              <a:t> at Fermilab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FDA14C-2617-638D-E5CE-FEFF0DA07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9E7B064-2990-DC56-6959-7938B7D5D544}"/>
              </a:ext>
            </a:extLst>
          </p:cNvPr>
          <p:cNvSpPr txBox="1">
            <a:spLocks/>
          </p:cNvSpPr>
          <p:nvPr/>
        </p:nvSpPr>
        <p:spPr>
          <a:xfrm>
            <a:off x="914398" y="1747456"/>
            <a:ext cx="5181601" cy="4791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Instrumentation</a:t>
            </a:r>
          </a:p>
          <a:p>
            <a:r>
              <a:rPr lang="en-US" dirty="0"/>
              <a:t>Alleviate technical debt and maintenance issues from legacy VME crates</a:t>
            </a:r>
          </a:p>
          <a:p>
            <a:r>
              <a:rPr lang="en-US" dirty="0"/>
              <a:t>VME often required external crates to achieve signal conditioning</a:t>
            </a:r>
          </a:p>
          <a:p>
            <a:r>
              <a:rPr lang="en-US" dirty="0" err="1"/>
              <a:t>MicroTCA</a:t>
            </a:r>
            <a:r>
              <a:rPr lang="en-US" dirty="0"/>
              <a:t> will be involved in the majority of systems moving forward, PIP-II or otherwise</a:t>
            </a:r>
          </a:p>
        </p:txBody>
      </p:sp>
    </p:spTree>
    <p:extLst>
      <p:ext uri="{BB962C8B-B14F-4D97-AF65-F5344CB8AC3E}">
        <p14:creationId xmlns:p14="http://schemas.microsoft.com/office/powerpoint/2010/main" val="101349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76A67-2590-5A83-AE53-38615C356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C96084-8AAC-3866-1067-10C8D924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HW Architecture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A06046-5CF8-0F47-2C6F-FFA1CB833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BDB5AD38-9D20-081B-5C0B-2B4F921B5C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973" y="0"/>
            <a:ext cx="4566077" cy="6858000"/>
          </a:xfrm>
          <a:prstGeom prst="rect">
            <a:avLst/>
          </a:prstGeom>
        </p:spPr>
      </p:pic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F0746963-65FF-9870-EC47-8C104C074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6349574" cy="4791456"/>
          </a:xfrm>
        </p:spPr>
        <p:txBody>
          <a:bodyPr/>
          <a:lstStyle/>
          <a:p>
            <a:r>
              <a:rPr lang="en-US" dirty="0"/>
              <a:t>Instrumentation to </a:t>
            </a:r>
            <a:r>
              <a:rPr lang="en-US" dirty="0" err="1"/>
              <a:t>MicroTCA</a:t>
            </a:r>
            <a:r>
              <a:rPr lang="en-US" dirty="0"/>
              <a:t> Chassis</a:t>
            </a:r>
          </a:p>
          <a:p>
            <a:r>
              <a:rPr lang="en-US" dirty="0"/>
              <a:t>Intend to have fiber optic connection between MCH and Redis/data server</a:t>
            </a:r>
          </a:p>
          <a:p>
            <a:pPr lvl="1"/>
            <a:r>
              <a:rPr lang="en-US" dirty="0"/>
              <a:t>Likely will be mix of copper and fiber optic</a:t>
            </a:r>
          </a:p>
          <a:p>
            <a:r>
              <a:rPr lang="en-US" dirty="0"/>
              <a:t>Redis/data server will then push data to controls networks</a:t>
            </a:r>
          </a:p>
        </p:txBody>
      </p:sp>
    </p:spTree>
    <p:extLst>
      <p:ext uri="{BB962C8B-B14F-4D97-AF65-F5344CB8AC3E}">
        <p14:creationId xmlns:p14="http://schemas.microsoft.com/office/powerpoint/2010/main" val="3993179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B2DB3-F638-11AE-67E9-0F6EACB66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4861561" cy="4791456"/>
          </a:xfrm>
        </p:spPr>
        <p:txBody>
          <a:bodyPr/>
          <a:lstStyle/>
          <a:p>
            <a:r>
              <a:rPr lang="en-US" sz="1800" dirty="0"/>
              <a:t>Controls infrastructure is undergoing a transition period that may last years</a:t>
            </a:r>
          </a:p>
          <a:p>
            <a:pPr lvl="1"/>
            <a:r>
              <a:rPr lang="en-US" sz="1400" dirty="0"/>
              <a:t>Legacy-ACNET</a:t>
            </a:r>
          </a:p>
          <a:p>
            <a:pPr lvl="1"/>
            <a:r>
              <a:rPr lang="en-US" sz="1400" dirty="0"/>
              <a:t>PIP II-EPICS</a:t>
            </a:r>
          </a:p>
          <a:p>
            <a:pPr lvl="1"/>
            <a:r>
              <a:rPr lang="en-US" sz="1400" dirty="0"/>
              <a:t>ACORN</a:t>
            </a:r>
          </a:p>
          <a:p>
            <a:r>
              <a:rPr lang="en-US" sz="1800" dirty="0"/>
              <a:t>Instrumentation is required to interface with every controls system</a:t>
            </a:r>
          </a:p>
          <a:p>
            <a:r>
              <a:rPr lang="en-US" sz="1800" dirty="0"/>
              <a:t>REDIS </a:t>
            </a:r>
          </a:p>
          <a:p>
            <a:pPr lvl="1"/>
            <a:r>
              <a:rPr lang="en-US" sz="1400" dirty="0"/>
              <a:t>Open source, high speed database</a:t>
            </a:r>
          </a:p>
          <a:p>
            <a:pPr lvl="1"/>
            <a:r>
              <a:rPr lang="en-US" sz="1400" dirty="0"/>
              <a:t>Hosted on Fermilab servers</a:t>
            </a:r>
          </a:p>
          <a:p>
            <a:pPr lvl="1"/>
            <a:r>
              <a:rPr lang="en-US" sz="1400" dirty="0"/>
              <a:t>Provides a layer of abstraction to simplify data management for medium to high latency applications</a:t>
            </a:r>
          </a:p>
          <a:p>
            <a:r>
              <a:rPr lang="en-US" sz="1800" dirty="0"/>
              <a:t>Digitizers primary job is to push data to REDIS</a:t>
            </a:r>
          </a:p>
          <a:p>
            <a:r>
              <a:rPr lang="en-US" sz="1800" dirty="0"/>
              <a:t>Future work would included white rabbit to enable deterministic timestamps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Redis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FDA14C-2617-638D-E5CE-FEFF0DA07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53E7D9-0EC8-0838-0596-EF541D84D20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The perfect solution to an imperfect problem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40DF41-0A2F-D6EC-9D08-8FAABF9A1E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9686" y="2026851"/>
            <a:ext cx="5791200" cy="966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C068F3-B90C-5660-7C68-6A28226685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686" y="3484646"/>
            <a:ext cx="5791200" cy="784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23A267-4FD8-F914-B9DF-B587BC583F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0121" y="4697513"/>
            <a:ext cx="5790765" cy="14061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F0D430-AB98-BA36-FD5D-D022A53EE62D}"/>
              </a:ext>
            </a:extLst>
          </p:cNvPr>
          <p:cNvSpPr txBox="1"/>
          <p:nvPr/>
        </p:nvSpPr>
        <p:spPr>
          <a:xfrm>
            <a:off x="5501640" y="1439828"/>
            <a:ext cx="1276350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FF4A0E-C52C-7E1F-09D8-BABA471C82DE}"/>
              </a:ext>
            </a:extLst>
          </p:cNvPr>
          <p:cNvSpPr txBox="1"/>
          <p:nvPr/>
        </p:nvSpPr>
        <p:spPr>
          <a:xfrm>
            <a:off x="5501640" y="2902017"/>
            <a:ext cx="1276350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New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6C8412-2912-550B-4E20-6512524995E3}"/>
              </a:ext>
            </a:extLst>
          </p:cNvPr>
          <p:cNvSpPr txBox="1"/>
          <p:nvPr/>
        </p:nvSpPr>
        <p:spPr>
          <a:xfrm>
            <a:off x="5501640" y="4129540"/>
            <a:ext cx="1600200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Benefit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EB9586-A89B-DEEA-A3D6-BC516062E771}"/>
              </a:ext>
            </a:extLst>
          </p:cNvPr>
          <p:cNvSpPr txBox="1"/>
          <p:nvPr/>
        </p:nvSpPr>
        <p:spPr>
          <a:xfrm>
            <a:off x="0" y="6638207"/>
            <a:ext cx="86814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D. Steinkamp, “Control-Agnostic Beam Instrumentation with Redis at the Core,” in 14th International Beam Instrumentation Conference IBIC 2025, 2025</a:t>
            </a:r>
          </a:p>
        </p:txBody>
      </p:sp>
    </p:spTree>
    <p:extLst>
      <p:ext uri="{BB962C8B-B14F-4D97-AF65-F5344CB8AC3E}">
        <p14:creationId xmlns:p14="http://schemas.microsoft.com/office/powerpoint/2010/main" val="253575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6994-16BA-5923-ABCE-C0126904B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E23E9-1291-FD88-28C5-D4A78E2EDA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791456"/>
          </a:xfrm>
        </p:spPr>
        <p:txBody>
          <a:bodyPr/>
          <a:lstStyle/>
          <a:p>
            <a:r>
              <a:rPr lang="en-US" dirty="0"/>
              <a:t>FPGA </a:t>
            </a:r>
          </a:p>
          <a:p>
            <a:pPr lvl="1"/>
            <a:r>
              <a:rPr lang="en-US" dirty="0"/>
              <a:t>Digital Filtering</a:t>
            </a:r>
          </a:p>
          <a:p>
            <a:pPr lvl="1"/>
            <a:r>
              <a:rPr lang="en-US" dirty="0"/>
              <a:t>Timestamp</a:t>
            </a:r>
          </a:p>
          <a:p>
            <a:r>
              <a:rPr lang="en-US" dirty="0"/>
              <a:t>ARM Processor</a:t>
            </a:r>
          </a:p>
          <a:p>
            <a:pPr lvl="1"/>
            <a:r>
              <a:rPr lang="en-US" dirty="0"/>
              <a:t>“REDIS Adapter”</a:t>
            </a:r>
          </a:p>
          <a:p>
            <a:pPr lvl="1"/>
            <a:r>
              <a:rPr lang="en-US" dirty="0"/>
              <a:t>Moves data</a:t>
            </a:r>
          </a:p>
          <a:p>
            <a:pPr lvl="1"/>
            <a:r>
              <a:rPr lang="en-US" dirty="0"/>
              <a:t>Applies parameter changes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EB5AAD-4200-7C22-801A-041FB220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 dirty="0"/>
              <a:t>Firmware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C93337-6EF7-B202-C4C8-613687BFE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5A5497C0-6BFA-7316-86BB-B5DE9EB50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901" y="1700784"/>
            <a:ext cx="6663519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0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1DCB80-9935-DF79-2B3F-BAB21DB6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Systems Using </a:t>
            </a:r>
            <a:r>
              <a:rPr lang="en-US" dirty="0" err="1"/>
              <a:t>MicroTCA</a:t>
            </a:r>
            <a:r>
              <a:rPr lang="en-US" dirty="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52A9B0-4124-CBED-432D-AE65D5F940EC}"/>
              </a:ext>
            </a:extLst>
          </p:cNvPr>
          <p:cNvGrpSpPr/>
          <p:nvPr/>
        </p:nvGrpSpPr>
        <p:grpSpPr>
          <a:xfrm>
            <a:off x="914458" y="2097729"/>
            <a:ext cx="10587847" cy="4172463"/>
            <a:chOff x="914458" y="2097729"/>
            <a:chExt cx="10587847" cy="417246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05676A-5F41-8602-5058-A058E982E4FE}"/>
                </a:ext>
              </a:extLst>
            </p:cNvPr>
            <p:cNvSpPr/>
            <p:nvPr/>
          </p:nvSpPr>
          <p:spPr>
            <a:xfrm>
              <a:off x="914458" y="2097729"/>
              <a:ext cx="1834654" cy="878413"/>
            </a:xfrm>
            <a:custGeom>
              <a:avLst/>
              <a:gdLst>
                <a:gd name="connsiteX0" fmla="*/ 0 w 1834654"/>
                <a:gd name="connsiteY0" fmla="*/ 87841 h 878413"/>
                <a:gd name="connsiteX1" fmla="*/ 87841 w 1834654"/>
                <a:gd name="connsiteY1" fmla="*/ 0 h 878413"/>
                <a:gd name="connsiteX2" fmla="*/ 1746813 w 1834654"/>
                <a:gd name="connsiteY2" fmla="*/ 0 h 878413"/>
                <a:gd name="connsiteX3" fmla="*/ 1834654 w 1834654"/>
                <a:gd name="connsiteY3" fmla="*/ 87841 h 878413"/>
                <a:gd name="connsiteX4" fmla="*/ 1834654 w 1834654"/>
                <a:gd name="connsiteY4" fmla="*/ 790572 h 878413"/>
                <a:gd name="connsiteX5" fmla="*/ 1746813 w 1834654"/>
                <a:gd name="connsiteY5" fmla="*/ 878413 h 878413"/>
                <a:gd name="connsiteX6" fmla="*/ 87841 w 1834654"/>
                <a:gd name="connsiteY6" fmla="*/ 878413 h 878413"/>
                <a:gd name="connsiteX7" fmla="*/ 0 w 1834654"/>
                <a:gd name="connsiteY7" fmla="*/ 790572 h 878413"/>
                <a:gd name="connsiteX8" fmla="*/ 0 w 1834654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4654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746813" y="0"/>
                  </a:lnTo>
                  <a:cubicBezTo>
                    <a:pt x="1795326" y="0"/>
                    <a:pt x="1834654" y="39328"/>
                    <a:pt x="1834654" y="87841"/>
                  </a:cubicBezTo>
                  <a:lnTo>
                    <a:pt x="1834654" y="790572"/>
                  </a:lnTo>
                  <a:cubicBezTo>
                    <a:pt x="1834654" y="839085"/>
                    <a:pt x="1795326" y="878413"/>
                    <a:pt x="1746813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8" tIns="48588" rIns="60018" bIns="4858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Beam Current Monitors (BCM)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DABC40-CA47-90B3-542C-E4DF13726C58}"/>
                </a:ext>
              </a:extLst>
            </p:cNvPr>
            <p:cNvSpPr/>
            <p:nvPr/>
          </p:nvSpPr>
          <p:spPr>
            <a:xfrm>
              <a:off x="1097923" y="2976143"/>
              <a:ext cx="183465" cy="65881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58810"/>
                  </a:lnTo>
                  <a:lnTo>
                    <a:pt x="183465" y="65881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B6A719-286D-9943-94E6-8FB180F76F32}"/>
                </a:ext>
              </a:extLst>
            </p:cNvPr>
            <p:cNvSpPr/>
            <p:nvPr/>
          </p:nvSpPr>
          <p:spPr>
            <a:xfrm>
              <a:off x="1281389" y="3195746"/>
              <a:ext cx="1677347" cy="878413"/>
            </a:xfrm>
            <a:custGeom>
              <a:avLst/>
              <a:gdLst>
                <a:gd name="connsiteX0" fmla="*/ 0 w 1677347"/>
                <a:gd name="connsiteY0" fmla="*/ 87841 h 878413"/>
                <a:gd name="connsiteX1" fmla="*/ 87841 w 1677347"/>
                <a:gd name="connsiteY1" fmla="*/ 0 h 878413"/>
                <a:gd name="connsiteX2" fmla="*/ 1589506 w 1677347"/>
                <a:gd name="connsiteY2" fmla="*/ 0 h 878413"/>
                <a:gd name="connsiteX3" fmla="*/ 1677347 w 1677347"/>
                <a:gd name="connsiteY3" fmla="*/ 87841 h 878413"/>
                <a:gd name="connsiteX4" fmla="*/ 1677347 w 1677347"/>
                <a:gd name="connsiteY4" fmla="*/ 790572 h 878413"/>
                <a:gd name="connsiteX5" fmla="*/ 1589506 w 1677347"/>
                <a:gd name="connsiteY5" fmla="*/ 878413 h 878413"/>
                <a:gd name="connsiteX6" fmla="*/ 87841 w 1677347"/>
                <a:gd name="connsiteY6" fmla="*/ 878413 h 878413"/>
                <a:gd name="connsiteX7" fmla="*/ 0 w 1677347"/>
                <a:gd name="connsiteY7" fmla="*/ 790572 h 878413"/>
                <a:gd name="connsiteX8" fmla="*/ 0 w 1677347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7347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589506" y="0"/>
                  </a:lnTo>
                  <a:cubicBezTo>
                    <a:pt x="1638019" y="0"/>
                    <a:pt x="1677347" y="39328"/>
                    <a:pt x="1677347" y="87841"/>
                  </a:cubicBezTo>
                  <a:lnTo>
                    <a:pt x="1677347" y="790572"/>
                  </a:lnTo>
                  <a:cubicBezTo>
                    <a:pt x="1677347" y="839085"/>
                    <a:pt x="1638019" y="878413"/>
                    <a:pt x="1589506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08" tIns="46048" rIns="56208" bIns="4604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Average Beam Intensity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4685E7-E957-5B4C-09C6-42C964C01EEA}"/>
                </a:ext>
              </a:extLst>
            </p:cNvPr>
            <p:cNvSpPr/>
            <p:nvPr/>
          </p:nvSpPr>
          <p:spPr>
            <a:xfrm>
              <a:off x="1097923" y="2976143"/>
              <a:ext cx="183465" cy="175682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56826"/>
                  </a:lnTo>
                  <a:lnTo>
                    <a:pt x="183465" y="1756826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B48FEF9-1DB2-DCB1-6588-C6FB72509F11}"/>
                </a:ext>
              </a:extLst>
            </p:cNvPr>
            <p:cNvSpPr/>
            <p:nvPr/>
          </p:nvSpPr>
          <p:spPr>
            <a:xfrm>
              <a:off x="1281389" y="4293763"/>
              <a:ext cx="1711093" cy="878413"/>
            </a:xfrm>
            <a:custGeom>
              <a:avLst/>
              <a:gdLst>
                <a:gd name="connsiteX0" fmla="*/ 0 w 1711093"/>
                <a:gd name="connsiteY0" fmla="*/ 87841 h 878413"/>
                <a:gd name="connsiteX1" fmla="*/ 87841 w 1711093"/>
                <a:gd name="connsiteY1" fmla="*/ 0 h 878413"/>
                <a:gd name="connsiteX2" fmla="*/ 1623252 w 1711093"/>
                <a:gd name="connsiteY2" fmla="*/ 0 h 878413"/>
                <a:gd name="connsiteX3" fmla="*/ 1711093 w 1711093"/>
                <a:gd name="connsiteY3" fmla="*/ 87841 h 878413"/>
                <a:gd name="connsiteX4" fmla="*/ 1711093 w 1711093"/>
                <a:gd name="connsiteY4" fmla="*/ 790572 h 878413"/>
                <a:gd name="connsiteX5" fmla="*/ 1623252 w 1711093"/>
                <a:gd name="connsiteY5" fmla="*/ 878413 h 878413"/>
                <a:gd name="connsiteX6" fmla="*/ 87841 w 1711093"/>
                <a:gd name="connsiteY6" fmla="*/ 878413 h 878413"/>
                <a:gd name="connsiteX7" fmla="*/ 0 w 1711093"/>
                <a:gd name="connsiteY7" fmla="*/ 790572 h 878413"/>
                <a:gd name="connsiteX8" fmla="*/ 0 w 1711093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093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623252" y="0"/>
                  </a:lnTo>
                  <a:cubicBezTo>
                    <a:pt x="1671765" y="0"/>
                    <a:pt x="1711093" y="39328"/>
                    <a:pt x="1711093" y="87841"/>
                  </a:cubicBezTo>
                  <a:lnTo>
                    <a:pt x="1711093" y="790572"/>
                  </a:lnTo>
                  <a:cubicBezTo>
                    <a:pt x="1711093" y="839085"/>
                    <a:pt x="1671765" y="878413"/>
                    <a:pt x="1623252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3431"/>
                <a:satOff val="812"/>
                <a:lumOff val="154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08" tIns="46048" rIns="56208" bIns="4604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Bunch Chopping Efficiency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 (RWCM)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207B48-3C4F-2B56-53A2-9566DDEB6BA0}"/>
                </a:ext>
              </a:extLst>
            </p:cNvPr>
            <p:cNvSpPr/>
            <p:nvPr/>
          </p:nvSpPr>
          <p:spPr>
            <a:xfrm>
              <a:off x="3188319" y="2097729"/>
              <a:ext cx="2025832" cy="878413"/>
            </a:xfrm>
            <a:custGeom>
              <a:avLst/>
              <a:gdLst>
                <a:gd name="connsiteX0" fmla="*/ 0 w 2025832"/>
                <a:gd name="connsiteY0" fmla="*/ 87841 h 878413"/>
                <a:gd name="connsiteX1" fmla="*/ 87841 w 2025832"/>
                <a:gd name="connsiteY1" fmla="*/ 0 h 878413"/>
                <a:gd name="connsiteX2" fmla="*/ 1937991 w 2025832"/>
                <a:gd name="connsiteY2" fmla="*/ 0 h 878413"/>
                <a:gd name="connsiteX3" fmla="*/ 2025832 w 2025832"/>
                <a:gd name="connsiteY3" fmla="*/ 87841 h 878413"/>
                <a:gd name="connsiteX4" fmla="*/ 2025832 w 2025832"/>
                <a:gd name="connsiteY4" fmla="*/ 790572 h 878413"/>
                <a:gd name="connsiteX5" fmla="*/ 1937991 w 2025832"/>
                <a:gd name="connsiteY5" fmla="*/ 878413 h 878413"/>
                <a:gd name="connsiteX6" fmla="*/ 87841 w 2025832"/>
                <a:gd name="connsiteY6" fmla="*/ 878413 h 878413"/>
                <a:gd name="connsiteX7" fmla="*/ 0 w 2025832"/>
                <a:gd name="connsiteY7" fmla="*/ 790572 h 878413"/>
                <a:gd name="connsiteX8" fmla="*/ 0 w 2025832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832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937991" y="0"/>
                  </a:lnTo>
                  <a:cubicBezTo>
                    <a:pt x="1986504" y="0"/>
                    <a:pt x="2025832" y="39328"/>
                    <a:pt x="2025832" y="87841"/>
                  </a:cubicBezTo>
                  <a:lnTo>
                    <a:pt x="2025832" y="790572"/>
                  </a:lnTo>
                  <a:cubicBezTo>
                    <a:pt x="2025832" y="839085"/>
                    <a:pt x="1986504" y="878413"/>
                    <a:pt x="1937991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5815"/>
                <a:satOff val="2165"/>
                <a:lumOff val="4117"/>
                <a:alphaOff val="0"/>
              </a:schemeClr>
            </a:fillRef>
            <a:effectRef idx="0">
              <a:schemeClr val="accent2">
                <a:hueOff val="-35815"/>
                <a:satOff val="2165"/>
                <a:lumOff val="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8" tIns="48588" rIns="60018" bIns="4858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Beam Loss Monitors (BLM)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E22F1D-872F-CCF7-302C-AC8025199E90}"/>
                </a:ext>
              </a:extLst>
            </p:cNvPr>
            <p:cNvSpPr/>
            <p:nvPr/>
          </p:nvSpPr>
          <p:spPr>
            <a:xfrm>
              <a:off x="3390902" y="2976143"/>
              <a:ext cx="202583" cy="11233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23398"/>
                  </a:lnTo>
                  <a:lnTo>
                    <a:pt x="202583" y="1123398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5464EA7-BAF0-EDB5-F31A-F99BD2F11A20}"/>
                </a:ext>
              </a:extLst>
            </p:cNvPr>
            <p:cNvSpPr/>
            <p:nvPr/>
          </p:nvSpPr>
          <p:spPr>
            <a:xfrm>
              <a:off x="3593485" y="3195746"/>
              <a:ext cx="1817444" cy="1807590"/>
            </a:xfrm>
            <a:custGeom>
              <a:avLst/>
              <a:gdLst>
                <a:gd name="connsiteX0" fmla="*/ 0 w 1817444"/>
                <a:gd name="connsiteY0" fmla="*/ 180759 h 1807590"/>
                <a:gd name="connsiteX1" fmla="*/ 180759 w 1817444"/>
                <a:gd name="connsiteY1" fmla="*/ 0 h 1807590"/>
                <a:gd name="connsiteX2" fmla="*/ 1636685 w 1817444"/>
                <a:gd name="connsiteY2" fmla="*/ 0 h 1807590"/>
                <a:gd name="connsiteX3" fmla="*/ 1817444 w 1817444"/>
                <a:gd name="connsiteY3" fmla="*/ 180759 h 1807590"/>
                <a:gd name="connsiteX4" fmla="*/ 1817444 w 1817444"/>
                <a:gd name="connsiteY4" fmla="*/ 1626831 h 1807590"/>
                <a:gd name="connsiteX5" fmla="*/ 1636685 w 1817444"/>
                <a:gd name="connsiteY5" fmla="*/ 1807590 h 1807590"/>
                <a:gd name="connsiteX6" fmla="*/ 180759 w 1817444"/>
                <a:gd name="connsiteY6" fmla="*/ 1807590 h 1807590"/>
                <a:gd name="connsiteX7" fmla="*/ 0 w 1817444"/>
                <a:gd name="connsiteY7" fmla="*/ 1626831 h 1807590"/>
                <a:gd name="connsiteX8" fmla="*/ 0 w 1817444"/>
                <a:gd name="connsiteY8" fmla="*/ 180759 h 180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7444" h="1807590">
                  <a:moveTo>
                    <a:pt x="0" y="180759"/>
                  </a:moveTo>
                  <a:cubicBezTo>
                    <a:pt x="0" y="80929"/>
                    <a:pt x="80929" y="0"/>
                    <a:pt x="180759" y="0"/>
                  </a:cubicBezTo>
                  <a:lnTo>
                    <a:pt x="1636685" y="0"/>
                  </a:lnTo>
                  <a:cubicBezTo>
                    <a:pt x="1736515" y="0"/>
                    <a:pt x="1817444" y="80929"/>
                    <a:pt x="1817444" y="180759"/>
                  </a:cubicBezTo>
                  <a:lnTo>
                    <a:pt x="1817444" y="1626831"/>
                  </a:lnTo>
                  <a:cubicBezTo>
                    <a:pt x="1817444" y="1726661"/>
                    <a:pt x="1736515" y="1807590"/>
                    <a:pt x="1636685" y="1807590"/>
                  </a:cubicBezTo>
                  <a:lnTo>
                    <a:pt x="180759" y="1807590"/>
                  </a:lnTo>
                  <a:cubicBezTo>
                    <a:pt x="80929" y="1807590"/>
                    <a:pt x="0" y="1726661"/>
                    <a:pt x="0" y="1626831"/>
                  </a:cubicBezTo>
                  <a:lnTo>
                    <a:pt x="0" y="180759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26862"/>
                <a:satOff val="1624"/>
                <a:lumOff val="308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423" tIns="73263" rIns="83423" bIns="7326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Localized Beam Loss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(Ion Chamber, PMT, ND) 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E3F388-81DB-1F40-0E9D-7C3EF1FFC85B}"/>
                </a:ext>
              </a:extLst>
            </p:cNvPr>
            <p:cNvSpPr/>
            <p:nvPr/>
          </p:nvSpPr>
          <p:spPr>
            <a:xfrm>
              <a:off x="5653358" y="2097729"/>
              <a:ext cx="1912376" cy="878413"/>
            </a:xfrm>
            <a:custGeom>
              <a:avLst/>
              <a:gdLst>
                <a:gd name="connsiteX0" fmla="*/ 0 w 1912376"/>
                <a:gd name="connsiteY0" fmla="*/ 87841 h 878413"/>
                <a:gd name="connsiteX1" fmla="*/ 87841 w 1912376"/>
                <a:gd name="connsiteY1" fmla="*/ 0 h 878413"/>
                <a:gd name="connsiteX2" fmla="*/ 1824535 w 1912376"/>
                <a:gd name="connsiteY2" fmla="*/ 0 h 878413"/>
                <a:gd name="connsiteX3" fmla="*/ 1912376 w 1912376"/>
                <a:gd name="connsiteY3" fmla="*/ 87841 h 878413"/>
                <a:gd name="connsiteX4" fmla="*/ 1912376 w 1912376"/>
                <a:gd name="connsiteY4" fmla="*/ 790572 h 878413"/>
                <a:gd name="connsiteX5" fmla="*/ 1824535 w 1912376"/>
                <a:gd name="connsiteY5" fmla="*/ 878413 h 878413"/>
                <a:gd name="connsiteX6" fmla="*/ 87841 w 1912376"/>
                <a:gd name="connsiteY6" fmla="*/ 878413 h 878413"/>
                <a:gd name="connsiteX7" fmla="*/ 0 w 1912376"/>
                <a:gd name="connsiteY7" fmla="*/ 790572 h 878413"/>
                <a:gd name="connsiteX8" fmla="*/ 0 w 1912376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2376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824535" y="0"/>
                  </a:lnTo>
                  <a:cubicBezTo>
                    <a:pt x="1873048" y="0"/>
                    <a:pt x="1912376" y="39328"/>
                    <a:pt x="1912376" y="87841"/>
                  </a:cubicBezTo>
                  <a:lnTo>
                    <a:pt x="1912376" y="790572"/>
                  </a:lnTo>
                  <a:cubicBezTo>
                    <a:pt x="1912376" y="839085"/>
                    <a:pt x="1873048" y="878413"/>
                    <a:pt x="1824535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1631"/>
                <a:satOff val="4330"/>
                <a:lumOff val="8235"/>
                <a:alphaOff val="0"/>
              </a:schemeClr>
            </a:fillRef>
            <a:effectRef idx="0">
              <a:schemeClr val="accent2">
                <a:hueOff val="-71631"/>
                <a:satOff val="4330"/>
                <a:lumOff val="8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8" tIns="48588" rIns="60018" bIns="4858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Beam Position Monitors (BPM)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157624-B6F4-358B-31E8-BAE5E64BC87C}"/>
                </a:ext>
              </a:extLst>
            </p:cNvPr>
            <p:cNvSpPr/>
            <p:nvPr/>
          </p:nvSpPr>
          <p:spPr>
            <a:xfrm>
              <a:off x="5844595" y="2976143"/>
              <a:ext cx="191237" cy="65881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58810"/>
                  </a:lnTo>
                  <a:lnTo>
                    <a:pt x="191237" y="65881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0702E0D-6182-21D3-E1E8-D56241659B68}"/>
                </a:ext>
              </a:extLst>
            </p:cNvPr>
            <p:cNvSpPr/>
            <p:nvPr/>
          </p:nvSpPr>
          <p:spPr>
            <a:xfrm>
              <a:off x="6035833" y="3195746"/>
              <a:ext cx="1926212" cy="878413"/>
            </a:xfrm>
            <a:custGeom>
              <a:avLst/>
              <a:gdLst>
                <a:gd name="connsiteX0" fmla="*/ 0 w 1926212"/>
                <a:gd name="connsiteY0" fmla="*/ 87841 h 878413"/>
                <a:gd name="connsiteX1" fmla="*/ 87841 w 1926212"/>
                <a:gd name="connsiteY1" fmla="*/ 0 h 878413"/>
                <a:gd name="connsiteX2" fmla="*/ 1838371 w 1926212"/>
                <a:gd name="connsiteY2" fmla="*/ 0 h 878413"/>
                <a:gd name="connsiteX3" fmla="*/ 1926212 w 1926212"/>
                <a:gd name="connsiteY3" fmla="*/ 87841 h 878413"/>
                <a:gd name="connsiteX4" fmla="*/ 1926212 w 1926212"/>
                <a:gd name="connsiteY4" fmla="*/ 790572 h 878413"/>
                <a:gd name="connsiteX5" fmla="*/ 1838371 w 1926212"/>
                <a:gd name="connsiteY5" fmla="*/ 878413 h 878413"/>
                <a:gd name="connsiteX6" fmla="*/ 87841 w 1926212"/>
                <a:gd name="connsiteY6" fmla="*/ 878413 h 878413"/>
                <a:gd name="connsiteX7" fmla="*/ 0 w 1926212"/>
                <a:gd name="connsiteY7" fmla="*/ 790572 h 878413"/>
                <a:gd name="connsiteX8" fmla="*/ 0 w 1926212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6212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838371" y="0"/>
                  </a:lnTo>
                  <a:cubicBezTo>
                    <a:pt x="1886884" y="0"/>
                    <a:pt x="1926212" y="39328"/>
                    <a:pt x="1926212" y="87841"/>
                  </a:cubicBezTo>
                  <a:lnTo>
                    <a:pt x="1926212" y="790572"/>
                  </a:lnTo>
                  <a:cubicBezTo>
                    <a:pt x="1926212" y="839085"/>
                    <a:pt x="1886884" y="878413"/>
                    <a:pt x="1838371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40292"/>
                <a:satOff val="2436"/>
                <a:lumOff val="463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08" tIns="46048" rIns="56208" bIns="4604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Beam Position And Orbit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C9C311A-D992-8CA0-DDD8-CC9BE68E27BF}"/>
                </a:ext>
              </a:extLst>
            </p:cNvPr>
            <p:cNvSpPr/>
            <p:nvPr/>
          </p:nvSpPr>
          <p:spPr>
            <a:xfrm>
              <a:off x="5844595" y="2976143"/>
              <a:ext cx="191237" cy="175682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56826"/>
                  </a:lnTo>
                  <a:lnTo>
                    <a:pt x="191237" y="1756826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45EC67E-EC7A-46C0-7877-DC8D3228B559}"/>
                </a:ext>
              </a:extLst>
            </p:cNvPr>
            <p:cNvSpPr/>
            <p:nvPr/>
          </p:nvSpPr>
          <p:spPr>
            <a:xfrm>
              <a:off x="6035833" y="4293763"/>
              <a:ext cx="1901448" cy="878413"/>
            </a:xfrm>
            <a:custGeom>
              <a:avLst/>
              <a:gdLst>
                <a:gd name="connsiteX0" fmla="*/ 0 w 1901448"/>
                <a:gd name="connsiteY0" fmla="*/ 87841 h 878413"/>
                <a:gd name="connsiteX1" fmla="*/ 87841 w 1901448"/>
                <a:gd name="connsiteY1" fmla="*/ 0 h 878413"/>
                <a:gd name="connsiteX2" fmla="*/ 1813607 w 1901448"/>
                <a:gd name="connsiteY2" fmla="*/ 0 h 878413"/>
                <a:gd name="connsiteX3" fmla="*/ 1901448 w 1901448"/>
                <a:gd name="connsiteY3" fmla="*/ 87841 h 878413"/>
                <a:gd name="connsiteX4" fmla="*/ 1901448 w 1901448"/>
                <a:gd name="connsiteY4" fmla="*/ 790572 h 878413"/>
                <a:gd name="connsiteX5" fmla="*/ 1813607 w 1901448"/>
                <a:gd name="connsiteY5" fmla="*/ 878413 h 878413"/>
                <a:gd name="connsiteX6" fmla="*/ 87841 w 1901448"/>
                <a:gd name="connsiteY6" fmla="*/ 878413 h 878413"/>
                <a:gd name="connsiteX7" fmla="*/ 0 w 1901448"/>
                <a:gd name="connsiteY7" fmla="*/ 790572 h 878413"/>
                <a:gd name="connsiteX8" fmla="*/ 0 w 1901448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1448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813607" y="0"/>
                  </a:lnTo>
                  <a:cubicBezTo>
                    <a:pt x="1862120" y="0"/>
                    <a:pt x="1901448" y="39328"/>
                    <a:pt x="1901448" y="87841"/>
                  </a:cubicBezTo>
                  <a:lnTo>
                    <a:pt x="1901448" y="790572"/>
                  </a:lnTo>
                  <a:cubicBezTo>
                    <a:pt x="1901448" y="839085"/>
                    <a:pt x="1862120" y="878413"/>
                    <a:pt x="1813607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53723"/>
                <a:satOff val="3247"/>
                <a:lumOff val="617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08" tIns="46048" rIns="56208" bIns="4604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Beam Phase And Timing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5F18EE6-AD4A-F44D-4B2C-3695B38A26AB}"/>
                </a:ext>
              </a:extLst>
            </p:cNvPr>
            <p:cNvSpPr/>
            <p:nvPr/>
          </p:nvSpPr>
          <p:spPr>
            <a:xfrm>
              <a:off x="5844595" y="2976143"/>
              <a:ext cx="191237" cy="28548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54843"/>
                  </a:lnTo>
                  <a:lnTo>
                    <a:pt x="191237" y="2854843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46D11D5-3C13-0253-127B-D023B9FA7C90}"/>
                </a:ext>
              </a:extLst>
            </p:cNvPr>
            <p:cNvSpPr/>
            <p:nvPr/>
          </p:nvSpPr>
          <p:spPr>
            <a:xfrm>
              <a:off x="6035833" y="5391779"/>
              <a:ext cx="1927084" cy="878413"/>
            </a:xfrm>
            <a:custGeom>
              <a:avLst/>
              <a:gdLst>
                <a:gd name="connsiteX0" fmla="*/ 0 w 1927084"/>
                <a:gd name="connsiteY0" fmla="*/ 87841 h 878413"/>
                <a:gd name="connsiteX1" fmla="*/ 87841 w 1927084"/>
                <a:gd name="connsiteY1" fmla="*/ 0 h 878413"/>
                <a:gd name="connsiteX2" fmla="*/ 1839243 w 1927084"/>
                <a:gd name="connsiteY2" fmla="*/ 0 h 878413"/>
                <a:gd name="connsiteX3" fmla="*/ 1927084 w 1927084"/>
                <a:gd name="connsiteY3" fmla="*/ 87841 h 878413"/>
                <a:gd name="connsiteX4" fmla="*/ 1927084 w 1927084"/>
                <a:gd name="connsiteY4" fmla="*/ 790572 h 878413"/>
                <a:gd name="connsiteX5" fmla="*/ 1839243 w 1927084"/>
                <a:gd name="connsiteY5" fmla="*/ 878413 h 878413"/>
                <a:gd name="connsiteX6" fmla="*/ 87841 w 1927084"/>
                <a:gd name="connsiteY6" fmla="*/ 878413 h 878413"/>
                <a:gd name="connsiteX7" fmla="*/ 0 w 1927084"/>
                <a:gd name="connsiteY7" fmla="*/ 790572 h 878413"/>
                <a:gd name="connsiteX8" fmla="*/ 0 w 1927084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084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839243" y="0"/>
                  </a:lnTo>
                  <a:cubicBezTo>
                    <a:pt x="1887756" y="0"/>
                    <a:pt x="1927084" y="39328"/>
                    <a:pt x="1927084" y="87841"/>
                  </a:cubicBezTo>
                  <a:lnTo>
                    <a:pt x="1927084" y="790572"/>
                  </a:lnTo>
                  <a:cubicBezTo>
                    <a:pt x="1927084" y="839085"/>
                    <a:pt x="1887756" y="878413"/>
                    <a:pt x="1839243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67154"/>
                <a:satOff val="4059"/>
                <a:lumOff val="772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08" tIns="46048" rIns="56208" bIns="4604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Relative Beam Intensity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D77A208-87FE-7BC6-2001-6B865398EF08}"/>
                </a:ext>
              </a:extLst>
            </p:cNvPr>
            <p:cNvSpPr/>
            <p:nvPr/>
          </p:nvSpPr>
          <p:spPr>
            <a:xfrm>
              <a:off x="8598517" y="2097729"/>
              <a:ext cx="2083280" cy="878413"/>
            </a:xfrm>
            <a:custGeom>
              <a:avLst/>
              <a:gdLst>
                <a:gd name="connsiteX0" fmla="*/ 0 w 2083280"/>
                <a:gd name="connsiteY0" fmla="*/ 87841 h 878413"/>
                <a:gd name="connsiteX1" fmla="*/ 87841 w 2083280"/>
                <a:gd name="connsiteY1" fmla="*/ 0 h 878413"/>
                <a:gd name="connsiteX2" fmla="*/ 1995439 w 2083280"/>
                <a:gd name="connsiteY2" fmla="*/ 0 h 878413"/>
                <a:gd name="connsiteX3" fmla="*/ 2083280 w 2083280"/>
                <a:gd name="connsiteY3" fmla="*/ 87841 h 878413"/>
                <a:gd name="connsiteX4" fmla="*/ 2083280 w 2083280"/>
                <a:gd name="connsiteY4" fmla="*/ 790572 h 878413"/>
                <a:gd name="connsiteX5" fmla="*/ 1995439 w 2083280"/>
                <a:gd name="connsiteY5" fmla="*/ 878413 h 878413"/>
                <a:gd name="connsiteX6" fmla="*/ 87841 w 2083280"/>
                <a:gd name="connsiteY6" fmla="*/ 878413 h 878413"/>
                <a:gd name="connsiteX7" fmla="*/ 0 w 2083280"/>
                <a:gd name="connsiteY7" fmla="*/ 790572 h 878413"/>
                <a:gd name="connsiteX8" fmla="*/ 0 w 2083280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280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1995439" y="0"/>
                  </a:lnTo>
                  <a:cubicBezTo>
                    <a:pt x="2043952" y="0"/>
                    <a:pt x="2083280" y="39328"/>
                    <a:pt x="2083280" y="87841"/>
                  </a:cubicBezTo>
                  <a:lnTo>
                    <a:pt x="2083280" y="790572"/>
                  </a:lnTo>
                  <a:cubicBezTo>
                    <a:pt x="2083280" y="839085"/>
                    <a:pt x="2043952" y="878413"/>
                    <a:pt x="1995439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7446"/>
                <a:satOff val="6495"/>
                <a:lumOff val="12352"/>
                <a:alphaOff val="0"/>
              </a:schemeClr>
            </a:fillRef>
            <a:effectRef idx="0">
              <a:schemeClr val="accent2">
                <a:hueOff val="-107446"/>
                <a:satOff val="6495"/>
                <a:lumOff val="123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8" tIns="48588" rIns="60018" bIns="4858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Beam Profile Monitors (BProM)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C0A92AC-B8F8-3BCE-B657-F8134F6A4CF3}"/>
                </a:ext>
              </a:extLst>
            </p:cNvPr>
            <p:cNvSpPr/>
            <p:nvPr/>
          </p:nvSpPr>
          <p:spPr>
            <a:xfrm>
              <a:off x="9015173" y="3195746"/>
              <a:ext cx="2413893" cy="805988"/>
            </a:xfrm>
            <a:custGeom>
              <a:avLst/>
              <a:gdLst>
                <a:gd name="connsiteX0" fmla="*/ 0 w 2413893"/>
                <a:gd name="connsiteY0" fmla="*/ 80599 h 805988"/>
                <a:gd name="connsiteX1" fmla="*/ 80599 w 2413893"/>
                <a:gd name="connsiteY1" fmla="*/ 0 h 805988"/>
                <a:gd name="connsiteX2" fmla="*/ 2333294 w 2413893"/>
                <a:gd name="connsiteY2" fmla="*/ 0 h 805988"/>
                <a:gd name="connsiteX3" fmla="*/ 2413893 w 2413893"/>
                <a:gd name="connsiteY3" fmla="*/ 80599 h 805988"/>
                <a:gd name="connsiteX4" fmla="*/ 2413893 w 2413893"/>
                <a:gd name="connsiteY4" fmla="*/ 725389 h 805988"/>
                <a:gd name="connsiteX5" fmla="*/ 2333294 w 2413893"/>
                <a:gd name="connsiteY5" fmla="*/ 805988 h 805988"/>
                <a:gd name="connsiteX6" fmla="*/ 80599 w 2413893"/>
                <a:gd name="connsiteY6" fmla="*/ 805988 h 805988"/>
                <a:gd name="connsiteX7" fmla="*/ 0 w 2413893"/>
                <a:gd name="connsiteY7" fmla="*/ 725389 h 805988"/>
                <a:gd name="connsiteX8" fmla="*/ 0 w 2413893"/>
                <a:gd name="connsiteY8" fmla="*/ 80599 h 80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3893" h="805988">
                  <a:moveTo>
                    <a:pt x="0" y="80599"/>
                  </a:moveTo>
                  <a:cubicBezTo>
                    <a:pt x="0" y="36085"/>
                    <a:pt x="36085" y="0"/>
                    <a:pt x="80599" y="0"/>
                  </a:cubicBezTo>
                  <a:lnTo>
                    <a:pt x="2333294" y="0"/>
                  </a:lnTo>
                  <a:cubicBezTo>
                    <a:pt x="2377808" y="0"/>
                    <a:pt x="2413893" y="36085"/>
                    <a:pt x="2413893" y="80599"/>
                  </a:cubicBezTo>
                  <a:lnTo>
                    <a:pt x="2413893" y="725389"/>
                  </a:lnTo>
                  <a:cubicBezTo>
                    <a:pt x="2413893" y="769903"/>
                    <a:pt x="2377808" y="805988"/>
                    <a:pt x="2333294" y="805988"/>
                  </a:cubicBezTo>
                  <a:lnTo>
                    <a:pt x="80599" y="805988"/>
                  </a:lnTo>
                  <a:cubicBezTo>
                    <a:pt x="36085" y="805988"/>
                    <a:pt x="0" y="769903"/>
                    <a:pt x="0" y="725389"/>
                  </a:cubicBezTo>
                  <a:lnTo>
                    <a:pt x="0" y="80599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80585"/>
                <a:satOff val="4871"/>
                <a:lumOff val="926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087" tIns="43927" rIns="54087" bIns="4392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Transverse Beam Profiles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(TWS, MW, LW)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B146619-9B70-D683-EB05-66CDEB61A3F7}"/>
                </a:ext>
              </a:extLst>
            </p:cNvPr>
            <p:cNvSpPr/>
            <p:nvPr/>
          </p:nvSpPr>
          <p:spPr>
            <a:xfrm>
              <a:off x="9015173" y="4221337"/>
              <a:ext cx="2452684" cy="873731"/>
            </a:xfrm>
            <a:custGeom>
              <a:avLst/>
              <a:gdLst>
                <a:gd name="connsiteX0" fmla="*/ 0 w 2452684"/>
                <a:gd name="connsiteY0" fmla="*/ 87373 h 873731"/>
                <a:gd name="connsiteX1" fmla="*/ 87373 w 2452684"/>
                <a:gd name="connsiteY1" fmla="*/ 0 h 873731"/>
                <a:gd name="connsiteX2" fmla="*/ 2365311 w 2452684"/>
                <a:gd name="connsiteY2" fmla="*/ 0 h 873731"/>
                <a:gd name="connsiteX3" fmla="*/ 2452684 w 2452684"/>
                <a:gd name="connsiteY3" fmla="*/ 87373 h 873731"/>
                <a:gd name="connsiteX4" fmla="*/ 2452684 w 2452684"/>
                <a:gd name="connsiteY4" fmla="*/ 786358 h 873731"/>
                <a:gd name="connsiteX5" fmla="*/ 2365311 w 2452684"/>
                <a:gd name="connsiteY5" fmla="*/ 873731 h 873731"/>
                <a:gd name="connsiteX6" fmla="*/ 87373 w 2452684"/>
                <a:gd name="connsiteY6" fmla="*/ 873731 h 873731"/>
                <a:gd name="connsiteX7" fmla="*/ 0 w 2452684"/>
                <a:gd name="connsiteY7" fmla="*/ 786358 h 873731"/>
                <a:gd name="connsiteX8" fmla="*/ 0 w 2452684"/>
                <a:gd name="connsiteY8" fmla="*/ 87373 h 87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2684" h="873731">
                  <a:moveTo>
                    <a:pt x="0" y="87373"/>
                  </a:moveTo>
                  <a:cubicBezTo>
                    <a:pt x="0" y="39118"/>
                    <a:pt x="39118" y="0"/>
                    <a:pt x="87373" y="0"/>
                  </a:cubicBezTo>
                  <a:lnTo>
                    <a:pt x="2365311" y="0"/>
                  </a:lnTo>
                  <a:cubicBezTo>
                    <a:pt x="2413566" y="0"/>
                    <a:pt x="2452684" y="39118"/>
                    <a:pt x="2452684" y="87373"/>
                  </a:cubicBezTo>
                  <a:lnTo>
                    <a:pt x="2452684" y="786358"/>
                  </a:lnTo>
                  <a:cubicBezTo>
                    <a:pt x="2452684" y="834613"/>
                    <a:pt x="2413566" y="873731"/>
                    <a:pt x="2365311" y="873731"/>
                  </a:cubicBezTo>
                  <a:lnTo>
                    <a:pt x="87373" y="873731"/>
                  </a:lnTo>
                  <a:cubicBezTo>
                    <a:pt x="39118" y="873731"/>
                    <a:pt x="0" y="834613"/>
                    <a:pt x="0" y="786358"/>
                  </a:cubicBezTo>
                  <a:lnTo>
                    <a:pt x="0" y="87373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94016"/>
                <a:satOff val="5683"/>
                <a:lumOff val="1080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071" tIns="45911" rIns="56071" bIns="45911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Traverse Emittance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(AES, LW)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7F7F67B-6EF6-2F12-92C7-2A3772CBAA6C}"/>
                </a:ext>
              </a:extLst>
            </p:cNvPr>
            <p:cNvSpPr/>
            <p:nvPr/>
          </p:nvSpPr>
          <p:spPr>
            <a:xfrm>
              <a:off x="8806845" y="2976143"/>
              <a:ext cx="208328" cy="277773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777736"/>
                  </a:lnTo>
                  <a:lnTo>
                    <a:pt x="208328" y="2777736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6122EB0-ADFB-4DC3-0B43-B22BF11D6A8A}"/>
                </a:ext>
              </a:extLst>
            </p:cNvPr>
            <p:cNvSpPr/>
            <p:nvPr/>
          </p:nvSpPr>
          <p:spPr>
            <a:xfrm>
              <a:off x="9015173" y="5314672"/>
              <a:ext cx="2487132" cy="878413"/>
            </a:xfrm>
            <a:custGeom>
              <a:avLst/>
              <a:gdLst>
                <a:gd name="connsiteX0" fmla="*/ 0 w 2487132"/>
                <a:gd name="connsiteY0" fmla="*/ 87841 h 878413"/>
                <a:gd name="connsiteX1" fmla="*/ 87841 w 2487132"/>
                <a:gd name="connsiteY1" fmla="*/ 0 h 878413"/>
                <a:gd name="connsiteX2" fmla="*/ 2399291 w 2487132"/>
                <a:gd name="connsiteY2" fmla="*/ 0 h 878413"/>
                <a:gd name="connsiteX3" fmla="*/ 2487132 w 2487132"/>
                <a:gd name="connsiteY3" fmla="*/ 87841 h 878413"/>
                <a:gd name="connsiteX4" fmla="*/ 2487132 w 2487132"/>
                <a:gd name="connsiteY4" fmla="*/ 790572 h 878413"/>
                <a:gd name="connsiteX5" fmla="*/ 2399291 w 2487132"/>
                <a:gd name="connsiteY5" fmla="*/ 878413 h 878413"/>
                <a:gd name="connsiteX6" fmla="*/ 87841 w 2487132"/>
                <a:gd name="connsiteY6" fmla="*/ 878413 h 878413"/>
                <a:gd name="connsiteX7" fmla="*/ 0 w 2487132"/>
                <a:gd name="connsiteY7" fmla="*/ 790572 h 878413"/>
                <a:gd name="connsiteX8" fmla="*/ 0 w 2487132"/>
                <a:gd name="connsiteY8" fmla="*/ 87841 h 87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7132" h="878413">
                  <a:moveTo>
                    <a:pt x="0" y="87841"/>
                  </a:moveTo>
                  <a:cubicBezTo>
                    <a:pt x="0" y="39328"/>
                    <a:pt x="39328" y="0"/>
                    <a:pt x="87841" y="0"/>
                  </a:cubicBezTo>
                  <a:lnTo>
                    <a:pt x="2399291" y="0"/>
                  </a:lnTo>
                  <a:cubicBezTo>
                    <a:pt x="2447804" y="0"/>
                    <a:pt x="2487132" y="39328"/>
                    <a:pt x="2487132" y="87841"/>
                  </a:cubicBezTo>
                  <a:lnTo>
                    <a:pt x="2487132" y="790572"/>
                  </a:lnTo>
                  <a:cubicBezTo>
                    <a:pt x="2487132" y="839085"/>
                    <a:pt x="2447804" y="878413"/>
                    <a:pt x="2399291" y="878413"/>
                  </a:cubicBezTo>
                  <a:lnTo>
                    <a:pt x="87841" y="878413"/>
                  </a:lnTo>
                  <a:cubicBezTo>
                    <a:pt x="39328" y="878413"/>
                    <a:pt x="0" y="839085"/>
                    <a:pt x="0" y="790572"/>
                  </a:cubicBezTo>
                  <a:lnTo>
                    <a:pt x="0" y="87841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07446"/>
                <a:satOff val="6495"/>
                <a:lumOff val="1235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208" tIns="46048" rIns="56208" bIns="46048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Longitudinal Bunch Profiling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(FFC, BSM, MEBT LW)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9CB33D-6339-03B8-59DF-7D2C2AFEA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8D52147-1833-5BDB-2550-2FB969A7EDB6}"/>
              </a:ext>
            </a:extLst>
          </p:cNvPr>
          <p:cNvSpPr/>
          <p:nvPr/>
        </p:nvSpPr>
        <p:spPr>
          <a:xfrm>
            <a:off x="8805973" y="2976142"/>
            <a:ext cx="191237" cy="175682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56826"/>
                </a:lnTo>
                <a:lnTo>
                  <a:pt x="191237" y="1756826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E2FC1E6-A3C8-AA32-606B-3B8118322250}"/>
              </a:ext>
            </a:extLst>
          </p:cNvPr>
          <p:cNvSpPr/>
          <p:nvPr/>
        </p:nvSpPr>
        <p:spPr>
          <a:xfrm>
            <a:off x="8814954" y="2976143"/>
            <a:ext cx="191237" cy="65881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58810"/>
                </a:lnTo>
                <a:lnTo>
                  <a:pt x="191237" y="658810"/>
                </a:lnTo>
              </a:path>
            </a:pathLst>
          </a:custGeom>
          <a:noFill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CC181F-B909-EA81-E8C1-E826E1DD6187}"/>
              </a:ext>
            </a:extLst>
          </p:cNvPr>
          <p:cNvCxnSpPr>
            <a:cxnSpLocks/>
          </p:cNvCxnSpPr>
          <p:nvPr/>
        </p:nvCxnSpPr>
        <p:spPr>
          <a:xfrm>
            <a:off x="612371" y="1877984"/>
            <a:ext cx="0" cy="229763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EE4EB0-2030-3112-B348-1879B8D9DB38}"/>
              </a:ext>
            </a:extLst>
          </p:cNvPr>
          <p:cNvCxnSpPr>
            <a:cxnSpLocks/>
          </p:cNvCxnSpPr>
          <p:nvPr/>
        </p:nvCxnSpPr>
        <p:spPr>
          <a:xfrm>
            <a:off x="612371" y="4175617"/>
            <a:ext cx="257594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ECA2EF-D38F-76E5-941D-FF3427D24DF4}"/>
              </a:ext>
            </a:extLst>
          </p:cNvPr>
          <p:cNvCxnSpPr>
            <a:cxnSpLocks/>
          </p:cNvCxnSpPr>
          <p:nvPr/>
        </p:nvCxnSpPr>
        <p:spPr>
          <a:xfrm>
            <a:off x="3188319" y="4175617"/>
            <a:ext cx="0" cy="227217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CB0A35-E081-6C23-1C22-E804A9C4E298}"/>
              </a:ext>
            </a:extLst>
          </p:cNvPr>
          <p:cNvCxnSpPr/>
          <p:nvPr/>
        </p:nvCxnSpPr>
        <p:spPr>
          <a:xfrm>
            <a:off x="3188319" y="6447790"/>
            <a:ext cx="5091157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A4B20D-4FC8-F851-E1DC-9EB97B4C9D71}"/>
              </a:ext>
            </a:extLst>
          </p:cNvPr>
          <p:cNvCxnSpPr>
            <a:cxnSpLocks/>
          </p:cNvCxnSpPr>
          <p:nvPr/>
        </p:nvCxnSpPr>
        <p:spPr>
          <a:xfrm flipV="1">
            <a:off x="8279476" y="1877984"/>
            <a:ext cx="0" cy="456980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0F192E-08B4-CFAF-9EA3-ECFFAD16BB64}"/>
              </a:ext>
            </a:extLst>
          </p:cNvPr>
          <p:cNvCxnSpPr>
            <a:cxnSpLocks/>
          </p:cNvCxnSpPr>
          <p:nvPr/>
        </p:nvCxnSpPr>
        <p:spPr>
          <a:xfrm flipH="1">
            <a:off x="612371" y="1877984"/>
            <a:ext cx="7667105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561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8A5D0-79C3-DF92-04EE-34C8FB72C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A9A5F6-3398-2679-B150-3FEBBC7C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 The Shelf vs In-House Designs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9F2CB-3413-DA7B-0A08-A202B9BFA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Content Placeholder 10" descr="Diagram&#10;&#10;AI-generated content may be incorrect.">
            <a:extLst>
              <a:ext uri="{FF2B5EF4-FFF2-40B4-BE49-F238E27FC236}">
                <a16:creationId xmlns:a16="http://schemas.microsoft.com/office/drawing/2014/main" id="{AF3166D7-919F-F03A-4CC4-35EF60C4E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952" y="1047045"/>
            <a:ext cx="2788920" cy="3138511"/>
          </a:xfrm>
          <a:prstGeom prst="rect">
            <a:avLst/>
          </a:prstGeom>
        </p:spPr>
      </p:pic>
      <p:pic>
        <p:nvPicPr>
          <p:cNvPr id="4" name="Picture 3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937AC849-96CF-7F52-2E92-EFAA26FAD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350" y="4400388"/>
            <a:ext cx="2793522" cy="1962320"/>
          </a:xfrm>
          <a:prstGeom prst="rect">
            <a:avLst/>
          </a:prstGeom>
        </p:spPr>
      </p:pic>
      <p:pic>
        <p:nvPicPr>
          <p:cNvPr id="6" name="Picture 5" descr="A picture containing text, compact disk&#10;&#10;AI-generated content may be incorrect.">
            <a:extLst>
              <a:ext uri="{FF2B5EF4-FFF2-40B4-BE49-F238E27FC236}">
                <a16:creationId xmlns:a16="http://schemas.microsoft.com/office/drawing/2014/main" id="{9A10467F-59D9-04E2-BA53-0E60EFC267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77311" y="1067728"/>
            <a:ext cx="2781300" cy="3117828"/>
          </a:xfrm>
          <a:prstGeom prst="rect">
            <a:avLst/>
          </a:prstGeom>
        </p:spPr>
      </p:pic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56DD9897-3F52-EC25-C3B3-AB32A82CD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311" y="4400388"/>
            <a:ext cx="2781300" cy="2242699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F88A5F0-C06F-9550-99D7-12405E0E67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4797951" cy="4791456"/>
          </a:xfrm>
        </p:spPr>
        <p:txBody>
          <a:bodyPr/>
          <a:lstStyle/>
          <a:p>
            <a:r>
              <a:rPr lang="en-US" dirty="0"/>
              <a:t>RTMs are the only portion of the system designed in house</a:t>
            </a:r>
          </a:p>
          <a:p>
            <a:r>
              <a:rPr lang="en-US" dirty="0"/>
              <a:t>We are still in the selection process for the MCH</a:t>
            </a:r>
          </a:p>
          <a:p>
            <a:r>
              <a:rPr lang="en-US" dirty="0" err="1"/>
              <a:t>Vadatech</a:t>
            </a:r>
            <a:r>
              <a:rPr lang="en-US" dirty="0"/>
              <a:t> will be the vendor for the remainder of the system</a:t>
            </a:r>
          </a:p>
          <a:p>
            <a:r>
              <a:rPr lang="en-US" dirty="0"/>
              <a:t>AMC562</a:t>
            </a:r>
          </a:p>
          <a:p>
            <a:pPr lvl="1"/>
            <a:r>
              <a:rPr lang="en-US" dirty="0"/>
              <a:t>Low bandwidth instruments like ACCT BCM</a:t>
            </a:r>
          </a:p>
          <a:p>
            <a:pPr lvl="1"/>
            <a:r>
              <a:rPr lang="en-US" dirty="0"/>
              <a:t>Developed with Fermilab input</a:t>
            </a:r>
          </a:p>
          <a:p>
            <a:r>
              <a:rPr lang="en-US" dirty="0"/>
              <a:t>AMC566</a:t>
            </a:r>
          </a:p>
          <a:p>
            <a:pPr lvl="1"/>
            <a:r>
              <a:rPr lang="en-US" dirty="0"/>
              <a:t>High bandwidth instruments like BPMs</a:t>
            </a:r>
          </a:p>
          <a:p>
            <a:pPr lvl="1"/>
            <a:r>
              <a:rPr lang="en-US" dirty="0"/>
              <a:t>Developed with Fermilab input</a:t>
            </a:r>
          </a:p>
        </p:txBody>
      </p:sp>
    </p:spTree>
    <p:extLst>
      <p:ext uri="{BB962C8B-B14F-4D97-AF65-F5344CB8AC3E}">
        <p14:creationId xmlns:p14="http://schemas.microsoft.com/office/powerpoint/2010/main" val="3851429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B7257-44E3-08B4-80A0-3BE6A26D7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96C768-57F2-BF55-BE19-4A61ED28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Monitor RTM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FC5FE-5283-C381-BCD9-35B7173B6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AD75F-2F88-57F5-253E-814991E76E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788258" y="1816209"/>
            <a:ext cx="6857999" cy="3225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D472C-A5CF-C158-E0A7-8C45352B4338}"/>
              </a:ext>
            </a:extLst>
          </p:cNvPr>
          <p:cNvSpPr txBox="1"/>
          <p:nvPr/>
        </p:nvSpPr>
        <p:spPr>
          <a:xfrm>
            <a:off x="0" y="6627168"/>
            <a:ext cx="89718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S. Liu, N. Eddy, A. Semenov, and B. Fellenz, “Development of BPM electronics for PIP-II at Fermilab,” in 14th International Beam Instrumentation Conference IBIC 2025, 2025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6C90DD3-0AB9-1E77-4ACD-2381E0DE1D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7464830" cy="4791456"/>
          </a:xfrm>
        </p:spPr>
        <p:txBody>
          <a:bodyPr/>
          <a:lstStyle/>
          <a:p>
            <a:r>
              <a:rPr lang="en-US" dirty="0"/>
              <a:t>BPM RTM is farthest along in development</a:t>
            </a:r>
          </a:p>
          <a:p>
            <a:r>
              <a:rPr lang="en-US" dirty="0"/>
              <a:t>A modified version is being installed in the MI-8 line and is expected to produce data in the next run</a:t>
            </a:r>
          </a:p>
          <a:p>
            <a:r>
              <a:rPr lang="en-US" dirty="0"/>
              <a:t>Shengli Liu designed both the hardware and firmware</a:t>
            </a:r>
          </a:p>
          <a:p>
            <a:r>
              <a:rPr lang="en-US" dirty="0"/>
              <a:t>A bunch-by-bunch version is in development</a:t>
            </a:r>
          </a:p>
          <a:p>
            <a:endParaRPr lang="en-US" dirty="0"/>
          </a:p>
        </p:txBody>
      </p:sp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02CFE262-2BD5-DD32-B490-C7B0EFA2F0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8" y="3708925"/>
            <a:ext cx="4310352" cy="2783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049198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Dark" id="{A80C6E69-2056-0946-84B2-E7C3677756E6}" vid="{E6E3AD58-B87C-5C40-AAAB-5CB060954F0E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Dark" id="{A80C6E69-2056-0946-84B2-E7C3677756E6}" vid="{D05E4049-66C6-8C4A-B08B-C9AE6A33C45C}"/>
    </a:ext>
  </a:extLst>
</a:theme>
</file>

<file path=ppt/theme/theme3.xml><?xml version="1.0" encoding="utf-8"?>
<a:theme xmlns:a="http://schemas.openxmlformats.org/drawingml/2006/main" name="1_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FNAL-Slide-Deck-Tempate_4.9.2025_Dark</Template>
  <TotalTime>1090</TotalTime>
  <Words>678</Words>
  <Application>Microsoft Office PowerPoint</Application>
  <PresentationFormat>Widescreen</PresentationFormat>
  <Paragraphs>122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Helvetica</vt:lpstr>
      <vt:lpstr>Telegraf UltraBold</vt:lpstr>
      <vt:lpstr>Times New Roman</vt:lpstr>
      <vt:lpstr>Wingdings</vt:lpstr>
      <vt:lpstr>Content Slides</vt:lpstr>
      <vt:lpstr>Section Title and Agenda Slides</vt:lpstr>
      <vt:lpstr>1_Content Slides</vt:lpstr>
      <vt:lpstr>MicroTCA Development for PIP-II Beam Instrumentation at  Fermilab</vt:lpstr>
      <vt:lpstr>PowerPoint Presentation</vt:lpstr>
      <vt:lpstr>MicroTCA at Fermilab</vt:lpstr>
      <vt:lpstr>High-Level HW Architecture</vt:lpstr>
      <vt:lpstr>Redis</vt:lpstr>
      <vt:lpstr>Firmware</vt:lpstr>
      <vt:lpstr>Instrumentation Systems Using MicroTCA </vt:lpstr>
      <vt:lpstr>Off The Shelf vs In-House Designs</vt:lpstr>
      <vt:lpstr>Beam Position Monitor RTM</vt:lpstr>
      <vt:lpstr>Beam ACCT Monitor RTM</vt:lpstr>
      <vt:lpstr>Beam Loss Monitor RTM</vt:lpstr>
      <vt:lpstr>Overall Project Status (MicroTCA Specific)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Aisha Ibrahim</dc:creator>
  <cp:lastModifiedBy>Turner White</cp:lastModifiedBy>
  <cp:revision>15</cp:revision>
  <dcterms:created xsi:type="dcterms:W3CDTF">2025-07-30T14:42:51Z</dcterms:created>
  <dcterms:modified xsi:type="dcterms:W3CDTF">2025-12-01T16:46:18Z</dcterms:modified>
</cp:coreProperties>
</file>