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61"/>
  </p:notesMasterIdLst>
  <p:handoutMasterIdLst>
    <p:handoutMasterId r:id="rId62"/>
  </p:handoutMasterIdLst>
  <p:sldIdLst>
    <p:sldId id="420" r:id="rId2"/>
    <p:sldId id="259" r:id="rId3"/>
    <p:sldId id="443" r:id="rId4"/>
    <p:sldId id="265" r:id="rId5"/>
    <p:sldId id="449" r:id="rId6"/>
    <p:sldId id="450" r:id="rId7"/>
    <p:sldId id="266" r:id="rId8"/>
    <p:sldId id="267" r:id="rId9"/>
    <p:sldId id="268" r:id="rId10"/>
    <p:sldId id="269" r:id="rId11"/>
    <p:sldId id="270" r:id="rId12"/>
    <p:sldId id="271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448" r:id="rId25"/>
    <p:sldId id="296" r:id="rId26"/>
    <p:sldId id="297" r:id="rId27"/>
    <p:sldId id="302" r:id="rId28"/>
    <p:sldId id="470" r:id="rId29"/>
    <p:sldId id="303" r:id="rId30"/>
    <p:sldId id="300" r:id="rId31"/>
    <p:sldId id="301" r:id="rId32"/>
    <p:sldId id="257" r:id="rId33"/>
    <p:sldId id="258" r:id="rId34"/>
    <p:sldId id="451" r:id="rId35"/>
    <p:sldId id="260" r:id="rId36"/>
    <p:sldId id="262" r:id="rId37"/>
    <p:sldId id="263" r:id="rId38"/>
    <p:sldId id="264" r:id="rId39"/>
    <p:sldId id="452" r:id="rId40"/>
    <p:sldId id="453" r:id="rId41"/>
    <p:sldId id="454" r:id="rId42"/>
    <p:sldId id="455" r:id="rId43"/>
    <p:sldId id="456" r:id="rId44"/>
    <p:sldId id="457" r:id="rId45"/>
    <p:sldId id="458" r:id="rId46"/>
    <p:sldId id="272" r:id="rId47"/>
    <p:sldId id="273" r:id="rId48"/>
    <p:sldId id="459" r:id="rId49"/>
    <p:sldId id="460" r:id="rId50"/>
    <p:sldId id="461" r:id="rId51"/>
    <p:sldId id="462" r:id="rId52"/>
    <p:sldId id="463" r:id="rId53"/>
    <p:sldId id="464" r:id="rId54"/>
    <p:sldId id="465" r:id="rId55"/>
    <p:sldId id="466" r:id="rId56"/>
    <p:sldId id="467" r:id="rId57"/>
    <p:sldId id="468" r:id="rId58"/>
    <p:sldId id="469" r:id="rId59"/>
    <p:sldId id="285" r:id="rId60"/>
  </p:sldIdLst>
  <p:sldSz cx="12192000" cy="6858000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BBE0E3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728" autoAdjust="0"/>
  </p:normalViewPr>
  <p:slideViewPr>
    <p:cSldViewPr>
      <p:cViewPr varScale="1">
        <p:scale>
          <a:sx n="116" d="100"/>
          <a:sy n="116" d="100"/>
        </p:scale>
        <p:origin x="691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336E93A8-9CB6-7FA5-A474-DEC905EAD5E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4AB2C0A9-CF57-1011-C4AE-305EA7E8DBE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9332" name="Rectangle 4">
            <a:extLst>
              <a:ext uri="{FF2B5EF4-FFF2-40B4-BE49-F238E27FC236}">
                <a16:creationId xmlns:a16="http://schemas.microsoft.com/office/drawing/2014/main" id="{B123F6CE-7C17-E0DD-5076-6AC1C11FBEC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9333" name="Rectangle 5">
            <a:extLst>
              <a:ext uri="{FF2B5EF4-FFF2-40B4-BE49-F238E27FC236}">
                <a16:creationId xmlns:a16="http://schemas.microsoft.com/office/drawing/2014/main" id="{9F792204-C7E7-5E6A-903E-320EE9683A4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D998462-9C82-48B8-AEF6-DEF9DCCBD3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CF68413B-CFBB-7F46-3DC3-3F892C74B80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7D8A4B9E-F837-062C-2ACD-4862A7C0E88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060A141F-121C-5038-114F-9381EB7102C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2463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989" name="Rectangle 5">
            <a:extLst>
              <a:ext uri="{FF2B5EF4-FFF2-40B4-BE49-F238E27FC236}">
                <a16:creationId xmlns:a16="http://schemas.microsoft.com/office/drawing/2014/main" id="{6DC0E7F8-3046-5CA7-5643-53EC72F9A80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3537" cy="44735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1990" name="Rectangle 6">
            <a:extLst>
              <a:ext uri="{FF2B5EF4-FFF2-40B4-BE49-F238E27FC236}">
                <a16:creationId xmlns:a16="http://schemas.microsoft.com/office/drawing/2014/main" id="{4C4CD294-E36B-9DBB-440F-F90EF400D73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991" name="Rectangle 7">
            <a:extLst>
              <a:ext uri="{FF2B5EF4-FFF2-40B4-BE49-F238E27FC236}">
                <a16:creationId xmlns:a16="http://schemas.microsoft.com/office/drawing/2014/main" id="{1E04E904-64AF-3D61-C9C9-80E968C494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pPr>
              <a:defRPr/>
            </a:pPr>
            <a:fld id="{47F30A18-6E75-422A-B68B-AA315806D3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2BC060-0903-26D2-08D3-08DDA5F6425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1CFAD66-9573-442D-B355-FBF5A0B408AC}" type="slidenum">
              <a:t>32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A15B17-D6FB-203D-2152-2128A102CCF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547ABC-08EE-9ADE-FDCE-C1AC57367F1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</p:spPr>
        <p:txBody>
          <a:bodyPr/>
          <a:lstStyle/>
          <a:p>
            <a:endParaRPr lang="en-US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31073E-08F9-7357-D321-38084F89B8A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9C600D1-B718-4F5D-8B8B-9B9E6FCD6938}" type="slidenum">
              <a:t>41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E5FB72-51C2-D786-1CF9-853565947B6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9D4B9D-376D-D99F-69D9-AA306B78CD0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</p:spPr>
        <p:txBody>
          <a:bodyPr/>
          <a:lstStyle/>
          <a:p>
            <a:endParaRPr lang="en-US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E26F3A-04CD-257C-478B-554717B4EA4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BCA482C-B862-4C89-9812-447F8B95AE8A}" type="slidenum">
              <a:t>42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A4FDD0-C9C8-E43B-5B30-6505EA26162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EE48C4-73F0-7FE3-E49D-0CE66B9A7DF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</p:spPr>
        <p:txBody>
          <a:bodyPr/>
          <a:lstStyle/>
          <a:p>
            <a:endParaRPr lang="en-US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CD5A5B-0446-596A-D66D-DE2BED348C6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BCB7284-D094-4DA5-AED6-8ED99B285953}" type="slidenum">
              <a:t>43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DD5493-FD6A-9A0C-DD10-3BEA244F6C9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599" y="764280"/>
            <a:ext cx="5028480" cy="377136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914A5A-2B2E-621E-783A-9FAEC6DB940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</p:spPr>
        <p:txBody>
          <a:bodyPr/>
          <a:lstStyle/>
          <a:p>
            <a:endParaRPr lang="en-US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FE111F-0B59-EB7D-00C5-9D6DFFA3016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CF3D8D4-EDD0-406F-86E8-458547B1F0D4}" type="slidenum">
              <a:t>44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8C5EA8-CA2C-0F58-8014-EB7F1417B2B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599" y="764280"/>
            <a:ext cx="5028480" cy="377136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7A8687-71AD-D02F-E35F-D3C95582E5E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</p:spPr>
        <p:txBody>
          <a:bodyPr/>
          <a:lstStyle/>
          <a:p>
            <a:endParaRPr lang="en-US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323BB4-7071-B852-9250-4DDFF17CB8A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EADAFA3-01B1-4BD0-A742-16A8D18CFCAE}" type="slidenum">
              <a:t>45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48A80C-0F25-8911-B99A-1B32FC1414F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2EBDB3-CC3D-9A78-0D60-209C2EE1DD9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</p:spPr>
        <p:txBody>
          <a:bodyPr/>
          <a:lstStyle/>
          <a:p>
            <a:endParaRPr lang="en-US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DD01A7-FADF-C07F-9867-C9A47F3F656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D4599D0-E690-4177-A175-D9C8E100156D}" type="slidenum">
              <a:t>46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D062F6-1E74-2E93-E1DE-78B14255D62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599" y="764280"/>
            <a:ext cx="5028480" cy="377136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54EAD1-3A60-0BBF-9001-16CD38DA59C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</p:spPr>
        <p:txBody>
          <a:bodyPr/>
          <a:lstStyle/>
          <a:p>
            <a:endParaRPr lang="en-US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6C1159-90FE-B57D-AE07-59C59F67150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7D2632D-4B43-42E0-B177-474254FEC76D}" type="slidenum">
              <a:t>47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EC1091-CE3C-7D85-0F66-03FE51D0BB1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CC2BA0-F107-9A27-8368-67D423E20FE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</p:spPr>
        <p:txBody>
          <a:bodyPr/>
          <a:lstStyle/>
          <a:p>
            <a:endParaRPr lang="en-US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55DD36-578D-DA6E-3E35-D2B5031F728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EAF4FC8-88F8-4E4A-B6BE-F3D50996A1DA}" type="slidenum">
              <a:t>48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8BB0DE-C30A-4094-C392-C07EA1158BB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599" y="764280"/>
            <a:ext cx="5028480" cy="377136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F3028C-2B24-97CF-E4A3-114694463A9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</p:spPr>
        <p:txBody>
          <a:bodyPr/>
          <a:lstStyle/>
          <a:p>
            <a:endParaRPr lang="en-US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640AAB-2D16-040A-A23B-A75E3BD5EC3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39F457B-9AA4-46FF-935A-DA52ACC2862E}" type="slidenum">
              <a:t>49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B1CDBB-640D-9ED2-E4F2-7E96DB93A15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3EBCF0-F78C-7D7E-1021-6FE2DA670FB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</p:spPr>
        <p:txBody>
          <a:bodyPr/>
          <a:lstStyle/>
          <a:p>
            <a:endParaRPr lang="en-US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CCA4AF-6971-DA30-A592-188A62E4509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79DAF9E-8F66-426E-8F46-EA2181F5B4C4}" type="slidenum">
              <a:t>50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A4D574-19EC-489C-2578-01E08EB40AB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599" y="764280"/>
            <a:ext cx="5028480" cy="377136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FD59D4-5244-867E-3C85-296D8D0A8C2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</p:spPr>
        <p:txBody>
          <a:bodyPr/>
          <a:lstStyle/>
          <a:p>
            <a:endParaRPr lang="en-US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4B9A0D-413A-5997-2DA7-00B4BC93268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18EB2F8-A37C-4C04-B8AB-6E977F06F748}" type="slidenum">
              <a:t>33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BE9AFF-BC17-2D51-6606-C3015F345C5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51F752-10D6-9CE3-46F4-E3E557FCF1A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</p:spPr>
        <p:txBody>
          <a:bodyPr/>
          <a:lstStyle/>
          <a:p>
            <a:endParaRPr lang="en-US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EE9B8D-10AA-35F0-D205-A4D6554D947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BAEEDBC-0CA0-41A5-8FC2-3A686134F455}" type="slidenum">
              <a:t>51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A12082-E82D-1C27-1AA1-044C0964D52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599" y="764280"/>
            <a:ext cx="5028480" cy="377136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E608B3-723D-3395-B66C-7513AC2C0E0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</p:spPr>
        <p:txBody>
          <a:bodyPr/>
          <a:lstStyle/>
          <a:p>
            <a:endParaRPr lang="en-US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1189EE-682F-C69C-3B89-8F1F63511AB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F41CD17-9FC9-4769-A640-7DC14731BCBC}" type="slidenum">
              <a:t>52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126B3F-A296-763F-84F7-176807B43A3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45C7E0-F333-4834-DB46-18408E830CE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</p:spPr>
        <p:txBody>
          <a:bodyPr/>
          <a:lstStyle/>
          <a:p>
            <a:endParaRPr lang="en-US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123DB5-A282-12B6-59A7-6C31DEC1DDA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08E0EC0-1DEC-4707-85B0-631EC46810D7}" type="slidenum">
              <a:t>53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10C585-F36D-683C-F83B-6FC1464C330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601542-8811-924F-6140-47EE0A6A511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</p:spPr>
        <p:txBody>
          <a:bodyPr/>
          <a:lstStyle/>
          <a:p>
            <a:endParaRPr lang="en-US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DA4C32-EF08-79E4-8036-CAA70FDF175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53AB80A-F3C9-4B30-85A2-041DBF4417DD}" type="slidenum">
              <a:t>54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E55AE8-E546-286E-1723-6DB64EA7C2B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599" y="764280"/>
            <a:ext cx="5028480" cy="377136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732767-E724-F352-4803-5B6A70D267E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</p:spPr>
        <p:txBody>
          <a:bodyPr/>
          <a:lstStyle/>
          <a:p>
            <a:endParaRPr lang="en-US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3AADFA-4A9F-8258-7370-8E7BD779168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6AF688A-656E-484E-9864-B1B638557275}" type="slidenum">
              <a:t>55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56B786-6FEB-6F94-9DF9-5918DC376D3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9AEBD2-7D51-3991-94A0-C624A86DE25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</p:spPr>
        <p:txBody>
          <a:bodyPr/>
          <a:lstStyle/>
          <a:p>
            <a:endParaRPr lang="en-US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BB0A7C-645B-6DB8-A8DA-EA31CB58886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7739477-1582-41F5-919B-4FF5DF36B7E7}" type="slidenum">
              <a:t>56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7C5DB3-7306-62C0-44AE-8EFF42BC282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599" y="764280"/>
            <a:ext cx="5028480" cy="377136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A23C39-0D9B-3B9D-AAC4-A2F32AC9911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</p:spPr>
        <p:txBody>
          <a:bodyPr/>
          <a:lstStyle/>
          <a:p>
            <a:endParaRPr lang="en-US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F4733F-BFB9-BEB0-32A6-9178DEA199E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54C599D-A67E-4AEB-A086-C76ECD91C700}" type="slidenum">
              <a:t>57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79337E-B583-CF1D-CFC6-AC8E5F1DD04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0E699C-C81C-17D5-CD6A-1A7F870CC2A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</p:spPr>
        <p:txBody>
          <a:bodyPr/>
          <a:lstStyle/>
          <a:p>
            <a:endParaRPr lang="en-US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CFCEA6-7AF3-A3A0-4321-0E0E3CB03FD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00EF854-044A-435F-A1F0-4A5E19909BD1}" type="slidenum">
              <a:t>58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21EAB8-4343-6999-4EBD-3CBA765BA94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060C03-9951-A01E-CDA7-273B6A20D51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</p:spPr>
        <p:txBody>
          <a:bodyPr/>
          <a:lstStyle/>
          <a:p>
            <a:endParaRPr lang="en-US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27818C-93DC-3E25-A51E-13AD2DBA881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56C3C10-08BC-413F-86AE-C28EBDD803EA}" type="slidenum">
              <a:t>59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1901FF-4F98-1E94-D509-BF72D982F56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599" y="764280"/>
            <a:ext cx="5028480" cy="377136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514989-5E5F-1FB4-99EC-A88F76161A6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</p:spPr>
        <p:txBody>
          <a:bodyPr/>
          <a:lstStyle/>
          <a:p>
            <a:endParaRPr lang="en-US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9D3690-7CEF-E4D0-69E3-0AB4B3020EF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DDF9A92-01BD-4D61-8E04-9D36A9766198}" type="slidenum">
              <a:t>34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393F89-AA83-5851-3A6B-2877521DE8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B38ECB-FA45-494B-597F-488936BFEA0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</p:spPr>
        <p:txBody>
          <a:bodyPr/>
          <a:lstStyle/>
          <a:p>
            <a:endParaRPr lang="en-US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341B92-05B6-F596-0330-2C2BEC388E8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1008471-7BE6-41FA-8F9C-CC0D45BB8A74}" type="slidenum">
              <a:t>35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55596C-B6B1-A668-89E0-FA42781B31C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3CEF0F-2D22-F0A1-E110-5F1D03F2F0C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</p:spPr>
        <p:txBody>
          <a:bodyPr/>
          <a:lstStyle/>
          <a:p>
            <a:endParaRPr lang="en-US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0629D-5439-5671-736B-2AA4D50E229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E20425E-1555-4AAE-97B3-AB73347C7CA5}" type="slidenum">
              <a:t>36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9EF407-02CA-ACC5-EDF3-58A8ECEB7AE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3EB33A-E490-5BCE-218F-70D449A3E41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</p:spPr>
        <p:txBody>
          <a:bodyPr/>
          <a:lstStyle/>
          <a:p>
            <a:endParaRPr lang="en-US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8CC59E-0E7F-6712-39E8-90C2368C3FB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120A46D-595E-43C3-A7FB-1E87BBEB13E4}" type="slidenum">
              <a:t>37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6050B3-9A7F-AF02-384F-8CC17367858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56454B-7B4A-043D-7633-0360E88A9CE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</p:spPr>
        <p:txBody>
          <a:bodyPr/>
          <a:lstStyle/>
          <a:p>
            <a:endParaRPr lang="en-US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1B01CD-BB95-5A6C-1A46-B76CF4539C8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0BBEBEE-251E-438C-BDC6-0A721F8D8D16}" type="slidenum">
              <a:t>38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6D23F2-BE07-3DDB-3134-8E7183685CC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EA118A-B591-7BD4-6D8E-E52B1F3FB44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</p:spPr>
        <p:txBody>
          <a:bodyPr/>
          <a:lstStyle/>
          <a:p>
            <a:endParaRPr lang="en-US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328ADF-9B44-4418-6F4B-3817D95CB9E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6EF5995-7BEE-470F-9C0C-CD48EFC77800}" type="slidenum">
              <a:t>39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B707D6-AF69-69C9-6DDF-C5A6EBC1402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ED6D06-9453-D963-914B-93E7B0CA7C0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</p:spPr>
        <p:txBody>
          <a:bodyPr/>
          <a:lstStyle/>
          <a:p>
            <a:endParaRPr lang="en-US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2AE3E5-B8D9-891C-7B47-A43FFCEACD2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BDDFC45-BCB3-44DD-8A3F-0AA78067A0B4}" type="slidenum">
              <a:t>40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6031BA-DF62-3259-3AD1-81B93B52A3A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E5A43D-0FAD-DD1C-24B9-E8B603ED824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</p:spPr>
        <p:txBody>
          <a:bodyPr/>
          <a:lstStyle/>
          <a:p>
            <a:endParaRPr lang="en-US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75C35-CC61-48F7-B4B3-EC8E8966559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6108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75C35-CC61-48F7-B4B3-EC8E8966559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6069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75C35-CC61-48F7-B4B3-EC8E8966559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5368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563" y="273353"/>
            <a:ext cx="10971684" cy="1145009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563" y="1604841"/>
            <a:ext cx="10971684" cy="3977158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2529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563" y="273353"/>
            <a:ext cx="10971684" cy="1145009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609563" y="1604841"/>
            <a:ext cx="10971684" cy="3977158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882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75C35-CC61-48F7-B4B3-EC8E8966559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177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75C35-CC61-48F7-B4B3-EC8E8966559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4379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75C35-CC61-48F7-B4B3-EC8E8966559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1241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75C35-CC61-48F7-B4B3-EC8E8966559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6108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75C35-CC61-48F7-B4B3-EC8E8966559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1358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75C35-CC61-48F7-B4B3-EC8E8966559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8778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75C35-CC61-48F7-B4B3-EC8E8966559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6841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75C35-CC61-48F7-B4B3-EC8E8966559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7123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E575C35-CC61-48F7-B4B3-EC8E8966559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3150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jpietari/mrf-linux-drive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jpietari/mrf-linux-api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jpietari/mrf-linux-api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6">
            <a:extLst>
              <a:ext uri="{FF2B5EF4-FFF2-40B4-BE49-F238E27FC236}">
                <a16:creationId xmlns:a16="http://schemas.microsoft.com/office/drawing/2014/main" id="{CA946C6C-2F2E-8B03-C14B-5B6009C97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238" y="6381750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dirty="0"/>
          </a:p>
        </p:txBody>
      </p:sp>
      <p:sp>
        <p:nvSpPr>
          <p:cNvPr id="6149" name="Rectangle 8">
            <a:extLst>
              <a:ext uri="{FF2B5EF4-FFF2-40B4-BE49-F238E27FC236}">
                <a16:creationId xmlns:a16="http://schemas.microsoft.com/office/drawing/2014/main" id="{507D2247-178E-6073-6952-2F9B3B2D1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6287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en-US" sz="2400" dirty="0">
                <a:solidFill>
                  <a:schemeClr val="tx2"/>
                </a:solidFill>
              </a:rPr>
              <a:t>MRF </a:t>
            </a:r>
            <a:r>
              <a:rPr lang="fi-FI" altLang="en-US" sz="2400" dirty="0" err="1">
                <a:solidFill>
                  <a:schemeClr val="tx2"/>
                </a:solidFill>
              </a:rPr>
              <a:t>Timing</a:t>
            </a:r>
            <a:r>
              <a:rPr lang="fi-FI" altLang="en-US" sz="2400" dirty="0">
                <a:solidFill>
                  <a:schemeClr val="tx2"/>
                </a:solidFill>
              </a:rPr>
              <a:t> on mTCA.4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en-US" sz="2400" dirty="0">
                <a:solidFill>
                  <a:schemeClr val="tx2"/>
                </a:solidFill>
              </a:rPr>
              <a:t>14th MicroTCA Workshop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i-FI" altLang="en-US" sz="2400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en-US" sz="2400" dirty="0">
                <a:solidFill>
                  <a:schemeClr val="tx2"/>
                </a:solidFill>
              </a:rPr>
              <a:t>DESY, December 2nd, 2025</a:t>
            </a:r>
            <a:endParaRPr lang="en-US" altLang="en-US" sz="2400" dirty="0">
              <a:solidFill>
                <a:schemeClr val="tx2"/>
              </a:solidFill>
            </a:endParaRP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74057459-5E95-B1DA-D8DE-FAB575687DBA}"/>
              </a:ext>
            </a:extLst>
          </p:cNvPr>
          <p:cNvSpPr txBox="1"/>
          <p:nvPr/>
        </p:nvSpPr>
        <p:spPr>
          <a:xfrm>
            <a:off x="3685981" y="4050384"/>
            <a:ext cx="4820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Jukka.Pietarinen@mrf.fi / Micro-Research Finland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1980740" y="273352"/>
            <a:ext cx="8229627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540">
                <a:latin typeface="Arial"/>
              </a:rPr>
              <a:t>Sequencer</a:t>
            </a:r>
            <a:endParaRPr sz="1633"/>
          </a:p>
        </p:txBody>
      </p:sp>
      <p:sp>
        <p:nvSpPr>
          <p:cNvPr id="106" name="TextShape 2"/>
          <p:cNvSpPr txBox="1"/>
          <p:nvPr/>
        </p:nvSpPr>
        <p:spPr>
          <a:xfrm>
            <a:off x="1980740" y="1604841"/>
            <a:ext cx="8229627" cy="39771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A sequencer sends out events in predefined order with predefined timing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2k dual-port memory for 32-bit timestamp, event code and mask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Operating modes: single, normal (trigger) and recycle</a:t>
            </a:r>
            <a:endParaRPr sz="1633" dirty="0"/>
          </a:p>
        </p:txBody>
      </p:sp>
      <p:pic>
        <p:nvPicPr>
          <p:cNvPr id="107" name="Picture 106"/>
          <p:cNvPicPr/>
          <p:nvPr/>
        </p:nvPicPr>
        <p:blipFill>
          <a:blip r:embed="rId2"/>
          <a:stretch/>
        </p:blipFill>
        <p:spPr>
          <a:xfrm>
            <a:off x="4178007" y="4272391"/>
            <a:ext cx="3983036" cy="145134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1980740" y="273352"/>
            <a:ext cx="8229627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540">
                <a:latin typeface="Arial"/>
              </a:rPr>
              <a:t>Sequencer triggering</a:t>
            </a:r>
            <a:endParaRPr sz="1633"/>
          </a:p>
        </p:txBody>
      </p:sp>
      <p:sp>
        <p:nvSpPr>
          <p:cNvPr id="109" name="TextShape 2"/>
          <p:cNvSpPr txBox="1"/>
          <p:nvPr/>
        </p:nvSpPr>
        <p:spPr>
          <a:xfrm>
            <a:off x="1980740" y="1604841"/>
            <a:ext cx="8229627" cy="39771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Multiplexed counter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AC Synchronization logic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External trigger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Software trigger</a:t>
            </a:r>
            <a:endParaRPr sz="1633" dirty="0"/>
          </a:p>
        </p:txBody>
      </p:sp>
      <p:pic>
        <p:nvPicPr>
          <p:cNvPr id="110" name="Picture 109"/>
          <p:cNvPicPr/>
          <p:nvPr/>
        </p:nvPicPr>
        <p:blipFill>
          <a:blip r:embed="rId2"/>
          <a:stretch/>
        </p:blipFill>
        <p:spPr>
          <a:xfrm>
            <a:off x="3431433" y="3359912"/>
            <a:ext cx="5025171" cy="3193353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1980740" y="273352"/>
            <a:ext cx="8229627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540">
                <a:latin typeface="Arial"/>
              </a:rPr>
              <a:t>Sequencer operating modes</a:t>
            </a:r>
            <a:endParaRPr sz="1633"/>
          </a:p>
        </p:txBody>
      </p:sp>
      <p:sp>
        <p:nvSpPr>
          <p:cNvPr id="112" name="TextShape 2"/>
          <p:cNvSpPr txBox="1"/>
          <p:nvPr/>
        </p:nvSpPr>
        <p:spPr>
          <a:xfrm>
            <a:off x="1980740" y="1604841"/>
            <a:ext cx="8229627" cy="39771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Single sequence mode</a:t>
            </a:r>
            <a:endParaRPr sz="1633" dirty="0"/>
          </a:p>
          <a:p>
            <a:pPr marL="725851" lvl="1" indent="-311079">
              <a:buSzPct val="75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Plays back sequence once until end sequence event</a:t>
            </a:r>
            <a:endParaRPr lang="en-US"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Normal mode</a:t>
            </a:r>
            <a:endParaRPr lang="en-US" sz="1633" dirty="0"/>
          </a:p>
          <a:p>
            <a:pPr marL="725851" lvl="1" indent="-311079">
              <a:buSzPct val="75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Plays back sequence and waits for next trigger after end sequence event</a:t>
            </a:r>
            <a:endParaRPr lang="en-US"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Recycle mode</a:t>
            </a:r>
            <a:endParaRPr lang="en-US" sz="1633" dirty="0"/>
          </a:p>
          <a:p>
            <a:pPr marL="725851" lvl="1" indent="-311079">
              <a:buSzPct val="75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Plays back sequence and immediately restarts sequence from beginning after end sequence event</a:t>
            </a:r>
            <a:endParaRPr lang="en-US" sz="1633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1980740" y="273352"/>
            <a:ext cx="8229627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540">
                <a:latin typeface="Arial"/>
              </a:rPr>
              <a:t>Time Distribution Logic</a:t>
            </a:r>
            <a:endParaRPr sz="1633"/>
          </a:p>
        </p:txBody>
      </p:sp>
      <p:sp>
        <p:nvSpPr>
          <p:cNvPr id="121" name="TextShape 2"/>
          <p:cNvSpPr txBox="1"/>
          <p:nvPr/>
        </p:nvSpPr>
        <p:spPr>
          <a:xfrm>
            <a:off x="1980740" y="1604841"/>
            <a:ext cx="8229627" cy="39771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Support for 32 bit Seconds register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32-bit sub second register - e.g. 1 us precision can be used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Seconds value is sent out with event codes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Sub-second clock is sent out as an event or on the distributed bus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1 PPS and a faster clock e.g. 1 MHz have to be supplied externally and these two clock must be rising edge aligned</a:t>
            </a:r>
            <a:endParaRPr sz="1633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1980740" y="273352"/>
            <a:ext cx="8229627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540">
                <a:latin typeface="Arial"/>
              </a:rPr>
              <a:t>Configurable Size Data Buffer</a:t>
            </a:r>
            <a:endParaRPr sz="1633"/>
          </a:p>
        </p:txBody>
      </p:sp>
      <p:sp>
        <p:nvSpPr>
          <p:cNvPr id="123" name="TextShape 2"/>
          <p:cNvSpPr txBox="1"/>
          <p:nvPr/>
        </p:nvSpPr>
        <p:spPr>
          <a:xfrm>
            <a:off x="1980740" y="1556740"/>
            <a:ext cx="8229627" cy="39771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2k byte dual-port memory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Transfer size 4 bytes to 2k in 4 byte increments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Controlled by software</a:t>
            </a:r>
            <a:endParaRPr sz="1633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1980740" y="273352"/>
            <a:ext cx="8229627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540">
                <a:latin typeface="Arial"/>
              </a:rPr>
              <a:t>Segmented Data Buffer</a:t>
            </a:r>
            <a:endParaRPr sz="1633"/>
          </a:p>
        </p:txBody>
      </p:sp>
      <p:sp>
        <p:nvSpPr>
          <p:cNvPr id="125" name="TextShape 2"/>
          <p:cNvSpPr txBox="1"/>
          <p:nvPr/>
        </p:nvSpPr>
        <p:spPr>
          <a:xfrm>
            <a:off x="1980740" y="1604841"/>
            <a:ext cx="8229627" cy="39771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Introduced with Delay Compensation hardware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2k byte dual-port memory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128 16-byte segments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Can send a single or multiple segments at a time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Controlled by software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Last segment #127 is reserved for delay compensation</a:t>
            </a:r>
            <a:endParaRPr sz="1633" dirty="0"/>
          </a:p>
          <a:p>
            <a:pPr marL="725851" lvl="1" indent="-311079">
              <a:buSzPct val="75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delay compensation data</a:t>
            </a:r>
            <a:endParaRPr sz="1633" dirty="0"/>
          </a:p>
          <a:p>
            <a:pPr marL="725851" lvl="1" indent="-311079">
              <a:buSzPct val="75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Topology ID</a:t>
            </a:r>
            <a:endParaRPr sz="1633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1980740" y="273352"/>
            <a:ext cx="8229627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540">
                <a:latin typeface="Arial"/>
              </a:rPr>
              <a:t>EVR Basic Building Blocks</a:t>
            </a:r>
            <a:endParaRPr sz="1633"/>
          </a:p>
        </p:txBody>
      </p:sp>
      <p:sp>
        <p:nvSpPr>
          <p:cNvPr id="127" name="TextShape 2"/>
          <p:cNvSpPr txBox="1"/>
          <p:nvPr/>
        </p:nvSpPr>
        <p:spPr>
          <a:xfrm>
            <a:off x="1980740" y="1604841"/>
            <a:ext cx="8229627" cy="39771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Event Mapping RAM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Pulse Generators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 err="1">
                <a:latin typeface="Arial"/>
              </a:rPr>
              <a:t>Prescalers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Timestamping logic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Event FIFO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Event Log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Data buffer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Segmented Data buffer</a:t>
            </a:r>
            <a:endParaRPr sz="1633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1980740" y="103854"/>
            <a:ext cx="8229627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540" dirty="0">
                <a:latin typeface="Arial"/>
              </a:rPr>
              <a:t>Event Mapping RAM</a:t>
            </a:r>
            <a:endParaRPr sz="1633" dirty="0"/>
          </a:p>
        </p:txBody>
      </p:sp>
      <p:sp>
        <p:nvSpPr>
          <p:cNvPr id="129" name="TextShape 2"/>
          <p:cNvSpPr txBox="1"/>
          <p:nvPr/>
        </p:nvSpPr>
        <p:spPr>
          <a:xfrm>
            <a:off x="1980740" y="1015037"/>
            <a:ext cx="8229627" cy="39771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256 x 128 bit dual-port RAM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Each event code has 128 bits assigned and these bits define what functions are to be performed</a:t>
            </a:r>
            <a:endParaRPr sz="1633" dirty="0"/>
          </a:p>
        </p:txBody>
      </p:sp>
      <p:graphicFrame>
        <p:nvGraphicFramePr>
          <p:cNvPr id="130" name="Table 3"/>
          <p:cNvGraphicFramePr/>
          <p:nvPr/>
        </p:nvGraphicFramePr>
        <p:xfrm>
          <a:off x="2911467" y="2068263"/>
          <a:ext cx="6368174" cy="4659224"/>
        </p:xfrm>
        <a:graphic>
          <a:graphicData uri="http://schemas.openxmlformats.org/drawingml/2006/table">
            <a:tbl>
              <a:tblPr/>
              <a:tblGrid>
                <a:gridCol w="1024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5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8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8858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Arial"/>
                        </a:rPr>
                        <a:t>Map bit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Arial"/>
                        </a:rPr>
                        <a:t>Default event code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latin typeface="Arial"/>
                        </a:rPr>
                        <a:t>Function</a:t>
                      </a:r>
                      <a:endParaRPr sz="160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811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/>
                        </a:rPr>
                        <a:t>127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/>
                        </a:rPr>
                        <a:t>Save event in FIFO</a:t>
                      </a:r>
                      <a:endParaRPr sz="160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811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/>
                        </a:rPr>
                        <a:t>126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/>
                        </a:rPr>
                        <a:t>Latch timestamp</a:t>
                      </a:r>
                      <a:endParaRPr sz="160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81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/>
                        </a:rPr>
                        <a:t>125</a:t>
                      </a:r>
                      <a:endParaRPr sz="1600" dirty="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/>
                        </a:rPr>
                        <a:t>Led Event</a:t>
                      </a:r>
                      <a:endParaRPr sz="160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811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/>
                        </a:rPr>
                        <a:t>124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/>
                        </a:rPr>
                        <a:t>Forward event</a:t>
                      </a:r>
                      <a:endParaRPr sz="160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858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/>
                        </a:rPr>
                        <a:t>123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/>
                        </a:rPr>
                        <a:t>0x79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/>
                        </a:rPr>
                        <a:t>Stop log</a:t>
                      </a:r>
                      <a:endParaRPr sz="160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81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/>
                        </a:rPr>
                        <a:t>122</a:t>
                      </a:r>
                      <a:endParaRPr sz="1600" dirty="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/>
                        </a:rPr>
                        <a:t>Log event</a:t>
                      </a:r>
                      <a:endParaRPr sz="160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8858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/>
                        </a:rPr>
                        <a:t>101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/>
                        </a:rPr>
                        <a:t>0x7A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/>
                        </a:rPr>
                        <a:t>Heartbeat</a:t>
                      </a:r>
                      <a:endParaRPr sz="160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8858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/>
                        </a:rPr>
                        <a:t>100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/>
                        </a:rPr>
                        <a:t>0x7B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/>
                        </a:rPr>
                        <a:t>Reset Prescalers</a:t>
                      </a:r>
                      <a:endParaRPr sz="160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8858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/>
                        </a:rPr>
                        <a:t>99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/>
                        </a:rPr>
                        <a:t>0x7D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/>
                        </a:rPr>
                        <a:t>Timestamp reset event</a:t>
                      </a:r>
                      <a:endParaRPr sz="160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8858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/>
                        </a:rPr>
                        <a:t>98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/>
                        </a:rPr>
                        <a:t>0x7C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/>
                        </a:rPr>
                        <a:t>Timestamp clock event</a:t>
                      </a:r>
                      <a:endParaRPr sz="160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8858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/>
                        </a:rPr>
                        <a:t>97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/>
                        </a:rPr>
                        <a:t>0x71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/>
                        </a:rPr>
                        <a:t>Timestamp Seconds ‘1’</a:t>
                      </a:r>
                      <a:endParaRPr sz="160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8858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/>
                        </a:rPr>
                        <a:t>96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/>
                        </a:rPr>
                        <a:t>0x70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/>
                        </a:rPr>
                        <a:t>Timestamp Seconds ‘0’</a:t>
                      </a:r>
                      <a:endParaRPr sz="160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1811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/>
                        </a:rPr>
                        <a:t>95 - 64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/>
                        </a:rPr>
                        <a:t>Trigger pulse generator 31 - 0</a:t>
                      </a:r>
                      <a:endParaRPr sz="160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1811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/>
                        </a:rPr>
                        <a:t>63 - 32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/>
                        </a:rPr>
                        <a:t>Set pulse generator 31 - 0 output high</a:t>
                      </a:r>
                      <a:endParaRPr sz="160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1811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/>
                        </a:rPr>
                        <a:t>31 - 0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/>
                        </a:rPr>
                        <a:t>Reset pulse generator 31 - 0 output low</a:t>
                      </a:r>
                      <a:endParaRPr sz="1600" dirty="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1980740" y="273352"/>
            <a:ext cx="8229627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540">
                <a:latin typeface="Arial"/>
              </a:rPr>
              <a:t>Pulse Generator</a:t>
            </a:r>
            <a:endParaRPr sz="1633"/>
          </a:p>
        </p:txBody>
      </p:sp>
      <p:sp>
        <p:nvSpPr>
          <p:cNvPr id="132" name="TextShape 2"/>
          <p:cNvSpPr txBox="1"/>
          <p:nvPr/>
        </p:nvSpPr>
        <p:spPr>
          <a:xfrm>
            <a:off x="1980740" y="1604841"/>
            <a:ext cx="8229627" cy="39771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buSzPct val="45000"/>
              <a:buFont typeface="Wingdings" charset="2"/>
              <a:buChar char=""/>
            </a:pPr>
            <a:endParaRPr sz="1633"/>
          </a:p>
          <a:p>
            <a:pPr>
              <a:buSzPct val="45000"/>
              <a:buFont typeface="Wingdings" charset="2"/>
              <a:buChar char=""/>
            </a:pPr>
            <a:endParaRPr sz="1633"/>
          </a:p>
        </p:txBody>
      </p:sp>
      <p:pic>
        <p:nvPicPr>
          <p:cNvPr id="133" name="Picture 132"/>
          <p:cNvPicPr/>
          <p:nvPr/>
        </p:nvPicPr>
        <p:blipFill>
          <a:blip r:embed="rId2"/>
          <a:stretch/>
        </p:blipFill>
        <p:spPr>
          <a:xfrm>
            <a:off x="1947755" y="2050957"/>
            <a:ext cx="8312253" cy="2782182"/>
          </a:xfrm>
          <a:prstGeom prst="rect">
            <a:avLst/>
          </a:prstGeom>
          <a:ln>
            <a:noFill/>
          </a:ln>
        </p:spPr>
      </p:pic>
      <p:sp>
        <p:nvSpPr>
          <p:cNvPr id="2" name="TextShape 2">
            <a:extLst>
              <a:ext uri="{FF2B5EF4-FFF2-40B4-BE49-F238E27FC236}">
                <a16:creationId xmlns:a16="http://schemas.microsoft.com/office/drawing/2014/main" id="{011783FA-5E70-74C1-247F-A9D0D9744E94}"/>
              </a:ext>
            </a:extLst>
          </p:cNvPr>
          <p:cNvSpPr txBox="1"/>
          <p:nvPr/>
        </p:nvSpPr>
        <p:spPr>
          <a:xfrm>
            <a:off x="2005560" y="5085229"/>
            <a:ext cx="8229627" cy="77265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Recent addition adds capability for pulse trains</a:t>
            </a:r>
            <a:endParaRPr sz="1633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1980740" y="273352"/>
            <a:ext cx="8229627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540">
                <a:latin typeface="Arial"/>
              </a:rPr>
              <a:t>Prescaler</a:t>
            </a:r>
            <a:endParaRPr sz="1633"/>
          </a:p>
        </p:txBody>
      </p:sp>
      <p:sp>
        <p:nvSpPr>
          <p:cNvPr id="135" name="TextShape 2"/>
          <p:cNvSpPr txBox="1"/>
          <p:nvPr/>
        </p:nvSpPr>
        <p:spPr>
          <a:xfrm>
            <a:off x="1980740" y="1604841"/>
            <a:ext cx="8229627" cy="39771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buSzPct val="45000"/>
              <a:buFont typeface="Wingdings" charset="2"/>
              <a:buChar char=""/>
            </a:pP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Programmable counter that can produce different frequencies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All </a:t>
            </a:r>
            <a:r>
              <a:rPr lang="en-US" sz="2177" dirty="0" err="1">
                <a:latin typeface="Arial"/>
              </a:rPr>
              <a:t>prescalers</a:t>
            </a:r>
            <a:r>
              <a:rPr lang="en-US" sz="2177" dirty="0">
                <a:latin typeface="Arial"/>
              </a:rPr>
              <a:t> are reset by one event code, thus all </a:t>
            </a:r>
            <a:r>
              <a:rPr lang="en-US" sz="2177" dirty="0" err="1">
                <a:latin typeface="Arial"/>
              </a:rPr>
              <a:t>prescalers</a:t>
            </a:r>
            <a:r>
              <a:rPr lang="en-US" sz="2177" dirty="0">
                <a:latin typeface="Arial"/>
              </a:rPr>
              <a:t> on all EVRs can be synchronized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Can be output directly on I/O or used to trigger pulse generators</a:t>
            </a:r>
            <a:endParaRPr sz="1633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>
            <a:extLst>
              <a:ext uri="{FF2B5EF4-FFF2-40B4-BE49-F238E27FC236}">
                <a16:creationId xmlns:a16="http://schemas.microsoft.com/office/drawing/2014/main" id="{C2898C15-5B63-F3EE-188D-993284575C6F}"/>
              </a:ext>
            </a:extLst>
          </p:cNvPr>
          <p:cNvSpPr/>
          <p:nvPr/>
        </p:nvSpPr>
        <p:spPr>
          <a:xfrm>
            <a:off x="8666163" y="6381751"/>
            <a:ext cx="1784350" cy="2508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8" tIns="42452" rIns="81638" bIns="42452"/>
          <a:lstStyle/>
          <a:p>
            <a:pPr>
              <a:buSzPct val="45000"/>
              <a:defRPr/>
            </a:pPr>
            <a:r>
              <a:rPr lang="fi-FI" sz="1089" dirty="0"/>
              <a:t>jukka.pietarinen@mrf.fi</a:t>
            </a:r>
            <a:endParaRPr dirty="0"/>
          </a:p>
        </p:txBody>
      </p:sp>
      <p:sp>
        <p:nvSpPr>
          <p:cNvPr id="82" name="TextShape 2">
            <a:extLst>
              <a:ext uri="{FF2B5EF4-FFF2-40B4-BE49-F238E27FC236}">
                <a16:creationId xmlns:a16="http://schemas.microsoft.com/office/drawing/2014/main" id="{5CB014B4-9169-0117-704A-6921D81577F1}"/>
              </a:ext>
            </a:extLst>
          </p:cNvPr>
          <p:cNvSpPr txBox="1"/>
          <p:nvPr/>
        </p:nvSpPr>
        <p:spPr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81638" tIns="42452" rIns="81638" bIns="42452" anchor="ctr"/>
          <a:lstStyle/>
          <a:p>
            <a:pPr algn="ctr">
              <a:buSzPct val="45000"/>
              <a:defRPr/>
            </a:pPr>
            <a:r>
              <a:rPr lang="fi-FI" sz="2540" b="1" dirty="0">
                <a:latin typeface="Arial"/>
              </a:rPr>
              <a:t>MRF Timing System Development</a:t>
            </a:r>
            <a:endParaRPr dirty="0"/>
          </a:p>
        </p:txBody>
      </p:sp>
      <p:sp>
        <p:nvSpPr>
          <p:cNvPr id="83" name="TextShape 3">
            <a:extLst>
              <a:ext uri="{FF2B5EF4-FFF2-40B4-BE49-F238E27FC236}">
                <a16:creationId xmlns:a16="http://schemas.microsoft.com/office/drawing/2014/main" id="{DF066C95-A208-4471-A686-C1D8CDEF259B}"/>
              </a:ext>
            </a:extLst>
          </p:cNvPr>
          <p:cNvSpPr txBox="1"/>
          <p:nvPr/>
        </p:nvSpPr>
        <p:spPr>
          <a:xfrm>
            <a:off x="1847850" y="1196976"/>
            <a:ext cx="8567738" cy="4968875"/>
          </a:xfrm>
          <a:prstGeom prst="rect">
            <a:avLst/>
          </a:prstGeom>
          <a:noFill/>
          <a:ln>
            <a:noFill/>
          </a:ln>
        </p:spPr>
        <p:txBody>
          <a:bodyPr lIns="81638" tIns="42452" rIns="81638" bIns="42452"/>
          <a:lstStyle/>
          <a:p>
            <a:pPr marL="259204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dirty="0">
                <a:latin typeface="Arial"/>
                <a:ea typeface="Arial"/>
              </a:rPr>
              <a:t>The MRF Timing system originally developed for the Swiss Light Source (SLS), Paul-Scherrer Institute in 1999</a:t>
            </a:r>
            <a:endParaRPr lang="fi-FI" dirty="0"/>
          </a:p>
          <a:p>
            <a:pPr marL="259204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dirty="0" err="1">
                <a:latin typeface="Arial"/>
                <a:ea typeface="Arial"/>
              </a:rPr>
              <a:t>Current</a:t>
            </a:r>
            <a:r>
              <a:rPr lang="fi-FI" dirty="0">
                <a:latin typeface="Arial"/>
                <a:ea typeface="Arial"/>
              </a:rPr>
              <a:t> users </a:t>
            </a:r>
            <a:r>
              <a:rPr lang="fi-FI" dirty="0" err="1">
                <a:latin typeface="Arial"/>
                <a:ea typeface="Arial"/>
              </a:rPr>
              <a:t>include</a:t>
            </a:r>
            <a:r>
              <a:rPr lang="fi-FI" dirty="0">
                <a:latin typeface="Arial"/>
                <a:ea typeface="Arial"/>
              </a:rPr>
              <a:t>:</a:t>
            </a:r>
            <a:endParaRPr lang="fi-FI" dirty="0"/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>
                <a:latin typeface="Arial"/>
                <a:ea typeface="Arial"/>
              </a:rPr>
              <a:t>SLS, PSI, </a:t>
            </a:r>
            <a:r>
              <a:rPr lang="fi-FI" sz="1451" dirty="0" err="1">
                <a:latin typeface="Arial"/>
                <a:ea typeface="Arial"/>
              </a:rPr>
              <a:t>Switzerland</a:t>
            </a:r>
            <a:endParaRPr lang="fi-FI" dirty="0"/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 err="1">
                <a:latin typeface="Arial"/>
                <a:ea typeface="Arial"/>
              </a:rPr>
              <a:t>Diamond</a:t>
            </a:r>
            <a:r>
              <a:rPr lang="fi-FI" sz="1451" dirty="0">
                <a:latin typeface="Arial"/>
                <a:ea typeface="Arial"/>
              </a:rPr>
              <a:t> Light Source Ltd., U.K.</a:t>
            </a:r>
            <a:endParaRPr lang="fi-FI" dirty="0"/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>
                <a:latin typeface="Arial"/>
                <a:ea typeface="Arial"/>
              </a:rPr>
              <a:t>SSRF, Shanghai, China</a:t>
            </a:r>
            <a:endParaRPr lang="fi-FI" dirty="0"/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>
                <a:latin typeface="Arial"/>
                <a:ea typeface="Arial"/>
              </a:rPr>
              <a:t>Australian </a:t>
            </a:r>
            <a:r>
              <a:rPr lang="fi-FI" sz="1451" dirty="0" err="1">
                <a:latin typeface="Arial"/>
                <a:ea typeface="Arial"/>
              </a:rPr>
              <a:t>Synchrotron</a:t>
            </a:r>
            <a:endParaRPr lang="fi-FI" dirty="0"/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>
                <a:latin typeface="Arial"/>
                <a:ea typeface="Arial"/>
              </a:rPr>
              <a:t>ALBA, Spain (Tango)</a:t>
            </a:r>
            <a:endParaRPr lang="fi-FI" dirty="0"/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 err="1">
                <a:latin typeface="Arial"/>
                <a:ea typeface="Arial"/>
              </a:rPr>
              <a:t>Elettra</a:t>
            </a:r>
            <a:r>
              <a:rPr lang="fi-FI" sz="1451" dirty="0">
                <a:latin typeface="Arial"/>
                <a:ea typeface="Arial"/>
              </a:rPr>
              <a:t>, Trieste, Italy (Tango)</a:t>
            </a:r>
            <a:endParaRPr lang="fi-FI" dirty="0"/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>
                <a:latin typeface="Arial"/>
                <a:ea typeface="Arial"/>
              </a:rPr>
              <a:t>BEPCII, Insitute for High Energy Physics, Beijing, China</a:t>
            </a:r>
            <a:endParaRPr lang="fi-FI" dirty="0"/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>
                <a:latin typeface="Arial"/>
                <a:ea typeface="Arial"/>
              </a:rPr>
              <a:t>LCLS, Stanford Linear Accelerator Center, USA</a:t>
            </a:r>
            <a:endParaRPr lang="fi-FI" dirty="0"/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>
                <a:latin typeface="Arial"/>
                <a:ea typeface="Arial"/>
              </a:rPr>
              <a:t>KEK, Japan</a:t>
            </a:r>
            <a:endParaRPr lang="fi-FI" dirty="0"/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>
                <a:latin typeface="Arial"/>
                <a:ea typeface="Arial"/>
              </a:rPr>
              <a:t>FERMI, Trieste, Italy (Tango)</a:t>
            </a:r>
            <a:endParaRPr lang="fi-FI" dirty="0"/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>
                <a:latin typeface="Arial"/>
                <a:ea typeface="Arial"/>
              </a:rPr>
              <a:t>TLS, Taiwan</a:t>
            </a:r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>
                <a:latin typeface="Arial"/>
              </a:rPr>
              <a:t>KIT, Germany</a:t>
            </a:r>
            <a:endParaRPr lang="fi-FI" dirty="0"/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>
                <a:latin typeface="Arial"/>
                <a:ea typeface="Arial"/>
              </a:rPr>
              <a:t>NSLS II, Brookhaven, USA</a:t>
            </a:r>
            <a:endParaRPr lang="fi-FI" dirty="0"/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>
                <a:latin typeface="Arial"/>
                <a:ea typeface="Arial"/>
              </a:rPr>
              <a:t>PAL-XFEL, Pohang, South Korea</a:t>
            </a:r>
            <a:endParaRPr lang="fi-FI" dirty="0"/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>
                <a:latin typeface="Arial"/>
                <a:ea typeface="Arial"/>
              </a:rPr>
              <a:t>LANSCE upgrade, Los Alamos, USA</a:t>
            </a:r>
            <a:endParaRPr lang="fi-FI" dirty="0"/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>
                <a:latin typeface="Arial"/>
                <a:ea typeface="Arial"/>
              </a:rPr>
              <a:t>FRIB, Michigan, USA</a:t>
            </a:r>
            <a:endParaRPr lang="fi-FI" dirty="0"/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 err="1">
                <a:latin typeface="Arial"/>
                <a:ea typeface="Arial"/>
              </a:rPr>
              <a:t>SwissFEL</a:t>
            </a:r>
            <a:r>
              <a:rPr lang="fi-FI" sz="1451" dirty="0">
                <a:latin typeface="Arial"/>
                <a:ea typeface="Arial"/>
              </a:rPr>
              <a:t>, PSI, </a:t>
            </a:r>
            <a:r>
              <a:rPr lang="fi-FI" sz="1451" dirty="0" err="1">
                <a:latin typeface="Arial"/>
                <a:ea typeface="Arial"/>
              </a:rPr>
              <a:t>Switzerland</a:t>
            </a:r>
            <a:endParaRPr lang="fi-FI" dirty="0"/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>
                <a:latin typeface="Arial"/>
                <a:ea typeface="Arial"/>
              </a:rPr>
              <a:t>STFC, Daresbury, U.K.</a:t>
            </a:r>
            <a:endParaRPr lang="fi-FI" dirty="0"/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>
                <a:latin typeface="Arial"/>
                <a:ea typeface="Arial"/>
              </a:rPr>
              <a:t>ESS, </a:t>
            </a:r>
            <a:r>
              <a:rPr lang="fi-FI" sz="1451" dirty="0" err="1">
                <a:latin typeface="Arial"/>
                <a:ea typeface="Arial"/>
              </a:rPr>
              <a:t>Sweden</a:t>
            </a:r>
            <a:endParaRPr lang="fi-FI" sz="1451" dirty="0">
              <a:latin typeface="Arial"/>
              <a:ea typeface="Arial"/>
            </a:endParaRPr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>
                <a:latin typeface="Arial"/>
              </a:rPr>
              <a:t>APS-U, Argonne National Lab, USA</a:t>
            </a:r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>
                <a:latin typeface="Arial"/>
              </a:rPr>
              <a:t>ELBE, HZDR, Germany</a:t>
            </a:r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 err="1">
                <a:latin typeface="Arial"/>
              </a:rPr>
              <a:t>Bessy</a:t>
            </a:r>
            <a:r>
              <a:rPr lang="fi-FI" sz="1451" dirty="0">
                <a:latin typeface="Arial"/>
              </a:rPr>
              <a:t> II, Germany</a:t>
            </a:r>
            <a:endParaRPr lang="fi-FI" sz="1451" dirty="0"/>
          </a:p>
          <a:p>
            <a:pPr marL="259204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dirty="0" err="1">
                <a:latin typeface="Arial"/>
                <a:ea typeface="Arial"/>
              </a:rPr>
              <a:t>Most</a:t>
            </a:r>
            <a:r>
              <a:rPr lang="fi-FI" dirty="0">
                <a:latin typeface="Arial"/>
                <a:ea typeface="Arial"/>
              </a:rPr>
              <a:t> of the sites listed above are using EPICS</a:t>
            </a:r>
            <a:endParaRPr dirty="0"/>
          </a:p>
        </p:txBody>
      </p:sp>
      <p:pic>
        <p:nvPicPr>
          <p:cNvPr id="8197" name="Picture 83">
            <a:extLst>
              <a:ext uri="{FF2B5EF4-FFF2-40B4-BE49-F238E27FC236}">
                <a16:creationId xmlns:a16="http://schemas.microsoft.com/office/drawing/2014/main" id="{8687337A-4369-70C5-3469-FACFB4774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4289" y="5084764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 Box 3">
            <a:extLst>
              <a:ext uri="{FF2B5EF4-FFF2-40B4-BE49-F238E27FC236}">
                <a16:creationId xmlns:a16="http://schemas.microsoft.com/office/drawing/2014/main" id="{5508BA07-D091-85FE-7FE9-EF81BF1C7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15900"/>
            <a:ext cx="2478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1400" b="1" i="1">
                <a:solidFill>
                  <a:srgbClr val="0000FF"/>
                </a:solidFill>
              </a:rPr>
              <a:t>Micro-Research Finland Oy</a:t>
            </a:r>
            <a:endParaRPr lang="en-US" altLang="en-US" sz="1400" b="1" i="1" dirty="0">
              <a:solidFill>
                <a:srgbClr val="0000FF"/>
              </a:solidFill>
            </a:endParaRPr>
          </a:p>
        </p:txBody>
      </p:sp>
      <p:sp>
        <p:nvSpPr>
          <p:cNvPr id="8199" name="Line 4">
            <a:extLst>
              <a:ext uri="{FF2B5EF4-FFF2-40B4-BE49-F238E27FC236}">
                <a16:creationId xmlns:a16="http://schemas.microsoft.com/office/drawing/2014/main" id="{C52B83DB-9103-1E91-2C33-AC20AF813516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1" y="476250"/>
            <a:ext cx="85693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1980740" y="273352"/>
            <a:ext cx="8229627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540">
                <a:latin typeface="Arial"/>
              </a:rPr>
              <a:t>Timestamping Logic and Event FIFO</a:t>
            </a:r>
            <a:endParaRPr sz="1633"/>
          </a:p>
        </p:txBody>
      </p:sp>
      <p:pic>
        <p:nvPicPr>
          <p:cNvPr id="137" name="Picture 136"/>
          <p:cNvPicPr/>
          <p:nvPr/>
        </p:nvPicPr>
        <p:blipFill>
          <a:blip r:embed="rId2"/>
          <a:stretch/>
        </p:blipFill>
        <p:spPr>
          <a:xfrm>
            <a:off x="2011112" y="1310261"/>
            <a:ext cx="8139490" cy="499414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1980740" y="273352"/>
            <a:ext cx="8229627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540">
                <a:latin typeface="Arial"/>
              </a:rPr>
              <a:t>Event Log</a:t>
            </a:r>
            <a:endParaRPr sz="1633"/>
          </a:p>
        </p:txBody>
      </p:sp>
      <p:sp>
        <p:nvSpPr>
          <p:cNvPr id="139" name="TextShape 2"/>
          <p:cNvSpPr txBox="1"/>
          <p:nvPr/>
        </p:nvSpPr>
        <p:spPr>
          <a:xfrm>
            <a:off x="1980740" y="1604841"/>
            <a:ext cx="8229627" cy="39771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buSzPct val="45000"/>
              <a:buFont typeface="Wingdings" charset="2"/>
              <a:buChar char=""/>
            </a:pP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Similar to Event FIFO, but with ring buffer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Event FIFO stops when full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Event Log rolls over and overwrites old events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Can be used for diagnostics: stop log event e.g. after beam loss, read out log events</a:t>
            </a:r>
            <a:endParaRPr sz="1633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1980740" y="273352"/>
            <a:ext cx="8229627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540">
                <a:latin typeface="Arial"/>
              </a:rPr>
              <a:t>Data Buffer</a:t>
            </a:r>
            <a:endParaRPr sz="1633"/>
          </a:p>
        </p:txBody>
      </p:sp>
      <p:sp>
        <p:nvSpPr>
          <p:cNvPr id="141" name="TextShape 2"/>
          <p:cNvSpPr txBox="1"/>
          <p:nvPr/>
        </p:nvSpPr>
        <p:spPr>
          <a:xfrm>
            <a:off x="1980740" y="1604841"/>
            <a:ext cx="8229627" cy="39771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buSzPct val="45000"/>
              <a:buFont typeface="Wingdings" charset="2"/>
              <a:buChar char=""/>
            </a:pP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Receive Data Buffer send by EVG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Data buffer has to be armed to receive anything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Data buffer is automatically disable after a received buffer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Data buffers can be lost if buffer is not read and re-armed before EVG sends next buffer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Software interrupt upon reception</a:t>
            </a:r>
            <a:endParaRPr sz="1633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1980740" y="273352"/>
            <a:ext cx="8229627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540">
                <a:latin typeface="Arial"/>
              </a:rPr>
              <a:t>Segmented Data Buffer</a:t>
            </a:r>
            <a:endParaRPr sz="1633"/>
          </a:p>
        </p:txBody>
      </p:sp>
      <p:sp>
        <p:nvSpPr>
          <p:cNvPr id="143" name="TextShape 2"/>
          <p:cNvSpPr txBox="1"/>
          <p:nvPr/>
        </p:nvSpPr>
        <p:spPr>
          <a:xfrm>
            <a:off x="1980740" y="1604841"/>
            <a:ext cx="8229627" cy="39771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buSzPct val="45000"/>
              <a:buFont typeface="Wingdings" charset="2"/>
              <a:buChar char=""/>
            </a:pP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Receive Segments send by EVG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Segmented Data buffer is enabled all the time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Flags for each segment: receive complete, checksum mismatch, overflow flag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Each segment has a received data bytes counter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Software interrupt configurable for each segment independently</a:t>
            </a:r>
            <a:endParaRPr sz="1633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>
            <a:extLst>
              <a:ext uri="{FF2B5EF4-FFF2-40B4-BE49-F238E27FC236}">
                <a16:creationId xmlns:a16="http://schemas.microsoft.com/office/drawing/2014/main" id="{A4C27AC7-F97B-769E-2E43-ABB9A250F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15900"/>
            <a:ext cx="2478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1400" b="1" i="1">
                <a:solidFill>
                  <a:srgbClr val="0000FF"/>
                </a:solidFill>
              </a:rPr>
              <a:t>Micro-Research Finland Oy</a:t>
            </a:r>
            <a:endParaRPr lang="en-US" altLang="en-US" sz="1400" b="1" i="1">
              <a:solidFill>
                <a:srgbClr val="0000FF"/>
              </a:solidFill>
            </a:endParaRPr>
          </a:p>
        </p:txBody>
      </p:sp>
      <p:sp>
        <p:nvSpPr>
          <p:cNvPr id="8195" name="Line 4">
            <a:extLst>
              <a:ext uri="{FF2B5EF4-FFF2-40B4-BE49-F238E27FC236}">
                <a16:creationId xmlns:a16="http://schemas.microsoft.com/office/drawing/2014/main" id="{3CDF4C76-7414-38E3-368A-7FC772F9B64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1" y="476250"/>
            <a:ext cx="85693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FI"/>
          </a:p>
        </p:txBody>
      </p:sp>
      <p:sp>
        <p:nvSpPr>
          <p:cNvPr id="8196" name="Text Box 6">
            <a:extLst>
              <a:ext uri="{FF2B5EF4-FFF2-40B4-BE49-F238E27FC236}">
                <a16:creationId xmlns:a16="http://schemas.microsoft.com/office/drawing/2014/main" id="{924B7549-A355-D682-237D-773B02306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238" y="6381750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sp>
        <p:nvSpPr>
          <p:cNvPr id="8197" name="Rectangle 8">
            <a:extLst>
              <a:ext uri="{FF2B5EF4-FFF2-40B4-BE49-F238E27FC236}">
                <a16:creationId xmlns:a16="http://schemas.microsoft.com/office/drawing/2014/main" id="{A49B02F6-5FE7-236E-3C45-9B523B2EE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7713" y="6207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en-US" sz="2400">
                <a:solidFill>
                  <a:schemeClr val="tx2"/>
                </a:solidFill>
              </a:rPr>
              <a:t>Delay Compensation</a:t>
            </a:r>
            <a:endParaRPr lang="en-US" altLang="en-US" sz="2400">
              <a:solidFill>
                <a:schemeClr val="tx2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02CB9C-094B-4FD4-27CA-DA18D57CE69E}"/>
              </a:ext>
            </a:extLst>
          </p:cNvPr>
          <p:cNvSpPr/>
          <p:nvPr/>
        </p:nvSpPr>
        <p:spPr>
          <a:xfrm>
            <a:off x="3211514" y="1808163"/>
            <a:ext cx="935037" cy="57626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i-FI" sz="1200" dirty="0"/>
              <a:t>VME-EVM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4A001A-CAFE-72EF-996F-E758A52322A5}"/>
              </a:ext>
            </a:extLst>
          </p:cNvPr>
          <p:cNvSpPr/>
          <p:nvPr/>
        </p:nvSpPr>
        <p:spPr>
          <a:xfrm>
            <a:off x="5211764" y="2916238"/>
            <a:ext cx="935037" cy="57626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i-FI" sz="1200" dirty="0"/>
              <a:t>VME-EVM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7213E4-F4C7-DA37-3529-89FB0D9DD0EC}"/>
              </a:ext>
            </a:extLst>
          </p:cNvPr>
          <p:cNvSpPr/>
          <p:nvPr/>
        </p:nvSpPr>
        <p:spPr>
          <a:xfrm>
            <a:off x="5408614" y="4022726"/>
            <a:ext cx="936625" cy="5762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i-FI" sz="1200" dirty="0"/>
              <a:t>VME-EVR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27862533-E51A-CEF7-6380-8A598AFA1268}"/>
              </a:ext>
            </a:extLst>
          </p:cNvPr>
          <p:cNvSpPr/>
          <p:nvPr/>
        </p:nvSpPr>
        <p:spPr>
          <a:xfrm flipH="1">
            <a:off x="4002089" y="2390776"/>
            <a:ext cx="1209675" cy="665163"/>
          </a:xfrm>
          <a:custGeom>
            <a:avLst/>
            <a:gdLst>
              <a:gd name="connsiteX0" fmla="*/ 714625 w 726847"/>
              <a:gd name="connsiteY0" fmla="*/ 0 h 522514"/>
              <a:gd name="connsiteX1" fmla="*/ 638425 w 726847"/>
              <a:gd name="connsiteY1" fmla="*/ 234043 h 522514"/>
              <a:gd name="connsiteX2" fmla="*/ 56039 w 726847"/>
              <a:gd name="connsiteY2" fmla="*/ 359229 h 522514"/>
              <a:gd name="connsiteX3" fmla="*/ 56039 w 726847"/>
              <a:gd name="connsiteY3" fmla="*/ 522514 h 522514"/>
              <a:gd name="connsiteX0" fmla="*/ 710812 w 714630"/>
              <a:gd name="connsiteY0" fmla="*/ 0 h 522514"/>
              <a:gd name="connsiteX1" fmla="*/ 580183 w 714630"/>
              <a:gd name="connsiteY1" fmla="*/ 239486 h 522514"/>
              <a:gd name="connsiteX2" fmla="*/ 52226 w 714630"/>
              <a:gd name="connsiteY2" fmla="*/ 359229 h 522514"/>
              <a:gd name="connsiteX3" fmla="*/ 52226 w 714630"/>
              <a:gd name="connsiteY3" fmla="*/ 522514 h 522514"/>
              <a:gd name="connsiteX0" fmla="*/ 673241 w 676144"/>
              <a:gd name="connsiteY0" fmla="*/ 0 h 522514"/>
              <a:gd name="connsiteX1" fmla="*/ 542612 w 676144"/>
              <a:gd name="connsiteY1" fmla="*/ 239486 h 522514"/>
              <a:gd name="connsiteX2" fmla="*/ 134398 w 676144"/>
              <a:gd name="connsiteY2" fmla="*/ 359229 h 522514"/>
              <a:gd name="connsiteX3" fmla="*/ 14655 w 676144"/>
              <a:gd name="connsiteY3" fmla="*/ 522514 h 522514"/>
              <a:gd name="connsiteX0" fmla="*/ 673241 w 676144"/>
              <a:gd name="connsiteY0" fmla="*/ 0 h 522514"/>
              <a:gd name="connsiteX1" fmla="*/ 542612 w 676144"/>
              <a:gd name="connsiteY1" fmla="*/ 283028 h 522514"/>
              <a:gd name="connsiteX2" fmla="*/ 134398 w 676144"/>
              <a:gd name="connsiteY2" fmla="*/ 359229 h 522514"/>
              <a:gd name="connsiteX3" fmla="*/ 14655 w 676144"/>
              <a:gd name="connsiteY3" fmla="*/ 522514 h 522514"/>
              <a:gd name="connsiteX0" fmla="*/ 672784 w 674920"/>
              <a:gd name="connsiteY0" fmla="*/ 0 h 522514"/>
              <a:gd name="connsiteX1" fmla="*/ 514941 w 674920"/>
              <a:gd name="connsiteY1" fmla="*/ 288471 h 522514"/>
              <a:gd name="connsiteX2" fmla="*/ 133941 w 674920"/>
              <a:gd name="connsiteY2" fmla="*/ 359229 h 522514"/>
              <a:gd name="connsiteX3" fmla="*/ 14198 w 674920"/>
              <a:gd name="connsiteY3" fmla="*/ 522514 h 522514"/>
              <a:gd name="connsiteX0" fmla="*/ 667526 w 669431"/>
              <a:gd name="connsiteY0" fmla="*/ 0 h 522514"/>
              <a:gd name="connsiteX1" fmla="*/ 509683 w 669431"/>
              <a:gd name="connsiteY1" fmla="*/ 288471 h 522514"/>
              <a:gd name="connsiteX2" fmla="*/ 204883 w 669431"/>
              <a:gd name="connsiteY2" fmla="*/ 353786 h 522514"/>
              <a:gd name="connsiteX3" fmla="*/ 8940 w 669431"/>
              <a:gd name="connsiteY3" fmla="*/ 522514 h 522514"/>
              <a:gd name="connsiteX0" fmla="*/ 669234 w 671232"/>
              <a:gd name="connsiteY0" fmla="*/ 0 h 522514"/>
              <a:gd name="connsiteX1" fmla="*/ 511391 w 671232"/>
              <a:gd name="connsiteY1" fmla="*/ 288471 h 522514"/>
              <a:gd name="connsiteX2" fmla="*/ 173934 w 671232"/>
              <a:gd name="connsiteY2" fmla="*/ 342900 h 522514"/>
              <a:gd name="connsiteX3" fmla="*/ 10648 w 671232"/>
              <a:gd name="connsiteY3" fmla="*/ 522514 h 522514"/>
              <a:gd name="connsiteX0" fmla="*/ 670347 w 672395"/>
              <a:gd name="connsiteY0" fmla="*/ 0 h 522514"/>
              <a:gd name="connsiteX1" fmla="*/ 512504 w 672395"/>
              <a:gd name="connsiteY1" fmla="*/ 288471 h 522514"/>
              <a:gd name="connsiteX2" fmla="*/ 158719 w 672395"/>
              <a:gd name="connsiteY2" fmla="*/ 315686 h 522514"/>
              <a:gd name="connsiteX3" fmla="*/ 11761 w 672395"/>
              <a:gd name="connsiteY3" fmla="*/ 522514 h 522514"/>
              <a:gd name="connsiteX0" fmla="*/ 667872 w 669920"/>
              <a:gd name="connsiteY0" fmla="*/ 0 h 522514"/>
              <a:gd name="connsiteX1" fmla="*/ 510029 w 669920"/>
              <a:gd name="connsiteY1" fmla="*/ 288471 h 522514"/>
              <a:gd name="connsiteX2" fmla="*/ 156244 w 669920"/>
              <a:gd name="connsiteY2" fmla="*/ 315686 h 522514"/>
              <a:gd name="connsiteX3" fmla="*/ 9286 w 669920"/>
              <a:gd name="connsiteY3" fmla="*/ 522514 h 522514"/>
              <a:gd name="connsiteX0" fmla="*/ 668426 w 670508"/>
              <a:gd name="connsiteY0" fmla="*/ 0 h 522514"/>
              <a:gd name="connsiteX1" fmla="*/ 510583 w 670508"/>
              <a:gd name="connsiteY1" fmla="*/ 288471 h 522514"/>
              <a:gd name="connsiteX2" fmla="*/ 145912 w 670508"/>
              <a:gd name="connsiteY2" fmla="*/ 342900 h 522514"/>
              <a:gd name="connsiteX3" fmla="*/ 9840 w 670508"/>
              <a:gd name="connsiteY3" fmla="*/ 522514 h 522514"/>
              <a:gd name="connsiteX0" fmla="*/ 666722 w 668688"/>
              <a:gd name="connsiteY0" fmla="*/ 0 h 522514"/>
              <a:gd name="connsiteX1" fmla="*/ 508879 w 668688"/>
              <a:gd name="connsiteY1" fmla="*/ 288471 h 522514"/>
              <a:gd name="connsiteX2" fmla="*/ 182308 w 668688"/>
              <a:gd name="connsiteY2" fmla="*/ 348343 h 522514"/>
              <a:gd name="connsiteX3" fmla="*/ 8136 w 668688"/>
              <a:gd name="connsiteY3" fmla="*/ 522514 h 522514"/>
              <a:gd name="connsiteX0" fmla="*/ 670222 w 672188"/>
              <a:gd name="connsiteY0" fmla="*/ 0 h 522514"/>
              <a:gd name="connsiteX1" fmla="*/ 512379 w 672188"/>
              <a:gd name="connsiteY1" fmla="*/ 288471 h 522514"/>
              <a:gd name="connsiteX2" fmla="*/ 185808 w 672188"/>
              <a:gd name="connsiteY2" fmla="*/ 348343 h 522514"/>
              <a:gd name="connsiteX3" fmla="*/ 11636 w 672188"/>
              <a:gd name="connsiteY3" fmla="*/ 522514 h 522514"/>
              <a:gd name="connsiteX0" fmla="*/ 668891 w 670857"/>
              <a:gd name="connsiteY0" fmla="*/ 0 h 522514"/>
              <a:gd name="connsiteX1" fmla="*/ 511048 w 670857"/>
              <a:gd name="connsiteY1" fmla="*/ 288471 h 522514"/>
              <a:gd name="connsiteX2" fmla="*/ 184477 w 670857"/>
              <a:gd name="connsiteY2" fmla="*/ 348343 h 522514"/>
              <a:gd name="connsiteX3" fmla="*/ 10305 w 670857"/>
              <a:gd name="connsiteY3" fmla="*/ 522514 h 522514"/>
              <a:gd name="connsiteX0" fmla="*/ 667809 w 669775"/>
              <a:gd name="connsiteY0" fmla="*/ 0 h 522514"/>
              <a:gd name="connsiteX1" fmla="*/ 509966 w 669775"/>
              <a:gd name="connsiteY1" fmla="*/ 288471 h 522514"/>
              <a:gd name="connsiteX2" fmla="*/ 183395 w 669775"/>
              <a:gd name="connsiteY2" fmla="*/ 348343 h 522514"/>
              <a:gd name="connsiteX3" fmla="*/ 9223 w 669775"/>
              <a:gd name="connsiteY3" fmla="*/ 522514 h 522514"/>
              <a:gd name="connsiteX0" fmla="*/ 669197 w 671163"/>
              <a:gd name="connsiteY0" fmla="*/ 0 h 522514"/>
              <a:gd name="connsiteX1" fmla="*/ 511354 w 671163"/>
              <a:gd name="connsiteY1" fmla="*/ 288471 h 522514"/>
              <a:gd name="connsiteX2" fmla="*/ 184783 w 671163"/>
              <a:gd name="connsiteY2" fmla="*/ 348343 h 522514"/>
              <a:gd name="connsiteX3" fmla="*/ 10611 w 671163"/>
              <a:gd name="connsiteY3" fmla="*/ 522514 h 522514"/>
              <a:gd name="connsiteX0" fmla="*/ 669520 w 671486"/>
              <a:gd name="connsiteY0" fmla="*/ 0 h 522514"/>
              <a:gd name="connsiteX1" fmla="*/ 511677 w 671486"/>
              <a:gd name="connsiteY1" fmla="*/ 288471 h 522514"/>
              <a:gd name="connsiteX2" fmla="*/ 185106 w 671486"/>
              <a:gd name="connsiteY2" fmla="*/ 348343 h 522514"/>
              <a:gd name="connsiteX3" fmla="*/ 10934 w 671486"/>
              <a:gd name="connsiteY3" fmla="*/ 522514 h 522514"/>
              <a:gd name="connsiteX0" fmla="*/ 670603 w 672569"/>
              <a:gd name="connsiteY0" fmla="*/ 0 h 522514"/>
              <a:gd name="connsiteX1" fmla="*/ 512760 w 672569"/>
              <a:gd name="connsiteY1" fmla="*/ 288471 h 522514"/>
              <a:gd name="connsiteX2" fmla="*/ 186189 w 672569"/>
              <a:gd name="connsiteY2" fmla="*/ 348343 h 522514"/>
              <a:gd name="connsiteX3" fmla="*/ 12017 w 672569"/>
              <a:gd name="connsiteY3" fmla="*/ 522514 h 522514"/>
              <a:gd name="connsiteX0" fmla="*/ 658586 w 661214"/>
              <a:gd name="connsiteY0" fmla="*/ 0 h 522514"/>
              <a:gd name="connsiteX1" fmla="*/ 500743 w 661214"/>
              <a:gd name="connsiteY1" fmla="*/ 288471 h 522514"/>
              <a:gd name="connsiteX2" fmla="*/ 0 w 661214"/>
              <a:gd name="connsiteY2" fmla="*/ 522514 h 522514"/>
              <a:gd name="connsiteX0" fmla="*/ 658586 w 660673"/>
              <a:gd name="connsiteY0" fmla="*/ 0 h 522514"/>
              <a:gd name="connsiteX1" fmla="*/ 478972 w 660673"/>
              <a:gd name="connsiteY1" fmla="*/ 315686 h 522514"/>
              <a:gd name="connsiteX2" fmla="*/ 0 w 660673"/>
              <a:gd name="connsiteY2" fmla="*/ 522514 h 522514"/>
              <a:gd name="connsiteX0" fmla="*/ 658586 w 659685"/>
              <a:gd name="connsiteY0" fmla="*/ 0 h 522514"/>
              <a:gd name="connsiteX1" fmla="*/ 386444 w 659685"/>
              <a:gd name="connsiteY1" fmla="*/ 332014 h 522514"/>
              <a:gd name="connsiteX2" fmla="*/ 0 w 659685"/>
              <a:gd name="connsiteY2" fmla="*/ 522514 h 522514"/>
              <a:gd name="connsiteX0" fmla="*/ 658586 w 661592"/>
              <a:gd name="connsiteY0" fmla="*/ 0 h 522514"/>
              <a:gd name="connsiteX1" fmla="*/ 386444 w 661592"/>
              <a:gd name="connsiteY1" fmla="*/ 332014 h 522514"/>
              <a:gd name="connsiteX2" fmla="*/ 0 w 661592"/>
              <a:gd name="connsiteY2" fmla="*/ 522514 h 522514"/>
              <a:gd name="connsiteX0" fmla="*/ 658586 w 684875"/>
              <a:gd name="connsiteY0" fmla="*/ 0 h 522514"/>
              <a:gd name="connsiteX1" fmla="*/ 386444 w 684875"/>
              <a:gd name="connsiteY1" fmla="*/ 332014 h 522514"/>
              <a:gd name="connsiteX2" fmla="*/ 0 w 684875"/>
              <a:gd name="connsiteY2" fmla="*/ 522514 h 522514"/>
              <a:gd name="connsiteX0" fmla="*/ 658586 w 679286"/>
              <a:gd name="connsiteY0" fmla="*/ 0 h 522514"/>
              <a:gd name="connsiteX1" fmla="*/ 386444 w 679286"/>
              <a:gd name="connsiteY1" fmla="*/ 332014 h 522514"/>
              <a:gd name="connsiteX2" fmla="*/ 0 w 679286"/>
              <a:gd name="connsiteY2" fmla="*/ 522514 h 522514"/>
              <a:gd name="connsiteX0" fmla="*/ 658586 w 661592"/>
              <a:gd name="connsiteY0" fmla="*/ 0 h 522514"/>
              <a:gd name="connsiteX1" fmla="*/ 386444 w 661592"/>
              <a:gd name="connsiteY1" fmla="*/ 332014 h 522514"/>
              <a:gd name="connsiteX2" fmla="*/ 0 w 661592"/>
              <a:gd name="connsiteY2" fmla="*/ 522514 h 522514"/>
              <a:gd name="connsiteX0" fmla="*/ 658586 w 660959"/>
              <a:gd name="connsiteY0" fmla="*/ 0 h 522514"/>
              <a:gd name="connsiteX1" fmla="*/ 386444 w 660959"/>
              <a:gd name="connsiteY1" fmla="*/ 332014 h 522514"/>
              <a:gd name="connsiteX2" fmla="*/ 0 w 660959"/>
              <a:gd name="connsiteY2" fmla="*/ 522514 h 522514"/>
              <a:gd name="connsiteX0" fmla="*/ 658586 w 659983"/>
              <a:gd name="connsiteY0" fmla="*/ 0 h 522514"/>
              <a:gd name="connsiteX1" fmla="*/ 321129 w 659983"/>
              <a:gd name="connsiteY1" fmla="*/ 293914 h 522514"/>
              <a:gd name="connsiteX2" fmla="*/ 0 w 659983"/>
              <a:gd name="connsiteY2" fmla="*/ 522514 h 522514"/>
              <a:gd name="connsiteX0" fmla="*/ 658586 w 660034"/>
              <a:gd name="connsiteY0" fmla="*/ 0 h 522514"/>
              <a:gd name="connsiteX1" fmla="*/ 326572 w 660034"/>
              <a:gd name="connsiteY1" fmla="*/ 337457 h 522514"/>
              <a:gd name="connsiteX2" fmla="*/ 0 w 660034"/>
              <a:gd name="connsiteY2" fmla="*/ 522514 h 52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0034" h="522514">
                <a:moveTo>
                  <a:pt x="658586" y="0"/>
                </a:moveTo>
                <a:cubicBezTo>
                  <a:pt x="675368" y="87086"/>
                  <a:pt x="545193" y="332014"/>
                  <a:pt x="326572" y="337457"/>
                </a:cubicBezTo>
                <a:cubicBezTo>
                  <a:pt x="107951" y="342900"/>
                  <a:pt x="104322" y="473755"/>
                  <a:pt x="0" y="522514"/>
                </a:cubicBezTo>
              </a:path>
            </a:pathLst>
          </a:custGeom>
          <a:noFill/>
          <a:ln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FFA5B26E-36D7-0F58-3455-1DD72BE45B6C}"/>
              </a:ext>
            </a:extLst>
          </p:cNvPr>
          <p:cNvSpPr/>
          <p:nvPr/>
        </p:nvSpPr>
        <p:spPr>
          <a:xfrm flipH="1">
            <a:off x="5570538" y="3487739"/>
            <a:ext cx="304800" cy="528637"/>
          </a:xfrm>
          <a:custGeom>
            <a:avLst/>
            <a:gdLst>
              <a:gd name="connsiteX0" fmla="*/ 714625 w 726847"/>
              <a:gd name="connsiteY0" fmla="*/ 0 h 522514"/>
              <a:gd name="connsiteX1" fmla="*/ 638425 w 726847"/>
              <a:gd name="connsiteY1" fmla="*/ 234043 h 522514"/>
              <a:gd name="connsiteX2" fmla="*/ 56039 w 726847"/>
              <a:gd name="connsiteY2" fmla="*/ 359229 h 522514"/>
              <a:gd name="connsiteX3" fmla="*/ 56039 w 726847"/>
              <a:gd name="connsiteY3" fmla="*/ 522514 h 522514"/>
              <a:gd name="connsiteX0" fmla="*/ 710812 w 714630"/>
              <a:gd name="connsiteY0" fmla="*/ 0 h 522514"/>
              <a:gd name="connsiteX1" fmla="*/ 580183 w 714630"/>
              <a:gd name="connsiteY1" fmla="*/ 239486 h 522514"/>
              <a:gd name="connsiteX2" fmla="*/ 52226 w 714630"/>
              <a:gd name="connsiteY2" fmla="*/ 359229 h 522514"/>
              <a:gd name="connsiteX3" fmla="*/ 52226 w 714630"/>
              <a:gd name="connsiteY3" fmla="*/ 522514 h 522514"/>
              <a:gd name="connsiteX0" fmla="*/ 673241 w 676144"/>
              <a:gd name="connsiteY0" fmla="*/ 0 h 522514"/>
              <a:gd name="connsiteX1" fmla="*/ 542612 w 676144"/>
              <a:gd name="connsiteY1" fmla="*/ 239486 h 522514"/>
              <a:gd name="connsiteX2" fmla="*/ 134398 w 676144"/>
              <a:gd name="connsiteY2" fmla="*/ 359229 h 522514"/>
              <a:gd name="connsiteX3" fmla="*/ 14655 w 676144"/>
              <a:gd name="connsiteY3" fmla="*/ 522514 h 522514"/>
              <a:gd name="connsiteX0" fmla="*/ 673241 w 676144"/>
              <a:gd name="connsiteY0" fmla="*/ 0 h 522514"/>
              <a:gd name="connsiteX1" fmla="*/ 542612 w 676144"/>
              <a:gd name="connsiteY1" fmla="*/ 283028 h 522514"/>
              <a:gd name="connsiteX2" fmla="*/ 134398 w 676144"/>
              <a:gd name="connsiteY2" fmla="*/ 359229 h 522514"/>
              <a:gd name="connsiteX3" fmla="*/ 14655 w 676144"/>
              <a:gd name="connsiteY3" fmla="*/ 522514 h 522514"/>
              <a:gd name="connsiteX0" fmla="*/ 672784 w 674920"/>
              <a:gd name="connsiteY0" fmla="*/ 0 h 522514"/>
              <a:gd name="connsiteX1" fmla="*/ 514941 w 674920"/>
              <a:gd name="connsiteY1" fmla="*/ 288471 h 522514"/>
              <a:gd name="connsiteX2" fmla="*/ 133941 w 674920"/>
              <a:gd name="connsiteY2" fmla="*/ 359229 h 522514"/>
              <a:gd name="connsiteX3" fmla="*/ 14198 w 674920"/>
              <a:gd name="connsiteY3" fmla="*/ 522514 h 522514"/>
              <a:gd name="connsiteX0" fmla="*/ 667526 w 669431"/>
              <a:gd name="connsiteY0" fmla="*/ 0 h 522514"/>
              <a:gd name="connsiteX1" fmla="*/ 509683 w 669431"/>
              <a:gd name="connsiteY1" fmla="*/ 288471 h 522514"/>
              <a:gd name="connsiteX2" fmla="*/ 204883 w 669431"/>
              <a:gd name="connsiteY2" fmla="*/ 353786 h 522514"/>
              <a:gd name="connsiteX3" fmla="*/ 8940 w 669431"/>
              <a:gd name="connsiteY3" fmla="*/ 522514 h 522514"/>
              <a:gd name="connsiteX0" fmla="*/ 669234 w 671232"/>
              <a:gd name="connsiteY0" fmla="*/ 0 h 522514"/>
              <a:gd name="connsiteX1" fmla="*/ 511391 w 671232"/>
              <a:gd name="connsiteY1" fmla="*/ 288471 h 522514"/>
              <a:gd name="connsiteX2" fmla="*/ 173934 w 671232"/>
              <a:gd name="connsiteY2" fmla="*/ 342900 h 522514"/>
              <a:gd name="connsiteX3" fmla="*/ 10648 w 671232"/>
              <a:gd name="connsiteY3" fmla="*/ 522514 h 522514"/>
              <a:gd name="connsiteX0" fmla="*/ 670347 w 672395"/>
              <a:gd name="connsiteY0" fmla="*/ 0 h 522514"/>
              <a:gd name="connsiteX1" fmla="*/ 512504 w 672395"/>
              <a:gd name="connsiteY1" fmla="*/ 288471 h 522514"/>
              <a:gd name="connsiteX2" fmla="*/ 158719 w 672395"/>
              <a:gd name="connsiteY2" fmla="*/ 315686 h 522514"/>
              <a:gd name="connsiteX3" fmla="*/ 11761 w 672395"/>
              <a:gd name="connsiteY3" fmla="*/ 522514 h 522514"/>
              <a:gd name="connsiteX0" fmla="*/ 667872 w 669920"/>
              <a:gd name="connsiteY0" fmla="*/ 0 h 522514"/>
              <a:gd name="connsiteX1" fmla="*/ 510029 w 669920"/>
              <a:gd name="connsiteY1" fmla="*/ 288471 h 522514"/>
              <a:gd name="connsiteX2" fmla="*/ 156244 w 669920"/>
              <a:gd name="connsiteY2" fmla="*/ 315686 h 522514"/>
              <a:gd name="connsiteX3" fmla="*/ 9286 w 669920"/>
              <a:gd name="connsiteY3" fmla="*/ 522514 h 522514"/>
              <a:gd name="connsiteX0" fmla="*/ 668426 w 670508"/>
              <a:gd name="connsiteY0" fmla="*/ 0 h 522514"/>
              <a:gd name="connsiteX1" fmla="*/ 510583 w 670508"/>
              <a:gd name="connsiteY1" fmla="*/ 288471 h 522514"/>
              <a:gd name="connsiteX2" fmla="*/ 145912 w 670508"/>
              <a:gd name="connsiteY2" fmla="*/ 342900 h 522514"/>
              <a:gd name="connsiteX3" fmla="*/ 9840 w 670508"/>
              <a:gd name="connsiteY3" fmla="*/ 522514 h 522514"/>
              <a:gd name="connsiteX0" fmla="*/ 666722 w 668688"/>
              <a:gd name="connsiteY0" fmla="*/ 0 h 522514"/>
              <a:gd name="connsiteX1" fmla="*/ 508879 w 668688"/>
              <a:gd name="connsiteY1" fmla="*/ 288471 h 522514"/>
              <a:gd name="connsiteX2" fmla="*/ 182308 w 668688"/>
              <a:gd name="connsiteY2" fmla="*/ 348343 h 522514"/>
              <a:gd name="connsiteX3" fmla="*/ 8136 w 668688"/>
              <a:gd name="connsiteY3" fmla="*/ 522514 h 522514"/>
              <a:gd name="connsiteX0" fmla="*/ 670222 w 672188"/>
              <a:gd name="connsiteY0" fmla="*/ 0 h 522514"/>
              <a:gd name="connsiteX1" fmla="*/ 512379 w 672188"/>
              <a:gd name="connsiteY1" fmla="*/ 288471 h 522514"/>
              <a:gd name="connsiteX2" fmla="*/ 185808 w 672188"/>
              <a:gd name="connsiteY2" fmla="*/ 348343 h 522514"/>
              <a:gd name="connsiteX3" fmla="*/ 11636 w 672188"/>
              <a:gd name="connsiteY3" fmla="*/ 522514 h 522514"/>
              <a:gd name="connsiteX0" fmla="*/ 668891 w 670857"/>
              <a:gd name="connsiteY0" fmla="*/ 0 h 522514"/>
              <a:gd name="connsiteX1" fmla="*/ 511048 w 670857"/>
              <a:gd name="connsiteY1" fmla="*/ 288471 h 522514"/>
              <a:gd name="connsiteX2" fmla="*/ 184477 w 670857"/>
              <a:gd name="connsiteY2" fmla="*/ 348343 h 522514"/>
              <a:gd name="connsiteX3" fmla="*/ 10305 w 670857"/>
              <a:gd name="connsiteY3" fmla="*/ 522514 h 522514"/>
              <a:gd name="connsiteX0" fmla="*/ 667809 w 669775"/>
              <a:gd name="connsiteY0" fmla="*/ 0 h 522514"/>
              <a:gd name="connsiteX1" fmla="*/ 509966 w 669775"/>
              <a:gd name="connsiteY1" fmla="*/ 288471 h 522514"/>
              <a:gd name="connsiteX2" fmla="*/ 183395 w 669775"/>
              <a:gd name="connsiteY2" fmla="*/ 348343 h 522514"/>
              <a:gd name="connsiteX3" fmla="*/ 9223 w 669775"/>
              <a:gd name="connsiteY3" fmla="*/ 522514 h 522514"/>
              <a:gd name="connsiteX0" fmla="*/ 669197 w 671163"/>
              <a:gd name="connsiteY0" fmla="*/ 0 h 522514"/>
              <a:gd name="connsiteX1" fmla="*/ 511354 w 671163"/>
              <a:gd name="connsiteY1" fmla="*/ 288471 h 522514"/>
              <a:gd name="connsiteX2" fmla="*/ 184783 w 671163"/>
              <a:gd name="connsiteY2" fmla="*/ 348343 h 522514"/>
              <a:gd name="connsiteX3" fmla="*/ 10611 w 671163"/>
              <a:gd name="connsiteY3" fmla="*/ 522514 h 522514"/>
              <a:gd name="connsiteX0" fmla="*/ 669520 w 671486"/>
              <a:gd name="connsiteY0" fmla="*/ 0 h 522514"/>
              <a:gd name="connsiteX1" fmla="*/ 511677 w 671486"/>
              <a:gd name="connsiteY1" fmla="*/ 288471 h 522514"/>
              <a:gd name="connsiteX2" fmla="*/ 185106 w 671486"/>
              <a:gd name="connsiteY2" fmla="*/ 348343 h 522514"/>
              <a:gd name="connsiteX3" fmla="*/ 10934 w 671486"/>
              <a:gd name="connsiteY3" fmla="*/ 522514 h 522514"/>
              <a:gd name="connsiteX0" fmla="*/ 670603 w 672569"/>
              <a:gd name="connsiteY0" fmla="*/ 0 h 522514"/>
              <a:gd name="connsiteX1" fmla="*/ 512760 w 672569"/>
              <a:gd name="connsiteY1" fmla="*/ 288471 h 522514"/>
              <a:gd name="connsiteX2" fmla="*/ 186189 w 672569"/>
              <a:gd name="connsiteY2" fmla="*/ 348343 h 522514"/>
              <a:gd name="connsiteX3" fmla="*/ 12017 w 672569"/>
              <a:gd name="connsiteY3" fmla="*/ 522514 h 522514"/>
              <a:gd name="connsiteX0" fmla="*/ 658586 w 661214"/>
              <a:gd name="connsiteY0" fmla="*/ 0 h 522514"/>
              <a:gd name="connsiteX1" fmla="*/ 500743 w 661214"/>
              <a:gd name="connsiteY1" fmla="*/ 288471 h 522514"/>
              <a:gd name="connsiteX2" fmla="*/ 0 w 661214"/>
              <a:gd name="connsiteY2" fmla="*/ 522514 h 522514"/>
              <a:gd name="connsiteX0" fmla="*/ 658586 w 660673"/>
              <a:gd name="connsiteY0" fmla="*/ 0 h 522514"/>
              <a:gd name="connsiteX1" fmla="*/ 478972 w 660673"/>
              <a:gd name="connsiteY1" fmla="*/ 315686 h 522514"/>
              <a:gd name="connsiteX2" fmla="*/ 0 w 660673"/>
              <a:gd name="connsiteY2" fmla="*/ 522514 h 522514"/>
              <a:gd name="connsiteX0" fmla="*/ 658586 w 659685"/>
              <a:gd name="connsiteY0" fmla="*/ 0 h 522514"/>
              <a:gd name="connsiteX1" fmla="*/ 386444 w 659685"/>
              <a:gd name="connsiteY1" fmla="*/ 332014 h 522514"/>
              <a:gd name="connsiteX2" fmla="*/ 0 w 659685"/>
              <a:gd name="connsiteY2" fmla="*/ 522514 h 522514"/>
              <a:gd name="connsiteX0" fmla="*/ 658586 w 661592"/>
              <a:gd name="connsiteY0" fmla="*/ 0 h 522514"/>
              <a:gd name="connsiteX1" fmla="*/ 386444 w 661592"/>
              <a:gd name="connsiteY1" fmla="*/ 332014 h 522514"/>
              <a:gd name="connsiteX2" fmla="*/ 0 w 661592"/>
              <a:gd name="connsiteY2" fmla="*/ 522514 h 522514"/>
              <a:gd name="connsiteX0" fmla="*/ 658586 w 684875"/>
              <a:gd name="connsiteY0" fmla="*/ 0 h 522514"/>
              <a:gd name="connsiteX1" fmla="*/ 386444 w 684875"/>
              <a:gd name="connsiteY1" fmla="*/ 332014 h 522514"/>
              <a:gd name="connsiteX2" fmla="*/ 0 w 684875"/>
              <a:gd name="connsiteY2" fmla="*/ 522514 h 522514"/>
              <a:gd name="connsiteX0" fmla="*/ 658586 w 679286"/>
              <a:gd name="connsiteY0" fmla="*/ 0 h 522514"/>
              <a:gd name="connsiteX1" fmla="*/ 386444 w 679286"/>
              <a:gd name="connsiteY1" fmla="*/ 332014 h 522514"/>
              <a:gd name="connsiteX2" fmla="*/ 0 w 679286"/>
              <a:gd name="connsiteY2" fmla="*/ 522514 h 522514"/>
              <a:gd name="connsiteX0" fmla="*/ 658586 w 661592"/>
              <a:gd name="connsiteY0" fmla="*/ 0 h 522514"/>
              <a:gd name="connsiteX1" fmla="*/ 386444 w 661592"/>
              <a:gd name="connsiteY1" fmla="*/ 332014 h 522514"/>
              <a:gd name="connsiteX2" fmla="*/ 0 w 661592"/>
              <a:gd name="connsiteY2" fmla="*/ 522514 h 522514"/>
              <a:gd name="connsiteX0" fmla="*/ 658586 w 660959"/>
              <a:gd name="connsiteY0" fmla="*/ 0 h 522514"/>
              <a:gd name="connsiteX1" fmla="*/ 386444 w 660959"/>
              <a:gd name="connsiteY1" fmla="*/ 332014 h 522514"/>
              <a:gd name="connsiteX2" fmla="*/ 0 w 660959"/>
              <a:gd name="connsiteY2" fmla="*/ 522514 h 522514"/>
              <a:gd name="connsiteX0" fmla="*/ 658586 w 659983"/>
              <a:gd name="connsiteY0" fmla="*/ 0 h 522514"/>
              <a:gd name="connsiteX1" fmla="*/ 321129 w 659983"/>
              <a:gd name="connsiteY1" fmla="*/ 293914 h 522514"/>
              <a:gd name="connsiteX2" fmla="*/ 0 w 659983"/>
              <a:gd name="connsiteY2" fmla="*/ 522514 h 522514"/>
              <a:gd name="connsiteX0" fmla="*/ 658586 w 660034"/>
              <a:gd name="connsiteY0" fmla="*/ 0 h 522514"/>
              <a:gd name="connsiteX1" fmla="*/ 326572 w 660034"/>
              <a:gd name="connsiteY1" fmla="*/ 337457 h 522514"/>
              <a:gd name="connsiteX2" fmla="*/ 0 w 660034"/>
              <a:gd name="connsiteY2" fmla="*/ 522514 h 522514"/>
              <a:gd name="connsiteX0" fmla="*/ 658586 w 659910"/>
              <a:gd name="connsiteY0" fmla="*/ 0 h 522514"/>
              <a:gd name="connsiteX1" fmla="*/ 312491 w 659910"/>
              <a:gd name="connsiteY1" fmla="*/ 277840 h 522514"/>
              <a:gd name="connsiteX2" fmla="*/ 0 w 659910"/>
              <a:gd name="connsiteY2" fmla="*/ 522514 h 522514"/>
              <a:gd name="connsiteX0" fmla="*/ 658586 w 660034"/>
              <a:gd name="connsiteY0" fmla="*/ 0 h 522514"/>
              <a:gd name="connsiteX1" fmla="*/ 326571 w 660034"/>
              <a:gd name="connsiteY1" fmla="*/ 261581 h 522514"/>
              <a:gd name="connsiteX2" fmla="*/ 0 w 660034"/>
              <a:gd name="connsiteY2" fmla="*/ 522514 h 522514"/>
              <a:gd name="connsiteX0" fmla="*/ 658586 w 660034"/>
              <a:gd name="connsiteY0" fmla="*/ 0 h 522514"/>
              <a:gd name="connsiteX1" fmla="*/ 326571 w 660034"/>
              <a:gd name="connsiteY1" fmla="*/ 261581 h 522514"/>
              <a:gd name="connsiteX2" fmla="*/ 0 w 660034"/>
              <a:gd name="connsiteY2" fmla="*/ 522514 h 52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0034" h="522514">
                <a:moveTo>
                  <a:pt x="658586" y="0"/>
                </a:moveTo>
                <a:cubicBezTo>
                  <a:pt x="675368" y="87086"/>
                  <a:pt x="545192" y="180261"/>
                  <a:pt x="326571" y="261581"/>
                </a:cubicBezTo>
                <a:cubicBezTo>
                  <a:pt x="107950" y="342901"/>
                  <a:pt x="104322" y="473755"/>
                  <a:pt x="0" y="522514"/>
                </a:cubicBezTo>
              </a:path>
            </a:pathLst>
          </a:custGeom>
          <a:noFill/>
          <a:ln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F6A7EF9-C773-BCCE-AAE0-7F7A82037300}"/>
              </a:ext>
            </a:extLst>
          </p:cNvPr>
          <p:cNvCxnSpPr/>
          <p:nvPr/>
        </p:nvCxnSpPr>
        <p:spPr>
          <a:xfrm>
            <a:off x="2743201" y="1976438"/>
            <a:ext cx="4683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D5B2C44-305F-B3EC-54B1-8A78B7B1E4DC}"/>
              </a:ext>
            </a:extLst>
          </p:cNvPr>
          <p:cNvCxnSpPr/>
          <p:nvPr/>
        </p:nvCxnSpPr>
        <p:spPr>
          <a:xfrm>
            <a:off x="2743201" y="2192338"/>
            <a:ext cx="4683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5" name="TextBox 22">
            <a:extLst>
              <a:ext uri="{FF2B5EF4-FFF2-40B4-BE49-F238E27FC236}">
                <a16:creationId xmlns:a16="http://schemas.microsoft.com/office/drawing/2014/main" id="{A1BE382A-EF0D-295A-61A0-92C86E898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964" y="1830389"/>
            <a:ext cx="765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1200"/>
              <a:t>RF input</a:t>
            </a:r>
          </a:p>
        </p:txBody>
      </p:sp>
      <p:sp>
        <p:nvSpPr>
          <p:cNvPr id="8206" name="TextBox 28">
            <a:extLst>
              <a:ext uri="{FF2B5EF4-FFF2-40B4-BE49-F238E27FC236}">
                <a16:creationId xmlns:a16="http://schemas.microsoft.com/office/drawing/2014/main" id="{26AC83D0-5B96-5BFD-F873-EC8D20320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963" y="2052638"/>
            <a:ext cx="7429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1200"/>
              <a:t>Triggers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7AAA908-9E09-DAF5-40FF-D094BE21133D}"/>
              </a:ext>
            </a:extLst>
          </p:cNvPr>
          <p:cNvSpPr txBox="1"/>
          <p:nvPr/>
        </p:nvSpPr>
        <p:spPr>
          <a:xfrm>
            <a:off x="4224338" y="1768475"/>
            <a:ext cx="3522662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i-FI" sz="1200" dirty="0"/>
              <a:t>Delay Compensation Master</a:t>
            </a:r>
          </a:p>
          <a:p>
            <a:pPr marL="171450" indent="-171450">
              <a:buFontTx/>
              <a:buChar char="-"/>
              <a:defRPr/>
            </a:pPr>
            <a:r>
              <a:rPr lang="fi-FI" sz="1200" dirty="0"/>
              <a:t>Beacon event 0x7A, @ ~4 kHz</a:t>
            </a:r>
          </a:p>
          <a:p>
            <a:pPr marL="171450" indent="-171450">
              <a:buFontTx/>
              <a:buChar char="-"/>
              <a:defRPr/>
            </a:pPr>
            <a:r>
              <a:rPr lang="fi-FI" sz="1200" dirty="0"/>
              <a:t>Master DC Data Packet: delay value ½ of round-trip delay to next stage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2F6C0D-4E65-1BB0-558F-15F4F9D8D284}"/>
              </a:ext>
            </a:extLst>
          </p:cNvPr>
          <p:cNvSpPr txBox="1"/>
          <p:nvPr/>
        </p:nvSpPr>
        <p:spPr>
          <a:xfrm>
            <a:off x="6235700" y="2697163"/>
            <a:ext cx="38925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i-FI" sz="1200" dirty="0"/>
              <a:t>Fan-Out / Concentrator</a:t>
            </a:r>
          </a:p>
          <a:p>
            <a:pPr marL="171450" indent="-171450">
              <a:buFontTx/>
              <a:buChar char="-"/>
              <a:defRPr/>
            </a:pPr>
            <a:r>
              <a:rPr lang="fi-FI" sz="1200" dirty="0"/>
              <a:t>Send back beacon event</a:t>
            </a:r>
          </a:p>
          <a:p>
            <a:pPr marL="171450" indent="-171450">
              <a:buFontTx/>
              <a:buChar char="-"/>
              <a:defRPr/>
            </a:pPr>
            <a:r>
              <a:rPr lang="fi-FI" sz="1200" dirty="0"/>
              <a:t>Measure internal delay (beacon propagation time)</a:t>
            </a:r>
          </a:p>
          <a:p>
            <a:pPr marL="171450" indent="-171450">
              <a:buFontTx/>
              <a:buChar char="-"/>
              <a:defRPr/>
            </a:pPr>
            <a:r>
              <a:rPr lang="fi-FI" sz="1200" dirty="0"/>
              <a:t>Send beacon forward</a:t>
            </a:r>
          </a:p>
          <a:p>
            <a:pPr marL="171450" indent="-171450">
              <a:buFontTx/>
              <a:buChar char="-"/>
              <a:defRPr/>
            </a:pPr>
            <a:r>
              <a:rPr lang="fi-FI" sz="1200" dirty="0"/>
              <a:t>DC Data Packet: sum of received delay value + internal delay + ½ of round-trip delay to next stage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FF8A7AD-34C3-436A-3566-B614F920462A}"/>
              </a:ext>
            </a:extLst>
          </p:cNvPr>
          <p:cNvSpPr txBox="1"/>
          <p:nvPr/>
        </p:nvSpPr>
        <p:spPr>
          <a:xfrm>
            <a:off x="6456363" y="4024314"/>
            <a:ext cx="389255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i-FI" sz="1200" dirty="0"/>
              <a:t>EVR</a:t>
            </a:r>
          </a:p>
          <a:p>
            <a:pPr marL="171450" indent="-171450">
              <a:buFontTx/>
              <a:buChar char="-"/>
              <a:defRPr/>
            </a:pPr>
            <a:r>
              <a:rPr lang="fi-FI" sz="1200" dirty="0"/>
              <a:t>Send back beacon event</a:t>
            </a:r>
          </a:p>
          <a:p>
            <a:pPr marL="171450" indent="-171450">
              <a:buFontTx/>
              <a:buChar char="-"/>
              <a:defRPr/>
            </a:pPr>
            <a:r>
              <a:rPr lang="fi-FI" sz="1200" dirty="0"/>
              <a:t>Measure receive FIFO delay</a:t>
            </a:r>
          </a:p>
          <a:p>
            <a:pPr marL="171450" indent="-171450">
              <a:buFontTx/>
              <a:buChar char="-"/>
              <a:defRPr/>
            </a:pPr>
            <a:r>
              <a:rPr lang="fi-FI" sz="1200" dirty="0"/>
              <a:t>Adjust FIFO and recovered clock phase so that received delay value + FIFO delay matches target delay</a:t>
            </a:r>
          </a:p>
        </p:txBody>
      </p:sp>
    </p:spTree>
    <p:extLst>
      <p:ext uri="{BB962C8B-B14F-4D97-AF65-F5344CB8AC3E}">
        <p14:creationId xmlns:p14="http://schemas.microsoft.com/office/powerpoint/2010/main" val="29834030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>
            <a:extLst>
              <a:ext uri="{FF2B5EF4-FFF2-40B4-BE49-F238E27FC236}">
                <a16:creationId xmlns:a16="http://schemas.microsoft.com/office/drawing/2014/main" id="{107F10C3-806B-DC11-DE65-2F1599BC4400}"/>
              </a:ext>
            </a:extLst>
          </p:cNvPr>
          <p:cNvSpPr txBox="1"/>
          <p:nvPr/>
        </p:nvSpPr>
        <p:spPr>
          <a:xfrm>
            <a:off x="1981201" y="273051"/>
            <a:ext cx="8228013" cy="11461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358">
                <a:latin typeface="Arial"/>
              </a:rPr>
              <a:t>mTCA-EVM-300</a:t>
            </a:r>
            <a:endParaRPr/>
          </a:p>
        </p:txBody>
      </p:sp>
      <p:pic>
        <p:nvPicPr>
          <p:cNvPr id="10243" name="Picture 171">
            <a:extLst>
              <a:ext uri="{FF2B5EF4-FFF2-40B4-BE49-F238E27FC236}">
                <a16:creationId xmlns:a16="http://schemas.microsoft.com/office/drawing/2014/main" id="{0B4B2BD3-74CD-BBE3-1EAC-33728134B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1063" y="1104900"/>
            <a:ext cx="4146550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371D72-4A30-F28E-ACD2-94F5AF5A7F9A}"/>
              </a:ext>
            </a:extLst>
          </p:cNvPr>
          <p:cNvSpPr txBox="1"/>
          <p:nvPr/>
        </p:nvSpPr>
        <p:spPr>
          <a:xfrm>
            <a:off x="1909763" y="2009776"/>
            <a:ext cx="8299450" cy="4164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Event Generator (EVG)</a:t>
            </a:r>
            <a:endParaRPr lang="en-US" sz="1451" dirty="0"/>
          </a:p>
          <a:p>
            <a:pPr marL="742950" lvl="1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2 sequencers with maskable events</a:t>
            </a:r>
            <a:endParaRPr lang="en-US" sz="1451" dirty="0"/>
          </a:p>
          <a:p>
            <a:pPr marL="1200150" lvl="2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Max. 2047 events/sequence</a:t>
            </a:r>
            <a:endParaRPr lang="en-US" sz="1451" dirty="0"/>
          </a:p>
          <a:p>
            <a:pPr marL="1200150" lvl="2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32 bit timestamp</a:t>
            </a:r>
            <a:endParaRPr lang="en-US" sz="1451" dirty="0"/>
          </a:p>
          <a:p>
            <a:pPr marL="742950" lvl="1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8 multiplexed counters</a:t>
            </a:r>
            <a:endParaRPr lang="en-US" sz="1451" dirty="0"/>
          </a:p>
          <a:p>
            <a:pPr marL="742950" lvl="1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data buffer up to 2k bytes</a:t>
            </a:r>
            <a:endParaRPr lang="en-US" sz="1451" dirty="0"/>
          </a:p>
          <a:p>
            <a:pPr marL="742950" lvl="1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segmented data buffer</a:t>
            </a:r>
            <a:endParaRPr lang="en-US" sz="1451" dirty="0"/>
          </a:p>
          <a:p>
            <a:pPr marL="1200150" lvl="2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127 segments, 16 bytes each</a:t>
            </a:r>
            <a:endParaRPr lang="en-US" sz="1451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7-Way Fan-Out/Concentrator</a:t>
            </a:r>
            <a:endParaRPr lang="en-US" sz="1451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Two Event Receivers (EVR)</a:t>
            </a:r>
            <a:endParaRPr lang="en-US" sz="1451" dirty="0"/>
          </a:p>
          <a:p>
            <a:pPr marL="742950" lvl="1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8 internal pulse outputs</a:t>
            </a:r>
          </a:p>
          <a:p>
            <a:pPr marL="742950" lvl="1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one sequencer</a:t>
            </a:r>
            <a:endParaRPr lang="en-US" sz="1451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Event rate conversion (with some data buffer related limitations)</a:t>
            </a:r>
            <a:endParaRPr lang="en-US" sz="1451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Front panel input phase monitoring/select features</a:t>
            </a:r>
            <a:endParaRPr lang="en-US" sz="1451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Distributed bus phase selection</a:t>
            </a:r>
            <a:endParaRPr lang="en-US" sz="1451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RF input monitoring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Support for rear transition module</a:t>
            </a:r>
            <a:endParaRPr lang="en-US" sz="1451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>
            <a:extLst>
              <a:ext uri="{FF2B5EF4-FFF2-40B4-BE49-F238E27FC236}">
                <a16:creationId xmlns:a16="http://schemas.microsoft.com/office/drawing/2014/main" id="{0DFB6627-7AFF-151B-396D-00FE552DE1E1}"/>
              </a:ext>
            </a:extLst>
          </p:cNvPr>
          <p:cNvSpPr txBox="1"/>
          <p:nvPr/>
        </p:nvSpPr>
        <p:spPr>
          <a:xfrm>
            <a:off x="1981201" y="273051"/>
            <a:ext cx="8228013" cy="11461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358" dirty="0">
                <a:latin typeface="Arial"/>
              </a:rPr>
              <a:t>mTCA-EVR-300U</a:t>
            </a:r>
            <a:endParaRPr dirty="0"/>
          </a:p>
        </p:txBody>
      </p:sp>
      <p:sp>
        <p:nvSpPr>
          <p:cNvPr id="174" name="TextShape 2">
            <a:extLst>
              <a:ext uri="{FF2B5EF4-FFF2-40B4-BE49-F238E27FC236}">
                <a16:creationId xmlns:a16="http://schemas.microsoft.com/office/drawing/2014/main" id="{E43A72A5-E4AF-18DE-0B9F-A31A6620649D}"/>
              </a:ext>
            </a:extLst>
          </p:cNvPr>
          <p:cNvSpPr txBox="1"/>
          <p:nvPr/>
        </p:nvSpPr>
        <p:spPr>
          <a:xfrm>
            <a:off x="1981200" y="1325564"/>
            <a:ext cx="4021138" cy="45354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buSzPct val="45000"/>
              <a:buFont typeface="Wingdings" charset="2"/>
              <a:buChar char=""/>
              <a:defRPr/>
            </a:pPr>
            <a:endParaRPr dirty="0"/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Event Receiver (EVR)</a:t>
            </a:r>
            <a:endParaRPr lang="en-US" sz="1451" dirty="0"/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Two Universal I/O slots</a:t>
            </a:r>
            <a:endParaRPr lang="en-US" sz="1451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both compatible with -DLY modules</a:t>
            </a:r>
            <a:endParaRPr lang="en-US" sz="1451" dirty="0"/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Four LVTTL outputs</a:t>
            </a:r>
            <a:endParaRPr lang="en-US" sz="1451" dirty="0"/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Two TTL inputs for external triggers</a:t>
            </a:r>
            <a:endParaRPr lang="en-US" sz="1451" dirty="0"/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Backplane triggers</a:t>
            </a:r>
            <a:endParaRPr lang="en-US" sz="1451" dirty="0"/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Can drive TCLKA/TCLKB clocks with GTX logic</a:t>
            </a:r>
            <a:endParaRPr lang="en-US" sz="1451" dirty="0"/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RTM interface</a:t>
            </a:r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endParaRPr lang="en-US" altLang="en-US" sz="1451" dirty="0">
              <a:latin typeface="Arial"/>
            </a:endParaRPr>
          </a:p>
          <a:p>
            <a:pPr marL="259204" indent="-259204">
              <a:buSzPct val="45000"/>
              <a:buFont typeface="Arial" panose="020B0604020202020204" pitchFamily="34" charset="0"/>
              <a:buChar char="•"/>
              <a:defRPr/>
            </a:pPr>
            <a:endParaRPr sz="1451" dirty="0"/>
          </a:p>
        </p:txBody>
      </p:sp>
      <p:pic>
        <p:nvPicPr>
          <p:cNvPr id="12292" name="Picture 174">
            <a:extLst>
              <a:ext uri="{FF2B5EF4-FFF2-40B4-BE49-F238E27FC236}">
                <a16:creationId xmlns:a16="http://schemas.microsoft.com/office/drawing/2014/main" id="{72DAABEB-43F1-8F44-A92E-666897A94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9026" y="1327151"/>
            <a:ext cx="4246563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75">
            <a:extLst>
              <a:ext uri="{FF2B5EF4-FFF2-40B4-BE49-F238E27FC236}">
                <a16:creationId xmlns:a16="http://schemas.microsoft.com/office/drawing/2014/main" id="{D35A0714-FAD1-7FFF-9DBC-97689F25B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25" y="5141914"/>
            <a:ext cx="3981450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D9294619-0A86-0DF4-1C37-4CAA3AF37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15900"/>
            <a:ext cx="2478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1400" b="1" i="1">
                <a:solidFill>
                  <a:srgbClr val="0000FF"/>
                </a:solidFill>
              </a:rPr>
              <a:t>Micro-Research Finland Oy</a:t>
            </a:r>
            <a:endParaRPr lang="en-US" altLang="en-US" sz="1400" b="1" i="1">
              <a:solidFill>
                <a:srgbClr val="0000FF"/>
              </a:solidFill>
            </a:endParaRPr>
          </a:p>
        </p:txBody>
      </p:sp>
      <p:sp>
        <p:nvSpPr>
          <p:cNvPr id="3" name="Line 4">
            <a:extLst>
              <a:ext uri="{FF2B5EF4-FFF2-40B4-BE49-F238E27FC236}">
                <a16:creationId xmlns:a16="http://schemas.microsoft.com/office/drawing/2014/main" id="{DF7470B7-DD7D-6E74-80FE-777970F7994B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1" y="476250"/>
            <a:ext cx="85693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>
            <a:extLst>
              <a:ext uri="{FF2B5EF4-FFF2-40B4-BE49-F238E27FC236}">
                <a16:creationId xmlns:a16="http://schemas.microsoft.com/office/drawing/2014/main" id="{E0CE72D3-828B-D782-71E6-39A0A06A21E7}"/>
              </a:ext>
            </a:extLst>
          </p:cNvPr>
          <p:cNvSpPr txBox="1"/>
          <p:nvPr/>
        </p:nvSpPr>
        <p:spPr>
          <a:xfrm>
            <a:off x="1981201" y="273051"/>
            <a:ext cx="8228013" cy="11461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358" dirty="0">
                <a:latin typeface="Arial"/>
              </a:rPr>
              <a:t>mTCA-EVR-300RF / GUN-RC-300</a:t>
            </a:r>
            <a:endParaRPr dirty="0"/>
          </a:p>
        </p:txBody>
      </p:sp>
      <p:sp>
        <p:nvSpPr>
          <p:cNvPr id="174" name="TextShape 2">
            <a:extLst>
              <a:ext uri="{FF2B5EF4-FFF2-40B4-BE49-F238E27FC236}">
                <a16:creationId xmlns:a16="http://schemas.microsoft.com/office/drawing/2014/main" id="{DD6CF9B3-690F-F4D1-BAA7-2250F29F02C3}"/>
              </a:ext>
            </a:extLst>
          </p:cNvPr>
          <p:cNvSpPr txBox="1"/>
          <p:nvPr/>
        </p:nvSpPr>
        <p:spPr>
          <a:xfrm>
            <a:off x="1981200" y="1325563"/>
            <a:ext cx="4021138" cy="29845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buSzPct val="45000"/>
              <a:buFont typeface="Wingdings" charset="2"/>
              <a:buChar char=""/>
              <a:defRPr/>
            </a:pPr>
            <a:endParaRPr dirty="0"/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Event Receiver (EVR)</a:t>
            </a:r>
            <a:endParaRPr lang="en-US" sz="1451" dirty="0"/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Two Universal I/O slots</a:t>
            </a:r>
            <a:endParaRPr lang="en-US" sz="1451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both compatible with -DLY modules</a:t>
            </a:r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One slot driven by two GTX outputs</a:t>
            </a:r>
            <a:endParaRPr lang="en-US" sz="1451" dirty="0"/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One SFP Output for GUN-RC-300</a:t>
            </a:r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One Differential CML Output (GTX)</a:t>
            </a:r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GTX outputs support fine tuning delay with 1/2560 event clock resolution (~3 </a:t>
            </a:r>
            <a:r>
              <a:rPr lang="en-US" sz="1451" dirty="0" err="1">
                <a:latin typeface="Arial"/>
              </a:rPr>
              <a:t>ps</a:t>
            </a:r>
            <a:r>
              <a:rPr lang="en-US" sz="1451" dirty="0">
                <a:latin typeface="Arial"/>
              </a:rPr>
              <a:t> @ 125 MHz)</a:t>
            </a:r>
            <a:endParaRPr lang="en-US" sz="1451" dirty="0"/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Two TTL inputs for external triggers</a:t>
            </a:r>
            <a:endParaRPr lang="en-US" sz="1451" dirty="0"/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Backplane triggers</a:t>
            </a:r>
            <a:endParaRPr lang="en-US" sz="1451" dirty="0"/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Can drive TCLKA/TCLKB clocks with GTX logic</a:t>
            </a:r>
            <a:endParaRPr lang="en-US" sz="1451" dirty="0"/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RTM interface</a:t>
            </a:r>
            <a:endParaRPr sz="1451" dirty="0"/>
          </a:p>
        </p:txBody>
      </p:sp>
      <p:pic>
        <p:nvPicPr>
          <p:cNvPr id="16388" name="Picture 2" descr="A picture containing electronics, circuit&#10;&#10;Description automatically generated">
            <a:extLst>
              <a:ext uri="{FF2B5EF4-FFF2-40B4-BE49-F238E27FC236}">
                <a16:creationId xmlns:a16="http://schemas.microsoft.com/office/drawing/2014/main" id="{C2C83441-DDE9-2077-3003-E3116F914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4714" y="1631951"/>
            <a:ext cx="4421187" cy="298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 descr="A picture containing indoor, case&#10;&#10;Description automatically generated">
            <a:extLst>
              <a:ext uri="{FF2B5EF4-FFF2-40B4-BE49-F238E27FC236}">
                <a16:creationId xmlns:a16="http://schemas.microsoft.com/office/drawing/2014/main" id="{43F78E59-24AC-178E-1D9D-074D1E7DD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6788" y="4570413"/>
            <a:ext cx="1816100" cy="192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1727E4-4689-1036-7FCF-2F33A1FE333A}"/>
              </a:ext>
            </a:extLst>
          </p:cNvPr>
          <p:cNvSpPr txBox="1"/>
          <p:nvPr/>
        </p:nvSpPr>
        <p:spPr>
          <a:xfrm>
            <a:off x="4557713" y="5054601"/>
            <a:ext cx="2667000" cy="1209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59204" indent="-259204">
              <a:buFont typeface="Arial" panose="020B0604020202020204" pitchFamily="34" charset="0"/>
              <a:buChar char="•"/>
              <a:defRPr/>
            </a:pPr>
            <a:r>
              <a:rPr lang="fi-FI" sz="1451" dirty="0"/>
              <a:t>Optical connection to EVR</a:t>
            </a:r>
          </a:p>
          <a:p>
            <a:pPr marL="259204" indent="-259204">
              <a:buFont typeface="Arial" panose="020B0604020202020204" pitchFamily="34" charset="0"/>
              <a:buChar char="•"/>
              <a:defRPr/>
            </a:pPr>
            <a:r>
              <a:rPr lang="fi-FI" sz="1451" dirty="0"/>
              <a:t>One 5V TTL output</a:t>
            </a:r>
          </a:p>
          <a:p>
            <a:pPr marL="259204" indent="-259204">
              <a:buFont typeface="Arial" panose="020B0604020202020204" pitchFamily="34" charset="0"/>
              <a:buChar char="•"/>
              <a:defRPr/>
            </a:pPr>
            <a:r>
              <a:rPr lang="fi-FI" sz="1451" dirty="0"/>
              <a:t>Supplied by 9-36 V  </a:t>
            </a:r>
          </a:p>
          <a:p>
            <a:pPr marL="259204" indent="-259204">
              <a:buFont typeface="Arial" panose="020B0604020202020204" pitchFamily="34" charset="0"/>
              <a:buChar char="•"/>
              <a:defRPr/>
            </a:pPr>
            <a:r>
              <a:rPr lang="fi-FI" sz="1451" dirty="0"/>
              <a:t>Can be mounted in high voltage rack</a:t>
            </a:r>
            <a:endParaRPr lang="en-US" sz="1451" dirty="0"/>
          </a:p>
        </p:txBody>
      </p:sp>
      <p:sp>
        <p:nvSpPr>
          <p:cNvPr id="16391" name="Text Box 3">
            <a:extLst>
              <a:ext uri="{FF2B5EF4-FFF2-40B4-BE49-F238E27FC236}">
                <a16:creationId xmlns:a16="http://schemas.microsoft.com/office/drawing/2014/main" id="{81796A06-96F4-E3BB-9837-1C77807FD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15900"/>
            <a:ext cx="2478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1400" b="1" i="1">
                <a:solidFill>
                  <a:srgbClr val="0000FF"/>
                </a:solidFill>
              </a:rPr>
              <a:t>Micro-Research Finland Oy</a:t>
            </a:r>
            <a:endParaRPr lang="en-US" altLang="en-US" sz="1400" b="1" i="1">
              <a:solidFill>
                <a:srgbClr val="0000FF"/>
              </a:solidFill>
            </a:endParaRPr>
          </a:p>
        </p:txBody>
      </p:sp>
      <p:sp>
        <p:nvSpPr>
          <p:cNvPr id="16392" name="Line 4">
            <a:extLst>
              <a:ext uri="{FF2B5EF4-FFF2-40B4-BE49-F238E27FC236}">
                <a16:creationId xmlns:a16="http://schemas.microsoft.com/office/drawing/2014/main" id="{8AE1E1A1-2B0F-EA68-FF5F-1D6CB2633C2A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1" y="476250"/>
            <a:ext cx="85693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52D128-3909-A3A7-7334-1CCDF1479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>
            <a:extLst>
              <a:ext uri="{FF2B5EF4-FFF2-40B4-BE49-F238E27FC236}">
                <a16:creationId xmlns:a16="http://schemas.microsoft.com/office/drawing/2014/main" id="{A9F3006D-332D-8C7E-287F-43581DD669B8}"/>
              </a:ext>
            </a:extLst>
          </p:cNvPr>
          <p:cNvSpPr txBox="1"/>
          <p:nvPr/>
        </p:nvSpPr>
        <p:spPr>
          <a:xfrm>
            <a:off x="1981201" y="273051"/>
            <a:ext cx="8228013" cy="11461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358" dirty="0">
                <a:latin typeface="Arial"/>
              </a:rPr>
              <a:t>mTCA-EVR-300GTX</a:t>
            </a:r>
            <a:endParaRPr dirty="0"/>
          </a:p>
        </p:txBody>
      </p:sp>
      <p:sp>
        <p:nvSpPr>
          <p:cNvPr id="174" name="TextShape 2">
            <a:extLst>
              <a:ext uri="{FF2B5EF4-FFF2-40B4-BE49-F238E27FC236}">
                <a16:creationId xmlns:a16="http://schemas.microsoft.com/office/drawing/2014/main" id="{7005AB54-733F-6770-FB6A-F28E7B5180CB}"/>
              </a:ext>
            </a:extLst>
          </p:cNvPr>
          <p:cNvSpPr txBox="1"/>
          <p:nvPr/>
        </p:nvSpPr>
        <p:spPr>
          <a:xfrm>
            <a:off x="1981200" y="1325564"/>
            <a:ext cx="4021138" cy="45354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buSzPct val="45000"/>
              <a:defRPr/>
            </a:pPr>
            <a:endParaRPr dirty="0"/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New product in development (availability 3Q/2026)</a:t>
            </a:r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Similar to mTCA-EVR-300U (in photo)</a:t>
            </a:r>
            <a:endParaRPr lang="en-US" sz="1451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Both slot driven by two GTX outputs</a:t>
            </a:r>
            <a:endParaRPr lang="en-US" sz="1451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GTX outputs support fine tuning delay with 1/2560 event clock resolution (~3 </a:t>
            </a:r>
            <a:r>
              <a:rPr lang="en-US" sz="1451" dirty="0" err="1">
                <a:latin typeface="Arial"/>
              </a:rPr>
              <a:t>ps</a:t>
            </a:r>
            <a:r>
              <a:rPr lang="en-US" sz="1451" dirty="0">
                <a:latin typeface="Arial"/>
              </a:rPr>
              <a:t> @ 125 MHz)</a:t>
            </a:r>
            <a:endParaRPr lang="en-US" sz="1451" dirty="0"/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endParaRPr lang="en-US" altLang="en-US" sz="1451" dirty="0">
              <a:latin typeface="Arial"/>
            </a:endParaRPr>
          </a:p>
          <a:p>
            <a:pPr marL="259204" indent="-259204">
              <a:buSzPct val="45000"/>
              <a:buFont typeface="Arial" panose="020B0604020202020204" pitchFamily="34" charset="0"/>
              <a:buChar char="•"/>
              <a:defRPr/>
            </a:pPr>
            <a:endParaRPr sz="1451" dirty="0"/>
          </a:p>
        </p:txBody>
      </p:sp>
      <p:pic>
        <p:nvPicPr>
          <p:cNvPr id="12292" name="Picture 174">
            <a:extLst>
              <a:ext uri="{FF2B5EF4-FFF2-40B4-BE49-F238E27FC236}">
                <a16:creationId xmlns:a16="http://schemas.microsoft.com/office/drawing/2014/main" id="{05300D4E-769E-1DC4-F7A0-C156692CE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9026" y="1327151"/>
            <a:ext cx="4246563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75">
            <a:extLst>
              <a:ext uri="{FF2B5EF4-FFF2-40B4-BE49-F238E27FC236}">
                <a16:creationId xmlns:a16="http://schemas.microsoft.com/office/drawing/2014/main" id="{7C4D5CD9-F2D6-93AC-1FE6-D2D0CC052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25" y="5141914"/>
            <a:ext cx="3981450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F85E8E50-A854-22D5-C358-A0599DE38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15900"/>
            <a:ext cx="2478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1400" b="1" i="1">
                <a:solidFill>
                  <a:srgbClr val="0000FF"/>
                </a:solidFill>
              </a:rPr>
              <a:t>Micro-Research Finland Oy</a:t>
            </a:r>
            <a:endParaRPr lang="en-US" altLang="en-US" sz="1400" b="1" i="1">
              <a:solidFill>
                <a:srgbClr val="0000FF"/>
              </a:solidFill>
            </a:endParaRPr>
          </a:p>
        </p:txBody>
      </p:sp>
      <p:sp>
        <p:nvSpPr>
          <p:cNvPr id="3" name="Line 4">
            <a:extLst>
              <a:ext uri="{FF2B5EF4-FFF2-40B4-BE49-F238E27FC236}">
                <a16:creationId xmlns:a16="http://schemas.microsoft.com/office/drawing/2014/main" id="{CCD7F73A-785C-DD3A-CB92-438D25619978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1" y="476250"/>
            <a:ext cx="85693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972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>
            <a:extLst>
              <a:ext uri="{FF2B5EF4-FFF2-40B4-BE49-F238E27FC236}">
                <a16:creationId xmlns:a16="http://schemas.microsoft.com/office/drawing/2014/main" id="{EAE9FDF8-DEBC-4991-4783-8A4A93333FC8}"/>
              </a:ext>
            </a:extLst>
          </p:cNvPr>
          <p:cNvSpPr txBox="1"/>
          <p:nvPr/>
        </p:nvSpPr>
        <p:spPr>
          <a:xfrm>
            <a:off x="1981201" y="273051"/>
            <a:ext cx="8228013" cy="11461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358" dirty="0">
                <a:latin typeface="Arial"/>
              </a:rPr>
              <a:t>mTCA-EVRTM-300</a:t>
            </a:r>
            <a:endParaRPr dirty="0"/>
          </a:p>
        </p:txBody>
      </p:sp>
      <p:pic>
        <p:nvPicPr>
          <p:cNvPr id="13315" name="Picture 2" descr="A picture containing text, circuit, electronics&#10;&#10;Description automatically generated">
            <a:extLst>
              <a:ext uri="{FF2B5EF4-FFF2-40B4-BE49-F238E27FC236}">
                <a16:creationId xmlns:a16="http://schemas.microsoft.com/office/drawing/2014/main" id="{409B3AD2-7BFB-066D-263D-14D7468C0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0950" y="1676401"/>
            <a:ext cx="3930650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168E65-1D9A-E893-3984-1988B3410DA6}"/>
              </a:ext>
            </a:extLst>
          </p:cNvPr>
          <p:cNvSpPr txBox="1"/>
          <p:nvPr/>
        </p:nvSpPr>
        <p:spPr>
          <a:xfrm>
            <a:off x="2036764" y="1787525"/>
            <a:ext cx="3868737" cy="1208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59204" indent="-259204">
              <a:buFont typeface="Arial" panose="020B0604020202020204" pitchFamily="34" charset="0"/>
              <a:buChar char="•"/>
              <a:defRPr/>
            </a:pPr>
            <a:r>
              <a:rPr lang="fi-FI" sz="1451" dirty="0"/>
              <a:t>Supports up to 5 Universal I/O Modules</a:t>
            </a:r>
          </a:p>
          <a:p>
            <a:pPr marL="259204" indent="-259204">
              <a:buFont typeface="Arial" panose="020B0604020202020204" pitchFamily="34" charset="0"/>
              <a:buChar char="•"/>
              <a:defRPr/>
            </a:pPr>
            <a:r>
              <a:rPr lang="fi-FI" sz="1451" dirty="0"/>
              <a:t>Up to ten inputs or outputs</a:t>
            </a:r>
          </a:p>
          <a:p>
            <a:pPr marL="259204" indent="-259204">
              <a:buFont typeface="Arial" panose="020B0604020202020204" pitchFamily="34" charset="0"/>
              <a:buChar char="•"/>
              <a:defRPr/>
            </a:pPr>
            <a:r>
              <a:rPr lang="fi-FI" sz="1451" dirty="0"/>
              <a:t>Can be used for mTCA-EVM-300, mTCA-EVR-300U and mTCA-EVR-300RF</a:t>
            </a:r>
          </a:p>
          <a:p>
            <a:pPr marL="259204" indent="-259204">
              <a:buFont typeface="Arial" panose="020B0604020202020204" pitchFamily="34" charset="0"/>
              <a:buChar char="•"/>
              <a:defRPr/>
            </a:pPr>
            <a:r>
              <a:rPr lang="en-US" sz="1451" dirty="0"/>
              <a:t>Supports –DLY modules</a:t>
            </a:r>
          </a:p>
        </p:txBody>
      </p:sp>
      <p:sp>
        <p:nvSpPr>
          <p:cNvPr id="13317" name="Text Box 3">
            <a:extLst>
              <a:ext uri="{FF2B5EF4-FFF2-40B4-BE49-F238E27FC236}">
                <a16:creationId xmlns:a16="http://schemas.microsoft.com/office/drawing/2014/main" id="{DA4F70A3-2367-3E6D-B2AE-FFC1D5664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15900"/>
            <a:ext cx="2478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1400" b="1" i="1">
                <a:solidFill>
                  <a:srgbClr val="0000FF"/>
                </a:solidFill>
              </a:rPr>
              <a:t>Micro-Research Finland Oy</a:t>
            </a:r>
            <a:endParaRPr lang="en-US" altLang="en-US" sz="1400" b="1" i="1">
              <a:solidFill>
                <a:srgbClr val="0000FF"/>
              </a:solidFill>
            </a:endParaRPr>
          </a:p>
        </p:txBody>
      </p:sp>
      <p:sp>
        <p:nvSpPr>
          <p:cNvPr id="13318" name="Line 4">
            <a:extLst>
              <a:ext uri="{FF2B5EF4-FFF2-40B4-BE49-F238E27FC236}">
                <a16:creationId xmlns:a16="http://schemas.microsoft.com/office/drawing/2014/main" id="{E4BCC5AA-E4C4-5977-57D7-9014BAE41AE0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1" y="476250"/>
            <a:ext cx="85693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>
            <a:extLst>
              <a:ext uri="{FF2B5EF4-FFF2-40B4-BE49-F238E27FC236}">
                <a16:creationId xmlns:a16="http://schemas.microsoft.com/office/drawing/2014/main" id="{A4C27AC7-F97B-769E-2E43-ABB9A250F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15900"/>
            <a:ext cx="2478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1400" b="1" i="1">
                <a:solidFill>
                  <a:srgbClr val="0000FF"/>
                </a:solidFill>
              </a:rPr>
              <a:t>Micro-Research Finland Oy</a:t>
            </a:r>
            <a:endParaRPr lang="en-US" altLang="en-US" sz="1400" b="1" i="1" dirty="0">
              <a:solidFill>
                <a:srgbClr val="0000FF"/>
              </a:solidFill>
            </a:endParaRPr>
          </a:p>
        </p:txBody>
      </p:sp>
      <p:sp>
        <p:nvSpPr>
          <p:cNvPr id="8195" name="Line 4">
            <a:extLst>
              <a:ext uri="{FF2B5EF4-FFF2-40B4-BE49-F238E27FC236}">
                <a16:creationId xmlns:a16="http://schemas.microsoft.com/office/drawing/2014/main" id="{3CDF4C76-7414-38E3-368A-7FC772F9B64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1" y="476250"/>
            <a:ext cx="85693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FI"/>
          </a:p>
        </p:txBody>
      </p:sp>
      <p:sp>
        <p:nvSpPr>
          <p:cNvPr id="8196" name="Text Box 6">
            <a:extLst>
              <a:ext uri="{FF2B5EF4-FFF2-40B4-BE49-F238E27FC236}">
                <a16:creationId xmlns:a16="http://schemas.microsoft.com/office/drawing/2014/main" id="{924B7549-A355-D682-237D-773B02306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238" y="6381750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dirty="0"/>
          </a:p>
        </p:txBody>
      </p:sp>
      <p:sp>
        <p:nvSpPr>
          <p:cNvPr id="8197" name="Rectangle 8">
            <a:extLst>
              <a:ext uri="{FF2B5EF4-FFF2-40B4-BE49-F238E27FC236}">
                <a16:creationId xmlns:a16="http://schemas.microsoft.com/office/drawing/2014/main" id="{A49B02F6-5FE7-236E-3C45-9B523B2EE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7713" y="6207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</a:rPr>
              <a:t>What do you need a timing system for?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2A4FB5-BF3B-234E-ACEC-2728AB7A8F3C}"/>
              </a:ext>
            </a:extLst>
          </p:cNvPr>
          <p:cNvSpPr txBox="1"/>
          <p:nvPr/>
        </p:nvSpPr>
        <p:spPr>
          <a:xfrm>
            <a:off x="1944687" y="1700760"/>
            <a:ext cx="77518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Phase and frequency locked clocks at different locations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Trigger something at different locations at the same time with high accuracy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Make something happen in sequence with predefined time intervals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Synchronize the local time at different locations with high precision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Timestamp events at different locations to analyze what happened first or timestamp data acquisition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Shape 1">
            <a:extLst>
              <a:ext uri="{FF2B5EF4-FFF2-40B4-BE49-F238E27FC236}">
                <a16:creationId xmlns:a16="http://schemas.microsoft.com/office/drawing/2014/main" id="{6DD797D1-EA79-C3DC-0367-FCB0F60616A8}"/>
              </a:ext>
            </a:extLst>
          </p:cNvPr>
          <p:cNvSpPr txBox="1"/>
          <p:nvPr/>
        </p:nvSpPr>
        <p:spPr>
          <a:xfrm>
            <a:off x="1838325" y="273051"/>
            <a:ext cx="8229600" cy="11461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358" dirty="0">
                <a:latin typeface="Arial"/>
              </a:rPr>
              <a:t>Universal I/O Modules</a:t>
            </a:r>
            <a:endParaRPr dirty="0"/>
          </a:p>
        </p:txBody>
      </p:sp>
      <p:sp>
        <p:nvSpPr>
          <p:cNvPr id="189" name="TextShape 2">
            <a:extLst>
              <a:ext uri="{FF2B5EF4-FFF2-40B4-BE49-F238E27FC236}">
                <a16:creationId xmlns:a16="http://schemas.microsoft.com/office/drawing/2014/main" id="{422D9425-3367-E78F-3049-89BEFCDE5292}"/>
              </a:ext>
            </a:extLst>
          </p:cNvPr>
          <p:cNvSpPr txBox="1"/>
          <p:nvPr/>
        </p:nvSpPr>
        <p:spPr>
          <a:xfrm>
            <a:off x="1855788" y="941388"/>
            <a:ext cx="2654300" cy="56689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UNIV-TTL</a:t>
            </a:r>
            <a:endParaRPr lang="en-US" sz="1451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LVTTL output</a:t>
            </a:r>
            <a:endParaRPr lang="en-US" sz="1451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endParaRPr lang="en-US" sz="1451" dirty="0">
              <a:latin typeface="Arial"/>
            </a:endParaRPr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UNIV-TTL5V</a:t>
            </a:r>
            <a:endParaRPr lang="en-US" sz="1451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5V TTL output</a:t>
            </a:r>
            <a:endParaRPr lang="en-US" sz="1451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endParaRPr lang="en-US" sz="1451" dirty="0">
              <a:latin typeface="Arial"/>
            </a:endParaRPr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UNIV-TTL-DLY</a:t>
            </a:r>
            <a:endParaRPr lang="en-US" sz="1451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LVTTL output</a:t>
            </a:r>
            <a:endParaRPr lang="en-US" sz="1451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Delay tuning 1024 steps of ~9 </a:t>
            </a:r>
            <a:r>
              <a:rPr lang="en-US" sz="1451" dirty="0" err="1">
                <a:latin typeface="Arial"/>
              </a:rPr>
              <a:t>ps</a:t>
            </a:r>
            <a:endParaRPr lang="en-US" sz="1451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endParaRPr lang="en-US" sz="1451" dirty="0">
              <a:latin typeface="Arial"/>
            </a:endParaRPr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UNIV-LVPECL</a:t>
            </a:r>
            <a:endParaRPr lang="en-US" sz="1451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differential LVPECL output</a:t>
            </a:r>
            <a:endParaRPr lang="en-US" sz="1451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endParaRPr lang="en-US" sz="1451" dirty="0">
              <a:latin typeface="Arial"/>
            </a:endParaRPr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UNIV-LVPECL-DLY</a:t>
            </a:r>
            <a:endParaRPr lang="en-US" sz="1451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differential LVPECL output</a:t>
            </a:r>
            <a:endParaRPr lang="en-US" sz="1451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Delay tuning 1024 steps of ~9 </a:t>
            </a:r>
            <a:r>
              <a:rPr lang="en-US" sz="1451" dirty="0" err="1">
                <a:latin typeface="Arial"/>
              </a:rPr>
              <a:t>ps</a:t>
            </a:r>
            <a:endParaRPr sz="1451" dirty="0"/>
          </a:p>
        </p:txBody>
      </p:sp>
      <p:pic>
        <p:nvPicPr>
          <p:cNvPr id="17412" name="Picture 189">
            <a:extLst>
              <a:ext uri="{FF2B5EF4-FFF2-40B4-BE49-F238E27FC236}">
                <a16:creationId xmlns:a16="http://schemas.microsoft.com/office/drawing/2014/main" id="{F2EE9A51-184D-B3FA-5700-10FB68677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9325" y="1658939"/>
            <a:ext cx="5513388" cy="249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" name="TextShape 3">
            <a:extLst>
              <a:ext uri="{FF2B5EF4-FFF2-40B4-BE49-F238E27FC236}">
                <a16:creationId xmlns:a16="http://schemas.microsoft.com/office/drawing/2014/main" id="{ED15D193-90EB-2848-3ECF-1F9731AFB242}"/>
              </a:ext>
            </a:extLst>
          </p:cNvPr>
          <p:cNvSpPr txBox="1"/>
          <p:nvPr/>
        </p:nvSpPr>
        <p:spPr>
          <a:xfrm>
            <a:off x="4930775" y="1327150"/>
            <a:ext cx="833438" cy="236538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pPr algn="ctr">
              <a:defRPr/>
            </a:pPr>
            <a:r>
              <a:rPr lang="en-US" sz="1089" dirty="0">
                <a:latin typeface="Arial"/>
              </a:rPr>
              <a:t>UNIV-TTL</a:t>
            </a:r>
            <a:endParaRPr dirty="0"/>
          </a:p>
        </p:txBody>
      </p:sp>
      <p:sp>
        <p:nvSpPr>
          <p:cNvPr id="192" name="TextShape 4">
            <a:extLst>
              <a:ext uri="{FF2B5EF4-FFF2-40B4-BE49-F238E27FC236}">
                <a16:creationId xmlns:a16="http://schemas.microsoft.com/office/drawing/2014/main" id="{E5D19246-3A0C-54EA-5EB2-5214679C40E8}"/>
              </a:ext>
            </a:extLst>
          </p:cNvPr>
          <p:cNvSpPr txBox="1"/>
          <p:nvPr/>
        </p:nvSpPr>
        <p:spPr>
          <a:xfrm>
            <a:off x="5905500" y="1327150"/>
            <a:ext cx="1162050" cy="249238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pPr algn="ctr">
              <a:defRPr/>
            </a:pPr>
            <a:r>
              <a:rPr lang="en-US" sz="1089" dirty="0">
                <a:latin typeface="Arial"/>
              </a:rPr>
              <a:t>UNIV-TTL5V</a:t>
            </a:r>
            <a:endParaRPr dirty="0"/>
          </a:p>
        </p:txBody>
      </p:sp>
      <p:sp>
        <p:nvSpPr>
          <p:cNvPr id="193" name="TextShape 5">
            <a:extLst>
              <a:ext uri="{FF2B5EF4-FFF2-40B4-BE49-F238E27FC236}">
                <a16:creationId xmlns:a16="http://schemas.microsoft.com/office/drawing/2014/main" id="{2F77C1A0-F328-866E-1DA9-F81D289ECA4A}"/>
              </a:ext>
            </a:extLst>
          </p:cNvPr>
          <p:cNvSpPr txBox="1"/>
          <p:nvPr/>
        </p:nvSpPr>
        <p:spPr>
          <a:xfrm>
            <a:off x="6950076" y="1325564"/>
            <a:ext cx="1217613" cy="249237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pPr algn="ctr">
              <a:defRPr/>
            </a:pPr>
            <a:r>
              <a:rPr lang="en-US" sz="1089" dirty="0">
                <a:latin typeface="Arial"/>
              </a:rPr>
              <a:t>UNIV-TTL-DLY</a:t>
            </a:r>
            <a:endParaRPr dirty="0"/>
          </a:p>
        </p:txBody>
      </p:sp>
      <p:sp>
        <p:nvSpPr>
          <p:cNvPr id="194" name="TextShape 6">
            <a:extLst>
              <a:ext uri="{FF2B5EF4-FFF2-40B4-BE49-F238E27FC236}">
                <a16:creationId xmlns:a16="http://schemas.microsoft.com/office/drawing/2014/main" id="{BD7A52AB-275F-5C11-1636-4C3E8B066284}"/>
              </a:ext>
            </a:extLst>
          </p:cNvPr>
          <p:cNvSpPr txBox="1"/>
          <p:nvPr/>
        </p:nvSpPr>
        <p:spPr>
          <a:xfrm>
            <a:off x="9072563" y="1327151"/>
            <a:ext cx="1409700" cy="358775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pPr algn="ctr">
              <a:defRPr/>
            </a:pPr>
            <a:r>
              <a:rPr lang="en-US" sz="1089">
                <a:latin typeface="Arial"/>
              </a:rPr>
              <a:t>UNIV-LVPECL-DLY</a:t>
            </a:r>
            <a:endParaRPr/>
          </a:p>
        </p:txBody>
      </p:sp>
      <p:sp>
        <p:nvSpPr>
          <p:cNvPr id="195" name="TextShape 7">
            <a:extLst>
              <a:ext uri="{FF2B5EF4-FFF2-40B4-BE49-F238E27FC236}">
                <a16:creationId xmlns:a16="http://schemas.microsoft.com/office/drawing/2014/main" id="{12C7C756-D45D-79F8-DFFC-E728B04D0C17}"/>
              </a:ext>
            </a:extLst>
          </p:cNvPr>
          <p:cNvSpPr txBox="1"/>
          <p:nvPr/>
        </p:nvSpPr>
        <p:spPr>
          <a:xfrm>
            <a:off x="8012114" y="1327150"/>
            <a:ext cx="1216025" cy="249238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pPr algn="ctr">
              <a:defRPr/>
            </a:pPr>
            <a:r>
              <a:rPr lang="en-US" sz="1089" dirty="0">
                <a:latin typeface="Arial"/>
              </a:rPr>
              <a:t>UNIV-LVPECL</a:t>
            </a:r>
            <a:endParaRPr dirty="0"/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4453BD62-C3F4-59E1-6A3F-0D54E4E1D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15900"/>
            <a:ext cx="2478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1400" b="1" i="1">
                <a:solidFill>
                  <a:srgbClr val="0000FF"/>
                </a:solidFill>
              </a:rPr>
              <a:t>Micro-Research Finland Oy</a:t>
            </a:r>
            <a:endParaRPr lang="en-US" altLang="en-US" sz="1400" b="1" i="1">
              <a:solidFill>
                <a:srgbClr val="0000FF"/>
              </a:solidFill>
            </a:endParaRPr>
          </a:p>
        </p:txBody>
      </p:sp>
      <p:sp>
        <p:nvSpPr>
          <p:cNvPr id="3" name="Line 4">
            <a:extLst>
              <a:ext uri="{FF2B5EF4-FFF2-40B4-BE49-F238E27FC236}">
                <a16:creationId xmlns:a16="http://schemas.microsoft.com/office/drawing/2014/main" id="{AC32FB59-ED64-3DC6-77EA-53631C4E2F30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1" y="476250"/>
            <a:ext cx="85693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>
            <a:extLst>
              <a:ext uri="{FF2B5EF4-FFF2-40B4-BE49-F238E27FC236}">
                <a16:creationId xmlns:a16="http://schemas.microsoft.com/office/drawing/2014/main" id="{82B5ACAB-34EE-7B08-1334-B38850C82D72}"/>
              </a:ext>
            </a:extLst>
          </p:cNvPr>
          <p:cNvSpPr txBox="1"/>
          <p:nvPr/>
        </p:nvSpPr>
        <p:spPr>
          <a:xfrm>
            <a:off x="1793875" y="301625"/>
            <a:ext cx="8229600" cy="11445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358">
                <a:latin typeface="Arial"/>
              </a:rPr>
              <a:t>Universal I/O Modules</a:t>
            </a:r>
            <a:endParaRPr/>
          </a:p>
        </p:txBody>
      </p:sp>
      <p:sp>
        <p:nvSpPr>
          <p:cNvPr id="197" name="TextShape 2">
            <a:extLst>
              <a:ext uri="{FF2B5EF4-FFF2-40B4-BE49-F238E27FC236}">
                <a16:creationId xmlns:a16="http://schemas.microsoft.com/office/drawing/2014/main" id="{C86BEB0D-B369-4F26-7895-7F6BC70A39EF}"/>
              </a:ext>
            </a:extLst>
          </p:cNvPr>
          <p:cNvSpPr txBox="1"/>
          <p:nvPr/>
        </p:nvSpPr>
        <p:spPr>
          <a:xfrm>
            <a:off x="1855788" y="1649414"/>
            <a:ext cx="2654300" cy="437194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UNIV-TTLIN</a:t>
            </a:r>
            <a:endParaRPr lang="en-US" sz="1451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TTL input</a:t>
            </a:r>
            <a:endParaRPr lang="en-US" sz="1451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configurable term.</a:t>
            </a:r>
            <a:endParaRPr lang="en-US" sz="1451" dirty="0"/>
          </a:p>
          <a:p>
            <a:pPr marL="1173604" lvl="2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240 ohm to +5V</a:t>
            </a:r>
            <a:endParaRPr lang="en-US" sz="1451" dirty="0"/>
          </a:p>
          <a:p>
            <a:pPr marL="1173604" lvl="2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50 ohm to GND</a:t>
            </a:r>
            <a:endParaRPr lang="en-US" sz="1451" dirty="0"/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endParaRPr lang="en-US" sz="1451" dirty="0">
              <a:latin typeface="Arial"/>
            </a:endParaRPr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UNIV-NIM</a:t>
            </a:r>
            <a:endParaRPr lang="en-US" sz="1451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NIM output</a:t>
            </a:r>
            <a:endParaRPr lang="en-US" sz="1451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endParaRPr lang="en-US" sz="1451" dirty="0">
              <a:latin typeface="Arial"/>
            </a:endParaRPr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UNIV-HFBR-1528</a:t>
            </a:r>
            <a:endParaRPr lang="en-US" sz="1451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650 nm Optical Output</a:t>
            </a:r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POF</a:t>
            </a:r>
            <a:endParaRPr lang="en-US" sz="1451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endParaRPr lang="en-US" sz="1451" dirty="0">
              <a:latin typeface="Arial"/>
            </a:endParaRPr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UNIV-HFBR-1414</a:t>
            </a:r>
            <a:endParaRPr lang="en-US" sz="1451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820 nm Optical Output</a:t>
            </a:r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50/125 </a:t>
            </a:r>
            <a:r>
              <a:rPr lang="el-GR" sz="1451" dirty="0">
                <a:latin typeface="Arial"/>
              </a:rPr>
              <a:t>μ</a:t>
            </a:r>
            <a:r>
              <a:rPr lang="en-US" sz="1451" dirty="0">
                <a:latin typeface="Arial"/>
              </a:rPr>
              <a:t>m, 62.5/125 </a:t>
            </a:r>
            <a:r>
              <a:rPr lang="el-GR" sz="1451" dirty="0">
                <a:latin typeface="Arial"/>
              </a:rPr>
              <a:t>μ</a:t>
            </a:r>
            <a:r>
              <a:rPr lang="en-US" sz="1451" dirty="0">
                <a:latin typeface="Arial"/>
              </a:rPr>
              <a:t>m, 100/140 </a:t>
            </a:r>
            <a:r>
              <a:rPr lang="el-GR" sz="1451" dirty="0">
                <a:latin typeface="Arial"/>
              </a:rPr>
              <a:t>μ</a:t>
            </a:r>
            <a:r>
              <a:rPr lang="fi-FI" sz="1451" dirty="0">
                <a:latin typeface="Arial"/>
              </a:rPr>
              <a:t>m, 200 </a:t>
            </a:r>
            <a:r>
              <a:rPr lang="el-GR" sz="1451" dirty="0">
                <a:latin typeface="Arial"/>
              </a:rPr>
              <a:t>μ</a:t>
            </a:r>
            <a:r>
              <a:rPr lang="fi-FI" sz="1451" dirty="0">
                <a:latin typeface="Arial"/>
              </a:rPr>
              <a:t>m PCS</a:t>
            </a:r>
            <a:endParaRPr sz="1451" dirty="0"/>
          </a:p>
          <a:p>
            <a:pPr lvl="1">
              <a:buSzPct val="45000"/>
              <a:buFont typeface="Wingdings" charset="2"/>
              <a:buChar char=""/>
              <a:defRPr/>
            </a:pPr>
            <a:endParaRPr dirty="0"/>
          </a:p>
        </p:txBody>
      </p:sp>
      <p:pic>
        <p:nvPicPr>
          <p:cNvPr id="18436" name="Picture 197">
            <a:extLst>
              <a:ext uri="{FF2B5EF4-FFF2-40B4-BE49-F238E27FC236}">
                <a16:creationId xmlns:a16="http://schemas.microsoft.com/office/drawing/2014/main" id="{E36F13F4-9D86-FBD6-826D-46D16CC9C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779"/>
          <a:stretch>
            <a:fillRect/>
          </a:stretch>
        </p:blipFill>
        <p:spPr bwMode="auto">
          <a:xfrm>
            <a:off x="4759325" y="1743075"/>
            <a:ext cx="5513388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9" name="TextShape 3">
            <a:extLst>
              <a:ext uri="{FF2B5EF4-FFF2-40B4-BE49-F238E27FC236}">
                <a16:creationId xmlns:a16="http://schemas.microsoft.com/office/drawing/2014/main" id="{748F0E0C-596C-214B-D910-C3FD78CFF051}"/>
              </a:ext>
            </a:extLst>
          </p:cNvPr>
          <p:cNvSpPr txBox="1"/>
          <p:nvPr/>
        </p:nvSpPr>
        <p:spPr>
          <a:xfrm>
            <a:off x="5256214" y="1327150"/>
            <a:ext cx="1074737" cy="236538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pPr algn="ctr">
              <a:defRPr/>
            </a:pPr>
            <a:r>
              <a:rPr lang="en-US" sz="1089">
                <a:latin typeface="Arial"/>
              </a:rPr>
              <a:t>UNIV-TTLIN/IL</a:t>
            </a:r>
            <a:endParaRPr/>
          </a:p>
        </p:txBody>
      </p:sp>
      <p:sp>
        <p:nvSpPr>
          <p:cNvPr id="200" name="TextShape 4">
            <a:extLst>
              <a:ext uri="{FF2B5EF4-FFF2-40B4-BE49-F238E27FC236}">
                <a16:creationId xmlns:a16="http://schemas.microsoft.com/office/drawing/2014/main" id="{12938878-228B-DA38-8437-AFABD3896E85}"/>
              </a:ext>
            </a:extLst>
          </p:cNvPr>
          <p:cNvSpPr txBox="1"/>
          <p:nvPr/>
        </p:nvSpPr>
        <p:spPr>
          <a:xfrm>
            <a:off x="6372226" y="1327150"/>
            <a:ext cx="1160463" cy="249238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pPr algn="ctr">
              <a:defRPr/>
            </a:pPr>
            <a:r>
              <a:rPr lang="en-US" sz="1089" dirty="0">
                <a:latin typeface="Arial"/>
              </a:rPr>
              <a:t>UNIV-NIM</a:t>
            </a:r>
            <a:endParaRPr dirty="0"/>
          </a:p>
        </p:txBody>
      </p:sp>
      <p:sp>
        <p:nvSpPr>
          <p:cNvPr id="201" name="TextShape 5">
            <a:extLst>
              <a:ext uri="{FF2B5EF4-FFF2-40B4-BE49-F238E27FC236}">
                <a16:creationId xmlns:a16="http://schemas.microsoft.com/office/drawing/2014/main" id="{283C0C07-1424-E26D-07A6-4B59DE4CF2A6}"/>
              </a:ext>
            </a:extLst>
          </p:cNvPr>
          <p:cNvSpPr txBox="1"/>
          <p:nvPr/>
        </p:nvSpPr>
        <p:spPr>
          <a:xfrm>
            <a:off x="8656639" y="1327151"/>
            <a:ext cx="1411287" cy="358775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pPr algn="ctr">
              <a:defRPr/>
            </a:pPr>
            <a:r>
              <a:rPr lang="en-US" sz="1089">
                <a:latin typeface="Arial"/>
              </a:rPr>
              <a:t>UNIV-HFBR-1414</a:t>
            </a:r>
            <a:endParaRPr/>
          </a:p>
        </p:txBody>
      </p:sp>
      <p:sp>
        <p:nvSpPr>
          <p:cNvPr id="202" name="TextShape 6">
            <a:extLst>
              <a:ext uri="{FF2B5EF4-FFF2-40B4-BE49-F238E27FC236}">
                <a16:creationId xmlns:a16="http://schemas.microsoft.com/office/drawing/2014/main" id="{C176B162-9C35-F9B4-F482-53ED73DA2C30}"/>
              </a:ext>
            </a:extLst>
          </p:cNvPr>
          <p:cNvSpPr txBox="1"/>
          <p:nvPr/>
        </p:nvSpPr>
        <p:spPr>
          <a:xfrm>
            <a:off x="7439025" y="1327150"/>
            <a:ext cx="1384300" cy="249238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pPr algn="ctr">
              <a:defRPr/>
            </a:pPr>
            <a:r>
              <a:rPr lang="en-US" sz="1089">
                <a:latin typeface="Arial"/>
              </a:rPr>
              <a:t>UNIV-HFBR-1528</a:t>
            </a:r>
            <a:endParaRPr/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730879B4-EEF4-F844-C591-79AD41540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43800"/>
            <a:ext cx="2478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1400" b="1" i="1">
                <a:solidFill>
                  <a:srgbClr val="0000FF"/>
                </a:solidFill>
              </a:rPr>
              <a:t>Micro-Research Finland Oy</a:t>
            </a:r>
            <a:endParaRPr lang="en-US" altLang="en-US" sz="1400" b="1" i="1">
              <a:solidFill>
                <a:srgbClr val="0000FF"/>
              </a:solidFill>
            </a:endParaRPr>
          </a:p>
        </p:txBody>
      </p:sp>
      <p:sp>
        <p:nvSpPr>
          <p:cNvPr id="3" name="Line 4">
            <a:extLst>
              <a:ext uri="{FF2B5EF4-FFF2-40B4-BE49-F238E27FC236}">
                <a16:creationId xmlns:a16="http://schemas.microsoft.com/office/drawing/2014/main" id="{CE9F8902-9FBB-3FC1-BEE1-0D300162387C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1" y="504150"/>
            <a:ext cx="85693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A3A42-1FDD-DAE4-1EF6-0B919433CBF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80739" y="273352"/>
            <a:ext cx="8229627" cy="1145009"/>
          </a:xfrm>
        </p:spPr>
        <p:txBody>
          <a:bodyPr/>
          <a:lstStyle/>
          <a:p>
            <a:pPr lvl="0"/>
            <a:r>
              <a:rPr lang="en-US" sz="2540"/>
              <a:t>Example System Set 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164E86-7EE3-0E17-AE87-FE7464FC361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980739" y="1604841"/>
            <a:ext cx="8229627" cy="3977158"/>
          </a:xfrm>
        </p:spPr>
        <p:txBody>
          <a:bodyPr/>
          <a:lstStyle/>
          <a:p>
            <a:pPr lvl="0"/>
            <a:r>
              <a:rPr lang="en-US" sz="1452" dirty="0"/>
              <a:t>MTCA-7S-PH5a (</a:t>
            </a:r>
            <a:r>
              <a:rPr lang="en-US" sz="1452" dirty="0" err="1"/>
              <a:t>PowerBridge</a:t>
            </a:r>
            <a:r>
              <a:rPr lang="en-US" sz="1452" dirty="0"/>
              <a:t>)</a:t>
            </a:r>
          </a:p>
          <a:p>
            <a:pPr marL="259232" indent="-259232">
              <a:buSzPct val="100000"/>
            </a:pPr>
            <a:r>
              <a:rPr lang="en-US" sz="1452" dirty="0"/>
              <a:t>11850-21 Chassis</a:t>
            </a:r>
          </a:p>
          <a:p>
            <a:pPr marL="259232" indent="-259232">
              <a:buSzPct val="100000"/>
            </a:pPr>
            <a:r>
              <a:rPr lang="en-US" sz="1452" dirty="0"/>
              <a:t>NAT PM-AC600D</a:t>
            </a:r>
          </a:p>
          <a:p>
            <a:pPr marL="259232" indent="-259232">
              <a:buSzPct val="100000"/>
            </a:pPr>
            <a:r>
              <a:rPr lang="en-US" sz="1452" dirty="0"/>
              <a:t>NAT MCH-PHYS</a:t>
            </a:r>
          </a:p>
          <a:p>
            <a:pPr marL="259232" indent="-259232">
              <a:buSzPct val="100000"/>
            </a:pPr>
            <a:r>
              <a:rPr lang="en-US" sz="1452" dirty="0"/>
              <a:t>AM G64/471-41 CPU</a:t>
            </a:r>
          </a:p>
          <a:p>
            <a:pPr marL="674004" lvl="2" indent="-259232" hangingPunct="0">
              <a:spcBef>
                <a:spcPts val="0"/>
              </a:spcBef>
              <a:spcAft>
                <a:spcPts val="1281"/>
              </a:spcAft>
              <a:buSzPct val="100000"/>
            </a:pPr>
            <a:r>
              <a:rPr lang="en-US" sz="1089" dirty="0">
                <a:latin typeface="Liberation Sans" pitchFamily="18"/>
              </a:rPr>
              <a:t>Ubuntu pre-installed</a:t>
            </a:r>
          </a:p>
          <a:p>
            <a:pPr marL="259232" indent="-259232">
              <a:spcAft>
                <a:spcPts val="391"/>
              </a:spcAft>
              <a:buSzPct val="100000"/>
            </a:pPr>
            <a:r>
              <a:rPr lang="en-US" sz="1452" dirty="0"/>
              <a:t>MRF mTCA-EVM-300</a:t>
            </a:r>
          </a:p>
          <a:p>
            <a:pPr marL="259232" indent="-259232">
              <a:spcAft>
                <a:spcPts val="1306"/>
              </a:spcAft>
              <a:buSzPct val="100000"/>
            </a:pPr>
            <a:r>
              <a:rPr lang="en-US" sz="1452" dirty="0"/>
              <a:t>Event Master/Generator</a:t>
            </a:r>
          </a:p>
          <a:p>
            <a:pPr marL="259232" indent="-259232">
              <a:spcAft>
                <a:spcPts val="391"/>
              </a:spcAft>
              <a:buSzPct val="100000"/>
            </a:pPr>
            <a:r>
              <a:rPr lang="en-US" sz="1452" dirty="0"/>
              <a:t>MRF mTCA-EVR-300U</a:t>
            </a:r>
          </a:p>
          <a:p>
            <a:pPr marL="259232" indent="-259232">
              <a:buSzPct val="100000"/>
            </a:pPr>
            <a:r>
              <a:rPr lang="en-US" sz="1452" dirty="0"/>
              <a:t>Event Receiver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2C0920-7831-CF4D-8685-89C465F797D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28108" y="1493149"/>
            <a:ext cx="5288398" cy="4379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AE620-036A-AA01-D028-5B72BA24CAA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80739" y="273352"/>
            <a:ext cx="8229627" cy="1145009"/>
          </a:xfrm>
        </p:spPr>
        <p:txBody>
          <a:bodyPr/>
          <a:lstStyle/>
          <a:p>
            <a:pPr lvl="0"/>
            <a:r>
              <a:rPr lang="en-US" sz="2540"/>
              <a:t>Linux Driver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2143FD-3995-F42F-68B6-3C613C42C6D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980739" y="1604841"/>
            <a:ext cx="8229627" cy="3977158"/>
          </a:xfrm>
        </p:spPr>
        <p:txBody>
          <a:bodyPr/>
          <a:lstStyle/>
          <a:p>
            <a:pPr marL="311079" indent="-311079">
              <a:buSzPct val="100000"/>
            </a:pPr>
            <a:r>
              <a:rPr lang="en-US" sz="1452" dirty="0"/>
              <a:t>Available on https://github.com/jpietari/mrf-linux-driver</a:t>
            </a:r>
          </a:p>
          <a:p>
            <a:pPr marL="311079" indent="-311079">
              <a:buSzPct val="100000"/>
            </a:pPr>
            <a:r>
              <a:rPr lang="en-US" sz="1452" dirty="0"/>
              <a:t>Provides memory mapped (</a:t>
            </a:r>
            <a:r>
              <a:rPr lang="en-US" sz="1452" dirty="0" err="1"/>
              <a:t>mmap</a:t>
            </a:r>
            <a:r>
              <a:rPr lang="en-US" sz="1452" dirty="0"/>
              <a:t>) </a:t>
            </a:r>
            <a:r>
              <a:rPr lang="en-US" sz="1452"/>
              <a:t>interface to </a:t>
            </a:r>
            <a:r>
              <a:rPr lang="en-US" sz="1452" dirty="0"/>
              <a:t>event hardware</a:t>
            </a:r>
          </a:p>
          <a:p>
            <a:pPr marL="311079" indent="-311079">
              <a:buSzPct val="100000"/>
            </a:pPr>
            <a:r>
              <a:rPr lang="en-US" sz="1452" dirty="0"/>
              <a:t>Support for upgrading FPGA firmware</a:t>
            </a:r>
          </a:p>
          <a:p>
            <a:pPr marL="311079" indent="-311079">
              <a:buSzPct val="100000"/>
            </a:pPr>
            <a:r>
              <a:rPr lang="en-US" sz="1452" dirty="0"/>
              <a:t>Compatible with all MRF PCI/PCI Express hardware</a:t>
            </a:r>
          </a:p>
          <a:p>
            <a:pPr lvl="0">
              <a:buSzPct val="45000"/>
            </a:pPr>
            <a:endParaRPr lang="en-US" sz="2177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1C197-56E7-446F-39A2-1B00EE5F15F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80739" y="273352"/>
            <a:ext cx="8229627" cy="1145009"/>
          </a:xfrm>
        </p:spPr>
        <p:txBody>
          <a:bodyPr/>
          <a:lstStyle/>
          <a:p>
            <a:pPr lvl="0"/>
            <a:r>
              <a:rPr lang="en-US" sz="2540"/>
              <a:t>Starting from a fresh (pre-installed) Ubuntu installation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063848-3E49-8610-7D68-582D0F37B6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980739" y="1604841"/>
            <a:ext cx="8229627" cy="3977158"/>
          </a:xfrm>
        </p:spPr>
        <p:txBody>
          <a:bodyPr>
            <a:normAutofit fontScale="92500" lnSpcReduction="10000"/>
          </a:bodyPr>
          <a:lstStyle/>
          <a:p>
            <a:pPr marL="311079" indent="-311079" defTabSz="310262">
              <a:buSzPct val="100000"/>
            </a:pPr>
            <a:r>
              <a:rPr lang="en-US" sz="1724" dirty="0"/>
              <a:t>Install ssh (to be able to use system remotely)</a:t>
            </a:r>
          </a:p>
          <a:p>
            <a:pPr defTabSz="310262">
              <a:buSzPct val="100000"/>
            </a:pPr>
            <a:r>
              <a:rPr lang="en-US" sz="1633" dirty="0">
                <a:latin typeface="Source Code Pro" pitchFamily="17"/>
              </a:rPr>
              <a:t>	</a:t>
            </a:r>
            <a:r>
              <a:rPr lang="en-US" sz="1633" dirty="0" err="1">
                <a:latin typeface="Source Code Pro" pitchFamily="17"/>
              </a:rPr>
              <a:t>sudo</a:t>
            </a:r>
            <a:r>
              <a:rPr lang="en-US" sz="1633" dirty="0">
                <a:latin typeface="Source Code Pro" pitchFamily="17"/>
              </a:rPr>
              <a:t> apt-get install </a:t>
            </a:r>
            <a:r>
              <a:rPr lang="en-US" sz="1633" dirty="0" err="1">
                <a:latin typeface="Source Code Pro" pitchFamily="17"/>
              </a:rPr>
              <a:t>openssh</a:t>
            </a:r>
            <a:r>
              <a:rPr lang="en-US" sz="1633" dirty="0">
                <a:latin typeface="Source Code Pro" pitchFamily="17"/>
              </a:rPr>
              <a:t>-server</a:t>
            </a:r>
          </a:p>
          <a:p>
            <a:pPr marL="311079" indent="-311079" defTabSz="310262">
              <a:buSzPct val="100000"/>
            </a:pPr>
            <a:r>
              <a:rPr lang="en-US" sz="1724" dirty="0">
                <a:latin typeface="Liberation Sans" pitchFamily="34"/>
              </a:rPr>
              <a:t>Install git</a:t>
            </a:r>
          </a:p>
          <a:p>
            <a:pPr defTabSz="310262">
              <a:buSzPct val="100000"/>
            </a:pPr>
            <a:r>
              <a:rPr lang="en-US" sz="1633" dirty="0">
                <a:latin typeface="Source Code Pro" pitchFamily="17"/>
              </a:rPr>
              <a:t>	</a:t>
            </a:r>
            <a:r>
              <a:rPr lang="en-US" sz="1633" dirty="0" err="1">
                <a:latin typeface="Source Code Pro" pitchFamily="17"/>
              </a:rPr>
              <a:t>sudo</a:t>
            </a:r>
            <a:r>
              <a:rPr lang="en-US" sz="1633" dirty="0">
                <a:latin typeface="Source Code Pro" pitchFamily="17"/>
              </a:rPr>
              <a:t> apt-get install git</a:t>
            </a:r>
          </a:p>
          <a:p>
            <a:pPr marL="311079" indent="-311079" defTabSz="310262">
              <a:buSzPct val="100000"/>
            </a:pPr>
            <a:r>
              <a:rPr lang="en-US" sz="1724" dirty="0">
                <a:latin typeface="Liberation Sans" pitchFamily="34"/>
              </a:rPr>
              <a:t>Update &amp; Upgrade</a:t>
            </a:r>
          </a:p>
          <a:p>
            <a:pPr defTabSz="310262">
              <a:buSzPct val="100000"/>
            </a:pPr>
            <a:r>
              <a:rPr lang="en-US" sz="1633" dirty="0">
                <a:latin typeface="Source Code Pro" pitchFamily="17"/>
              </a:rPr>
              <a:t>	</a:t>
            </a:r>
            <a:r>
              <a:rPr lang="en-US" sz="1633" dirty="0" err="1">
                <a:latin typeface="Source Code Pro" pitchFamily="17"/>
              </a:rPr>
              <a:t>sudo</a:t>
            </a:r>
            <a:r>
              <a:rPr lang="en-US" sz="1633" dirty="0">
                <a:latin typeface="Source Code Pro" pitchFamily="17"/>
              </a:rPr>
              <a:t> apt-get update</a:t>
            </a:r>
          </a:p>
          <a:p>
            <a:pPr defTabSz="310262">
              <a:buSzPct val="100000"/>
            </a:pPr>
            <a:r>
              <a:rPr lang="en-US" sz="1633" dirty="0">
                <a:latin typeface="Source Code Pro" pitchFamily="17"/>
              </a:rPr>
              <a:t>	</a:t>
            </a:r>
            <a:r>
              <a:rPr lang="en-US" sz="1633" dirty="0" err="1">
                <a:latin typeface="Source Code Pro" pitchFamily="17"/>
              </a:rPr>
              <a:t>sudo</a:t>
            </a:r>
            <a:r>
              <a:rPr lang="en-US" sz="1633" dirty="0">
                <a:latin typeface="Source Code Pro" pitchFamily="17"/>
              </a:rPr>
              <a:t> apt-get upgrade</a:t>
            </a:r>
          </a:p>
          <a:p>
            <a:pPr defTabSz="310262">
              <a:buSzPct val="100000"/>
            </a:pPr>
            <a:r>
              <a:rPr lang="en-US" sz="1633" dirty="0">
                <a:latin typeface="Source Code Pro" pitchFamily="17"/>
              </a:rPr>
              <a:t>	</a:t>
            </a:r>
            <a:r>
              <a:rPr lang="en-US" sz="1633" dirty="0" err="1">
                <a:latin typeface="Source Code Pro" pitchFamily="17"/>
              </a:rPr>
              <a:t>sudo</a:t>
            </a:r>
            <a:r>
              <a:rPr lang="en-US" sz="1633" dirty="0">
                <a:latin typeface="Source Code Pro" pitchFamily="17"/>
              </a:rPr>
              <a:t> apt-get </a:t>
            </a:r>
            <a:r>
              <a:rPr lang="en-US" sz="1633" dirty="0" err="1">
                <a:latin typeface="Source Code Pro" pitchFamily="17"/>
              </a:rPr>
              <a:t>dist</a:t>
            </a:r>
            <a:r>
              <a:rPr lang="en-US" sz="1633" dirty="0">
                <a:latin typeface="Source Code Pro" pitchFamily="17"/>
              </a:rPr>
              <a:t>-upgrade</a:t>
            </a:r>
          </a:p>
          <a:p>
            <a:pPr marL="311079" indent="-311079" defTabSz="310262">
              <a:buSzPct val="100000"/>
            </a:pPr>
            <a:r>
              <a:rPr lang="en-US" sz="1724" dirty="0">
                <a:latin typeface="Liberation Sans" pitchFamily="34"/>
              </a:rPr>
              <a:t>Install packages required for building kernel modules</a:t>
            </a:r>
          </a:p>
          <a:p>
            <a:pPr defTabSz="310262">
              <a:buSzPct val="100000"/>
            </a:pPr>
            <a:r>
              <a:rPr lang="en-US" sz="1633" dirty="0">
                <a:latin typeface="Source Code Pro" pitchFamily="17"/>
              </a:rPr>
              <a:t>	</a:t>
            </a:r>
            <a:r>
              <a:rPr lang="en-US" sz="1633" dirty="0" err="1">
                <a:latin typeface="Source Code Pro" pitchFamily="17"/>
              </a:rPr>
              <a:t>sudo</a:t>
            </a:r>
            <a:r>
              <a:rPr lang="en-US" sz="1633" dirty="0">
                <a:latin typeface="Source Code Pro" pitchFamily="17"/>
              </a:rPr>
              <a:t> apt install dkms build-essential </a:t>
            </a:r>
            <a:r>
              <a:rPr lang="en-US" sz="1633" dirty="0" err="1">
                <a:latin typeface="Source Code Pro" pitchFamily="17"/>
              </a:rPr>
              <a:t>linux</a:t>
            </a:r>
            <a:r>
              <a:rPr lang="en-US" sz="1633" dirty="0">
                <a:latin typeface="Source Code Pro" pitchFamily="17"/>
              </a:rPr>
              <a:t>-headers-`</a:t>
            </a:r>
            <a:r>
              <a:rPr lang="en-US" sz="1633" dirty="0" err="1">
                <a:latin typeface="Source Code Pro" pitchFamily="17"/>
              </a:rPr>
              <a:t>uname</a:t>
            </a:r>
            <a:r>
              <a:rPr lang="en-US" sz="1633" dirty="0">
                <a:latin typeface="Source Code Pro" pitchFamily="17"/>
              </a:rPr>
              <a:t> -r`</a:t>
            </a:r>
          </a:p>
          <a:p>
            <a:pPr defTabSz="310262">
              <a:buSzPct val="100000"/>
            </a:pPr>
            <a:r>
              <a:rPr lang="en-US" sz="1633" dirty="0">
                <a:latin typeface="Source Code Pro" pitchFamily="17"/>
              </a:rPr>
              <a:t>	</a:t>
            </a:r>
            <a:r>
              <a:rPr lang="en-US" sz="1633" dirty="0" err="1">
                <a:latin typeface="Source Code Pro" pitchFamily="17"/>
              </a:rPr>
              <a:t>sudo</a:t>
            </a:r>
            <a:r>
              <a:rPr lang="en-US" sz="1633" dirty="0">
                <a:latin typeface="Source Code Pro" pitchFamily="17"/>
              </a:rPr>
              <a:t> apt install </a:t>
            </a:r>
            <a:r>
              <a:rPr lang="en-US" sz="1633" dirty="0" err="1">
                <a:latin typeface="Source Code Pro" pitchFamily="17"/>
              </a:rPr>
              <a:t>libelf</a:t>
            </a:r>
            <a:r>
              <a:rPr lang="en-US" sz="1633" dirty="0">
                <a:latin typeface="Source Code Pro" pitchFamily="17"/>
              </a:rPr>
              <a:t>-dev</a:t>
            </a:r>
          </a:p>
          <a:p>
            <a:pPr defTabSz="310262">
              <a:buSzPct val="100000"/>
            </a:pPr>
            <a:r>
              <a:rPr lang="en-US" sz="1633" dirty="0">
                <a:latin typeface="Source Code Pro" pitchFamily="17"/>
              </a:rPr>
              <a:t>	</a:t>
            </a:r>
            <a:r>
              <a:rPr lang="en-US" sz="1633" dirty="0" err="1">
                <a:latin typeface="Source Code Pro" pitchFamily="17"/>
              </a:rPr>
              <a:t>sudo</a:t>
            </a:r>
            <a:r>
              <a:rPr lang="en-US" sz="1633" dirty="0">
                <a:latin typeface="Source Code Pro" pitchFamily="17"/>
              </a:rPr>
              <a:t> apt-get install </a:t>
            </a:r>
            <a:r>
              <a:rPr lang="en-US" sz="1633" dirty="0" err="1">
                <a:latin typeface="Source Code Pro" pitchFamily="17"/>
              </a:rPr>
              <a:t>linux</a:t>
            </a:r>
            <a:r>
              <a:rPr lang="en-US" sz="1633" dirty="0">
                <a:latin typeface="Source Code Pro" pitchFamily="17"/>
              </a:rPr>
              <a:t>-headers-generic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2E0F5-F46C-5893-7659-72F650BA32F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80739" y="273352"/>
            <a:ext cx="8229627" cy="1145009"/>
          </a:xfrm>
        </p:spPr>
        <p:txBody>
          <a:bodyPr/>
          <a:lstStyle/>
          <a:p>
            <a:pPr lvl="0"/>
            <a:r>
              <a:rPr lang="en-US" sz="2540" dirty="0"/>
              <a:t>Linux Driver Installation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793EF3-2114-0EA6-28A3-0FF24EC3D92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980739" y="1161337"/>
            <a:ext cx="8229627" cy="3977158"/>
          </a:xfrm>
        </p:spPr>
        <p:txBody>
          <a:bodyPr>
            <a:normAutofit fontScale="25000" lnSpcReduction="20000"/>
          </a:bodyPr>
          <a:lstStyle/>
          <a:p>
            <a:pPr marL="310262" indent="-310262" defTabSz="310262">
              <a:buSzPct val="100000"/>
            </a:pPr>
            <a:r>
              <a:rPr lang="en-US" sz="5806" dirty="0"/>
              <a:t>Get driver sources</a:t>
            </a:r>
          </a:p>
          <a:p>
            <a:pPr marL="0" indent="0" defTabSz="310262">
              <a:buSzPct val="100000"/>
              <a:buNone/>
            </a:pPr>
            <a:r>
              <a:rPr lang="en-US" sz="4355" dirty="0">
                <a:latin typeface="Source Code Pro" pitchFamily="17"/>
              </a:rPr>
              <a:t>	git clone </a:t>
            </a:r>
            <a:r>
              <a:rPr lang="en-US" sz="4355" dirty="0">
                <a:latin typeface="Source Code Pro" pitchFamily="17"/>
                <a:hlinkClick r:id="rId3"/>
              </a:rPr>
              <a:t>https://github.com/jpietari/mrf-linux-driver</a:t>
            </a:r>
          </a:p>
          <a:p>
            <a:pPr marL="310262" indent="-310262" defTabSz="310262">
              <a:buSzPct val="100000"/>
            </a:pPr>
            <a:r>
              <a:rPr lang="en-US" sz="5806" dirty="0"/>
              <a:t>Build driver</a:t>
            </a:r>
          </a:p>
          <a:p>
            <a:pPr marL="0" indent="0" defTabSz="310262">
              <a:buSzPct val="100000"/>
              <a:buNone/>
            </a:pPr>
            <a:r>
              <a:rPr lang="en-US" sz="4355" dirty="0">
                <a:latin typeface="Source Code Pro" pitchFamily="17"/>
              </a:rPr>
              <a:t>	cd </a:t>
            </a:r>
            <a:r>
              <a:rPr lang="en-US" sz="4355" dirty="0" err="1">
                <a:latin typeface="Source Code Pro" pitchFamily="17"/>
              </a:rPr>
              <a:t>mrf</a:t>
            </a:r>
            <a:r>
              <a:rPr lang="en-US" sz="4355" dirty="0">
                <a:latin typeface="Source Code Pro" pitchFamily="17"/>
              </a:rPr>
              <a:t>-</a:t>
            </a:r>
            <a:r>
              <a:rPr lang="en-US" sz="4355" dirty="0" err="1">
                <a:latin typeface="Source Code Pro" pitchFamily="17"/>
              </a:rPr>
              <a:t>linux</a:t>
            </a:r>
            <a:r>
              <a:rPr lang="en-US" sz="4355" dirty="0">
                <a:latin typeface="Source Code Pro" pitchFamily="17"/>
              </a:rPr>
              <a:t>-driver</a:t>
            </a:r>
          </a:p>
          <a:p>
            <a:pPr marL="0" indent="0" defTabSz="310262">
              <a:buSzPct val="100000"/>
              <a:buNone/>
            </a:pPr>
            <a:r>
              <a:rPr lang="en-US" sz="4355" dirty="0">
                <a:latin typeface="Source Code Pro" pitchFamily="17"/>
              </a:rPr>
              <a:t>	make</a:t>
            </a:r>
          </a:p>
          <a:p>
            <a:pPr marL="310262" indent="-310262" defTabSz="310262">
              <a:buSzPct val="100000"/>
            </a:pPr>
            <a:r>
              <a:rPr lang="en-US" sz="5806" dirty="0"/>
              <a:t>Add group privileges for user space driver access</a:t>
            </a:r>
          </a:p>
          <a:p>
            <a:pPr marL="0" indent="0" defTabSz="310262">
              <a:buSzPct val="100000"/>
              <a:buNone/>
            </a:pPr>
            <a:r>
              <a:rPr lang="en-US" sz="4355" dirty="0">
                <a:latin typeface="Source Code Pro" pitchFamily="17"/>
              </a:rPr>
              <a:t>	</a:t>
            </a:r>
            <a:r>
              <a:rPr lang="en-US" sz="4355" dirty="0" err="1">
                <a:latin typeface="Source Code Pro" pitchFamily="17"/>
              </a:rPr>
              <a:t>sudo</a:t>
            </a:r>
            <a:r>
              <a:rPr lang="en-US" sz="4355" dirty="0">
                <a:latin typeface="Source Code Pro" pitchFamily="17"/>
              </a:rPr>
              <a:t> </a:t>
            </a:r>
            <a:r>
              <a:rPr lang="en-US" sz="4355" dirty="0" err="1">
                <a:latin typeface="Source Code Pro" pitchFamily="17"/>
              </a:rPr>
              <a:t>groupadd</a:t>
            </a:r>
            <a:r>
              <a:rPr lang="en-US" sz="4355" dirty="0">
                <a:latin typeface="Source Code Pro" pitchFamily="17"/>
              </a:rPr>
              <a:t> -g 502 </a:t>
            </a:r>
            <a:r>
              <a:rPr lang="en-US" sz="4355" dirty="0" err="1">
                <a:latin typeface="Source Code Pro" pitchFamily="17"/>
              </a:rPr>
              <a:t>mrf</a:t>
            </a:r>
            <a:endParaRPr lang="en-US" sz="4355" dirty="0">
              <a:latin typeface="Source Code Pro" pitchFamily="17"/>
            </a:endParaRPr>
          </a:p>
          <a:p>
            <a:pPr marL="0" indent="0" defTabSz="310262">
              <a:buSzPct val="100000"/>
              <a:buNone/>
            </a:pPr>
            <a:r>
              <a:rPr lang="en-US" sz="4355" dirty="0">
                <a:latin typeface="Source Code Pro" pitchFamily="17"/>
              </a:rPr>
              <a:t>	</a:t>
            </a:r>
            <a:r>
              <a:rPr lang="en-US" sz="4355" dirty="0" err="1">
                <a:latin typeface="Source Code Pro" pitchFamily="17"/>
              </a:rPr>
              <a:t>sudo</a:t>
            </a:r>
            <a:r>
              <a:rPr lang="en-US" sz="4355" dirty="0">
                <a:latin typeface="Source Code Pro" pitchFamily="17"/>
              </a:rPr>
              <a:t> </a:t>
            </a:r>
            <a:r>
              <a:rPr lang="en-US" sz="4355" dirty="0" err="1">
                <a:latin typeface="Source Code Pro" pitchFamily="17"/>
              </a:rPr>
              <a:t>usermod</a:t>
            </a:r>
            <a:r>
              <a:rPr lang="en-US" sz="4355" dirty="0">
                <a:latin typeface="Source Code Pro" pitchFamily="17"/>
              </a:rPr>
              <a:t> -a -G </a:t>
            </a:r>
            <a:r>
              <a:rPr lang="en-US" sz="4355" dirty="0" err="1">
                <a:latin typeface="Source Code Pro" pitchFamily="17"/>
              </a:rPr>
              <a:t>mrf</a:t>
            </a:r>
            <a:r>
              <a:rPr lang="en-US" sz="4355" dirty="0">
                <a:latin typeface="Source Code Pro" pitchFamily="17"/>
              </a:rPr>
              <a:t> user</a:t>
            </a:r>
          </a:p>
          <a:p>
            <a:pPr marL="310262" indent="-310262" defTabSz="310262">
              <a:buSzPct val="100000"/>
            </a:pPr>
            <a:r>
              <a:rPr lang="en-US" sz="5806" dirty="0">
                <a:latin typeface="Source Code Pro" pitchFamily="17"/>
              </a:rPr>
              <a:t>Install driver</a:t>
            </a:r>
          </a:p>
          <a:p>
            <a:pPr marL="0" indent="0" defTabSz="310262">
              <a:buSzPct val="100000"/>
              <a:buNone/>
            </a:pPr>
            <a:r>
              <a:rPr lang="en-US" sz="4355" dirty="0">
                <a:latin typeface="Source Code Pro" pitchFamily="17"/>
              </a:rPr>
              <a:t>	</a:t>
            </a:r>
            <a:r>
              <a:rPr lang="en-US" sz="4355" dirty="0" err="1">
                <a:latin typeface="Source Code Pro" pitchFamily="17"/>
              </a:rPr>
              <a:t>sudo</a:t>
            </a:r>
            <a:r>
              <a:rPr lang="en-US" sz="4355" dirty="0">
                <a:latin typeface="Source Code Pro" pitchFamily="17"/>
              </a:rPr>
              <a:t> make </a:t>
            </a:r>
            <a:r>
              <a:rPr lang="en-US" sz="4355" dirty="0" err="1">
                <a:latin typeface="Source Code Pro" pitchFamily="17"/>
              </a:rPr>
              <a:t>modules_install</a:t>
            </a:r>
            <a:endParaRPr lang="en-US" sz="4355" dirty="0">
              <a:latin typeface="Source Code Pro" pitchFamily="17"/>
            </a:endParaRPr>
          </a:p>
          <a:p>
            <a:pPr marL="0" indent="0" defTabSz="310262">
              <a:buSzPct val="100000"/>
              <a:buNone/>
            </a:pPr>
            <a:r>
              <a:rPr lang="en-US" sz="4355" dirty="0">
                <a:latin typeface="Source Code Pro" pitchFamily="17"/>
              </a:rPr>
              <a:t>	</a:t>
            </a:r>
            <a:r>
              <a:rPr lang="en-US" sz="4355" dirty="0" err="1">
                <a:latin typeface="Source Code Pro" pitchFamily="17"/>
              </a:rPr>
              <a:t>sudo</a:t>
            </a:r>
            <a:r>
              <a:rPr lang="en-US" sz="4355" dirty="0">
                <a:latin typeface="Source Code Pro" pitchFamily="17"/>
              </a:rPr>
              <a:t> </a:t>
            </a:r>
            <a:r>
              <a:rPr lang="en-US" sz="4355" dirty="0" err="1">
                <a:latin typeface="Source Code Pro" pitchFamily="17"/>
              </a:rPr>
              <a:t>depmod</a:t>
            </a:r>
            <a:r>
              <a:rPr lang="en-US" sz="4355" dirty="0">
                <a:latin typeface="Source Code Pro" pitchFamily="17"/>
              </a:rPr>
              <a:t> -a</a:t>
            </a:r>
          </a:p>
          <a:p>
            <a:pPr marL="310262" indent="-310262" defTabSz="310262">
              <a:buSzPct val="100000"/>
            </a:pPr>
            <a:r>
              <a:rPr lang="en-US" sz="5806" dirty="0">
                <a:latin typeface="Source Code Pro" pitchFamily="17"/>
              </a:rPr>
              <a:t>Add </a:t>
            </a:r>
            <a:r>
              <a:rPr lang="en-US" sz="5806" dirty="0" err="1">
                <a:latin typeface="Source Code Pro" pitchFamily="17"/>
              </a:rPr>
              <a:t>udev</a:t>
            </a:r>
            <a:r>
              <a:rPr lang="en-US" sz="5806" dirty="0">
                <a:latin typeface="Source Code Pro" pitchFamily="17"/>
              </a:rPr>
              <a:t>-rules and load driver</a:t>
            </a:r>
          </a:p>
          <a:p>
            <a:pPr marL="0" indent="0" defTabSz="310262">
              <a:buSzPct val="100000"/>
              <a:buNone/>
            </a:pPr>
            <a:r>
              <a:rPr lang="en-US" sz="4355" dirty="0">
                <a:latin typeface="Source Code Pro" pitchFamily="17"/>
              </a:rPr>
              <a:t>	</a:t>
            </a:r>
            <a:r>
              <a:rPr lang="en-US" sz="4355" dirty="0" err="1">
                <a:latin typeface="Source Code Pro" pitchFamily="17"/>
              </a:rPr>
              <a:t>sudo</a:t>
            </a:r>
            <a:r>
              <a:rPr lang="en-US" sz="4355" dirty="0">
                <a:latin typeface="Source Code Pro" pitchFamily="17"/>
              </a:rPr>
              <a:t> ./</a:t>
            </a:r>
            <a:r>
              <a:rPr lang="en-US" sz="4355" dirty="0" err="1">
                <a:latin typeface="Source Code Pro" pitchFamily="17"/>
              </a:rPr>
              <a:t>module_load</a:t>
            </a:r>
            <a:endParaRPr lang="en-US" sz="4355" dirty="0">
              <a:latin typeface="Source Code Pro" pitchFamily="17"/>
            </a:endParaRPr>
          </a:p>
          <a:p>
            <a:pPr marL="310262" indent="-310262" defTabSz="310262">
              <a:buSzPct val="100000"/>
            </a:pPr>
            <a:r>
              <a:rPr lang="en-US" sz="5806" dirty="0"/>
              <a:t>Driver will be loaded automatically at next reboot</a:t>
            </a:r>
          </a:p>
          <a:p>
            <a:pPr marL="310262" indent="-310262" defTabSz="310262">
              <a:buSzPct val="100000"/>
            </a:pPr>
            <a:r>
              <a:rPr lang="en-US" sz="5806" dirty="0"/>
              <a:t>EVG devices show up as /dev/ega0..3, /dev/egb0..3, /dev/egc0..3, …</a:t>
            </a:r>
          </a:p>
          <a:p>
            <a:pPr marL="310262" indent="-310262" defTabSz="310262">
              <a:buSzPct val="100000"/>
            </a:pPr>
            <a:r>
              <a:rPr lang="en-US" sz="5806" dirty="0"/>
              <a:t>EVR devices show up as /dev/era0..3, /dev/erb0..3, /dev/erc0..3, …</a:t>
            </a:r>
          </a:p>
          <a:p>
            <a:pPr lvl="0">
              <a:buSzPct val="45000"/>
              <a:buFont typeface="StarSymbol"/>
              <a:buChar char="●"/>
            </a:pPr>
            <a:endParaRPr lang="en-US" sz="2177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F524E5-FEDF-25A6-9816-58BFE6329468}"/>
              </a:ext>
            </a:extLst>
          </p:cNvPr>
          <p:cNvSpPr txBox="1"/>
          <p:nvPr/>
        </p:nvSpPr>
        <p:spPr>
          <a:xfrm>
            <a:off x="6208956" y="3290711"/>
            <a:ext cx="4280885" cy="1544382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 anchorCtr="0" compatLnSpc="0">
            <a:spAutoFit/>
          </a:bodyPr>
          <a:lstStyle/>
          <a:p>
            <a:pPr hangingPunct="0"/>
            <a:r>
              <a:rPr lang="en-US" sz="907" dirty="0">
                <a:latin typeface="Source Code Pro" pitchFamily="17"/>
                <a:ea typeface="Nimbus Sans" pitchFamily="2"/>
                <a:cs typeface="Noto Sans Devanagari" pitchFamily="2"/>
              </a:rPr>
              <a:t>user@MTCA-7S-PH5a:~/</a:t>
            </a:r>
            <a:r>
              <a:rPr lang="en-US" sz="907" dirty="0" err="1">
                <a:latin typeface="Source Code Pro" pitchFamily="17"/>
                <a:ea typeface="Nimbus Sans" pitchFamily="2"/>
                <a:cs typeface="Noto Sans Devanagari" pitchFamily="2"/>
              </a:rPr>
              <a:t>mrf-linux-api</a:t>
            </a:r>
            <a:r>
              <a:rPr lang="en-US" sz="907" dirty="0">
                <a:latin typeface="Source Code Pro" pitchFamily="17"/>
                <a:ea typeface="Nimbus Sans" pitchFamily="2"/>
                <a:cs typeface="Noto Sans Devanagari" pitchFamily="2"/>
              </a:rPr>
              <a:t>$ ls -al /dev/</a:t>
            </a:r>
            <a:r>
              <a:rPr lang="en-US" sz="907" dirty="0" err="1">
                <a:latin typeface="Source Code Pro" pitchFamily="17"/>
                <a:ea typeface="Nimbus Sans" pitchFamily="2"/>
                <a:cs typeface="Noto Sans Devanagari" pitchFamily="2"/>
              </a:rPr>
              <a:t>eg</a:t>
            </a:r>
            <a:r>
              <a:rPr lang="en-US" sz="907" dirty="0">
                <a:latin typeface="Source Code Pro" pitchFamily="17"/>
                <a:ea typeface="Nimbus Sans" pitchFamily="2"/>
                <a:cs typeface="Noto Sans Devanagari" pitchFamily="2"/>
              </a:rPr>
              <a:t>* /dev/er*</a:t>
            </a:r>
          </a:p>
          <a:p>
            <a:pPr hangingPunct="0"/>
            <a:r>
              <a:rPr lang="en-US" sz="907" dirty="0" err="1">
                <a:latin typeface="Source Code Pro" pitchFamily="17"/>
                <a:ea typeface="Nimbus Sans" pitchFamily="2"/>
                <a:cs typeface="Noto Sans Devanagari" pitchFamily="2"/>
              </a:rPr>
              <a:t>crw</a:t>
            </a:r>
            <a:r>
              <a:rPr lang="en-US" sz="907" dirty="0">
                <a:latin typeface="Source Code Pro" pitchFamily="17"/>
                <a:ea typeface="Nimbus Sans" pitchFamily="2"/>
                <a:cs typeface="Noto Sans Devanagari" pitchFamily="2"/>
              </a:rPr>
              <a:t>-r----- 1 root </a:t>
            </a:r>
            <a:r>
              <a:rPr lang="en-US" sz="907" dirty="0" err="1">
                <a:latin typeface="Source Code Pro" pitchFamily="17"/>
                <a:ea typeface="Nimbus Sans" pitchFamily="2"/>
                <a:cs typeface="Noto Sans Devanagari" pitchFamily="2"/>
              </a:rPr>
              <a:t>mrf</a:t>
            </a:r>
            <a:r>
              <a:rPr lang="en-US" sz="907" dirty="0">
                <a:latin typeface="Source Code Pro" pitchFamily="17"/>
                <a:ea typeface="Nimbus Sans" pitchFamily="2"/>
                <a:cs typeface="Noto Sans Devanagari" pitchFamily="2"/>
              </a:rPr>
              <a:t> 238, 0 Sep 30 09:02 /dev/ega0</a:t>
            </a:r>
          </a:p>
          <a:p>
            <a:pPr hangingPunct="0"/>
            <a:r>
              <a:rPr lang="en-US" sz="907" dirty="0" err="1">
                <a:latin typeface="Source Code Pro" pitchFamily="17"/>
                <a:ea typeface="Nimbus Sans" pitchFamily="2"/>
                <a:cs typeface="Noto Sans Devanagari" pitchFamily="2"/>
              </a:rPr>
              <a:t>crw</a:t>
            </a:r>
            <a:r>
              <a:rPr lang="en-US" sz="907" dirty="0">
                <a:latin typeface="Source Code Pro" pitchFamily="17"/>
                <a:ea typeface="Nimbus Sans" pitchFamily="2"/>
                <a:cs typeface="Noto Sans Devanagari" pitchFamily="2"/>
              </a:rPr>
              <a:t>-</a:t>
            </a:r>
            <a:r>
              <a:rPr lang="en-US" sz="907" dirty="0" err="1">
                <a:latin typeface="Source Code Pro" pitchFamily="17"/>
                <a:ea typeface="Nimbus Sans" pitchFamily="2"/>
                <a:cs typeface="Noto Sans Devanagari" pitchFamily="2"/>
              </a:rPr>
              <a:t>rw</a:t>
            </a:r>
            <a:r>
              <a:rPr lang="en-US" sz="907" dirty="0">
                <a:latin typeface="Source Code Pro" pitchFamily="17"/>
                <a:ea typeface="Nimbus Sans" pitchFamily="2"/>
                <a:cs typeface="Noto Sans Devanagari" pitchFamily="2"/>
              </a:rPr>
              <a:t>---- 1 root </a:t>
            </a:r>
            <a:r>
              <a:rPr lang="en-US" sz="907" dirty="0" err="1">
                <a:latin typeface="Source Code Pro" pitchFamily="17"/>
                <a:ea typeface="Nimbus Sans" pitchFamily="2"/>
                <a:cs typeface="Noto Sans Devanagari" pitchFamily="2"/>
              </a:rPr>
              <a:t>mrf</a:t>
            </a:r>
            <a:r>
              <a:rPr lang="en-US" sz="907" dirty="0">
                <a:latin typeface="Source Code Pro" pitchFamily="17"/>
                <a:ea typeface="Nimbus Sans" pitchFamily="2"/>
                <a:cs typeface="Noto Sans Devanagari" pitchFamily="2"/>
              </a:rPr>
              <a:t> 238, 1 Sep 30 09:02 /dev/ega1</a:t>
            </a:r>
          </a:p>
          <a:p>
            <a:pPr hangingPunct="0"/>
            <a:r>
              <a:rPr lang="en-US" sz="907" dirty="0" err="1">
                <a:latin typeface="Source Code Pro" pitchFamily="17"/>
                <a:ea typeface="Nimbus Sans" pitchFamily="2"/>
                <a:cs typeface="Noto Sans Devanagari" pitchFamily="2"/>
              </a:rPr>
              <a:t>crw</a:t>
            </a:r>
            <a:r>
              <a:rPr lang="en-US" sz="907" dirty="0">
                <a:latin typeface="Source Code Pro" pitchFamily="17"/>
                <a:ea typeface="Nimbus Sans" pitchFamily="2"/>
                <a:cs typeface="Noto Sans Devanagari" pitchFamily="2"/>
              </a:rPr>
              <a:t>-r----- 1 root </a:t>
            </a:r>
            <a:r>
              <a:rPr lang="en-US" sz="907" dirty="0" err="1">
                <a:latin typeface="Source Code Pro" pitchFamily="17"/>
                <a:ea typeface="Nimbus Sans" pitchFamily="2"/>
                <a:cs typeface="Noto Sans Devanagari" pitchFamily="2"/>
              </a:rPr>
              <a:t>mrf</a:t>
            </a:r>
            <a:r>
              <a:rPr lang="en-US" sz="907" dirty="0">
                <a:latin typeface="Source Code Pro" pitchFamily="17"/>
                <a:ea typeface="Nimbus Sans" pitchFamily="2"/>
                <a:cs typeface="Noto Sans Devanagari" pitchFamily="2"/>
              </a:rPr>
              <a:t> 238, 2 Sep 30 09:02 /dev/ega2</a:t>
            </a:r>
          </a:p>
          <a:p>
            <a:pPr hangingPunct="0"/>
            <a:r>
              <a:rPr lang="en-US" sz="907" dirty="0" err="1">
                <a:latin typeface="Source Code Pro" pitchFamily="17"/>
                <a:ea typeface="Nimbus Sans" pitchFamily="2"/>
                <a:cs typeface="Noto Sans Devanagari" pitchFamily="2"/>
              </a:rPr>
              <a:t>crw</a:t>
            </a:r>
            <a:r>
              <a:rPr lang="en-US" sz="907" dirty="0">
                <a:latin typeface="Source Code Pro" pitchFamily="17"/>
                <a:ea typeface="Nimbus Sans" pitchFamily="2"/>
                <a:cs typeface="Noto Sans Devanagari" pitchFamily="2"/>
              </a:rPr>
              <a:t>-</a:t>
            </a:r>
            <a:r>
              <a:rPr lang="en-US" sz="907" dirty="0" err="1">
                <a:latin typeface="Source Code Pro" pitchFamily="17"/>
                <a:ea typeface="Nimbus Sans" pitchFamily="2"/>
                <a:cs typeface="Noto Sans Devanagari" pitchFamily="2"/>
              </a:rPr>
              <a:t>rw</a:t>
            </a:r>
            <a:r>
              <a:rPr lang="en-US" sz="907" dirty="0">
                <a:latin typeface="Source Code Pro" pitchFamily="17"/>
                <a:ea typeface="Nimbus Sans" pitchFamily="2"/>
                <a:cs typeface="Noto Sans Devanagari" pitchFamily="2"/>
              </a:rPr>
              <a:t>---- 1 root </a:t>
            </a:r>
            <a:r>
              <a:rPr lang="en-US" sz="907" dirty="0" err="1">
                <a:latin typeface="Source Code Pro" pitchFamily="17"/>
                <a:ea typeface="Nimbus Sans" pitchFamily="2"/>
                <a:cs typeface="Noto Sans Devanagari" pitchFamily="2"/>
              </a:rPr>
              <a:t>mrf</a:t>
            </a:r>
            <a:r>
              <a:rPr lang="en-US" sz="907" dirty="0">
                <a:latin typeface="Source Code Pro" pitchFamily="17"/>
                <a:ea typeface="Nimbus Sans" pitchFamily="2"/>
                <a:cs typeface="Noto Sans Devanagari" pitchFamily="2"/>
              </a:rPr>
              <a:t> 238, 3 Sep 30 09:02 /dev/ega3</a:t>
            </a:r>
          </a:p>
          <a:p>
            <a:pPr hangingPunct="0"/>
            <a:r>
              <a:rPr lang="en-US" sz="907" dirty="0" err="1">
                <a:latin typeface="Source Code Pro" pitchFamily="17"/>
                <a:ea typeface="Nimbus Sans" pitchFamily="2"/>
                <a:cs typeface="Noto Sans Devanagari" pitchFamily="2"/>
              </a:rPr>
              <a:t>crw</a:t>
            </a:r>
            <a:r>
              <a:rPr lang="en-US" sz="907" dirty="0">
                <a:latin typeface="Source Code Pro" pitchFamily="17"/>
                <a:ea typeface="Nimbus Sans" pitchFamily="2"/>
                <a:cs typeface="Noto Sans Devanagari" pitchFamily="2"/>
              </a:rPr>
              <a:t>-r----- 1 root </a:t>
            </a:r>
            <a:r>
              <a:rPr lang="en-US" sz="907" dirty="0" err="1">
                <a:latin typeface="Source Code Pro" pitchFamily="17"/>
                <a:ea typeface="Nimbus Sans" pitchFamily="2"/>
                <a:cs typeface="Noto Sans Devanagari" pitchFamily="2"/>
              </a:rPr>
              <a:t>mrf</a:t>
            </a:r>
            <a:r>
              <a:rPr lang="en-US" sz="907" dirty="0">
                <a:latin typeface="Source Code Pro" pitchFamily="17"/>
                <a:ea typeface="Nimbus Sans" pitchFamily="2"/>
                <a:cs typeface="Noto Sans Devanagari" pitchFamily="2"/>
              </a:rPr>
              <a:t> 239, 0 Sep 30 09:02 /dev/era0</a:t>
            </a:r>
          </a:p>
          <a:p>
            <a:pPr hangingPunct="0"/>
            <a:r>
              <a:rPr lang="en-US" sz="907" dirty="0" err="1">
                <a:latin typeface="Source Code Pro" pitchFamily="17"/>
                <a:ea typeface="Nimbus Sans" pitchFamily="2"/>
                <a:cs typeface="Noto Sans Devanagari" pitchFamily="2"/>
              </a:rPr>
              <a:t>crw</a:t>
            </a:r>
            <a:r>
              <a:rPr lang="en-US" sz="907" dirty="0">
                <a:latin typeface="Source Code Pro" pitchFamily="17"/>
                <a:ea typeface="Nimbus Sans" pitchFamily="2"/>
                <a:cs typeface="Noto Sans Devanagari" pitchFamily="2"/>
              </a:rPr>
              <a:t>-</a:t>
            </a:r>
            <a:r>
              <a:rPr lang="en-US" sz="907" dirty="0" err="1">
                <a:latin typeface="Source Code Pro" pitchFamily="17"/>
                <a:ea typeface="Nimbus Sans" pitchFamily="2"/>
                <a:cs typeface="Noto Sans Devanagari" pitchFamily="2"/>
              </a:rPr>
              <a:t>rw</a:t>
            </a:r>
            <a:r>
              <a:rPr lang="en-US" sz="907" dirty="0">
                <a:latin typeface="Source Code Pro" pitchFamily="17"/>
                <a:ea typeface="Nimbus Sans" pitchFamily="2"/>
                <a:cs typeface="Noto Sans Devanagari" pitchFamily="2"/>
              </a:rPr>
              <a:t>---- 1 root </a:t>
            </a:r>
            <a:r>
              <a:rPr lang="en-US" sz="907" dirty="0" err="1">
                <a:latin typeface="Source Code Pro" pitchFamily="17"/>
                <a:ea typeface="Nimbus Sans" pitchFamily="2"/>
                <a:cs typeface="Noto Sans Devanagari" pitchFamily="2"/>
              </a:rPr>
              <a:t>mrf</a:t>
            </a:r>
            <a:r>
              <a:rPr lang="en-US" sz="907" dirty="0">
                <a:latin typeface="Source Code Pro" pitchFamily="17"/>
                <a:ea typeface="Nimbus Sans" pitchFamily="2"/>
                <a:cs typeface="Noto Sans Devanagari" pitchFamily="2"/>
              </a:rPr>
              <a:t> 239, 1 Sep 30 09:02 /dev/era1</a:t>
            </a:r>
          </a:p>
          <a:p>
            <a:pPr hangingPunct="0"/>
            <a:r>
              <a:rPr lang="en-US" sz="907" dirty="0" err="1">
                <a:latin typeface="Source Code Pro" pitchFamily="17"/>
                <a:ea typeface="Nimbus Sans" pitchFamily="2"/>
                <a:cs typeface="Noto Sans Devanagari" pitchFamily="2"/>
              </a:rPr>
              <a:t>crw</a:t>
            </a:r>
            <a:r>
              <a:rPr lang="en-US" sz="907" dirty="0">
                <a:latin typeface="Source Code Pro" pitchFamily="17"/>
                <a:ea typeface="Nimbus Sans" pitchFamily="2"/>
                <a:cs typeface="Noto Sans Devanagari" pitchFamily="2"/>
              </a:rPr>
              <a:t>-r----- 1 root </a:t>
            </a:r>
            <a:r>
              <a:rPr lang="en-US" sz="907" dirty="0" err="1">
                <a:latin typeface="Source Code Pro" pitchFamily="17"/>
                <a:ea typeface="Nimbus Sans" pitchFamily="2"/>
                <a:cs typeface="Noto Sans Devanagari" pitchFamily="2"/>
              </a:rPr>
              <a:t>mrf</a:t>
            </a:r>
            <a:r>
              <a:rPr lang="en-US" sz="907" dirty="0">
                <a:latin typeface="Source Code Pro" pitchFamily="17"/>
                <a:ea typeface="Nimbus Sans" pitchFamily="2"/>
                <a:cs typeface="Noto Sans Devanagari" pitchFamily="2"/>
              </a:rPr>
              <a:t> 239, 2 Sep 30 09:02 /dev/era2</a:t>
            </a:r>
          </a:p>
          <a:p>
            <a:pPr hangingPunct="0"/>
            <a:r>
              <a:rPr lang="en-US" sz="907" dirty="0" err="1">
                <a:latin typeface="Source Code Pro" pitchFamily="17"/>
                <a:ea typeface="Nimbus Sans" pitchFamily="2"/>
                <a:cs typeface="Noto Sans Devanagari" pitchFamily="2"/>
              </a:rPr>
              <a:t>crw</a:t>
            </a:r>
            <a:r>
              <a:rPr lang="en-US" sz="907" dirty="0">
                <a:latin typeface="Source Code Pro" pitchFamily="17"/>
                <a:ea typeface="Nimbus Sans" pitchFamily="2"/>
                <a:cs typeface="Noto Sans Devanagari" pitchFamily="2"/>
              </a:rPr>
              <a:t>-</a:t>
            </a:r>
            <a:r>
              <a:rPr lang="en-US" sz="907" dirty="0" err="1">
                <a:latin typeface="Source Code Pro" pitchFamily="17"/>
                <a:ea typeface="Nimbus Sans" pitchFamily="2"/>
                <a:cs typeface="Noto Sans Devanagari" pitchFamily="2"/>
              </a:rPr>
              <a:t>rw</a:t>
            </a:r>
            <a:r>
              <a:rPr lang="en-US" sz="907" dirty="0">
                <a:latin typeface="Source Code Pro" pitchFamily="17"/>
                <a:ea typeface="Nimbus Sans" pitchFamily="2"/>
                <a:cs typeface="Noto Sans Devanagari" pitchFamily="2"/>
              </a:rPr>
              <a:t>---- 1 root </a:t>
            </a:r>
            <a:r>
              <a:rPr lang="en-US" sz="907" dirty="0" err="1">
                <a:latin typeface="Source Code Pro" pitchFamily="17"/>
                <a:ea typeface="Nimbus Sans" pitchFamily="2"/>
                <a:cs typeface="Noto Sans Devanagari" pitchFamily="2"/>
              </a:rPr>
              <a:t>mrf</a:t>
            </a:r>
            <a:r>
              <a:rPr lang="en-US" sz="907" dirty="0">
                <a:latin typeface="Source Code Pro" pitchFamily="17"/>
                <a:ea typeface="Nimbus Sans" pitchFamily="2"/>
                <a:cs typeface="Noto Sans Devanagari" pitchFamily="2"/>
              </a:rPr>
              <a:t> 239, 3 Sep 30 09:02 /dev/era3</a:t>
            </a:r>
          </a:p>
          <a:p>
            <a:pPr hangingPunct="0"/>
            <a:endParaRPr lang="en-US" sz="907" dirty="0">
              <a:latin typeface="Source Code Pro" pitchFamily="17"/>
              <a:ea typeface="Nimbus Sans" pitchFamily="2"/>
              <a:cs typeface="Noto Sans Devanagari" pitchFamily="2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014F9-C039-B693-7CE5-1D050E8444B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80739" y="273352"/>
            <a:ext cx="8229627" cy="1145009"/>
          </a:xfrm>
        </p:spPr>
        <p:txBody>
          <a:bodyPr/>
          <a:lstStyle/>
          <a:p>
            <a:pPr lvl="0"/>
            <a:r>
              <a:rPr lang="en-US" sz="2540"/>
              <a:t>Application Programming Interface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065B6C-87BF-C2E0-D736-B6E66DD80D3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980739" y="1604841"/>
            <a:ext cx="8229627" cy="3977158"/>
          </a:xfrm>
        </p:spPr>
        <p:txBody>
          <a:bodyPr>
            <a:normAutofit/>
          </a:bodyPr>
          <a:lstStyle/>
          <a:p>
            <a:pPr marL="310262" indent="-310262">
              <a:buSzPct val="100000"/>
              <a:buFont typeface="StarSymbol"/>
              <a:buChar char="●"/>
            </a:pPr>
            <a:r>
              <a:rPr lang="en-US" sz="1452" dirty="0"/>
              <a:t>Available on </a:t>
            </a:r>
            <a:r>
              <a:rPr lang="en-US" sz="1452" dirty="0">
                <a:hlinkClick r:id="rId3"/>
              </a:rPr>
              <a:t>https://github.com/jpietari/mrf-linux-api</a:t>
            </a:r>
          </a:p>
          <a:p>
            <a:pPr marL="310262" indent="-310262">
              <a:buSzPct val="100000"/>
              <a:buFont typeface="StarSymbol"/>
              <a:buChar char="●"/>
            </a:pPr>
            <a:r>
              <a:rPr lang="en-US" sz="1452" dirty="0"/>
              <a:t>Functions for programming EVG/EVR in C</a:t>
            </a:r>
          </a:p>
          <a:p>
            <a:pPr marL="310262" indent="-310262">
              <a:buSzPct val="100000"/>
              <a:buFont typeface="StarSymbol"/>
              <a:buChar char="●"/>
            </a:pPr>
            <a:r>
              <a:rPr lang="en-US" sz="1452" dirty="0"/>
              <a:t>Shell wrapper functions to control devices from command line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B8E6C-475C-47A5-08DC-FF0B4B92F17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80739" y="273352"/>
            <a:ext cx="8229627" cy="1145009"/>
          </a:xfrm>
        </p:spPr>
        <p:txBody>
          <a:bodyPr/>
          <a:lstStyle/>
          <a:p>
            <a:pPr lvl="0"/>
            <a:r>
              <a:rPr lang="en-US" sz="2540" dirty="0"/>
              <a:t>Requirements for Building (Ubuntu installation)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B4F537-8F4D-4B0F-9A92-FF85EAFF6AA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980739" y="1604841"/>
            <a:ext cx="8229627" cy="3977158"/>
          </a:xfrm>
        </p:spPr>
        <p:txBody>
          <a:bodyPr/>
          <a:lstStyle/>
          <a:p>
            <a:pPr marL="310262" indent="-310262" defTabSz="310262">
              <a:buSzPct val="100000"/>
            </a:pPr>
            <a:r>
              <a:rPr lang="en-US" sz="1452" dirty="0"/>
              <a:t>See slide 3 for packages needed for building driver</a:t>
            </a:r>
          </a:p>
          <a:p>
            <a:pPr marL="310262" indent="-310262" defTabSz="310262">
              <a:buSzPct val="100000"/>
            </a:pPr>
            <a:r>
              <a:rPr lang="en-US" sz="1452" dirty="0"/>
              <a:t>For building </a:t>
            </a:r>
            <a:r>
              <a:rPr lang="en-US" sz="1452" dirty="0" err="1"/>
              <a:t>documentaton</a:t>
            </a:r>
            <a:r>
              <a:rPr lang="en-US" sz="1452" dirty="0"/>
              <a:t> </a:t>
            </a:r>
            <a:r>
              <a:rPr lang="en-US" sz="1452" dirty="0" err="1"/>
              <a:t>doxygen</a:t>
            </a:r>
            <a:r>
              <a:rPr lang="en-US" sz="1452" dirty="0"/>
              <a:t> and latex are needed</a:t>
            </a:r>
          </a:p>
          <a:p>
            <a:pPr marL="310262" indent="-310262" defTabSz="310262">
              <a:buSzPct val="100000"/>
            </a:pPr>
            <a:r>
              <a:rPr lang="en-US" sz="1452" dirty="0"/>
              <a:t>Install </a:t>
            </a:r>
            <a:r>
              <a:rPr lang="en-US" sz="1452" dirty="0" err="1"/>
              <a:t>doxygen</a:t>
            </a:r>
            <a:endParaRPr lang="en-US" sz="1452" dirty="0"/>
          </a:p>
          <a:p>
            <a:pPr marL="0" indent="0" defTabSz="310262">
              <a:buSzPct val="100000"/>
              <a:buNone/>
            </a:pPr>
            <a:r>
              <a:rPr lang="en-US" sz="1452" dirty="0">
                <a:latin typeface="Source Code Pro" pitchFamily="17"/>
              </a:rPr>
              <a:t>	</a:t>
            </a:r>
            <a:r>
              <a:rPr lang="en-US" sz="1270" dirty="0" err="1">
                <a:latin typeface="Source Code Pro" pitchFamily="17"/>
              </a:rPr>
              <a:t>sudo</a:t>
            </a:r>
            <a:r>
              <a:rPr lang="en-US" sz="1270" dirty="0">
                <a:latin typeface="Source Code Pro" pitchFamily="17"/>
              </a:rPr>
              <a:t> apt-get install </a:t>
            </a:r>
            <a:r>
              <a:rPr lang="en-US" sz="1270" dirty="0" err="1">
                <a:latin typeface="Source Code Pro" pitchFamily="17"/>
              </a:rPr>
              <a:t>doxygen</a:t>
            </a:r>
            <a:endParaRPr lang="en-US" sz="1270" dirty="0">
              <a:latin typeface="Source Code Pro" pitchFamily="17"/>
            </a:endParaRPr>
          </a:p>
          <a:p>
            <a:pPr marL="310262" indent="-310262" defTabSz="310262">
              <a:buSzPct val="100000"/>
            </a:pPr>
            <a:r>
              <a:rPr lang="en-US" sz="1452" dirty="0"/>
              <a:t>Install latex</a:t>
            </a:r>
          </a:p>
          <a:p>
            <a:pPr marL="0" indent="0" defTabSz="310262">
              <a:buSzPct val="100000"/>
              <a:buNone/>
            </a:pPr>
            <a:r>
              <a:rPr lang="en-US" sz="1452" dirty="0">
                <a:latin typeface="Source Code Pro" pitchFamily="17"/>
              </a:rPr>
              <a:t>	</a:t>
            </a:r>
            <a:r>
              <a:rPr lang="en-US" sz="1270" dirty="0" err="1">
                <a:latin typeface="Source Code Pro" pitchFamily="17"/>
              </a:rPr>
              <a:t>sudo</a:t>
            </a:r>
            <a:r>
              <a:rPr lang="en-US" sz="1270" dirty="0">
                <a:latin typeface="Source Code Pro" pitchFamily="17"/>
              </a:rPr>
              <a:t> apt-get install </a:t>
            </a:r>
            <a:r>
              <a:rPr lang="en-US" sz="1270" dirty="0" err="1">
                <a:latin typeface="Source Code Pro" pitchFamily="17"/>
              </a:rPr>
              <a:t>texlive</a:t>
            </a:r>
            <a:r>
              <a:rPr lang="en-US" sz="1270" dirty="0">
                <a:latin typeface="Source Code Pro" pitchFamily="17"/>
              </a:rPr>
              <a:t>-full</a:t>
            </a:r>
          </a:p>
          <a:p>
            <a:pPr lvl="0">
              <a:buSzPct val="45000"/>
              <a:buFont typeface="StarSymbol"/>
              <a:buChar char="●"/>
            </a:pPr>
            <a:endParaRPr lang="en-US" sz="2177" dirty="0">
              <a:latin typeface="Liberation Sans" pitchFamily="34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E678D-9683-8A7C-BD6A-5D7F758B3C0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80739" y="273352"/>
            <a:ext cx="8229627" cy="1145009"/>
          </a:xfrm>
        </p:spPr>
        <p:txBody>
          <a:bodyPr/>
          <a:lstStyle/>
          <a:p>
            <a:pPr lvl="0"/>
            <a:r>
              <a:rPr lang="en-US" sz="2540"/>
              <a:t>API Installation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6BA779-219D-87D2-D990-C382D41B13B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980739" y="1604841"/>
            <a:ext cx="8229627" cy="3977158"/>
          </a:xfrm>
        </p:spPr>
        <p:txBody>
          <a:bodyPr/>
          <a:lstStyle/>
          <a:p>
            <a:pPr marL="310262" indent="-310262" defTabSz="310262">
              <a:buSzPct val="100000"/>
            </a:pPr>
            <a:r>
              <a:rPr lang="en-US" sz="1452" dirty="0"/>
              <a:t>Get sources</a:t>
            </a:r>
          </a:p>
          <a:p>
            <a:pPr marL="0" indent="0" defTabSz="310262">
              <a:buSzPct val="100000"/>
              <a:buNone/>
            </a:pPr>
            <a:r>
              <a:rPr lang="en-US" sz="1452" dirty="0">
                <a:latin typeface="Source Code Pro" pitchFamily="17"/>
              </a:rPr>
              <a:t>	</a:t>
            </a:r>
            <a:r>
              <a:rPr lang="en-US" sz="1270" dirty="0">
                <a:latin typeface="Source Code Pro" pitchFamily="17"/>
              </a:rPr>
              <a:t>git clone </a:t>
            </a:r>
            <a:r>
              <a:rPr lang="en-US" sz="1270" dirty="0">
                <a:latin typeface="Source Code Pro" pitchFamily="17"/>
                <a:hlinkClick r:id="rId3"/>
              </a:rPr>
              <a:t>https://github.com/jpietari/mrf-linux-api</a:t>
            </a:r>
          </a:p>
          <a:p>
            <a:pPr marL="310262" indent="-310262" defTabSz="310262">
              <a:buSzPct val="100000"/>
            </a:pPr>
            <a:r>
              <a:rPr lang="en-US" sz="1452" dirty="0"/>
              <a:t>Build </a:t>
            </a:r>
            <a:r>
              <a:rPr lang="en-US" sz="1452" dirty="0" err="1"/>
              <a:t>api</a:t>
            </a:r>
            <a:r>
              <a:rPr lang="en-US" sz="1452" dirty="0"/>
              <a:t>, shell wrappers and documentation</a:t>
            </a:r>
          </a:p>
          <a:p>
            <a:pPr marL="0" indent="0" defTabSz="310262">
              <a:buSzPct val="100000"/>
              <a:buNone/>
            </a:pPr>
            <a:r>
              <a:rPr lang="en-US" sz="1452" dirty="0">
                <a:latin typeface="Source Code Pro" pitchFamily="17"/>
              </a:rPr>
              <a:t>	</a:t>
            </a:r>
            <a:r>
              <a:rPr lang="en-US" sz="1270" dirty="0">
                <a:latin typeface="Source Code Pro" pitchFamily="17"/>
              </a:rPr>
              <a:t>cd </a:t>
            </a:r>
            <a:r>
              <a:rPr lang="en-US" sz="1270" dirty="0" err="1">
                <a:latin typeface="Source Code Pro" pitchFamily="17"/>
              </a:rPr>
              <a:t>mrf-linux-api</a:t>
            </a:r>
            <a:endParaRPr lang="en-US" sz="1270" dirty="0">
              <a:latin typeface="Source Code Pro" pitchFamily="17"/>
            </a:endParaRPr>
          </a:p>
          <a:p>
            <a:pPr marL="0" indent="0" defTabSz="310262">
              <a:buSzPct val="100000"/>
              <a:buNone/>
            </a:pPr>
            <a:r>
              <a:rPr lang="en-US" sz="1270" dirty="0">
                <a:latin typeface="Source Code Pro" pitchFamily="17"/>
              </a:rPr>
              <a:t>	make</a:t>
            </a:r>
          </a:p>
          <a:p>
            <a:pPr lvl="0">
              <a:buSzPct val="45000"/>
              <a:buFont typeface="StarSymbol"/>
              <a:buChar char="●"/>
            </a:pPr>
            <a:endParaRPr lang="en-US" sz="2177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18265-A335-AFFF-50AC-290E693B1FB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80739" y="273352"/>
            <a:ext cx="8229627" cy="1145009"/>
          </a:xfrm>
        </p:spPr>
        <p:txBody>
          <a:bodyPr/>
          <a:lstStyle/>
          <a:p>
            <a:pPr lvl="0"/>
            <a:r>
              <a:rPr lang="en-US" sz="2540"/>
              <a:t>mmap_test – Tool to access registers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603BB9-D374-A5B0-EDC1-E7DE63C6AA8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980739" y="1604841"/>
            <a:ext cx="8229627" cy="3977158"/>
          </a:xfrm>
        </p:spPr>
        <p:txBody>
          <a:bodyPr/>
          <a:lstStyle/>
          <a:p>
            <a:pPr marL="0" indent="0">
              <a:buSzPct val="100000"/>
              <a:buNone/>
            </a:pPr>
            <a:r>
              <a:rPr lang="en-US" sz="1452" dirty="0"/>
              <a:t>Commands</a:t>
            </a:r>
          </a:p>
          <a:p>
            <a:pPr marL="674004" lvl="2" indent="-259232" hangingPunct="0">
              <a:spcBef>
                <a:spcPts val="0"/>
              </a:spcBef>
              <a:spcAft>
                <a:spcPts val="1281"/>
              </a:spcAft>
              <a:buSzPct val="75000"/>
            </a:pPr>
            <a:r>
              <a:rPr lang="en-US" sz="1089" dirty="0">
                <a:latin typeface="Liberation Sans" pitchFamily="18"/>
              </a:rPr>
              <a:t>d – dump memory block of 128 bytes</a:t>
            </a:r>
          </a:p>
          <a:p>
            <a:pPr marL="674004" lvl="2" indent="-259232" hangingPunct="0">
              <a:spcBef>
                <a:spcPts val="0"/>
              </a:spcBef>
              <a:spcAft>
                <a:spcPts val="1281"/>
              </a:spcAft>
              <a:buSzPct val="75000"/>
            </a:pPr>
            <a:r>
              <a:rPr lang="en-US" sz="1089" dirty="0">
                <a:latin typeface="Liberation Sans" pitchFamily="18"/>
              </a:rPr>
              <a:t>m – modify memory</a:t>
            </a:r>
          </a:p>
          <a:p>
            <a:pPr marL="674004" lvl="2" indent="-259232" hangingPunct="0">
              <a:spcBef>
                <a:spcPts val="0"/>
              </a:spcBef>
              <a:spcAft>
                <a:spcPts val="1281"/>
              </a:spcAft>
              <a:buSzPct val="75000"/>
            </a:pPr>
            <a:r>
              <a:rPr lang="en-US" sz="1089" dirty="0">
                <a:latin typeface="Liberation Sans" pitchFamily="18"/>
              </a:rPr>
              <a:t>q – quit</a:t>
            </a:r>
          </a:p>
          <a:p>
            <a:pPr lvl="0">
              <a:buSzPct val="45000"/>
              <a:buFont typeface="StarSymbol"/>
              <a:buChar char="●"/>
            </a:pPr>
            <a:endParaRPr lang="en-US" sz="217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>
            <a:extLst>
              <a:ext uri="{FF2B5EF4-FFF2-40B4-BE49-F238E27FC236}">
                <a16:creationId xmlns:a16="http://schemas.microsoft.com/office/drawing/2014/main" id="{35097A7B-D365-F6DA-B852-BD8779882094}"/>
              </a:ext>
            </a:extLst>
          </p:cNvPr>
          <p:cNvSpPr txBox="1"/>
          <p:nvPr/>
        </p:nvSpPr>
        <p:spPr>
          <a:xfrm>
            <a:off x="1981201" y="273051"/>
            <a:ext cx="8228013" cy="11461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358" dirty="0">
                <a:solidFill>
                  <a:srgbClr val="000000"/>
                </a:solidFill>
                <a:latin typeface="Arial"/>
                <a:ea typeface="Droid Sans Fallback"/>
              </a:rPr>
              <a:t>Typical System Layout - </a:t>
            </a:r>
            <a:r>
              <a:rPr lang="en-US" sz="2358" dirty="0">
                <a:latin typeface="Arial"/>
              </a:rPr>
              <a:t>Delay Compensation (DC)</a:t>
            </a:r>
            <a:endParaRPr dirty="0"/>
          </a:p>
        </p:txBody>
      </p:sp>
      <p:pic>
        <p:nvPicPr>
          <p:cNvPr id="9219" name="Picture 95">
            <a:extLst>
              <a:ext uri="{FF2B5EF4-FFF2-40B4-BE49-F238E27FC236}">
                <a16:creationId xmlns:a16="http://schemas.microsoft.com/office/drawing/2014/main" id="{6E8850F5-34FC-BB00-E222-B0DAFFF2D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6113" y="1236663"/>
            <a:ext cx="8293100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TextShape 2">
            <a:extLst>
              <a:ext uri="{FF2B5EF4-FFF2-40B4-BE49-F238E27FC236}">
                <a16:creationId xmlns:a16="http://schemas.microsoft.com/office/drawing/2014/main" id="{646AA766-CFF6-22DA-0A05-64D902945382}"/>
              </a:ext>
            </a:extLst>
          </p:cNvPr>
          <p:cNvSpPr txBox="1"/>
          <p:nvPr/>
        </p:nvSpPr>
        <p:spPr>
          <a:xfrm>
            <a:off x="5375276" y="4365626"/>
            <a:ext cx="5184775" cy="16684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pPr>
              <a:defRPr/>
            </a:pPr>
            <a:r>
              <a:rPr lang="en-US" dirty="0">
                <a:latin typeface="Arial"/>
              </a:rPr>
              <a:t>Event link protocol carries: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/>
              </a:rPr>
              <a:t>8 bit event codes @ event rate max. 166 MHz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/>
              </a:rPr>
              <a:t>8 bit distributed data bits @ ½ event rate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/>
              </a:rPr>
              <a:t>Data buffer transfers up to 2 </a:t>
            </a:r>
            <a:r>
              <a:rPr lang="en-US" dirty="0" err="1">
                <a:latin typeface="Arial"/>
              </a:rPr>
              <a:t>kbyte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/>
              </a:rPr>
              <a:t>Segmented data buffers up to 128 x 16 bytes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/>
              </a:rPr>
              <a:t>Max. data transfer rate 83 Mbytes/s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CE466-BE60-0EA1-B25C-35C275214D6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80739" y="273352"/>
            <a:ext cx="8229627" cy="1145009"/>
          </a:xfrm>
        </p:spPr>
        <p:txBody>
          <a:bodyPr/>
          <a:lstStyle/>
          <a:p>
            <a:pPr lvl="0"/>
            <a:r>
              <a:rPr lang="en-US" sz="2540"/>
              <a:t>mmap_test – Display memory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A0C27F-7DB2-CA14-078D-FA69D0307514}"/>
              </a:ext>
            </a:extLst>
          </p:cNvPr>
          <p:cNvSpPr txBox="1"/>
          <p:nvPr/>
        </p:nvSpPr>
        <p:spPr>
          <a:xfrm>
            <a:off x="2021237" y="1990866"/>
            <a:ext cx="6028030" cy="4380543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 anchorCtr="0" compatLnSpc="0">
            <a:spAutoFit/>
          </a:bodyPr>
          <a:lstStyle/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user@MTCA-7S-PH5a:~/mrf-linux-api/api$ ./mmap_test /dev/era3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Buffer 0x7fcf9449c000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test-&gt; d 0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00: 00010000 00000000 00000007 00000000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10: 00000000 00000000 00000000 40000000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20: 00001000 00110000 00110000 180e0207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30: 00000000 00000000 00000000 00000000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40: 00000000 00000000 00000000 00000058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50: 40000200 00000000 00000000 00000000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60: 00000000 00000000 00000000 00000000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70: 00000000 00000000 00000000 00000000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test-&gt; d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80: 079e41ed 00000000 00000003 00000000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90: 00000000 000000ff 00000000 00000000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a0: 00000000 00000030 00000000 00000000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b0: 00080000 00000000 00000000 00000000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c0: 00000000 00000000 00000000 00000000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d0: 00000000 00000000 00000000 00000000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e0: 0000003f 00000000 00000000 00000000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f0: 00000000 00000000 00000000 00000000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test-&gt;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5148CC-494C-D61B-C297-CD2840D267D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981066" y="1603208"/>
            <a:ext cx="8229627" cy="1051279"/>
          </a:xfrm>
        </p:spPr>
        <p:txBody>
          <a:bodyPr/>
          <a:lstStyle/>
          <a:p>
            <a:pPr marL="0" lvl="0" indent="0">
              <a:buSzPct val="45000"/>
              <a:buNone/>
            </a:pPr>
            <a:r>
              <a:rPr lang="en-US" sz="1814" dirty="0"/>
              <a:t>Usage: d [&lt;address offset&gt;]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B9563-9C8A-9367-148B-1CBB23B5433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80739" y="273352"/>
            <a:ext cx="8229627" cy="1145009"/>
          </a:xfrm>
        </p:spPr>
        <p:txBody>
          <a:bodyPr/>
          <a:lstStyle/>
          <a:p>
            <a:pPr lvl="0"/>
            <a:r>
              <a:rPr lang="en-US" sz="2540"/>
              <a:t>mmap_test – Modify memory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776060-8AB2-4713-0070-51F18F856287}"/>
              </a:ext>
            </a:extLst>
          </p:cNvPr>
          <p:cNvSpPr txBox="1"/>
          <p:nvPr/>
        </p:nvSpPr>
        <p:spPr>
          <a:xfrm>
            <a:off x="2021237" y="1990866"/>
            <a:ext cx="2314706" cy="1515143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 anchorCtr="0" compatLnSpc="0">
            <a:spAutoFit/>
          </a:bodyPr>
          <a:lstStyle/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test-&gt; m 8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00000008: 00000007 ? 7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0000000c: 00000000 ? .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test-&gt; m 0xb,1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0000000b: 05 ? 05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0000000c: 00 ? .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test-&gt;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92CD27-BE57-62A2-6794-420D2DBC18E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981066" y="1603208"/>
            <a:ext cx="8229627" cy="1051279"/>
          </a:xfrm>
        </p:spPr>
        <p:txBody>
          <a:bodyPr/>
          <a:lstStyle/>
          <a:p>
            <a:pPr marL="0" lvl="0" indent="0">
              <a:buSzPct val="45000"/>
              <a:buNone/>
            </a:pPr>
            <a:r>
              <a:rPr lang="en-US" sz="1814" dirty="0"/>
              <a:t>Usage: m [&lt;address offset&gt;][,&lt;size in bytes, 1, 2 or 4&gt;]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F0003-78BB-4958-6A55-CC1A472563D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80739" y="273352"/>
            <a:ext cx="8229627" cy="1145009"/>
          </a:xfrm>
        </p:spPr>
        <p:txBody>
          <a:bodyPr/>
          <a:lstStyle/>
          <a:p>
            <a:pPr lvl="0"/>
            <a:r>
              <a:rPr lang="en-US" sz="2540"/>
              <a:t>System Hardware Setup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8370AD-F7D1-C03C-0D7A-6ED9B91127D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905322" y="1218164"/>
            <a:ext cx="3411185" cy="282496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759642-5392-145F-536D-D638BB2C9706}"/>
              </a:ext>
            </a:extLst>
          </p:cNvPr>
          <p:cNvSpPr txBox="1"/>
          <p:nvPr/>
        </p:nvSpPr>
        <p:spPr>
          <a:xfrm>
            <a:off x="1938285" y="1298177"/>
            <a:ext cx="4860897" cy="4878115"/>
          </a:xfrm>
          <a:prstGeom prst="rect">
            <a:avLst/>
          </a:prstGeom>
          <a:noFill/>
          <a:ln>
            <a:noFill/>
          </a:ln>
        </p:spPr>
        <p:txBody>
          <a:bodyPr wrap="square" lIns="81646" tIns="40823" rIns="81646" bIns="40823" anchorCtr="0" compatLnSpc="0">
            <a:spAutoFit/>
          </a:bodyPr>
          <a:lstStyle/>
          <a:p>
            <a:pPr marL="310262" indent="-310262" defTabSz="310262" hangingPunct="0">
              <a:spcBef>
                <a:spcPts val="544"/>
              </a:spcBef>
              <a:buSzPct val="100000"/>
              <a:buFont typeface="StarSymbol"/>
              <a:buChar char="●"/>
            </a:pPr>
            <a:r>
              <a:rPr lang="en-US" sz="1633" dirty="0">
                <a:latin typeface="Nimbus Sans" pitchFamily="18"/>
                <a:ea typeface="Nimbus Sans" pitchFamily="2"/>
                <a:cs typeface="Noto Sans Devanagari" pitchFamily="2"/>
              </a:rPr>
              <a:t>EVG/EVM and EVR in the same crate</a:t>
            </a:r>
          </a:p>
          <a:p>
            <a:pPr marL="310262" indent="-310262" defTabSz="310262" hangingPunct="0">
              <a:spcBef>
                <a:spcPts val="544"/>
              </a:spcBef>
              <a:buSzPct val="100000"/>
              <a:buFont typeface="StarSymbol"/>
              <a:buChar char="●"/>
            </a:pPr>
            <a:r>
              <a:rPr lang="en-US" sz="1633" dirty="0">
                <a:latin typeface="Nimbus Sans" pitchFamily="18"/>
                <a:ea typeface="Nimbus Sans" pitchFamily="2"/>
                <a:cs typeface="Noto Sans Devanagari" pitchFamily="2"/>
              </a:rPr>
              <a:t>Duplex fiber connected from EVM port 1 to EVR</a:t>
            </a:r>
          </a:p>
          <a:p>
            <a:pPr marL="310262" indent="-310262" defTabSz="310262" hangingPunct="0">
              <a:spcBef>
                <a:spcPts val="544"/>
              </a:spcBef>
              <a:buSzPct val="100000"/>
              <a:buFont typeface="StarSymbol"/>
              <a:buChar char="●"/>
            </a:pPr>
            <a:r>
              <a:rPr lang="en-US" sz="1633" dirty="0">
                <a:latin typeface="Nimbus Sans" pitchFamily="18"/>
                <a:ea typeface="Nimbus Sans" pitchFamily="2"/>
                <a:cs typeface="Noto Sans Devanagari" pitchFamily="2"/>
              </a:rPr>
              <a:t>EVR TTL Outputs connected to oscilloscope</a:t>
            </a:r>
          </a:p>
          <a:p>
            <a:pPr marL="310262" indent="-310262" defTabSz="310262" hangingPunct="0">
              <a:spcBef>
                <a:spcPts val="544"/>
              </a:spcBef>
              <a:buSzPct val="45000"/>
              <a:buFont typeface="StarSymbol"/>
              <a:buChar char="●"/>
            </a:pPr>
            <a:endParaRPr lang="en-US" sz="1633" dirty="0">
              <a:latin typeface="Nimbus Sans" pitchFamily="18"/>
              <a:ea typeface="Nimbus Sans" pitchFamily="2"/>
              <a:cs typeface="Noto Sans Devanagari" pitchFamily="2"/>
            </a:endParaRPr>
          </a:p>
          <a:p>
            <a:pPr defTabSz="310262" hangingPunct="0">
              <a:spcBef>
                <a:spcPts val="544"/>
              </a:spcBef>
              <a:buSzPct val="100000"/>
            </a:pPr>
            <a:r>
              <a:rPr lang="en-US" sz="1633" dirty="0">
                <a:latin typeface="Nimbus Sans" pitchFamily="18"/>
                <a:ea typeface="Nimbus Sans" pitchFamily="2"/>
                <a:cs typeface="Noto Sans Devanagari" pitchFamily="2"/>
              </a:rPr>
              <a:t>EVG/EVM:</a:t>
            </a:r>
          </a:p>
          <a:p>
            <a:pPr marL="310262" indent="-310262" defTabSz="310262" hangingPunct="0">
              <a:spcBef>
                <a:spcPts val="544"/>
              </a:spcBef>
              <a:buSzPct val="100000"/>
              <a:buAutoNum type="arabicPeriod"/>
            </a:pPr>
            <a:r>
              <a:rPr lang="en-US" sz="1633" dirty="0">
                <a:latin typeface="Nimbus Sans" pitchFamily="18"/>
                <a:ea typeface="Nimbus Sans" pitchFamily="2"/>
                <a:cs typeface="Noto Sans Devanagari" pitchFamily="2"/>
              </a:rPr>
              <a:t>Set up event frequency – we will use internal reference programmed to 125 MHz</a:t>
            </a:r>
          </a:p>
          <a:p>
            <a:pPr marL="310262" indent="-310262" defTabSz="310262" hangingPunct="0">
              <a:spcBef>
                <a:spcPts val="544"/>
              </a:spcBef>
              <a:buSzPct val="100000"/>
              <a:buAutoNum type="arabicPeriod"/>
            </a:pPr>
            <a:r>
              <a:rPr lang="en-US" sz="1633" dirty="0">
                <a:latin typeface="Nimbus Sans" pitchFamily="18"/>
                <a:ea typeface="Nimbus Sans" pitchFamily="2"/>
                <a:cs typeface="Noto Sans Devanagari" pitchFamily="2"/>
              </a:rPr>
              <a:t>Set up delay compensation</a:t>
            </a:r>
          </a:p>
          <a:p>
            <a:pPr marL="310262" indent="-310262" defTabSz="310262" hangingPunct="0">
              <a:spcBef>
                <a:spcPts val="544"/>
              </a:spcBef>
            </a:pPr>
            <a:endParaRPr lang="en-US" sz="1633" dirty="0">
              <a:latin typeface="Nimbus Sans" pitchFamily="18"/>
              <a:ea typeface="Nimbus Sans" pitchFamily="2"/>
              <a:cs typeface="Noto Sans Devanagari" pitchFamily="2"/>
            </a:endParaRPr>
          </a:p>
          <a:p>
            <a:pPr marL="310262" indent="-310262" defTabSz="310262" hangingPunct="0">
              <a:spcBef>
                <a:spcPts val="544"/>
              </a:spcBef>
            </a:pPr>
            <a:r>
              <a:rPr lang="en-US" sz="1633" dirty="0">
                <a:latin typeface="Nimbus Sans" pitchFamily="18"/>
                <a:ea typeface="Nimbus Sans" pitchFamily="2"/>
                <a:cs typeface="Noto Sans Devanagari" pitchFamily="2"/>
              </a:rPr>
              <a:t>EVR:</a:t>
            </a:r>
          </a:p>
          <a:p>
            <a:pPr marL="310262" indent="-310262" defTabSz="310262" hangingPunct="0">
              <a:spcBef>
                <a:spcPts val="544"/>
              </a:spcBef>
              <a:buSzPct val="100000"/>
              <a:buAutoNum type="arabicPeriod"/>
            </a:pPr>
            <a:r>
              <a:rPr lang="en-US" sz="1633" dirty="0">
                <a:latin typeface="Nimbus Sans" pitchFamily="18"/>
                <a:ea typeface="Nimbus Sans" pitchFamily="2"/>
                <a:cs typeface="Noto Sans Devanagari" pitchFamily="2"/>
              </a:rPr>
              <a:t>Set up event frequency 125 MHz (reference clock needed by GTX to be able to lock to EVG/EVM clock)</a:t>
            </a:r>
          </a:p>
          <a:p>
            <a:pPr marL="310262" indent="-310262" defTabSz="310262" hangingPunct="0">
              <a:spcBef>
                <a:spcPts val="544"/>
              </a:spcBef>
              <a:buSzPct val="100000"/>
              <a:buAutoNum type="arabicPeriod"/>
            </a:pPr>
            <a:r>
              <a:rPr lang="en-US" sz="1633" dirty="0">
                <a:latin typeface="Nimbus Sans" pitchFamily="18"/>
                <a:ea typeface="Nimbus Sans" pitchFamily="2"/>
                <a:cs typeface="Noto Sans Devanagari" pitchFamily="2"/>
              </a:rPr>
              <a:t>Set up delay compensation with target delay</a:t>
            </a:r>
          </a:p>
          <a:p>
            <a:pPr marL="310262" indent="-310262" defTabSz="310262" hangingPunct="0">
              <a:spcBef>
                <a:spcPts val="544"/>
              </a:spcBef>
              <a:buSzPct val="100000"/>
              <a:buAutoNum type="arabicPeriod"/>
            </a:pPr>
            <a:r>
              <a:rPr lang="en-US" sz="1633" dirty="0">
                <a:latin typeface="Nimbus Sans" pitchFamily="18"/>
                <a:ea typeface="Nimbus Sans" pitchFamily="2"/>
                <a:cs typeface="Noto Sans Devanagari" pitchFamily="2"/>
              </a:rPr>
              <a:t>Clear RX violation flag &amp; check status</a:t>
            </a:r>
          </a:p>
          <a:p>
            <a:pPr hangingPunct="0"/>
            <a:endParaRPr lang="en-US" sz="1633" dirty="0">
              <a:latin typeface="Nimbus Sans" pitchFamily="18"/>
              <a:ea typeface="Nimbus Sans" pitchFamily="2"/>
              <a:cs typeface="Noto Sans Devanagari" pitchFamily="2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18C60-0262-D083-B188-37F42588CBA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80739" y="273352"/>
            <a:ext cx="8229627" cy="1145009"/>
          </a:xfrm>
        </p:spPr>
        <p:txBody>
          <a:bodyPr/>
          <a:lstStyle/>
          <a:p>
            <a:pPr lvl="0"/>
            <a:r>
              <a:rPr lang="en-US" sz="2540"/>
              <a:t>Setting up EVM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6EC5B1-32E1-6B3A-52EB-98E2A428F536}"/>
              </a:ext>
            </a:extLst>
          </p:cNvPr>
          <p:cNvSpPr txBox="1"/>
          <p:nvPr/>
        </p:nvSpPr>
        <p:spPr>
          <a:xfrm>
            <a:off x="1995435" y="1161992"/>
            <a:ext cx="7242686" cy="4478792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 anchorCtr="0" compatLnSpc="0"/>
          <a:lstStyle/>
          <a:p>
            <a:pPr hangingPunct="0"/>
            <a:r>
              <a:rPr lang="en-US" sz="1452" dirty="0">
                <a:latin typeface="Nimbus Sans" pitchFamily="34"/>
                <a:ea typeface="Nimbus Sans" pitchFamily="2"/>
                <a:cs typeface="Noto Sans Devanagari" pitchFamily="2"/>
              </a:rPr>
              <a:t>Set up EVM to use internal event clock generator (fractional synthesizer) and disable external RF divider:</a:t>
            </a:r>
          </a:p>
          <a:p>
            <a:pPr hangingPunct="0"/>
            <a:endParaRPr lang="en-US" sz="1270" dirty="0">
              <a:latin typeface="Source Code Pro" pitchFamily="17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270" dirty="0">
                <a:latin typeface="Source Code Pro" pitchFamily="17"/>
                <a:ea typeface="Nimbus Sans" pitchFamily="2"/>
                <a:cs typeface="Noto Sans Devanagari" pitchFamily="2"/>
              </a:rPr>
              <a:t>jpietari@MTCA-7S-PH5a:~$ cd wrapper</a:t>
            </a:r>
          </a:p>
          <a:p>
            <a:pPr hangingPunct="0"/>
            <a:r>
              <a:rPr lang="en-US" sz="1270" dirty="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</a:t>
            </a:r>
            <a:r>
              <a:rPr lang="en-US" sz="1270" dirty="0" err="1">
                <a:latin typeface="Source Code Pro" pitchFamily="17"/>
                <a:ea typeface="Nimbus Sans" pitchFamily="2"/>
                <a:cs typeface="Noto Sans Devanagari" pitchFamily="2"/>
              </a:rPr>
              <a:t>EvgSetRFInput</a:t>
            </a:r>
            <a:r>
              <a:rPr lang="en-US" sz="1270" dirty="0">
                <a:latin typeface="Source Code Pro" pitchFamily="17"/>
                <a:ea typeface="Nimbus Sans" pitchFamily="2"/>
                <a:cs typeface="Noto Sans Devanagari" pitchFamily="2"/>
              </a:rPr>
              <a:t> /dev/ega3 0 12</a:t>
            </a:r>
          </a:p>
          <a:p>
            <a:pPr hangingPunct="0"/>
            <a:endParaRPr lang="en-US" sz="1452" dirty="0">
              <a:latin typeface="Nimbus Sans" pitchFamily="34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452" dirty="0">
                <a:latin typeface="Nimbus Sans" pitchFamily="34"/>
                <a:ea typeface="Nimbus Sans" pitchFamily="2"/>
                <a:cs typeface="Noto Sans Devanagari" pitchFamily="2"/>
              </a:rPr>
              <a:t>Set up event clock frequency:</a:t>
            </a:r>
          </a:p>
          <a:p>
            <a:pPr hangingPunct="0"/>
            <a:endParaRPr lang="en-US" sz="1270" dirty="0">
              <a:latin typeface="Nimbus Sans" pitchFamily="34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270" dirty="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</a:t>
            </a:r>
            <a:r>
              <a:rPr lang="en-US" sz="1270" dirty="0" err="1">
                <a:latin typeface="Source Code Pro" pitchFamily="17"/>
                <a:ea typeface="Nimbus Sans" pitchFamily="2"/>
                <a:cs typeface="Noto Sans Devanagari" pitchFamily="2"/>
              </a:rPr>
              <a:t>EvgSetEventFrequency</a:t>
            </a:r>
            <a:r>
              <a:rPr lang="en-US" sz="1270" dirty="0">
                <a:latin typeface="Source Code Pro" pitchFamily="17"/>
                <a:ea typeface="Nimbus Sans" pitchFamily="2"/>
                <a:cs typeface="Noto Sans Devanagari" pitchFamily="2"/>
              </a:rPr>
              <a:t> /dev/ega3 125</a:t>
            </a:r>
          </a:p>
          <a:p>
            <a:pPr hangingPunct="0"/>
            <a:r>
              <a:rPr lang="en-US" sz="1270" dirty="0">
                <a:latin typeface="Source Code Pro" pitchFamily="17"/>
                <a:ea typeface="Nimbus Sans" pitchFamily="2"/>
                <a:cs typeface="Noto Sans Devanagari" pitchFamily="2"/>
              </a:rPr>
              <a:t>124.997067</a:t>
            </a:r>
          </a:p>
          <a:p>
            <a:pPr hangingPunct="0"/>
            <a:endParaRPr lang="en-US" sz="1452" dirty="0">
              <a:latin typeface="Nimbus Sans" pitchFamily="34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452" dirty="0">
                <a:latin typeface="Nimbus Sans" pitchFamily="34"/>
                <a:ea typeface="Nimbus Sans" pitchFamily="2"/>
                <a:cs typeface="Noto Sans Devanagari" pitchFamily="2"/>
              </a:rPr>
              <a:t>Enable the EVM to operate as Delay compensation master:</a:t>
            </a:r>
          </a:p>
          <a:p>
            <a:pPr hangingPunct="0"/>
            <a:endParaRPr lang="en-US" sz="1270" dirty="0">
              <a:latin typeface="Nimbus Sans" pitchFamily="34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270" dirty="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</a:t>
            </a:r>
            <a:r>
              <a:rPr lang="en-US" sz="1270" dirty="0" err="1">
                <a:latin typeface="Source Code Pro" pitchFamily="17"/>
                <a:ea typeface="Nimbus Sans" pitchFamily="2"/>
                <a:cs typeface="Noto Sans Devanagari" pitchFamily="2"/>
              </a:rPr>
              <a:t>EvgSystemMasterEnable</a:t>
            </a:r>
            <a:r>
              <a:rPr lang="en-US" sz="1270" dirty="0">
                <a:latin typeface="Source Code Pro" pitchFamily="17"/>
                <a:ea typeface="Nimbus Sans" pitchFamily="2"/>
                <a:cs typeface="Noto Sans Devanagari" pitchFamily="2"/>
              </a:rPr>
              <a:t> /dev/ega3 1</a:t>
            </a:r>
          </a:p>
          <a:p>
            <a:pPr hangingPunct="0"/>
            <a:r>
              <a:rPr lang="en-US" sz="1270" dirty="0">
                <a:latin typeface="Source Code Pro" pitchFamily="17"/>
                <a:ea typeface="Nimbus Sans" pitchFamily="2"/>
                <a:cs typeface="Noto Sans Devanagari" pitchFamily="2"/>
              </a:rPr>
              <a:t>1</a:t>
            </a:r>
          </a:p>
          <a:p>
            <a:pPr hangingPunct="0"/>
            <a:endParaRPr lang="en-US" sz="1270" dirty="0">
              <a:latin typeface="Source Code Pro" pitchFamily="17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452" dirty="0">
                <a:latin typeface="Nimbus Sans" pitchFamily="34"/>
                <a:ea typeface="Nimbus Sans" pitchFamily="2"/>
                <a:cs typeface="Noto Sans Devanagari" pitchFamily="2"/>
              </a:rPr>
              <a:t>Enable Beacon event required by delay compensation:</a:t>
            </a:r>
          </a:p>
          <a:p>
            <a:pPr hangingPunct="0"/>
            <a:endParaRPr lang="en-US" sz="1270" dirty="0">
              <a:latin typeface="Nimbus Sans" pitchFamily="34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270" dirty="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</a:t>
            </a:r>
            <a:r>
              <a:rPr lang="en-US" sz="1270" dirty="0" err="1">
                <a:latin typeface="Source Code Pro" pitchFamily="17"/>
                <a:ea typeface="Nimbus Sans" pitchFamily="2"/>
                <a:cs typeface="Noto Sans Devanagari" pitchFamily="2"/>
              </a:rPr>
              <a:t>EvgBeaconEnable</a:t>
            </a:r>
            <a:r>
              <a:rPr lang="en-US" sz="1270" dirty="0">
                <a:latin typeface="Source Code Pro" pitchFamily="17"/>
                <a:ea typeface="Nimbus Sans" pitchFamily="2"/>
                <a:cs typeface="Noto Sans Devanagari" pitchFamily="2"/>
              </a:rPr>
              <a:t> /dev/ega3 1</a:t>
            </a:r>
          </a:p>
          <a:p>
            <a:pPr hangingPunct="0"/>
            <a:r>
              <a:rPr lang="en-US" sz="1270" dirty="0">
                <a:latin typeface="Source Code Pro" pitchFamily="17"/>
                <a:ea typeface="Nimbus Sans" pitchFamily="2"/>
                <a:cs typeface="Noto Sans Devanagari" pitchFamily="2"/>
              </a:rPr>
              <a:t>1</a:t>
            </a:r>
          </a:p>
          <a:p>
            <a:pPr hangingPunct="0"/>
            <a:endParaRPr lang="en-US" sz="1270" dirty="0">
              <a:latin typeface="Source Code Pro" pitchFamily="17"/>
              <a:ea typeface="Nimbus Sans" pitchFamily="2"/>
              <a:cs typeface="Noto Sans Devanagari" pitchFamily="2"/>
            </a:endParaRPr>
          </a:p>
          <a:p>
            <a:pPr hangingPunct="0"/>
            <a:endParaRPr lang="en-US" sz="1452" dirty="0">
              <a:latin typeface="Nimbus Sans" pitchFamily="34"/>
              <a:ea typeface="Nimbus Sans" pitchFamily="2"/>
              <a:cs typeface="Noto Sans Devanagari" pitchFamily="2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4649A-E5BE-88C1-8E53-D5690577539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95436" y="99283"/>
            <a:ext cx="8229627" cy="730244"/>
          </a:xfrm>
        </p:spPr>
        <p:txBody>
          <a:bodyPr/>
          <a:lstStyle/>
          <a:p>
            <a:pPr lvl="0"/>
            <a:r>
              <a:rPr lang="en-US" sz="2540"/>
              <a:t>Setting up EVR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A20B58-CD07-2D4B-2738-D90807E740CE}"/>
              </a:ext>
            </a:extLst>
          </p:cNvPr>
          <p:cNvSpPr txBox="1"/>
          <p:nvPr/>
        </p:nvSpPr>
        <p:spPr>
          <a:xfrm>
            <a:off x="1995435" y="663621"/>
            <a:ext cx="7242686" cy="5573834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 anchorCtr="0" compatLnSpc="0"/>
          <a:lstStyle/>
          <a:p>
            <a:pPr hangingPunct="0"/>
            <a:r>
              <a:rPr lang="en-US" sz="1452">
                <a:latin typeface="Nimbus Sans" pitchFamily="34"/>
                <a:ea typeface="Nimbus Sans" pitchFamily="2"/>
                <a:cs typeface="Noto Sans Devanagari" pitchFamily="2"/>
              </a:rPr>
              <a:t>Set up EVR reference clock:</a:t>
            </a:r>
          </a:p>
          <a:p>
            <a:pPr hangingPunct="0"/>
            <a:endParaRPr lang="en-US" sz="544">
              <a:latin typeface="Source Code Pro" pitchFamily="17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./EvrSetEventFrequency /dev/era3 125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124.997067</a:t>
            </a:r>
          </a:p>
          <a:p>
            <a:pPr hangingPunct="0"/>
            <a:endParaRPr lang="en-US" sz="544">
              <a:latin typeface="Source Code Pro" pitchFamily="17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452">
                <a:latin typeface="Nimbus Sans" pitchFamily="34"/>
                <a:ea typeface="Nimbus Sans" pitchFamily="2"/>
                <a:cs typeface="Noto Sans Devanagari" pitchFamily="2"/>
              </a:rPr>
              <a:t>Enable EVR Delay compensation mode:</a:t>
            </a:r>
          </a:p>
          <a:p>
            <a:pPr hangingPunct="0"/>
            <a:endParaRPr lang="en-US" sz="544">
              <a:latin typeface="Nimbus Sans" pitchFamily="34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./EvrDCEnable /dev/era3 1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1</a:t>
            </a:r>
          </a:p>
          <a:p>
            <a:pPr hangingPunct="0"/>
            <a:endParaRPr lang="en-US" sz="544">
              <a:latin typeface="Source Code Pro" pitchFamily="17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452">
                <a:latin typeface="Nimbus Sans" pitchFamily="34"/>
                <a:ea typeface="Nimbus Sans" pitchFamily="2"/>
                <a:cs typeface="Noto Sans Devanagari" pitchFamily="2"/>
              </a:rPr>
              <a:t>Set up EVR Target delay:</a:t>
            </a:r>
          </a:p>
          <a:p>
            <a:pPr hangingPunct="0"/>
            <a:endParaRPr lang="en-US" sz="544">
              <a:latin typeface="Nimbus Sans" pitchFamily="34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./EvrSetTargetDelay /dev/era3 0x200000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2097152</a:t>
            </a:r>
          </a:p>
          <a:p>
            <a:pPr hangingPunct="0"/>
            <a:endParaRPr lang="en-US" sz="544">
              <a:latin typeface="Source Code Pro" pitchFamily="17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452">
                <a:latin typeface="Nimbus Sans" pitchFamily="34"/>
                <a:ea typeface="Nimbus Sans" pitchFamily="2"/>
                <a:cs typeface="Noto Sans Devanagari" pitchFamily="2"/>
              </a:rPr>
              <a:t>Clear violation (and verify link is up if we can clear the violation flag):</a:t>
            </a:r>
          </a:p>
          <a:p>
            <a:pPr hangingPunct="0"/>
            <a:endParaRPr lang="en-US" sz="544">
              <a:latin typeface="Nimbus Sans" pitchFamily="34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./EvrGetViolation /dev/era3 1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0</a:t>
            </a:r>
          </a:p>
          <a:p>
            <a:pPr hangingPunct="0"/>
            <a:endParaRPr lang="en-US" sz="544">
              <a:latin typeface="Source Code Pro" pitchFamily="17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452">
                <a:latin typeface="Nimbus Sans" pitchFamily="34"/>
                <a:ea typeface="Nimbus Sans" pitchFamily="2"/>
                <a:cs typeface="Noto Sans Devanagari" pitchFamily="2"/>
              </a:rPr>
              <a:t>Check Delay Compensation Status:</a:t>
            </a:r>
          </a:p>
          <a:p>
            <a:pPr hangingPunct="0"/>
            <a:endParaRPr lang="en-US" sz="544">
              <a:latin typeface="Nimbus Sans" pitchFamily="34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./EvrDumpDC /dev/era3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DC Enable 1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DC Status 0x0100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DC Delay Target 00200000, (1000.000000 ns)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DC Delay Value 001fb6e0, (991.073608 ns)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./EvrDumpDC /dev/era3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DC Enable 1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DC Status 0x0701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DC Delay Target 00200000, (1000.000000 ns)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DC Delay Value 0020000c, (1000.005722 ns)</a:t>
            </a:r>
          </a:p>
          <a:p>
            <a:pPr hangingPunct="0"/>
            <a:endParaRPr lang="en-US" sz="1270">
              <a:latin typeface="Source Code Pro" pitchFamily="17"/>
              <a:ea typeface="Nimbus Sans" pitchFamily="2"/>
              <a:cs typeface="Noto Sans Devanagari" pitchFamily="2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4B0B3-68C3-F37E-1249-ADAA17AFBD7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80739" y="273352"/>
            <a:ext cx="8229627" cy="1145009"/>
          </a:xfrm>
        </p:spPr>
        <p:txBody>
          <a:bodyPr/>
          <a:lstStyle/>
          <a:p>
            <a:pPr lvl="0"/>
            <a:r>
              <a:rPr lang="en-US" sz="2540"/>
              <a:t>Working with Events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4A71C6-B515-7E6E-8D15-B672723FECA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905322" y="1218164"/>
            <a:ext cx="3411185" cy="282496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A92C83-97B3-E666-A835-D7CD43B6EA0F}"/>
              </a:ext>
            </a:extLst>
          </p:cNvPr>
          <p:cNvSpPr txBox="1"/>
          <p:nvPr/>
        </p:nvSpPr>
        <p:spPr>
          <a:xfrm>
            <a:off x="1938285" y="1298177"/>
            <a:ext cx="4696014" cy="3856362"/>
          </a:xfrm>
          <a:prstGeom prst="rect">
            <a:avLst/>
          </a:prstGeom>
          <a:noFill/>
          <a:ln>
            <a:noFill/>
          </a:ln>
        </p:spPr>
        <p:txBody>
          <a:bodyPr wrap="square" lIns="81646" tIns="40823" rIns="81646" bIns="40823" anchorCtr="0" compatLnSpc="0">
            <a:spAutoFit/>
          </a:bodyPr>
          <a:lstStyle/>
          <a:p>
            <a:pPr marL="310262" indent="-310262" hangingPunct="0">
              <a:spcBef>
                <a:spcPts val="514"/>
              </a:spcBef>
              <a:spcAft>
                <a:spcPts val="514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33" dirty="0">
                <a:latin typeface="Nimbus Sans" pitchFamily="18"/>
                <a:ea typeface="Nimbus Sans" pitchFamily="2"/>
                <a:cs typeface="Noto Sans Devanagari" pitchFamily="2"/>
              </a:rPr>
              <a:t>EVR has an event FIFO to store received events</a:t>
            </a:r>
          </a:p>
          <a:p>
            <a:pPr marL="310262" indent="-310262" hangingPunct="0">
              <a:spcBef>
                <a:spcPts val="514"/>
              </a:spcBef>
              <a:spcAft>
                <a:spcPts val="514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33" dirty="0">
                <a:latin typeface="Nimbus Sans" pitchFamily="18"/>
                <a:ea typeface="Nimbus Sans" pitchFamily="2"/>
                <a:cs typeface="Noto Sans Devanagari" pitchFamily="2"/>
              </a:rPr>
              <a:t>We use </a:t>
            </a:r>
            <a:r>
              <a:rPr lang="en-US" sz="1633" dirty="0" err="1">
                <a:latin typeface="Nimbus Sans" pitchFamily="18"/>
                <a:ea typeface="Nimbus Sans" pitchFamily="2"/>
                <a:cs typeface="Noto Sans Devanagari" pitchFamily="2"/>
              </a:rPr>
              <a:t>evr_fifo_monitor</a:t>
            </a:r>
            <a:r>
              <a:rPr lang="en-US" sz="1633" dirty="0">
                <a:latin typeface="Nimbus Sans" pitchFamily="18"/>
                <a:ea typeface="Nimbus Sans" pitchFamily="2"/>
                <a:cs typeface="Noto Sans Devanagari" pitchFamily="2"/>
              </a:rPr>
              <a:t> tool in API to show received events</a:t>
            </a:r>
          </a:p>
          <a:p>
            <a:pPr hangingPunct="0">
              <a:spcBef>
                <a:spcPts val="514"/>
              </a:spcBef>
              <a:spcAft>
                <a:spcPts val="514"/>
              </a:spcAft>
              <a:buSzPct val="100000"/>
            </a:pPr>
            <a:endParaRPr lang="en-US" sz="1633" dirty="0">
              <a:latin typeface="Nimbus Sans" pitchFamily="18"/>
              <a:ea typeface="Nimbus Sans" pitchFamily="2"/>
              <a:cs typeface="Noto Sans Devanagari" pitchFamily="2"/>
            </a:endParaRPr>
          </a:p>
          <a:p>
            <a:pPr hangingPunct="0">
              <a:spcBef>
                <a:spcPts val="514"/>
              </a:spcBef>
              <a:spcAft>
                <a:spcPts val="514"/>
              </a:spcAft>
              <a:buSzPct val="100000"/>
            </a:pPr>
            <a:endParaRPr lang="en-US" sz="1633" dirty="0">
              <a:latin typeface="Nimbus Sans" pitchFamily="18"/>
              <a:ea typeface="Nimbus Sans" pitchFamily="2"/>
              <a:cs typeface="Noto Sans Devanagari" pitchFamily="2"/>
            </a:endParaRPr>
          </a:p>
          <a:p>
            <a:pPr marL="310262" indent="-310262" hangingPunct="0">
              <a:spcBef>
                <a:spcPts val="514"/>
              </a:spcBef>
              <a:spcAft>
                <a:spcPts val="514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33" dirty="0">
                <a:latin typeface="Nimbus Sans" pitchFamily="18"/>
                <a:ea typeface="Nimbus Sans" pitchFamily="2"/>
                <a:cs typeface="Noto Sans Devanagari" pitchFamily="2"/>
              </a:rPr>
              <a:t>Enable EVR</a:t>
            </a:r>
          </a:p>
          <a:p>
            <a:pPr marL="310262" indent="-310262" hangingPunct="0">
              <a:spcBef>
                <a:spcPts val="514"/>
              </a:spcBef>
              <a:spcAft>
                <a:spcPts val="514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33" dirty="0">
                <a:latin typeface="Nimbus Sans" pitchFamily="18"/>
                <a:ea typeface="Nimbus Sans" pitchFamily="2"/>
                <a:cs typeface="Noto Sans Devanagari" pitchFamily="2"/>
              </a:rPr>
              <a:t>Set up EVR mapping RAM to store event codes 0x01 to 0x04 in FIFO</a:t>
            </a:r>
          </a:p>
          <a:p>
            <a:pPr marL="310262" indent="-310262" hangingPunct="0">
              <a:spcBef>
                <a:spcPts val="514"/>
              </a:spcBef>
              <a:spcAft>
                <a:spcPts val="514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33" dirty="0">
                <a:latin typeface="Nimbus Sans" pitchFamily="18"/>
                <a:ea typeface="Nimbus Sans" pitchFamily="2"/>
                <a:cs typeface="Noto Sans Devanagari" pitchFamily="2"/>
              </a:rPr>
              <a:t>Enable mapping RAM</a:t>
            </a:r>
          </a:p>
          <a:p>
            <a:pPr marL="310262" indent="-310262" hangingPunct="0">
              <a:spcBef>
                <a:spcPts val="514"/>
              </a:spcBef>
              <a:spcAft>
                <a:spcPts val="514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33" dirty="0">
                <a:latin typeface="Nimbus Sans" pitchFamily="18"/>
                <a:ea typeface="Nimbus Sans" pitchFamily="2"/>
                <a:cs typeface="Noto Sans Devanagari" pitchFamily="2"/>
              </a:rPr>
              <a:t>Start </a:t>
            </a:r>
            <a:r>
              <a:rPr lang="en-US" sz="1633" dirty="0" err="1">
                <a:latin typeface="Nimbus Sans" pitchFamily="18"/>
                <a:ea typeface="Nimbus Sans" pitchFamily="2"/>
                <a:cs typeface="Noto Sans Devanagari" pitchFamily="2"/>
              </a:rPr>
              <a:t>evr_fifo_monitor</a:t>
            </a:r>
            <a:endParaRPr lang="en-US" sz="1633" dirty="0">
              <a:latin typeface="Nimbus Sans" pitchFamily="18"/>
              <a:ea typeface="Nimbus Sans" pitchFamily="2"/>
              <a:cs typeface="Noto Sans Devanagari" pitchFamily="2"/>
            </a:endParaRPr>
          </a:p>
          <a:p>
            <a:pPr hangingPunct="0"/>
            <a:endParaRPr lang="en-US" sz="1633" dirty="0">
              <a:latin typeface="Nimbus Sans" pitchFamily="18"/>
              <a:ea typeface="Nimbus Sans" pitchFamily="2"/>
              <a:cs typeface="Noto Sans Devanagari" pitchFamily="2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12D64-3590-2F47-F453-1F3529EA27B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95436" y="99283"/>
            <a:ext cx="8229627" cy="730244"/>
          </a:xfrm>
        </p:spPr>
        <p:txBody>
          <a:bodyPr/>
          <a:lstStyle/>
          <a:p>
            <a:pPr lvl="0"/>
            <a:r>
              <a:rPr lang="en-US" sz="2540"/>
              <a:t>Setting up EVR (2)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A9C7E7-6ED2-B461-6FB0-89EDF2473570}"/>
              </a:ext>
            </a:extLst>
          </p:cNvPr>
          <p:cNvSpPr txBox="1"/>
          <p:nvPr/>
        </p:nvSpPr>
        <p:spPr>
          <a:xfrm>
            <a:off x="1995435" y="663622"/>
            <a:ext cx="7242686" cy="4478792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 anchorCtr="0" compatLnSpc="0"/>
          <a:lstStyle/>
          <a:p>
            <a:pPr hangingPunct="0"/>
            <a:r>
              <a:rPr lang="en-US" sz="1452">
                <a:latin typeface="Nimbus Sans" pitchFamily="34"/>
                <a:ea typeface="Nimbus Sans" pitchFamily="2"/>
                <a:cs typeface="Noto Sans Devanagari" pitchFamily="2"/>
              </a:rPr>
              <a:t>Enable EVR:</a:t>
            </a:r>
          </a:p>
          <a:p>
            <a:pPr hangingPunct="0"/>
            <a:endParaRPr lang="en-US" sz="544">
              <a:latin typeface="Source Code Pro" pitchFamily="17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./EvrEnable /dev/era3 1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1</a:t>
            </a:r>
          </a:p>
          <a:p>
            <a:pPr hangingPunct="0"/>
            <a:endParaRPr lang="en-US" sz="544">
              <a:latin typeface="Source Code Pro" pitchFamily="17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452">
                <a:latin typeface="Nimbus Sans" pitchFamily="34"/>
                <a:ea typeface="Nimbus Sans" pitchFamily="2"/>
                <a:cs typeface="Noto Sans Devanagari" pitchFamily="2"/>
              </a:rPr>
              <a:t>Enable events to be stores into event FIFO:</a:t>
            </a:r>
          </a:p>
          <a:p>
            <a:pPr hangingPunct="0"/>
            <a:endParaRPr lang="en-US" sz="544">
              <a:latin typeface="Nimbus Sans" pitchFamily="34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./EvrSetFIFOEvent /dev/era3 0 1 1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./EvrSetFIFOEvent /dev/era3 0 2 1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./EvrSetFIFOEvent /dev/era3 0 3 1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./EvrSetFIFOEvent /dev/era3 0 4 1</a:t>
            </a:r>
          </a:p>
          <a:p>
            <a:pPr hangingPunct="0"/>
            <a:endParaRPr lang="en-US" sz="1270">
              <a:latin typeface="Source Code Pro" pitchFamily="17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452">
                <a:latin typeface="Nimbus Sans" pitchFamily="34"/>
                <a:ea typeface="Nimbus Sans" pitchFamily="2"/>
                <a:cs typeface="Noto Sans Devanagari" pitchFamily="2"/>
              </a:rPr>
              <a:t>Enable map RAM 0:</a:t>
            </a:r>
          </a:p>
          <a:p>
            <a:pPr hangingPunct="0"/>
            <a:endParaRPr lang="en-US" sz="544">
              <a:latin typeface="Nimbus Sans" pitchFamily="34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./EvrMapRamEnable /dev/era3 0 1</a:t>
            </a:r>
          </a:p>
          <a:p>
            <a:pPr hangingPunct="0"/>
            <a:endParaRPr lang="en-US" sz="1270">
              <a:latin typeface="Source Code Pro" pitchFamily="17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452">
                <a:latin typeface="Nimbus Sans" pitchFamily="34"/>
                <a:ea typeface="Nimbus Sans" pitchFamily="2"/>
                <a:cs typeface="Noto Sans Devanagari" pitchFamily="2"/>
              </a:rPr>
              <a:t>Start evr_fifo_monitor tool (in another window):</a:t>
            </a:r>
          </a:p>
          <a:p>
            <a:pPr hangingPunct="0"/>
            <a:endParaRPr lang="en-US" sz="1452">
              <a:latin typeface="Nimbus Sans" pitchFamily="34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jpietari@MTCA-7S-PH5a:~/api$ ./evr_fifo_monitor /dev/era3</a:t>
            </a:r>
          </a:p>
          <a:p>
            <a:pPr hangingPunct="0"/>
            <a:endParaRPr lang="en-US" sz="1270">
              <a:latin typeface="Source Code Pro" pitchFamily="17"/>
              <a:ea typeface="Nimbus Sans" pitchFamily="2"/>
              <a:cs typeface="Noto Sans Devanagari" pitchFamily="2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45AB0-CB2B-7831-B9A2-841A5A31F41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80739" y="273352"/>
            <a:ext cx="8229627" cy="1145009"/>
          </a:xfrm>
        </p:spPr>
        <p:txBody>
          <a:bodyPr/>
          <a:lstStyle/>
          <a:p>
            <a:pPr lvl="0"/>
            <a:r>
              <a:rPr lang="en-US" sz="2540"/>
              <a:t>Sending Events with EVG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BB9EDB-47FD-8B17-48E7-D7431C0AEF9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905322" y="1218164"/>
            <a:ext cx="3411185" cy="282496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E8348E-5431-C343-F915-3BEF1B1C00BA}"/>
              </a:ext>
            </a:extLst>
          </p:cNvPr>
          <p:cNvSpPr txBox="1"/>
          <p:nvPr/>
        </p:nvSpPr>
        <p:spPr>
          <a:xfrm>
            <a:off x="1938284" y="1298177"/>
            <a:ext cx="3135508" cy="2257526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 anchorCtr="0" compatLnSpc="0">
            <a:spAutoFit/>
          </a:bodyPr>
          <a:lstStyle/>
          <a:p>
            <a:pPr marL="259232" indent="-259232" hangingPunct="0">
              <a:spcBef>
                <a:spcPts val="514"/>
              </a:spcBef>
              <a:spcAft>
                <a:spcPts val="514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33" dirty="0">
                <a:latin typeface="Nimbus Sans" pitchFamily="18"/>
                <a:ea typeface="Nimbus Sans" pitchFamily="2"/>
                <a:cs typeface="Noto Sans Devanagari" pitchFamily="2"/>
              </a:rPr>
              <a:t>EVG can send software events</a:t>
            </a:r>
          </a:p>
          <a:p>
            <a:pPr marL="259232" indent="-259232" hangingPunct="0">
              <a:spcBef>
                <a:spcPts val="514"/>
              </a:spcBef>
              <a:spcAft>
                <a:spcPts val="514"/>
              </a:spcAft>
              <a:buSzPct val="100000"/>
              <a:buFont typeface="Arial" panose="020B0604020202020204" pitchFamily="34" charset="0"/>
              <a:buChar char="•"/>
            </a:pPr>
            <a:endParaRPr lang="en-US" sz="1633" dirty="0">
              <a:latin typeface="Nimbus Sans" pitchFamily="18"/>
              <a:ea typeface="Nimbus Sans" pitchFamily="2"/>
              <a:cs typeface="Noto Sans Devanagari" pitchFamily="2"/>
            </a:endParaRPr>
          </a:p>
          <a:p>
            <a:pPr marL="259232" indent="-259232" hangingPunct="0">
              <a:spcBef>
                <a:spcPts val="514"/>
              </a:spcBef>
              <a:spcAft>
                <a:spcPts val="514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33" dirty="0">
                <a:latin typeface="Nimbus Sans" pitchFamily="18"/>
                <a:ea typeface="Nimbus Sans" pitchFamily="2"/>
                <a:cs typeface="Noto Sans Devanagari" pitchFamily="2"/>
              </a:rPr>
              <a:t>Enable EVG</a:t>
            </a:r>
          </a:p>
          <a:p>
            <a:pPr marL="259232" indent="-259232" hangingPunct="0">
              <a:spcBef>
                <a:spcPts val="514"/>
              </a:spcBef>
              <a:spcAft>
                <a:spcPts val="514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33" dirty="0">
                <a:latin typeface="Nimbus Sans" pitchFamily="18"/>
                <a:ea typeface="Nimbus Sans" pitchFamily="2"/>
                <a:cs typeface="Noto Sans Devanagari" pitchFamily="2"/>
              </a:rPr>
              <a:t>Enable EVG software events</a:t>
            </a:r>
          </a:p>
          <a:p>
            <a:pPr marL="259232" indent="-259232" hangingPunct="0">
              <a:spcBef>
                <a:spcPts val="514"/>
              </a:spcBef>
              <a:spcAft>
                <a:spcPts val="514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33" dirty="0">
                <a:latin typeface="Nimbus Sans" pitchFamily="18"/>
                <a:ea typeface="Nimbus Sans" pitchFamily="2"/>
                <a:cs typeface="Noto Sans Devanagari" pitchFamily="2"/>
              </a:rPr>
              <a:t>Send software events</a:t>
            </a:r>
          </a:p>
          <a:p>
            <a:pPr marL="259232" indent="-259232" hangingPunct="0">
              <a:spcBef>
                <a:spcPts val="514"/>
              </a:spcBef>
              <a:spcAft>
                <a:spcPts val="514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33" dirty="0">
                <a:latin typeface="Nimbus Sans" pitchFamily="18"/>
                <a:ea typeface="Nimbus Sans" pitchFamily="2"/>
                <a:cs typeface="Noto Sans Devanagari" pitchFamily="2"/>
              </a:rPr>
              <a:t>Monitor events received by EVR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C1D85-A01B-31AE-6E2F-0AEE458F537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80739" y="273352"/>
            <a:ext cx="8229627" cy="1145009"/>
          </a:xfrm>
        </p:spPr>
        <p:txBody>
          <a:bodyPr/>
          <a:lstStyle/>
          <a:p>
            <a:pPr lvl="0"/>
            <a:r>
              <a:rPr lang="en-US" sz="2540"/>
              <a:t>Sending Software events with EVG/EVM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4FBFA9-450A-7C99-63C2-CB45E328181F}"/>
              </a:ext>
            </a:extLst>
          </p:cNvPr>
          <p:cNvSpPr txBox="1"/>
          <p:nvPr/>
        </p:nvSpPr>
        <p:spPr>
          <a:xfrm>
            <a:off x="1995435" y="1161991"/>
            <a:ext cx="7242686" cy="5122820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 anchorCtr="0" compatLnSpc="0"/>
          <a:lstStyle/>
          <a:p>
            <a:pPr hangingPunct="0"/>
            <a:r>
              <a:rPr lang="en-US" sz="1452">
                <a:latin typeface="Nimbus Sans" pitchFamily="34"/>
                <a:ea typeface="Nimbus Sans" pitchFamily="2"/>
                <a:cs typeface="Noto Sans Devanagari" pitchFamily="2"/>
              </a:rPr>
              <a:t>Enable EVG:</a:t>
            </a:r>
          </a:p>
          <a:p>
            <a:pPr hangingPunct="0"/>
            <a:endParaRPr lang="en-US" sz="544">
              <a:latin typeface="Source Code Pro" pitchFamily="17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./EvgEnable /dev/ega3 1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1</a:t>
            </a:r>
          </a:p>
          <a:p>
            <a:pPr hangingPunct="0"/>
            <a:endParaRPr lang="en-US" sz="544">
              <a:latin typeface="Source Code Pro" pitchFamily="17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452">
                <a:latin typeface="Nimbus Sans" pitchFamily="34"/>
                <a:ea typeface="Nimbus Sans" pitchFamily="2"/>
                <a:cs typeface="Noto Sans Devanagari" pitchFamily="2"/>
              </a:rPr>
              <a:t>Enable software events:</a:t>
            </a:r>
          </a:p>
          <a:p>
            <a:pPr hangingPunct="0"/>
            <a:endParaRPr lang="en-US" sz="544">
              <a:latin typeface="Nimbus Sans" pitchFamily="34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./EvgSWEventEnable /dev/ega3 1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1</a:t>
            </a:r>
          </a:p>
          <a:p>
            <a:pPr hangingPunct="0"/>
            <a:endParaRPr lang="en-US" sz="544">
              <a:latin typeface="Source Code Pro" pitchFamily="17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452">
                <a:latin typeface="Nimbus Sans" pitchFamily="34"/>
                <a:ea typeface="Nimbus Sans" pitchFamily="2"/>
                <a:cs typeface="Noto Sans Devanagari" pitchFamily="2"/>
              </a:rPr>
              <a:t>Send software events:</a:t>
            </a:r>
          </a:p>
          <a:p>
            <a:pPr hangingPunct="0"/>
            <a:endParaRPr lang="en-US" sz="544">
              <a:latin typeface="Nimbus Sans" pitchFamily="34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./EvgSendSWEvent /dev/ega3 1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1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./EvgSendSWEvent /dev/ega3 2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1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./EvgSendSWEvent /dev/ega3 3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1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./EvgSendSWEvent /dev/ega3 4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1</a:t>
            </a:r>
          </a:p>
          <a:p>
            <a:pPr hangingPunct="0"/>
            <a:endParaRPr lang="en-US" sz="544">
              <a:latin typeface="Source Code Pro" pitchFamily="17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452">
                <a:latin typeface="Nimbus Sans" pitchFamily="34"/>
                <a:ea typeface="Nimbus Sans" pitchFamily="2"/>
                <a:cs typeface="Noto Sans Devanagari" pitchFamily="2"/>
              </a:rPr>
              <a:t>evr_fifo_monitor shows received events (timestamping has not been set up yet):</a:t>
            </a:r>
          </a:p>
          <a:p>
            <a:pPr hangingPunct="0"/>
            <a:endParaRPr lang="en-US" sz="1270">
              <a:latin typeface="Nimbus Sans" pitchFamily="34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jpietari@MTCA-7S-PH5a:~/api$ ./evr_fifo_monitor /dev/era3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FIFO Code 00000001, 00000000:00000000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FIFO Code 00000002, 00000000:00000000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FIFO Code 00000003, 00000000:00000000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FIFO Code 00000004, 00000000:00000000</a:t>
            </a:r>
          </a:p>
          <a:p>
            <a:pPr hangingPunct="0"/>
            <a:endParaRPr lang="en-US" sz="1270">
              <a:latin typeface="Source Code Pro" pitchFamily="17"/>
              <a:ea typeface="Nimbus Sans" pitchFamily="2"/>
              <a:cs typeface="Noto Sans Devanagari" pitchFamily="2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F65D8-718D-4071-2178-85C0933FAA7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80739" y="273352"/>
            <a:ext cx="8229627" cy="1145009"/>
          </a:xfrm>
        </p:spPr>
        <p:txBody>
          <a:bodyPr/>
          <a:lstStyle/>
          <a:p>
            <a:pPr lvl="0"/>
            <a:r>
              <a:rPr lang="en-US" sz="2540"/>
              <a:t>Setting up MXC and trigger events with EVG/EVM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21BE26-24B7-0D90-481A-F54CA5C0400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905322" y="1218164"/>
            <a:ext cx="3411185" cy="282496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668D92-58CD-103A-B2DA-0BE315ADE073}"/>
              </a:ext>
            </a:extLst>
          </p:cNvPr>
          <p:cNvSpPr txBox="1"/>
          <p:nvPr/>
        </p:nvSpPr>
        <p:spPr>
          <a:xfrm>
            <a:off x="1938284" y="1298177"/>
            <a:ext cx="4807360" cy="3152707"/>
          </a:xfrm>
          <a:prstGeom prst="rect">
            <a:avLst/>
          </a:prstGeom>
          <a:noFill/>
          <a:ln>
            <a:noFill/>
          </a:ln>
        </p:spPr>
        <p:txBody>
          <a:bodyPr wrap="square" lIns="81646" tIns="40823" rIns="81646" bIns="40823" anchorCtr="0" compatLnSpc="0">
            <a:spAutoFit/>
          </a:bodyPr>
          <a:lstStyle/>
          <a:p>
            <a:pPr marL="310262" indent="-310262" defTabSz="310262" hangingPunct="0">
              <a:spcBef>
                <a:spcPts val="514"/>
              </a:spcBef>
              <a:spcAft>
                <a:spcPts val="514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33" dirty="0">
                <a:latin typeface="Nimbus Sans" pitchFamily="18"/>
                <a:ea typeface="Nimbus Sans" pitchFamily="2"/>
                <a:cs typeface="Noto Sans Devanagari" pitchFamily="2"/>
              </a:rPr>
              <a:t>We set up a multiplexed counter to run and generate an event at 1 Hz</a:t>
            </a:r>
          </a:p>
          <a:p>
            <a:pPr marL="310262" indent="-310262" defTabSz="310262" hangingPunct="0">
              <a:spcBef>
                <a:spcPts val="514"/>
              </a:spcBef>
              <a:spcAft>
                <a:spcPts val="514"/>
              </a:spcAft>
              <a:buSzPct val="100000"/>
              <a:buFont typeface="Arial" panose="020B0604020202020204" pitchFamily="34" charset="0"/>
              <a:buChar char="•"/>
            </a:pPr>
            <a:endParaRPr lang="en-US" sz="1633" dirty="0">
              <a:latin typeface="Nimbus Sans" pitchFamily="18"/>
              <a:ea typeface="Nimbus Sans" pitchFamily="2"/>
              <a:cs typeface="Noto Sans Devanagari" pitchFamily="2"/>
            </a:endParaRPr>
          </a:p>
          <a:p>
            <a:pPr marL="310262" indent="-310262" defTabSz="310262" hangingPunct="0">
              <a:spcBef>
                <a:spcPts val="514"/>
              </a:spcBef>
              <a:spcAft>
                <a:spcPts val="514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33" dirty="0">
                <a:latin typeface="Nimbus Sans" pitchFamily="18"/>
                <a:ea typeface="Nimbus Sans" pitchFamily="2"/>
                <a:cs typeface="Noto Sans Devanagari" pitchFamily="2"/>
              </a:rPr>
              <a:t>Set MXC0 </a:t>
            </a:r>
            <a:r>
              <a:rPr lang="en-US" sz="1633" dirty="0" err="1">
                <a:latin typeface="Nimbus Sans" pitchFamily="18"/>
                <a:ea typeface="Nimbus Sans" pitchFamily="2"/>
                <a:cs typeface="Noto Sans Devanagari" pitchFamily="2"/>
              </a:rPr>
              <a:t>prescaler</a:t>
            </a:r>
            <a:r>
              <a:rPr lang="en-US" sz="1633" dirty="0">
                <a:latin typeface="Nimbus Sans" pitchFamily="18"/>
                <a:ea typeface="Nimbus Sans" pitchFamily="2"/>
                <a:cs typeface="Noto Sans Devanagari" pitchFamily="2"/>
              </a:rPr>
              <a:t> to 125000000</a:t>
            </a:r>
          </a:p>
          <a:p>
            <a:pPr marL="310262" indent="-310262" defTabSz="310262" hangingPunct="0">
              <a:spcBef>
                <a:spcPts val="514"/>
              </a:spcBef>
              <a:spcAft>
                <a:spcPts val="514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33" dirty="0">
                <a:latin typeface="Nimbus Sans" pitchFamily="18"/>
                <a:ea typeface="Nimbus Sans" pitchFamily="2"/>
                <a:cs typeface="Noto Sans Devanagari" pitchFamily="2"/>
              </a:rPr>
              <a:t>Enable MXC0 to trigger </a:t>
            </a:r>
            <a:r>
              <a:rPr lang="en-US" sz="1633" dirty="0" err="1">
                <a:latin typeface="Nimbus Sans" pitchFamily="18"/>
                <a:ea typeface="Nimbus Sans" pitchFamily="2"/>
                <a:cs typeface="Noto Sans Devanagari" pitchFamily="2"/>
              </a:rPr>
              <a:t>Trigger</a:t>
            </a:r>
            <a:r>
              <a:rPr lang="en-US" sz="1633" dirty="0">
                <a:latin typeface="Nimbus Sans" pitchFamily="18"/>
                <a:ea typeface="Nimbus Sans" pitchFamily="2"/>
                <a:cs typeface="Noto Sans Devanagari" pitchFamily="2"/>
              </a:rPr>
              <a:t> event 0</a:t>
            </a:r>
          </a:p>
          <a:p>
            <a:pPr marL="310262" indent="-310262" defTabSz="310262" hangingPunct="0">
              <a:spcBef>
                <a:spcPts val="514"/>
              </a:spcBef>
              <a:spcAft>
                <a:spcPts val="514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33" dirty="0">
                <a:latin typeface="Nimbus Sans" pitchFamily="18"/>
                <a:ea typeface="Nimbus Sans" pitchFamily="2"/>
                <a:cs typeface="Noto Sans Devanagari" pitchFamily="2"/>
              </a:rPr>
              <a:t>Set up Trigger event 0 to produce event code 1</a:t>
            </a:r>
          </a:p>
          <a:p>
            <a:pPr marL="310262" indent="-310262" defTabSz="310262" hangingPunct="0">
              <a:spcBef>
                <a:spcPts val="514"/>
              </a:spcBef>
              <a:spcAft>
                <a:spcPts val="514"/>
              </a:spcAft>
              <a:buSzPct val="100000"/>
              <a:buFont typeface="Arial" panose="020B0604020202020204" pitchFamily="34" charset="0"/>
              <a:buChar char="•"/>
            </a:pPr>
            <a:endParaRPr lang="en-US" sz="1633" dirty="0">
              <a:latin typeface="Nimbus Sans" pitchFamily="18"/>
              <a:ea typeface="Nimbus Sans" pitchFamily="2"/>
              <a:cs typeface="Noto Sans Devanagari" pitchFamily="2"/>
            </a:endParaRPr>
          </a:p>
          <a:p>
            <a:pPr marL="310262" indent="-310262" defTabSz="310262" hangingPunct="0">
              <a:spcBef>
                <a:spcPts val="514"/>
              </a:spcBef>
              <a:spcAft>
                <a:spcPts val="514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33" dirty="0">
                <a:latin typeface="Nimbus Sans" pitchFamily="18"/>
                <a:ea typeface="Nimbus Sans" pitchFamily="2"/>
                <a:cs typeface="Noto Sans Devanagari" pitchFamily="2"/>
              </a:rPr>
              <a:t>Set up timestamp counter on EVR to count with 1us resolution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9CFA59-1EE6-B0EB-9D7D-36E014E1BEA9}"/>
              </a:ext>
            </a:extLst>
          </p:cNvPr>
          <p:cNvSpPr txBox="1"/>
          <p:nvPr/>
        </p:nvSpPr>
        <p:spPr>
          <a:xfrm>
            <a:off x="2236135" y="4643123"/>
            <a:ext cx="6413524" cy="846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 dirty="0">
                <a:latin typeface="Nimbus Sans"/>
              </a:rPr>
              <a:t>This is just an example – in a real use case we would setup timestamping by providing 1 Hz and 1 MHz clock directly to the EVG/EVM and the real time would be passed automatically on to the EVR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>
            <a:extLst>
              <a:ext uri="{FF2B5EF4-FFF2-40B4-BE49-F238E27FC236}">
                <a16:creationId xmlns:a16="http://schemas.microsoft.com/office/drawing/2014/main" id="{A4C27AC7-F97B-769E-2E43-ABB9A250F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15900"/>
            <a:ext cx="2478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1400" b="1" i="1">
                <a:solidFill>
                  <a:srgbClr val="0000FF"/>
                </a:solidFill>
              </a:rPr>
              <a:t>Micro-Research Finland Oy</a:t>
            </a:r>
            <a:endParaRPr lang="en-US" altLang="en-US" sz="1400" b="1" i="1">
              <a:solidFill>
                <a:srgbClr val="0000FF"/>
              </a:solidFill>
            </a:endParaRPr>
          </a:p>
        </p:txBody>
      </p:sp>
      <p:sp>
        <p:nvSpPr>
          <p:cNvPr id="8195" name="Line 4">
            <a:extLst>
              <a:ext uri="{FF2B5EF4-FFF2-40B4-BE49-F238E27FC236}">
                <a16:creationId xmlns:a16="http://schemas.microsoft.com/office/drawing/2014/main" id="{3CDF4C76-7414-38E3-368A-7FC772F9B64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1" y="476250"/>
            <a:ext cx="85693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FI"/>
          </a:p>
        </p:txBody>
      </p:sp>
      <p:sp>
        <p:nvSpPr>
          <p:cNvPr id="8196" name="Text Box 6">
            <a:extLst>
              <a:ext uri="{FF2B5EF4-FFF2-40B4-BE49-F238E27FC236}">
                <a16:creationId xmlns:a16="http://schemas.microsoft.com/office/drawing/2014/main" id="{924B7549-A355-D682-237D-773B02306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238" y="6381750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sp>
        <p:nvSpPr>
          <p:cNvPr id="8197" name="Rectangle 8">
            <a:extLst>
              <a:ext uri="{FF2B5EF4-FFF2-40B4-BE49-F238E27FC236}">
                <a16:creationId xmlns:a16="http://schemas.microsoft.com/office/drawing/2014/main" id="{A49B02F6-5FE7-236E-3C45-9B523B2EE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7713" y="6207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</a:rPr>
              <a:t>Operating Principle of the MRF Timing System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2A4FB5-BF3B-234E-ACEC-2728AB7A8F3C}"/>
              </a:ext>
            </a:extLst>
          </p:cNvPr>
          <p:cNvSpPr txBox="1"/>
          <p:nvPr/>
        </p:nvSpPr>
        <p:spPr>
          <a:xfrm>
            <a:off x="1944687" y="1700760"/>
            <a:ext cx="775181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prstClr val="black"/>
                </a:solidFill>
              </a:rPr>
              <a:t>Event based system</a:t>
            </a:r>
          </a:p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prstClr val="black"/>
                </a:solidFill>
              </a:rPr>
              <a:t>256 Event codes, one event code/cycle (6 ns - 20 ns or 50 MHz to 166 MHz)</a:t>
            </a:r>
          </a:p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prstClr val="black"/>
                </a:solidFill>
              </a:rPr>
              <a:t>In addition to events there are eight signals (distributed bus) that are updated at half the rate (12 ns - 40 ns or 25 MHz to </a:t>
            </a:r>
            <a:r>
              <a:rPr lang="en-US" dirty="0">
                <a:solidFill>
                  <a:prstClr val="black"/>
                </a:solidFill>
              </a:rPr>
              <a:t>83</a:t>
            </a:r>
            <a:r>
              <a:rPr lang="en-US" sz="1800" b="0" i="0" u="none" strike="noStrike" baseline="0" dirty="0">
                <a:solidFill>
                  <a:prstClr val="black"/>
                </a:solidFill>
              </a:rPr>
              <a:t> MHz)</a:t>
            </a:r>
          </a:p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prstClr val="black"/>
                </a:solidFill>
              </a:rPr>
              <a:t>Synchronous data transfers</a:t>
            </a:r>
          </a:p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prstClr val="black"/>
                </a:solidFill>
              </a:rPr>
              <a:t>Transmission medium: optical fiber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solidFill>
                  <a:prstClr val="black"/>
                </a:solidFill>
              </a:rPr>
              <a:t>multi-mode 850 nm, OM3 or better up to 550 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solidFill>
                  <a:prstClr val="black"/>
                </a:solidFill>
              </a:rPr>
              <a:t>single-mode 1310 nm, up to 10 km</a:t>
            </a:r>
          </a:p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prstClr val="black"/>
                </a:solidFill>
              </a:rPr>
              <a:t>Line code or “event stream” based on 8B10B encoding</a:t>
            </a:r>
          </a:p>
        </p:txBody>
      </p:sp>
    </p:spTree>
    <p:extLst>
      <p:ext uri="{BB962C8B-B14F-4D97-AF65-F5344CB8AC3E}">
        <p14:creationId xmlns:p14="http://schemas.microsoft.com/office/powerpoint/2010/main" val="33576594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9CF09-F718-8C10-93AD-66CB8F8566C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80739" y="273352"/>
            <a:ext cx="8229627" cy="1145009"/>
          </a:xfrm>
        </p:spPr>
        <p:txBody>
          <a:bodyPr/>
          <a:lstStyle/>
          <a:p>
            <a:pPr lvl="0"/>
            <a:r>
              <a:rPr lang="en-US" sz="2540"/>
              <a:t>Setting up MXC and trigger events with EVG/EVM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D81800-44B5-A03A-1892-AFE8030869AA}"/>
              </a:ext>
            </a:extLst>
          </p:cNvPr>
          <p:cNvSpPr txBox="1"/>
          <p:nvPr/>
        </p:nvSpPr>
        <p:spPr>
          <a:xfrm>
            <a:off x="1980739" y="1161991"/>
            <a:ext cx="8169862" cy="4644699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 anchorCtr="0" compatLnSpc="0"/>
          <a:lstStyle/>
          <a:p>
            <a:pPr hangingPunct="0"/>
            <a:r>
              <a:rPr lang="en-US" sz="1452">
                <a:latin typeface="Nimbus Sans" pitchFamily="34"/>
                <a:ea typeface="Nimbus Sans" pitchFamily="2"/>
                <a:cs typeface="Noto Sans Devanagari" pitchFamily="2"/>
              </a:rPr>
              <a:t>Set up multiplexed counter 0 (MXC0) for 1 Hz:</a:t>
            </a:r>
          </a:p>
          <a:p>
            <a:pPr hangingPunct="0"/>
            <a:endParaRPr lang="en-US" sz="544">
              <a:latin typeface="Source Code Pro" pitchFamily="17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./EvgSetMXCPrescaler /dev/ega3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Usage: ./EvgSetMXCPrescaler /dev/ega3 &lt;MXC&gt; [&lt;prescaler_value&gt;]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./EvgSetMXCPrescaler /dev/ega3 0 125000000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125000000</a:t>
            </a:r>
          </a:p>
          <a:p>
            <a:pPr hangingPunct="0"/>
            <a:endParaRPr lang="en-US" sz="1270">
              <a:latin typeface="Source Code Pro" pitchFamily="17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452">
                <a:latin typeface="Nimbus Sans" pitchFamily="34"/>
                <a:ea typeface="Nimbus Sans" pitchFamily="2"/>
                <a:cs typeface="Noto Sans Devanagari" pitchFamily="2"/>
              </a:rPr>
              <a:t>Reset/synchronize multiplexed counters:</a:t>
            </a:r>
          </a:p>
          <a:p>
            <a:pPr hangingPunct="0"/>
            <a:endParaRPr lang="en-US" sz="544">
              <a:latin typeface="Nimbus Sans" pitchFamily="34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./EvgSyncMxc /dev/ega3</a:t>
            </a:r>
          </a:p>
          <a:p>
            <a:pPr hangingPunct="0"/>
            <a:endParaRPr lang="en-US" sz="1270">
              <a:latin typeface="Source Code Pro" pitchFamily="17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452">
                <a:latin typeface="Nimbus Sans" pitchFamily="34"/>
                <a:ea typeface="Nimbus Sans" pitchFamily="2"/>
                <a:cs typeface="Noto Sans Devanagari" pitchFamily="2"/>
              </a:rPr>
              <a:t>Set up MXC0 to trigger Trigger event 0:</a:t>
            </a:r>
          </a:p>
          <a:p>
            <a:pPr hangingPunct="0"/>
            <a:endParaRPr lang="en-US" sz="544">
              <a:latin typeface="Nimbus Sans" pitchFamily="34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./EvgSetMXCTrigMap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Usage: ./EvgSetMXCTrigMap /dev/ega3 &lt;MXC&gt; [&lt;map_value&gt;]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./EvgSetMXCTrigMap /dev/ega3 0 0</a:t>
            </a:r>
          </a:p>
          <a:p>
            <a:pPr hangingPunct="0"/>
            <a:endParaRPr lang="en-US" sz="1452">
              <a:latin typeface="Nimbus Sans" pitchFamily="34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452">
                <a:latin typeface="Nimbus Sans" pitchFamily="34"/>
                <a:ea typeface="Nimbus Sans" pitchFamily="2"/>
                <a:cs typeface="Noto Sans Devanagari" pitchFamily="2"/>
              </a:rPr>
              <a:t>Set up Trigger event 0 to produce event code 01:</a:t>
            </a:r>
          </a:p>
          <a:p>
            <a:pPr hangingPunct="0"/>
            <a:endParaRPr lang="en-US" sz="544">
              <a:latin typeface="Source Code Pro" pitchFamily="17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./EvgSetTriggerEvent /dev/ega3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Usage: ./EvgSetTriggerEvent /dev/ega3 &lt;trigger event&gt; [&lt;event code&gt; &lt;enable&gt;]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./EvgSetTriggerEvent /dev/ega3 0 1 1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1 1</a:t>
            </a:r>
          </a:p>
          <a:p>
            <a:pPr hangingPunct="0"/>
            <a:endParaRPr lang="en-US" sz="1452">
              <a:latin typeface="Nimbus Sans" pitchFamily="34"/>
              <a:ea typeface="Nimbus Sans" pitchFamily="2"/>
              <a:cs typeface="Noto Sans Devanagari" pitchFamily="2"/>
            </a:endParaRPr>
          </a:p>
          <a:p>
            <a:pPr hangingPunct="0"/>
            <a:endParaRPr lang="en-US" sz="1452">
              <a:latin typeface="Nimbus Sans" pitchFamily="34"/>
              <a:ea typeface="Nimbus Sans" pitchFamily="2"/>
              <a:cs typeface="Noto Sans Devanagari" pitchFamily="2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116E7-4032-5206-D634-90E313C3F54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80739" y="273352"/>
            <a:ext cx="8229627" cy="1145009"/>
          </a:xfrm>
        </p:spPr>
        <p:txBody>
          <a:bodyPr/>
          <a:lstStyle/>
          <a:p>
            <a:pPr lvl="0"/>
            <a:r>
              <a:rPr lang="en-US" sz="2540"/>
              <a:t>Setting up MXC and trigger events with EVG/EVM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AC3085-99A0-8F37-106F-6A78E2C3888B}"/>
              </a:ext>
            </a:extLst>
          </p:cNvPr>
          <p:cNvSpPr txBox="1"/>
          <p:nvPr/>
        </p:nvSpPr>
        <p:spPr>
          <a:xfrm>
            <a:off x="1980739" y="1161991"/>
            <a:ext cx="8169862" cy="4312888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 anchorCtr="0" compatLnSpc="0"/>
          <a:lstStyle/>
          <a:p>
            <a:pPr hangingPunct="0"/>
            <a:endParaRPr lang="en-US" sz="1452">
              <a:latin typeface="Nimbus Sans" pitchFamily="34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452">
                <a:latin typeface="Nimbus Sans" pitchFamily="34"/>
                <a:ea typeface="Nimbus Sans" pitchFamily="2"/>
                <a:cs typeface="Noto Sans Devanagari" pitchFamily="2"/>
              </a:rPr>
              <a:t>Set up EVR internal counter for timestamping:</a:t>
            </a:r>
          </a:p>
          <a:p>
            <a:pPr hangingPunct="0"/>
            <a:endParaRPr lang="en-US" sz="544">
              <a:latin typeface="Source Code Pro" pitchFamily="17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./EvrSetTimestampDivider /dev/era3 125</a:t>
            </a:r>
          </a:p>
          <a:p>
            <a:pPr hangingPunct="0"/>
            <a:endParaRPr lang="en-US" sz="1270">
              <a:latin typeface="Source Code Pro" pitchFamily="17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evr_fifo_monitor starts to display event at 1 Hz:</a:t>
            </a:r>
          </a:p>
          <a:p>
            <a:pPr hangingPunct="0"/>
            <a:endParaRPr lang="en-US" sz="1270">
              <a:latin typeface="Nimbus Sans" pitchFamily="34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FIFO Code 00000001, 00000000:00084283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FIFO Code 00000001, 00000000:001784c3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FIFO Code 00000001, 00000000:0026c703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FIFO Code 00000001, 00000000:00360943</a:t>
            </a:r>
          </a:p>
          <a:p>
            <a:pPr hangingPunct="0"/>
            <a:endParaRPr lang="en-US" sz="1270">
              <a:latin typeface="Source Code Pro" pitchFamily="17"/>
              <a:ea typeface="Nimbus Sans" pitchFamily="2"/>
              <a:cs typeface="Noto Sans Devanagari" pitchFamily="2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7C36D-4BC3-FF68-9D2B-2E61393A400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80739" y="273352"/>
            <a:ext cx="8229627" cy="1145009"/>
          </a:xfrm>
        </p:spPr>
        <p:txBody>
          <a:bodyPr/>
          <a:lstStyle/>
          <a:p>
            <a:pPr lvl="0"/>
            <a:r>
              <a:rPr lang="en-US" sz="2540"/>
              <a:t>Setting up a sequence on EVG/EVM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305F45-C5AA-2EBA-EE54-B624C9863FA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905322" y="1218164"/>
            <a:ext cx="3411185" cy="282496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853C05-4852-C4AF-0E4E-4CF90A26D54D}"/>
              </a:ext>
            </a:extLst>
          </p:cNvPr>
          <p:cNvSpPr txBox="1"/>
          <p:nvPr/>
        </p:nvSpPr>
        <p:spPr>
          <a:xfrm>
            <a:off x="1938284" y="1298177"/>
            <a:ext cx="4768389" cy="3280948"/>
          </a:xfrm>
          <a:prstGeom prst="rect">
            <a:avLst/>
          </a:prstGeom>
          <a:noFill/>
          <a:ln>
            <a:noFill/>
          </a:ln>
        </p:spPr>
        <p:txBody>
          <a:bodyPr wrap="square" lIns="81646" tIns="40823" rIns="81646" bIns="40823" anchorCtr="0" compatLnSpc="0">
            <a:spAutoFit/>
          </a:bodyPr>
          <a:lstStyle/>
          <a:p>
            <a:pPr marL="259232" indent="-259232" hangingPunct="0">
              <a:spcBef>
                <a:spcPts val="514"/>
              </a:spcBef>
              <a:spcAft>
                <a:spcPts val="514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33" dirty="0">
                <a:latin typeface="Nimbus Sans" pitchFamily="18"/>
                <a:ea typeface="Nimbus Sans" pitchFamily="2"/>
                <a:cs typeface="Noto Sans Devanagari" pitchFamily="2"/>
              </a:rPr>
              <a:t>We set up a sequence of events that is triggered at 1 Hz. We want to produce the following events:</a:t>
            </a:r>
          </a:p>
          <a:p>
            <a:pPr marL="0" lvl="1" hangingPunct="0">
              <a:spcBef>
                <a:spcPts val="514"/>
              </a:spcBef>
              <a:spcAft>
                <a:spcPts val="514"/>
              </a:spcAft>
            </a:pPr>
            <a:r>
              <a:rPr lang="en-US" sz="1633" dirty="0">
                <a:latin typeface="Nimbus Sans" pitchFamily="18"/>
                <a:ea typeface="Nimbus Sans" pitchFamily="2"/>
                <a:cs typeface="Noto Sans Devanagari" pitchFamily="2"/>
              </a:rPr>
              <a:t>Event 2, 5 event clock cycles after triggering</a:t>
            </a:r>
          </a:p>
          <a:p>
            <a:pPr marL="0" lvl="1" hangingPunct="0">
              <a:spcBef>
                <a:spcPts val="514"/>
              </a:spcBef>
              <a:spcAft>
                <a:spcPts val="514"/>
              </a:spcAft>
            </a:pPr>
            <a:r>
              <a:rPr lang="en-US" sz="1633" dirty="0">
                <a:latin typeface="Nimbus Sans" pitchFamily="18"/>
                <a:ea typeface="Nimbus Sans" pitchFamily="2"/>
                <a:cs typeface="Noto Sans Devanagari" pitchFamily="2"/>
              </a:rPr>
              <a:t>Event 3, 10 event clock cycles after triggering</a:t>
            </a:r>
          </a:p>
          <a:p>
            <a:pPr marL="0" lvl="1" hangingPunct="0">
              <a:spcBef>
                <a:spcPts val="514"/>
              </a:spcBef>
              <a:spcAft>
                <a:spcPts val="514"/>
              </a:spcAft>
            </a:pPr>
            <a:r>
              <a:rPr lang="en-US" sz="1633" dirty="0">
                <a:latin typeface="Nimbus Sans" pitchFamily="18"/>
                <a:ea typeface="Nimbus Sans" pitchFamily="2"/>
                <a:cs typeface="Noto Sans Devanagari" pitchFamily="2"/>
              </a:rPr>
              <a:t>Event 4, 50 event clock cycles after triggering</a:t>
            </a:r>
          </a:p>
          <a:p>
            <a:pPr hangingPunct="0">
              <a:spcBef>
                <a:spcPts val="514"/>
              </a:spcBef>
              <a:spcAft>
                <a:spcPts val="514"/>
              </a:spcAft>
              <a:buSzPct val="45000"/>
              <a:buFont typeface="StarSymbol"/>
              <a:buChar char="●"/>
            </a:pPr>
            <a:endParaRPr lang="en-US" sz="1633" dirty="0">
              <a:latin typeface="Nimbus Sans" pitchFamily="18"/>
              <a:ea typeface="Nimbus Sans" pitchFamily="2"/>
              <a:cs typeface="Noto Sans Devanagari" pitchFamily="2"/>
            </a:endParaRPr>
          </a:p>
          <a:p>
            <a:pPr marL="259232" indent="-259232" hangingPunct="0">
              <a:spcBef>
                <a:spcPts val="514"/>
              </a:spcBef>
              <a:spcAft>
                <a:spcPts val="514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33" dirty="0">
                <a:latin typeface="Nimbus Sans" pitchFamily="18"/>
                <a:ea typeface="Nimbus Sans" pitchFamily="2"/>
                <a:cs typeface="Noto Sans Devanagari" pitchFamily="2"/>
              </a:rPr>
              <a:t>Write events into sequence RAM</a:t>
            </a:r>
          </a:p>
          <a:p>
            <a:pPr marL="259232" indent="-259232" hangingPunct="0">
              <a:spcBef>
                <a:spcPts val="514"/>
              </a:spcBef>
              <a:spcAft>
                <a:spcPts val="514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33" dirty="0">
                <a:latin typeface="Nimbus Sans" pitchFamily="18"/>
                <a:ea typeface="Nimbus Sans" pitchFamily="2"/>
                <a:cs typeface="Noto Sans Devanagari" pitchFamily="2"/>
              </a:rPr>
              <a:t>Append end-of-sequence event 127</a:t>
            </a:r>
          </a:p>
          <a:p>
            <a:pPr marL="259232" indent="-259232" hangingPunct="0">
              <a:spcBef>
                <a:spcPts val="514"/>
              </a:spcBef>
              <a:spcAft>
                <a:spcPts val="514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33" dirty="0">
                <a:latin typeface="Nimbus Sans" pitchFamily="18"/>
                <a:ea typeface="Nimbus Sans" pitchFamily="2"/>
                <a:cs typeface="Noto Sans Devanagari" pitchFamily="2"/>
              </a:rPr>
              <a:t>Set up sequence triggering and enable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EF248-9D3E-7F2B-B493-4BBDCFF6543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80739" y="273352"/>
            <a:ext cx="8229627" cy="1145009"/>
          </a:xfrm>
        </p:spPr>
        <p:txBody>
          <a:bodyPr/>
          <a:lstStyle/>
          <a:p>
            <a:pPr lvl="0"/>
            <a:r>
              <a:rPr lang="en-US" sz="2540"/>
              <a:t>Setting up a sequencer on EVG/EVM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DE026B-ECE5-0B2B-DD44-0B06EEC449EF}"/>
              </a:ext>
            </a:extLst>
          </p:cNvPr>
          <p:cNvSpPr txBox="1"/>
          <p:nvPr/>
        </p:nvSpPr>
        <p:spPr>
          <a:xfrm>
            <a:off x="1689426" y="1161991"/>
            <a:ext cx="8792987" cy="4893557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 anchorCtr="0" compatLnSpc="0"/>
          <a:lstStyle/>
          <a:p>
            <a:pPr hangingPunct="0"/>
            <a:r>
              <a:rPr lang="en-US" sz="1452" dirty="0">
                <a:latin typeface="Nimbus Sans" pitchFamily="34"/>
                <a:ea typeface="Nimbus Sans" pitchFamily="2"/>
                <a:cs typeface="Noto Sans Devanagari" pitchFamily="2"/>
              </a:rPr>
              <a:t>Set sequence RAM 0 events:</a:t>
            </a:r>
          </a:p>
          <a:p>
            <a:pPr hangingPunct="0"/>
            <a:endParaRPr lang="en-US" sz="544" dirty="0">
              <a:latin typeface="Source Code Pro" pitchFamily="17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270" dirty="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</a:t>
            </a:r>
            <a:r>
              <a:rPr lang="en-US" sz="1270" dirty="0" err="1">
                <a:latin typeface="Source Code Pro" pitchFamily="17"/>
                <a:ea typeface="Nimbus Sans" pitchFamily="2"/>
                <a:cs typeface="Noto Sans Devanagari" pitchFamily="2"/>
              </a:rPr>
              <a:t>EvgSetSeqRamEvent</a:t>
            </a:r>
            <a:r>
              <a:rPr lang="en-US" sz="1270" dirty="0">
                <a:latin typeface="Source Code Pro" pitchFamily="17"/>
                <a:ea typeface="Nimbus Sans" pitchFamily="2"/>
                <a:cs typeface="Noto Sans Devanagari" pitchFamily="2"/>
              </a:rPr>
              <a:t> /dev/ega3</a:t>
            </a:r>
          </a:p>
          <a:p>
            <a:pPr hangingPunct="0"/>
            <a:r>
              <a:rPr lang="en-US" sz="1270" dirty="0">
                <a:latin typeface="Source Code Pro" pitchFamily="17"/>
                <a:ea typeface="Nimbus Sans" pitchFamily="2"/>
                <a:cs typeface="Noto Sans Devanagari" pitchFamily="2"/>
              </a:rPr>
              <a:t>Usage: ./</a:t>
            </a:r>
            <a:r>
              <a:rPr lang="en-US" sz="1270" dirty="0" err="1">
                <a:latin typeface="Source Code Pro" pitchFamily="17"/>
                <a:ea typeface="Nimbus Sans" pitchFamily="2"/>
                <a:cs typeface="Noto Sans Devanagari" pitchFamily="2"/>
              </a:rPr>
              <a:t>EvgSetSeqRamEvent</a:t>
            </a:r>
            <a:r>
              <a:rPr lang="en-US" sz="1270" dirty="0">
                <a:latin typeface="Source Code Pro" pitchFamily="17"/>
                <a:ea typeface="Nimbus Sans" pitchFamily="2"/>
                <a:cs typeface="Noto Sans Devanagari" pitchFamily="2"/>
              </a:rPr>
              <a:t> /dev/ega3 &lt;ram&gt; &lt;pos&gt; &lt;timestamp&gt; &lt;event code&gt;</a:t>
            </a:r>
          </a:p>
          <a:p>
            <a:pPr hangingPunct="0"/>
            <a:r>
              <a:rPr lang="en-US" sz="1270" dirty="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</a:t>
            </a:r>
            <a:r>
              <a:rPr lang="en-US" sz="1270" dirty="0" err="1">
                <a:latin typeface="Source Code Pro" pitchFamily="17"/>
                <a:ea typeface="Nimbus Sans" pitchFamily="2"/>
                <a:cs typeface="Noto Sans Devanagari" pitchFamily="2"/>
              </a:rPr>
              <a:t>EvgSetSeqRamEvent</a:t>
            </a:r>
            <a:r>
              <a:rPr lang="en-US" sz="1270" dirty="0">
                <a:latin typeface="Source Code Pro" pitchFamily="17"/>
                <a:ea typeface="Nimbus Sans" pitchFamily="2"/>
                <a:cs typeface="Noto Sans Devanagari" pitchFamily="2"/>
              </a:rPr>
              <a:t> /dev/ega3 0 0 5 2</a:t>
            </a:r>
          </a:p>
          <a:p>
            <a:pPr hangingPunct="0"/>
            <a:r>
              <a:rPr lang="en-US" sz="1270" dirty="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</a:t>
            </a:r>
            <a:r>
              <a:rPr lang="en-US" sz="1270" dirty="0" err="1">
                <a:latin typeface="Source Code Pro" pitchFamily="17"/>
                <a:ea typeface="Nimbus Sans" pitchFamily="2"/>
                <a:cs typeface="Noto Sans Devanagari" pitchFamily="2"/>
              </a:rPr>
              <a:t>EvgSetSeqRamEvent</a:t>
            </a:r>
            <a:r>
              <a:rPr lang="en-US" sz="1270" dirty="0">
                <a:latin typeface="Source Code Pro" pitchFamily="17"/>
                <a:ea typeface="Nimbus Sans" pitchFamily="2"/>
                <a:cs typeface="Noto Sans Devanagari" pitchFamily="2"/>
              </a:rPr>
              <a:t> /dev/ega3 0 1 10 3</a:t>
            </a:r>
          </a:p>
          <a:p>
            <a:pPr hangingPunct="0"/>
            <a:r>
              <a:rPr lang="en-US" sz="1270" dirty="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</a:t>
            </a:r>
            <a:r>
              <a:rPr lang="en-US" sz="1270" dirty="0" err="1">
                <a:latin typeface="Source Code Pro" pitchFamily="17"/>
                <a:ea typeface="Nimbus Sans" pitchFamily="2"/>
                <a:cs typeface="Noto Sans Devanagari" pitchFamily="2"/>
              </a:rPr>
              <a:t>EvgSetSeqRamEvent</a:t>
            </a:r>
            <a:r>
              <a:rPr lang="en-US" sz="1270" dirty="0">
                <a:latin typeface="Source Code Pro" pitchFamily="17"/>
                <a:ea typeface="Nimbus Sans" pitchFamily="2"/>
                <a:cs typeface="Noto Sans Devanagari" pitchFamily="2"/>
              </a:rPr>
              <a:t> /dev/ega3 0 2 50 4</a:t>
            </a:r>
          </a:p>
          <a:p>
            <a:pPr hangingPunct="0"/>
            <a:r>
              <a:rPr lang="en-US" sz="1270" dirty="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</a:t>
            </a:r>
            <a:r>
              <a:rPr lang="en-US" sz="1270" dirty="0" err="1">
                <a:latin typeface="Source Code Pro" pitchFamily="17"/>
                <a:ea typeface="Nimbus Sans" pitchFamily="2"/>
                <a:cs typeface="Noto Sans Devanagari" pitchFamily="2"/>
              </a:rPr>
              <a:t>EvgSetSeqRamEvent</a:t>
            </a:r>
            <a:r>
              <a:rPr lang="en-US" sz="1270" dirty="0">
                <a:latin typeface="Source Code Pro" pitchFamily="17"/>
                <a:ea typeface="Nimbus Sans" pitchFamily="2"/>
                <a:cs typeface="Noto Sans Devanagari" pitchFamily="2"/>
              </a:rPr>
              <a:t> /dev/ega3 0 3 100 127</a:t>
            </a:r>
          </a:p>
          <a:p>
            <a:pPr hangingPunct="0"/>
            <a:endParaRPr lang="en-US" sz="1270" dirty="0">
              <a:latin typeface="Source Code Pro" pitchFamily="17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452" dirty="0">
                <a:latin typeface="Nimbus Sans" pitchFamily="34"/>
                <a:ea typeface="Nimbus Sans" pitchFamily="2"/>
                <a:cs typeface="Noto Sans Devanagari" pitchFamily="2"/>
              </a:rPr>
              <a:t>Dump sequence RAM contents:</a:t>
            </a:r>
          </a:p>
          <a:p>
            <a:pPr hangingPunct="0"/>
            <a:endParaRPr lang="en-US" sz="544" dirty="0">
              <a:latin typeface="Nimbus Sans" pitchFamily="34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270" dirty="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</a:t>
            </a:r>
            <a:r>
              <a:rPr lang="en-US" sz="1270" dirty="0" err="1">
                <a:latin typeface="Source Code Pro" pitchFamily="17"/>
                <a:ea typeface="Nimbus Sans" pitchFamily="2"/>
                <a:cs typeface="Noto Sans Devanagari" pitchFamily="2"/>
              </a:rPr>
              <a:t>EvgSeqRamDump</a:t>
            </a:r>
            <a:r>
              <a:rPr lang="en-US" sz="1270" dirty="0">
                <a:latin typeface="Source Code Pro" pitchFamily="17"/>
                <a:ea typeface="Nimbus Sans" pitchFamily="2"/>
                <a:cs typeface="Noto Sans Devanagari" pitchFamily="2"/>
              </a:rPr>
              <a:t> /dev/ega3 0</a:t>
            </a:r>
          </a:p>
          <a:p>
            <a:pPr hangingPunct="0"/>
            <a:r>
              <a:rPr lang="en-US" sz="1270" dirty="0">
                <a:latin typeface="Source Code Pro" pitchFamily="17"/>
                <a:ea typeface="Nimbus Sans" pitchFamily="2"/>
                <a:cs typeface="Noto Sans Devanagari" pitchFamily="2"/>
              </a:rPr>
              <a:t>Ram0: Timestamp 00000005 Code 02</a:t>
            </a:r>
          </a:p>
          <a:p>
            <a:pPr hangingPunct="0"/>
            <a:r>
              <a:rPr lang="en-US" sz="1270" dirty="0">
                <a:latin typeface="Source Code Pro" pitchFamily="17"/>
                <a:ea typeface="Nimbus Sans" pitchFamily="2"/>
                <a:cs typeface="Noto Sans Devanagari" pitchFamily="2"/>
              </a:rPr>
              <a:t>Ram0: Timestamp 0000000a Code 03</a:t>
            </a:r>
          </a:p>
          <a:p>
            <a:pPr hangingPunct="0"/>
            <a:r>
              <a:rPr lang="en-US" sz="1270" dirty="0">
                <a:latin typeface="Source Code Pro" pitchFamily="17"/>
                <a:ea typeface="Nimbus Sans" pitchFamily="2"/>
                <a:cs typeface="Noto Sans Devanagari" pitchFamily="2"/>
              </a:rPr>
              <a:t>Ram0: Timestamp 00000032 Code 04</a:t>
            </a:r>
          </a:p>
          <a:p>
            <a:pPr hangingPunct="0"/>
            <a:r>
              <a:rPr lang="en-US" sz="1270" dirty="0">
                <a:latin typeface="Source Code Pro" pitchFamily="17"/>
                <a:ea typeface="Nimbus Sans" pitchFamily="2"/>
                <a:cs typeface="Noto Sans Devanagari" pitchFamily="2"/>
              </a:rPr>
              <a:t>Ram0: Timestamp 00000064 Code 7f</a:t>
            </a:r>
          </a:p>
          <a:p>
            <a:pPr hangingPunct="0"/>
            <a:endParaRPr lang="en-US" sz="1270" dirty="0">
              <a:latin typeface="Source Code Pro" pitchFamily="17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452" dirty="0">
                <a:latin typeface="Nimbus Sans" pitchFamily="34"/>
                <a:ea typeface="Nimbus Sans" pitchFamily="2"/>
                <a:cs typeface="Noto Sans Devanagari" pitchFamily="2"/>
              </a:rPr>
              <a:t>Set up sequence RAM triggering:</a:t>
            </a:r>
          </a:p>
          <a:p>
            <a:pPr hangingPunct="0"/>
            <a:endParaRPr lang="en-US" sz="544" dirty="0">
              <a:latin typeface="Nimbus Sans" pitchFamily="34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270" dirty="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</a:t>
            </a:r>
            <a:r>
              <a:rPr lang="en-US" sz="1270" dirty="0" err="1">
                <a:latin typeface="Source Code Pro" pitchFamily="17"/>
                <a:ea typeface="Nimbus Sans" pitchFamily="2"/>
                <a:cs typeface="Noto Sans Devanagari" pitchFamily="2"/>
              </a:rPr>
              <a:t>EvgSeqRamControl</a:t>
            </a:r>
            <a:r>
              <a:rPr lang="en-US" sz="1270" dirty="0">
                <a:latin typeface="Source Code Pro" pitchFamily="17"/>
                <a:ea typeface="Nimbus Sans" pitchFamily="2"/>
                <a:cs typeface="Noto Sans Devanagari" pitchFamily="2"/>
              </a:rPr>
              <a:t> /dev/ega3</a:t>
            </a:r>
          </a:p>
          <a:p>
            <a:pPr hangingPunct="0"/>
            <a:r>
              <a:rPr lang="en-US" sz="1270" dirty="0">
                <a:latin typeface="Source Code Pro" pitchFamily="17"/>
                <a:ea typeface="Nimbus Sans" pitchFamily="2"/>
                <a:cs typeface="Noto Sans Devanagari" pitchFamily="2"/>
              </a:rPr>
              <a:t>Usage: ./</a:t>
            </a:r>
            <a:r>
              <a:rPr lang="en-US" sz="1270" dirty="0" err="1">
                <a:latin typeface="Source Code Pro" pitchFamily="17"/>
                <a:ea typeface="Nimbus Sans" pitchFamily="2"/>
                <a:cs typeface="Noto Sans Devanagari" pitchFamily="2"/>
              </a:rPr>
              <a:t>EvgSeqRamControl</a:t>
            </a:r>
            <a:r>
              <a:rPr lang="en-US" sz="1270" dirty="0">
                <a:latin typeface="Source Code Pro" pitchFamily="17"/>
                <a:ea typeface="Nimbus Sans" pitchFamily="2"/>
                <a:cs typeface="Noto Sans Devanagari" pitchFamily="2"/>
              </a:rPr>
              <a:t> /dev/ega3 &lt;ram&gt; &lt;enable&gt; &lt;single&gt; &lt;recycle&gt; &lt;reset&gt; &lt;</a:t>
            </a:r>
            <a:r>
              <a:rPr lang="en-US" sz="1270" dirty="0" err="1">
                <a:latin typeface="Source Code Pro" pitchFamily="17"/>
                <a:ea typeface="Nimbus Sans" pitchFamily="2"/>
                <a:cs typeface="Noto Sans Devanagari" pitchFamily="2"/>
              </a:rPr>
              <a:t>trigsel</a:t>
            </a:r>
            <a:r>
              <a:rPr lang="en-US" sz="1270" dirty="0">
                <a:latin typeface="Source Code Pro" pitchFamily="17"/>
                <a:ea typeface="Nimbus Sans" pitchFamily="2"/>
                <a:cs typeface="Noto Sans Devanagari" pitchFamily="2"/>
              </a:rPr>
              <a:t>&gt;</a:t>
            </a:r>
          </a:p>
          <a:p>
            <a:pPr hangingPunct="0"/>
            <a:r>
              <a:rPr lang="en-US" sz="1270" dirty="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</a:t>
            </a:r>
            <a:r>
              <a:rPr lang="en-US" sz="1270" dirty="0" err="1">
                <a:latin typeface="Source Code Pro" pitchFamily="17"/>
                <a:ea typeface="Nimbus Sans" pitchFamily="2"/>
                <a:cs typeface="Noto Sans Devanagari" pitchFamily="2"/>
              </a:rPr>
              <a:t>EvgSeqRamControl</a:t>
            </a:r>
            <a:r>
              <a:rPr lang="en-US" sz="1270" dirty="0">
                <a:latin typeface="Source Code Pro" pitchFamily="17"/>
                <a:ea typeface="Nimbus Sans" pitchFamily="2"/>
                <a:cs typeface="Noto Sans Devanagari" pitchFamily="2"/>
              </a:rPr>
              <a:t> /dev/ega3 0 1 0 0 0 0</a:t>
            </a:r>
          </a:p>
          <a:p>
            <a:pPr hangingPunct="0"/>
            <a:endParaRPr lang="en-US" sz="1270" dirty="0">
              <a:latin typeface="Source Code Pro" pitchFamily="17"/>
              <a:ea typeface="Nimbus Sans" pitchFamily="2"/>
              <a:cs typeface="Noto Sans Devanagari" pitchFamily="2"/>
            </a:endParaRPr>
          </a:p>
          <a:p>
            <a:pPr hangingPunct="0"/>
            <a:endParaRPr lang="en-US" sz="1452" dirty="0">
              <a:latin typeface="Nimbus Sans" pitchFamily="34"/>
              <a:ea typeface="Nimbus Sans" pitchFamily="2"/>
              <a:cs typeface="Noto Sans Devanagari" pitchFamily="2"/>
            </a:endParaRPr>
          </a:p>
          <a:p>
            <a:pPr hangingPunct="0"/>
            <a:endParaRPr lang="en-US" sz="1270" dirty="0">
              <a:latin typeface="Source Code Pro" pitchFamily="17"/>
              <a:ea typeface="Nimbus Sans" pitchFamily="2"/>
              <a:cs typeface="Noto Sans Devanagari" pitchFamily="2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3DC2F-E4B8-D44B-6386-19536FAF498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80739" y="273352"/>
            <a:ext cx="8229627" cy="1145009"/>
          </a:xfrm>
        </p:spPr>
        <p:txBody>
          <a:bodyPr/>
          <a:lstStyle/>
          <a:p>
            <a:pPr lvl="0"/>
            <a:r>
              <a:rPr lang="en-US" sz="2540"/>
              <a:t>Setting up a sequencer on EVG/EVM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A6168F-876E-C46F-A0AC-5455477947BB}"/>
              </a:ext>
            </a:extLst>
          </p:cNvPr>
          <p:cNvSpPr txBox="1"/>
          <p:nvPr/>
        </p:nvSpPr>
        <p:spPr>
          <a:xfrm>
            <a:off x="1980739" y="1161991"/>
            <a:ext cx="8169862" cy="4312888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 anchorCtr="0" compatLnSpc="0"/>
          <a:lstStyle/>
          <a:p>
            <a:pPr hangingPunct="0"/>
            <a:endParaRPr lang="en-US" sz="1452">
              <a:latin typeface="Nimbus Sans" pitchFamily="34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452">
                <a:latin typeface="Nimbus Sans" pitchFamily="34"/>
                <a:ea typeface="Nimbus Sans" pitchFamily="2"/>
                <a:cs typeface="Noto Sans Devanagari" pitchFamily="2"/>
              </a:rPr>
              <a:t>evr_fifo_monitor starts to display sequence RAM events and MXC0 event at 1 Hz:</a:t>
            </a:r>
          </a:p>
          <a:p>
            <a:pPr hangingPunct="0"/>
            <a:endParaRPr lang="en-US" sz="1270">
              <a:latin typeface="Nimbus Sans" pitchFamily="34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FIFO Code 00000001, 00000000:691e0103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FIFO Code 00000002, 00000000:691e0103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FIFO Code 00000003, 00000000:691e0103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FIFO Code 00000004, 00000000:691e0104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FIFO Code 00000001, 00000000:692d4343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FIFO Code 00000002, 00000000:692d4343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FIFO Code 00000003, 00000000:692d4343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FIFO Code 00000004, 00000000:692d4344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FIFO Code 00000001, 00000000:693c8583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FIFO Code 00000002, 00000000:693c8583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FIFO Code 00000003, 00000000:693c8583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FIFO Code 00000004, 00000000:693c8584</a:t>
            </a:r>
          </a:p>
          <a:p>
            <a:pPr hangingPunct="0"/>
            <a:endParaRPr lang="en-US" sz="1270">
              <a:latin typeface="Source Code Pro" pitchFamily="17"/>
              <a:ea typeface="Nimbus Sans" pitchFamily="2"/>
              <a:cs typeface="Noto Sans Devanagari" pitchFamily="2"/>
            </a:endParaRPr>
          </a:p>
          <a:p>
            <a:pPr hangingPunct="0"/>
            <a:endParaRPr lang="en-US" sz="1270">
              <a:latin typeface="Source Code Pro" pitchFamily="17"/>
              <a:ea typeface="Nimbus Sans" pitchFamily="2"/>
              <a:cs typeface="Noto Sans Devanagari" pitchFamily="2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21AB4-0FB0-7BA0-59A5-024326D19F1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80739" y="273352"/>
            <a:ext cx="8229627" cy="1145009"/>
          </a:xfrm>
        </p:spPr>
        <p:txBody>
          <a:bodyPr/>
          <a:lstStyle/>
          <a:p>
            <a:pPr lvl="0"/>
            <a:r>
              <a:rPr lang="en-US" sz="2540"/>
              <a:t>Setting up pulse generators and HW output on EVR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6D7AE9-0CAD-6797-38B3-C05D2363B29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905322" y="1218164"/>
            <a:ext cx="3411185" cy="282496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44CE10-9BB8-B371-2B17-9AA945155E60}"/>
              </a:ext>
            </a:extLst>
          </p:cNvPr>
          <p:cNvSpPr txBox="1"/>
          <p:nvPr/>
        </p:nvSpPr>
        <p:spPr>
          <a:xfrm>
            <a:off x="1938284" y="1298177"/>
            <a:ext cx="4782478" cy="3919648"/>
          </a:xfrm>
          <a:prstGeom prst="rect">
            <a:avLst/>
          </a:prstGeom>
          <a:noFill/>
          <a:ln>
            <a:noFill/>
          </a:ln>
        </p:spPr>
        <p:txBody>
          <a:bodyPr wrap="square" lIns="81646" tIns="40823" rIns="81646" bIns="40823" anchorCtr="0" compatLnSpc="0">
            <a:spAutoFit/>
          </a:bodyPr>
          <a:lstStyle/>
          <a:p>
            <a:pPr marL="259232" indent="-259232" hangingPunct="0">
              <a:spcBef>
                <a:spcPts val="514"/>
              </a:spcBef>
              <a:spcAft>
                <a:spcPts val="514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33" dirty="0">
                <a:latin typeface="Nimbus Sans" pitchFamily="18"/>
                <a:ea typeface="Nimbus Sans" pitchFamily="2"/>
                <a:cs typeface="Noto Sans Devanagari" pitchFamily="2"/>
              </a:rPr>
              <a:t>We want to see actual hardware signals on EVR</a:t>
            </a:r>
          </a:p>
          <a:p>
            <a:pPr marL="259232" indent="-259232" hangingPunct="0">
              <a:spcBef>
                <a:spcPts val="514"/>
              </a:spcBef>
              <a:spcAft>
                <a:spcPts val="514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33" dirty="0">
                <a:latin typeface="Nimbus Sans" pitchFamily="18"/>
                <a:ea typeface="Nimbus Sans" pitchFamily="2"/>
                <a:cs typeface="Noto Sans Devanagari" pitchFamily="2"/>
              </a:rPr>
              <a:t>We setup pulse generators for each event code 1 through 4 and map the pulse generator outputs to front panel TTL outputs</a:t>
            </a:r>
          </a:p>
          <a:p>
            <a:pPr marL="259232" indent="-259232" hangingPunct="0">
              <a:spcBef>
                <a:spcPts val="514"/>
              </a:spcBef>
              <a:spcAft>
                <a:spcPts val="514"/>
              </a:spcAft>
              <a:buSzPct val="100000"/>
              <a:buFont typeface="Arial" panose="020B0604020202020204" pitchFamily="34" charset="0"/>
              <a:buChar char="•"/>
            </a:pPr>
            <a:endParaRPr lang="en-US" sz="1633" dirty="0">
              <a:latin typeface="Nimbus Sans" pitchFamily="18"/>
              <a:ea typeface="Nimbus Sans" pitchFamily="2"/>
              <a:cs typeface="Noto Sans Devanagari" pitchFamily="2"/>
            </a:endParaRPr>
          </a:p>
          <a:p>
            <a:pPr marL="259232" indent="-259232" hangingPunct="0">
              <a:spcBef>
                <a:spcPts val="514"/>
              </a:spcBef>
              <a:spcAft>
                <a:spcPts val="514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33" dirty="0">
                <a:latin typeface="Nimbus Sans" pitchFamily="18"/>
                <a:ea typeface="Nimbus Sans" pitchFamily="2"/>
                <a:cs typeface="Noto Sans Devanagari" pitchFamily="2"/>
              </a:rPr>
              <a:t>Set up mapping RAM to trigger pulse generator 0 from event 1, pulse generator 1 from event 2, etc.</a:t>
            </a:r>
          </a:p>
          <a:p>
            <a:pPr marL="259232" indent="-259232" hangingPunct="0">
              <a:spcBef>
                <a:spcPts val="514"/>
              </a:spcBef>
              <a:spcAft>
                <a:spcPts val="514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33" dirty="0">
                <a:latin typeface="Nimbus Sans" pitchFamily="18"/>
                <a:ea typeface="Nimbus Sans" pitchFamily="2"/>
                <a:cs typeface="Noto Sans Devanagari" pitchFamily="2"/>
              </a:rPr>
              <a:t>Set up pulse generators with pulse delay of 10 event clock cycles and pulse widths from 100 to 400 event clock cycles</a:t>
            </a:r>
          </a:p>
          <a:p>
            <a:pPr marL="259232" indent="-259232" hangingPunct="0">
              <a:spcBef>
                <a:spcPts val="514"/>
              </a:spcBef>
              <a:spcAft>
                <a:spcPts val="514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33" dirty="0">
                <a:latin typeface="Nimbus Sans" pitchFamily="18"/>
                <a:ea typeface="Nimbus Sans" pitchFamily="2"/>
                <a:cs typeface="Noto Sans Devanagari" pitchFamily="2"/>
              </a:rPr>
              <a:t>Map pulse generators to front panel outputs</a:t>
            </a:r>
          </a:p>
          <a:p>
            <a:pPr marL="259232" indent="-259232" hangingPunct="0">
              <a:spcBef>
                <a:spcPts val="514"/>
              </a:spcBef>
              <a:spcAft>
                <a:spcPts val="514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33" dirty="0">
                <a:latin typeface="Nimbus Sans" pitchFamily="18"/>
                <a:ea typeface="Nimbus Sans" pitchFamily="2"/>
                <a:cs typeface="Noto Sans Devanagari" pitchFamily="2"/>
              </a:rPr>
              <a:t>Configure and enable pulse generators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5DA7A-33E9-5FEF-B693-D615242A363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80739" y="273352"/>
            <a:ext cx="8229627" cy="1145009"/>
          </a:xfrm>
        </p:spPr>
        <p:txBody>
          <a:bodyPr/>
          <a:lstStyle/>
          <a:p>
            <a:pPr lvl="0"/>
            <a:r>
              <a:rPr lang="en-US" sz="2540"/>
              <a:t>Setting up EVR HW Outputs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333531-EB6A-E9FA-B447-E52DE85ADBB1}"/>
              </a:ext>
            </a:extLst>
          </p:cNvPr>
          <p:cNvSpPr txBox="1"/>
          <p:nvPr/>
        </p:nvSpPr>
        <p:spPr>
          <a:xfrm>
            <a:off x="1980739" y="1161992"/>
            <a:ext cx="8169862" cy="5557178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 anchorCtr="0" compatLnSpc="0"/>
          <a:lstStyle/>
          <a:p>
            <a:pPr hangingPunct="0"/>
            <a:r>
              <a:rPr lang="en-US" sz="1452">
                <a:latin typeface="Nimbus Sans" pitchFamily="34"/>
                <a:ea typeface="Nimbus Sans" pitchFamily="2"/>
                <a:cs typeface="Noto Sans Devanagari" pitchFamily="2"/>
              </a:rPr>
              <a:t>Setup event code to pulse generator trigger mappings:</a:t>
            </a:r>
          </a:p>
          <a:p>
            <a:pPr hangingPunct="0"/>
            <a:endParaRPr lang="en-US" sz="1452">
              <a:latin typeface="Nimbus Sans" pitchFamily="34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./EvrSetPulseMap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Usage: ./EvrSetPulseMap /dev/era3 &lt;ram&gt; &lt;code&gt; &lt;trig&gt; &lt;set&gt; &lt;clear&gt;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./EvrSetPulseMap /dev/era3 0 1 0 -1 -1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./EvrSetPulseMap /dev/era3 0 2 1 -1 -1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./EvrSetPulseMap /dev/era3 0 3 2 -1 -1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./EvrSetPulseMap /dev/era3 0 4 3 -1 -1</a:t>
            </a:r>
          </a:p>
          <a:p>
            <a:pPr hangingPunct="0"/>
            <a:endParaRPr lang="en-US" sz="1270">
              <a:latin typeface="Source Code Pro" pitchFamily="17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452">
                <a:latin typeface="Nimbus Sans" pitchFamily="34"/>
                <a:ea typeface="Nimbus Sans" pitchFamily="2"/>
                <a:cs typeface="Noto Sans Devanagari" pitchFamily="2"/>
              </a:rPr>
              <a:t>Setup pulse generator parameters, prescaler, delay, width:</a:t>
            </a:r>
          </a:p>
          <a:p>
            <a:pPr hangingPunct="0"/>
            <a:endParaRPr lang="en-US" sz="1270">
              <a:latin typeface="Nimbus Sans" pitchFamily="34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./EvrSetPulseParams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Usage: ./EvrSetPulseParams /dev/era3 &lt;pulse&gt; &lt;presc&gt; &lt;delay&gt; &lt;width&gt;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./EvrSetPulseParams /dev/era3 0 0 10 100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./EvrSetPulseParams /dev/era3 1 0 10 200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./EvrSetPulseParams /dev/era3 2 0 10 300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./EvrSetPulseParams /dev/era3 4 0 10 400</a:t>
            </a:r>
          </a:p>
          <a:p>
            <a:pPr hangingPunct="0"/>
            <a:endParaRPr lang="en-US" sz="1270">
              <a:latin typeface="Source Code Pro" pitchFamily="17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452">
                <a:latin typeface="Nimbus Sans" pitchFamily="34"/>
                <a:ea typeface="Nimbus Sans" pitchFamily="2"/>
                <a:cs typeface="Noto Sans Devanagari" pitchFamily="2"/>
              </a:rPr>
              <a:t>Setup Front Panel TTL output mappings:</a:t>
            </a:r>
          </a:p>
          <a:p>
            <a:pPr hangingPunct="0"/>
            <a:endParaRPr lang="en-US" sz="1270">
              <a:latin typeface="Source Code Pro" pitchFamily="17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./EvrSetFPOutMap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Usage: ./EvrSetFPOutMap /dev/era3 &lt;output&gt; &lt;map&gt;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./EvrSetFPOutMap /dev/era3 0 0x3f00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./EvrSetFPOutMap /dev/era3 1 0x3f01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./EvrSetFPOutMap /dev/era3 2 0x3f02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./EvrSetFPOutMap /dev/era3 3 0x3f03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BD31B-3A59-1ECC-409D-21C37345FE7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80739" y="273352"/>
            <a:ext cx="8229627" cy="1145009"/>
          </a:xfrm>
        </p:spPr>
        <p:txBody>
          <a:bodyPr/>
          <a:lstStyle/>
          <a:p>
            <a:pPr lvl="0"/>
            <a:r>
              <a:rPr lang="en-US" sz="2540"/>
              <a:t>Setting up EVR HW Outputs (2)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68F6A4-8F2A-0411-E5AD-F93C75935548}"/>
              </a:ext>
            </a:extLst>
          </p:cNvPr>
          <p:cNvSpPr txBox="1"/>
          <p:nvPr/>
        </p:nvSpPr>
        <p:spPr>
          <a:xfrm>
            <a:off x="1772379" y="1161992"/>
            <a:ext cx="8169862" cy="3752140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 anchorCtr="0" compatLnSpc="0"/>
          <a:lstStyle/>
          <a:p>
            <a:pPr hangingPunct="0"/>
            <a:r>
              <a:rPr lang="en-US" sz="1452" dirty="0">
                <a:latin typeface="Nimbus Sans" pitchFamily="34"/>
                <a:ea typeface="Nimbus Sans" pitchFamily="2"/>
                <a:cs typeface="Noto Sans Devanagari" pitchFamily="2"/>
              </a:rPr>
              <a:t>Setup pulse generator properties, enable triggering and enable pulse generators:</a:t>
            </a:r>
          </a:p>
          <a:p>
            <a:pPr hangingPunct="0"/>
            <a:endParaRPr lang="en-US" sz="1270" dirty="0">
              <a:latin typeface="Source Code Pro" pitchFamily="17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270" dirty="0">
                <a:latin typeface="Nimbus Sans" pitchFamily="34"/>
                <a:ea typeface="Nimbus Sans" pitchFamily="2"/>
                <a:cs typeface="Noto Sans Devanagari" pitchFamily="2"/>
              </a:rPr>
              <a:t>j</a:t>
            </a:r>
            <a:r>
              <a:rPr lang="en-US" sz="1270" dirty="0">
                <a:latin typeface="Source Code Pro" pitchFamily="17"/>
                <a:ea typeface="Nimbus Sans" pitchFamily="2"/>
                <a:cs typeface="Noto Sans Devanagari" pitchFamily="2"/>
              </a:rPr>
              <a:t>pietari@MTCA-7S-PH5a:~/wrapper$ ./</a:t>
            </a:r>
            <a:r>
              <a:rPr lang="en-US" sz="1270" dirty="0" err="1">
                <a:latin typeface="Source Code Pro" pitchFamily="17"/>
                <a:ea typeface="Nimbus Sans" pitchFamily="2"/>
                <a:cs typeface="Noto Sans Devanagari" pitchFamily="2"/>
              </a:rPr>
              <a:t>EvrSetPulseProperties</a:t>
            </a:r>
            <a:r>
              <a:rPr lang="en-US" sz="1270" dirty="0">
                <a:latin typeface="Source Code Pro" pitchFamily="17"/>
                <a:ea typeface="Nimbus Sans" pitchFamily="2"/>
                <a:cs typeface="Noto Sans Devanagari" pitchFamily="2"/>
              </a:rPr>
              <a:t> /dev/era3</a:t>
            </a:r>
          </a:p>
          <a:p>
            <a:pPr hangingPunct="0"/>
            <a:r>
              <a:rPr lang="en-US" sz="1270" dirty="0">
                <a:latin typeface="Source Code Pro" pitchFamily="17"/>
                <a:ea typeface="Nimbus Sans" pitchFamily="2"/>
                <a:cs typeface="Noto Sans Devanagari" pitchFamily="2"/>
              </a:rPr>
              <a:t>Usage: ./</a:t>
            </a:r>
            <a:r>
              <a:rPr lang="en-US" sz="1270" dirty="0" err="1">
                <a:latin typeface="Source Code Pro" pitchFamily="17"/>
                <a:ea typeface="Nimbus Sans" pitchFamily="2"/>
                <a:cs typeface="Noto Sans Devanagari" pitchFamily="2"/>
              </a:rPr>
              <a:t>EvrSetPulseProperties</a:t>
            </a:r>
            <a:r>
              <a:rPr lang="en-US" sz="1270" dirty="0">
                <a:latin typeface="Source Code Pro" pitchFamily="17"/>
                <a:ea typeface="Nimbus Sans" pitchFamily="2"/>
                <a:cs typeface="Noto Sans Devanagari" pitchFamily="2"/>
              </a:rPr>
              <a:t> /dev/era3 &lt;pulse&gt; &lt;polarity&gt; &lt;</a:t>
            </a:r>
            <a:r>
              <a:rPr lang="en-US" sz="1270" dirty="0" err="1">
                <a:latin typeface="Source Code Pro" pitchFamily="17"/>
                <a:ea typeface="Nimbus Sans" pitchFamily="2"/>
                <a:cs typeface="Noto Sans Devanagari" pitchFamily="2"/>
              </a:rPr>
              <a:t>map_reset_ena</a:t>
            </a:r>
            <a:r>
              <a:rPr lang="en-US" sz="1270" dirty="0">
                <a:latin typeface="Source Code Pro" pitchFamily="17"/>
                <a:ea typeface="Nimbus Sans" pitchFamily="2"/>
                <a:cs typeface="Noto Sans Devanagari" pitchFamily="2"/>
              </a:rPr>
              <a:t>&gt; &lt;</a:t>
            </a:r>
            <a:r>
              <a:rPr lang="en-US" sz="1270" dirty="0" err="1">
                <a:latin typeface="Source Code Pro" pitchFamily="17"/>
                <a:ea typeface="Nimbus Sans" pitchFamily="2"/>
                <a:cs typeface="Noto Sans Devanagari" pitchFamily="2"/>
              </a:rPr>
              <a:t>map_set_ena</a:t>
            </a:r>
            <a:r>
              <a:rPr lang="en-US" sz="1270" dirty="0">
                <a:latin typeface="Source Code Pro" pitchFamily="17"/>
                <a:ea typeface="Nimbus Sans" pitchFamily="2"/>
                <a:cs typeface="Noto Sans Devanagari" pitchFamily="2"/>
              </a:rPr>
              <a:t>&gt;</a:t>
            </a:r>
          </a:p>
          <a:p>
            <a:pPr hangingPunct="0"/>
            <a:r>
              <a:rPr lang="en-US" sz="1270" dirty="0">
                <a:latin typeface="Source Code Pro" pitchFamily="17"/>
                <a:ea typeface="Nimbus Sans" pitchFamily="2"/>
                <a:cs typeface="Noto Sans Devanagari" pitchFamily="2"/>
              </a:rPr>
              <a:t> &lt;</a:t>
            </a:r>
            <a:r>
              <a:rPr lang="en-US" sz="1270" dirty="0" err="1">
                <a:latin typeface="Source Code Pro" pitchFamily="17"/>
                <a:ea typeface="Nimbus Sans" pitchFamily="2"/>
                <a:cs typeface="Noto Sans Devanagari" pitchFamily="2"/>
              </a:rPr>
              <a:t>map_trigger_ena</a:t>
            </a:r>
            <a:r>
              <a:rPr lang="en-US" sz="1270" dirty="0">
                <a:latin typeface="Source Code Pro" pitchFamily="17"/>
                <a:ea typeface="Nimbus Sans" pitchFamily="2"/>
                <a:cs typeface="Noto Sans Devanagari" pitchFamily="2"/>
              </a:rPr>
              <a:t>&gt; &lt;enable&gt;</a:t>
            </a:r>
          </a:p>
          <a:p>
            <a:pPr hangingPunct="0"/>
            <a:r>
              <a:rPr lang="en-US" sz="1270" dirty="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</a:t>
            </a:r>
            <a:r>
              <a:rPr lang="en-US" sz="1270" dirty="0" err="1">
                <a:latin typeface="Source Code Pro" pitchFamily="17"/>
                <a:ea typeface="Nimbus Sans" pitchFamily="2"/>
                <a:cs typeface="Noto Sans Devanagari" pitchFamily="2"/>
              </a:rPr>
              <a:t>EvrSetPulseProperties</a:t>
            </a:r>
            <a:r>
              <a:rPr lang="en-US" sz="1270" dirty="0">
                <a:latin typeface="Source Code Pro" pitchFamily="17"/>
                <a:ea typeface="Nimbus Sans" pitchFamily="2"/>
                <a:cs typeface="Noto Sans Devanagari" pitchFamily="2"/>
              </a:rPr>
              <a:t> /dev/era3 0 0 0 0 1 1</a:t>
            </a:r>
          </a:p>
          <a:p>
            <a:pPr hangingPunct="0"/>
            <a:r>
              <a:rPr lang="en-US" sz="1270" dirty="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</a:t>
            </a:r>
            <a:r>
              <a:rPr lang="en-US" sz="1270" dirty="0" err="1">
                <a:latin typeface="Source Code Pro" pitchFamily="17"/>
                <a:ea typeface="Nimbus Sans" pitchFamily="2"/>
                <a:cs typeface="Noto Sans Devanagari" pitchFamily="2"/>
              </a:rPr>
              <a:t>EvrSetPulseProperties</a:t>
            </a:r>
            <a:r>
              <a:rPr lang="en-US" sz="1270" dirty="0">
                <a:latin typeface="Source Code Pro" pitchFamily="17"/>
                <a:ea typeface="Nimbus Sans" pitchFamily="2"/>
                <a:cs typeface="Noto Sans Devanagari" pitchFamily="2"/>
              </a:rPr>
              <a:t> /dev/era3 1 0 0 0 1 1</a:t>
            </a:r>
          </a:p>
          <a:p>
            <a:pPr hangingPunct="0"/>
            <a:r>
              <a:rPr lang="en-US" sz="1270" dirty="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</a:t>
            </a:r>
            <a:r>
              <a:rPr lang="en-US" sz="1270" dirty="0" err="1">
                <a:latin typeface="Source Code Pro" pitchFamily="17"/>
                <a:ea typeface="Nimbus Sans" pitchFamily="2"/>
                <a:cs typeface="Noto Sans Devanagari" pitchFamily="2"/>
              </a:rPr>
              <a:t>EvrSetPulseProperties</a:t>
            </a:r>
            <a:r>
              <a:rPr lang="en-US" sz="1270" dirty="0">
                <a:latin typeface="Source Code Pro" pitchFamily="17"/>
                <a:ea typeface="Nimbus Sans" pitchFamily="2"/>
                <a:cs typeface="Noto Sans Devanagari" pitchFamily="2"/>
              </a:rPr>
              <a:t> /dev/era3 2 0 0 0 1 1</a:t>
            </a:r>
          </a:p>
          <a:p>
            <a:pPr hangingPunct="0"/>
            <a:r>
              <a:rPr lang="en-US" sz="1270" dirty="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</a:t>
            </a:r>
            <a:r>
              <a:rPr lang="en-US" sz="1270" dirty="0" err="1">
                <a:latin typeface="Source Code Pro" pitchFamily="17"/>
                <a:ea typeface="Nimbus Sans" pitchFamily="2"/>
                <a:cs typeface="Noto Sans Devanagari" pitchFamily="2"/>
              </a:rPr>
              <a:t>EvrSetPulseProperties</a:t>
            </a:r>
            <a:r>
              <a:rPr lang="en-US" sz="1270" dirty="0">
                <a:latin typeface="Source Code Pro" pitchFamily="17"/>
                <a:ea typeface="Nimbus Sans" pitchFamily="2"/>
                <a:cs typeface="Noto Sans Devanagari" pitchFamily="2"/>
              </a:rPr>
              <a:t> /dev/era3 3 0 0 0 1 1</a:t>
            </a:r>
          </a:p>
          <a:p>
            <a:pPr hangingPunct="0"/>
            <a:endParaRPr lang="en-US" sz="1270" dirty="0">
              <a:latin typeface="Source Code Pro" pitchFamily="17"/>
              <a:ea typeface="Nimbus Sans" pitchFamily="2"/>
              <a:cs typeface="Noto Sans Devanagari" pitchFamily="2"/>
            </a:endParaRPr>
          </a:p>
          <a:p>
            <a:pPr hangingPunct="0"/>
            <a:endParaRPr lang="en-US" sz="1270" dirty="0">
              <a:latin typeface="Source Code Pro" pitchFamily="17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270" dirty="0">
                <a:latin typeface="Nimbus Sans" pitchFamily="34"/>
                <a:ea typeface="Nimbus Sans" pitchFamily="2"/>
                <a:cs typeface="Noto Sans Devanagari" pitchFamily="2"/>
              </a:rPr>
              <a:t>CH1 (yellow): TTL OUT0 mapped to pulse gen. 0</a:t>
            </a:r>
          </a:p>
          <a:p>
            <a:pPr hangingPunct="0"/>
            <a:r>
              <a:rPr lang="en-US" sz="1270" dirty="0">
                <a:latin typeface="Nimbus Sans" pitchFamily="34"/>
                <a:ea typeface="Nimbus Sans" pitchFamily="2"/>
                <a:cs typeface="Noto Sans Devanagari" pitchFamily="2"/>
              </a:rPr>
              <a:t>CH2 (pink): TTL OUT1 mapped to pulse gen. 1</a:t>
            </a:r>
          </a:p>
          <a:p>
            <a:pPr hangingPunct="0"/>
            <a:r>
              <a:rPr lang="en-US" sz="1270" dirty="0">
                <a:latin typeface="Nimbus Sans" pitchFamily="34"/>
                <a:ea typeface="Nimbus Sans" pitchFamily="2"/>
                <a:cs typeface="Noto Sans Devanagari" pitchFamily="2"/>
              </a:rPr>
              <a:t>CH3 (blue): TTL OUT2 mapped to pulse gen. 2</a:t>
            </a:r>
          </a:p>
          <a:p>
            <a:pPr hangingPunct="0"/>
            <a:r>
              <a:rPr lang="en-US" sz="1270" dirty="0">
                <a:latin typeface="Nimbus Sans" pitchFamily="34"/>
                <a:ea typeface="Nimbus Sans" pitchFamily="2"/>
                <a:cs typeface="Noto Sans Devanagari" pitchFamily="2"/>
              </a:rPr>
              <a:t>CH4 (green): TTL OUT3 mapped to pulse gen. 3</a:t>
            </a:r>
          </a:p>
          <a:p>
            <a:pPr hangingPunct="0"/>
            <a:endParaRPr lang="en-US" sz="1270" dirty="0">
              <a:latin typeface="Nimbus Sans" pitchFamily="34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270" dirty="0">
                <a:latin typeface="Nimbus Sans" pitchFamily="34"/>
                <a:ea typeface="Nimbus Sans" pitchFamily="2"/>
                <a:cs typeface="Noto Sans Devanagari" pitchFamily="2"/>
              </a:rPr>
              <a:t>Pulse gen. 0 triggered by event 0x01 (seq. Trigger)</a:t>
            </a:r>
          </a:p>
          <a:p>
            <a:pPr hangingPunct="0"/>
            <a:r>
              <a:rPr lang="en-US" sz="1270" dirty="0">
                <a:latin typeface="Nimbus Sans" pitchFamily="34"/>
                <a:ea typeface="Nimbus Sans" pitchFamily="2"/>
                <a:cs typeface="Noto Sans Devanagari" pitchFamily="2"/>
              </a:rPr>
              <a:t>Pulse gen. 1 triggered by event 0x02 (seq. event #1)</a:t>
            </a:r>
          </a:p>
          <a:p>
            <a:pPr hangingPunct="0"/>
            <a:r>
              <a:rPr lang="en-US" sz="1270" dirty="0">
                <a:latin typeface="Nimbus Sans" pitchFamily="34"/>
                <a:ea typeface="Nimbus Sans" pitchFamily="2"/>
                <a:cs typeface="Noto Sans Devanagari" pitchFamily="2"/>
              </a:rPr>
              <a:t>Pulse gen. 2 triggered by event 0x03 (seq. event #2)</a:t>
            </a:r>
          </a:p>
          <a:p>
            <a:pPr hangingPunct="0"/>
            <a:r>
              <a:rPr lang="en-US" sz="1270" dirty="0">
                <a:latin typeface="Nimbus Sans" pitchFamily="34"/>
                <a:ea typeface="Nimbus Sans" pitchFamily="2"/>
                <a:cs typeface="Noto Sans Devanagari" pitchFamily="2"/>
              </a:rPr>
              <a:t>Pulse gen. 3 triggered by event 0x04 (seq. event #3)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8CD1C3-89CB-B7D0-8988-A9C3C157292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692869" y="3172125"/>
            <a:ext cx="4645351" cy="3484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21D6-0703-EBD8-4578-1412AA972D8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80739" y="273352"/>
            <a:ext cx="8229627" cy="1145009"/>
          </a:xfrm>
        </p:spPr>
        <p:txBody>
          <a:bodyPr/>
          <a:lstStyle/>
          <a:p>
            <a:pPr lvl="0"/>
            <a:r>
              <a:rPr lang="en-US" sz="2540"/>
              <a:t>Setting up EVR HW Outputs (3)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E96B18-22D3-0C81-FAB1-DBB3CE0E4558}"/>
              </a:ext>
            </a:extLst>
          </p:cNvPr>
          <p:cNvSpPr txBox="1"/>
          <p:nvPr/>
        </p:nvSpPr>
        <p:spPr>
          <a:xfrm>
            <a:off x="1980739" y="1161992"/>
            <a:ext cx="8169862" cy="6330206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 anchorCtr="0" compatLnSpc="0"/>
          <a:lstStyle/>
          <a:p>
            <a:pPr hangingPunct="0"/>
            <a:r>
              <a:rPr lang="en-US" sz="1452" dirty="0">
                <a:latin typeface="Nimbus Sans" pitchFamily="34"/>
                <a:ea typeface="Nimbus Sans" pitchFamily="2"/>
                <a:cs typeface="Noto Sans Devanagari" pitchFamily="2"/>
              </a:rPr>
              <a:t>Change delay of pulse generator 3 from 10 to 0:</a:t>
            </a:r>
          </a:p>
          <a:p>
            <a:pPr hangingPunct="0"/>
            <a:endParaRPr lang="en-US" sz="1270" dirty="0">
              <a:latin typeface="Source Code Pro" pitchFamily="17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270" dirty="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</a:t>
            </a:r>
            <a:r>
              <a:rPr lang="en-US" sz="1270" dirty="0" err="1">
                <a:latin typeface="Source Code Pro" pitchFamily="17"/>
                <a:ea typeface="Nimbus Sans" pitchFamily="2"/>
                <a:cs typeface="Noto Sans Devanagari" pitchFamily="2"/>
              </a:rPr>
              <a:t>EvrSetPulseParams</a:t>
            </a:r>
            <a:r>
              <a:rPr lang="en-US" sz="1270" dirty="0">
                <a:latin typeface="Source Code Pro" pitchFamily="17"/>
                <a:ea typeface="Nimbus Sans" pitchFamily="2"/>
                <a:cs typeface="Noto Sans Devanagari" pitchFamily="2"/>
              </a:rPr>
              <a:t> /dev/era3 3 0 0 400</a:t>
            </a:r>
          </a:p>
          <a:p>
            <a:pPr hangingPunct="0"/>
            <a:endParaRPr lang="en-US" sz="1270" dirty="0">
              <a:latin typeface="Source Code Pro" pitchFamily="17"/>
              <a:ea typeface="Nimbus Sans" pitchFamily="2"/>
              <a:cs typeface="Noto Sans Devanagari" pitchFamily="2"/>
            </a:endParaRPr>
          </a:p>
          <a:p>
            <a:pPr hangingPunct="0"/>
            <a:endParaRPr lang="en-US" sz="1452" dirty="0">
              <a:latin typeface="Nimbus Sans" pitchFamily="34"/>
              <a:ea typeface="Nimbus Sans" pitchFamily="2"/>
              <a:cs typeface="Noto Sans Devanagari" pitchFamily="2"/>
            </a:endParaRPr>
          </a:p>
          <a:p>
            <a:pPr hangingPunct="0"/>
            <a:endParaRPr lang="en-US" sz="1452" dirty="0">
              <a:latin typeface="Nimbus Sans" pitchFamily="34"/>
              <a:ea typeface="Nimbus Sans" pitchFamily="2"/>
              <a:cs typeface="Noto Sans Devanagari" pitchFamily="2"/>
            </a:endParaRPr>
          </a:p>
          <a:p>
            <a:pPr hangingPunct="0"/>
            <a:endParaRPr lang="en-US" sz="1452" dirty="0">
              <a:latin typeface="Nimbus Sans" pitchFamily="34"/>
              <a:ea typeface="Nimbus Sans" pitchFamily="2"/>
              <a:cs typeface="Noto Sans Devanagari" pitchFamily="2"/>
            </a:endParaRPr>
          </a:p>
          <a:p>
            <a:pPr hangingPunct="0"/>
            <a:endParaRPr lang="en-US" sz="1452" dirty="0">
              <a:latin typeface="Nimbus Sans" pitchFamily="34"/>
              <a:ea typeface="Nimbus Sans" pitchFamily="2"/>
              <a:cs typeface="Noto Sans Devanagari" pitchFamily="2"/>
            </a:endParaRPr>
          </a:p>
          <a:p>
            <a:pPr hangingPunct="0"/>
            <a:endParaRPr lang="en-US" sz="1452" dirty="0">
              <a:latin typeface="Nimbus Sans" pitchFamily="34"/>
              <a:ea typeface="Nimbus Sans" pitchFamily="2"/>
              <a:cs typeface="Noto Sans Devanagari" pitchFamily="2"/>
            </a:endParaRPr>
          </a:p>
          <a:p>
            <a:pPr hangingPunct="0"/>
            <a:endParaRPr lang="en-US" sz="1452" dirty="0">
              <a:latin typeface="Nimbus Sans" pitchFamily="34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452" dirty="0">
                <a:latin typeface="Nimbus Sans" pitchFamily="34"/>
                <a:ea typeface="Nimbus Sans" pitchFamily="2"/>
                <a:cs typeface="Noto Sans Devanagari" pitchFamily="2"/>
              </a:rPr>
              <a:t>CH4 (green): pulse has moved by -80 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DBDD7E-D89D-785C-B557-1E56C1E5818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754109" y="2654487"/>
            <a:ext cx="4645351" cy="3484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1CDF4-1CFC-B3B4-740B-8C3EE6FF386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80739" y="273352"/>
            <a:ext cx="8229627" cy="1145009"/>
          </a:xfrm>
        </p:spPr>
        <p:txBody>
          <a:bodyPr/>
          <a:lstStyle/>
          <a:p>
            <a:pPr lvl="0"/>
            <a:r>
              <a:rPr lang="en-US" sz="2540"/>
              <a:t>Setting up EVR HW Outputs (4)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1333B8-A72A-9456-386C-D570ECE7BF7E}"/>
              </a:ext>
            </a:extLst>
          </p:cNvPr>
          <p:cNvSpPr txBox="1"/>
          <p:nvPr/>
        </p:nvSpPr>
        <p:spPr>
          <a:xfrm>
            <a:off x="1980739" y="1161992"/>
            <a:ext cx="8169862" cy="6330206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 anchorCtr="0" compatLnSpc="0"/>
          <a:lstStyle/>
          <a:p>
            <a:pPr hangingPunct="0"/>
            <a:r>
              <a:rPr lang="en-US" sz="1452">
                <a:latin typeface="Nimbus Sans" pitchFamily="34"/>
                <a:ea typeface="Nimbus Sans" pitchFamily="2"/>
                <a:cs typeface="Noto Sans Devanagari" pitchFamily="2"/>
              </a:rPr>
              <a:t>We move event 3 in sequence by -10 cycles (timestamp changed from 50 to 40):</a:t>
            </a:r>
          </a:p>
          <a:p>
            <a:pPr hangingPunct="0"/>
            <a:endParaRPr lang="en-US" sz="1270">
              <a:latin typeface="Source Code Pro" pitchFamily="17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./EvgSetSeqRamEvent /dev/ega3 0 2 40 4</a:t>
            </a:r>
          </a:p>
          <a:p>
            <a:pPr hangingPunct="0"/>
            <a:endParaRPr lang="en-US" sz="1270">
              <a:latin typeface="Nimbus Sans" pitchFamily="34"/>
              <a:ea typeface="Nimbus Sans" pitchFamily="2"/>
              <a:cs typeface="Noto Sans Devanagari" pitchFamily="2"/>
            </a:endParaRPr>
          </a:p>
          <a:p>
            <a:pPr hangingPunct="0"/>
            <a:endParaRPr lang="en-US" sz="1270">
              <a:latin typeface="Nimbus Sans" pitchFamily="34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452">
                <a:latin typeface="Nimbus Sans" pitchFamily="34"/>
                <a:ea typeface="Nimbus Sans" pitchFamily="2"/>
                <a:cs typeface="Noto Sans Devanagari" pitchFamily="2"/>
              </a:rPr>
              <a:t>CH4 (green): pulse has moved another -80 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EFC9ED-A0A8-3076-7F8D-9FCE8893AEE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22298" y="2716539"/>
            <a:ext cx="4894210" cy="3670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>
            <a:extLst>
              <a:ext uri="{FF2B5EF4-FFF2-40B4-BE49-F238E27FC236}">
                <a16:creationId xmlns:a16="http://schemas.microsoft.com/office/drawing/2014/main" id="{A4C27AC7-F97B-769E-2E43-ABB9A250F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15900"/>
            <a:ext cx="2478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1400" b="1" i="1">
                <a:solidFill>
                  <a:srgbClr val="0000FF"/>
                </a:solidFill>
              </a:rPr>
              <a:t>Micro-Research Finland Oy</a:t>
            </a:r>
            <a:endParaRPr lang="en-US" altLang="en-US" sz="1400" b="1" i="1">
              <a:solidFill>
                <a:srgbClr val="0000FF"/>
              </a:solidFill>
            </a:endParaRPr>
          </a:p>
        </p:txBody>
      </p:sp>
      <p:sp>
        <p:nvSpPr>
          <p:cNvPr id="8195" name="Line 4">
            <a:extLst>
              <a:ext uri="{FF2B5EF4-FFF2-40B4-BE49-F238E27FC236}">
                <a16:creationId xmlns:a16="http://schemas.microsoft.com/office/drawing/2014/main" id="{3CDF4C76-7414-38E3-368A-7FC772F9B64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1" y="476250"/>
            <a:ext cx="85693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FI"/>
          </a:p>
        </p:txBody>
      </p:sp>
      <p:sp>
        <p:nvSpPr>
          <p:cNvPr id="8196" name="Text Box 6">
            <a:extLst>
              <a:ext uri="{FF2B5EF4-FFF2-40B4-BE49-F238E27FC236}">
                <a16:creationId xmlns:a16="http://schemas.microsoft.com/office/drawing/2014/main" id="{924B7549-A355-D682-237D-773B02306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238" y="6381750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sp>
        <p:nvSpPr>
          <p:cNvPr id="8197" name="Rectangle 8">
            <a:extLst>
              <a:ext uri="{FF2B5EF4-FFF2-40B4-BE49-F238E27FC236}">
                <a16:creationId xmlns:a16="http://schemas.microsoft.com/office/drawing/2014/main" id="{A49B02F6-5FE7-236E-3C45-9B523B2EE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7713" y="6207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</a:rPr>
              <a:t>Event Clock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2A4FB5-BF3B-234E-ACEC-2728AB7A8F3C}"/>
              </a:ext>
            </a:extLst>
          </p:cNvPr>
          <p:cNvSpPr txBox="1"/>
          <p:nvPr/>
        </p:nvSpPr>
        <p:spPr>
          <a:xfrm>
            <a:off x="1944687" y="1700760"/>
            <a:ext cx="77518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prstClr val="black"/>
                </a:solidFill>
              </a:rPr>
              <a:t>Base clock of MRF timing system</a:t>
            </a:r>
          </a:p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prstClr val="black"/>
                </a:solidFill>
              </a:rPr>
              <a:t>Typically driven from external source e.g. accelerator RF signal</a:t>
            </a:r>
          </a:p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prstClr val="black"/>
                </a:solidFill>
              </a:rPr>
              <a:t>Event clock from 50 MHz to 166 MHz (6 ns to 20 ns event clock cycle)</a:t>
            </a:r>
          </a:p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Event clock</a:t>
            </a:r>
            <a:r>
              <a:rPr lang="en-US" sz="1800" b="0" i="0" u="none" strike="noStrike" dirty="0">
                <a:solidFill>
                  <a:prstClr val="black"/>
                </a:solidFill>
              </a:rPr>
              <a:t> provided to the Timing System Master, all other nodes regenerate this clock from the event stream received through the fiber</a:t>
            </a:r>
          </a:p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prstClr val="black"/>
                </a:solidFill>
              </a:rPr>
              <a:t>The Timing Master has an input divider to divide the RF clock by 1, 2, 3, ..., 12, 14, 15, 16, ..., 32.</a:t>
            </a:r>
          </a:p>
        </p:txBody>
      </p:sp>
    </p:spTree>
    <p:extLst>
      <p:ext uri="{BB962C8B-B14F-4D97-AF65-F5344CB8AC3E}">
        <p14:creationId xmlns:p14="http://schemas.microsoft.com/office/powerpoint/2010/main" val="963512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1980740" y="273352"/>
            <a:ext cx="8229627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540">
                <a:latin typeface="Arial"/>
              </a:rPr>
              <a:t>EVG Basic Building Blocks</a:t>
            </a:r>
            <a:endParaRPr sz="1633"/>
          </a:p>
        </p:txBody>
      </p:sp>
      <p:sp>
        <p:nvSpPr>
          <p:cNvPr id="99" name="TextShape 2"/>
          <p:cNvSpPr txBox="1"/>
          <p:nvPr/>
        </p:nvSpPr>
        <p:spPr>
          <a:xfrm>
            <a:off x="1980740" y="1604841"/>
            <a:ext cx="8229627" cy="39771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1633" dirty="0">
                <a:latin typeface="Arial"/>
              </a:rPr>
              <a:t>Trigger Events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1633" dirty="0">
                <a:latin typeface="Arial"/>
              </a:rPr>
              <a:t>Multiplexed Counters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1633" dirty="0">
                <a:latin typeface="Arial"/>
              </a:rPr>
              <a:t>Sequencers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1633" dirty="0">
                <a:latin typeface="Arial"/>
              </a:rPr>
              <a:t>Software Event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1633" dirty="0">
                <a:latin typeface="Arial"/>
              </a:rPr>
              <a:t>Time distribution logic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1633" dirty="0">
                <a:latin typeface="Arial"/>
              </a:rPr>
              <a:t>Configurable Size Data buffer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1633" dirty="0">
                <a:latin typeface="Arial"/>
              </a:rPr>
              <a:t>Segmented Data buffer</a:t>
            </a:r>
            <a:endParaRPr sz="1633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1980740" y="273352"/>
            <a:ext cx="8229627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540">
                <a:latin typeface="Arial"/>
              </a:rPr>
              <a:t>Trigger Event</a:t>
            </a:r>
            <a:endParaRPr sz="1633"/>
          </a:p>
        </p:txBody>
      </p:sp>
      <p:sp>
        <p:nvSpPr>
          <p:cNvPr id="101" name="TextShape 2"/>
          <p:cNvSpPr txBox="1"/>
          <p:nvPr/>
        </p:nvSpPr>
        <p:spPr>
          <a:xfrm>
            <a:off x="1980740" y="1604841"/>
            <a:ext cx="8229627" cy="39771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A Trigger Event has one event code assigned to it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Upon a trigger this event code is sent out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Sources for triggers:</a:t>
            </a:r>
            <a:endParaRPr sz="1633" dirty="0"/>
          </a:p>
          <a:p>
            <a:pPr marL="725851" lvl="1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External signal</a:t>
            </a:r>
            <a:endParaRPr sz="1633" dirty="0"/>
          </a:p>
          <a:p>
            <a:pPr marL="725851" lvl="1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Multiplexed Counter edge</a:t>
            </a:r>
            <a:endParaRPr sz="1633" dirty="0"/>
          </a:p>
          <a:p>
            <a:pPr marL="725851" lvl="1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AC main synchronization logic </a:t>
            </a:r>
            <a:endParaRPr sz="1633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1980740" y="273352"/>
            <a:ext cx="8229627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540">
                <a:latin typeface="Arial"/>
              </a:rPr>
              <a:t>Multiplexed Counter</a:t>
            </a:r>
            <a:endParaRPr sz="1633"/>
          </a:p>
        </p:txBody>
      </p:sp>
      <p:sp>
        <p:nvSpPr>
          <p:cNvPr id="103" name="TextShape 2"/>
          <p:cNvSpPr txBox="1"/>
          <p:nvPr/>
        </p:nvSpPr>
        <p:spPr>
          <a:xfrm>
            <a:off x="1980740" y="1604841"/>
            <a:ext cx="8229627" cy="39771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32 bit counters running at the event clock rate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Can produce frequencies from event clock rate/(2³² - 1) to event clock rate/2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Counters can be reset simultaneously by software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Configurable polarity / phase offset</a:t>
            </a:r>
            <a:endParaRPr sz="1633" dirty="0"/>
          </a:p>
        </p:txBody>
      </p:sp>
      <p:pic>
        <p:nvPicPr>
          <p:cNvPr id="104" name="Picture 103"/>
          <p:cNvPicPr/>
          <p:nvPr/>
        </p:nvPicPr>
        <p:blipFill>
          <a:blip r:embed="rId2"/>
          <a:stretch/>
        </p:blipFill>
        <p:spPr>
          <a:xfrm>
            <a:off x="3597338" y="3964748"/>
            <a:ext cx="4769454" cy="1676037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17799</TotalTime>
  <Words>4637</Words>
  <Application>Microsoft Office PowerPoint</Application>
  <PresentationFormat>Widescreen</PresentationFormat>
  <Paragraphs>760</Paragraphs>
  <Slides>59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8" baseType="lpstr">
      <vt:lpstr>Arial</vt:lpstr>
      <vt:lpstr>Calibri</vt:lpstr>
      <vt:lpstr>Calibri Light</vt:lpstr>
      <vt:lpstr>Liberation Sans</vt:lpstr>
      <vt:lpstr>Nimbus Sans</vt:lpstr>
      <vt:lpstr>Source Code Pro</vt:lpstr>
      <vt:lpstr>StarSymbol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System Set Up</vt:lpstr>
      <vt:lpstr>Linux Driver</vt:lpstr>
      <vt:lpstr>Starting from a fresh (pre-installed) Ubuntu installation</vt:lpstr>
      <vt:lpstr>Linux Driver Installation</vt:lpstr>
      <vt:lpstr>Application Programming Interface</vt:lpstr>
      <vt:lpstr>Requirements for Building (Ubuntu installation)</vt:lpstr>
      <vt:lpstr>API Installation</vt:lpstr>
      <vt:lpstr>mmap_test – Tool to access registers</vt:lpstr>
      <vt:lpstr>mmap_test – Display memory</vt:lpstr>
      <vt:lpstr>mmap_test – Modify memory</vt:lpstr>
      <vt:lpstr>System Hardware Setup</vt:lpstr>
      <vt:lpstr>Setting up EVM</vt:lpstr>
      <vt:lpstr>Setting up EVR</vt:lpstr>
      <vt:lpstr>Working with Events</vt:lpstr>
      <vt:lpstr>Setting up EVR (2)</vt:lpstr>
      <vt:lpstr>Sending Events with EVG</vt:lpstr>
      <vt:lpstr>Sending Software events with EVG/EVM</vt:lpstr>
      <vt:lpstr>Setting up MXC and trigger events with EVG/EVM</vt:lpstr>
      <vt:lpstr>Setting up MXC and trigger events with EVG/EVM</vt:lpstr>
      <vt:lpstr>Setting up MXC and trigger events with EVG/EVM</vt:lpstr>
      <vt:lpstr>Setting up a sequence on EVG/EVM</vt:lpstr>
      <vt:lpstr>Setting up a sequencer on EVG/EVM</vt:lpstr>
      <vt:lpstr>Setting up a sequencer on EVG/EVM</vt:lpstr>
      <vt:lpstr>Setting up pulse generators and HW output on EVR</vt:lpstr>
      <vt:lpstr>Setting up EVR HW Outputs</vt:lpstr>
      <vt:lpstr>Setting up EVR HW Outputs (2)</vt:lpstr>
      <vt:lpstr>Setting up EVR HW Outputs (3)</vt:lpstr>
      <vt:lpstr>Setting up EVR HW Outputs (4)</vt:lpstr>
    </vt:vector>
  </TitlesOfParts>
  <Company>Micro-Research Finland 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Jukka Pietarinen</dc:creator>
  <cp:lastModifiedBy>Jukka Pietarinen</cp:lastModifiedBy>
  <cp:revision>155</cp:revision>
  <dcterms:created xsi:type="dcterms:W3CDTF">2006-06-12T08:15:38Z</dcterms:created>
  <dcterms:modified xsi:type="dcterms:W3CDTF">2025-12-02T07:22:26Z</dcterms:modified>
</cp:coreProperties>
</file>