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72" r:id="rId2"/>
    <p:sldId id="683" r:id="rId3"/>
    <p:sldId id="288" r:id="rId4"/>
    <p:sldId id="685" r:id="rId5"/>
    <p:sldId id="686" r:id="rId6"/>
    <p:sldId id="287" r:id="rId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0000"/>
    <a:srgbClr val="0000FF"/>
    <a:srgbClr val="FF66CC"/>
    <a:srgbClr val="FEF0E6"/>
    <a:srgbClr val="FF9900"/>
    <a:srgbClr val="00CC66"/>
    <a:srgbClr val="F2F2F2"/>
    <a:srgbClr val="C2FA9C"/>
    <a:srgbClr val="B0F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3883" autoAdjust="0"/>
  </p:normalViewPr>
  <p:slideViewPr>
    <p:cSldViewPr showGuides="1">
      <p:cViewPr>
        <p:scale>
          <a:sx n="60" d="100"/>
          <a:sy n="60" d="100"/>
        </p:scale>
        <p:origin x="244" y="84"/>
      </p:cViewPr>
      <p:guideLst>
        <p:guide orient="horz" pos="2024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75E6C4-5F43-4FF9-96D4-21B8157BE639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01BD367-6A7A-405A-BFB1-15817186491F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62470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6f7824931_0_5:notes"/>
          <p:cNvSpPr txBox="1">
            <a:spLocks noGrp="1"/>
          </p:cNvSpPr>
          <p:nvPr>
            <p:ph type="body" idx="1"/>
          </p:nvPr>
        </p:nvSpPr>
        <p:spPr>
          <a:xfrm>
            <a:off x="734909" y="5512866"/>
            <a:ext cx="5879272" cy="5176310"/>
          </a:xfrm>
          <a:prstGeom prst="rect">
            <a:avLst/>
          </a:prstGeom>
        </p:spPr>
        <p:txBody>
          <a:bodyPr spcFirstLastPara="1" wrap="square" lIns="102627" tIns="51299" rIns="102627" bIns="51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37" name="Google Shape;137;g86f78249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1431925"/>
            <a:ext cx="6870700" cy="3865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6f7824931_0_5:notes"/>
          <p:cNvSpPr txBox="1">
            <a:spLocks noGrp="1"/>
          </p:cNvSpPr>
          <p:nvPr>
            <p:ph type="body" idx="1"/>
          </p:nvPr>
        </p:nvSpPr>
        <p:spPr>
          <a:xfrm>
            <a:off x="734909" y="5512866"/>
            <a:ext cx="5879272" cy="5176310"/>
          </a:xfrm>
          <a:prstGeom prst="rect">
            <a:avLst/>
          </a:prstGeom>
        </p:spPr>
        <p:txBody>
          <a:bodyPr spcFirstLastPara="1" wrap="square" lIns="102627" tIns="51299" rIns="102627" bIns="51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37" name="Google Shape;137;g86f78249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1431925"/>
            <a:ext cx="6870700" cy="3865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17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>
            <a:spLocks noGrp="1"/>
          </p:cNvSpPr>
          <p:nvPr>
            <p:ph type="body" idx="1"/>
          </p:nvPr>
        </p:nvSpPr>
        <p:spPr>
          <a:xfrm>
            <a:off x="734909" y="5512865"/>
            <a:ext cx="5879272" cy="5176298"/>
          </a:xfrm>
          <a:prstGeom prst="rect">
            <a:avLst/>
          </a:prstGeom>
        </p:spPr>
        <p:txBody>
          <a:bodyPr spcFirstLastPara="1" wrap="square" lIns="102627" tIns="51299" rIns="102627" bIns="51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92" name="Google Shape;3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1431925"/>
            <a:ext cx="6870700" cy="3865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2 Objects">
  <p:cSld name="1_Title, Text and 2 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Kerstin Borras                            |                   </a:t>
            </a:r>
            <a:r>
              <a:rPr lang="en-US" dirty="0"/>
              <a:t>Quantum Computing: Challenges and Transfer into Practical Applications</a:t>
            </a:r>
            <a:r>
              <a:rPr lang="de-DE" dirty="0"/>
              <a:t>              |                      </a:t>
            </a:r>
            <a:r>
              <a:rPr lang="en-US" dirty="0"/>
              <a:t>World Quantum Day 2023                       |         13 / 14  April 2023</a:t>
            </a:r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07988" y="1406427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07988" y="3963533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6167438" y="1449388"/>
            <a:ext cx="5616574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5"/>
          </p:nvPr>
        </p:nvSpPr>
        <p:spPr>
          <a:xfrm>
            <a:off x="6167438" y="4005263"/>
            <a:ext cx="5616574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26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itle, Text and 2 Objec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feld 3"/>
          <p:cNvSpPr/>
          <p:nvPr/>
        </p:nvSpPr>
        <p:spPr>
          <a:xfrm>
            <a:off x="403200" y="6580800"/>
            <a:ext cx="435960" cy="1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de-DE" sz="1000" b="1" strike="noStrike" spc="-1">
                <a:solidFill>
                  <a:schemeClr val="accent1"/>
                </a:solidFill>
                <a:latin typeface="Arial"/>
              </a:rPr>
              <a:t>DESY</a:t>
            </a:r>
            <a:r>
              <a:rPr lang="de-DE" sz="1000" b="1" strike="noStrike" spc="-1">
                <a:solidFill>
                  <a:schemeClr val="accent2"/>
                </a:solidFill>
                <a:latin typeface="Arial"/>
              </a:rPr>
              <a:t>.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Textfeld 13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457200">
              <a:lnSpc>
                <a:spcPct val="100000"/>
              </a:lnSpc>
            </a:pPr>
            <a:r>
              <a:rPr lang="en-US" sz="1000" b="1" strike="noStrike" spc="-1">
                <a:solidFill>
                  <a:schemeClr val="dk1"/>
                </a:solidFill>
                <a:latin typeface="Arial"/>
              </a:rPr>
              <a:t>Page </a:t>
            </a:r>
            <a:fld id="{80C81F49-B2B9-4679-A33C-FBBBD0599A87}" type="slidenum">
              <a:rPr lang="en-US" sz="1000" b="1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30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ftr" idx="9"/>
          </p:nvPr>
        </p:nvSpPr>
        <p:spPr>
          <a:xfrm>
            <a:off x="791640" y="6580800"/>
            <a:ext cx="9948600" cy="18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defTabSz="4572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</a:rPr>
              <a:t>&lt;Fußzeile&gt;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07880" y="817560"/>
            <a:ext cx="11375640" cy="37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07880" y="1406520"/>
            <a:ext cx="5616360" cy="245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07880" y="3963600"/>
            <a:ext cx="5616360" cy="245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6167520" y="1449360"/>
            <a:ext cx="5616360" cy="241092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72000" tIns="36000" rIns="72000" bIns="36000" anchor="t">
            <a:noAutofit/>
          </a:bodyPr>
          <a:lstStyle/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167520" y="4005360"/>
            <a:ext cx="5616360" cy="241092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72000" tIns="36000" rIns="72000" bIns="36000" anchor="t">
            <a:noAutofit/>
          </a:bodyPr>
          <a:lstStyle/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179942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Kerstin Borras                            |                   Quantum Computing: Challenges and Transfer into Practical Applications              |                      World Quantum Day 2023                       |         13 / 14  April 2023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  <p:sldLayoutId id="2147483683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doi.org/10.1103/PRXQuantum.5.037001" TargetMode="External"/><Relationship Id="rId5" Type="http://schemas.openxmlformats.org/officeDocument/2006/relationships/hyperlink" Target="https://cernbox.cern.ch/s/kfCkghFXZtwgpaK" TargetMode="Externa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C2DC904-D61F-4FDB-8552-D9E24CE8549E}"/>
              </a:ext>
            </a:extLst>
          </p:cNvPr>
          <p:cNvSpPr txBox="1"/>
          <p:nvPr/>
        </p:nvSpPr>
        <p:spPr>
          <a:xfrm>
            <a:off x="839416" y="234888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Hamburg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4445D4-35CF-469C-B064-E08AACDEEA21}"/>
              </a:ext>
            </a:extLst>
          </p:cNvPr>
          <p:cNvSpPr txBox="1"/>
          <p:nvPr/>
        </p:nvSpPr>
        <p:spPr>
          <a:xfrm>
            <a:off x="7320136" y="234888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Zeuthen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A4991A3-F7E7-412C-9422-353EB54ADBA1}"/>
              </a:ext>
            </a:extLst>
          </p:cNvPr>
          <p:cNvSpPr txBox="1"/>
          <p:nvPr/>
        </p:nvSpPr>
        <p:spPr>
          <a:xfrm>
            <a:off x="335980" y="372114"/>
            <a:ext cx="11592668" cy="154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>
                <a:prstClr val="black"/>
              </a:buClr>
              <a:buSzPts val="1800"/>
            </a:pP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Quantum Computing in Experiment </a:t>
            </a:r>
            <a:b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de-DE" sz="8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3B68AD-D337-4569-8F00-3F3711F35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42" r="50818"/>
          <a:stretch/>
        </p:blipFill>
        <p:spPr>
          <a:xfrm>
            <a:off x="8760296" y="5725894"/>
            <a:ext cx="1762349" cy="712588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6ADDBF5-D126-41A0-9170-F103FE7DC5E5}"/>
              </a:ext>
            </a:extLst>
          </p:cNvPr>
          <p:cNvGrpSpPr/>
          <p:nvPr/>
        </p:nvGrpSpPr>
        <p:grpSpPr>
          <a:xfrm>
            <a:off x="1353873" y="1927283"/>
            <a:ext cx="4295800" cy="3229433"/>
            <a:chOff x="7896200" y="349611"/>
            <a:chExt cx="4295800" cy="322943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A1D1887-26F5-4F25-9BD4-9A3E28711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200" y="404664"/>
              <a:ext cx="4129285" cy="3106320"/>
            </a:xfrm>
            <a:prstGeom prst="rect">
              <a:avLst/>
            </a:prstGeom>
          </p:spPr>
        </p:pic>
        <p:sp>
          <p:nvSpPr>
            <p:cNvPr id="15" name="Rechteck: eine Ecke abgeschnitten 14">
              <a:extLst>
                <a:ext uri="{FF2B5EF4-FFF2-40B4-BE49-F238E27FC236}">
                  <a16:creationId xmlns:a16="http://schemas.microsoft.com/office/drawing/2014/main" id="{50F802CC-F6F1-4E76-8BBD-E1AF02C70141}"/>
                </a:ext>
              </a:extLst>
            </p:cNvPr>
            <p:cNvSpPr/>
            <p:nvPr/>
          </p:nvSpPr>
          <p:spPr>
            <a:xfrm flipH="1">
              <a:off x="8472264" y="349611"/>
              <a:ext cx="3719736" cy="3229433"/>
            </a:xfrm>
            <a:prstGeom prst="snip1Rect">
              <a:avLst>
                <a:gd name="adj" fmla="val 23666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78BFE996-FA55-45FB-97B8-8A776AED8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315" y="1988839"/>
            <a:ext cx="4129285" cy="310632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C885051-8A30-493C-A50D-3254DE5003A8}"/>
              </a:ext>
            </a:extLst>
          </p:cNvPr>
          <p:cNvSpPr txBox="1"/>
          <p:nvPr/>
        </p:nvSpPr>
        <p:spPr>
          <a:xfrm>
            <a:off x="2869919" y="2204864"/>
            <a:ext cx="32980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Quantum – Train is moving fast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  many novel opportunities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E5A7D81B-DC0C-4756-9199-63850420CD3B}"/>
              </a:ext>
            </a:extLst>
          </p:cNvPr>
          <p:cNvSpPr/>
          <p:nvPr/>
        </p:nvSpPr>
        <p:spPr>
          <a:xfrm>
            <a:off x="2891570" y="4005064"/>
            <a:ext cx="3204430" cy="7125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4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35360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Quantum Computing in Particle Physics in Theory and Experiment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Novel methods and tools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get ready today !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346;g2064f897c89_0_432">
            <a:extLst>
              <a:ext uri="{FF2B5EF4-FFF2-40B4-BE49-F238E27FC236}">
                <a16:creationId xmlns:a16="http://schemas.microsoft.com/office/drawing/2014/main" id="{7094AF17-CD68-4AB0-9AAF-F2D27C93667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971599" y="6580801"/>
            <a:ext cx="10236969" cy="16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Kerstin Borras          |          Quantum Computing in Experiment                          |                      </a:t>
            </a:r>
            <a:r>
              <a:rPr lang="en-US" dirty="0" err="1"/>
              <a:t>PoF</a:t>
            </a:r>
            <a:r>
              <a:rPr lang="en-US" dirty="0"/>
              <a:t> V MU-FPF Retreat                                                     19 / 20 June 2025</a:t>
            </a:r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62EB2FD-0B4B-4F88-8C6B-0999284C1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77" y="3039468"/>
            <a:ext cx="4222086" cy="33051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73F79C-74DB-46DD-9620-9A123570A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3048752"/>
            <a:ext cx="4248472" cy="33314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AB06BA0-BD12-4348-99F5-20023718390B}"/>
              </a:ext>
            </a:extLst>
          </p:cNvPr>
          <p:cNvSpPr txBox="1"/>
          <p:nvPr/>
        </p:nvSpPr>
        <p:spPr>
          <a:xfrm>
            <a:off x="7608168" y="2348880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DESY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Semiar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15.4.2025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https://cernbox.cern.ch/s/kfCkghFXZtwgpaK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2613C2-0AED-4F34-8E1E-671CEABB71B9}"/>
              </a:ext>
            </a:extLst>
          </p:cNvPr>
          <p:cNvSpPr txBox="1"/>
          <p:nvPr/>
        </p:nvSpPr>
        <p:spPr>
          <a:xfrm>
            <a:off x="2423592" y="3068960"/>
            <a:ext cx="16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  <a:endParaRPr lang="en-US" sz="16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902495-3A39-46E3-AA85-10FD613C956A}"/>
              </a:ext>
            </a:extLst>
          </p:cNvPr>
          <p:cNvSpPr txBox="1"/>
          <p:nvPr/>
        </p:nvSpPr>
        <p:spPr>
          <a:xfrm>
            <a:off x="8507660" y="3068960"/>
            <a:ext cx="16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endParaRPr lang="en-US" sz="16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745D48-75F1-40D3-976C-612B80444B9D}"/>
              </a:ext>
            </a:extLst>
          </p:cNvPr>
          <p:cNvSpPr txBox="1"/>
          <p:nvPr/>
        </p:nvSpPr>
        <p:spPr>
          <a:xfrm>
            <a:off x="371364" y="1844824"/>
            <a:ext cx="11233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Quantum computing for high-energy physics: State of the art and challenges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PRX QUANTUM 5, 037001 (2024),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https://doi.org/10.1103/PRXQuantum.5.037001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7DCAD8-CA33-4BC3-8980-E97A971570FC}"/>
              </a:ext>
            </a:extLst>
          </p:cNvPr>
          <p:cNvSpPr txBox="1"/>
          <p:nvPr/>
        </p:nvSpPr>
        <p:spPr>
          <a:xfrm>
            <a:off x="1415480" y="1300698"/>
            <a:ext cx="9145016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de-DE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wrote</a:t>
            </a: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White Paper </a:t>
            </a:r>
            <a:r>
              <a:rPr lang="de-DE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exploring</a:t>
            </a: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QC4HEP</a:t>
            </a:r>
            <a:endParaRPr lang="en-US" sz="2000" b="1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3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35520" y="349560"/>
            <a:ext cx="11375640" cy="45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000" b="1" strike="noStrike" spc="-1">
                <a:solidFill>
                  <a:schemeClr val="accent1"/>
                </a:solidFill>
                <a:latin typeface="Calibri"/>
              </a:rPr>
              <a:t> Quantum Computing in Experiment</a:t>
            </a:r>
            <a:r>
              <a:rPr lang="en-US" sz="3000" b="1" strike="noStrike" spc="-1">
                <a:solidFill>
                  <a:schemeClr val="accent2"/>
                </a:solidFill>
                <a:latin typeface="Calibri"/>
              </a:rPr>
              <a:t>.</a:t>
            </a:r>
            <a:endParaRPr lang="en-US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407880" y="817560"/>
            <a:ext cx="11375640" cy="37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10000"/>
              </a:lnSpc>
              <a:buNone/>
              <a:tabLst>
                <a:tab pos="0" algn="l"/>
              </a:tabLst>
            </a:pPr>
            <a:r>
              <a:rPr lang="en-US" sz="1800" b="1" strike="noStrike" spc="-1" dirty="0">
                <a:solidFill>
                  <a:schemeClr val="accent2"/>
                </a:solidFill>
                <a:latin typeface="Calibri"/>
              </a:rPr>
              <a:t>Novel methods and tools </a:t>
            </a:r>
            <a:r>
              <a:rPr lang="en-US" sz="1600" b="1" strike="noStrike" spc="-1" dirty="0">
                <a:solidFill>
                  <a:schemeClr val="accent2"/>
                </a:solidFill>
                <a:latin typeface="Wingdings"/>
              </a:rPr>
              <a:t></a:t>
            </a:r>
            <a:r>
              <a:rPr lang="en-US" sz="1800" b="1" strike="noStrike" spc="-1" dirty="0">
                <a:solidFill>
                  <a:schemeClr val="accent2"/>
                </a:solidFill>
                <a:latin typeface="Calibri"/>
              </a:rPr>
              <a:t> get ready today !</a:t>
            </a:r>
            <a:br>
              <a:rPr sz="1800" dirty="0"/>
            </a:br>
            <a:endParaRPr lang="en-US" sz="1800" b="0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05" name="Grafik 2"/>
          <p:cNvPicPr/>
          <p:nvPr/>
        </p:nvPicPr>
        <p:blipFill>
          <a:blip r:embed="rId2"/>
          <a:stretch/>
        </p:blipFill>
        <p:spPr>
          <a:xfrm>
            <a:off x="6312024" y="1913435"/>
            <a:ext cx="5742720" cy="450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6" name="Textfeld 3"/>
          <p:cNvSpPr/>
          <p:nvPr/>
        </p:nvSpPr>
        <p:spPr>
          <a:xfrm>
            <a:off x="407880" y="1233627"/>
            <a:ext cx="8784464" cy="16605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en-US" sz="2000" b="1" strike="noStrike" spc="-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QC - faster simulations, better data processing, novel experimental techniques</a:t>
            </a:r>
            <a:endParaRPr lang="de-DE" sz="20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252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efficient sampling for MC simulations</a:t>
            </a:r>
            <a:endParaRPr lang="de-DE" sz="16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252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Solving combinatorial problems</a:t>
            </a:r>
            <a:endParaRPr lang="de-DE" sz="16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252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state representation</a:t>
            </a:r>
            <a:endParaRPr lang="de-DE" sz="16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252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Hilbert space allows for higher representation power</a:t>
            </a:r>
            <a:endParaRPr lang="de-DE" sz="16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</a:pPr>
            <a:endParaRPr lang="de-DE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" name="Textfeld 4"/>
          <p:cNvSpPr/>
          <p:nvPr/>
        </p:nvSpPr>
        <p:spPr>
          <a:xfrm>
            <a:off x="407880" y="2822446"/>
            <a:ext cx="5758920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b="1" strike="noStrike" spc="-1" dirty="0">
                <a:solidFill>
                  <a:schemeClr val="dk1"/>
                </a:solidFill>
                <a:latin typeface="Calibri"/>
              </a:rPr>
              <a:t>Quantum Computing in Experimental HEP</a:t>
            </a:r>
            <a:endParaRPr lang="de-DE" b="0" strike="noStrike" spc="-1" dirty="0">
              <a:solidFill>
                <a:srgbClr val="000000"/>
              </a:solidFill>
              <a:latin typeface="Calibri"/>
            </a:endParaRPr>
          </a:p>
          <a:p>
            <a:pPr marL="174600" indent="-17460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chemeClr val="dk1"/>
                </a:solidFill>
                <a:latin typeface="Calibri"/>
              </a:rPr>
              <a:t>Simulating Quantum Systems:</a:t>
            </a:r>
            <a:endParaRPr lang="de-DE" b="0" strike="noStrike" spc="-1" dirty="0">
              <a:solidFill>
                <a:srgbClr val="000000"/>
              </a:solidFill>
              <a:latin typeface="Calibri"/>
            </a:endParaRPr>
          </a:p>
          <a:p>
            <a:pPr marL="45252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/>
              </a:rPr>
              <a:t>Event generation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252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/>
              </a:rPr>
              <a:t>Solving path integrals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252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/>
              </a:rPr>
              <a:t>Mostly based on variational algorithms: QAE, QAOA, VQE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174600" indent="-17460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chemeClr val="dk1"/>
                </a:solidFill>
                <a:latin typeface="Calibri"/>
              </a:rPr>
              <a:t>Data analysis:</a:t>
            </a:r>
            <a:endParaRPr lang="de-DE" b="0" strike="noStrike" spc="-1" dirty="0">
              <a:solidFill>
                <a:srgbClr val="000000"/>
              </a:solidFill>
              <a:latin typeface="Calibri"/>
            </a:endParaRPr>
          </a:p>
          <a:p>
            <a:pPr marL="45252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/>
              </a:rPr>
              <a:t>Detector simulation, anomaly detection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252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/>
              </a:rPr>
              <a:t>Signal extraction and event classification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252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/>
              </a:rPr>
              <a:t>Mostly based on variational algorithms: QNNs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174600" indent="-17460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chemeClr val="dk1"/>
                </a:solidFill>
                <a:latin typeface="Calibri"/>
              </a:rPr>
              <a:t>Quantum sensing:</a:t>
            </a:r>
            <a:endParaRPr lang="de-DE" b="0" strike="noStrike" spc="-1" dirty="0">
              <a:solidFill>
                <a:srgbClr val="000000"/>
              </a:solidFill>
              <a:latin typeface="Calibri"/>
            </a:endParaRPr>
          </a:p>
          <a:p>
            <a:pPr marL="53496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/>
              </a:rPr>
              <a:t>Analyzing the data from quantum-enhanced sensors used in rare interaction detection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53496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chemeClr val="dk1"/>
                </a:solidFill>
                <a:latin typeface="Calibri"/>
              </a:rPr>
              <a:t>Currently underexplored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7D0575-884A-43EE-8013-8150EA762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6539032"/>
            <a:ext cx="10321423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35520" y="349560"/>
            <a:ext cx="11375640" cy="45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000" b="1" strike="noStrike" spc="-1">
                <a:solidFill>
                  <a:schemeClr val="accent1"/>
                </a:solidFill>
                <a:latin typeface="Calibri"/>
              </a:rPr>
              <a:t> Quantum Computing in Experiment</a:t>
            </a:r>
            <a:r>
              <a:rPr lang="en-US" sz="3000" b="1" strike="noStrike" spc="-1">
                <a:solidFill>
                  <a:schemeClr val="accent2"/>
                </a:solidFill>
                <a:latin typeface="Calibri"/>
              </a:rPr>
              <a:t>.</a:t>
            </a:r>
            <a:endParaRPr lang="en-US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407880" y="817560"/>
            <a:ext cx="11375640" cy="37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10000"/>
              </a:lnSpc>
              <a:buNone/>
              <a:tabLst>
                <a:tab pos="0" algn="l"/>
              </a:tabLst>
            </a:pPr>
            <a:r>
              <a:rPr lang="en-US" sz="1800" b="1" strike="noStrike" spc="-1">
                <a:solidFill>
                  <a:schemeClr val="accent2"/>
                </a:solidFill>
                <a:latin typeface="Calibri"/>
              </a:rPr>
              <a:t>Novel methods and tools </a:t>
            </a:r>
            <a:r>
              <a:rPr lang="en-US" sz="1600" b="1" strike="noStrike" spc="-1">
                <a:solidFill>
                  <a:schemeClr val="accent2"/>
                </a:solidFill>
                <a:latin typeface="Wingdings"/>
              </a:rPr>
              <a:t></a:t>
            </a:r>
            <a:r>
              <a:rPr lang="en-US" sz="1800" b="1" strike="noStrike" spc="-1">
                <a:solidFill>
                  <a:schemeClr val="accent2"/>
                </a:solidFill>
                <a:latin typeface="Calibri"/>
              </a:rPr>
              <a:t> get ready today !</a:t>
            </a:r>
            <a:br>
              <a:rPr sz="1800"/>
            </a:br>
            <a:endParaRPr lang="en-US" sz="18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08FE50-CD5F-4A23-9BDB-D7E6AD443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9" y="1268760"/>
            <a:ext cx="5468679" cy="492497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086ACFA-BC47-42C1-A340-6D4EFCFE8D4F}"/>
              </a:ext>
            </a:extLst>
          </p:cNvPr>
          <p:cNvSpPr txBox="1"/>
          <p:nvPr/>
        </p:nvSpPr>
        <p:spPr>
          <a:xfrm>
            <a:off x="6384034" y="1052736"/>
            <a:ext cx="57606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Generative Models for hadronization and jet substructure 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novel tool for studying multi-body particle systems, like jets, to reproduce jet constituent properties and inner correlations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providing new insights into QCD and jet substructure.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8DD25E-0B42-479B-93DC-3A7F58557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11" y="3068960"/>
            <a:ext cx="3762900" cy="29341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1268204-F595-4196-8268-F8FC495B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8" y="6539032"/>
            <a:ext cx="10321423" cy="27434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B747A00-737E-498C-B10F-2A34DCEC5479}"/>
              </a:ext>
            </a:extLst>
          </p:cNvPr>
          <p:cNvSpPr txBox="1"/>
          <p:nvPr/>
        </p:nvSpPr>
        <p:spPr>
          <a:xfrm>
            <a:off x="6456040" y="5949280"/>
            <a:ext cx="532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Yacine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Haddad, Vincent Alexander Croft, Michele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Grossi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Cenk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Tüysüz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2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35360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Quantum Computing in Particle Physics in Theory and Experiment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Novel methods and tools for the 100x100 Challenge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get ready today !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346;g2064f897c89_0_432">
            <a:extLst>
              <a:ext uri="{FF2B5EF4-FFF2-40B4-BE49-F238E27FC236}">
                <a16:creationId xmlns:a16="http://schemas.microsoft.com/office/drawing/2014/main" id="{7094AF17-CD68-4AB0-9AAF-F2D27C93667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971599" y="6580801"/>
            <a:ext cx="10236969" cy="16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Kerstin Borras          |          Quantum Computing in Experiment                          |                      </a:t>
            </a:r>
            <a:r>
              <a:rPr lang="en-US" dirty="0" err="1"/>
              <a:t>PoF</a:t>
            </a:r>
            <a:r>
              <a:rPr lang="en-US" dirty="0"/>
              <a:t> V MU-FPF Retreat                                                     19 / 20 June 2025</a:t>
            </a:r>
            <a:endParaRPr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33C151-0C26-4373-9434-21A72C6D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01"/>
            <a:ext cx="12192000" cy="68201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EB1C7F4-9720-4DED-B8FA-E2896467AF65}"/>
              </a:ext>
            </a:extLst>
          </p:cNvPr>
          <p:cNvSpPr txBox="1"/>
          <p:nvPr/>
        </p:nvSpPr>
        <p:spPr>
          <a:xfrm>
            <a:off x="6744072" y="11663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Slide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Sofia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Vallecorsa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CERN QTI</a:t>
            </a:r>
            <a:endParaRPr lang="en-US" sz="16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4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ussdiagramm: Alternativer Prozess 10">
            <a:extLst>
              <a:ext uri="{FF2B5EF4-FFF2-40B4-BE49-F238E27FC236}">
                <a16:creationId xmlns:a16="http://schemas.microsoft.com/office/drawing/2014/main" id="{BC05DB21-ECB5-410D-845F-BF5F0B8611E2}"/>
              </a:ext>
            </a:extLst>
          </p:cNvPr>
          <p:cNvSpPr/>
          <p:nvPr/>
        </p:nvSpPr>
        <p:spPr>
          <a:xfrm>
            <a:off x="6744072" y="764704"/>
            <a:ext cx="3744416" cy="3888432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" name="Google Shape;389;p50">
            <a:extLst>
              <a:ext uri="{FF2B5EF4-FFF2-40B4-BE49-F238E27FC236}">
                <a16:creationId xmlns:a16="http://schemas.microsoft.com/office/drawing/2014/main" id="{AD1A4664-400D-4A67-972D-101AD9982C64}"/>
              </a:ext>
            </a:extLst>
          </p:cNvPr>
          <p:cNvSpPr txBox="1">
            <a:spLocks/>
          </p:cNvSpPr>
          <p:nvPr/>
        </p:nvSpPr>
        <p:spPr>
          <a:xfrm>
            <a:off x="407998" y="1406425"/>
            <a:ext cx="11520650" cy="50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B6E0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E1CCA54-3B98-4C62-83D9-C6031C003E37}"/>
              </a:ext>
            </a:extLst>
          </p:cNvPr>
          <p:cNvGrpSpPr/>
          <p:nvPr/>
        </p:nvGrpSpPr>
        <p:grpSpPr>
          <a:xfrm>
            <a:off x="4836886" y="3793791"/>
            <a:ext cx="6984155" cy="2879304"/>
            <a:chOff x="3732027" y="2675169"/>
            <a:chExt cx="7564446" cy="3613336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8D7EFA9C-5D41-4856-AD20-3AAC37C1C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027" y="4047875"/>
              <a:ext cx="3626159" cy="1395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232" tIns="45619" rIns="91232" bIns="45619" numCol="1" anchor="t" anchorCtr="0" compatLnSpc="1">
              <a:prstTxWarp prst="textNoShape">
                <a:avLst/>
              </a:prstTxWarp>
            </a:bodyPr>
            <a:lstStyle>
              <a:lvl1pPr marL="265113" indent="-265113" algn="l" rtl="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28E00"/>
                </a:buClr>
                <a:buFont typeface="Arial Black" pitchFamily="34" charset="0"/>
                <a:buChar char="&gt;"/>
                <a:defRPr sz="2000">
                  <a:solidFill>
                    <a:srgbClr val="000099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lvl1pPr>
              <a:lvl2pPr marL="628650" indent="-184150" algn="l" rtl="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rgbClr val="000099"/>
                  </a:solidFill>
                  <a:latin typeface="Bookman Old Style" panose="02050604050505020204" pitchFamily="18" charset="0"/>
                </a:defRPr>
              </a:lvl2pPr>
              <a:lvl3pPr marL="1236663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Arial Black" pitchFamily="34" charset="0"/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4465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7717" marR="0" lvl="0" indent="0" algn="ctr" defTabSz="4572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28E00"/>
                </a:buClr>
                <a:buSzPct val="100000"/>
                <a:buFont typeface="Arial Black" pitchFamily="34" charset="0"/>
                <a:buNone/>
                <a:tabLst>
                  <a:tab pos="456203" algn="l"/>
                  <a:tab pos="912411" algn="l"/>
                  <a:tab pos="1368618" algn="l"/>
                  <a:tab pos="1824823" algn="l"/>
                  <a:tab pos="2281031" algn="l"/>
                  <a:tab pos="2737234" algn="l"/>
                  <a:tab pos="3193433" algn="l"/>
                  <a:tab pos="3649644" algn="l"/>
                  <a:tab pos="4105850" algn="l"/>
                  <a:tab pos="4562057" algn="l"/>
                  <a:tab pos="5018261" algn="l"/>
                  <a:tab pos="5474469" algn="l"/>
                  <a:tab pos="5930672" algn="l"/>
                  <a:tab pos="6386876" algn="l"/>
                  <a:tab pos="6843083" algn="l"/>
                  <a:tab pos="7299292" algn="l"/>
                  <a:tab pos="7755498" algn="l"/>
                  <a:tab pos="8211704" algn="l"/>
                  <a:tab pos="8667910" algn="l"/>
                  <a:tab pos="9124106" algn="l"/>
                  <a:tab pos="9580320" algn="l"/>
                </a:tabLst>
                <a:defRPr/>
              </a:pPr>
              <a:r>
                <a:rPr kumimoji="0" lang="en-US" altLang="de-DE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Any </a:t>
              </a:r>
            </a:p>
            <a:p>
              <a:pPr marL="107717" marR="0" lvl="0" indent="0" algn="ctr" defTabSz="4572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28E00"/>
                </a:buClr>
                <a:buSzPct val="100000"/>
                <a:buFont typeface="Arial Black" pitchFamily="34" charset="0"/>
                <a:buNone/>
                <a:tabLst>
                  <a:tab pos="456203" algn="l"/>
                  <a:tab pos="912411" algn="l"/>
                  <a:tab pos="1368618" algn="l"/>
                  <a:tab pos="1824823" algn="l"/>
                  <a:tab pos="2281031" algn="l"/>
                  <a:tab pos="2737234" algn="l"/>
                  <a:tab pos="3193433" algn="l"/>
                  <a:tab pos="3649644" algn="l"/>
                  <a:tab pos="4105850" algn="l"/>
                  <a:tab pos="4562057" algn="l"/>
                  <a:tab pos="5018261" algn="l"/>
                  <a:tab pos="5474469" algn="l"/>
                  <a:tab pos="5930672" algn="l"/>
                  <a:tab pos="6386876" algn="l"/>
                  <a:tab pos="6843083" algn="l"/>
                  <a:tab pos="7299292" algn="l"/>
                  <a:tab pos="7755498" algn="l"/>
                  <a:tab pos="8211704" algn="l"/>
                  <a:tab pos="8667910" algn="l"/>
                  <a:tab pos="9124106" algn="l"/>
                  <a:tab pos="9580320" algn="l"/>
                </a:tabLst>
                <a:defRPr/>
              </a:pPr>
              <a:r>
                <a:rPr kumimoji="0" lang="en-US" altLang="de-DE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Questions ?  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A024054-B7E4-49F5-92A0-93FD1C099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5258" y="2675169"/>
              <a:ext cx="4191215" cy="3613336"/>
            </a:xfrm>
            <a:prstGeom prst="rect">
              <a:avLst/>
            </a:prstGeom>
          </p:spPr>
        </p:pic>
      </p:grpSp>
      <p:pic>
        <p:nvPicPr>
          <p:cNvPr id="12" name="Inhaltsplatzhalter 6">
            <a:extLst>
              <a:ext uri="{FF2B5EF4-FFF2-40B4-BE49-F238E27FC236}">
                <a16:creationId xmlns:a16="http://schemas.microsoft.com/office/drawing/2014/main" id="{801CD828-B1A4-4777-8E12-3F8097C124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t="18635" r="8578" b="38905"/>
          <a:stretch/>
        </p:blipFill>
        <p:spPr>
          <a:xfrm>
            <a:off x="551384" y="2564904"/>
            <a:ext cx="6036277" cy="227287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232CD3A-BAD9-4FC6-B1B0-FDED7B988285}"/>
              </a:ext>
            </a:extLst>
          </p:cNvPr>
          <p:cNvSpPr txBox="1"/>
          <p:nvPr/>
        </p:nvSpPr>
        <p:spPr>
          <a:xfrm>
            <a:off x="1127448" y="890717"/>
            <a:ext cx="9865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Let‘s</a:t>
            </a:r>
            <a:r>
              <a:rPr lang="de-DE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de-DE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Quantum – Train  in </a:t>
            </a:r>
            <a:r>
              <a:rPr lang="de-DE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PoF</a:t>
            </a:r>
            <a:r>
              <a:rPr lang="de-DE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endParaRPr lang="en-US" sz="4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DESY_PowerPoint_16x9_en_2022</Template>
  <TotalTime>0</TotalTime>
  <Words>358</Words>
  <Application>Microsoft Office PowerPoint</Application>
  <PresentationFormat>Breitbild</PresentationFormat>
  <Paragraphs>61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Courier New</vt:lpstr>
      <vt:lpstr>Symbol</vt:lpstr>
      <vt:lpstr>Wingdings</vt:lpstr>
      <vt:lpstr>DESY</vt:lpstr>
      <vt:lpstr>PowerPoint-Präsentation</vt:lpstr>
      <vt:lpstr> Quantum Computing in Particle Physics in Theory and Experiment.</vt:lpstr>
      <vt:lpstr> Quantum Computing in Experiment.</vt:lpstr>
      <vt:lpstr> Quantum Computing in Experiment.</vt:lpstr>
      <vt:lpstr> Quantum Computing in Particle Physics in Theory and Experiment.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Borras, Kerstin</dc:creator>
  <cp:lastModifiedBy>Borras, Kerstin</cp:lastModifiedBy>
  <cp:revision>475</cp:revision>
  <cp:lastPrinted>2023-03-27T19:15:09Z</cp:lastPrinted>
  <dcterms:created xsi:type="dcterms:W3CDTF">2022-05-01T11:18:38Z</dcterms:created>
  <dcterms:modified xsi:type="dcterms:W3CDTF">2025-06-19T09:40:50Z</dcterms:modified>
</cp:coreProperties>
</file>