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</p:sldMasterIdLst>
  <p:notesMasterIdLst>
    <p:notesMasterId r:id="rId33"/>
  </p:notesMasterIdLst>
  <p:handoutMasterIdLst>
    <p:handoutMasterId r:id="rId34"/>
  </p:handout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0"/>
  </p:normalViewPr>
  <p:slideViewPr>
    <p:cSldViewPr snapToGrid="0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0608802-AFEC-3890-3283-4C5BE59898B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Ctr="0" compatLnSpc="0">
            <a:noAutofit/>
          </a:bodyPr>
          <a:lstStyle/>
          <a:p>
            <a:pPr hangingPunct="0">
              <a:defRPr sz="1400"/>
            </a:pPr>
            <a:endParaRPr lang="de-DE" sz="1200"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E2BB0F-5A11-F10E-0989-B85605EE539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Ctr="0" compatLnSpc="0">
            <a:noAutofit/>
          </a:bodyPr>
          <a:lstStyle/>
          <a:p>
            <a:pPr algn="r" hangingPunct="0">
              <a:defRPr sz="1400"/>
            </a:pPr>
            <a:endParaRPr lang="de-DE" sz="1200"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374921-547D-1333-77AC-C2CD157112D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="b" anchorCtr="0" compatLnSpc="0">
            <a:noAutofit/>
          </a:bodyPr>
          <a:lstStyle/>
          <a:p>
            <a:pPr hangingPunct="0">
              <a:defRPr sz="1400"/>
            </a:pPr>
            <a:endParaRPr lang="de-DE" sz="1200"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1D544B-E34B-3B57-178D-CE04E6A868B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="b" anchorCtr="0" compatLnSpc="0">
            <a:noAutofit/>
          </a:bodyPr>
          <a:lstStyle/>
          <a:p>
            <a:pPr algn="r" hangingPunct="0">
              <a:defRPr sz="1400"/>
            </a:pPr>
            <a:fld id="{A296575F-5B9D-46A8-B343-8AEABF206076}" type="slidenum">
              <a:t>‹#›</a:t>
            </a:fld>
            <a:endParaRPr lang="de-DE" sz="1200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95203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55F0E14-0016-2C1E-2F56-129A41C8AB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25ACEF5-D27C-AE82-482F-0A4F83942FF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Format der Notizen mittels Klicken bearbeiten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C5160FB-0E7B-BA0C-3E9E-6E3EE70EFE2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latin typeface="Times New Roman"/>
                <a:ea typeface="DejaVu Sans"/>
                <a:cs typeface="DejaVu Sans"/>
              </a:defRPr>
            </a:lvl1pPr>
          </a:lstStyle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B531DD17-4A27-663C-7EC0-C5C432328C2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latin typeface="Times New Roman"/>
                <a:ea typeface="DejaVu Sans"/>
                <a:cs typeface="DejaVu Sans"/>
              </a:defRPr>
            </a:lvl1pPr>
          </a:lstStyle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57CF1BA-FC09-1AE9-8B59-97509D072D3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latin typeface="Times New Roman"/>
                <a:ea typeface="DejaVu Sans"/>
                <a:cs typeface="DejaVu Sans"/>
              </a:defRPr>
            </a:lvl1pPr>
          </a:lstStyle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64AD373-DE57-E78C-D968-417F7AA0F8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latin typeface="Times New Roman"/>
                <a:ea typeface="DejaVu Sans"/>
                <a:cs typeface="DejaVu Sans"/>
              </a:defRPr>
            </a:lvl1pPr>
          </a:lstStyle>
          <a:p>
            <a:pPr lvl="0"/>
            <a:fld id="{0D27C43E-55C9-4660-A630-4E7BB21F170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8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2000" b="0" i="0" u="none" strike="noStrike" kern="1200" cap="none" spc="0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Arial" pitchFamily="18"/>
        <a:ea typeface="DejaVu Sans" pitchFamily="2"/>
        <a:cs typeface="DejaVu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E1E69437-90F7-8279-F2C1-BE11072B630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CEF3C3E3-F461-3496-4F50-559CAA5467B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BEE3E4D-40AF-315A-221C-5C8BF0DF77F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F7D6B2B-5E59-28D3-CCE8-8101E571E9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C98E2567-6563-44BF-8C9C-B708BF9F1B4B}" type="slidenum">
              <a:t>1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BC0CE58-91E4-B6D6-2C7D-7F8C39226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0F95793-772D-7383-506B-C2AC2AD550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A3082F01-F3BD-83C5-0208-825F7919F0B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3BE0F82-1286-4D5D-621A-927B971C43A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581C3DE-9C59-96FD-1EE7-B617BD48874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8E4DA3B-7720-1566-B987-9E2EC9021B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8D38CD4D-13AD-4EBF-889B-2C57C894D368}" type="slidenum">
              <a:t>10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6DFDBA0-75C7-8AB8-E2D1-D55DC49498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6EF171F-525F-7C02-8E3E-89D231B16D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69A428B6-E67C-E815-ACE7-40847911963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F5FBC27-2D8F-D92A-8697-DC952985401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393BBF9-977A-24F4-CDD7-1FB96075885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CF98C08-0F67-7C37-1E38-98E70C390E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A907DC31-EC0D-4299-902B-094D6E30E483}" type="slidenum">
              <a:t>11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68CC7D4-D9EB-F9FF-8E0C-3A246F7A6FB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D1627B3-8715-A371-8711-F13833C8EF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A0AD3713-E9CC-C517-3D0F-1999B56E892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C3809DAD-E321-86D7-BA5F-758570227BA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C80FA74-F261-5F7F-6F04-624DE4D3443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0B20D85-092F-40EC-D967-B6D3D16EF6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47331131-FA2B-4777-B95F-546FC233F8F1}" type="slidenum">
              <a:t>12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DE0C252-5775-5405-AFF1-BD71A4E29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B869162-FF02-28A8-DA92-E2ED3EF686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E22F21D3-1881-AD68-F4BF-8B3DA9400E3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60414F5-AA96-1DB1-DD96-C805BA2D657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510BBF1-C1DA-8F67-B4F9-1B099C3B5AE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2D20BFD-25A5-C934-07D8-D7B870E3B9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32DE832A-7C98-4F55-80BF-ACFD451AF746}" type="slidenum">
              <a:t>13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02B367D-CC49-98E3-AB51-A6113E0BFC0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A8C19E5-B8C2-B6AD-D5C6-603D7A6EA3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BAB7EBD6-6971-4C32-0076-1ADE17D633B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078936F-12FE-0A79-7006-6D063DED22C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8665CB9-577C-3A3A-231A-482774904A4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CA9B3B7-AFD9-7BA8-3F90-080EE7C23F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70054111-EDCD-4909-A17F-A95F5DD716F3}" type="slidenum">
              <a:t>14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1FC04AB-C188-9C2B-C17F-E372ADDF69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9AA5C5C-E3FF-C8A6-8FAD-FE7AD242FE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6104D49B-5910-6455-1524-91F71BFE66B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7BA14A5-4F04-AD4F-05A8-453347530E4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C1C6B0BF-50D5-4D3B-9724-2EC034BBC4E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F3FBE48-848D-6B6C-C367-E292D87A2A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984CBD55-5E24-4F31-9FA5-EEBDE5808BBC}" type="slidenum">
              <a:t>15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58D7591-83C6-B1DF-0936-60FA825BA0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D720676-71EF-F7CA-68DE-181BF7727A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4FCC6617-6082-5D02-52B2-D4843A415DD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C039F24C-CA68-BCD7-690F-1AD669CE9A0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17223FFE-FDA8-B708-F2B3-87AAAF917BC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C11AFB0-E2F7-3E7B-7EE0-4AFDCD66AF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BF60CFEF-C341-4C07-A678-457DD17D9205}" type="slidenum">
              <a:t>16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180524D-7035-B266-B1AA-EC51E24C40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45D80DD-2649-13C4-3A9F-3A69247C0E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FC68F59E-ED03-585A-5E50-4D8A1A1C05B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0C33574-EE0A-5106-095D-A5148318B98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3F4B771-346A-3E39-B170-97C3C1461F2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CC595B7-7147-F288-82C7-231AC47ED30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55BD586B-09CB-4319-95C7-8A3127A47CD8}" type="slidenum">
              <a:t>17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890D39-052F-C763-B220-89DA35385F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826401C-C61D-5A8B-5FF4-5A5A9DEA2F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CFA19E5D-C28E-5F16-2D7A-F680EDFABDF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6BA6750-FCC4-A468-C758-D70B5EA4AA4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C74169D-E28E-0DBB-0814-9C9F60A6D69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BC3FA56-4A95-949C-96FE-2759E22D84C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EED8C183-4006-438E-9281-7DED165784AB}" type="slidenum">
              <a:t>18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F55EDCE-5EC0-2266-2AA4-166667DE9EA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32B77A5-2B01-BA80-25B7-46E3A9149B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325A01DD-8842-4B3A-EF78-492691FEA9D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52CB3C2-A600-2CE1-26FB-E7319397252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FE6B705-BCAB-B869-0C7E-51620ADE1B3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0CD62D3-3E22-8C9E-46C4-F7220E263F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E021B03D-1180-4CFA-86D6-A2205A8C7B9D}" type="slidenum">
              <a:t>2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7627D54-FBF0-9E96-45D2-5956D6CB1F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E866C0D-EB79-36C2-8173-7B252BF93A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2573F82A-5C61-F150-A6FF-6B1183E4840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E31EFC1-2978-906E-ACF5-6D7737D29D7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AE77649-99C4-6702-34F3-BFA3272084E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0589101B-13FB-6E0C-81D9-3216648D162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D58328AD-6C79-4E2E-B295-7BB12332B1B1}" type="slidenum">
              <a:t>3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3AADFC4-A561-D4DE-54CC-660004EF68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F37323A-F120-3DAD-7596-50BA7DA178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7FAA17AC-8CD2-B968-B155-8714117709E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911AE33-BB81-7D30-6616-535D6746B13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2C52AC4-6461-4D03-AF30-77B3E93D307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67C75211-4E3C-9A91-9161-7C87D45B3C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807FEB59-31BC-45AD-AB22-2775C2FE0A23}" type="slidenum">
              <a:t>4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3DBF609-EA98-41E4-4F1A-92A94A2FFA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303B654-0264-5110-A4D2-6C8CA6F33C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DDAC6140-BBE3-BD9E-C051-00B1CFE3646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14A1BC5-0015-E0DF-5815-A7D8562E505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5289197-FD43-2582-1638-AF6600EA55B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1C2AEF5-88C1-C4AA-09CB-6639EC380FE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263D7C2B-E7C3-417D-953D-A1BB583A02A6}" type="slidenum">
              <a:t>5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0A5B4A9-C338-B6CA-CC72-E0B9F0B149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7CCAA5B-B8D3-2272-6E64-3F05CB93B7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58DA2E71-EA83-BB2F-36C4-18690B076A8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62958A7-6089-7D37-0C3A-9ED4E054D78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14DF646A-6A3D-8B66-DCE2-E89283874E4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5C23BD2-29BA-C9F3-105E-995CB6FF8E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312FD688-08A8-45D8-B9ED-37459B4642AB}" type="slidenum">
              <a:t>6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C6F7E54-0708-ED6F-19F7-CEF7FE87AD4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EDB552A-EE61-5344-C01E-A0C850DBDB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A4D72A8E-5E7A-FCB0-BB55-A9979091425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C0F3BF1-2476-91E6-7C39-9410A43E37C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0282063-4C4D-3295-70D7-87B4BA0DF73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B5ED871-471C-E4B3-ED79-4B7F03D894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81C8B3CF-7BA9-44C4-9692-585DDCE966F2}" type="slidenum">
              <a:t>7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3AA946B-62E7-1369-E739-C2CDD1F9065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5A33066-25AC-1167-0223-00D5AD0906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20F0557D-5093-8F46-5843-4798677227E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EB963D6-E4AB-869C-6DF8-CD39826F469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6776B89-4EF8-384E-7ECA-E9E440821C3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7E053CF-948F-AAA6-017F-899EAD52A85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04C2EBCA-9DB2-4D3A-A206-1EEBAE4E76E3}" type="slidenum">
              <a:t>8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B9EFAB4-E2D1-58B7-9B69-ED788581AB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AD567D1-4DC7-D866-CFC6-68B65F1E22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>
            <a:extLst>
              <a:ext uri="{FF2B5EF4-FFF2-40B4-BE49-F238E27FC236}">
                <a16:creationId xmlns:a16="http://schemas.microsoft.com/office/drawing/2014/main" id="{28DCBD32-AA46-50FC-B635-FD11FFDEF5F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&lt;Kopfzeile&gt;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63AF75C-897F-5828-998E-175358430F6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de-DE"/>
              <a:t>&lt;Datum/Uhrzeit&gt;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434118B-E84C-BD2D-E95A-DF45143607C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r>
              <a:rPr lang="de-DE"/>
              <a:t>&lt;Fußzeile&gt;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D997745-9A0D-6EBC-E568-650A9D6500B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BD726417-17D5-45C5-A8CD-DA553CD7644D}" type="slidenum">
              <a:t>9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4210E91-F351-D8EF-04B0-58AA208A3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007BC8"/>
          </a:solidFill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2950DA3-AB50-3AEE-AFD5-8B9BE981C3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hangingPunct="0"/>
            <a:endParaRPr lang="de-DE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7C1DB-60B8-57D1-B12D-CE5C63CAB7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 hangingPunct="0">
              <a:defRPr>
                <a:latin typeface="Liberation Sans" pitchFamily="18"/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54C7FE-A40D-C17E-A209-836C9CD63E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hangingPunct="0">
              <a:spcBef>
                <a:spcPts val="1417"/>
              </a:spcBef>
              <a:defRPr>
                <a:latin typeface="Liberation Sans" pitchFamily="18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775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_28_with Picture_29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00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38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E034B-D6A6-67B2-5310-6B04541D20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 hangingPunct="0">
              <a:defRPr>
                <a:latin typeface="Liberation Sans" pitchFamily="18"/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3D2BD3-A1DD-6495-B545-84C2B47DB78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hangingPunct="0">
              <a:spcBef>
                <a:spcPts val="1417"/>
              </a:spcBef>
              <a:defRPr>
                <a:latin typeface="Liberation Sans" pitchFamily="18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032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70232F4-6EAD-125E-611D-B60FC9D34B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</p:spTree>
    <p:extLst>
      <p:ext uri="{BB962C8B-B14F-4D97-AF65-F5344CB8AC3E}">
        <p14:creationId xmlns:p14="http://schemas.microsoft.com/office/powerpoint/2010/main" val="216515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2c_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0A581AE-B322-0111-7E41-79BC61E182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</p:spTree>
    <p:extLst>
      <p:ext uri="{BB962C8B-B14F-4D97-AF65-F5344CB8AC3E}">
        <p14:creationId xmlns:p14="http://schemas.microsoft.com/office/powerpoint/2010/main" val="285853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2c_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F21640F-040E-462B-D50D-741CEFDD34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</p:spTree>
    <p:extLst>
      <p:ext uri="{BB962C8B-B14F-4D97-AF65-F5344CB8AC3E}">
        <p14:creationId xmlns:p14="http://schemas.microsoft.com/office/powerpoint/2010/main" val="46033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2c_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CA46BE9-7F92-3C47-500A-6E7941A674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</p:spTree>
    <p:extLst>
      <p:ext uri="{BB962C8B-B14F-4D97-AF65-F5344CB8AC3E}">
        <p14:creationId xmlns:p14="http://schemas.microsoft.com/office/powerpoint/2010/main" val="121559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2c_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E346642-8949-A861-32FC-1142679F20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</p:spTree>
    <p:extLst>
      <p:ext uri="{BB962C8B-B14F-4D97-AF65-F5344CB8AC3E}">
        <p14:creationId xmlns:p14="http://schemas.microsoft.com/office/powerpoint/2010/main" val="313603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642D825-AFCE-6C55-009C-3B20C5001D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DCC7F9-2195-7D9F-355B-E17B7F37E3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 hangingPunct="0">
              <a:defRPr>
                <a:latin typeface="Liberation Sans" pitchFamily="18"/>
              </a:defRPr>
            </a:lvl1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369144-6958-5A28-27BB-725B8BC705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hangingPunct="0">
              <a:spcBef>
                <a:spcPts val="1417"/>
              </a:spcBef>
              <a:defRPr>
                <a:latin typeface="Liberation Sans" pitchFamily="18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10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Picture_5f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9C4E1E7-47EF-2632-7770-3ECA9A53EF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384E7E6-8856-8F4F-B493-7F72103C50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 hangingPunct="0">
              <a:defRPr>
                <a:latin typeface="Liberation Sans" pitchFamily="18"/>
              </a:defRPr>
            </a:lvl1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56B32A-98EC-FEB4-685C-B56358A70A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hangingPunct="0">
              <a:spcBef>
                <a:spcPts val="1417"/>
              </a:spcBef>
              <a:defRPr>
                <a:latin typeface="Liberation Sans" pitchFamily="18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3528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3151E94-A002-0EF3-B45E-5A7503AF52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</p:spTree>
    <p:extLst>
      <p:ext uri="{BB962C8B-B14F-4D97-AF65-F5344CB8AC3E}">
        <p14:creationId xmlns:p14="http://schemas.microsoft.com/office/powerpoint/2010/main" val="347450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3017FE1-CC8F-37C0-64EE-E820CC00F0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</p:spTree>
    <p:extLst>
      <p:ext uri="{BB962C8B-B14F-4D97-AF65-F5344CB8AC3E}">
        <p14:creationId xmlns:p14="http://schemas.microsoft.com/office/powerpoint/2010/main" val="160386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67098D8-DF03-EBB3-B524-6F2CC504CD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</p:spTree>
    <p:extLst>
      <p:ext uri="{BB962C8B-B14F-4D97-AF65-F5344CB8AC3E}">
        <p14:creationId xmlns:p14="http://schemas.microsoft.com/office/powerpoint/2010/main" val="332667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8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17895F21-0EC9-7895-6252-85757101BCDC}"/>
              </a:ext>
            </a:extLst>
          </p:cNvPr>
          <p:cNvSpPr/>
          <p:nvPr/>
        </p:nvSpPr>
        <p:spPr>
          <a:xfrm>
            <a:off x="403200" y="6580799"/>
            <a:ext cx="43560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007BC8"/>
                </a:solidFill>
                <a:latin typeface="Arial" pitchFamily="18"/>
                <a:ea typeface="Microsoft YaHei" pitchFamily="2"/>
                <a:cs typeface="Arial" pitchFamily="2"/>
              </a:rPr>
              <a:t>DESY</a:t>
            </a: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EB6E0F"/>
                </a:solidFill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3" name="Textfeld 13">
            <a:extLst>
              <a:ext uri="{FF2B5EF4-FFF2-40B4-BE49-F238E27FC236}">
                <a16:creationId xmlns:a16="http://schemas.microsoft.com/office/drawing/2014/main" id="{575C93C4-4CE0-6AE3-B70D-C3C2F09339C7}"/>
              </a:ext>
            </a:extLst>
          </p:cNvPr>
          <p:cNvSpPr/>
          <p:nvPr/>
        </p:nvSpPr>
        <p:spPr>
          <a:xfrm>
            <a:off x="10848600" y="6580799"/>
            <a:ext cx="93492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Page </a:t>
            </a:r>
            <a:fld id="{65328404-8D6B-431A-8AB8-246975FBF3F3}" type="slidenum">
              <a:t>‹#›</a:t>
            </a:fld>
            <a:endParaRPr lang="en-US" sz="10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23798230-B35B-949C-6D3A-7E7690B969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Autofit/>
          </a:bodyPr>
          <a:lstStyle/>
          <a:p>
            <a:pPr lvl="0"/>
            <a:r>
              <a:rPr lang="de-DE"/>
              <a:t>Format des Titeltextes durch Klicken bearbeiten</a:t>
            </a: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id="{9D9DB6EE-474F-B60B-ED48-CE494C602A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rmAutofit/>
          </a:bodyPr>
          <a:lstStyle/>
          <a:p>
            <a:pPr lvl="0"/>
            <a:r>
              <a:rPr lang="de-DE"/>
              <a:t>Format des Gliederungstextes durch Klicken bearbeiten</a:t>
            </a:r>
          </a:p>
          <a:p>
            <a:pPr lvl="1"/>
            <a:r>
              <a:rPr lang="de-DE"/>
              <a:t>Zweite Gliederungsebene</a:t>
            </a:r>
          </a:p>
          <a:p>
            <a:pPr lvl="2"/>
            <a:r>
              <a:rPr lang="de-DE"/>
              <a:t>Dritte Gliederungsebene</a:t>
            </a:r>
          </a:p>
          <a:p>
            <a:pPr lvl="3"/>
            <a:r>
              <a:rPr lang="de-DE"/>
              <a:t>Vierte Gliederungsebene</a:t>
            </a:r>
          </a:p>
          <a:p>
            <a:pPr lvl="4"/>
            <a:r>
              <a:rPr lang="de-DE"/>
              <a:t>Fünfte Gliederungsebene</a:t>
            </a:r>
          </a:p>
          <a:p>
            <a:pPr lvl="5"/>
            <a:r>
              <a:rPr lang="de-DE"/>
              <a:t>Sechste Gliederungsebene</a:t>
            </a:r>
          </a:p>
          <a:p>
            <a:pPr lvl="6"/>
            <a:r>
              <a:rPr lang="de-DE"/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marL="0" marR="0" lvl="0" indent="0" algn="ctr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1pPr>
    </p:titleStyle>
    <p:bodyStyle>
      <a:lvl1pPr marL="324000" marR="0" lvl="0" indent="-324000" algn="l" rtl="0" hangingPunct="1">
        <a:lnSpc>
          <a:spcPct val="90000"/>
        </a:lnSpc>
        <a:spcBef>
          <a:spcPts val="1414"/>
        </a:spcBef>
        <a:spcAft>
          <a:spcPts val="0"/>
        </a:spcAft>
        <a:buSzPct val="45000"/>
        <a:buFont typeface="OpenSymbol"/>
        <a:buChar char="●"/>
        <a:tabLst/>
        <a:defRPr lang="de-DE" sz="32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1pPr>
      <a:lvl2pPr marL="324000" marR="0" lvl="1" indent="-324000" algn="l" rtl="0" hangingPunct="1">
        <a:lnSpc>
          <a:spcPct val="90000"/>
        </a:lnSpc>
        <a:spcBef>
          <a:spcPts val="1134"/>
        </a:spcBef>
        <a:spcAft>
          <a:spcPts val="0"/>
        </a:spcAft>
        <a:buSzPct val="75000"/>
        <a:buFont typeface="OpenSymbol"/>
        <a:buChar char="–"/>
        <a:tabLst/>
        <a:defRPr lang="de-DE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2pPr>
      <a:lvl3pPr marL="288000" marR="0" lvl="2" indent="-288000" algn="l" rtl="0" hangingPunct="1">
        <a:lnSpc>
          <a:spcPct val="90000"/>
        </a:lnSpc>
        <a:spcBef>
          <a:spcPts val="850"/>
        </a:spcBef>
        <a:spcAft>
          <a:spcPts val="0"/>
        </a:spcAft>
        <a:buSzPct val="45000"/>
        <a:buFont typeface="OpenSymbol"/>
        <a:buChar char="●"/>
        <a:tabLst/>
        <a:defRPr lang="de-DE" sz="2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3pPr>
      <a:lvl4pPr marL="216000" marR="0" lvl="3" indent="-216000" algn="l" rtl="0" hangingPunct="1">
        <a:lnSpc>
          <a:spcPct val="90000"/>
        </a:lnSpc>
        <a:spcBef>
          <a:spcPts val="564"/>
        </a:spcBef>
        <a:spcAft>
          <a:spcPts val="0"/>
        </a:spcAft>
        <a:buSzPct val="75000"/>
        <a:buFont typeface="OpenSymbol"/>
        <a:buChar char="–"/>
        <a:tabLst/>
        <a:defRPr lang="de-DE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4pPr>
      <a:lvl5pPr marL="216000" marR="0" lvl="4" indent="-216000" algn="l" rtl="0" hangingPunct="1">
        <a:lnSpc>
          <a:spcPct val="90000"/>
        </a:lnSpc>
        <a:spcBef>
          <a:spcPts val="286"/>
        </a:spcBef>
        <a:spcAft>
          <a:spcPts val="0"/>
        </a:spcAft>
        <a:buSzPct val="45000"/>
        <a:buFont typeface="OpenSymbol"/>
        <a:buChar char="●"/>
        <a:tabLst/>
        <a:defRPr lang="de-DE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5pPr>
      <a:lvl6pPr marL="216000" marR="0" lvl="5" indent="-216000" algn="l" rtl="0" hangingPunct="1">
        <a:lnSpc>
          <a:spcPct val="90000"/>
        </a:lnSpc>
        <a:spcBef>
          <a:spcPts val="286"/>
        </a:spcBef>
        <a:spcAft>
          <a:spcPts val="0"/>
        </a:spcAft>
        <a:buSzPct val="45000"/>
        <a:buFont typeface="OpenSymbol"/>
        <a:buChar char="●"/>
        <a:tabLst/>
        <a:defRPr lang="de-DE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6pPr>
      <a:lvl7pPr marL="216000" marR="0" lvl="6" indent="-216000" algn="l" rtl="0" hangingPunct="1">
        <a:lnSpc>
          <a:spcPct val="90000"/>
        </a:lnSpc>
        <a:spcBef>
          <a:spcPts val="286"/>
        </a:spcBef>
        <a:spcAft>
          <a:spcPts val="0"/>
        </a:spcAft>
        <a:buSzPct val="45000"/>
        <a:buFont typeface="OpenSymbol"/>
        <a:buChar char="●"/>
        <a:tabLst/>
        <a:defRPr lang="de-DE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96E4F722-7A9A-5951-0F1D-F8BC8EFE72E2}"/>
              </a:ext>
            </a:extLst>
          </p:cNvPr>
          <p:cNvSpPr/>
          <p:nvPr/>
        </p:nvSpPr>
        <p:spPr>
          <a:xfrm>
            <a:off x="403200" y="6580799"/>
            <a:ext cx="43560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007BC8"/>
                </a:solidFill>
                <a:latin typeface="Arial" pitchFamily="18"/>
                <a:ea typeface="Microsoft YaHei" pitchFamily="2"/>
                <a:cs typeface="Arial" pitchFamily="2"/>
              </a:rPr>
              <a:t>DESY</a:t>
            </a: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EB6E0F"/>
                </a:solidFill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3" name="Textfeld 13">
            <a:extLst>
              <a:ext uri="{FF2B5EF4-FFF2-40B4-BE49-F238E27FC236}">
                <a16:creationId xmlns:a16="http://schemas.microsoft.com/office/drawing/2014/main" id="{200779A7-5731-51AA-54EE-15095E2861D9}"/>
              </a:ext>
            </a:extLst>
          </p:cNvPr>
          <p:cNvSpPr/>
          <p:nvPr/>
        </p:nvSpPr>
        <p:spPr>
          <a:xfrm>
            <a:off x="10848600" y="6580799"/>
            <a:ext cx="93492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Page </a:t>
            </a:r>
            <a:fld id="{62BB2DC8-0B18-42F7-A900-FC4458587A62}" type="slidenum">
              <a:t>‹#›</a:t>
            </a:fld>
            <a:endParaRPr lang="en-US" sz="10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75B4F088-3386-4A4D-0377-BA225416421A}"/>
              </a:ext>
            </a:extLst>
          </p:cNvPr>
          <p:cNvSpPr/>
          <p:nvPr/>
        </p:nvSpPr>
        <p:spPr>
          <a:xfrm>
            <a:off x="403200" y="6580799"/>
            <a:ext cx="43560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007BC8"/>
                </a:solidFill>
                <a:latin typeface="Arial" pitchFamily="18"/>
                <a:ea typeface="Microsoft YaHei" pitchFamily="2"/>
                <a:cs typeface="Arial" pitchFamily="2"/>
              </a:rPr>
              <a:t>DESY</a:t>
            </a: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EB6E0F"/>
                </a:solidFill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3" name="Textfeld 13">
            <a:extLst>
              <a:ext uri="{FF2B5EF4-FFF2-40B4-BE49-F238E27FC236}">
                <a16:creationId xmlns:a16="http://schemas.microsoft.com/office/drawing/2014/main" id="{59BA7834-E1F7-1D65-5B4C-350FDACBF936}"/>
              </a:ext>
            </a:extLst>
          </p:cNvPr>
          <p:cNvSpPr/>
          <p:nvPr/>
        </p:nvSpPr>
        <p:spPr>
          <a:xfrm>
            <a:off x="10848600" y="6580799"/>
            <a:ext cx="93492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Page </a:t>
            </a:r>
            <a:fld id="{1706B8D1-6C07-46D6-98A2-C67404B26101}" type="slidenum">
              <a:t>‹#›</a:t>
            </a:fld>
            <a:endParaRPr lang="en-US" sz="10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6E4A9BA6-A58F-AF71-76CB-B038716730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Autofit/>
          </a:bodyPr>
          <a:lstStyle/>
          <a:p>
            <a:pPr lvl="0"/>
            <a:r>
              <a:rPr lang="de-DE"/>
              <a:t>Format des Titeltextes durch Klicken bearbeiten</a:t>
            </a: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id="{CCF38647-CB1C-EA29-C5C7-C90652E5F9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rmAutofit/>
          </a:bodyPr>
          <a:lstStyle/>
          <a:p>
            <a:pPr lvl="0"/>
            <a:r>
              <a:rPr lang="de-DE"/>
              <a:t>Format des Gliederungstextes durch Klicken bearbeiten</a:t>
            </a:r>
          </a:p>
          <a:p>
            <a:pPr lvl="1"/>
            <a:r>
              <a:rPr lang="de-DE"/>
              <a:t>Zweite Gliederungsebene</a:t>
            </a:r>
          </a:p>
          <a:p>
            <a:pPr lvl="2"/>
            <a:r>
              <a:rPr lang="de-DE"/>
              <a:t>Dritte Gliederungsebene</a:t>
            </a:r>
          </a:p>
          <a:p>
            <a:pPr lvl="3"/>
            <a:r>
              <a:rPr lang="de-DE"/>
              <a:t>Vierte Gliederungsebene</a:t>
            </a:r>
          </a:p>
          <a:p>
            <a:pPr lvl="4"/>
            <a:r>
              <a:rPr lang="de-DE"/>
              <a:t>Fünfte Gliederungsebene</a:t>
            </a:r>
          </a:p>
          <a:p>
            <a:pPr lvl="5"/>
            <a:r>
              <a:rPr lang="de-DE"/>
              <a:t>Sechste Gliederungsebene</a:t>
            </a:r>
          </a:p>
          <a:p>
            <a:pPr lvl="6"/>
            <a:r>
              <a:rPr lang="de-DE"/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marL="0" marR="0" lvl="0" indent="0" algn="ctr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1pPr>
    </p:titleStyle>
    <p:bodyStyle>
      <a:lvl1pPr marL="432000" marR="0" lvl="0" indent="-324000" algn="l" rtl="0" hangingPunct="1">
        <a:lnSpc>
          <a:spcPct val="90000"/>
        </a:lnSpc>
        <a:spcBef>
          <a:spcPts val="1414"/>
        </a:spcBef>
        <a:spcAft>
          <a:spcPts val="0"/>
        </a:spcAft>
        <a:buSzPct val="45000"/>
        <a:buFont typeface="OpenSymbol"/>
        <a:buChar char="●"/>
        <a:tabLst/>
        <a:defRPr lang="de-DE" sz="32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1pPr>
      <a:lvl2pPr marL="864000" marR="0" lvl="1" indent="-324000" algn="l" rtl="0" hangingPunct="1">
        <a:lnSpc>
          <a:spcPct val="90000"/>
        </a:lnSpc>
        <a:spcBef>
          <a:spcPts val="1134"/>
        </a:spcBef>
        <a:spcAft>
          <a:spcPts val="0"/>
        </a:spcAft>
        <a:buSzPct val="75000"/>
        <a:buFont typeface="OpenSymbol"/>
        <a:buChar char="–"/>
        <a:tabLst/>
        <a:defRPr lang="de-DE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2pPr>
      <a:lvl3pPr marL="1296000" marR="0" lvl="2" indent="-288000" algn="l" rtl="0" hangingPunct="1">
        <a:lnSpc>
          <a:spcPct val="90000"/>
        </a:lnSpc>
        <a:spcBef>
          <a:spcPts val="850"/>
        </a:spcBef>
        <a:spcAft>
          <a:spcPts val="0"/>
        </a:spcAft>
        <a:buSzPct val="45000"/>
        <a:buFont typeface="OpenSymbol"/>
        <a:buChar char="●"/>
        <a:tabLst/>
        <a:defRPr lang="de-DE" sz="2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3pPr>
      <a:lvl4pPr marL="1728000" marR="0" lvl="3" indent="-216000" algn="l" rtl="0" hangingPunct="1">
        <a:lnSpc>
          <a:spcPct val="90000"/>
        </a:lnSpc>
        <a:spcBef>
          <a:spcPts val="564"/>
        </a:spcBef>
        <a:spcAft>
          <a:spcPts val="0"/>
        </a:spcAft>
        <a:buSzPct val="75000"/>
        <a:buFont typeface="OpenSymbol"/>
        <a:buChar char="–"/>
        <a:tabLst/>
        <a:defRPr lang="de-DE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4pPr>
      <a:lvl5pPr marL="2160000" marR="0" lvl="4" indent="-216000" algn="l" rtl="0" hangingPunct="1">
        <a:lnSpc>
          <a:spcPct val="90000"/>
        </a:lnSpc>
        <a:spcBef>
          <a:spcPts val="286"/>
        </a:spcBef>
        <a:spcAft>
          <a:spcPts val="0"/>
        </a:spcAft>
        <a:buSzPct val="45000"/>
        <a:buFont typeface="OpenSymbol"/>
        <a:buChar char="●"/>
        <a:tabLst/>
        <a:defRPr lang="de-DE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5pPr>
      <a:lvl6pPr marL="2592000" marR="0" lvl="5" indent="-216000" algn="l" rtl="0" hangingPunct="1">
        <a:lnSpc>
          <a:spcPct val="90000"/>
        </a:lnSpc>
        <a:spcBef>
          <a:spcPts val="286"/>
        </a:spcBef>
        <a:spcAft>
          <a:spcPts val="0"/>
        </a:spcAft>
        <a:buSzPct val="45000"/>
        <a:buFont typeface="OpenSymbol"/>
        <a:buChar char="●"/>
        <a:tabLst/>
        <a:defRPr lang="de-DE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6pPr>
      <a:lvl7pPr marL="3024000" marR="0" lvl="6" indent="-216000" algn="l" rtl="0" hangingPunct="1">
        <a:lnSpc>
          <a:spcPct val="90000"/>
        </a:lnSpc>
        <a:spcBef>
          <a:spcPts val="286"/>
        </a:spcBef>
        <a:spcAft>
          <a:spcPts val="0"/>
        </a:spcAft>
        <a:buSzPct val="45000"/>
        <a:buFont typeface="OpenSymbol"/>
        <a:buChar char="●"/>
        <a:tabLst/>
        <a:defRPr lang="de-DE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6DCD227F-7F87-C63C-7980-BCCCED70D19E}"/>
              </a:ext>
            </a:extLst>
          </p:cNvPr>
          <p:cNvSpPr/>
          <p:nvPr/>
        </p:nvSpPr>
        <p:spPr>
          <a:xfrm>
            <a:off x="403200" y="6580799"/>
            <a:ext cx="43560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007BC8"/>
                </a:solidFill>
                <a:latin typeface="Arial" pitchFamily="18"/>
                <a:ea typeface="Microsoft YaHei" pitchFamily="2"/>
                <a:cs typeface="Arial" pitchFamily="2"/>
              </a:rPr>
              <a:t>DESY</a:t>
            </a: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EB6E0F"/>
                </a:solidFill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3" name="Textfeld 13">
            <a:extLst>
              <a:ext uri="{FF2B5EF4-FFF2-40B4-BE49-F238E27FC236}">
                <a16:creationId xmlns:a16="http://schemas.microsoft.com/office/drawing/2014/main" id="{61C7B409-1E94-FC5E-6F76-5A148956037E}"/>
              </a:ext>
            </a:extLst>
          </p:cNvPr>
          <p:cNvSpPr/>
          <p:nvPr/>
        </p:nvSpPr>
        <p:spPr>
          <a:xfrm>
            <a:off x="10848600" y="6580799"/>
            <a:ext cx="93492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Page </a:t>
            </a:r>
            <a:fld id="{41CB6224-8CF2-495C-9392-B02DA38FAB5B}" type="slidenum">
              <a:t>‹#›</a:t>
            </a:fld>
            <a:endParaRPr lang="en-US" sz="10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04DD4453-FBA3-8881-8F61-987D05609C9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en-US" sz="1000" b="0" i="0" u="none" strike="noStrike" kern="1200" cap="none" spc="0" baseline="0">
                <a:solidFill>
                  <a:srgbClr val="000000"/>
                </a:solidFill>
                <a:latin typeface="Arial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F5B318AA-FB6A-AE95-5F87-E5932B10CB0D}"/>
              </a:ext>
            </a:extLst>
          </p:cNvPr>
          <p:cNvSpPr/>
          <p:nvPr/>
        </p:nvSpPr>
        <p:spPr>
          <a:xfrm>
            <a:off x="403200" y="6580799"/>
            <a:ext cx="43560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007BC8"/>
                </a:solidFill>
                <a:latin typeface="Arial" pitchFamily="18"/>
                <a:ea typeface="Microsoft YaHei" pitchFamily="2"/>
                <a:cs typeface="Arial" pitchFamily="2"/>
              </a:rPr>
              <a:t>DESY</a:t>
            </a: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EB6E0F"/>
                </a:solidFill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3" name="Textfeld 13">
            <a:extLst>
              <a:ext uri="{FF2B5EF4-FFF2-40B4-BE49-F238E27FC236}">
                <a16:creationId xmlns:a16="http://schemas.microsoft.com/office/drawing/2014/main" id="{BB495057-47EC-BEF5-4766-85FC2510E7FF}"/>
              </a:ext>
            </a:extLst>
          </p:cNvPr>
          <p:cNvSpPr/>
          <p:nvPr/>
        </p:nvSpPr>
        <p:spPr>
          <a:xfrm>
            <a:off x="10848600" y="6580799"/>
            <a:ext cx="93492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Page </a:t>
            </a:r>
            <a:fld id="{E79EA0E3-C1F1-494B-97A3-B6B843439804}" type="slidenum">
              <a:t>‹#›</a:t>
            </a:fld>
            <a:endParaRPr lang="en-US" sz="10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DD40A27A-17F2-3A74-F5D4-A5727CD8672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en-US" sz="1000" b="0" i="0" u="none" strike="noStrike" kern="1200" cap="none" spc="0" baseline="0">
                <a:solidFill>
                  <a:srgbClr val="000000"/>
                </a:solidFill>
                <a:latin typeface="Arial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B5055246-614C-4E47-5C67-A5A58DACECB1}"/>
              </a:ext>
            </a:extLst>
          </p:cNvPr>
          <p:cNvSpPr/>
          <p:nvPr/>
        </p:nvSpPr>
        <p:spPr>
          <a:xfrm>
            <a:off x="403200" y="6580799"/>
            <a:ext cx="43560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007BC8"/>
                </a:solidFill>
                <a:latin typeface="Arial" pitchFamily="18"/>
                <a:ea typeface="Microsoft YaHei" pitchFamily="2"/>
                <a:cs typeface="Arial" pitchFamily="2"/>
              </a:rPr>
              <a:t>DESY</a:t>
            </a: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EB6E0F"/>
                </a:solidFill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3" name="Textfeld 13">
            <a:extLst>
              <a:ext uri="{FF2B5EF4-FFF2-40B4-BE49-F238E27FC236}">
                <a16:creationId xmlns:a16="http://schemas.microsoft.com/office/drawing/2014/main" id="{57365412-AD0E-C10A-77EA-9EA362258437}"/>
              </a:ext>
            </a:extLst>
          </p:cNvPr>
          <p:cNvSpPr/>
          <p:nvPr/>
        </p:nvSpPr>
        <p:spPr>
          <a:xfrm>
            <a:off x="10848600" y="6580799"/>
            <a:ext cx="93492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Page </a:t>
            </a:r>
            <a:fld id="{85855DE0-733F-4832-B0CB-CE4C7961682E}" type="slidenum">
              <a:t>‹#›</a:t>
            </a:fld>
            <a:endParaRPr lang="en-US" sz="10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BD080FC8-A888-05C9-D3C7-A5FB80666CE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en-US" sz="1000" b="0" i="0" u="none" strike="noStrike" kern="1200" cap="none" spc="0" baseline="0">
                <a:solidFill>
                  <a:srgbClr val="000000"/>
                </a:solidFill>
                <a:latin typeface="Arial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5EA847FF-6E20-CBC2-0E77-8A823F69A963}"/>
              </a:ext>
            </a:extLst>
          </p:cNvPr>
          <p:cNvSpPr/>
          <p:nvPr/>
        </p:nvSpPr>
        <p:spPr>
          <a:xfrm>
            <a:off x="403200" y="6580799"/>
            <a:ext cx="43560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007BC8"/>
                </a:solidFill>
                <a:latin typeface="Arial" pitchFamily="18"/>
                <a:ea typeface="Microsoft YaHei" pitchFamily="2"/>
                <a:cs typeface="Arial" pitchFamily="2"/>
              </a:rPr>
              <a:t>DESY</a:t>
            </a: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EB6E0F"/>
                </a:solidFill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3" name="Textfeld 13">
            <a:extLst>
              <a:ext uri="{FF2B5EF4-FFF2-40B4-BE49-F238E27FC236}">
                <a16:creationId xmlns:a16="http://schemas.microsoft.com/office/drawing/2014/main" id="{6999A46B-EC56-942E-24C7-EF095DBD1FEE}"/>
              </a:ext>
            </a:extLst>
          </p:cNvPr>
          <p:cNvSpPr/>
          <p:nvPr/>
        </p:nvSpPr>
        <p:spPr>
          <a:xfrm>
            <a:off x="10848600" y="6580799"/>
            <a:ext cx="93492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Page </a:t>
            </a:r>
            <a:fld id="{102CDA07-5975-42CC-999A-C79A80BCCADA}" type="slidenum">
              <a:t>‹#›</a:t>
            </a:fld>
            <a:endParaRPr lang="en-US" sz="10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000C7ABB-D76E-7029-C92B-82F82B28ED5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en-US" sz="1000" b="0" i="0" u="none" strike="noStrike" kern="1200" cap="none" spc="0" baseline="0">
                <a:solidFill>
                  <a:srgbClr val="000000"/>
                </a:solidFill>
                <a:latin typeface="Arial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B98052C7-B27C-373E-7A6A-20E96BC2FAD4}"/>
              </a:ext>
            </a:extLst>
          </p:cNvPr>
          <p:cNvSpPr/>
          <p:nvPr/>
        </p:nvSpPr>
        <p:spPr>
          <a:xfrm>
            <a:off x="403200" y="6580799"/>
            <a:ext cx="43560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007BC8"/>
                </a:solidFill>
                <a:latin typeface="Arial" pitchFamily="18"/>
                <a:ea typeface="Microsoft YaHei" pitchFamily="2"/>
                <a:cs typeface="Arial" pitchFamily="2"/>
              </a:rPr>
              <a:t>DESY</a:t>
            </a: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EB6E0F"/>
                </a:solidFill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3" name="Textfeld 13">
            <a:extLst>
              <a:ext uri="{FF2B5EF4-FFF2-40B4-BE49-F238E27FC236}">
                <a16:creationId xmlns:a16="http://schemas.microsoft.com/office/drawing/2014/main" id="{E14B3A3F-C5CD-14D9-7E9F-A0579662FAA1}"/>
              </a:ext>
            </a:extLst>
          </p:cNvPr>
          <p:cNvSpPr/>
          <p:nvPr/>
        </p:nvSpPr>
        <p:spPr>
          <a:xfrm>
            <a:off x="10848600" y="6580799"/>
            <a:ext cx="93492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Page </a:t>
            </a:r>
            <a:fld id="{2CD13387-E7A8-4B08-8B20-CDBAE9E6C087}" type="slidenum">
              <a:t>‹#›</a:t>
            </a:fld>
            <a:endParaRPr lang="en-US" sz="10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5BC3D8D9-8C6F-EC0D-D166-A25DB6DF286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en-US" sz="1000" b="0" i="0" u="none" strike="noStrike" kern="1200" cap="none" spc="0" baseline="0">
                <a:solidFill>
                  <a:srgbClr val="000000"/>
                </a:solidFill>
                <a:latin typeface="Arial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2F029E0E-6E3F-D139-9CB6-29B01EAB81B6}"/>
              </a:ext>
            </a:extLst>
          </p:cNvPr>
          <p:cNvSpPr/>
          <p:nvPr/>
        </p:nvSpPr>
        <p:spPr>
          <a:xfrm>
            <a:off x="403200" y="6580799"/>
            <a:ext cx="43560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007BC8"/>
                </a:solidFill>
                <a:latin typeface="Arial" pitchFamily="18"/>
                <a:ea typeface="Microsoft YaHei" pitchFamily="2"/>
                <a:cs typeface="Arial" pitchFamily="2"/>
              </a:rPr>
              <a:t>DESY</a:t>
            </a: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EB6E0F"/>
                </a:solidFill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3" name="Textfeld 13">
            <a:extLst>
              <a:ext uri="{FF2B5EF4-FFF2-40B4-BE49-F238E27FC236}">
                <a16:creationId xmlns:a16="http://schemas.microsoft.com/office/drawing/2014/main" id="{25EF9E14-0D34-9FFB-DF96-700C50E5D6C8}"/>
              </a:ext>
            </a:extLst>
          </p:cNvPr>
          <p:cNvSpPr/>
          <p:nvPr/>
        </p:nvSpPr>
        <p:spPr>
          <a:xfrm>
            <a:off x="10848600" y="6580799"/>
            <a:ext cx="93492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Page </a:t>
            </a:r>
            <a:fld id="{28B205D2-C283-4627-8BB5-33B9EC5D7A39}" type="slidenum">
              <a:t>‹#›</a:t>
            </a:fld>
            <a:endParaRPr lang="en-US" sz="10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A8468BAC-7CF5-DB86-B4D2-D7FF91367DB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en-US" sz="1000" b="0" i="0" u="none" strike="noStrike" kern="1200" cap="none" spc="0" baseline="0">
                <a:solidFill>
                  <a:srgbClr val="000000"/>
                </a:solidFill>
                <a:latin typeface="Arial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id="{00461E58-4371-0CCC-790E-9AF7D38C65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Autofit/>
          </a:bodyPr>
          <a:lstStyle/>
          <a:p>
            <a:pPr lvl="0"/>
            <a:r>
              <a:rPr lang="de-DE"/>
              <a:t>Format des Titeltextes durch Klicken bearbeiten</a:t>
            </a:r>
          </a:p>
        </p:txBody>
      </p:sp>
      <p:sp>
        <p:nvSpPr>
          <p:cNvPr id="6" name="PlaceHolder 3">
            <a:extLst>
              <a:ext uri="{FF2B5EF4-FFF2-40B4-BE49-F238E27FC236}">
                <a16:creationId xmlns:a16="http://schemas.microsoft.com/office/drawing/2014/main" id="{F1E400E9-3980-0724-C367-451FEB1C81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rmAutofit/>
          </a:bodyPr>
          <a:lstStyle/>
          <a:p>
            <a:pPr lvl="0"/>
            <a:r>
              <a:rPr lang="de-DE"/>
              <a:t>Format des Gliederungstextes durch Klicken bearbeiten</a:t>
            </a:r>
          </a:p>
          <a:p>
            <a:pPr lvl="1"/>
            <a:r>
              <a:rPr lang="de-DE"/>
              <a:t>Zweite Gliederungsebene</a:t>
            </a:r>
          </a:p>
          <a:p>
            <a:pPr lvl="2"/>
            <a:r>
              <a:rPr lang="de-DE"/>
              <a:t>Dritte Gliederungsebene</a:t>
            </a:r>
          </a:p>
          <a:p>
            <a:pPr lvl="3"/>
            <a:r>
              <a:rPr lang="de-DE"/>
              <a:t>Vierte Gliederungsebene</a:t>
            </a:r>
          </a:p>
          <a:p>
            <a:pPr lvl="4"/>
            <a:r>
              <a:rPr lang="de-DE"/>
              <a:t>Fünfte Gliederungsebene</a:t>
            </a:r>
          </a:p>
          <a:p>
            <a:pPr lvl="5"/>
            <a:r>
              <a:rPr lang="de-DE"/>
              <a:t>Sechste Gliederungsebene</a:t>
            </a:r>
          </a:p>
          <a:p>
            <a:pPr lvl="6"/>
            <a:r>
              <a:rPr lang="de-DE"/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6" r:id="rId2"/>
  </p:sldLayoutIdLst>
  <p:txStyles>
    <p:titleStyle>
      <a:lvl1pPr marL="0" marR="0" lvl="0" indent="0" algn="ctr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1pPr>
    </p:titleStyle>
    <p:bodyStyle>
      <a:lvl1pPr marL="324000" marR="0" lvl="0" indent="-324000" algn="l" rtl="0" hangingPunct="1">
        <a:lnSpc>
          <a:spcPct val="90000"/>
        </a:lnSpc>
        <a:spcBef>
          <a:spcPts val="1414"/>
        </a:spcBef>
        <a:spcAft>
          <a:spcPts val="0"/>
        </a:spcAft>
        <a:buSzPct val="45000"/>
        <a:buFont typeface="OpenSymbol"/>
        <a:buChar char="●"/>
        <a:tabLst/>
        <a:defRPr lang="de-DE" sz="32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1pPr>
      <a:lvl2pPr marL="324000" marR="0" lvl="1" indent="-324000" algn="l" rtl="0" hangingPunct="1">
        <a:lnSpc>
          <a:spcPct val="90000"/>
        </a:lnSpc>
        <a:spcBef>
          <a:spcPts val="1134"/>
        </a:spcBef>
        <a:spcAft>
          <a:spcPts val="0"/>
        </a:spcAft>
        <a:buSzPct val="75000"/>
        <a:buFont typeface="OpenSymbol"/>
        <a:buChar char="–"/>
        <a:tabLst/>
        <a:defRPr lang="de-DE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2pPr>
      <a:lvl3pPr marL="288000" marR="0" lvl="2" indent="-288000" algn="l" rtl="0" hangingPunct="1">
        <a:lnSpc>
          <a:spcPct val="90000"/>
        </a:lnSpc>
        <a:spcBef>
          <a:spcPts val="850"/>
        </a:spcBef>
        <a:spcAft>
          <a:spcPts val="0"/>
        </a:spcAft>
        <a:buSzPct val="45000"/>
        <a:buFont typeface="OpenSymbol"/>
        <a:buChar char="●"/>
        <a:tabLst/>
        <a:defRPr lang="de-DE" sz="2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3pPr>
      <a:lvl4pPr marL="216000" marR="0" lvl="3" indent="-216000" algn="l" rtl="0" hangingPunct="1">
        <a:lnSpc>
          <a:spcPct val="90000"/>
        </a:lnSpc>
        <a:spcBef>
          <a:spcPts val="564"/>
        </a:spcBef>
        <a:spcAft>
          <a:spcPts val="0"/>
        </a:spcAft>
        <a:buSzPct val="75000"/>
        <a:buFont typeface="OpenSymbol"/>
        <a:buChar char="–"/>
        <a:tabLst/>
        <a:defRPr lang="de-DE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4pPr>
      <a:lvl5pPr marL="216000" marR="0" lvl="4" indent="-216000" algn="l" rtl="0" hangingPunct="1">
        <a:lnSpc>
          <a:spcPct val="90000"/>
        </a:lnSpc>
        <a:spcBef>
          <a:spcPts val="286"/>
        </a:spcBef>
        <a:spcAft>
          <a:spcPts val="0"/>
        </a:spcAft>
        <a:buSzPct val="45000"/>
        <a:buFont typeface="OpenSymbol"/>
        <a:buChar char="●"/>
        <a:tabLst/>
        <a:defRPr lang="de-DE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5pPr>
      <a:lvl6pPr marL="216000" marR="0" lvl="5" indent="-216000" algn="l" rtl="0" hangingPunct="1">
        <a:lnSpc>
          <a:spcPct val="90000"/>
        </a:lnSpc>
        <a:spcBef>
          <a:spcPts val="286"/>
        </a:spcBef>
        <a:spcAft>
          <a:spcPts val="0"/>
        </a:spcAft>
        <a:buSzPct val="45000"/>
        <a:buFont typeface="OpenSymbol"/>
        <a:buChar char="●"/>
        <a:tabLst/>
        <a:defRPr lang="de-DE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6pPr>
      <a:lvl7pPr marL="216000" marR="0" lvl="6" indent="-216000" algn="l" rtl="0" hangingPunct="1">
        <a:lnSpc>
          <a:spcPct val="90000"/>
        </a:lnSpc>
        <a:spcBef>
          <a:spcPts val="286"/>
        </a:spcBef>
        <a:spcAft>
          <a:spcPts val="0"/>
        </a:spcAft>
        <a:buSzPct val="45000"/>
        <a:buFont typeface="OpenSymbol"/>
        <a:buChar char="●"/>
        <a:tabLst/>
        <a:defRPr lang="de-DE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  <a:cs typeface="Arial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8CD473AB-A6BB-4124-F80A-BA7DC017524E}"/>
              </a:ext>
            </a:extLst>
          </p:cNvPr>
          <p:cNvSpPr/>
          <p:nvPr/>
        </p:nvSpPr>
        <p:spPr>
          <a:xfrm>
            <a:off x="403200" y="6580799"/>
            <a:ext cx="43560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007BC8"/>
                </a:solidFill>
                <a:latin typeface="Arial" pitchFamily="18"/>
                <a:ea typeface="Microsoft YaHei" pitchFamily="2"/>
                <a:cs typeface="Arial" pitchFamily="2"/>
              </a:rPr>
              <a:t>DESY</a:t>
            </a: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EB6E0F"/>
                </a:solidFill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3" name="Textfeld 13">
            <a:extLst>
              <a:ext uri="{FF2B5EF4-FFF2-40B4-BE49-F238E27FC236}">
                <a16:creationId xmlns:a16="http://schemas.microsoft.com/office/drawing/2014/main" id="{75A79C26-28F3-6FD1-543E-ABF423C19C65}"/>
              </a:ext>
            </a:extLst>
          </p:cNvPr>
          <p:cNvSpPr/>
          <p:nvPr/>
        </p:nvSpPr>
        <p:spPr>
          <a:xfrm>
            <a:off x="10848600" y="6580799"/>
            <a:ext cx="93492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Page </a:t>
            </a:r>
            <a:fld id="{7F02878B-4362-4ECF-B546-BF57750388EA}" type="slidenum">
              <a:t>‹#›</a:t>
            </a:fld>
            <a:endParaRPr lang="en-US" sz="10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1EC6BF58-2A72-0E49-F101-3597B8DA589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en-US" sz="1000" b="0" i="0" u="none" strike="noStrike" kern="1200" cap="none" spc="0" baseline="0">
                <a:solidFill>
                  <a:srgbClr val="000000"/>
                </a:solidFill>
                <a:latin typeface="Arial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6981E217-651B-3C1E-5444-FB655DAAAEDF}"/>
              </a:ext>
            </a:extLst>
          </p:cNvPr>
          <p:cNvSpPr/>
          <p:nvPr/>
        </p:nvSpPr>
        <p:spPr>
          <a:xfrm>
            <a:off x="403200" y="6580799"/>
            <a:ext cx="43560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007BC8"/>
                </a:solidFill>
                <a:latin typeface="Arial" pitchFamily="18"/>
                <a:ea typeface="Microsoft YaHei" pitchFamily="2"/>
                <a:cs typeface="Arial" pitchFamily="2"/>
              </a:rPr>
              <a:t>DESY</a:t>
            </a: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EB6E0F"/>
                </a:solidFill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3" name="Textfeld 13">
            <a:extLst>
              <a:ext uri="{FF2B5EF4-FFF2-40B4-BE49-F238E27FC236}">
                <a16:creationId xmlns:a16="http://schemas.microsoft.com/office/drawing/2014/main" id="{FCEF9674-CC81-B802-A468-F29B72D087E6}"/>
              </a:ext>
            </a:extLst>
          </p:cNvPr>
          <p:cNvSpPr/>
          <p:nvPr/>
        </p:nvSpPr>
        <p:spPr>
          <a:xfrm>
            <a:off x="10848600" y="6580799"/>
            <a:ext cx="93492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Page </a:t>
            </a:r>
            <a:fld id="{DBD50673-F4FB-409D-8DB5-A9EEC2FC2ED1}" type="slidenum">
              <a:t>‹#›</a:t>
            </a:fld>
            <a:endParaRPr lang="en-US" sz="10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0FABEB2E-434C-40FC-CB15-187FECE85A9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en-US" sz="1000" b="0" i="0" u="none" strike="noStrike" kern="1200" cap="none" spc="0" baseline="0">
                <a:solidFill>
                  <a:srgbClr val="000000"/>
                </a:solidFill>
                <a:latin typeface="Arial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1EC35686-15C2-EAD5-01A0-A7B4F2627A36}"/>
              </a:ext>
            </a:extLst>
          </p:cNvPr>
          <p:cNvSpPr/>
          <p:nvPr/>
        </p:nvSpPr>
        <p:spPr>
          <a:xfrm>
            <a:off x="403200" y="6580799"/>
            <a:ext cx="43560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007BC8"/>
                </a:solidFill>
                <a:latin typeface="Arial" pitchFamily="18"/>
                <a:ea typeface="Microsoft YaHei" pitchFamily="2"/>
                <a:cs typeface="Arial" pitchFamily="2"/>
              </a:rPr>
              <a:t>DESY</a:t>
            </a: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EB6E0F"/>
                </a:solidFill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3" name="Textfeld 13">
            <a:extLst>
              <a:ext uri="{FF2B5EF4-FFF2-40B4-BE49-F238E27FC236}">
                <a16:creationId xmlns:a16="http://schemas.microsoft.com/office/drawing/2014/main" id="{B0FB9DA1-DB58-C993-1A2F-F56858E3D822}"/>
              </a:ext>
            </a:extLst>
          </p:cNvPr>
          <p:cNvSpPr/>
          <p:nvPr/>
        </p:nvSpPr>
        <p:spPr>
          <a:xfrm>
            <a:off x="10848600" y="6580799"/>
            <a:ext cx="93492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Page </a:t>
            </a:r>
            <a:fld id="{C4DEB664-3AB3-4C68-ADE4-6DB37837D369}" type="slidenum">
              <a:t>‹#›</a:t>
            </a:fld>
            <a:endParaRPr lang="en-US" sz="10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BB2FE651-82AE-F491-CD22-3E0859807D8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en-US" sz="1000" b="0" i="0" u="none" strike="noStrike" kern="1200" cap="none" spc="0" baseline="0">
                <a:solidFill>
                  <a:srgbClr val="000000"/>
                </a:solidFill>
                <a:latin typeface="Arial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en-US"/>
              <a:t>Effect of dynamic ion motion in plasma accelerators | Alexander Sinn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611F5B52-3949-2B2A-6230-B5DF708CD077}"/>
              </a:ext>
            </a:extLst>
          </p:cNvPr>
          <p:cNvSpPr/>
          <p:nvPr/>
        </p:nvSpPr>
        <p:spPr>
          <a:xfrm>
            <a:off x="403200" y="6580799"/>
            <a:ext cx="43560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007BC8"/>
                </a:solidFill>
                <a:latin typeface="Arial" pitchFamily="18"/>
                <a:ea typeface="Microsoft YaHei" pitchFamily="2"/>
                <a:cs typeface="Arial" pitchFamily="2"/>
              </a:rPr>
              <a:t>DESY</a:t>
            </a: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EB6E0F"/>
                </a:solidFill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3" name="Textfeld 13">
            <a:extLst>
              <a:ext uri="{FF2B5EF4-FFF2-40B4-BE49-F238E27FC236}">
                <a16:creationId xmlns:a16="http://schemas.microsoft.com/office/drawing/2014/main" id="{FA62341A-2B25-126C-5976-10AC424E5AC5}"/>
              </a:ext>
            </a:extLst>
          </p:cNvPr>
          <p:cNvSpPr/>
          <p:nvPr/>
        </p:nvSpPr>
        <p:spPr>
          <a:xfrm>
            <a:off x="10848600" y="6580799"/>
            <a:ext cx="93492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Page </a:t>
            </a:r>
            <a:fld id="{06B9A723-E0EE-4B9C-82F9-7B7929CB0FC2}" type="slidenum">
              <a:t>‹#›</a:t>
            </a:fld>
            <a:endParaRPr lang="en-US" sz="10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Rechteck 4">
            <a:extLst>
              <a:ext uri="{FF2B5EF4-FFF2-40B4-BE49-F238E27FC236}">
                <a16:creationId xmlns:a16="http://schemas.microsoft.com/office/drawing/2014/main" id="{69BF3E4E-0044-E707-3AB9-123F538C78E0}"/>
              </a:ext>
            </a:extLst>
          </p:cNvPr>
          <p:cNvSpPr/>
          <p:nvPr/>
        </p:nvSpPr>
        <p:spPr>
          <a:xfrm>
            <a:off x="395280" y="3980160"/>
            <a:ext cx="4571279" cy="37224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Contact</a:t>
            </a:r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F2EDB6B9-8288-77C0-6EA0-926C3CD928E2}"/>
              </a:ext>
            </a:extLst>
          </p:cNvPr>
          <p:cNvSpPr/>
          <p:nvPr/>
        </p:nvSpPr>
        <p:spPr>
          <a:xfrm>
            <a:off x="395280" y="4516560"/>
            <a:ext cx="2700000" cy="18993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Deutsches Elektronen-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Synchrotron DESY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www.desy.de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F47BC5BE-D07C-F917-6585-D29CCFF69C80}"/>
              </a:ext>
            </a:extLst>
          </p:cNvPr>
          <p:cNvSpPr/>
          <p:nvPr/>
        </p:nvSpPr>
        <p:spPr>
          <a:xfrm>
            <a:off x="403200" y="6580799"/>
            <a:ext cx="43560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007BC8"/>
                </a:solidFill>
                <a:latin typeface="Arial" pitchFamily="18"/>
                <a:ea typeface="Microsoft YaHei" pitchFamily="2"/>
                <a:cs typeface="Arial" pitchFamily="2"/>
              </a:rPr>
              <a:t>DESY</a:t>
            </a:r>
            <a:r>
              <a:rPr lang="de-DE" sz="1000" b="1" i="0" u="none" strike="noStrike" kern="1200" cap="none" spc="0" baseline="0">
                <a:ln>
                  <a:noFill/>
                </a:ln>
                <a:solidFill>
                  <a:srgbClr val="EB6E0F"/>
                </a:solidFill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3" name="Textfeld 13">
            <a:extLst>
              <a:ext uri="{FF2B5EF4-FFF2-40B4-BE49-F238E27FC236}">
                <a16:creationId xmlns:a16="http://schemas.microsoft.com/office/drawing/2014/main" id="{920C664C-C5F5-3F07-591A-26E913C0E6BE}"/>
              </a:ext>
            </a:extLst>
          </p:cNvPr>
          <p:cNvSpPr/>
          <p:nvPr/>
        </p:nvSpPr>
        <p:spPr>
          <a:xfrm>
            <a:off x="10848600" y="6580799"/>
            <a:ext cx="934920" cy="186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Page </a:t>
            </a:r>
            <a:fld id="{8FFBBDCF-A2B3-4D92-ADBF-9F4AAFF67162}" type="slidenum">
              <a:t>‹#›</a:t>
            </a:fld>
            <a:endParaRPr lang="en-US" sz="1000" b="1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E77C2C4-85D2-C995-D80F-323CF37237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1854360"/>
          </a:xfrm>
        </p:spPr>
        <p:txBody>
          <a:bodyPr anchor="t" anchorCtr="0"/>
          <a:lstStyle/>
          <a:p>
            <a:pPr lvl="0" algn="l">
              <a:lnSpc>
                <a:spcPct val="100000"/>
              </a:lnSpc>
              <a:tabLst>
                <a:tab pos="0" algn="l"/>
              </a:tabLst>
            </a:pPr>
            <a:r>
              <a:rPr lang="en-US" sz="5400" b="1">
                <a:solidFill>
                  <a:srgbClr val="007BC8"/>
                </a:solidFill>
              </a:rPr>
              <a:t>Effect of dynamic ion motion in plasma accelerators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45C7663-EEE0-4835-C572-75B33B61660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07880" y="2334960"/>
            <a:ext cx="11375280" cy="1524960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en-US" sz="2800" b="1" dirty="0">
                <a:solidFill>
                  <a:srgbClr val="EB6E0F"/>
                </a:solidFill>
              </a:rPr>
              <a:t>using advanced numerical methods</a:t>
            </a:r>
          </a:p>
          <a:p>
            <a:pPr marL="0" lvl="0" indent="0">
              <a:lnSpc>
                <a:spcPct val="11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sz="2800" b="1" dirty="0">
                <a:latin typeface="arial" pitchFamily="34"/>
              </a:rPr>
              <a:t>HALHF Monthly Meeting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4F693DE-38B7-9A75-B34E-1FB625D689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4360" y="4096800"/>
            <a:ext cx="11368800" cy="699480"/>
          </a:xfrm>
        </p:spPr>
        <p:txBody>
          <a:bodyPr>
            <a:normAutofit lnSpcReduction="10000"/>
          </a:bodyPr>
          <a:lstStyle/>
          <a:p>
            <a:pPr marL="228600" lvl="0" indent="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dirty="0"/>
              <a:t>Alexander Sinn</a:t>
            </a:r>
          </a:p>
          <a:p>
            <a:pPr marL="228600" lvl="0" indent="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dirty="0"/>
              <a:t>Hamburg</a:t>
            </a:r>
            <a:r>
              <a:rPr lang="en-US" sz="1800"/>
              <a:t>, 3.6.2025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">
            <a:extLst>
              <a:ext uri="{FF2B5EF4-FFF2-40B4-BE49-F238E27FC236}">
                <a16:creationId xmlns:a16="http://schemas.microsoft.com/office/drawing/2014/main" id="{C621694B-5025-1398-DA2E-E26F0E6BCE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450359"/>
          </a:xfrm>
        </p:spPr>
        <p:txBody>
          <a:bodyPr anchor="t" anchorCtr="0"/>
          <a:lstStyle/>
          <a:p>
            <a:pPr lvl="0" algn="l">
              <a:tabLst>
                <a:tab pos="0" algn="l"/>
              </a:tabLst>
            </a:pPr>
            <a:r>
              <a:rPr lang="en-US" sz="3000" b="1">
                <a:solidFill>
                  <a:srgbClr val="007BC8"/>
                </a:solidFill>
              </a:rPr>
              <a:t>Fifth stage: scan over Driver initial beta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06D19598-BDB2-1AF8-6AC4-850186697CE6}"/>
              </a:ext>
            </a:extLst>
          </p:cNvPr>
          <p:cNvSpPr txBox="1"/>
          <p:nvPr/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Effect of dynamic ion motion in plasma accelerators | Alexander Sinn</a:t>
            </a:r>
          </a:p>
        </p:txBody>
      </p:sp>
      <p:pic>
        <p:nvPicPr>
          <p:cNvPr id="4" name="Grafik 2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13709E38-AB99-87A5-1712-537D22C2B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000" y="1419480"/>
            <a:ext cx="6262560" cy="4111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ceHolder 1">
            <a:extLst>
              <a:ext uri="{FF2B5EF4-FFF2-40B4-BE49-F238E27FC236}">
                <a16:creationId xmlns:a16="http://schemas.microsoft.com/office/drawing/2014/main" id="{B8CD9FE7-ED4D-44CA-6F7C-F5397B01E7A4}"/>
              </a:ext>
            </a:extLst>
          </p:cNvPr>
          <p:cNvSpPr txBox="1"/>
          <p:nvPr/>
        </p:nvSpPr>
        <p:spPr>
          <a:xfrm>
            <a:off x="8515440" y="1782000"/>
            <a:ext cx="3544560" cy="3888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Small beta: head erosion, decreased energy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Large beta: strong pinching, increased emittance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Very large beta: decreased energy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">
            <a:extLst>
              <a:ext uri="{FF2B5EF4-FFF2-40B4-BE49-F238E27FC236}">
                <a16:creationId xmlns:a16="http://schemas.microsoft.com/office/drawing/2014/main" id="{C1A97EB8-14DE-B00F-3DC3-B55CDD0767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450359"/>
          </a:xfrm>
        </p:spPr>
        <p:txBody>
          <a:bodyPr anchor="t" anchorCtr="0"/>
          <a:lstStyle/>
          <a:p>
            <a:pPr lvl="0" algn="l">
              <a:tabLst>
                <a:tab pos="0" algn="l"/>
              </a:tabLst>
            </a:pPr>
            <a:r>
              <a:rPr lang="en-US" sz="3000" b="1">
                <a:solidFill>
                  <a:srgbClr val="007BC8"/>
                </a:solidFill>
              </a:rPr>
              <a:t>Hosing mitigation from ion-motion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FC134037-6436-4B0C-9ED4-5681371C99EA}"/>
              </a:ext>
            </a:extLst>
          </p:cNvPr>
          <p:cNvSpPr txBox="1"/>
          <p:nvPr/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Effect of dynamic ion motion in plasma accelerators | Alexander Sinn</a:t>
            </a:r>
          </a:p>
        </p:txBody>
      </p:sp>
      <p:pic>
        <p:nvPicPr>
          <p:cNvPr id="4" name="Grafik 2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DE3D5205-7693-AB82-F7E5-E39DFEEB4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680" y="872280"/>
            <a:ext cx="8390880" cy="40082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ceHolder 1">
            <a:extLst>
              <a:ext uri="{FF2B5EF4-FFF2-40B4-BE49-F238E27FC236}">
                <a16:creationId xmlns:a16="http://schemas.microsoft.com/office/drawing/2014/main" id="{E1D24C8A-DEBD-9DAF-26B0-E692D7B05E02}"/>
              </a:ext>
            </a:extLst>
          </p:cNvPr>
          <p:cNvSpPr txBox="1"/>
          <p:nvPr/>
        </p:nvSpPr>
        <p:spPr>
          <a:xfrm>
            <a:off x="1810079" y="5067360"/>
            <a:ext cx="8301600" cy="12088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Hosing causes big emittance increase with no ions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Even with periodic pinching, He</a:t>
            </a:r>
            <a:r>
              <a:rPr lang="en-US" sz="2400" b="0" i="0" u="none" strike="noStrike" kern="1200" cap="none" spc="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2+</a:t>
            </a: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ions suppress hosing, but does not stop oscillations</a:t>
            </a: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095DB40E-1EA2-6F42-553D-8DD52B7746C5}"/>
              </a:ext>
            </a:extLst>
          </p:cNvPr>
          <p:cNvSpPr txBox="1"/>
          <p:nvPr/>
        </p:nvSpPr>
        <p:spPr>
          <a:xfrm>
            <a:off x="10182960" y="5036760"/>
            <a:ext cx="1879560" cy="44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None/>
              <a:tabLst>
                <a:tab pos="361799" algn="l"/>
              </a:tabLst>
            </a:pPr>
            <a:r>
              <a:rPr lang="da-DK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T. J. Mehrling, , et al.</a:t>
            </a:r>
            <a:br>
              <a:rPr lang="da-DK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</a:br>
            <a:r>
              <a:rPr lang="da-DK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Rev. Lett., vol. 121, p. 264 802, 26 Dec.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">
            <a:extLst>
              <a:ext uri="{FF2B5EF4-FFF2-40B4-BE49-F238E27FC236}">
                <a16:creationId xmlns:a16="http://schemas.microsoft.com/office/drawing/2014/main" id="{B19C93F0-ADB3-8330-47FA-5F742793E3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450359"/>
          </a:xfrm>
        </p:spPr>
        <p:txBody>
          <a:bodyPr anchor="t" anchorCtr="0"/>
          <a:lstStyle/>
          <a:p>
            <a:pPr lvl="0" algn="l">
              <a:tabLst>
                <a:tab pos="0" algn="l"/>
              </a:tabLst>
            </a:pPr>
            <a:r>
              <a:rPr lang="en-US" sz="3000" b="1">
                <a:solidFill>
                  <a:srgbClr val="007BC8"/>
                </a:solidFill>
              </a:rPr>
              <a:t>Hosing mitigation from ion-motion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1E6E4C04-1473-8577-D119-EB89DEB80C94}"/>
              </a:ext>
            </a:extLst>
          </p:cNvPr>
          <p:cNvSpPr txBox="1"/>
          <p:nvPr/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Effect of dynamic ion motion in plasma accelerators | Alexander Sinn</a:t>
            </a:r>
          </a:p>
        </p:txBody>
      </p:sp>
      <p:pic>
        <p:nvPicPr>
          <p:cNvPr id="4" name="Grafik 2" descr="Ein Bild, das Text, Reihe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957A3C04-4F25-B0DA-5CF0-3809C890A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80" y="1643399"/>
            <a:ext cx="5045400" cy="3879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ceHolder 1">
            <a:extLst>
              <a:ext uri="{FF2B5EF4-FFF2-40B4-BE49-F238E27FC236}">
                <a16:creationId xmlns:a16="http://schemas.microsoft.com/office/drawing/2014/main" id="{FB2EB6D7-9738-8DC8-0577-4A577832BA36}"/>
              </a:ext>
            </a:extLst>
          </p:cNvPr>
          <p:cNvSpPr txBox="1"/>
          <p:nvPr/>
        </p:nvSpPr>
        <p:spPr>
          <a:xfrm>
            <a:off x="6575759" y="1667519"/>
            <a:ext cx="5531760" cy="449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Small offset: modest hosing, lowest emittance with static ions as He</a:t>
            </a:r>
            <a:r>
              <a:rPr lang="en-US" sz="2400" b="0" i="0" u="none" strike="noStrike" kern="1200" cap="none" spc="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2+</a:t>
            </a: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ions have ion motion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Large offset: strong hosing, lowest emittance with He</a:t>
            </a:r>
            <a:r>
              <a:rPr lang="en-US" sz="2400" b="0" i="0" u="none" strike="noStrike" kern="1200" cap="none" spc="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2+</a:t>
            </a: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ions for hosing mitigation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Best ion type depends on accuracy  of initial injection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CE88FC9-7639-972A-B582-96E1845C6D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1121040"/>
          </a:xfrm>
        </p:spPr>
        <p:txBody>
          <a:bodyPr anchor="t" anchorCtr="0"/>
          <a:lstStyle/>
          <a:p>
            <a:pPr lvl="0" algn="l">
              <a:lnSpc>
                <a:spcPct val="100000"/>
              </a:lnSpc>
              <a:tabLst>
                <a:tab pos="0" algn="l"/>
              </a:tabLst>
            </a:pPr>
            <a:r>
              <a:rPr lang="en-US" sz="6000" b="1">
                <a:solidFill>
                  <a:srgbClr val="007BC8"/>
                </a:solidFill>
              </a:rPr>
              <a:t>Thank you</a:t>
            </a: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2C5049FE-F978-5AF5-8C2D-6B2C2EBB7051}"/>
              </a:ext>
            </a:extLst>
          </p:cNvPr>
          <p:cNvSpPr txBox="1"/>
          <p:nvPr/>
        </p:nvSpPr>
        <p:spPr>
          <a:xfrm>
            <a:off x="2521800" y="1684080"/>
            <a:ext cx="7147440" cy="450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None/>
              <a:tabLst>
                <a:tab pos="361799" algn="l"/>
              </a:tabLst>
            </a:pPr>
            <a:r>
              <a:rPr lang="en-US" sz="2400" b="1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Conclusions: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Periodic driver pinching can dramatically increase emittance if witness </a:t>
            </a:r>
            <a:r>
              <a:rPr lang="en-US" sz="2400" b="0" i="0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betatron</a:t>
            </a: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frequency is similar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Moderate emittance increase from ion-motion if </a:t>
            </a:r>
            <a:r>
              <a:rPr lang="en-US" sz="2400" b="0" i="0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betatron</a:t>
            </a: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frequency is different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Non-constant ion-motion does mitigate hosing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HALHF multi-stage simulations should be done with fully resolved ion-motion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48E6A15-F0AC-5D12-32A8-922182E7C4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7880" y="817560"/>
            <a:ext cx="11375280" cy="378360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1">
                <a:solidFill>
                  <a:srgbClr val="EB6E0F"/>
                </a:solidFill>
              </a:rPr>
              <a:t>Beta and emittance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C80E846-64C2-6751-ED4C-DE935EFD45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450359"/>
          </a:xfrm>
        </p:spPr>
        <p:txBody>
          <a:bodyPr anchor="t" anchorCtr="0"/>
          <a:lstStyle/>
          <a:p>
            <a:pPr lvl="0" algn="l">
              <a:tabLst>
                <a:tab pos="0" algn="l"/>
              </a:tabLst>
            </a:pPr>
            <a:r>
              <a:rPr lang="en-US" sz="3000" b="1">
                <a:solidFill>
                  <a:srgbClr val="007BC8"/>
                </a:solidFill>
              </a:rPr>
              <a:t>Formulas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48D544E-388C-E176-DA9F-238361EF3B82}"/>
              </a:ext>
            </a:extLst>
          </p:cNvPr>
          <p:cNvSpPr txBox="1"/>
          <p:nvPr/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Effect of dynamic ion motion in plasma accelerators | Alexander Sinn</a:t>
            </a:r>
          </a:p>
        </p:txBody>
      </p:sp>
      <p:pic>
        <p:nvPicPr>
          <p:cNvPr id="5" name="Grafik 6">
            <a:extLst>
              <a:ext uri="{FF2B5EF4-FFF2-40B4-BE49-F238E27FC236}">
                <a16:creationId xmlns:a16="http://schemas.microsoft.com/office/drawing/2014/main" id="{5695F504-7522-7875-9A4A-A9CB2B9CC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20" y="1348920"/>
            <a:ext cx="2642400" cy="179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7">
            <a:extLst>
              <a:ext uri="{FF2B5EF4-FFF2-40B4-BE49-F238E27FC236}">
                <a16:creationId xmlns:a16="http://schemas.microsoft.com/office/drawing/2014/main" id="{33E2D122-A186-C757-3F1A-939F0CBA9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80" y="3354480"/>
            <a:ext cx="2530800" cy="73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2" descr="Ein Bild, das Text, Diagramm, Farbigkeit, Screenshot enthält.&#10;&#10;KI-generierte Inhalte können fehlerhaft sein.">
            <a:extLst>
              <a:ext uri="{FF2B5EF4-FFF2-40B4-BE49-F238E27FC236}">
                <a16:creationId xmlns:a16="http://schemas.microsoft.com/office/drawing/2014/main" id="{479EC262-B5E0-FA5D-3F13-801F13F87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120" y="826200"/>
            <a:ext cx="7318080" cy="283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3361AF8-3714-0FAF-2767-1F514ACC30D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60000" y="4500000"/>
            <a:ext cx="7067160" cy="129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3281C07-9C52-5413-246D-B0EF44B7C7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7880" y="817560"/>
            <a:ext cx="11375280" cy="378360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1">
                <a:solidFill>
                  <a:srgbClr val="EB6E0F"/>
                </a:solidFill>
              </a:rPr>
              <a:t>Field equations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1852243-AE79-9974-EB2C-E616EAFF71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450359"/>
          </a:xfrm>
        </p:spPr>
        <p:txBody>
          <a:bodyPr anchor="t" anchorCtr="0"/>
          <a:lstStyle/>
          <a:p>
            <a:pPr lvl="0" algn="l">
              <a:tabLst>
                <a:tab pos="0" algn="l"/>
              </a:tabLst>
            </a:pPr>
            <a:r>
              <a:rPr lang="en-US" sz="3000" b="1">
                <a:solidFill>
                  <a:srgbClr val="007BC8"/>
                </a:solidFill>
              </a:rPr>
              <a:t>Formulas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7367DA1-AC3C-9558-0E45-C3730EBE0C41}"/>
              </a:ext>
            </a:extLst>
          </p:cNvPr>
          <p:cNvSpPr txBox="1"/>
          <p:nvPr/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Effect of dynamic ion motion in plasma accelerators | Alexander Sinn</a:t>
            </a:r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AEB7DF47-CB4F-6F5F-97E9-5E8C5C979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80" y="1819080"/>
            <a:ext cx="3452759" cy="373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pieren 11">
            <a:extLst>
              <a:ext uri="{FF2B5EF4-FFF2-40B4-BE49-F238E27FC236}">
                <a16:creationId xmlns:a16="http://schemas.microsoft.com/office/drawing/2014/main" id="{95BCD28A-1CA0-98E8-B0B5-ECFD85C3705F}"/>
              </a:ext>
            </a:extLst>
          </p:cNvPr>
          <p:cNvGrpSpPr/>
          <p:nvPr/>
        </p:nvGrpSpPr>
        <p:grpSpPr>
          <a:xfrm>
            <a:off x="5429880" y="1847160"/>
            <a:ext cx="6230880" cy="4082400"/>
            <a:chOff x="5429880" y="1847160"/>
            <a:chExt cx="6230880" cy="4082400"/>
          </a:xfrm>
        </p:grpSpPr>
        <p:pic>
          <p:nvPicPr>
            <p:cNvPr id="7" name="Grafik 2">
              <a:extLst>
                <a:ext uri="{FF2B5EF4-FFF2-40B4-BE49-F238E27FC236}">
                  <a16:creationId xmlns:a16="http://schemas.microsoft.com/office/drawing/2014/main" id="{03451BF3-C886-85F1-D270-C79F2602D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9880" y="1847160"/>
              <a:ext cx="6230880" cy="401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hteck 4">
              <a:extLst>
                <a:ext uri="{FF2B5EF4-FFF2-40B4-BE49-F238E27FC236}">
                  <a16:creationId xmlns:a16="http://schemas.microsoft.com/office/drawing/2014/main" id="{D40B270D-8CB8-EEF4-6896-7F5E69E8CD52}"/>
                </a:ext>
              </a:extLst>
            </p:cNvPr>
            <p:cNvSpPr/>
            <p:nvPr/>
          </p:nvSpPr>
          <p:spPr>
            <a:xfrm>
              <a:off x="11018520" y="1984319"/>
              <a:ext cx="583560" cy="375480"/>
            </a:xfrm>
            <a:prstGeom prst="rect">
              <a:avLst/>
            </a:prstGeom>
            <a:solidFill>
              <a:srgbClr val="FFFFFF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7C0A4A8-764F-CFCE-6EE4-BF764F0A8256}"/>
                </a:ext>
              </a:extLst>
            </p:cNvPr>
            <p:cNvSpPr/>
            <p:nvPr/>
          </p:nvSpPr>
          <p:spPr>
            <a:xfrm>
              <a:off x="11027160" y="2685240"/>
              <a:ext cx="583560" cy="375480"/>
            </a:xfrm>
            <a:prstGeom prst="rect">
              <a:avLst/>
            </a:prstGeom>
            <a:solidFill>
              <a:srgbClr val="FFFFFF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D3A0A69-63CB-5399-03AF-E831F852A5AC}"/>
                </a:ext>
              </a:extLst>
            </p:cNvPr>
            <p:cNvSpPr/>
            <p:nvPr/>
          </p:nvSpPr>
          <p:spPr>
            <a:xfrm>
              <a:off x="11018520" y="5554080"/>
              <a:ext cx="583560" cy="375480"/>
            </a:xfrm>
            <a:prstGeom prst="rect">
              <a:avLst/>
            </a:prstGeom>
            <a:solidFill>
              <a:srgbClr val="FFFFFF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">
            <a:extLst>
              <a:ext uri="{FF2B5EF4-FFF2-40B4-BE49-F238E27FC236}">
                <a16:creationId xmlns:a16="http://schemas.microsoft.com/office/drawing/2014/main" id="{64590601-D9CE-D6AB-7911-9E37746513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450359"/>
          </a:xfrm>
        </p:spPr>
        <p:txBody>
          <a:bodyPr anchor="t" anchorCtr="0"/>
          <a:lstStyle/>
          <a:p>
            <a:pPr lvl="0" algn="l">
              <a:tabLst>
                <a:tab pos="0" algn="l"/>
              </a:tabLst>
            </a:pPr>
            <a:r>
              <a:rPr lang="en-US" sz="3000" b="1">
                <a:solidFill>
                  <a:srgbClr val="007BC8"/>
                </a:solidFill>
              </a:rPr>
              <a:t>HALHF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1952DA44-B916-2842-22F3-7CC4C6001F77}"/>
              </a:ext>
            </a:extLst>
          </p:cNvPr>
          <p:cNvSpPr txBox="1"/>
          <p:nvPr/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Effect of dynamic ion motion in plasma accelerators | Alexander Sinn</a:t>
            </a:r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97FF888D-CC08-9C64-F3E5-1BF243C85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160" y="2607840"/>
            <a:ext cx="3681000" cy="8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7" descr="Ein Bild, das Text, Reihe enthält.&#10;&#10;KI-generierte Inhalte können fehlerhaft sein.">
            <a:extLst>
              <a:ext uri="{FF2B5EF4-FFF2-40B4-BE49-F238E27FC236}">
                <a16:creationId xmlns:a16="http://schemas.microsoft.com/office/drawing/2014/main" id="{F13746CE-9A04-1F32-7F37-5A6BF6758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80" y="3600000"/>
            <a:ext cx="1142172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8">
            <a:extLst>
              <a:ext uri="{FF2B5EF4-FFF2-40B4-BE49-F238E27FC236}">
                <a16:creationId xmlns:a16="http://schemas.microsoft.com/office/drawing/2014/main" id="{3544606E-19EF-77F7-3BAD-06F8DCB5E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760" y="5418720"/>
            <a:ext cx="3758400" cy="85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DC6944-4A5F-7324-9FBB-0A907B95F04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340000" y="127800"/>
            <a:ext cx="9511200" cy="23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">
            <a:extLst>
              <a:ext uri="{FF2B5EF4-FFF2-40B4-BE49-F238E27FC236}">
                <a16:creationId xmlns:a16="http://schemas.microsoft.com/office/drawing/2014/main" id="{BDEB17AD-9192-8AC1-2CE4-4A43A85BDF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450359"/>
          </a:xfrm>
        </p:spPr>
        <p:txBody>
          <a:bodyPr anchor="t" anchorCtr="0"/>
          <a:lstStyle/>
          <a:p>
            <a:pPr lvl="0" algn="l">
              <a:tabLst>
                <a:tab pos="0" algn="l"/>
              </a:tabLst>
            </a:pPr>
            <a:r>
              <a:rPr lang="en-US" sz="3000" b="1">
                <a:solidFill>
                  <a:srgbClr val="007BC8"/>
                </a:solidFill>
              </a:rPr>
              <a:t>Pinching in the first stage: resonant betatron oscillations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9FCF14EC-AA7A-BFDF-9ABB-728FEFED8577}"/>
              </a:ext>
            </a:extLst>
          </p:cNvPr>
          <p:cNvSpPr txBox="1"/>
          <p:nvPr/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Effect of dynamic ion motion in plasma accelerators | Alexander Sinn</a:t>
            </a:r>
          </a:p>
        </p:txBody>
      </p:sp>
      <p:pic>
        <p:nvPicPr>
          <p:cNvPr id="4" name="Grafik 2" descr="Ein Bild, das Text, Diagramm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D82A426A-761F-7034-6E8A-E28028EA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20" y="1970280"/>
            <a:ext cx="7266240" cy="3089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ceHolder 1">
            <a:extLst>
              <a:ext uri="{FF2B5EF4-FFF2-40B4-BE49-F238E27FC236}">
                <a16:creationId xmlns:a16="http://schemas.microsoft.com/office/drawing/2014/main" id="{ECFEF76E-754D-251D-429F-CC961BA4BD34}"/>
              </a:ext>
            </a:extLst>
          </p:cNvPr>
          <p:cNvSpPr txBox="1"/>
          <p:nvPr/>
        </p:nvSpPr>
        <p:spPr>
          <a:xfrm>
            <a:off x="693719" y="1970280"/>
            <a:ext cx="4122360" cy="3790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Non-matched driver beta leads to pinching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Causes time-dependent ion motion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Stronger nonlinear transverse focusing force at Witness beam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">
            <a:extLst>
              <a:ext uri="{FF2B5EF4-FFF2-40B4-BE49-F238E27FC236}">
                <a16:creationId xmlns:a16="http://schemas.microsoft.com/office/drawing/2014/main" id="{9483F35E-D2C5-7321-A3A3-EC5C6D91ED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450359"/>
          </a:xfrm>
        </p:spPr>
        <p:txBody>
          <a:bodyPr anchor="t" anchorCtr="0"/>
          <a:lstStyle/>
          <a:p>
            <a:pPr lvl="0" algn="l">
              <a:tabLst>
                <a:tab pos="0" algn="l"/>
              </a:tabLst>
            </a:pPr>
            <a:r>
              <a:rPr lang="en-US" sz="3000" b="1">
                <a:solidFill>
                  <a:srgbClr val="007BC8"/>
                </a:solidFill>
              </a:rPr>
              <a:t>Designing a PWFA stage: determining the end of a stage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09285B9C-3736-C314-A72A-209E3F80DD90}"/>
              </a:ext>
            </a:extLst>
          </p:cNvPr>
          <p:cNvSpPr txBox="1"/>
          <p:nvPr/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Effect of dynamic ion motion in plasma accelerators | Alexander Sinn</a:t>
            </a:r>
          </a:p>
        </p:txBody>
      </p:sp>
      <p:pic>
        <p:nvPicPr>
          <p:cNvPr id="4" name="Grafik 2" descr="Ein Bild, das Text, Reihe, Diagramm, Zahl enthält.&#10;&#10;KI-generierte Inhalte können fehlerhaft sein.">
            <a:extLst>
              <a:ext uri="{FF2B5EF4-FFF2-40B4-BE49-F238E27FC236}">
                <a16:creationId xmlns:a16="http://schemas.microsoft.com/office/drawing/2014/main" id="{3B14876D-6F76-188F-5829-C8A87EB39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0" y="2150640"/>
            <a:ext cx="7439040" cy="317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ceHolder 1">
            <a:extLst>
              <a:ext uri="{FF2B5EF4-FFF2-40B4-BE49-F238E27FC236}">
                <a16:creationId xmlns:a16="http://schemas.microsoft.com/office/drawing/2014/main" id="{BD9F0733-21E1-B8B7-2401-68AA1D684050}"/>
              </a:ext>
            </a:extLst>
          </p:cNvPr>
          <p:cNvSpPr txBox="1"/>
          <p:nvPr/>
        </p:nvSpPr>
        <p:spPr>
          <a:xfrm>
            <a:off x="7719119" y="1840319"/>
            <a:ext cx="4563000" cy="3790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Drive beam depletes at the end of a plasma stage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Per-particle energy not collected due to large data storage need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Stage ends when driver current profile moves too far back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">
            <a:extLst>
              <a:ext uri="{FF2B5EF4-FFF2-40B4-BE49-F238E27FC236}">
                <a16:creationId xmlns:a16="http://schemas.microsoft.com/office/drawing/2014/main" id="{63B818A4-738D-35C0-BF4D-9770955BFB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450359"/>
          </a:xfrm>
        </p:spPr>
        <p:txBody>
          <a:bodyPr anchor="t" anchorCtr="0"/>
          <a:lstStyle/>
          <a:p>
            <a:pPr lvl="0" algn="l">
              <a:tabLst>
                <a:tab pos="0" algn="l"/>
              </a:tabLst>
            </a:pPr>
            <a:r>
              <a:rPr lang="en-US" sz="3000" b="1">
                <a:solidFill>
                  <a:srgbClr val="007BC8"/>
                </a:solidFill>
              </a:rPr>
              <a:t>HALHF: Hybrid Asymmetric Linear Higgs Factory</a:t>
            </a:r>
            <a:br>
              <a:rPr lang="en-US" sz="3000" b="1">
                <a:solidFill>
                  <a:srgbClr val="007BC8"/>
                </a:solidFill>
              </a:rPr>
            </a:br>
            <a:endParaRPr lang="en-US" sz="3000" b="1">
              <a:solidFill>
                <a:srgbClr val="007BC8"/>
              </a:solidFill>
            </a:endParaRP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AE238AB3-D987-1719-CDBB-BAFAC930F371}"/>
              </a:ext>
            </a:extLst>
          </p:cNvPr>
          <p:cNvSpPr txBox="1"/>
          <p:nvPr/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Effect of dynamic ion motion in plasma accelerators | Alexander Sinn</a:t>
            </a: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A8A88FD2-8A36-E364-D72E-37BF3CA6DAA5}"/>
              </a:ext>
            </a:extLst>
          </p:cNvPr>
          <p:cNvSpPr txBox="1"/>
          <p:nvPr/>
        </p:nvSpPr>
        <p:spPr>
          <a:xfrm>
            <a:off x="950760" y="3119040"/>
            <a:ext cx="8136000" cy="2675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Proposal for </a:t>
            </a:r>
            <a:r>
              <a:rPr lang="en-US" sz="2400" b="0" i="0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</a:t>
            </a:r>
            <a:r>
              <a:rPr lang="en-US" sz="2400" b="0" i="0" u="none" strike="noStrike" kern="1200" cap="none" spc="0" baseline="3000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+</a:t>
            </a:r>
            <a:r>
              <a:rPr lang="en-US" sz="2400" b="0" i="0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</a:t>
            </a:r>
            <a:r>
              <a:rPr lang="en-US" sz="2400" b="0" i="0" u="none" strike="noStrike" kern="1200" cap="none" spc="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</a:t>
            </a: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Higgs Factory (250 GeV </a:t>
            </a:r>
            <a:r>
              <a:rPr lang="en-US" sz="2400" b="0" i="0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c.o.m.</a:t>
            </a: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variant)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</a:t>
            </a:r>
            <a:r>
              <a:rPr lang="en-US" sz="2400" b="0" i="0" u="none" strike="noStrike" kern="1200" cap="none" spc="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+</a:t>
            </a: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: Low energy using RF-based accelerator (42 GeV)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</a:t>
            </a:r>
            <a:r>
              <a:rPr lang="en-US" sz="2400" b="0" i="0" u="none" strike="noStrike" kern="1200" cap="none" spc="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</a:t>
            </a: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: High energy using beam-driven multi-stage plasma-accelerator (48 stages, 375 GeV)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Goal to reduce cost compared to other Higgs Factory Proposals</a:t>
            </a: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6CD93E34-571C-E194-95E9-EE02F12F0029}"/>
              </a:ext>
            </a:extLst>
          </p:cNvPr>
          <p:cNvSpPr txBox="1"/>
          <p:nvPr/>
        </p:nvSpPr>
        <p:spPr>
          <a:xfrm>
            <a:off x="9408240" y="4292280"/>
            <a:ext cx="2504520" cy="44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None/>
              <a:tabLst>
                <a:tab pos="361799" algn="l"/>
              </a:tabLst>
            </a:pPr>
            <a:r>
              <a:rPr lang="da-DK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B. Foster, E. Adli, T. L. Barklow, et al.</a:t>
            </a:r>
            <a:br>
              <a:rPr lang="da-DK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</a:br>
            <a:r>
              <a:rPr lang="da-DK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Physics Open, vol. 23, p. 100 261, 2025</a:t>
            </a: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E8719A0E-EBDA-F62D-99F8-C6FD27816D1F}"/>
              </a:ext>
            </a:extLst>
          </p:cNvPr>
          <p:cNvSpPr txBox="1"/>
          <p:nvPr/>
        </p:nvSpPr>
        <p:spPr>
          <a:xfrm>
            <a:off x="9408240" y="3366360"/>
            <a:ext cx="2401560" cy="44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None/>
              <a:tabLst>
                <a:tab pos="361799" algn="l"/>
              </a:tabLst>
            </a:pPr>
            <a:r>
              <a:rPr lang="da-DK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B. Foster, R. D’Arcy, and C. A. Lindstrøm,</a:t>
            </a:r>
            <a:br>
              <a:rPr lang="da-DK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</a:b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New Journal of Physics, vol. 25, no. 9,</a:t>
            </a:r>
            <a:b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</a:b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p. 093 037, Sep. 2023</a:t>
            </a:r>
          </a:p>
        </p:txBody>
      </p:sp>
      <p:pic>
        <p:nvPicPr>
          <p:cNvPr id="7" name="Grafik 11" descr="Ein Bild, das Text, Screenshot, Reihe, Schrift enthält.&#10;&#10;KI-generierte Inhalte können fehlerhaft sein.">
            <a:extLst>
              <a:ext uri="{FF2B5EF4-FFF2-40B4-BE49-F238E27FC236}">
                <a16:creationId xmlns:a16="http://schemas.microsoft.com/office/drawing/2014/main" id="{DCEF8C36-6049-B9CC-ACB1-5707BB3D1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39" y="1035719"/>
            <a:ext cx="11270880" cy="177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">
            <a:extLst>
              <a:ext uri="{FF2B5EF4-FFF2-40B4-BE49-F238E27FC236}">
                <a16:creationId xmlns:a16="http://schemas.microsoft.com/office/drawing/2014/main" id="{D36915D4-FA34-9964-1CF6-60EB84DE46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450359"/>
          </a:xfrm>
        </p:spPr>
        <p:txBody>
          <a:bodyPr anchor="t" anchorCtr="0"/>
          <a:lstStyle/>
          <a:p>
            <a:pPr lvl="0" algn="l">
              <a:tabLst>
                <a:tab pos="0" algn="l"/>
              </a:tabLst>
            </a:pPr>
            <a:r>
              <a:rPr lang="en-US" sz="3000" b="1">
                <a:solidFill>
                  <a:srgbClr val="007BC8"/>
                </a:solidFill>
              </a:rPr>
              <a:t>Physics of a beam-driven plasma Wake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FC068843-9A22-5B44-932A-7A9E93544AAD}"/>
              </a:ext>
            </a:extLst>
          </p:cNvPr>
          <p:cNvSpPr txBox="1"/>
          <p:nvPr/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Effect of dynamic ion motion in plasma accelerators | Alexander Sinn</a:t>
            </a:r>
          </a:p>
        </p:txBody>
      </p:sp>
      <p:pic>
        <p:nvPicPr>
          <p:cNvPr id="4" name="Grafik 10">
            <a:extLst>
              <a:ext uri="{FF2B5EF4-FFF2-40B4-BE49-F238E27FC236}">
                <a16:creationId xmlns:a16="http://schemas.microsoft.com/office/drawing/2014/main" id="{5ED6563F-C023-3D94-E2AA-7A87ED74F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520" y="4430160"/>
            <a:ext cx="2140920" cy="114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12">
            <a:extLst>
              <a:ext uri="{FF2B5EF4-FFF2-40B4-BE49-F238E27FC236}">
                <a16:creationId xmlns:a16="http://schemas.microsoft.com/office/drawing/2014/main" id="{5701AF50-3EC2-C89D-2E04-599FDB4DF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200" y="5502600"/>
            <a:ext cx="2982960" cy="895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ceHolder 1">
            <a:extLst>
              <a:ext uri="{FF2B5EF4-FFF2-40B4-BE49-F238E27FC236}">
                <a16:creationId xmlns:a16="http://schemas.microsoft.com/office/drawing/2014/main" id="{51C7A016-1543-5059-43FA-B73039722534}"/>
              </a:ext>
            </a:extLst>
          </p:cNvPr>
          <p:cNvSpPr txBox="1"/>
          <p:nvPr/>
        </p:nvSpPr>
        <p:spPr>
          <a:xfrm>
            <a:off x="9035640" y="5870880"/>
            <a:ext cx="2401560" cy="44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None/>
              <a:tabLst>
                <a:tab pos="361799" algn="l"/>
              </a:tabLst>
            </a:pPr>
            <a:r>
              <a:rPr lang="da-DK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T. Mehrling, Dissertation, Universität Hamburg, 2014, p. 206.</a:t>
            </a:r>
          </a:p>
        </p:txBody>
      </p:sp>
      <p:pic>
        <p:nvPicPr>
          <p:cNvPr id="7" name="Grafik 17">
            <a:extLst>
              <a:ext uri="{FF2B5EF4-FFF2-40B4-BE49-F238E27FC236}">
                <a16:creationId xmlns:a16="http://schemas.microsoft.com/office/drawing/2014/main" id="{F0005A18-8245-AE74-6533-823AA9CE9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80" y="4755959"/>
            <a:ext cx="2312280" cy="127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22">
            <a:extLst>
              <a:ext uri="{FF2B5EF4-FFF2-40B4-BE49-F238E27FC236}">
                <a16:creationId xmlns:a16="http://schemas.microsoft.com/office/drawing/2014/main" id="{089E51B2-BC7F-E397-0193-8AC2F73D2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2599" y="4507560"/>
            <a:ext cx="2045880" cy="103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9E685AE-4415-612B-4F29-CA85567FD1AD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8820000" y="4608000"/>
            <a:ext cx="285948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wake_ani_noion (4)">
            <a:hlinkClick r:id="" action="ppaction://media"/>
            <a:extLst>
              <a:ext uri="{FF2B5EF4-FFF2-40B4-BE49-F238E27FC236}">
                <a16:creationId xmlns:a16="http://schemas.microsoft.com/office/drawing/2014/main" id="{0FAD658F-3B27-F1BD-D762-5E4881A3CF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3638" y="905399"/>
            <a:ext cx="10123764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6">
            <a:extLst>
              <a:ext uri="{FF2B5EF4-FFF2-40B4-BE49-F238E27FC236}">
                <a16:creationId xmlns:a16="http://schemas.microsoft.com/office/drawing/2014/main" id="{BF0F5152-4216-2F6A-D732-79EA61FADF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450359"/>
          </a:xfrm>
        </p:spPr>
        <p:txBody>
          <a:bodyPr anchor="t" anchorCtr="0"/>
          <a:lstStyle/>
          <a:p>
            <a:pPr lvl="0" algn="l">
              <a:tabLst>
                <a:tab pos="0" algn="l"/>
              </a:tabLst>
            </a:pPr>
            <a:r>
              <a:rPr lang="en-US" sz="3000" b="1">
                <a:solidFill>
                  <a:srgbClr val="007BC8"/>
                </a:solidFill>
              </a:rPr>
              <a:t>Physics of a beam-driven plasma Wake </a:t>
            </a:r>
            <a:r>
              <a:rPr lang="en-US" sz="3000" b="1">
                <a:solidFill>
                  <a:srgbClr val="EB6E0F"/>
                </a:solidFill>
              </a:rPr>
              <a:t>with ion-motion</a:t>
            </a:r>
          </a:p>
        </p:txBody>
      </p:sp>
      <p:sp>
        <p:nvSpPr>
          <p:cNvPr id="3" name="PlaceHolder 7">
            <a:extLst>
              <a:ext uri="{FF2B5EF4-FFF2-40B4-BE49-F238E27FC236}">
                <a16:creationId xmlns:a16="http://schemas.microsoft.com/office/drawing/2014/main" id="{27EB242A-348F-52A4-D048-741B90EF343A}"/>
              </a:ext>
            </a:extLst>
          </p:cNvPr>
          <p:cNvSpPr txBox="1"/>
          <p:nvPr/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Effect of dynamic ion motion in plasma accelerators | Alexander Sinn</a:t>
            </a:r>
          </a:p>
        </p:txBody>
      </p:sp>
      <p:pic>
        <p:nvPicPr>
          <p:cNvPr id="4" name="Grafik 13">
            <a:extLst>
              <a:ext uri="{FF2B5EF4-FFF2-40B4-BE49-F238E27FC236}">
                <a16:creationId xmlns:a16="http://schemas.microsoft.com/office/drawing/2014/main" id="{7D2F0E80-DF36-D146-804A-5C8148654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520" y="4430160"/>
            <a:ext cx="2140920" cy="114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14">
            <a:extLst>
              <a:ext uri="{FF2B5EF4-FFF2-40B4-BE49-F238E27FC236}">
                <a16:creationId xmlns:a16="http://schemas.microsoft.com/office/drawing/2014/main" id="{65BF8CD2-F6A8-BFB8-3636-B8916E80C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200" y="5502600"/>
            <a:ext cx="2982960" cy="895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ceHolder 8">
            <a:extLst>
              <a:ext uri="{FF2B5EF4-FFF2-40B4-BE49-F238E27FC236}">
                <a16:creationId xmlns:a16="http://schemas.microsoft.com/office/drawing/2014/main" id="{6FA66235-D631-FAEE-8BDD-560BD3775DC7}"/>
              </a:ext>
            </a:extLst>
          </p:cNvPr>
          <p:cNvSpPr txBox="1"/>
          <p:nvPr/>
        </p:nvSpPr>
        <p:spPr>
          <a:xfrm>
            <a:off x="9035640" y="5870880"/>
            <a:ext cx="2401560" cy="44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None/>
              <a:tabLst>
                <a:tab pos="361799" algn="l"/>
              </a:tabLst>
            </a:pPr>
            <a:r>
              <a:rPr lang="da-DK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T. Mehrling, Dissertation, Universität Hamburg, 2014, p. 206.</a:t>
            </a:r>
          </a:p>
        </p:txBody>
      </p:sp>
      <p:pic>
        <p:nvPicPr>
          <p:cNvPr id="7" name="Grafik 15">
            <a:extLst>
              <a:ext uri="{FF2B5EF4-FFF2-40B4-BE49-F238E27FC236}">
                <a16:creationId xmlns:a16="http://schemas.microsoft.com/office/drawing/2014/main" id="{C39DCA22-AFF9-4FB3-84D8-03A160047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80" y="4755959"/>
            <a:ext cx="2312280" cy="127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16">
            <a:extLst>
              <a:ext uri="{FF2B5EF4-FFF2-40B4-BE49-F238E27FC236}">
                <a16:creationId xmlns:a16="http://schemas.microsoft.com/office/drawing/2014/main" id="{08905320-84B4-9496-5EF0-295DD13668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2599" y="4507560"/>
            <a:ext cx="2045880" cy="103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C9E3751-8CDF-DD8E-7A88-4AA303E5700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8820000" y="4608000"/>
            <a:ext cx="285948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wake_ani (24)">
            <a:hlinkClick r:id="" action="ppaction://media"/>
            <a:extLst>
              <a:ext uri="{FF2B5EF4-FFF2-40B4-BE49-F238E27FC236}">
                <a16:creationId xmlns:a16="http://schemas.microsoft.com/office/drawing/2014/main" id="{49722460-CD30-D328-7CE9-B4EF316C86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3641" y="903959"/>
            <a:ext cx="10123758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">
            <a:extLst>
              <a:ext uri="{FF2B5EF4-FFF2-40B4-BE49-F238E27FC236}">
                <a16:creationId xmlns:a16="http://schemas.microsoft.com/office/drawing/2014/main" id="{2AFB08F3-F273-1374-0F0E-23445332F6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450359"/>
          </a:xfrm>
        </p:spPr>
        <p:txBody>
          <a:bodyPr anchor="t" anchorCtr="0"/>
          <a:lstStyle/>
          <a:p>
            <a:pPr lvl="0" algn="l">
              <a:tabLst>
                <a:tab pos="0" algn="l"/>
              </a:tabLst>
            </a:pPr>
            <a:r>
              <a:rPr lang="en-US" sz="3000" b="1">
                <a:solidFill>
                  <a:srgbClr val="007BC8"/>
                </a:solidFill>
              </a:rPr>
              <a:t>Simulating the Plasma Wake in HALHF with HiPACE++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93F594AA-72D6-98F8-BE07-F187340005B0}"/>
              </a:ext>
            </a:extLst>
          </p:cNvPr>
          <p:cNvSpPr txBox="1"/>
          <p:nvPr/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Effect of dynamic ion motion in plasma accelerators | Alexander Sinn</a:t>
            </a: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CAD6049E-0279-BCB3-0080-CD465B617E07}"/>
              </a:ext>
            </a:extLst>
          </p:cNvPr>
          <p:cNvSpPr txBox="1"/>
          <p:nvPr/>
        </p:nvSpPr>
        <p:spPr>
          <a:xfrm>
            <a:off x="6343560" y="1170000"/>
            <a:ext cx="5650200" cy="429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42900" marR="0" lvl="0" indent="-342900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3D quasi-static particle-in-cell simulations with </a:t>
            </a:r>
            <a:r>
              <a:rPr lang="en-US" sz="2400" b="0" i="0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HiPACE</a:t>
            </a: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++</a:t>
            </a:r>
          </a:p>
          <a:p>
            <a:pPr marL="342900" marR="0" lvl="0" indent="-342900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Mesh refinement to resolve ion motion at witness</a:t>
            </a:r>
          </a:p>
          <a:p>
            <a:pPr marL="342900" marR="0" lvl="0" indent="-342900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In-situ diagnostic to greatly reduce data output</a:t>
            </a:r>
          </a:p>
          <a:p>
            <a:pPr marL="342900" marR="0" lvl="0" indent="-342900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Each simulation uses ~75 GPU-hours on JUWELS Booster</a:t>
            </a: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1CA380E5-7CDC-104A-D025-B15FCC0D2E9C}"/>
              </a:ext>
            </a:extLst>
          </p:cNvPr>
          <p:cNvSpPr txBox="1"/>
          <p:nvPr/>
        </p:nvSpPr>
        <p:spPr>
          <a:xfrm>
            <a:off x="7995960" y="5240520"/>
            <a:ext cx="2641680" cy="44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None/>
              <a:tabLst>
                <a:tab pos="361799" algn="l"/>
              </a:tabLst>
            </a:pPr>
            <a:r>
              <a:rPr lang="da-DK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S. Diederichs, C. Benedetti, A. Huebl, et al. </a:t>
            </a:r>
            <a:r>
              <a:rPr lang="fr-FR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Computer Physics Communications, vol. 278, p. 108 421,2022</a:t>
            </a: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6C141FCD-881F-36F7-A7E8-0B87671E9C59}"/>
              </a:ext>
            </a:extLst>
          </p:cNvPr>
          <p:cNvSpPr txBox="1"/>
          <p:nvPr/>
        </p:nvSpPr>
        <p:spPr>
          <a:xfrm>
            <a:off x="7995960" y="6065640"/>
            <a:ext cx="2991960" cy="44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None/>
              <a:tabLst>
                <a:tab pos="361799" algn="l"/>
              </a:tabLst>
            </a:pPr>
            <a:r>
              <a:rPr lang="de-DE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T. Mehrling,</a:t>
            </a:r>
            <a:r>
              <a:rPr lang="da-DK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et al. </a:t>
            </a: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2018 IEEE Advanced Accelerator Con-cepts Workshop (AAC), 2018, pp. 1–5</a:t>
            </a:r>
          </a:p>
        </p:txBody>
      </p:sp>
      <p:pic>
        <p:nvPicPr>
          <p:cNvPr id="7" name="Grafik 9">
            <a:extLst>
              <a:ext uri="{FF2B5EF4-FFF2-40B4-BE49-F238E27FC236}">
                <a16:creationId xmlns:a16="http://schemas.microsoft.com/office/drawing/2014/main" id="{B23E127A-E8B3-9960-FA47-94350E8C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00" y="1113119"/>
            <a:ext cx="5596920" cy="51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">
            <a:extLst>
              <a:ext uri="{FF2B5EF4-FFF2-40B4-BE49-F238E27FC236}">
                <a16:creationId xmlns:a16="http://schemas.microsoft.com/office/drawing/2014/main" id="{F40F3760-3B20-B8F3-43C8-6901C1E281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450359"/>
          </a:xfrm>
        </p:spPr>
        <p:txBody>
          <a:bodyPr anchor="t" anchorCtr="0"/>
          <a:lstStyle/>
          <a:p>
            <a:pPr lvl="0" algn="l">
              <a:tabLst>
                <a:tab pos="0" algn="l"/>
              </a:tabLst>
            </a:pPr>
            <a:r>
              <a:rPr lang="en-US" sz="3000" b="1">
                <a:solidFill>
                  <a:srgbClr val="007BC8"/>
                </a:solidFill>
              </a:rPr>
              <a:t>HALHF Plasma stage Parameters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77204CC8-1601-2D66-2E54-90973D1E8093}"/>
              </a:ext>
            </a:extLst>
          </p:cNvPr>
          <p:cNvSpPr txBox="1"/>
          <p:nvPr/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Effect of dynamic ion motion in plasma accelerators | Alexander Sinn</a:t>
            </a: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25C1A01D-2818-6627-49DA-3C85D2465FA5}"/>
              </a:ext>
            </a:extLst>
          </p:cNvPr>
          <p:cNvSpPr txBox="1"/>
          <p:nvPr/>
        </p:nvSpPr>
        <p:spPr>
          <a:xfrm>
            <a:off x="839519" y="4504320"/>
            <a:ext cx="6538320" cy="38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None/>
              <a:tabLst>
                <a:tab pos="361799" algn="l"/>
              </a:tabLst>
            </a:pPr>
            <a:r>
              <a:rPr lang="en-US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Parameters adapted from Carl Lindstrøm</a:t>
            </a:r>
          </a:p>
        </p:txBody>
      </p:sp>
      <p:pic>
        <p:nvPicPr>
          <p:cNvPr id="5" name="Grafik 2">
            <a:extLst>
              <a:ext uri="{FF2B5EF4-FFF2-40B4-BE49-F238E27FC236}">
                <a16:creationId xmlns:a16="http://schemas.microsoft.com/office/drawing/2014/main" id="{BA463E23-3D74-3027-A3A3-44B0DA125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20" y="4998240"/>
            <a:ext cx="2639520" cy="132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CF9F71F3-1592-E568-7FD7-502D4E5FB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319" y="4972680"/>
            <a:ext cx="2517120" cy="153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11">
            <a:extLst>
              <a:ext uri="{FF2B5EF4-FFF2-40B4-BE49-F238E27FC236}">
                <a16:creationId xmlns:a16="http://schemas.microsoft.com/office/drawing/2014/main" id="{F1A88730-58C2-4A82-A994-0FF065257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159" y="4971240"/>
            <a:ext cx="2721240" cy="68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C5B8927-302B-2DA7-D968-1C4FB9A8556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260000" y="835200"/>
            <a:ext cx="9404640" cy="36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">
            <a:extLst>
              <a:ext uri="{FF2B5EF4-FFF2-40B4-BE49-F238E27FC236}">
                <a16:creationId xmlns:a16="http://schemas.microsoft.com/office/drawing/2014/main" id="{1B6B6762-5038-88FD-9ACF-14AF00CE51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450359"/>
          </a:xfrm>
        </p:spPr>
        <p:txBody>
          <a:bodyPr anchor="t" anchorCtr="0"/>
          <a:lstStyle/>
          <a:p>
            <a:pPr lvl="0" algn="l">
              <a:tabLst>
                <a:tab pos="0" algn="l"/>
              </a:tabLst>
            </a:pPr>
            <a:r>
              <a:rPr lang="en-US" sz="3000" b="1">
                <a:solidFill>
                  <a:srgbClr val="007BC8"/>
                </a:solidFill>
              </a:rPr>
              <a:t>Pinching in the first stage: resonant betatron oscillations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28095F03-2EC3-93CA-AA75-51EA88338D51}"/>
              </a:ext>
            </a:extLst>
          </p:cNvPr>
          <p:cNvSpPr txBox="1"/>
          <p:nvPr/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Effect of dynamic ion motion in plasma accelerators | Alexander Sinn</a:t>
            </a:r>
          </a:p>
        </p:txBody>
      </p:sp>
      <p:pic>
        <p:nvPicPr>
          <p:cNvPr id="4" name="Grafik 2" descr="Ein Bild, das Text, Schrift, Screenshot, Diagramm enthält.&#10;&#10;KI-generierte Inhalte können fehlerhaft sein.">
            <a:extLst>
              <a:ext uri="{FF2B5EF4-FFF2-40B4-BE49-F238E27FC236}">
                <a16:creationId xmlns:a16="http://schemas.microsoft.com/office/drawing/2014/main" id="{CFC68A3B-0D97-5DD5-E17C-608A136BA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00" y="911519"/>
            <a:ext cx="7870319" cy="31204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ceHolder 1">
            <a:extLst>
              <a:ext uri="{FF2B5EF4-FFF2-40B4-BE49-F238E27FC236}">
                <a16:creationId xmlns:a16="http://schemas.microsoft.com/office/drawing/2014/main" id="{8F412838-1E01-BF6F-7548-3FAD2BB0F3CC}"/>
              </a:ext>
            </a:extLst>
          </p:cNvPr>
          <p:cNvSpPr txBox="1"/>
          <p:nvPr/>
        </p:nvSpPr>
        <p:spPr>
          <a:xfrm>
            <a:off x="1539360" y="4134240"/>
            <a:ext cx="9262080" cy="2287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None/>
              <a:tabLst>
                <a:tab pos="361799" algn="l"/>
              </a:tabLst>
            </a:pPr>
            <a:r>
              <a:rPr lang="en-US" sz="2400" b="1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What happens to the Witness beam: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3618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Witness and Driver have similar </a:t>
            </a:r>
            <a:r>
              <a:rPr lang="en-US" sz="2400" b="0" i="0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betatron</a:t>
            </a: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oscillation frequencies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3618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Frequency shift due to acceleration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Very large Witness emittance increases</a:t>
            </a:r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4E8EC23B-AA2A-D074-512F-2ED0AD45F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039" y="5312880"/>
            <a:ext cx="2268720" cy="11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">
            <a:extLst>
              <a:ext uri="{FF2B5EF4-FFF2-40B4-BE49-F238E27FC236}">
                <a16:creationId xmlns:a16="http://schemas.microsoft.com/office/drawing/2014/main" id="{624BD32F-5CB0-5F67-E5AF-5BC0E3F465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450359"/>
          </a:xfrm>
        </p:spPr>
        <p:txBody>
          <a:bodyPr anchor="t" anchorCtr="0"/>
          <a:lstStyle/>
          <a:p>
            <a:pPr lvl="0" algn="l">
              <a:tabLst>
                <a:tab pos="0" algn="l"/>
              </a:tabLst>
            </a:pPr>
            <a:r>
              <a:rPr lang="en-US" sz="3000" b="1">
                <a:solidFill>
                  <a:srgbClr val="007BC8"/>
                </a:solidFill>
              </a:rPr>
              <a:t>Pinching in the fifth stage: moderate emittance growth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07CE4DE0-B8D5-625B-6158-3DBE0A11A234}"/>
              </a:ext>
            </a:extLst>
          </p:cNvPr>
          <p:cNvSpPr txBox="1"/>
          <p:nvPr/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Effect of dynamic ion motion in plasma accelerators | Alexander Sinn</a:t>
            </a:r>
          </a:p>
        </p:txBody>
      </p:sp>
      <p:pic>
        <p:nvPicPr>
          <p:cNvPr id="4" name="Grafik 2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70C611A6-02A9-2FDA-AC35-C07F9C000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959" y="2882160"/>
            <a:ext cx="8350920" cy="32554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ceHolder 1">
            <a:extLst>
              <a:ext uri="{FF2B5EF4-FFF2-40B4-BE49-F238E27FC236}">
                <a16:creationId xmlns:a16="http://schemas.microsoft.com/office/drawing/2014/main" id="{A02F5CE9-7EF0-EDF6-4C88-562CC304162D}"/>
              </a:ext>
            </a:extLst>
          </p:cNvPr>
          <p:cNvSpPr txBox="1"/>
          <p:nvPr/>
        </p:nvSpPr>
        <p:spPr>
          <a:xfrm>
            <a:off x="1980000" y="1440000"/>
            <a:ext cx="8027640" cy="10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5</a:t>
            </a:r>
            <a:r>
              <a:rPr lang="en-US" sz="2400" b="0" i="0" u="none" strike="noStrike" kern="1200" cap="none" spc="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th</a:t>
            </a: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Plasma stage: oscillations not resonant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Only a 2% increase in Witness emittance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A0989B-C08E-C15F-392E-DF99E75AA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600" y="1479240"/>
            <a:ext cx="2147040" cy="108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">
            <a:extLst>
              <a:ext uri="{FF2B5EF4-FFF2-40B4-BE49-F238E27FC236}">
                <a16:creationId xmlns:a16="http://schemas.microsoft.com/office/drawing/2014/main" id="{F681C34A-9756-730C-69A2-746E2B49E4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280" cy="450359"/>
          </a:xfrm>
        </p:spPr>
        <p:txBody>
          <a:bodyPr anchor="t" anchorCtr="0"/>
          <a:lstStyle/>
          <a:p>
            <a:pPr lvl="0" algn="l">
              <a:tabLst>
                <a:tab pos="0" algn="l"/>
              </a:tabLst>
            </a:pPr>
            <a:r>
              <a:rPr lang="en-US" sz="3000" b="1">
                <a:solidFill>
                  <a:srgbClr val="007BC8"/>
                </a:solidFill>
              </a:rPr>
              <a:t>Fifth stage: scan over Driver initial beta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9255281C-3507-3193-E771-F5F9F057A8C6}"/>
              </a:ext>
            </a:extLst>
          </p:cNvPr>
          <p:cNvSpPr txBox="1"/>
          <p:nvPr/>
        </p:nvSpPr>
        <p:spPr>
          <a:xfrm>
            <a:off x="839519" y="6580799"/>
            <a:ext cx="9900360" cy="186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Effect of dynamic ion motion in plasma accelerators | Alexander Sinn</a:t>
            </a:r>
          </a:p>
        </p:txBody>
      </p:sp>
      <p:pic>
        <p:nvPicPr>
          <p:cNvPr id="4" name="Grafik 2" descr="Ein Bild, das Text, Screenshot, Reihe, Diagramm enthält.&#10;&#10;KI-generierte Inhalte können fehlerhaft sein.">
            <a:extLst>
              <a:ext uri="{FF2B5EF4-FFF2-40B4-BE49-F238E27FC236}">
                <a16:creationId xmlns:a16="http://schemas.microsoft.com/office/drawing/2014/main" id="{8EDBFDF9-D63C-29AE-DE1D-891425DF5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20" y="1782000"/>
            <a:ext cx="8254439" cy="35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ceHolder 1">
            <a:extLst>
              <a:ext uri="{FF2B5EF4-FFF2-40B4-BE49-F238E27FC236}">
                <a16:creationId xmlns:a16="http://schemas.microsoft.com/office/drawing/2014/main" id="{AC33F9CB-74C0-1FD4-B273-732B82498A88}"/>
              </a:ext>
            </a:extLst>
          </p:cNvPr>
          <p:cNvSpPr txBox="1"/>
          <p:nvPr/>
        </p:nvSpPr>
        <p:spPr>
          <a:xfrm>
            <a:off x="8515440" y="1782000"/>
            <a:ext cx="3724560" cy="3888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Small beta: head erosion, decreased energy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SzPct val="100000"/>
              <a:buFont typeface="Arial" panose="020B0604020202020204" pitchFamily="34" charset="0"/>
              <a:buChar char="•"/>
              <a:tabLst>
                <a:tab pos="-34200" algn="l"/>
              </a:tabLst>
            </a:pPr>
            <a:r>
              <a:rPr lang="en-US" sz="24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Large beta: strong pinching, increased emittance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DE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DE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DE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3.xml><?xml version="1.0" encoding="utf-8"?>
<a:theme xmlns:a="http://schemas.openxmlformats.org/drawingml/2006/main" name="DE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4.xml><?xml version="1.0" encoding="utf-8"?>
<a:theme xmlns:a="http://schemas.openxmlformats.org/drawingml/2006/main" name="DE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E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DE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DE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DE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DE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DE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DE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DE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wim_meeting</Template>
  <TotalTime>1</TotalTime>
  <Words>1016</Words>
  <Application>Microsoft Macintosh PowerPoint</Application>
  <PresentationFormat>Widescreen</PresentationFormat>
  <Paragraphs>155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Aptos</vt:lpstr>
      <vt:lpstr>Arial</vt:lpstr>
      <vt:lpstr>Arial</vt:lpstr>
      <vt:lpstr>Liberation Sans</vt:lpstr>
      <vt:lpstr>OpenSymbol</vt:lpstr>
      <vt:lpstr>Times New Roman</vt:lpstr>
      <vt:lpstr>DESY</vt:lpstr>
      <vt:lpstr>DESY</vt:lpstr>
      <vt:lpstr>DESY</vt:lpstr>
      <vt:lpstr>DESY</vt:lpstr>
      <vt:lpstr>DESY</vt:lpstr>
      <vt:lpstr>DESY</vt:lpstr>
      <vt:lpstr>DESY</vt:lpstr>
      <vt:lpstr>DESY</vt:lpstr>
      <vt:lpstr>DESY</vt:lpstr>
      <vt:lpstr>DESY</vt:lpstr>
      <vt:lpstr>DESY</vt:lpstr>
      <vt:lpstr>DESY</vt:lpstr>
      <vt:lpstr>DESY</vt:lpstr>
      <vt:lpstr>DESY</vt:lpstr>
      <vt:lpstr>Effect of dynamic ion motion in plasma accelerators</vt:lpstr>
      <vt:lpstr>HALHF: Hybrid Asymmetric Linear Higgs Factory </vt:lpstr>
      <vt:lpstr>Physics of a beam-driven plasma Wake</vt:lpstr>
      <vt:lpstr>Physics of a beam-driven plasma Wake with ion-motion</vt:lpstr>
      <vt:lpstr>Simulating the Plasma Wake in HALHF with HiPACE++</vt:lpstr>
      <vt:lpstr>HALHF Plasma stage Parameters</vt:lpstr>
      <vt:lpstr>Pinching in the first stage: resonant betatron oscillations</vt:lpstr>
      <vt:lpstr>Pinching in the fifth stage: moderate emittance growth</vt:lpstr>
      <vt:lpstr>Fifth stage: scan over Driver initial beta</vt:lpstr>
      <vt:lpstr>Fifth stage: scan over Driver initial beta</vt:lpstr>
      <vt:lpstr>Hosing mitigation from ion-motion</vt:lpstr>
      <vt:lpstr>Hosing mitigation from ion-motion</vt:lpstr>
      <vt:lpstr>Thank you</vt:lpstr>
      <vt:lpstr>Formulas</vt:lpstr>
      <vt:lpstr>Formulas</vt:lpstr>
      <vt:lpstr>HALHF</vt:lpstr>
      <vt:lpstr>Pinching in the first stage: resonant betatron oscillations</vt:lpstr>
      <vt:lpstr>Designing a PWFA stage: determining the end of a stage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Alexander Sinn</dc:creator>
  <dc:description/>
  <cp:lastModifiedBy>Brian Foster</cp:lastModifiedBy>
  <cp:revision>285</cp:revision>
  <dcterms:created xsi:type="dcterms:W3CDTF">2025-03-19T04:51:38Z</dcterms:created>
  <dcterms:modified xsi:type="dcterms:W3CDTF">2025-05-27T17:24:55Z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</Properties>
</file>