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113" r:id="rId2"/>
    <p:sldId id="4116" r:id="rId3"/>
    <p:sldId id="4118" r:id="rId4"/>
    <p:sldId id="4117" r:id="rId5"/>
    <p:sldId id="4114" r:id="rId6"/>
    <p:sldId id="4115" r:id="rId7"/>
    <p:sldId id="4119" r:id="rId8"/>
  </p:sldIdLst>
  <p:sldSz cx="12192000" cy="6858000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E64123"/>
    <a:srgbClr val="FFFF00"/>
    <a:srgbClr val="009FDF"/>
    <a:srgbClr val="2DA4A4"/>
    <a:srgbClr val="004A6E"/>
    <a:srgbClr val="952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3"/>
          </a:solidFill>
        </a:fill>
      </a:tcStyle>
    </a:wholeTbl>
    <a:band2H>
      <a:tcTxStyle/>
      <a:tcStyle>
        <a:tcBdr/>
        <a:fill>
          <a:solidFill>
            <a:srgbClr val="E6EF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6"/>
          </a:solidFill>
        </a:fill>
      </a:tcStyle>
    </a:wholeTbl>
    <a:band2H>
      <a:tcTxStyle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5"/>
          </a:solidFill>
        </a:fill>
      </a:tcStyle>
    </a:wholeTbl>
    <a:band2H>
      <a:tcTxStyle/>
      <a:tcStyle>
        <a:tcBdr/>
        <a:fill>
          <a:solidFill>
            <a:srgbClr val="E7E9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7766" autoAdjust="0"/>
  </p:normalViewPr>
  <p:slideViewPr>
    <p:cSldViewPr snapToGrid="0">
      <p:cViewPr varScale="1">
        <p:scale>
          <a:sx n="69" d="100"/>
          <a:sy n="69" d="100"/>
        </p:scale>
        <p:origin x="5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64" y="4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</p:spPr>
        <p:txBody>
          <a:bodyPr lIns="99021" tIns="49511" rIns="99021" bIns="49511"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47213" y="4861441"/>
            <a:ext cx="5209646" cy="4605576"/>
          </a:xfrm>
          <a:prstGeom prst="rect">
            <a:avLst/>
          </a:prstGeom>
        </p:spPr>
        <p:txBody>
          <a:bodyPr lIns="99021" tIns="49511" rIns="99021" bIns="4951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44737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436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70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09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67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75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499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07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407987" y="349611"/>
            <a:ext cx="11376026" cy="1855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2335014"/>
            <a:ext cx="11376026" cy="15257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457200"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 marL="0" indent="914400">
              <a:buSzTx/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1371600">
              <a:buSzTx/>
              <a:buFontTx/>
              <a:buNone/>
              <a:defRPr b="1">
                <a:solidFill>
                  <a:schemeClr val="accent2"/>
                </a:solidFill>
              </a:defRPr>
            </a:lvl4pPr>
            <a:lvl5pPr marL="0" indent="1828800">
              <a:buSzTx/>
              <a:buFontTx/>
              <a:buNone/>
              <a:defRPr b="1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14395" y="4096780"/>
            <a:ext cx="11369551" cy="7003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Tx/>
              <a:buFontTx/>
              <a:buNone/>
            </a:pPr>
            <a:endParaRPr/>
          </a:p>
        </p:txBody>
      </p:sp>
      <p:pic>
        <p:nvPicPr>
          <p:cNvPr id="15" name="Grafik 8" descr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31" y="5669841"/>
            <a:ext cx="793751" cy="79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rafik 6" descr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6261913"/>
            <a:ext cx="2168482" cy="16061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Fußzeilenplatzhalter 2"/>
          <p:cNvSpPr txBox="1"/>
          <p:nvPr/>
        </p:nvSpPr>
        <p:spPr>
          <a:xfrm>
            <a:off x="791578" y="6580800"/>
            <a:ext cx="9948937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000" dirty="0"/>
              <a:t> 10</a:t>
            </a:r>
            <a:r>
              <a:rPr lang="en-US" sz="1000" baseline="30000" dirty="0"/>
              <a:t>th</a:t>
            </a:r>
            <a:r>
              <a:rPr lang="en-US" sz="1000" dirty="0"/>
              <a:t> LER workshop, 08</a:t>
            </a:r>
            <a:r>
              <a:rPr lang="en-US" sz="1000" baseline="30000" dirty="0"/>
              <a:t>th</a:t>
            </a:r>
            <a:r>
              <a:rPr lang="en-US" sz="1000" dirty="0"/>
              <a:t> October 2025, R. Bartolini</a:t>
            </a:r>
          </a:p>
        </p:txBody>
      </p:sp>
      <p:pic>
        <p:nvPicPr>
          <p:cNvPr id="6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0" y="332657"/>
            <a:ext cx="1988460" cy="72338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82216" cy="1728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Grafik 9" descr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61950" marR="0" indent="-36195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661987" marR="0" indent="-30003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928687" marR="0" indent="-30003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195387" marR="0" indent="-30003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1472803" marR="0" indent="-310753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14600" marR="0" indent="-22860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971800" marR="0" indent="-22860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29000" marR="0" indent="-22860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886200" marR="0" indent="-22860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ynchrotron-soleil.fr/en/events/low-emittance-rings-workshop-2016" TargetMode="External"/><Relationship Id="rId3" Type="http://schemas.openxmlformats.org/officeDocument/2006/relationships/hyperlink" Target="https://ler2010.web.cern.ch/" TargetMode="External"/><Relationship Id="rId7" Type="http://schemas.openxmlformats.org/officeDocument/2006/relationships/hyperlink" Target="https://indico.cern.ch/event/395487/over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enda.infn.it/event/7766/" TargetMode="External"/><Relationship Id="rId11" Type="http://schemas.openxmlformats.org/officeDocument/2006/relationships/hyperlink" Target="https://indico.desy.de/event/49686/" TargetMode="External"/><Relationship Id="rId5" Type="http://schemas.openxmlformats.org/officeDocument/2006/relationships/hyperlink" Target="https://indico.cern.ch/event/247069/overview" TargetMode="External"/><Relationship Id="rId10" Type="http://schemas.openxmlformats.org/officeDocument/2006/relationships/hyperlink" Target="https://agenda.infn.it/event/20813/overview" TargetMode="External"/><Relationship Id="rId4" Type="http://schemas.openxmlformats.org/officeDocument/2006/relationships/hyperlink" Target="https://lowering2011.web.cern.ch/" TargetMode="External"/><Relationship Id="rId9" Type="http://schemas.openxmlformats.org/officeDocument/2006/relationships/hyperlink" Target="https://indico.cern.ch/event/671745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2A855B-C0FE-4356-881B-07E2DD24A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0" y="856211"/>
            <a:ext cx="5129475" cy="5652179"/>
          </a:xfrm>
          <a:prstGeom prst="rect">
            <a:avLst/>
          </a:prstGeom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49610"/>
            <a:ext cx="11376026" cy="50660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baseline="30000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LER workshop at DESY 8</a:t>
            </a:r>
            <a:r>
              <a:rPr lang="en-GB" baseline="30000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GB" baseline="30000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October</a:t>
            </a:r>
            <a:endParaRPr dirty="0">
              <a:solidFill>
                <a:srgbClr val="009FD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DD690-0772-4312-9D28-E50BAFD12528}"/>
              </a:ext>
            </a:extLst>
          </p:cNvPr>
          <p:cNvSpPr txBox="1"/>
          <p:nvPr/>
        </p:nvSpPr>
        <p:spPr>
          <a:xfrm>
            <a:off x="6406934" y="1087520"/>
            <a:ext cx="48042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92 registered delegates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EU		77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US 		6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China 	5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Japan 	3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Talks (15 + 15 + 14 = 44)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Thanks to the I-FAST project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Thanks to the EU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BDE24-F779-48AD-A344-ED1111661BF2}"/>
              </a:ext>
            </a:extLst>
          </p:cNvPr>
          <p:cNvSpPr/>
          <p:nvPr/>
        </p:nvSpPr>
        <p:spPr>
          <a:xfrm>
            <a:off x="6406934" y="6154666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https://indico.desy.de/event/49686/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95C8B-FA8F-4B8D-A01D-ECFAFE457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547" y="4472350"/>
            <a:ext cx="1856466" cy="1485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8CB9DC-C9D3-455A-9251-6D27BCB39A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792" y="3238921"/>
            <a:ext cx="1992470" cy="11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665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49610"/>
            <a:ext cx="11376026" cy="50660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slides will be uploaded to the </a:t>
            </a:r>
            <a:r>
              <a:rPr lang="en-GB" dirty="0" err="1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indico</a:t>
            </a:r>
            <a:r>
              <a:rPr lang="en-GB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page</a:t>
            </a:r>
            <a:endParaRPr dirty="0">
              <a:solidFill>
                <a:srgbClr val="009FD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8C9B35-8282-4BD7-A1B9-44380F6FF02D}"/>
              </a:ext>
            </a:extLst>
          </p:cNvPr>
          <p:cNvSpPr/>
          <p:nvPr/>
        </p:nvSpPr>
        <p:spPr>
          <a:xfrm>
            <a:off x="767408" y="979699"/>
            <a:ext cx="10657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Thank you very much for these 3 days of intense work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excellent presentations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lots of coffee-break discussions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large overview of activities, main issues/challenges, and new directions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54BE8-C565-436C-8557-D09410340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96" y="2648459"/>
            <a:ext cx="5087017" cy="381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428EF-7478-444A-8206-2A511D700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08" y="2656475"/>
            <a:ext cx="5076331" cy="38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909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49610"/>
            <a:ext cx="11376026" cy="50660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Hamburg provided its best weather</a:t>
            </a:r>
            <a:endParaRPr dirty="0">
              <a:solidFill>
                <a:srgbClr val="009FD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63EF1-2934-4A53-BF91-DBFFF45BC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7" y="856211"/>
            <a:ext cx="7416800" cy="5562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E77EAA-8440-4CCB-9894-5286FBC2DF52}"/>
              </a:ext>
            </a:extLst>
          </p:cNvPr>
          <p:cNvSpPr txBox="1"/>
          <p:nvPr/>
        </p:nvSpPr>
        <p:spPr>
          <a:xfrm>
            <a:off x="3371273" y="1542473"/>
            <a:ext cx="19488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rPr>
              <a:t>put blue here….</a:t>
            </a:r>
            <a:endParaRPr kumimoji="0" lang="de-DE" sz="1800" b="1" i="1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7860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49610"/>
            <a:ext cx="11376026" cy="50660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GB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</a:t>
            </a:r>
            <a:r>
              <a:rPr lang="en-GB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Italian food</a:t>
            </a:r>
            <a:endParaRPr dirty="0">
              <a:solidFill>
                <a:srgbClr val="009FD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FBAEB-40D0-40C4-B207-AE4758B5B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1876" y="1542242"/>
            <a:ext cx="5488247" cy="411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853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49610"/>
            <a:ext cx="11376026" cy="50660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Low Emittance Rings (LER) Workshops Series</a:t>
            </a:r>
            <a:endParaRPr dirty="0">
              <a:solidFill>
                <a:srgbClr val="009FD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8C9B35-8282-4BD7-A1B9-44380F6FF02D}"/>
              </a:ext>
            </a:extLst>
          </p:cNvPr>
          <p:cNvSpPr/>
          <p:nvPr/>
        </p:nvSpPr>
        <p:spPr>
          <a:xfrm>
            <a:off x="758171" y="905810"/>
            <a:ext cx="109073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</a:t>
            </a:r>
            <a:r>
              <a:rPr lang="en-US" b="1" baseline="30000" dirty="0"/>
              <a:t>th </a:t>
            </a:r>
            <a:r>
              <a:rPr lang="en-US" b="1" dirty="0"/>
              <a:t>Low Emittance Rings Workshop,</a:t>
            </a:r>
            <a:r>
              <a:rPr lang="en-US" dirty="0"/>
              <a:t> 12-15 January 2010 CERN – participants 70</a:t>
            </a:r>
          </a:p>
          <a:p>
            <a:r>
              <a:rPr lang="en-US" dirty="0">
                <a:hlinkClick r:id="rId3"/>
              </a:rPr>
              <a:t>https://ler2010.web.cern.ch/</a:t>
            </a:r>
            <a:endParaRPr lang="en-US" b="1" dirty="0"/>
          </a:p>
          <a:p>
            <a:r>
              <a:rPr lang="en-US" b="1" dirty="0"/>
              <a:t>2</a:t>
            </a:r>
            <a:r>
              <a:rPr lang="en-US" b="1" baseline="30000" dirty="0"/>
              <a:t>th </a:t>
            </a:r>
            <a:r>
              <a:rPr lang="en-US" b="1" dirty="0"/>
              <a:t>Low Emittance Rings Workshop,</a:t>
            </a:r>
            <a:r>
              <a:rPr lang="en-US" dirty="0"/>
              <a:t> 3-5 October 2011 Heraklion, Crete</a:t>
            </a:r>
          </a:p>
          <a:p>
            <a:r>
              <a:rPr lang="en-US" dirty="0"/>
              <a:t> </a:t>
            </a:r>
            <a:r>
              <a:rPr lang="en-US" dirty="0">
                <a:hlinkClick r:id="rId4"/>
              </a:rPr>
              <a:t>https://lowering2011.web.cern.ch/</a:t>
            </a:r>
            <a:endParaRPr lang="en-US" dirty="0"/>
          </a:p>
          <a:p>
            <a:r>
              <a:rPr lang="en-US" b="1" dirty="0"/>
              <a:t>3</a:t>
            </a:r>
            <a:r>
              <a:rPr lang="en-US" b="1" baseline="30000" dirty="0"/>
              <a:t>th </a:t>
            </a:r>
            <a:r>
              <a:rPr lang="en-US" b="1" dirty="0"/>
              <a:t>Low Emittance Rings Workshop  </a:t>
            </a:r>
            <a:r>
              <a:rPr lang="en-US" dirty="0"/>
              <a:t>8-10 July 2013  Oxford University – participants 80</a:t>
            </a:r>
          </a:p>
          <a:p>
            <a:r>
              <a:rPr lang="en-US" dirty="0">
                <a:hlinkClick r:id="rId5"/>
              </a:rPr>
              <a:t>https://indico.cern.ch/event/247069/overview</a:t>
            </a:r>
            <a:r>
              <a:rPr lang="en-US" dirty="0"/>
              <a:t>  (</a:t>
            </a:r>
            <a:r>
              <a:rPr lang="en-US" dirty="0">
                <a:solidFill>
                  <a:srgbClr val="FF0000"/>
                </a:solidFill>
              </a:rPr>
              <a:t>EuCARD-2</a:t>
            </a:r>
            <a:r>
              <a:rPr lang="en-US" dirty="0"/>
              <a:t>)</a:t>
            </a:r>
            <a:endParaRPr lang="en-US" b="1" dirty="0"/>
          </a:p>
          <a:p>
            <a:r>
              <a:rPr lang="en-US" b="1" dirty="0"/>
              <a:t>4</a:t>
            </a:r>
            <a:r>
              <a:rPr lang="en-US" b="1" baseline="30000" dirty="0"/>
              <a:t>th </a:t>
            </a:r>
            <a:r>
              <a:rPr lang="en-US" b="1" dirty="0"/>
              <a:t>Low Emittance Rings Workshop, </a:t>
            </a:r>
            <a:r>
              <a:rPr lang="is-IS" dirty="0"/>
              <a:t>17-19 September 2014,</a:t>
            </a:r>
            <a:r>
              <a:rPr lang="en-US" b="1" dirty="0"/>
              <a:t> </a:t>
            </a:r>
            <a:r>
              <a:rPr lang="en-US" dirty="0"/>
              <a:t>INFN-LNF Frascati – participants 67</a:t>
            </a:r>
            <a:r>
              <a:rPr lang="en-US" b="1" dirty="0"/>
              <a:t> </a:t>
            </a:r>
            <a:r>
              <a:rPr lang="en-US" dirty="0">
                <a:hlinkClick r:id="rId6"/>
              </a:rPr>
              <a:t>https://agenda.infn.it/event/7766/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EuCARD-2</a:t>
            </a:r>
            <a:r>
              <a:rPr lang="en-US" dirty="0"/>
              <a:t>)</a:t>
            </a:r>
          </a:p>
          <a:p>
            <a:r>
              <a:rPr lang="en-US" b="1" dirty="0"/>
              <a:t>5</a:t>
            </a:r>
            <a:r>
              <a:rPr lang="en-US" b="1" baseline="30000" dirty="0"/>
              <a:t>th </a:t>
            </a:r>
            <a:r>
              <a:rPr lang="en-US" b="1" dirty="0"/>
              <a:t>Low Emittance Rings Workshop, </a:t>
            </a:r>
            <a:r>
              <a:rPr lang="is-IS" dirty="0"/>
              <a:t>15-17 September 2015 ESRF, Grenoble </a:t>
            </a:r>
            <a:r>
              <a:rPr lang="en-US" dirty="0">
                <a:hlinkClick r:id="rId7"/>
              </a:rPr>
              <a:t>https://indico.cern.ch/event/395487/overview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EuCARD-2</a:t>
            </a:r>
            <a:r>
              <a:rPr lang="en-US" dirty="0"/>
              <a:t>) </a:t>
            </a:r>
            <a:endParaRPr lang="en-US" b="1" dirty="0"/>
          </a:p>
          <a:p>
            <a:r>
              <a:rPr lang="en-US" b="1" dirty="0"/>
              <a:t>6</a:t>
            </a:r>
            <a:r>
              <a:rPr lang="en-US" b="1" baseline="30000" dirty="0"/>
              <a:t>th </a:t>
            </a:r>
            <a:r>
              <a:rPr lang="en-US" b="1" dirty="0"/>
              <a:t>Low Emittance Rings Workshop, </a:t>
            </a:r>
            <a:r>
              <a:rPr lang="en-US" dirty="0"/>
              <a:t>26-28 October 2016, Synchrotron SOLEIL </a:t>
            </a:r>
          </a:p>
          <a:p>
            <a:r>
              <a:rPr lang="en-US" dirty="0">
                <a:hlinkClick r:id="rId8"/>
              </a:rPr>
              <a:t>https://www.synchrotron-soleil.fr/en/events/low-emittance-rings-workshop-2016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EuCARD-2</a:t>
            </a:r>
            <a:r>
              <a:rPr lang="en-US" dirty="0"/>
              <a:t>)</a:t>
            </a:r>
          </a:p>
          <a:p>
            <a:r>
              <a:rPr lang="en-US" b="1" dirty="0"/>
              <a:t>7</a:t>
            </a:r>
            <a:r>
              <a:rPr lang="en-US" b="1" baseline="30000" dirty="0"/>
              <a:t>th</a:t>
            </a:r>
            <a:r>
              <a:rPr lang="en-US" b="1" dirty="0"/>
              <a:t> LER Workshop, </a:t>
            </a:r>
            <a:r>
              <a:rPr lang="en-US" dirty="0"/>
              <a:t>15-17 January 2018 CERN</a:t>
            </a:r>
          </a:p>
          <a:p>
            <a:r>
              <a:rPr lang="en-US" dirty="0">
                <a:hlinkClick r:id="rId9"/>
              </a:rPr>
              <a:t>https://indico.cern.ch/event/671745/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ARIES</a:t>
            </a:r>
            <a:r>
              <a:rPr lang="en-US" dirty="0"/>
              <a:t>)</a:t>
            </a:r>
          </a:p>
          <a:p>
            <a:r>
              <a:rPr lang="en-US" b="1" dirty="0"/>
              <a:t>8</a:t>
            </a:r>
            <a:r>
              <a:rPr lang="en-US" b="1" baseline="30000" dirty="0"/>
              <a:t>th</a:t>
            </a:r>
            <a:r>
              <a:rPr lang="en-US" b="1" dirty="0"/>
              <a:t> LER Workshop </a:t>
            </a:r>
            <a:r>
              <a:rPr lang="en-US" dirty="0"/>
              <a:t>26-30 October 2020 INFN-LNF Frascati  (</a:t>
            </a:r>
            <a:r>
              <a:rPr lang="en-US" b="1" dirty="0"/>
              <a:t>held remotely)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ARIES</a:t>
            </a:r>
            <a:r>
              <a:rPr lang="en-US" dirty="0"/>
              <a:t>) – participants 160</a:t>
            </a:r>
          </a:p>
          <a:p>
            <a:r>
              <a:rPr lang="en-US" dirty="0">
                <a:hlinkClick r:id="rId10"/>
              </a:rPr>
              <a:t>https://agenda.infn.it/event/20813/overview</a:t>
            </a:r>
            <a:endParaRPr lang="en-US" dirty="0"/>
          </a:p>
          <a:p>
            <a:r>
              <a:rPr lang="en-US" b="1" dirty="0"/>
              <a:t>9</a:t>
            </a:r>
            <a:r>
              <a:rPr lang="en-US" b="1" baseline="30000" dirty="0"/>
              <a:t>th</a:t>
            </a:r>
            <a:r>
              <a:rPr lang="en-US" b="1" dirty="0"/>
              <a:t> LER Workshop </a:t>
            </a:r>
            <a:r>
              <a:rPr lang="en-US" dirty="0"/>
              <a:t>13-16 February 2024 CERN (</a:t>
            </a:r>
            <a:r>
              <a:rPr lang="en-US" dirty="0">
                <a:solidFill>
                  <a:srgbClr val="00B050"/>
                </a:solidFill>
              </a:rPr>
              <a:t>I-FAST</a:t>
            </a:r>
            <a:r>
              <a:rPr lang="en-US" dirty="0"/>
              <a:t>) – participants 99</a:t>
            </a:r>
          </a:p>
          <a:p>
            <a:r>
              <a:rPr lang="en-US" dirty="0"/>
              <a:t>https://indico.cern.ch/event/1326603</a:t>
            </a:r>
          </a:p>
          <a:p>
            <a:r>
              <a:rPr lang="en-US" b="1" dirty="0"/>
              <a:t>10</a:t>
            </a:r>
            <a:r>
              <a:rPr lang="en-US" b="1" baseline="30000" dirty="0"/>
              <a:t>th</a:t>
            </a:r>
            <a:r>
              <a:rPr lang="en-US" b="1" dirty="0"/>
              <a:t> LER Workshop </a:t>
            </a:r>
            <a:r>
              <a:rPr lang="en-US" dirty="0"/>
              <a:t>8-10 October 2025 DESY (</a:t>
            </a:r>
            <a:r>
              <a:rPr lang="en-US" dirty="0">
                <a:solidFill>
                  <a:srgbClr val="00B050"/>
                </a:solidFill>
              </a:rPr>
              <a:t>I-FAST</a:t>
            </a:r>
            <a:r>
              <a:rPr lang="en-US" dirty="0"/>
              <a:t>) – participants 93</a:t>
            </a:r>
          </a:p>
          <a:p>
            <a:r>
              <a:rPr lang="de-DE" dirty="0">
                <a:solidFill>
                  <a:srgbClr val="FF0000"/>
                </a:solidFill>
                <a:hlinkClick r:id="rId11"/>
              </a:rPr>
              <a:t>https://indico.desy.de/event/49686/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576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49610"/>
            <a:ext cx="11376026" cy="50660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move forwards</a:t>
            </a:r>
            <a:endParaRPr dirty="0">
              <a:solidFill>
                <a:srgbClr val="009FD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8C9B35-8282-4BD7-A1B9-44380F6FF02D}"/>
              </a:ext>
            </a:extLst>
          </p:cNvPr>
          <p:cNvSpPr/>
          <p:nvPr/>
        </p:nvSpPr>
        <p:spPr>
          <a:xfrm>
            <a:off x="767408" y="1072062"/>
            <a:ext cx="10657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need the agreement and support from Labs.</a:t>
            </a:r>
          </a:p>
          <a:p>
            <a:endParaRPr lang="en-US" dirty="0"/>
          </a:p>
          <a:p>
            <a:r>
              <a:rPr lang="en-US" dirty="0"/>
              <a:t>Early discussion </a:t>
            </a:r>
          </a:p>
          <a:p>
            <a:r>
              <a:rPr lang="en-US" dirty="0"/>
              <a:t>	(coffee break: H. Braun, M. Aiba, Y. Papaphilippou, V. Sajaev, E. Karantzoulis, R. Bartolini) </a:t>
            </a:r>
          </a:p>
          <a:p>
            <a:endParaRPr lang="en-US" dirty="0"/>
          </a:p>
          <a:p>
            <a:r>
              <a:rPr lang="en-US" dirty="0"/>
              <a:t>Seek support from</a:t>
            </a:r>
          </a:p>
          <a:p>
            <a:r>
              <a:rPr lang="en-US" dirty="0"/>
              <a:t>	Labs that commissioned their ring</a:t>
            </a:r>
          </a:p>
          <a:p>
            <a:r>
              <a:rPr lang="en-US" dirty="0"/>
              <a:t>	Labs that gets funding approval</a:t>
            </a:r>
          </a:p>
          <a:p>
            <a:endParaRPr lang="en-US" dirty="0"/>
          </a:p>
          <a:p>
            <a:r>
              <a:rPr lang="en-US" dirty="0"/>
              <a:t>Next Low Emittance Ring Workshops so far…</a:t>
            </a:r>
          </a:p>
          <a:p>
            <a:endParaRPr lang="en-US" dirty="0"/>
          </a:p>
          <a:p>
            <a:r>
              <a:rPr lang="en-US" dirty="0"/>
              <a:t>	PSI (early 2027)</a:t>
            </a:r>
          </a:p>
          <a:p>
            <a:r>
              <a:rPr lang="en-US" dirty="0"/>
              <a:t>	ELETTRA (2028)</a:t>
            </a:r>
          </a:p>
          <a:p>
            <a:r>
              <a:rPr lang="en-US" dirty="0"/>
              <a:t>	CERN/DESY will follow</a:t>
            </a:r>
          </a:p>
        </p:txBody>
      </p:sp>
    </p:spTree>
    <p:extLst>
      <p:ext uri="{BB962C8B-B14F-4D97-AF65-F5344CB8AC3E}">
        <p14:creationId xmlns:p14="http://schemas.microsoft.com/office/powerpoint/2010/main" val="22507167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49610"/>
            <a:ext cx="11376026" cy="50660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thanks</a:t>
            </a:r>
            <a:endParaRPr dirty="0">
              <a:solidFill>
                <a:srgbClr val="009FD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C2351-0D3D-458D-81C2-81BEC5289F70}"/>
              </a:ext>
            </a:extLst>
          </p:cNvPr>
          <p:cNvSpPr txBox="1"/>
          <p:nvPr/>
        </p:nvSpPr>
        <p:spPr>
          <a:xfrm>
            <a:off x="1837113" y="1565670"/>
            <a:ext cx="8062462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Special thanks to Y.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Papahilippou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CERN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/>
              <a:t>(S. </a:t>
            </a:r>
            <a:r>
              <a:rPr lang="en-US" sz="2800" dirty="0" err="1"/>
              <a:t>Guiducci</a:t>
            </a:r>
            <a:r>
              <a:rPr lang="en-US" sz="2800" dirty="0"/>
              <a:t>, M. </a:t>
            </a:r>
            <a:r>
              <a:rPr lang="en-US" sz="2800" dirty="0" err="1"/>
              <a:t>Biagini</a:t>
            </a:r>
            <a:r>
              <a:rPr lang="en-US" sz="2800" dirty="0"/>
              <a:t>, R. Nagaoka, M. B</a:t>
            </a:r>
            <a:r>
              <a:rPr lang="de-DE" sz="2800" dirty="0" err="1"/>
              <a:t>öge</a:t>
            </a:r>
            <a:r>
              <a:rPr lang="de-DE" sz="2800" dirty="0"/>
              <a:t>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</a:t>
            </a:r>
            <a:r>
              <a:rPr kumimoji="0" lang="de-DE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pecial</a:t>
            </a: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kumimoji="0" lang="de-DE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than</a:t>
            </a:r>
            <a:r>
              <a:rPr lang="de-DE" sz="2800" dirty="0" err="1"/>
              <a:t>ks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S. Klumpp (DESY) and </a:t>
            </a:r>
            <a:r>
              <a:rPr lang="de-DE" sz="2800" dirty="0" err="1"/>
              <a:t>his</a:t>
            </a:r>
            <a:r>
              <a:rPr lang="de-DE" sz="2800" dirty="0"/>
              <a:t> </a:t>
            </a:r>
            <a:r>
              <a:rPr lang="de-DE" sz="2800" dirty="0" err="1"/>
              <a:t>team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4364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SY">
  <a:themeElements>
    <a:clrScheme name="DES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FF"/>
      </a:hlink>
      <a:folHlink>
        <a:srgbClr val="FF00FF"/>
      </a:folHlink>
    </a:clrScheme>
    <a:fontScheme name="DESY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S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SY">
  <a:themeElements>
    <a:clrScheme name="DES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FF"/>
      </a:hlink>
      <a:folHlink>
        <a:srgbClr val="FF00FF"/>
      </a:folHlink>
    </a:clrScheme>
    <a:fontScheme name="DESY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S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Widescreen</PresentationFormat>
  <Paragraphs>72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DESY</vt:lpstr>
      <vt:lpstr>10th LER workshop at DESY 8th-10th October</vt:lpstr>
      <vt:lpstr>All slides will be uploaded to the indico page</vt:lpstr>
      <vt:lpstr>Hamburg provided its best weather</vt:lpstr>
      <vt:lpstr>…and some Italian food</vt:lpstr>
      <vt:lpstr>The Low Emittance Rings (LER) Workshops Series</vt:lpstr>
      <vt:lpstr>How do we move forwards</vt:lpstr>
      <vt:lpstr>Special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PETRA IV Machine Upgrade Status and Programme</dc:title>
  <dc:creator>Klumpp, Stephan</dc:creator>
  <cp:lastModifiedBy>Bartolini, Riccardo</cp:lastModifiedBy>
  <cp:revision>1109</cp:revision>
  <cp:lastPrinted>2025-09-17T15:23:50Z</cp:lastPrinted>
  <dcterms:modified xsi:type="dcterms:W3CDTF">2025-10-10T10:30:30Z</dcterms:modified>
</cp:coreProperties>
</file>