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113" r:id="rId2"/>
    <p:sldId id="4114" r:id="rId3"/>
    <p:sldId id="4115" r:id="rId4"/>
  </p:sldIdLst>
  <p:sldSz cx="12192000" cy="6858000"/>
  <p:notesSz cx="7104063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E64123"/>
    <a:srgbClr val="FFFF00"/>
    <a:srgbClr val="009FDF"/>
    <a:srgbClr val="2DA4A4"/>
    <a:srgbClr val="004A6E"/>
    <a:srgbClr val="95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3"/>
          </a:solidFill>
        </a:fill>
      </a:tcStyle>
    </a:wholeTbl>
    <a:band2H>
      <a:tcTxStyle/>
      <a:tcStyle>
        <a:tcBdr/>
        <a:fill>
          <a:solidFill>
            <a:srgbClr val="E6EFF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ED6"/>
          </a:solidFill>
        </a:fill>
      </a:tcStyle>
    </a:wholeTbl>
    <a:band2H>
      <a:tcTxStyle/>
      <a:tcStyle>
        <a:tcBdr/>
        <a:fill>
          <a:solidFill>
            <a:srgbClr val="E6E8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1D5"/>
          </a:solidFill>
        </a:fill>
      </a:tcStyle>
    </a:wholeTbl>
    <a:band2H>
      <a:tcTxStyle/>
      <a:tcStyle>
        <a:tcBdr/>
        <a:fill>
          <a:solidFill>
            <a:srgbClr val="E7E9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87766" autoAdjust="0"/>
  </p:normalViewPr>
  <p:slideViewPr>
    <p:cSldViewPr snapToGrid="0">
      <p:cViewPr varScale="1">
        <p:scale>
          <a:sx n="115" d="100"/>
          <a:sy n="115" d="100"/>
        </p:scale>
        <p:origin x="39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2764" y="40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/>
          </p:nvPr>
        </p:nvSpPr>
        <p:spPr>
          <a:xfrm>
            <a:off x="141288" y="768350"/>
            <a:ext cx="6821487" cy="3836988"/>
          </a:xfrm>
          <a:prstGeom prst="rect">
            <a:avLst/>
          </a:prstGeom>
        </p:spPr>
        <p:txBody>
          <a:bodyPr lIns="99021" tIns="49511" rIns="99021" bIns="49511"/>
          <a:lstStyle/>
          <a:p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947213" y="4861441"/>
            <a:ext cx="5209646" cy="4605576"/>
          </a:xfrm>
          <a:prstGeom prst="rect">
            <a:avLst/>
          </a:prstGeom>
        </p:spPr>
        <p:txBody>
          <a:bodyPr lIns="99021" tIns="49511" rIns="99021" bIns="49511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2447378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rial"/>
      </a:defRPr>
    </a:lvl1pPr>
    <a:lvl2pPr indent="228600" latinLnBrk="0">
      <a:defRPr sz="1200">
        <a:latin typeface="+mj-lt"/>
        <a:ea typeface="+mj-ea"/>
        <a:cs typeface="+mj-cs"/>
        <a:sym typeface="Arial"/>
      </a:defRPr>
    </a:lvl2pPr>
    <a:lvl3pPr indent="457200" latinLnBrk="0">
      <a:defRPr sz="1200">
        <a:latin typeface="+mj-lt"/>
        <a:ea typeface="+mj-ea"/>
        <a:cs typeface="+mj-cs"/>
        <a:sym typeface="Arial"/>
      </a:defRPr>
    </a:lvl3pPr>
    <a:lvl4pPr indent="685800" latinLnBrk="0">
      <a:defRPr sz="1200">
        <a:latin typeface="+mj-lt"/>
        <a:ea typeface="+mj-ea"/>
        <a:cs typeface="+mj-cs"/>
        <a:sym typeface="Arial"/>
      </a:defRPr>
    </a:lvl4pPr>
    <a:lvl5pPr indent="914400" latinLnBrk="0">
      <a:defRPr sz="1200">
        <a:latin typeface="+mj-lt"/>
        <a:ea typeface="+mj-ea"/>
        <a:cs typeface="+mj-cs"/>
        <a:sym typeface="Arial"/>
      </a:defRPr>
    </a:lvl5pPr>
    <a:lvl6pPr indent="1143000" latinLnBrk="0">
      <a:defRPr sz="1200">
        <a:latin typeface="+mj-lt"/>
        <a:ea typeface="+mj-ea"/>
        <a:cs typeface="+mj-cs"/>
        <a:sym typeface="Arial"/>
      </a:defRPr>
    </a:lvl6pPr>
    <a:lvl7pPr indent="1371600" latinLnBrk="0">
      <a:defRPr sz="1200">
        <a:latin typeface="+mj-lt"/>
        <a:ea typeface="+mj-ea"/>
        <a:cs typeface="+mj-cs"/>
        <a:sym typeface="Arial"/>
      </a:defRPr>
    </a:lvl7pPr>
    <a:lvl8pPr indent="1600200" latinLnBrk="0">
      <a:defRPr sz="1200">
        <a:latin typeface="+mj-lt"/>
        <a:ea typeface="+mj-ea"/>
        <a:cs typeface="+mj-cs"/>
        <a:sym typeface="Arial"/>
      </a:defRPr>
    </a:lvl8pPr>
    <a:lvl9pPr indent="18288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4360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2754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995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407987" y="349611"/>
            <a:ext cx="11376026" cy="185525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07987" y="2335014"/>
            <a:ext cx="11376026" cy="1525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SzTx/>
              <a:buFontTx/>
              <a:buNone/>
              <a:defRPr b="1">
                <a:solidFill>
                  <a:schemeClr val="accent2"/>
                </a:solidFill>
              </a:defRPr>
            </a:lvl1pPr>
            <a:lvl2pPr marL="0" indent="457200">
              <a:buSzTx/>
              <a:buFontTx/>
              <a:buNone/>
              <a:defRPr b="1">
                <a:solidFill>
                  <a:schemeClr val="accent2"/>
                </a:solidFill>
              </a:defRPr>
            </a:lvl2pPr>
            <a:lvl3pPr marL="0" indent="914400">
              <a:buSzTx/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1371600">
              <a:buSzTx/>
              <a:buFontTx/>
              <a:buNone/>
              <a:defRPr b="1">
                <a:solidFill>
                  <a:schemeClr val="accent2"/>
                </a:solidFill>
              </a:defRPr>
            </a:lvl4pPr>
            <a:lvl5pPr marL="0" indent="1828800">
              <a:buSzTx/>
              <a:buFontTx/>
              <a:buNone/>
              <a:defRPr b="1">
                <a:solidFill>
                  <a:schemeClr val="accent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Textplatzhalter 11"/>
          <p:cNvSpPr>
            <a:spLocks noGrp="1"/>
          </p:cNvSpPr>
          <p:nvPr>
            <p:ph type="body" sz="quarter" idx="13"/>
          </p:nvPr>
        </p:nvSpPr>
        <p:spPr>
          <a:xfrm>
            <a:off x="414395" y="4096780"/>
            <a:ext cx="11369551" cy="70037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SzTx/>
              <a:buFontTx/>
              <a:buNone/>
            </a:pPr>
            <a:endParaRPr/>
          </a:p>
        </p:txBody>
      </p:sp>
      <p:pic>
        <p:nvPicPr>
          <p:cNvPr id="15" name="Grafik 8" descr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3031" y="5669841"/>
            <a:ext cx="793751" cy="7941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Grafik 6" descr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6261913"/>
            <a:ext cx="2168482" cy="160616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407987" y="349611"/>
            <a:ext cx="11376026" cy="45109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07987" y="817500"/>
            <a:ext cx="11376026" cy="37925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b="1">
                <a:solidFill>
                  <a:schemeClr val="accent2"/>
                </a:solidFill>
              </a:defRPr>
            </a:lvl1pPr>
            <a:lvl2pPr marL="0" indent="266700">
              <a:spcBef>
                <a:spcPts val="0"/>
              </a:spcBef>
              <a:buSzTx/>
              <a:buFontTx/>
              <a:buNone/>
              <a:defRPr b="1">
                <a:solidFill>
                  <a:schemeClr val="accent2"/>
                </a:solidFill>
              </a:defRPr>
            </a:lvl2pPr>
            <a:lvl3pPr>
              <a:spcBef>
                <a:spcPts val="0"/>
              </a:spcBef>
              <a:buFontTx/>
              <a:defRPr b="1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buFontTx/>
              <a:defRPr b="1">
                <a:solidFill>
                  <a:schemeClr val="accent2"/>
                </a:solidFill>
              </a:defRPr>
            </a:lvl4pPr>
            <a:lvl5pPr>
              <a:spcBef>
                <a:spcPts val="0"/>
              </a:spcBef>
              <a:buFontTx/>
              <a:defRPr b="1">
                <a:solidFill>
                  <a:schemeClr val="accent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Fußzeilenplatzhalter 2"/>
          <p:cNvSpPr txBox="1"/>
          <p:nvPr/>
        </p:nvSpPr>
        <p:spPr>
          <a:xfrm>
            <a:off x="791578" y="6580800"/>
            <a:ext cx="9948937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000" dirty="0"/>
              <a:t> 10</a:t>
            </a:r>
            <a:r>
              <a:rPr lang="en-US" sz="1000" baseline="30000" dirty="0"/>
              <a:t>th</a:t>
            </a:r>
            <a:r>
              <a:rPr lang="en-US" sz="1000" dirty="0"/>
              <a:t> LER workshop, 08</a:t>
            </a:r>
            <a:r>
              <a:rPr lang="en-US" sz="1000" baseline="30000" dirty="0"/>
              <a:t>th</a:t>
            </a:r>
            <a:r>
              <a:rPr lang="en-US" sz="1000" dirty="0"/>
              <a:t> October 2025, R. Bartolini</a:t>
            </a:r>
          </a:p>
        </p:txBody>
      </p:sp>
      <p:pic>
        <p:nvPicPr>
          <p:cNvPr id="6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900" y="332657"/>
            <a:ext cx="1988460" cy="723382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848527" y="6580799"/>
            <a:ext cx="182216" cy="17281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3" name="Grafik 9" descr="Grafi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111" y="6614018"/>
            <a:ext cx="325554" cy="10064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1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61950" marR="0" indent="-361950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661987" marR="0" indent="-300037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928687" marR="0" indent="-300037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195387" marR="0" indent="-300037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1472803" marR="0" indent="-310753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10000"/>
        </a:lnSpc>
        <a:spcBef>
          <a:spcPts val="1200"/>
        </a:spcBef>
        <a:spcAft>
          <a:spcPts val="0"/>
        </a:spcAft>
        <a:buClrTx/>
        <a:buSzPct val="100000"/>
        <a:buFont typeface="Arial"/>
        <a:buChar char="•"/>
        <a:tabLst>
          <a:tab pos="355600" algn="l"/>
        </a:tabLst>
        <a:defRPr sz="1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ynchrotron-soleil.fr/en/events/low-emittance-rings-workshop-2016" TargetMode="External"/><Relationship Id="rId3" Type="http://schemas.openxmlformats.org/officeDocument/2006/relationships/hyperlink" Target="https://ler2010.web.cern.ch/" TargetMode="External"/><Relationship Id="rId7" Type="http://schemas.openxmlformats.org/officeDocument/2006/relationships/hyperlink" Target="https://indico.cern.ch/event/395487/overvie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genda.infn.it/event/7766/" TargetMode="External"/><Relationship Id="rId5" Type="http://schemas.openxmlformats.org/officeDocument/2006/relationships/hyperlink" Target="https://indico.cern.ch/event/247069/overview" TargetMode="External"/><Relationship Id="rId10" Type="http://schemas.openxmlformats.org/officeDocument/2006/relationships/hyperlink" Target="https://agenda.infn.it/event/20813/overview" TargetMode="External"/><Relationship Id="rId4" Type="http://schemas.openxmlformats.org/officeDocument/2006/relationships/hyperlink" Target="https://lowering2011.web.cern.ch/" TargetMode="External"/><Relationship Id="rId9" Type="http://schemas.openxmlformats.org/officeDocument/2006/relationships/hyperlink" Target="https://indico.cern.ch/event/671745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12A855B-C0FE-4356-881B-07E2DD24A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70" y="856211"/>
            <a:ext cx="5129475" cy="5652179"/>
          </a:xfrm>
          <a:prstGeom prst="rect">
            <a:avLst/>
          </a:prstGeom>
        </p:spPr>
      </p:pic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848527" y="6580799"/>
            <a:ext cx="127001" cy="17281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90" name="PETRA IV."/>
          <p:cNvSpPr txBox="1">
            <a:spLocks noGrp="1"/>
          </p:cNvSpPr>
          <p:nvPr>
            <p:ph type="title"/>
          </p:nvPr>
        </p:nvSpPr>
        <p:spPr>
          <a:xfrm>
            <a:off x="407987" y="349610"/>
            <a:ext cx="11376026" cy="506601"/>
          </a:xfrm>
          <a:prstGeom prst="rect">
            <a:avLst/>
          </a:prstGeom>
        </p:spPr>
        <p:txBody>
          <a:bodyPr>
            <a:noAutofit/>
          </a:bodyPr>
          <a:lstStyle/>
          <a:p>
            <a:pPr lvl="1"/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GB" baseline="30000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LER workshop at DESY 8</a:t>
            </a:r>
            <a:r>
              <a:rPr lang="en-GB" baseline="30000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-10</a:t>
            </a:r>
            <a:r>
              <a:rPr lang="en-GB" baseline="30000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October</a:t>
            </a:r>
            <a:endParaRPr dirty="0">
              <a:solidFill>
                <a:srgbClr val="009F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6DD690-0772-4312-9D28-E50BAFD12528}"/>
              </a:ext>
            </a:extLst>
          </p:cNvPr>
          <p:cNvSpPr txBox="1"/>
          <p:nvPr/>
        </p:nvSpPr>
        <p:spPr>
          <a:xfrm>
            <a:off x="6406934" y="1087520"/>
            <a:ext cx="480421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92 registered delegates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EU		77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US 		6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China 	5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Japan 	3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Talks (15 + 14 + 14 = 43)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Thanks to the I-FAST project 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Thanks to the EU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FBDE24-F779-48AD-A344-ED1111661BF2}"/>
              </a:ext>
            </a:extLst>
          </p:cNvPr>
          <p:cNvSpPr/>
          <p:nvPr/>
        </p:nvSpPr>
        <p:spPr>
          <a:xfrm>
            <a:off x="6406934" y="6154666"/>
            <a:ext cx="3749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https://indico.desy.de/event/49686/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C95C8B-FA8F-4B8D-A01D-ECFAFE4573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547" y="4472350"/>
            <a:ext cx="1856466" cy="14851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8CB9DC-C9D3-455A-9251-6D27BCB39A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92" y="3238921"/>
            <a:ext cx="1992470" cy="113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665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848527" y="6580799"/>
            <a:ext cx="127001" cy="17281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90" name="PETRA IV."/>
          <p:cNvSpPr txBox="1">
            <a:spLocks noGrp="1"/>
          </p:cNvSpPr>
          <p:nvPr>
            <p:ph type="title"/>
          </p:nvPr>
        </p:nvSpPr>
        <p:spPr>
          <a:xfrm>
            <a:off x="407987" y="349610"/>
            <a:ext cx="11376026" cy="506601"/>
          </a:xfrm>
          <a:prstGeom prst="rect">
            <a:avLst/>
          </a:prstGeom>
        </p:spPr>
        <p:txBody>
          <a:bodyPr>
            <a:noAutofit/>
          </a:bodyPr>
          <a:lstStyle/>
          <a:p>
            <a:pPr lvl="1"/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LER Workshops Series</a:t>
            </a:r>
            <a:endParaRPr dirty="0">
              <a:solidFill>
                <a:srgbClr val="009F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8C9B35-8282-4BD7-A1B9-44380F6FF02D}"/>
              </a:ext>
            </a:extLst>
          </p:cNvPr>
          <p:cNvSpPr/>
          <p:nvPr/>
        </p:nvSpPr>
        <p:spPr>
          <a:xfrm>
            <a:off x="767408" y="1072062"/>
            <a:ext cx="106571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</a:t>
            </a:r>
            <a:r>
              <a:rPr lang="en-US" b="1" baseline="30000" dirty="0"/>
              <a:t>th </a:t>
            </a:r>
            <a:r>
              <a:rPr lang="en-US" b="1" dirty="0"/>
              <a:t>Low Emittance Rings Workshop,</a:t>
            </a:r>
            <a:r>
              <a:rPr lang="en-US" dirty="0"/>
              <a:t> 12-15 January 2010 CERN – participants 70</a:t>
            </a:r>
          </a:p>
          <a:p>
            <a:r>
              <a:rPr lang="en-US" dirty="0">
                <a:hlinkClick r:id="rId3"/>
              </a:rPr>
              <a:t>https://ler2010.web.cern.ch/</a:t>
            </a:r>
            <a:endParaRPr lang="en-US" b="1" dirty="0"/>
          </a:p>
          <a:p>
            <a:r>
              <a:rPr lang="en-US" b="1" dirty="0"/>
              <a:t>2</a:t>
            </a:r>
            <a:r>
              <a:rPr lang="en-US" b="1" baseline="30000" dirty="0"/>
              <a:t>th </a:t>
            </a:r>
            <a:r>
              <a:rPr lang="en-US" b="1" dirty="0"/>
              <a:t>Low Emittance Rings Workshop,</a:t>
            </a:r>
            <a:r>
              <a:rPr lang="en-US" dirty="0"/>
              <a:t> 3-5 October 2011 Heraklion, Crete</a:t>
            </a:r>
          </a:p>
          <a:p>
            <a:r>
              <a:rPr lang="en-US" dirty="0"/>
              <a:t> </a:t>
            </a:r>
            <a:r>
              <a:rPr lang="en-US" dirty="0">
                <a:hlinkClick r:id="rId4"/>
              </a:rPr>
              <a:t>https://lowering2011.web.cern.ch/</a:t>
            </a:r>
            <a:endParaRPr lang="en-US" dirty="0"/>
          </a:p>
          <a:p>
            <a:r>
              <a:rPr lang="en-US" b="1" dirty="0"/>
              <a:t>3</a:t>
            </a:r>
            <a:r>
              <a:rPr lang="en-US" b="1" baseline="30000" dirty="0"/>
              <a:t>th </a:t>
            </a:r>
            <a:r>
              <a:rPr lang="en-US" b="1" dirty="0"/>
              <a:t>Low Emittance Rings Workshop  </a:t>
            </a:r>
            <a:r>
              <a:rPr lang="en-US" dirty="0"/>
              <a:t>8-10 July 2013  Oxford University</a:t>
            </a:r>
          </a:p>
          <a:p>
            <a:r>
              <a:rPr lang="en-US" dirty="0">
                <a:hlinkClick r:id="rId5"/>
              </a:rPr>
              <a:t>https://indico.cern.ch/event/247069/overview</a:t>
            </a:r>
            <a:r>
              <a:rPr lang="en-US" dirty="0"/>
              <a:t>  (</a:t>
            </a:r>
            <a:r>
              <a:rPr lang="en-US" dirty="0">
                <a:solidFill>
                  <a:srgbClr val="FF0000"/>
                </a:solidFill>
              </a:rPr>
              <a:t>EuCARD-2</a:t>
            </a:r>
            <a:r>
              <a:rPr lang="en-US" dirty="0"/>
              <a:t>) – participants 80</a:t>
            </a:r>
            <a:endParaRPr lang="en-US" b="1" dirty="0"/>
          </a:p>
          <a:p>
            <a:r>
              <a:rPr lang="en-US" b="1" dirty="0"/>
              <a:t>4</a:t>
            </a:r>
            <a:r>
              <a:rPr lang="en-US" b="1" baseline="30000" dirty="0"/>
              <a:t>th </a:t>
            </a:r>
            <a:r>
              <a:rPr lang="en-US" b="1" dirty="0"/>
              <a:t>Low Emittance Rings Workshop, </a:t>
            </a:r>
            <a:r>
              <a:rPr lang="is-IS" dirty="0"/>
              <a:t>17-19 September 2014,</a:t>
            </a:r>
            <a:r>
              <a:rPr lang="en-US" b="1" dirty="0"/>
              <a:t> </a:t>
            </a:r>
            <a:r>
              <a:rPr lang="en-US" dirty="0"/>
              <a:t>INFN-LNF Frascati</a:t>
            </a:r>
            <a:r>
              <a:rPr lang="en-US" b="1" dirty="0"/>
              <a:t> </a:t>
            </a:r>
            <a:r>
              <a:rPr lang="en-US" dirty="0">
                <a:hlinkClick r:id="rId6"/>
              </a:rPr>
              <a:t>https://agenda.infn.it/event/7766/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EuCARD-2</a:t>
            </a:r>
            <a:r>
              <a:rPr lang="en-US" dirty="0"/>
              <a:t>) – participants 67</a:t>
            </a:r>
          </a:p>
          <a:p>
            <a:r>
              <a:rPr lang="en-US" b="1" dirty="0"/>
              <a:t>5</a:t>
            </a:r>
            <a:r>
              <a:rPr lang="en-US" b="1" baseline="30000" dirty="0"/>
              <a:t>th </a:t>
            </a:r>
            <a:r>
              <a:rPr lang="en-US" b="1" dirty="0"/>
              <a:t>Low Emittance Rings Workshop, </a:t>
            </a:r>
            <a:r>
              <a:rPr lang="is-IS" dirty="0"/>
              <a:t>15-17 September 2015 ESRF, Grenoble </a:t>
            </a:r>
            <a:r>
              <a:rPr lang="en-US" dirty="0">
                <a:hlinkClick r:id="rId7"/>
              </a:rPr>
              <a:t>https://indico.cern.ch/event/395487/overview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EuCARD-2</a:t>
            </a:r>
            <a:r>
              <a:rPr lang="en-US" dirty="0"/>
              <a:t>) </a:t>
            </a:r>
            <a:endParaRPr lang="en-US" b="1" dirty="0"/>
          </a:p>
          <a:p>
            <a:r>
              <a:rPr lang="en-US" b="1" dirty="0"/>
              <a:t>6</a:t>
            </a:r>
            <a:r>
              <a:rPr lang="en-US" b="1" baseline="30000" dirty="0"/>
              <a:t>th </a:t>
            </a:r>
            <a:r>
              <a:rPr lang="en-US" b="1" dirty="0"/>
              <a:t>Low Emittance Rings Workshop, </a:t>
            </a:r>
            <a:r>
              <a:rPr lang="en-US" dirty="0"/>
              <a:t>26-28 October 2016, Synchrotron SOLEIL </a:t>
            </a:r>
          </a:p>
          <a:p>
            <a:r>
              <a:rPr lang="en-US" dirty="0">
                <a:hlinkClick r:id="rId8"/>
              </a:rPr>
              <a:t>https://www.synchrotron-soleil.fr/en/events/low-emittance-rings-workshop-2016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EuCARD-2</a:t>
            </a:r>
            <a:r>
              <a:rPr lang="en-US" dirty="0"/>
              <a:t>)</a:t>
            </a:r>
          </a:p>
          <a:p>
            <a:r>
              <a:rPr lang="en-US" b="1" dirty="0"/>
              <a:t>7</a:t>
            </a:r>
            <a:r>
              <a:rPr lang="en-US" b="1" baseline="30000" dirty="0"/>
              <a:t>th</a:t>
            </a:r>
            <a:r>
              <a:rPr lang="en-US" b="1" dirty="0"/>
              <a:t> LER Workshop, </a:t>
            </a:r>
            <a:r>
              <a:rPr lang="en-US" dirty="0"/>
              <a:t>15-17 January 2018 CERN  (</a:t>
            </a:r>
            <a:r>
              <a:rPr lang="en-US" dirty="0">
                <a:solidFill>
                  <a:srgbClr val="C00000"/>
                </a:solidFill>
              </a:rPr>
              <a:t>ARIES</a:t>
            </a:r>
            <a:r>
              <a:rPr lang="en-US" dirty="0"/>
              <a:t>)</a:t>
            </a:r>
          </a:p>
          <a:p>
            <a:r>
              <a:rPr lang="en-US" dirty="0">
                <a:hlinkClick r:id="rId9"/>
              </a:rPr>
              <a:t>https://indico.cern.ch/event/671745/</a:t>
            </a:r>
            <a:endParaRPr lang="en-US" dirty="0"/>
          </a:p>
          <a:p>
            <a:r>
              <a:rPr lang="en-US" b="1" dirty="0"/>
              <a:t>8</a:t>
            </a:r>
            <a:r>
              <a:rPr lang="en-US" b="1" baseline="30000" dirty="0"/>
              <a:t>th</a:t>
            </a:r>
            <a:r>
              <a:rPr lang="en-US" b="1" dirty="0"/>
              <a:t> LER Workshop </a:t>
            </a:r>
            <a:r>
              <a:rPr lang="en-US" dirty="0"/>
              <a:t>26-30 October 2020 INFN-LNF Frascati  (</a:t>
            </a:r>
            <a:r>
              <a:rPr lang="en-US" b="1" dirty="0"/>
              <a:t>held remotely) 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ARIES</a:t>
            </a:r>
            <a:r>
              <a:rPr lang="en-US" dirty="0"/>
              <a:t>)</a:t>
            </a:r>
          </a:p>
          <a:p>
            <a:r>
              <a:rPr lang="en-US" dirty="0">
                <a:hlinkClick r:id="rId10"/>
              </a:rPr>
              <a:t>https://agenda.infn.it/event/20813/overview</a:t>
            </a:r>
            <a:r>
              <a:rPr lang="en-US" dirty="0"/>
              <a:t> – participants 160</a:t>
            </a:r>
          </a:p>
          <a:p>
            <a:r>
              <a:rPr lang="en-US" b="1" dirty="0"/>
              <a:t>9</a:t>
            </a:r>
            <a:r>
              <a:rPr lang="en-US" b="1" baseline="30000" dirty="0"/>
              <a:t>th</a:t>
            </a:r>
            <a:r>
              <a:rPr lang="en-US" b="1" dirty="0"/>
              <a:t> LER Workshop</a:t>
            </a:r>
            <a:r>
              <a:rPr lang="en-US" dirty="0"/>
              <a:t>13-16 February 2024 CERN (</a:t>
            </a:r>
            <a:r>
              <a:rPr lang="en-US" dirty="0">
                <a:solidFill>
                  <a:srgbClr val="00B050"/>
                </a:solidFill>
              </a:rPr>
              <a:t>I-FAST</a:t>
            </a:r>
            <a:r>
              <a:rPr lang="en-US" dirty="0"/>
              <a:t>)</a:t>
            </a:r>
          </a:p>
          <a:p>
            <a:r>
              <a:rPr lang="en-US" dirty="0"/>
              <a:t>https://indico.cern.ch/event/1326603 – participants 99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5C2351-0D3D-458D-81C2-81BEC5289F70}"/>
              </a:ext>
            </a:extLst>
          </p:cNvPr>
          <p:cNvSpPr txBox="1"/>
          <p:nvPr/>
        </p:nvSpPr>
        <p:spPr>
          <a:xfrm>
            <a:off x="7074131" y="5934470"/>
            <a:ext cx="5035992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rPr>
              <a:t>Special thanks to Y. </a:t>
            </a:r>
            <a:r>
              <a:rPr kumimoji="0" lang="en-US" sz="18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rPr>
              <a:t>Papahilippou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rPr>
              <a:t> CERN</a:t>
            </a: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/>
              <a:t>(S. </a:t>
            </a:r>
            <a:r>
              <a:rPr lang="en-US" dirty="0" err="1"/>
              <a:t>Guiducci</a:t>
            </a:r>
            <a:r>
              <a:rPr lang="en-US" dirty="0"/>
              <a:t>, M. </a:t>
            </a:r>
            <a:r>
              <a:rPr lang="en-US" dirty="0" err="1"/>
              <a:t>Biagini</a:t>
            </a:r>
            <a:r>
              <a:rPr lang="en-US" dirty="0"/>
              <a:t>, R. Nagaoka, M. B</a:t>
            </a:r>
            <a:r>
              <a:rPr lang="de-DE" dirty="0" err="1"/>
              <a:t>öge</a:t>
            </a:r>
            <a:r>
              <a:rPr lang="de-DE" dirty="0"/>
              <a:t>)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16576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848527" y="6580799"/>
            <a:ext cx="127001" cy="17281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90" name="PETRA IV."/>
          <p:cNvSpPr txBox="1">
            <a:spLocks noGrp="1"/>
          </p:cNvSpPr>
          <p:nvPr>
            <p:ph type="title"/>
          </p:nvPr>
        </p:nvSpPr>
        <p:spPr>
          <a:xfrm>
            <a:off x="407987" y="349610"/>
            <a:ext cx="11376026" cy="506601"/>
          </a:xfrm>
          <a:prstGeom prst="rect">
            <a:avLst/>
          </a:prstGeom>
        </p:spPr>
        <p:txBody>
          <a:bodyPr>
            <a:noAutofit/>
          </a:bodyPr>
          <a:lstStyle/>
          <a:p>
            <a:pPr lvl="1"/>
            <a:r>
              <a:rPr lang="en-GB" dirty="0">
                <a:solidFill>
                  <a:srgbClr val="009FD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events</a:t>
            </a:r>
            <a:endParaRPr dirty="0">
              <a:solidFill>
                <a:srgbClr val="009FD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8C9B35-8282-4BD7-A1B9-44380F6FF02D}"/>
              </a:ext>
            </a:extLst>
          </p:cNvPr>
          <p:cNvSpPr/>
          <p:nvPr/>
        </p:nvSpPr>
        <p:spPr>
          <a:xfrm>
            <a:off x="767408" y="1072062"/>
            <a:ext cx="106571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Coffee breaks in the building 3 atrium</a:t>
            </a:r>
          </a:p>
          <a:p>
            <a:endParaRPr lang="en-US" dirty="0"/>
          </a:p>
          <a:p>
            <a:r>
              <a:rPr lang="en-US" dirty="0"/>
              <a:t>Lunches at the DESY Canteen 13:00</a:t>
            </a:r>
          </a:p>
          <a:p>
            <a:endParaRPr lang="en-US" dirty="0"/>
          </a:p>
          <a:p>
            <a:r>
              <a:rPr lang="en-US" dirty="0"/>
              <a:t>8</a:t>
            </a:r>
            <a:r>
              <a:rPr lang="en-US" baseline="30000" dirty="0"/>
              <a:t>th</a:t>
            </a:r>
            <a:r>
              <a:rPr lang="en-US" dirty="0"/>
              <a:t> October - barbecue by DESY</a:t>
            </a:r>
          </a:p>
          <a:p>
            <a:endParaRPr lang="en-US" dirty="0"/>
          </a:p>
          <a:p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October - working dinner “La </a:t>
            </a:r>
            <a:r>
              <a:rPr lang="en-US" dirty="0" err="1"/>
              <a:t>Panetteria</a:t>
            </a:r>
            <a:r>
              <a:rPr lang="en-US" dirty="0"/>
              <a:t>” (walking distance from DESY)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case of fire go out of the building entrance. Meeting point outside the entrance.</a:t>
            </a:r>
          </a:p>
        </p:txBody>
      </p:sp>
    </p:spTree>
    <p:extLst>
      <p:ext uri="{BB962C8B-B14F-4D97-AF65-F5344CB8AC3E}">
        <p14:creationId xmlns:p14="http://schemas.microsoft.com/office/powerpoint/2010/main" val="22507167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SY">
  <a:themeElements>
    <a:clrScheme name="DES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FF"/>
      </a:hlink>
      <a:folHlink>
        <a:srgbClr val="FF00FF"/>
      </a:folHlink>
    </a:clrScheme>
    <a:fontScheme name="DESY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SY">
  <a:themeElements>
    <a:clrScheme name="DES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FF"/>
      </a:hlink>
      <a:folHlink>
        <a:srgbClr val="FF00FF"/>
      </a:folHlink>
    </a:clrScheme>
    <a:fontScheme name="DESY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S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Widescreen</PresentationFormat>
  <Paragraphs>53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DESY</vt:lpstr>
      <vt:lpstr>10th LER workshop at DESY 8th-10th October</vt:lpstr>
      <vt:lpstr>The LER Workshops Series</vt:lpstr>
      <vt:lpstr>Social events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PETRA IV Machine Upgrade Status and Programme</dc:title>
  <dc:creator>Klumpp, Stephan</dc:creator>
  <cp:lastModifiedBy>Bartolini, Riccardo</cp:lastModifiedBy>
  <cp:revision>1102</cp:revision>
  <cp:lastPrinted>2025-09-17T15:23:50Z</cp:lastPrinted>
  <dcterms:modified xsi:type="dcterms:W3CDTF">2025-10-08T06:10:33Z</dcterms:modified>
</cp:coreProperties>
</file>