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92" r:id="rId2"/>
    <p:sldId id="962" r:id="rId3"/>
    <p:sldId id="963" r:id="rId4"/>
    <p:sldId id="964" r:id="rId5"/>
    <p:sldId id="965" r:id="rId6"/>
    <p:sldId id="966" r:id="rId7"/>
    <p:sldId id="967" r:id="rId8"/>
    <p:sldId id="968" r:id="rId9"/>
    <p:sldId id="969" r:id="rId10"/>
    <p:sldId id="840" r:id="rId11"/>
    <p:sldId id="926" r:id="rId12"/>
    <p:sldId id="932" r:id="rId13"/>
    <p:sldId id="927" r:id="rId14"/>
    <p:sldId id="929" r:id="rId15"/>
    <p:sldId id="972" r:id="rId16"/>
    <p:sldId id="790" r:id="rId17"/>
    <p:sldId id="791" r:id="rId18"/>
    <p:sldId id="973" r:id="rId19"/>
    <p:sldId id="847" r:id="rId20"/>
    <p:sldId id="849" r:id="rId21"/>
    <p:sldId id="930" r:id="rId22"/>
    <p:sldId id="850" r:id="rId23"/>
    <p:sldId id="933" r:id="rId24"/>
    <p:sldId id="936" r:id="rId25"/>
    <p:sldId id="869" r:id="rId26"/>
    <p:sldId id="860" r:id="rId27"/>
    <p:sldId id="893" r:id="rId28"/>
    <p:sldId id="955" r:id="rId29"/>
    <p:sldId id="901" r:id="rId30"/>
    <p:sldId id="974" r:id="rId31"/>
    <p:sldId id="902" r:id="rId32"/>
    <p:sldId id="900" r:id="rId33"/>
    <p:sldId id="904" r:id="rId34"/>
    <p:sldId id="934" r:id="rId35"/>
    <p:sldId id="919" r:id="rId36"/>
    <p:sldId id="906" r:id="rId37"/>
    <p:sldId id="957" r:id="rId38"/>
    <p:sldId id="935" r:id="rId39"/>
    <p:sldId id="912" r:id="rId40"/>
    <p:sldId id="918" r:id="rId41"/>
    <p:sldId id="913" r:id="rId42"/>
    <p:sldId id="916" r:id="rId43"/>
    <p:sldId id="760" r:id="rId44"/>
    <p:sldId id="938" r:id="rId45"/>
    <p:sldId id="970" r:id="rId46"/>
    <p:sldId id="971" r:id="rId47"/>
    <p:sldId id="945" r:id="rId48"/>
    <p:sldId id="873" r:id="rId49"/>
    <p:sldId id="958" r:id="rId50"/>
    <p:sldId id="848" r:id="rId51"/>
    <p:sldId id="903" r:id="rId52"/>
  </p:sldIdLst>
  <p:sldSz cx="13003213" cy="97567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66"/>
    <a:srgbClr val="003366"/>
    <a:srgbClr val="000000"/>
    <a:srgbClr val="FF5050"/>
    <a:srgbClr val="800000"/>
    <a:srgbClr val="000066"/>
    <a:srgbClr val="FF9900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8" autoAdjust="0"/>
    <p:restoredTop sz="98599" autoAdjust="0"/>
  </p:normalViewPr>
  <p:slideViewPr>
    <p:cSldViewPr>
      <p:cViewPr>
        <p:scale>
          <a:sx n="48" d="100"/>
          <a:sy n="48" d="100"/>
        </p:scale>
        <p:origin x="-1080" y="-204"/>
      </p:cViewPr>
      <p:guideLst>
        <p:guide orient="horz" pos="3073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53" y="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pdc5\hdemonfa\My%20Documents\ASPERA-2\WP2%20-%20Network%20extension%20&amp;%20ApP%20status%20update\Task%202.2%20-%20Census%20of%20funding%20%5bFOM-MICINN%5d\Premium%20version\Docs-4-%20premium-version\Main%20Part%20%5bFigures%5d\Figures%2017-22_Budget%20and%20FTE%20graphs\Figure%2017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20"/>
    </c:view3D>
    <c:floor>
      <c:thickness val="0"/>
      <c:spPr>
        <a:solidFill>
          <a:srgbClr val="CCFF66">
            <a:alpha val="64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1507893327016E-2"/>
          <c:y val="0.19394777750737799"/>
          <c:w val="0.9362180960525287"/>
          <c:h val="0.645489378786935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'Total Budget (M€)_Table &amp; Graph'!$B$1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0033CC"/>
            </a:solidFill>
            <a:ln>
              <a:solidFill>
                <a:srgbClr val="0033CC"/>
              </a:solidFill>
            </a:ln>
          </c:spPr>
          <c:invertIfNegative val="0"/>
          <c:cat>
            <c:strRef>
              <c:f>'Total Budget (M€)_Table &amp; Graph'!$A$2:$A$17</c:f>
              <c:strCache>
                <c:ptCount val="16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Spain</c:v>
                </c:pt>
                <c:pt idx="4">
                  <c:v>United Kingdom</c:v>
                </c:pt>
                <c:pt idx="5">
                  <c:v>Netherlands</c:v>
                </c:pt>
                <c:pt idx="6">
                  <c:v>Switzerland</c:v>
                </c:pt>
                <c:pt idx="7">
                  <c:v>Sweden</c:v>
                </c:pt>
                <c:pt idx="8">
                  <c:v>Greece</c:v>
                </c:pt>
                <c:pt idx="9">
                  <c:v>Portugal</c:v>
                </c:pt>
                <c:pt idx="10">
                  <c:v>Belgium</c:v>
                </c:pt>
                <c:pt idx="11">
                  <c:v>Czech Republic</c:v>
                </c:pt>
                <c:pt idx="12">
                  <c:v>Romania</c:v>
                </c:pt>
                <c:pt idx="13">
                  <c:v>Croatia</c:v>
                </c:pt>
                <c:pt idx="14">
                  <c:v>Poland</c:v>
                </c:pt>
                <c:pt idx="15">
                  <c:v>Hungary</c:v>
                </c:pt>
              </c:strCache>
            </c:strRef>
          </c:cat>
          <c:val>
            <c:numRef>
              <c:f>'Total Budget (M€)_Table &amp; Graph'!$B$2:$B$17</c:f>
              <c:numCache>
                <c:formatCode>0.00</c:formatCode>
                <c:ptCount val="16"/>
                <c:pt idx="0">
                  <c:v>58.6</c:v>
                </c:pt>
                <c:pt idx="1">
                  <c:v>51.46</c:v>
                </c:pt>
                <c:pt idx="2">
                  <c:v>44</c:v>
                </c:pt>
                <c:pt idx="3">
                  <c:v>10</c:v>
                </c:pt>
                <c:pt idx="4">
                  <c:v>9</c:v>
                </c:pt>
                <c:pt idx="5">
                  <c:v>6.09</c:v>
                </c:pt>
                <c:pt idx="6">
                  <c:v>3.1</c:v>
                </c:pt>
                <c:pt idx="7">
                  <c:v>2</c:v>
                </c:pt>
                <c:pt idx="9">
                  <c:v>1.08</c:v>
                </c:pt>
                <c:pt idx="10" formatCode="General">
                  <c:v>0.73000000000000065</c:v>
                </c:pt>
                <c:pt idx="11" formatCode="General">
                  <c:v>0.43000000000000038</c:v>
                </c:pt>
              </c:numCache>
            </c:numRef>
          </c:val>
        </c:ser>
        <c:ser>
          <c:idx val="1"/>
          <c:order val="1"/>
          <c:tx>
            <c:strRef>
              <c:f>'Total Budget (M€)_Table &amp; Graph'!$C$1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'Total Budget (M€)_Table &amp; Graph'!$A$2:$A$17</c:f>
              <c:strCache>
                <c:ptCount val="16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Spain</c:v>
                </c:pt>
                <c:pt idx="4">
                  <c:v>United Kingdom</c:v>
                </c:pt>
                <c:pt idx="5">
                  <c:v>Netherlands</c:v>
                </c:pt>
                <c:pt idx="6">
                  <c:v>Switzerland</c:v>
                </c:pt>
                <c:pt idx="7">
                  <c:v>Sweden</c:v>
                </c:pt>
                <c:pt idx="8">
                  <c:v>Greece</c:v>
                </c:pt>
                <c:pt idx="9">
                  <c:v>Portugal</c:v>
                </c:pt>
                <c:pt idx="10">
                  <c:v>Belgium</c:v>
                </c:pt>
                <c:pt idx="11">
                  <c:v>Czech Republic</c:v>
                </c:pt>
                <c:pt idx="12">
                  <c:v>Romania</c:v>
                </c:pt>
                <c:pt idx="13">
                  <c:v>Croatia</c:v>
                </c:pt>
                <c:pt idx="14">
                  <c:v>Poland</c:v>
                </c:pt>
                <c:pt idx="15">
                  <c:v>Hungary</c:v>
                </c:pt>
              </c:strCache>
            </c:strRef>
          </c:cat>
          <c:val>
            <c:numRef>
              <c:f>'Total Budget (M€)_Table &amp; Graph'!$C$2:$C$17</c:f>
              <c:numCache>
                <c:formatCode>General</c:formatCode>
                <c:ptCount val="16"/>
                <c:pt idx="0" formatCode="0.00">
                  <c:v>57.7</c:v>
                </c:pt>
                <c:pt idx="1">
                  <c:v>59.4</c:v>
                </c:pt>
                <c:pt idx="2">
                  <c:v>49.56</c:v>
                </c:pt>
                <c:pt idx="3" formatCode="0.00">
                  <c:v>16.7</c:v>
                </c:pt>
                <c:pt idx="4" formatCode="0.00">
                  <c:v>11.3</c:v>
                </c:pt>
                <c:pt idx="5" formatCode="0.00">
                  <c:v>5.35</c:v>
                </c:pt>
                <c:pt idx="6">
                  <c:v>5.9300000000000024</c:v>
                </c:pt>
                <c:pt idx="7" formatCode="0.00">
                  <c:v>3</c:v>
                </c:pt>
                <c:pt idx="8">
                  <c:v>2.65</c:v>
                </c:pt>
                <c:pt idx="9">
                  <c:v>1.22</c:v>
                </c:pt>
                <c:pt idx="10">
                  <c:v>0.85000000000000064</c:v>
                </c:pt>
                <c:pt idx="11">
                  <c:v>0.51</c:v>
                </c:pt>
                <c:pt idx="12">
                  <c:v>0.56000000000000005</c:v>
                </c:pt>
                <c:pt idx="13">
                  <c:v>0.48000000000000032</c:v>
                </c:pt>
                <c:pt idx="14" formatCode="0.00">
                  <c:v>0.44800000000000001</c:v>
                </c:pt>
                <c:pt idx="15" formatCode="0.00">
                  <c:v>0.33600000000000074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436416"/>
        <c:axId val="139437952"/>
        <c:axId val="0"/>
      </c:bar3DChart>
      <c:catAx>
        <c:axId val="13943641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9437952"/>
        <c:crosses val="autoZero"/>
        <c:auto val="1"/>
        <c:lblAlgn val="ctr"/>
        <c:lblOffset val="100"/>
        <c:noMultiLvlLbl val="0"/>
      </c:catAx>
      <c:valAx>
        <c:axId val="139437952"/>
        <c:scaling>
          <c:orientation val="minMax"/>
          <c:max val="6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 dirty="0" smtClean="0"/>
                  <a:t>Total ApP Budget</a:t>
                </a:r>
                <a:r>
                  <a:rPr lang="en-GB" sz="1600" baseline="0" dirty="0" smtClean="0"/>
                  <a:t> (M€)</a:t>
                </a:r>
                <a:endParaRPr lang="en-GB" sz="1600" dirty="0"/>
              </a:p>
            </c:rich>
          </c:tx>
          <c:layout>
            <c:manualLayout>
              <c:xMode val="edge"/>
              <c:yMode val="edge"/>
              <c:x val="1.2374014517597733E-2"/>
              <c:y val="0.1213767311865320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39436416"/>
        <c:crosses val="autoZero"/>
        <c:crossBetween val="between"/>
        <c:minorUnit val="5"/>
      </c:valAx>
    </c:plotArea>
    <c:legend>
      <c:legendPos val="r"/>
      <c:layout>
        <c:manualLayout>
          <c:xMode val="edge"/>
          <c:yMode val="edge"/>
          <c:x val="0.82555722656707864"/>
          <c:y val="2.5143804715164241E-3"/>
          <c:w val="0.17123585367391611"/>
          <c:h val="8.820382154044874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FA1EC37-6E6C-44F4-BB8E-150009F43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2BC0112-F6BF-4900-AB2D-72C7B463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6CA622C0-18CC-104A-AB4A-B295FBDC6811}" type="slidenum">
              <a:rPr lang="en-GB" sz="1200">
                <a:latin typeface="Times New Roman" charset="0"/>
              </a:rPr>
              <a:pPr eaLnBrk="1" hangingPunct="1"/>
              <a:t>25</a:t>
            </a:fld>
            <a:endParaRPr lang="en-GB" sz="12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228600" indent="-228600"/>
            <a:endParaRPr lang="fr-FR" sz="2800" b="1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0D9AE-1A78-4103-A7A6-A6A245A64415}" type="slidenum">
              <a:rPr lang="en-US"/>
              <a:pPr/>
              <a:t>39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fr-FR" sz="2800" b="1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0D9AE-1A78-4103-A7A6-A6A245A64415}" type="slidenum">
              <a:rPr lang="en-US"/>
              <a:pPr/>
              <a:t>40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fr-FR" sz="2800" b="1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6830A0-A197-4542-B250-C07680BD3FC0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8" y="4343990"/>
            <a:ext cx="5030064" cy="4114505"/>
          </a:xfrm>
          <a:noFill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136FB6D0-949D-6D4B-B0ED-F2D19C0418C4}" type="slidenum">
              <a:rPr lang="en-GB" sz="1200"/>
              <a:pPr eaLnBrk="1" hangingPunct="1"/>
              <a:t>48</a:t>
            </a:fld>
            <a:endParaRPr lang="en-GB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32591A-7D7A-4EC7-AB75-CBE949054A5C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8" y="4342518"/>
            <a:ext cx="5030064" cy="4114506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3763" cy="2092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9263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4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0875" y="2276475"/>
            <a:ext cx="5773738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77013" y="227647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875" y="5572125"/>
            <a:ext cx="5773738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7013" y="557212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77013" y="227647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77013" y="557212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875" y="390525"/>
            <a:ext cx="11701463" cy="832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4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252" y="280491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500" dirty="0" smtClean="0"/>
          </a:p>
          <a:p>
            <a:r>
              <a:rPr lang="de-DE" sz="2800" b="1" dirty="0" smtClean="0">
                <a:solidFill>
                  <a:srgbClr val="6699FF"/>
                </a:solidFill>
                <a:latin typeface="Agency FB" pitchFamily="34" charset="0"/>
              </a:rPr>
              <a:t>ASPERA</a:t>
            </a:r>
            <a:endParaRPr lang="en-US" sz="2800" b="1" dirty="0">
              <a:solidFill>
                <a:srgbClr val="6699FF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9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4"/>
          <p:cNvSpPr>
            <a:spLocks noChangeShapeType="1"/>
          </p:cNvSpPr>
          <p:nvPr/>
        </p:nvSpPr>
        <p:spPr bwMode="auto">
          <a:xfrm>
            <a:off x="0" y="1905000"/>
            <a:ext cx="2514600" cy="0"/>
          </a:xfrm>
          <a:prstGeom prst="line">
            <a:avLst/>
          </a:prstGeom>
          <a:noFill/>
          <a:ln w="28575">
            <a:solidFill>
              <a:srgbClr val="F195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46"/>
          <p:cNvSpPr>
            <a:spLocks noChangeArrowheads="1"/>
          </p:cNvSpPr>
          <p:nvPr/>
        </p:nvSpPr>
        <p:spPr bwMode="auto">
          <a:xfrm>
            <a:off x="2514600" y="1219200"/>
            <a:ext cx="11506200" cy="685800"/>
          </a:xfrm>
          <a:prstGeom prst="parallelogram">
            <a:avLst>
              <a:gd name="adj" fmla="val 8909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195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latin typeface="Arial" charset="0"/>
            </a:endParaRPr>
          </a:p>
        </p:txBody>
      </p:sp>
      <p:sp>
        <p:nvSpPr>
          <p:cNvPr id="1028" name="Line 47"/>
          <p:cNvSpPr>
            <a:spLocks noChangeShapeType="1"/>
          </p:cNvSpPr>
          <p:nvPr/>
        </p:nvSpPr>
        <p:spPr bwMode="auto">
          <a:xfrm flipV="1">
            <a:off x="2514600" y="1219200"/>
            <a:ext cx="609600" cy="685800"/>
          </a:xfrm>
          <a:prstGeom prst="line">
            <a:avLst/>
          </a:prstGeom>
          <a:noFill/>
          <a:ln w="28575">
            <a:solidFill>
              <a:srgbClr val="F195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48"/>
          <p:cNvSpPr>
            <a:spLocks noChangeShapeType="1"/>
          </p:cNvSpPr>
          <p:nvPr/>
        </p:nvSpPr>
        <p:spPr bwMode="auto">
          <a:xfrm>
            <a:off x="3124200" y="1219200"/>
            <a:ext cx="9879013" cy="0"/>
          </a:xfrm>
          <a:prstGeom prst="line">
            <a:avLst/>
          </a:prstGeom>
          <a:noFill/>
          <a:ln w="28575">
            <a:solidFill>
              <a:srgbClr val="F195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49"/>
          <p:cNvSpPr txBox="1">
            <a:spLocks noChangeArrowheads="1"/>
          </p:cNvSpPr>
          <p:nvPr/>
        </p:nvSpPr>
        <p:spPr bwMode="auto">
          <a:xfrm>
            <a:off x="3048000" y="1249363"/>
            <a:ext cx="502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F1951B"/>
                </a:solidFill>
                <a:latin typeface="Arial Black" pitchFamily="34" charset="0"/>
              </a:rPr>
              <a:t>Astroparticle Physics for Europe</a:t>
            </a:r>
          </a:p>
        </p:txBody>
      </p:sp>
      <p:sp>
        <p:nvSpPr>
          <p:cNvPr id="1031" name="Rectangle 52"/>
          <p:cNvSpPr>
            <a:spLocks noChangeArrowheads="1"/>
          </p:cNvSpPr>
          <p:nvPr/>
        </p:nvSpPr>
        <p:spPr bwMode="auto">
          <a:xfrm>
            <a:off x="5699125" y="73628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1032" name="Text Box 53"/>
          <p:cNvSpPr txBox="1">
            <a:spLocks noChangeArrowheads="1"/>
          </p:cNvSpPr>
          <p:nvPr/>
        </p:nvSpPr>
        <p:spPr bwMode="auto">
          <a:xfrm>
            <a:off x="11734800" y="914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4C250C7F-7E97-4875-84B5-C587F20693C4}" type="slidenum">
              <a:rPr lang="en-US">
                <a:solidFill>
                  <a:srgbClr val="015C94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srgbClr val="015C94"/>
                </a:solidFill>
                <a:latin typeface="Arial" charset="0"/>
              </a:rPr>
              <a:t>.</a:t>
            </a:r>
          </a:p>
        </p:txBody>
      </p:sp>
      <p:pic>
        <p:nvPicPr>
          <p:cNvPr id="1033" name="Picture 54" descr="cosmic_ray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56"/>
          <p:cNvSpPr>
            <a:spLocks noChangeArrowheads="1"/>
          </p:cNvSpPr>
          <p:nvPr userDrawn="1"/>
        </p:nvSpPr>
        <p:spPr bwMode="auto">
          <a:xfrm>
            <a:off x="0" y="0"/>
            <a:ext cx="1101725" cy="163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59"/>
          <p:cNvSpPr>
            <a:spLocks noChangeArrowheads="1"/>
          </p:cNvSpPr>
          <p:nvPr userDrawn="1"/>
        </p:nvSpPr>
        <p:spPr bwMode="auto">
          <a:xfrm>
            <a:off x="0" y="990600"/>
            <a:ext cx="1676400" cy="13668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58"/>
          <p:cNvSpPr>
            <a:spLocks noChangeShapeType="1"/>
          </p:cNvSpPr>
          <p:nvPr userDrawn="1"/>
        </p:nvSpPr>
        <p:spPr bwMode="auto">
          <a:xfrm flipH="1">
            <a:off x="0" y="1277938"/>
            <a:ext cx="1300321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Text Box 60"/>
          <p:cNvSpPr txBox="1">
            <a:spLocks noChangeArrowheads="1"/>
          </p:cNvSpPr>
          <p:nvPr userDrawn="1"/>
        </p:nvSpPr>
        <p:spPr bwMode="auto">
          <a:xfrm>
            <a:off x="0" y="251936"/>
            <a:ext cx="13144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endParaRPr lang="de-DE" sz="1200" b="1" dirty="0">
              <a:solidFill>
                <a:srgbClr val="6699FF"/>
              </a:solidFill>
            </a:endParaRPr>
          </a:p>
          <a:p>
            <a:r>
              <a:rPr lang="de-DE" sz="1000" b="1" dirty="0">
                <a:solidFill>
                  <a:srgbClr val="6699FF"/>
                </a:solidFill>
              </a:rPr>
              <a:t> </a:t>
            </a:r>
            <a:r>
              <a:rPr lang="de-DE" sz="3200" b="1" dirty="0" smtClean="0">
                <a:solidFill>
                  <a:srgbClr val="6699FF"/>
                </a:solidFill>
                <a:latin typeface="Agency FB" pitchFamily="34" charset="0"/>
              </a:rPr>
              <a:t>ASPERA</a:t>
            </a:r>
            <a:endParaRPr lang="en-GB" sz="3200" b="1" dirty="0">
              <a:solidFill>
                <a:srgbClr val="6699FF"/>
              </a:solidFill>
              <a:latin typeface="Agency FB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PERA_ROADMA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89" y="-8669475"/>
            <a:ext cx="13322301" cy="184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181225" y="414338"/>
            <a:ext cx="105346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rgbClr val="1C1C1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Astroparticle Physics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052888" y="7110413"/>
            <a:ext cx="6176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de-DE" sz="4000" b="1" dirty="0">
                <a:solidFill>
                  <a:schemeClr val="bg1"/>
                </a:solidFill>
                <a:latin typeface="Arial Narrow" pitchFamily="34" charset="0"/>
              </a:rPr>
              <a:t>Christian Spiering, DESY         </a:t>
            </a:r>
          </a:p>
          <a:p>
            <a:endParaRPr lang="de-DE" sz="40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de-DE" sz="3200" b="1" dirty="0" smtClean="0">
                <a:solidFill>
                  <a:schemeClr val="bg1"/>
                </a:solidFill>
                <a:latin typeface="Arial Narrow" pitchFamily="34" charset="0"/>
              </a:rPr>
              <a:t>Dubna, Dec. 8, </a:t>
            </a:r>
            <a:r>
              <a:rPr lang="de-DE" sz="3200" b="1" dirty="0">
                <a:solidFill>
                  <a:schemeClr val="bg1"/>
                </a:solidFill>
                <a:latin typeface="Arial Narrow" pitchFamily="34" charset="0"/>
              </a:rPr>
              <a:t>2011</a:t>
            </a:r>
            <a:endParaRPr lang="de-DE" sz="3600" b="1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de-DE" sz="32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GB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8253413"/>
            <a:ext cx="2828925" cy="150336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125913" y="2357438"/>
            <a:ext cx="8653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de-DE" sz="6000" b="1">
                <a:latin typeface="Arial Narrow" pitchFamily="34" charset="0"/>
              </a:rPr>
              <a:t>The 2011 ASPERA Roadmap</a:t>
            </a:r>
            <a:endParaRPr lang="en-US" sz="6000" b="1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PERA_ROADMA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-8604250"/>
            <a:ext cx="13322301" cy="183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9" y="3222203"/>
            <a:ext cx="4029642" cy="5745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63" y="3222203"/>
            <a:ext cx="3970947" cy="5745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8807" y="3222203"/>
            <a:ext cx="4063504" cy="574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0319" y="5607192"/>
            <a:ext cx="11702892" cy="221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6800" dirty="0">
                <a:ea typeface="ＭＳ Ｐゴシック" pitchFamily="1" charset="-128"/>
              </a:rPr>
              <a:t>2007		 </a:t>
            </a:r>
            <a:r>
              <a:rPr lang="de-DE" sz="6800" dirty="0" smtClean="0">
                <a:ea typeface="ＭＳ Ｐゴシック" pitchFamily="1" charset="-128"/>
              </a:rPr>
              <a:t> </a:t>
            </a:r>
            <a:r>
              <a:rPr lang="de-DE" sz="6800" dirty="0" smtClean="0">
                <a:solidFill>
                  <a:schemeClr val="bg1"/>
                </a:solidFill>
                <a:ea typeface="ＭＳ Ｐゴシック" pitchFamily="1" charset="-128"/>
              </a:rPr>
              <a:t>2008         2011   </a:t>
            </a:r>
            <a:r>
              <a:rPr lang="de-DE" sz="6800" dirty="0" smtClean="0">
                <a:ea typeface="ＭＳ Ｐゴシック" pitchFamily="1" charset="-128"/>
              </a:rPr>
              <a:t> </a:t>
            </a:r>
            <a:r>
              <a:rPr lang="de-DE" sz="6800" dirty="0">
                <a:ea typeface="ＭＳ Ｐゴシック" pitchFamily="1" charset="-128"/>
              </a:rPr>
              <a:t>	    </a:t>
            </a:r>
            <a:endParaRPr lang="en-GB" sz="6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2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69158" y="557907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de-DE" sz="5200" dirty="0" smtClean="0">
                <a:solidFill>
                  <a:schemeClr val="bg1"/>
                </a:solidFill>
                <a:latin typeface="+mj-lt"/>
              </a:rPr>
              <a:t>Medium scale,  </a:t>
            </a:r>
            <a:r>
              <a:rPr lang="de-DE" sz="5200" dirty="0" smtClean="0">
                <a:solidFill>
                  <a:schemeClr val="bg1"/>
                </a:solidFill>
                <a:latin typeface="+mj-lt"/>
              </a:rPr>
              <a:t>ongoing/extension</a:t>
            </a:r>
          </a:p>
          <a:p>
            <a:pPr>
              <a:buFontTx/>
              <a:buChar char="-"/>
            </a:pPr>
            <a:endParaRPr lang="de-DE" sz="10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de-DE" sz="5200" dirty="0" smtClean="0">
                <a:solidFill>
                  <a:schemeClr val="bg1"/>
                </a:solidFill>
                <a:latin typeface="+mj-lt"/>
              </a:rPr>
              <a:t>Large scale (few hundred M€),   mid of </a:t>
            </a:r>
            <a:r>
              <a:rPr lang="de-DE" sz="5200" dirty="0" smtClean="0">
                <a:solidFill>
                  <a:schemeClr val="bg1"/>
                </a:solidFill>
                <a:latin typeface="+mj-lt"/>
              </a:rPr>
              <a:t>decade</a:t>
            </a:r>
          </a:p>
          <a:p>
            <a:pPr>
              <a:buFontTx/>
              <a:buChar char="-"/>
            </a:pPr>
            <a:endParaRPr lang="de-DE" sz="10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de-DE" sz="5200" dirty="0" smtClean="0">
                <a:solidFill>
                  <a:schemeClr val="bg1"/>
                </a:solidFill>
                <a:latin typeface="+mj-lt"/>
              </a:rPr>
              <a:t>Very large scale (several hundred M€ to G€),  end of decade</a:t>
            </a: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3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7177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5200" b="1" dirty="0" smtClean="0">
                <a:solidFill>
                  <a:schemeClr val="bg1"/>
                </a:solidFill>
                <a:latin typeface="+mj-lt"/>
              </a:rPr>
              <a:t>Medium scale</a:t>
            </a:r>
            <a:endParaRPr lang="de-DE" sz="5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8522" y="1422003"/>
            <a:ext cx="9844572" cy="63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Advanced detectors for gravitational waves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1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Dark Matter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Neutrino properties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Extension of the  </a:t>
            </a:r>
            <a:r>
              <a:rPr lang="en-GB" sz="4400" dirty="0" err="1" smtClean="0">
                <a:solidFill>
                  <a:schemeClr val="bg1"/>
                </a:solidFill>
                <a:latin typeface="+mj-lt"/>
              </a:rPr>
              <a:t>Modane</a:t>
            </a: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                  Underground Laboratory (LSM)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61246" y="6278401"/>
            <a:ext cx="9887224" cy="4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“We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prioritize </a:t>
            </a: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these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projects for immediate  </a:t>
            </a: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funding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, and urge </a:t>
            </a: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agencies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to join their forces for an </a:t>
            </a: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effective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, substantial </a:t>
            </a: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support”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800" dirty="0" smtClean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impressing momentum which needs   to be maintained;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enter a region with high discovery potential;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hand in hand with LHC physics;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technologically ready and worldwide community  </a:t>
            </a:r>
          </a:p>
          <a:p>
            <a:pPr lvl="1" eaLnBrk="1" hangingPunct="1">
              <a:lnSpc>
                <a:spcPct val="90000"/>
              </a:lnSpc>
            </a:pPr>
            <a:endParaRPr lang="en-GB" sz="2800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        </a:t>
            </a:r>
            <a:endParaRPr lang="en-GB" sz="2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87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5200" b="1" dirty="0" smtClean="0">
                <a:solidFill>
                  <a:schemeClr val="bg1"/>
                </a:solidFill>
                <a:latin typeface="+mj-lt"/>
              </a:rPr>
              <a:t>Medium scale</a:t>
            </a:r>
            <a:endParaRPr lang="de-DE" sz="5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8522" y="1422003"/>
            <a:ext cx="9844572" cy="63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6600" dirty="0" smtClean="0">
                <a:solidFill>
                  <a:schemeClr val="bg1"/>
                </a:solidFill>
                <a:latin typeface="+mj-lt"/>
              </a:rPr>
              <a:t>Advanced detectors for gravitational waves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Dark Matter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Neutrino properties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Extension of the 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Modane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 Underground Laboratory (LSM)</a:t>
            </a:r>
          </a:p>
        </p:txBody>
      </p:sp>
    </p:spTree>
    <p:extLst>
      <p:ext uri="{BB962C8B-B14F-4D97-AF65-F5344CB8AC3E}">
        <p14:creationId xmlns:p14="http://schemas.microsoft.com/office/powerpoint/2010/main" val="3156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5200" b="1" dirty="0" smtClean="0">
                <a:solidFill>
                  <a:schemeClr val="bg1"/>
                </a:solidFill>
                <a:latin typeface="+mj-lt"/>
              </a:rPr>
              <a:t>Medium scale</a:t>
            </a:r>
            <a:endParaRPr lang="de-DE" sz="5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8522" y="1422003"/>
            <a:ext cx="9844572" cy="63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Advanced detectors for gravitational waves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1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Dark Matter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Neutrino properties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Extension of the 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Modane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  Underground Laboratory (LSM)</a:t>
            </a:r>
          </a:p>
        </p:txBody>
      </p:sp>
    </p:spTree>
    <p:extLst>
      <p:ext uri="{BB962C8B-B14F-4D97-AF65-F5344CB8AC3E}">
        <p14:creationId xmlns:p14="http://schemas.microsoft.com/office/powerpoint/2010/main" val="3882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-555625" y="2357438"/>
            <a:ext cx="13558838" cy="7399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300288" y="1709737"/>
            <a:ext cx="10036175" cy="7272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en-GB" sz="3400">
              <a:latin typeface="Times New Roman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604963" y="9169400"/>
            <a:ext cx="106330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000">
                <a:latin typeface="Arial" charset="0"/>
              </a:rPr>
              <a:t>1980    1985     1990     1995     2000      2005     2010    2015</a:t>
            </a:r>
            <a:endParaRPr lang="en-GB" sz="3000">
              <a:latin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90600" y="182245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-4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87400" y="8277225"/>
            <a:ext cx="1082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-10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889000" y="6022975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-8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90600" y="397510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-6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322513" y="2303463"/>
            <a:ext cx="4711700" cy="81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7750175" y="3533775"/>
            <a:ext cx="1023938" cy="1125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8977313" y="4968875"/>
            <a:ext cx="923925" cy="13303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 rot="-5400000">
            <a:off x="-1150938" y="5302251"/>
            <a:ext cx="3457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Cross section (pb)</a:t>
            </a:r>
            <a:endParaRPr lang="en-GB" sz="3100">
              <a:latin typeface="Arial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388475" y="5583238"/>
            <a:ext cx="1841500" cy="143351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11128375" y="6915150"/>
            <a:ext cx="922338" cy="1127125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8670925" y="4557713"/>
            <a:ext cx="411163" cy="512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7034213" y="3122613"/>
            <a:ext cx="715962" cy="411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Freeform 17"/>
          <p:cNvSpPr>
            <a:spLocks/>
          </p:cNvSpPr>
          <p:nvPr/>
        </p:nvSpPr>
        <p:spPr bwMode="auto">
          <a:xfrm>
            <a:off x="10002838" y="6402388"/>
            <a:ext cx="963612" cy="1500187"/>
          </a:xfrm>
          <a:custGeom>
            <a:avLst/>
            <a:gdLst>
              <a:gd name="T0" fmla="*/ 0 w 320"/>
              <a:gd name="T1" fmla="*/ 0 h 549"/>
              <a:gd name="T2" fmla="*/ 963612 w 320"/>
              <a:gd name="T3" fmla="*/ 1500187 h 54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0" h="549">
                <a:moveTo>
                  <a:pt x="0" y="0"/>
                </a:moveTo>
                <a:lnTo>
                  <a:pt x="320" y="549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0893425" y="7831138"/>
            <a:ext cx="792163" cy="115093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Freeform 19"/>
          <p:cNvSpPr>
            <a:spLocks/>
          </p:cNvSpPr>
          <p:nvPr/>
        </p:nvSpPr>
        <p:spPr bwMode="auto">
          <a:xfrm>
            <a:off x="9721850" y="5926138"/>
            <a:ext cx="2281238" cy="3084512"/>
          </a:xfrm>
          <a:custGeom>
            <a:avLst/>
            <a:gdLst>
              <a:gd name="T0" fmla="*/ 0 w 1437"/>
              <a:gd name="T1" fmla="*/ 0 h 1943"/>
              <a:gd name="T2" fmla="*/ 1193800 w 1437"/>
              <a:gd name="T3" fmla="*/ 1808162 h 1943"/>
              <a:gd name="T4" fmla="*/ 1689100 w 1437"/>
              <a:gd name="T5" fmla="*/ 2532062 h 1943"/>
              <a:gd name="T6" fmla="*/ 1993900 w 1437"/>
              <a:gd name="T7" fmla="*/ 2970212 h 1943"/>
              <a:gd name="T8" fmla="*/ 2222500 w 1437"/>
              <a:gd name="T9" fmla="*/ 3008312 h 1943"/>
              <a:gd name="T10" fmla="*/ 2260600 w 1437"/>
              <a:gd name="T11" fmla="*/ 2513012 h 1943"/>
              <a:gd name="T12" fmla="*/ 2227263 w 1437"/>
              <a:gd name="T13" fmla="*/ 2319337 h 1943"/>
              <a:gd name="T14" fmla="*/ 2227263 w 1437"/>
              <a:gd name="T15" fmla="*/ 2116137 h 1943"/>
              <a:gd name="T16" fmla="*/ 1900238 w 1437"/>
              <a:gd name="T17" fmla="*/ 1673225 h 1943"/>
              <a:gd name="T18" fmla="*/ 1460500 w 1437"/>
              <a:gd name="T19" fmla="*/ 1141412 h 1943"/>
              <a:gd name="T20" fmla="*/ 763588 w 1437"/>
              <a:gd name="T21" fmla="*/ 577850 h 1943"/>
              <a:gd name="T22" fmla="*/ 0 w 1437"/>
              <a:gd name="T23" fmla="*/ 0 h 19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37" h="1943">
                <a:moveTo>
                  <a:pt x="0" y="0"/>
                </a:moveTo>
                <a:cubicBezTo>
                  <a:pt x="45" y="129"/>
                  <a:pt x="575" y="873"/>
                  <a:pt x="752" y="1139"/>
                </a:cubicBezTo>
                <a:cubicBezTo>
                  <a:pt x="929" y="1405"/>
                  <a:pt x="980" y="1473"/>
                  <a:pt x="1064" y="1595"/>
                </a:cubicBezTo>
                <a:cubicBezTo>
                  <a:pt x="1148" y="1717"/>
                  <a:pt x="1200" y="1821"/>
                  <a:pt x="1256" y="1871"/>
                </a:cubicBezTo>
                <a:cubicBezTo>
                  <a:pt x="1312" y="1921"/>
                  <a:pt x="1372" y="1943"/>
                  <a:pt x="1400" y="1895"/>
                </a:cubicBezTo>
                <a:cubicBezTo>
                  <a:pt x="1428" y="1847"/>
                  <a:pt x="1424" y="1655"/>
                  <a:pt x="1424" y="1583"/>
                </a:cubicBezTo>
                <a:cubicBezTo>
                  <a:pt x="1424" y="1511"/>
                  <a:pt x="1406" y="1503"/>
                  <a:pt x="1403" y="1461"/>
                </a:cubicBezTo>
                <a:cubicBezTo>
                  <a:pt x="1400" y="1419"/>
                  <a:pt x="1437" y="1401"/>
                  <a:pt x="1403" y="1333"/>
                </a:cubicBezTo>
                <a:cubicBezTo>
                  <a:pt x="1369" y="1264"/>
                  <a:pt x="1277" y="1156"/>
                  <a:pt x="1197" y="1054"/>
                </a:cubicBezTo>
                <a:cubicBezTo>
                  <a:pt x="1117" y="952"/>
                  <a:pt x="1039" y="834"/>
                  <a:pt x="920" y="719"/>
                </a:cubicBezTo>
                <a:cubicBezTo>
                  <a:pt x="801" y="604"/>
                  <a:pt x="634" y="484"/>
                  <a:pt x="481" y="364"/>
                </a:cubicBezTo>
                <a:cubicBezTo>
                  <a:pt x="328" y="244"/>
                  <a:pt x="100" y="75"/>
                  <a:pt x="0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00828" y="1964035"/>
            <a:ext cx="370382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2006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8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-555625" y="2357438"/>
            <a:ext cx="13558838" cy="7399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300288" y="1709737"/>
            <a:ext cx="10036175" cy="7272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en-GB" sz="3400">
              <a:latin typeface="Times New Roman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604963" y="9169400"/>
            <a:ext cx="106330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000">
                <a:latin typeface="Arial" charset="0"/>
              </a:rPr>
              <a:t>1980    1985     1990     1995     2000      2005     2010    2015</a:t>
            </a:r>
            <a:endParaRPr lang="en-GB" sz="3000">
              <a:latin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90600" y="182245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-4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87400" y="8277225"/>
            <a:ext cx="1082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-10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889000" y="6022975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-8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90600" y="397510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-6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322513" y="2303463"/>
            <a:ext cx="4711700" cy="81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7750175" y="3533775"/>
            <a:ext cx="1023938" cy="1125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8977313" y="4968875"/>
            <a:ext cx="923925" cy="13303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 rot="-5400000">
            <a:off x="-1150938" y="5302251"/>
            <a:ext cx="3457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Cross section (pb)</a:t>
            </a:r>
            <a:endParaRPr lang="en-GB" sz="3100">
              <a:latin typeface="Arial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388475" y="5583238"/>
            <a:ext cx="1841500" cy="143351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11128375" y="6915150"/>
            <a:ext cx="922338" cy="1127125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8670925" y="4557713"/>
            <a:ext cx="411163" cy="512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7034213" y="3122613"/>
            <a:ext cx="715962" cy="411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Freeform 17"/>
          <p:cNvSpPr>
            <a:spLocks/>
          </p:cNvSpPr>
          <p:nvPr/>
        </p:nvSpPr>
        <p:spPr bwMode="auto">
          <a:xfrm>
            <a:off x="10002838" y="6402388"/>
            <a:ext cx="963612" cy="1500187"/>
          </a:xfrm>
          <a:custGeom>
            <a:avLst/>
            <a:gdLst>
              <a:gd name="T0" fmla="*/ 0 w 320"/>
              <a:gd name="T1" fmla="*/ 0 h 549"/>
              <a:gd name="T2" fmla="*/ 963612 w 320"/>
              <a:gd name="T3" fmla="*/ 1500187 h 54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0" h="549">
                <a:moveTo>
                  <a:pt x="0" y="0"/>
                </a:moveTo>
                <a:lnTo>
                  <a:pt x="320" y="549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0893425" y="7831138"/>
            <a:ext cx="792163" cy="115093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Freeform 19"/>
          <p:cNvSpPr>
            <a:spLocks/>
          </p:cNvSpPr>
          <p:nvPr/>
        </p:nvSpPr>
        <p:spPr bwMode="auto">
          <a:xfrm>
            <a:off x="9721850" y="5926138"/>
            <a:ext cx="2281238" cy="3084512"/>
          </a:xfrm>
          <a:custGeom>
            <a:avLst/>
            <a:gdLst>
              <a:gd name="T0" fmla="*/ 0 w 1437"/>
              <a:gd name="T1" fmla="*/ 0 h 1943"/>
              <a:gd name="T2" fmla="*/ 1193800 w 1437"/>
              <a:gd name="T3" fmla="*/ 1808162 h 1943"/>
              <a:gd name="T4" fmla="*/ 1689100 w 1437"/>
              <a:gd name="T5" fmla="*/ 2532062 h 1943"/>
              <a:gd name="T6" fmla="*/ 1993900 w 1437"/>
              <a:gd name="T7" fmla="*/ 2970212 h 1943"/>
              <a:gd name="T8" fmla="*/ 2222500 w 1437"/>
              <a:gd name="T9" fmla="*/ 3008312 h 1943"/>
              <a:gd name="T10" fmla="*/ 2260600 w 1437"/>
              <a:gd name="T11" fmla="*/ 2513012 h 1943"/>
              <a:gd name="T12" fmla="*/ 2227263 w 1437"/>
              <a:gd name="T13" fmla="*/ 2319337 h 1943"/>
              <a:gd name="T14" fmla="*/ 2227263 w 1437"/>
              <a:gd name="T15" fmla="*/ 2116137 h 1943"/>
              <a:gd name="T16" fmla="*/ 1900238 w 1437"/>
              <a:gd name="T17" fmla="*/ 1673225 h 1943"/>
              <a:gd name="T18" fmla="*/ 1460500 w 1437"/>
              <a:gd name="T19" fmla="*/ 1141412 h 1943"/>
              <a:gd name="T20" fmla="*/ 763588 w 1437"/>
              <a:gd name="T21" fmla="*/ 577850 h 1943"/>
              <a:gd name="T22" fmla="*/ 0 w 1437"/>
              <a:gd name="T23" fmla="*/ 0 h 19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37" h="1943">
                <a:moveTo>
                  <a:pt x="0" y="0"/>
                </a:moveTo>
                <a:cubicBezTo>
                  <a:pt x="45" y="129"/>
                  <a:pt x="575" y="873"/>
                  <a:pt x="752" y="1139"/>
                </a:cubicBezTo>
                <a:cubicBezTo>
                  <a:pt x="929" y="1405"/>
                  <a:pt x="980" y="1473"/>
                  <a:pt x="1064" y="1595"/>
                </a:cubicBezTo>
                <a:cubicBezTo>
                  <a:pt x="1148" y="1717"/>
                  <a:pt x="1200" y="1821"/>
                  <a:pt x="1256" y="1871"/>
                </a:cubicBezTo>
                <a:cubicBezTo>
                  <a:pt x="1312" y="1921"/>
                  <a:pt x="1372" y="1943"/>
                  <a:pt x="1400" y="1895"/>
                </a:cubicBezTo>
                <a:cubicBezTo>
                  <a:pt x="1428" y="1847"/>
                  <a:pt x="1424" y="1655"/>
                  <a:pt x="1424" y="1583"/>
                </a:cubicBezTo>
                <a:cubicBezTo>
                  <a:pt x="1424" y="1511"/>
                  <a:pt x="1406" y="1503"/>
                  <a:pt x="1403" y="1461"/>
                </a:cubicBezTo>
                <a:cubicBezTo>
                  <a:pt x="1400" y="1419"/>
                  <a:pt x="1437" y="1401"/>
                  <a:pt x="1403" y="1333"/>
                </a:cubicBezTo>
                <a:cubicBezTo>
                  <a:pt x="1369" y="1264"/>
                  <a:pt x="1277" y="1156"/>
                  <a:pt x="1197" y="1054"/>
                </a:cubicBezTo>
                <a:cubicBezTo>
                  <a:pt x="1117" y="952"/>
                  <a:pt x="1039" y="834"/>
                  <a:pt x="920" y="719"/>
                </a:cubicBezTo>
                <a:cubicBezTo>
                  <a:pt x="801" y="604"/>
                  <a:pt x="634" y="484"/>
                  <a:pt x="481" y="364"/>
                </a:cubicBezTo>
                <a:cubicBezTo>
                  <a:pt x="328" y="244"/>
                  <a:pt x="100" y="75"/>
                  <a:pt x="0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41" name="AutoShape 22"/>
          <p:cNvSpPr>
            <a:spLocks noChangeArrowheads="1"/>
          </p:cNvSpPr>
          <p:nvPr/>
        </p:nvSpPr>
        <p:spPr bwMode="auto">
          <a:xfrm>
            <a:off x="9382125" y="4878388"/>
            <a:ext cx="698500" cy="625475"/>
          </a:xfrm>
          <a:prstGeom prst="star4">
            <a:avLst>
              <a:gd name="adj" fmla="val 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Rectangle 23"/>
          <p:cNvSpPr>
            <a:spLocks noChangeArrowheads="1"/>
          </p:cNvSpPr>
          <p:nvPr/>
        </p:nvSpPr>
        <p:spPr bwMode="auto">
          <a:xfrm>
            <a:off x="10677525" y="4518025"/>
            <a:ext cx="1127125" cy="82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r>
              <a:rPr lang="de-DE" sz="3400" dirty="0"/>
              <a:t>LHC</a:t>
            </a:r>
          </a:p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r>
              <a:rPr lang="de-DE" dirty="0"/>
              <a:t>    </a:t>
            </a:r>
            <a:endParaRPr lang="en-GB" dirty="0"/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10893425" y="53832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00828" y="1964035"/>
            <a:ext cx="370382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2008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-1131242" y="2357438"/>
            <a:ext cx="13558838" cy="7399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014538" y="1689100"/>
            <a:ext cx="10036175" cy="7272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en-GB" sz="3400">
              <a:latin typeface="Times New Roman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04963" y="9169400"/>
            <a:ext cx="106330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000">
                <a:latin typeface="Arial" charset="0"/>
              </a:rPr>
              <a:t>1980    1985     1990     1995     2000      2005     2010    2015</a:t>
            </a:r>
            <a:endParaRPr lang="en-GB" sz="3000">
              <a:latin typeface="Arial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90600" y="182245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-4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87400" y="8277225"/>
            <a:ext cx="1082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-10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89000" y="6022975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-8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90600" y="397510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-6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2322513" y="2303463"/>
            <a:ext cx="4711700" cy="81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750175" y="3533775"/>
            <a:ext cx="1023938" cy="1125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8977313" y="4968875"/>
            <a:ext cx="923925" cy="13303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 rot="-5400000">
            <a:off x="-1150938" y="5302251"/>
            <a:ext cx="3457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Cross section (pb)</a:t>
            </a:r>
            <a:endParaRPr lang="en-GB" sz="3100">
              <a:latin typeface="Arial" charset="0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9388475" y="5583238"/>
            <a:ext cx="1841500" cy="143351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11128375" y="6915150"/>
            <a:ext cx="922338" cy="1127125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8670925" y="4557713"/>
            <a:ext cx="411163" cy="512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7034213" y="3122613"/>
            <a:ext cx="715962" cy="411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Freeform 17"/>
          <p:cNvSpPr>
            <a:spLocks/>
          </p:cNvSpPr>
          <p:nvPr/>
        </p:nvSpPr>
        <p:spPr bwMode="auto">
          <a:xfrm>
            <a:off x="10002838" y="6402388"/>
            <a:ext cx="963612" cy="1500187"/>
          </a:xfrm>
          <a:custGeom>
            <a:avLst/>
            <a:gdLst>
              <a:gd name="T0" fmla="*/ 0 w 320"/>
              <a:gd name="T1" fmla="*/ 0 h 549"/>
              <a:gd name="T2" fmla="*/ 963612 w 320"/>
              <a:gd name="T3" fmla="*/ 1500187 h 54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0" h="549">
                <a:moveTo>
                  <a:pt x="0" y="0"/>
                </a:moveTo>
                <a:lnTo>
                  <a:pt x="320" y="549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10893425" y="7831138"/>
            <a:ext cx="792163" cy="115093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9721850" y="5926138"/>
            <a:ext cx="2281238" cy="3084512"/>
          </a:xfrm>
          <a:custGeom>
            <a:avLst/>
            <a:gdLst>
              <a:gd name="T0" fmla="*/ 0 w 1437"/>
              <a:gd name="T1" fmla="*/ 0 h 1943"/>
              <a:gd name="T2" fmla="*/ 1193800 w 1437"/>
              <a:gd name="T3" fmla="*/ 1808162 h 1943"/>
              <a:gd name="T4" fmla="*/ 1689100 w 1437"/>
              <a:gd name="T5" fmla="*/ 2532062 h 1943"/>
              <a:gd name="T6" fmla="*/ 1993900 w 1437"/>
              <a:gd name="T7" fmla="*/ 2970212 h 1943"/>
              <a:gd name="T8" fmla="*/ 2222500 w 1437"/>
              <a:gd name="T9" fmla="*/ 3008312 h 1943"/>
              <a:gd name="T10" fmla="*/ 2260600 w 1437"/>
              <a:gd name="T11" fmla="*/ 2513012 h 1943"/>
              <a:gd name="T12" fmla="*/ 2227263 w 1437"/>
              <a:gd name="T13" fmla="*/ 2319337 h 1943"/>
              <a:gd name="T14" fmla="*/ 2227263 w 1437"/>
              <a:gd name="T15" fmla="*/ 2116137 h 1943"/>
              <a:gd name="T16" fmla="*/ 1900238 w 1437"/>
              <a:gd name="T17" fmla="*/ 1673225 h 1943"/>
              <a:gd name="T18" fmla="*/ 1460500 w 1437"/>
              <a:gd name="T19" fmla="*/ 1141412 h 1943"/>
              <a:gd name="T20" fmla="*/ 763588 w 1437"/>
              <a:gd name="T21" fmla="*/ 577850 h 1943"/>
              <a:gd name="T22" fmla="*/ 0 w 1437"/>
              <a:gd name="T23" fmla="*/ 0 h 19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37" h="1943">
                <a:moveTo>
                  <a:pt x="0" y="0"/>
                </a:moveTo>
                <a:cubicBezTo>
                  <a:pt x="45" y="129"/>
                  <a:pt x="575" y="873"/>
                  <a:pt x="752" y="1139"/>
                </a:cubicBezTo>
                <a:cubicBezTo>
                  <a:pt x="929" y="1405"/>
                  <a:pt x="980" y="1473"/>
                  <a:pt x="1064" y="1595"/>
                </a:cubicBezTo>
                <a:cubicBezTo>
                  <a:pt x="1148" y="1717"/>
                  <a:pt x="1200" y="1821"/>
                  <a:pt x="1256" y="1871"/>
                </a:cubicBezTo>
                <a:cubicBezTo>
                  <a:pt x="1312" y="1921"/>
                  <a:pt x="1372" y="1943"/>
                  <a:pt x="1400" y="1895"/>
                </a:cubicBezTo>
                <a:cubicBezTo>
                  <a:pt x="1428" y="1847"/>
                  <a:pt x="1424" y="1655"/>
                  <a:pt x="1424" y="1583"/>
                </a:cubicBezTo>
                <a:cubicBezTo>
                  <a:pt x="1424" y="1511"/>
                  <a:pt x="1406" y="1503"/>
                  <a:pt x="1403" y="1461"/>
                </a:cubicBezTo>
                <a:cubicBezTo>
                  <a:pt x="1400" y="1419"/>
                  <a:pt x="1437" y="1401"/>
                  <a:pt x="1403" y="1333"/>
                </a:cubicBezTo>
                <a:cubicBezTo>
                  <a:pt x="1369" y="1264"/>
                  <a:pt x="1277" y="1156"/>
                  <a:pt x="1197" y="1054"/>
                </a:cubicBezTo>
                <a:cubicBezTo>
                  <a:pt x="1117" y="952"/>
                  <a:pt x="1039" y="834"/>
                  <a:pt x="920" y="719"/>
                </a:cubicBezTo>
                <a:cubicBezTo>
                  <a:pt x="801" y="604"/>
                  <a:pt x="634" y="484"/>
                  <a:pt x="481" y="364"/>
                </a:cubicBezTo>
                <a:cubicBezTo>
                  <a:pt x="328" y="244"/>
                  <a:pt x="100" y="75"/>
                  <a:pt x="0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65" name="AutoShape 22"/>
          <p:cNvSpPr>
            <a:spLocks noChangeArrowheads="1"/>
          </p:cNvSpPr>
          <p:nvPr/>
        </p:nvSpPr>
        <p:spPr bwMode="auto">
          <a:xfrm>
            <a:off x="9382125" y="4878388"/>
            <a:ext cx="698500" cy="625475"/>
          </a:xfrm>
          <a:prstGeom prst="star4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23"/>
          <p:cNvSpPr>
            <a:spLocks noChangeArrowheads="1"/>
          </p:cNvSpPr>
          <p:nvPr/>
        </p:nvSpPr>
        <p:spPr bwMode="auto">
          <a:xfrm>
            <a:off x="10677525" y="4581525"/>
            <a:ext cx="1127125" cy="82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r>
              <a:rPr lang="de-DE" sz="3400" dirty="0"/>
              <a:t>LHC</a:t>
            </a:r>
          </a:p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r>
              <a:rPr lang="de-DE" dirty="0"/>
              <a:t>    </a:t>
            </a:r>
          </a:p>
        </p:txBody>
      </p:sp>
      <p:sp>
        <p:nvSpPr>
          <p:cNvPr id="57367" name="Line 24"/>
          <p:cNvSpPr>
            <a:spLocks noChangeShapeType="1"/>
          </p:cNvSpPr>
          <p:nvPr/>
        </p:nvSpPr>
        <p:spPr bwMode="auto">
          <a:xfrm>
            <a:off x="10893425" y="53832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26"/>
          <p:cNvSpPr>
            <a:spLocks noChangeShapeType="1"/>
          </p:cNvSpPr>
          <p:nvPr/>
        </p:nvSpPr>
        <p:spPr bwMode="auto">
          <a:xfrm>
            <a:off x="8670925" y="6154737"/>
            <a:ext cx="1060450" cy="247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986169" y="6456363"/>
            <a:ext cx="81915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10395744" y="6154738"/>
            <a:ext cx="0" cy="60325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14998550" y="3122613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8100828" y="1964035"/>
            <a:ext cx="370382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-1131242" y="2357438"/>
            <a:ext cx="13558838" cy="7399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014538" y="1689100"/>
            <a:ext cx="10036175" cy="7272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en-GB" sz="3400">
              <a:latin typeface="Times New Roman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04963" y="9169400"/>
            <a:ext cx="106330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000">
                <a:latin typeface="Arial" charset="0"/>
              </a:rPr>
              <a:t>1980    1985     1990     1995     2000      2005     2010    2015</a:t>
            </a:r>
            <a:endParaRPr lang="en-GB" sz="3000">
              <a:latin typeface="Arial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90600" y="182245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-4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87400" y="8277225"/>
            <a:ext cx="1082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-10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89000" y="6022975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-8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90600" y="3975100"/>
            <a:ext cx="935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10</a:t>
            </a:r>
            <a:r>
              <a:rPr lang="de-DE" sz="3100" baseline="30000">
                <a:latin typeface="Arial" charset="0"/>
              </a:rPr>
              <a:t>-6</a:t>
            </a:r>
            <a:endParaRPr lang="en-GB" sz="3100" baseline="30000">
              <a:latin typeface="Arial" charset="0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2322513" y="2303463"/>
            <a:ext cx="4711700" cy="81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750175" y="3533775"/>
            <a:ext cx="1023938" cy="1125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8977313" y="4968875"/>
            <a:ext cx="923925" cy="13303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 rot="-5400000">
            <a:off x="-1150938" y="5302251"/>
            <a:ext cx="3457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defTabSz="1300163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de-DE" sz="3100">
                <a:latin typeface="Arial" charset="0"/>
              </a:rPr>
              <a:t>Cross section (pb)</a:t>
            </a:r>
            <a:endParaRPr lang="en-GB" sz="3100">
              <a:latin typeface="Arial" charset="0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9388475" y="5583238"/>
            <a:ext cx="1841500" cy="143351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11128375" y="6915150"/>
            <a:ext cx="922338" cy="1127125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8670925" y="4557713"/>
            <a:ext cx="411163" cy="512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7034213" y="3122613"/>
            <a:ext cx="715962" cy="411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Freeform 17"/>
          <p:cNvSpPr>
            <a:spLocks/>
          </p:cNvSpPr>
          <p:nvPr/>
        </p:nvSpPr>
        <p:spPr bwMode="auto">
          <a:xfrm>
            <a:off x="10002838" y="6402388"/>
            <a:ext cx="963612" cy="1500187"/>
          </a:xfrm>
          <a:custGeom>
            <a:avLst/>
            <a:gdLst>
              <a:gd name="T0" fmla="*/ 0 w 320"/>
              <a:gd name="T1" fmla="*/ 0 h 549"/>
              <a:gd name="T2" fmla="*/ 963612 w 320"/>
              <a:gd name="T3" fmla="*/ 1500187 h 54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0" h="549">
                <a:moveTo>
                  <a:pt x="0" y="0"/>
                </a:moveTo>
                <a:lnTo>
                  <a:pt x="320" y="549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10893425" y="7831138"/>
            <a:ext cx="792163" cy="115093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9721850" y="5926138"/>
            <a:ext cx="2281238" cy="3084512"/>
          </a:xfrm>
          <a:custGeom>
            <a:avLst/>
            <a:gdLst>
              <a:gd name="T0" fmla="*/ 0 w 1437"/>
              <a:gd name="T1" fmla="*/ 0 h 1943"/>
              <a:gd name="T2" fmla="*/ 1193800 w 1437"/>
              <a:gd name="T3" fmla="*/ 1808162 h 1943"/>
              <a:gd name="T4" fmla="*/ 1689100 w 1437"/>
              <a:gd name="T5" fmla="*/ 2532062 h 1943"/>
              <a:gd name="T6" fmla="*/ 1993900 w 1437"/>
              <a:gd name="T7" fmla="*/ 2970212 h 1943"/>
              <a:gd name="T8" fmla="*/ 2222500 w 1437"/>
              <a:gd name="T9" fmla="*/ 3008312 h 1943"/>
              <a:gd name="T10" fmla="*/ 2260600 w 1437"/>
              <a:gd name="T11" fmla="*/ 2513012 h 1943"/>
              <a:gd name="T12" fmla="*/ 2227263 w 1437"/>
              <a:gd name="T13" fmla="*/ 2319337 h 1943"/>
              <a:gd name="T14" fmla="*/ 2227263 w 1437"/>
              <a:gd name="T15" fmla="*/ 2116137 h 1943"/>
              <a:gd name="T16" fmla="*/ 1900238 w 1437"/>
              <a:gd name="T17" fmla="*/ 1673225 h 1943"/>
              <a:gd name="T18" fmla="*/ 1460500 w 1437"/>
              <a:gd name="T19" fmla="*/ 1141412 h 1943"/>
              <a:gd name="T20" fmla="*/ 763588 w 1437"/>
              <a:gd name="T21" fmla="*/ 577850 h 1943"/>
              <a:gd name="T22" fmla="*/ 0 w 1437"/>
              <a:gd name="T23" fmla="*/ 0 h 19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37" h="1943">
                <a:moveTo>
                  <a:pt x="0" y="0"/>
                </a:moveTo>
                <a:cubicBezTo>
                  <a:pt x="45" y="129"/>
                  <a:pt x="575" y="873"/>
                  <a:pt x="752" y="1139"/>
                </a:cubicBezTo>
                <a:cubicBezTo>
                  <a:pt x="929" y="1405"/>
                  <a:pt x="980" y="1473"/>
                  <a:pt x="1064" y="1595"/>
                </a:cubicBezTo>
                <a:cubicBezTo>
                  <a:pt x="1148" y="1717"/>
                  <a:pt x="1200" y="1821"/>
                  <a:pt x="1256" y="1871"/>
                </a:cubicBezTo>
                <a:cubicBezTo>
                  <a:pt x="1312" y="1921"/>
                  <a:pt x="1372" y="1943"/>
                  <a:pt x="1400" y="1895"/>
                </a:cubicBezTo>
                <a:cubicBezTo>
                  <a:pt x="1428" y="1847"/>
                  <a:pt x="1424" y="1655"/>
                  <a:pt x="1424" y="1583"/>
                </a:cubicBezTo>
                <a:cubicBezTo>
                  <a:pt x="1424" y="1511"/>
                  <a:pt x="1406" y="1503"/>
                  <a:pt x="1403" y="1461"/>
                </a:cubicBezTo>
                <a:cubicBezTo>
                  <a:pt x="1400" y="1419"/>
                  <a:pt x="1437" y="1401"/>
                  <a:pt x="1403" y="1333"/>
                </a:cubicBezTo>
                <a:cubicBezTo>
                  <a:pt x="1369" y="1264"/>
                  <a:pt x="1277" y="1156"/>
                  <a:pt x="1197" y="1054"/>
                </a:cubicBezTo>
                <a:cubicBezTo>
                  <a:pt x="1117" y="952"/>
                  <a:pt x="1039" y="834"/>
                  <a:pt x="920" y="719"/>
                </a:cubicBezTo>
                <a:cubicBezTo>
                  <a:pt x="801" y="604"/>
                  <a:pt x="634" y="484"/>
                  <a:pt x="481" y="364"/>
                </a:cubicBezTo>
                <a:cubicBezTo>
                  <a:pt x="328" y="244"/>
                  <a:pt x="100" y="75"/>
                  <a:pt x="0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65" name="AutoShape 22"/>
          <p:cNvSpPr>
            <a:spLocks noChangeArrowheads="1"/>
          </p:cNvSpPr>
          <p:nvPr/>
        </p:nvSpPr>
        <p:spPr bwMode="auto">
          <a:xfrm>
            <a:off x="9382125" y="4878388"/>
            <a:ext cx="698500" cy="625475"/>
          </a:xfrm>
          <a:prstGeom prst="star4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23"/>
          <p:cNvSpPr>
            <a:spLocks noChangeArrowheads="1"/>
          </p:cNvSpPr>
          <p:nvPr/>
        </p:nvSpPr>
        <p:spPr bwMode="auto">
          <a:xfrm>
            <a:off x="10677525" y="4581525"/>
            <a:ext cx="1127125" cy="82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r>
              <a:rPr lang="de-DE" sz="3400" dirty="0"/>
              <a:t>LHC</a:t>
            </a:r>
          </a:p>
          <a:p>
            <a:pPr algn="ctr" defTabSz="1300163" eaLnBrk="1" hangingPunct="1"/>
            <a:endParaRPr lang="de-DE" sz="3400" dirty="0"/>
          </a:p>
          <a:p>
            <a:pPr algn="ctr" defTabSz="1300163" eaLnBrk="1" hangingPunct="1"/>
            <a:r>
              <a:rPr lang="de-DE" dirty="0"/>
              <a:t>    </a:t>
            </a:r>
          </a:p>
        </p:txBody>
      </p:sp>
      <p:sp>
        <p:nvSpPr>
          <p:cNvPr id="57367" name="Line 24"/>
          <p:cNvSpPr>
            <a:spLocks noChangeShapeType="1"/>
          </p:cNvSpPr>
          <p:nvPr/>
        </p:nvSpPr>
        <p:spPr bwMode="auto">
          <a:xfrm>
            <a:off x="10893425" y="53832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26"/>
          <p:cNvSpPr>
            <a:spLocks noChangeShapeType="1"/>
          </p:cNvSpPr>
          <p:nvPr/>
        </p:nvSpPr>
        <p:spPr bwMode="auto">
          <a:xfrm>
            <a:off x="8661400" y="6744184"/>
            <a:ext cx="1060450" cy="247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986169" y="6456363"/>
            <a:ext cx="819150" cy="0"/>
          </a:xfrm>
          <a:prstGeom prst="line">
            <a:avLst/>
          </a:prstGeom>
          <a:ln w="19050">
            <a:prstDash val="solid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10395744" y="6154738"/>
            <a:ext cx="0" cy="603250"/>
          </a:xfrm>
          <a:prstGeom prst="line">
            <a:avLst/>
          </a:prstGeom>
          <a:ln w="19050">
            <a:prstDash val="solid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14998550" y="3122613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8100828" y="1964035"/>
            <a:ext cx="370382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2012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297733" y="7045809"/>
            <a:ext cx="819150" cy="0"/>
          </a:xfrm>
          <a:prstGeom prst="line">
            <a:avLst/>
          </a:prstGeom>
          <a:ln w="76200">
            <a:prstDash val="sysDot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10707308" y="6744184"/>
            <a:ext cx="0" cy="603250"/>
          </a:xfrm>
          <a:prstGeom prst="line">
            <a:avLst/>
          </a:prstGeom>
          <a:ln w="76200">
            <a:prstDash val="sysDot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4315"/>
            <a:ext cx="11052731" cy="650452"/>
          </a:xfrm>
          <a:prstGeom prst="rect">
            <a:avLst/>
          </a:prstGeom>
        </p:spPr>
        <p:txBody>
          <a:bodyPr lIns="130055" tIns="65028" rIns="130055" bIns="65028"/>
          <a:lstStyle/>
          <a:p>
            <a:pPr eaLnBrk="1" hangingPunct="1"/>
            <a:r>
              <a:rPr lang="en-US" smtClean="0">
                <a:solidFill>
                  <a:srgbClr val="000042"/>
                </a:solidFill>
              </a:rPr>
              <a:t> </a:t>
            </a:r>
          </a:p>
        </p:txBody>
      </p:sp>
      <p:grpSp>
        <p:nvGrpSpPr>
          <p:cNvPr id="27651" name="Gruppieren 2"/>
          <p:cNvGrpSpPr>
            <a:grpSpLocks/>
          </p:cNvGrpSpPr>
          <p:nvPr/>
        </p:nvGrpSpPr>
        <p:grpSpPr bwMode="auto">
          <a:xfrm>
            <a:off x="237312" y="1359693"/>
            <a:ext cx="8447573" cy="8205176"/>
            <a:chOff x="31749" y="620688"/>
            <a:chExt cx="6340476" cy="6230962"/>
          </a:xfrm>
        </p:grpSpPr>
        <p:sp>
          <p:nvSpPr>
            <p:cNvPr id="2" name="Rechteck 1"/>
            <p:cNvSpPr/>
            <p:nvPr/>
          </p:nvSpPr>
          <p:spPr>
            <a:xfrm>
              <a:off x="31749" y="620688"/>
              <a:ext cx="6340476" cy="623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711" name="Gruppieren 23"/>
            <p:cNvGrpSpPr>
              <a:grpSpLocks/>
            </p:cNvGrpSpPr>
            <p:nvPr/>
          </p:nvGrpSpPr>
          <p:grpSpPr bwMode="auto">
            <a:xfrm>
              <a:off x="43140" y="908050"/>
              <a:ext cx="6329085" cy="5924847"/>
              <a:chOff x="221054" y="1014821"/>
              <a:chExt cx="6329773" cy="5924726"/>
            </a:xfrm>
          </p:grpSpPr>
          <p:pic>
            <p:nvPicPr>
              <p:cNvPr id="27715" name="Picture 24" descr="C:\Users\Josef\Documents\Vortraege-Poster\2011\ISAPP_Hdlbg\Vortrag\LimitPlot_22062011_16494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6" b="9094"/>
              <a:stretch>
                <a:fillRect/>
              </a:stretch>
            </p:blipFill>
            <p:spPr bwMode="auto">
              <a:xfrm>
                <a:off x="443978" y="1014821"/>
                <a:ext cx="6106849" cy="561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6" name="Textfeld 16"/>
              <p:cNvSpPr txBox="1">
                <a:spLocks noChangeArrowheads="1"/>
              </p:cNvSpPr>
              <p:nvPr/>
            </p:nvSpPr>
            <p:spPr bwMode="auto">
              <a:xfrm>
                <a:off x="4185785" y="6588968"/>
                <a:ext cx="2164821" cy="350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WIMP Mass / GeV/c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17" name="Textfeld 93"/>
              <p:cNvSpPr txBox="1">
                <a:spLocks noChangeArrowheads="1"/>
              </p:cNvSpPr>
              <p:nvPr/>
            </p:nvSpPr>
            <p:spPr bwMode="auto">
              <a:xfrm rot="16200000">
                <a:off x="-1449300" y="2747899"/>
                <a:ext cx="3687257" cy="346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WIMP – Nucleon Cross Section / cm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7718" name="Gruppieren 22"/>
              <p:cNvGrpSpPr>
                <a:grpSpLocks/>
              </p:cNvGrpSpPr>
              <p:nvPr/>
            </p:nvGrpSpPr>
            <p:grpSpPr bwMode="auto">
              <a:xfrm>
                <a:off x="4150585" y="1082251"/>
                <a:ext cx="2105268" cy="506440"/>
                <a:chOff x="6521383" y="1082251"/>
                <a:chExt cx="2105268" cy="506440"/>
              </a:xfrm>
            </p:grpSpPr>
            <p:grpSp>
              <p:nvGrpSpPr>
                <p:cNvPr id="27719" name="Gruppieren 20"/>
                <p:cNvGrpSpPr>
                  <a:grpSpLocks/>
                </p:cNvGrpSpPr>
                <p:nvPr/>
              </p:nvGrpSpPr>
              <p:grpSpPr bwMode="auto">
                <a:xfrm>
                  <a:off x="6521383" y="1118777"/>
                  <a:ext cx="2083065" cy="469914"/>
                  <a:chOff x="4150585" y="1118777"/>
                  <a:chExt cx="2083065" cy="469914"/>
                </a:xfrm>
              </p:grpSpPr>
              <p:sp>
                <p:nvSpPr>
                  <p:cNvPr id="18" name="Rechteck 17"/>
                  <p:cNvSpPr/>
                  <p:nvPr/>
                </p:nvSpPr>
                <p:spPr>
                  <a:xfrm>
                    <a:off x="4151284" y="1128790"/>
                    <a:ext cx="2082654" cy="444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20" name="Gerade Verbindung 19"/>
                  <p:cNvCxnSpPr/>
                  <p:nvPr/>
                </p:nvCxnSpPr>
                <p:spPr>
                  <a:xfrm flipV="1">
                    <a:off x="6169544" y="1118499"/>
                    <a:ext cx="0" cy="497369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720" name="Textfeld 21"/>
                <p:cNvSpPr txBox="1">
                  <a:spLocks noChangeArrowheads="1"/>
                </p:cNvSpPr>
                <p:nvPr/>
              </p:nvSpPr>
              <p:spPr bwMode="auto">
                <a:xfrm>
                  <a:off x="6989932" y="1082251"/>
                  <a:ext cx="1636719" cy="39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</a:rPr>
                    <a:t>http://dmtools.brown.edu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</a:rPr>
                    <a:t>Gaitskell, Mandic, Filippini</a:t>
                  </a:r>
                </a:p>
              </p:txBody>
            </p:sp>
          </p:grpSp>
        </p:grpSp>
        <p:grpSp>
          <p:nvGrpSpPr>
            <p:cNvPr id="27712" name="Gruppieren 28671"/>
            <p:cNvGrpSpPr>
              <a:grpSpLocks/>
            </p:cNvGrpSpPr>
            <p:nvPr/>
          </p:nvGrpSpPr>
          <p:grpSpPr bwMode="auto">
            <a:xfrm>
              <a:off x="1057275" y="1125539"/>
              <a:ext cx="1193127" cy="733452"/>
              <a:chOff x="836852" y="1629386"/>
              <a:chExt cx="1193102" cy="734265"/>
            </a:xfrm>
          </p:grpSpPr>
          <p:pic>
            <p:nvPicPr>
              <p:cNvPr id="27713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01" r="84612" b="74692"/>
              <a:stretch>
                <a:fillRect/>
              </a:stretch>
            </p:blipFill>
            <p:spPr bwMode="auto">
              <a:xfrm>
                <a:off x="836852" y="1629386"/>
                <a:ext cx="850882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4" name="Textfeld 5"/>
              <p:cNvSpPr txBox="1">
                <a:spLocks noChangeArrowheads="1"/>
              </p:cNvSpPr>
              <p:nvPr/>
            </p:nvSpPr>
            <p:spPr bwMode="auto">
              <a:xfrm>
                <a:off x="899294" y="2094571"/>
                <a:ext cx="1130660" cy="269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CoGENT 2010</a:t>
                </a:r>
              </a:p>
            </p:txBody>
          </p:sp>
        </p:grpSp>
      </p:grpSp>
      <p:grpSp>
        <p:nvGrpSpPr>
          <p:cNvPr id="27652" name="Gruppieren 4"/>
          <p:cNvGrpSpPr>
            <a:grpSpLocks/>
          </p:cNvGrpSpPr>
          <p:nvPr/>
        </p:nvGrpSpPr>
        <p:grpSpPr bwMode="auto">
          <a:xfrm>
            <a:off x="8934456" y="1275119"/>
            <a:ext cx="3876133" cy="8173557"/>
            <a:chOff x="6292847" y="908050"/>
            <a:chExt cx="2725029" cy="5744998"/>
          </a:xfrm>
        </p:grpSpPr>
        <p:sp>
          <p:nvSpPr>
            <p:cNvPr id="4" name="Rechteck 3"/>
            <p:cNvSpPr/>
            <p:nvPr/>
          </p:nvSpPr>
          <p:spPr>
            <a:xfrm>
              <a:off x="6292848" y="908050"/>
              <a:ext cx="2725028" cy="5744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57" name="Gruppieren 24"/>
            <p:cNvGrpSpPr>
              <a:grpSpLocks/>
            </p:cNvGrpSpPr>
            <p:nvPr/>
          </p:nvGrpSpPr>
          <p:grpSpPr bwMode="auto">
            <a:xfrm>
              <a:off x="6292851" y="4751408"/>
              <a:ext cx="2540129" cy="324493"/>
              <a:chOff x="10945048" y="8952693"/>
              <a:chExt cx="2540370" cy="323856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10945048" y="9009619"/>
                <a:ext cx="2090392" cy="2519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708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333" r="84612" b="11749"/>
              <a:stretch>
                <a:fillRect/>
              </a:stretch>
            </p:blipFill>
            <p:spPr bwMode="auto">
              <a:xfrm>
                <a:off x="10954318" y="9048223"/>
                <a:ext cx="850881" cy="128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Textfeld 39"/>
              <p:cNvSpPr txBox="1">
                <a:spLocks noChangeArrowheads="1"/>
              </p:cNvSpPr>
              <p:nvPr/>
            </p:nvSpPr>
            <p:spPr bwMode="auto">
              <a:xfrm>
                <a:off x="11698799" y="8952693"/>
                <a:ext cx="1786619" cy="3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goal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1ton 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projects </a:t>
                </a:r>
              </a:p>
            </p:txBody>
          </p:sp>
        </p:grpSp>
        <p:grpSp>
          <p:nvGrpSpPr>
            <p:cNvPr id="27658" name="Gruppieren 30"/>
            <p:cNvGrpSpPr>
              <a:grpSpLocks/>
            </p:cNvGrpSpPr>
            <p:nvPr/>
          </p:nvGrpSpPr>
          <p:grpSpPr bwMode="auto">
            <a:xfrm>
              <a:off x="6292848" y="908050"/>
              <a:ext cx="2470889" cy="284154"/>
              <a:chOff x="6084166" y="908720"/>
              <a:chExt cx="2471124" cy="284237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6084166" y="940478"/>
                <a:ext cx="2090392" cy="252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705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702" r="84612" b="70935"/>
              <a:stretch>
                <a:fillRect/>
              </a:stretch>
            </p:blipFill>
            <p:spPr bwMode="auto">
              <a:xfrm>
                <a:off x="6093009" y="956563"/>
                <a:ext cx="851735" cy="1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6" name="Textfeld 30"/>
              <p:cNvSpPr txBox="1">
                <a:spLocks noChangeArrowheads="1"/>
              </p:cNvSpPr>
              <p:nvPr/>
            </p:nvSpPr>
            <p:spPr bwMode="auto">
              <a:xfrm>
                <a:off x="6837917" y="908720"/>
                <a:ext cx="1717373" cy="24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Heidelberg Moscow 1996</a:t>
                </a:r>
              </a:p>
            </p:txBody>
          </p:sp>
        </p:grpSp>
        <p:grpSp>
          <p:nvGrpSpPr>
            <p:cNvPr id="27659" name="Gruppieren 28"/>
            <p:cNvGrpSpPr>
              <a:grpSpLocks/>
            </p:cNvGrpSpPr>
            <p:nvPr/>
          </p:nvGrpSpPr>
          <p:grpSpPr bwMode="auto">
            <a:xfrm>
              <a:off x="6292848" y="1290626"/>
              <a:ext cx="2641508" cy="496874"/>
              <a:chOff x="6084168" y="1322484"/>
              <a:chExt cx="2641760" cy="495873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6084168" y="1322484"/>
                <a:ext cx="2091980" cy="4958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702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479" r="84612" b="60004"/>
              <a:stretch>
                <a:fillRect/>
              </a:stretch>
            </p:blipFill>
            <p:spPr bwMode="auto">
              <a:xfrm>
                <a:off x="6093436" y="1408693"/>
                <a:ext cx="850882" cy="2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3" name="Textfeld 32"/>
              <p:cNvSpPr txBox="1">
                <a:spLocks noChangeArrowheads="1"/>
              </p:cNvSpPr>
              <p:nvPr/>
            </p:nvSpPr>
            <p:spPr bwMode="auto">
              <a:xfrm>
                <a:off x="6837917" y="1403822"/>
                <a:ext cx="1888011" cy="248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DAMA 1998  / LIBRA 2008</a:t>
                </a:r>
              </a:p>
            </p:txBody>
          </p:sp>
        </p:grpSp>
        <p:grpSp>
          <p:nvGrpSpPr>
            <p:cNvPr id="27660" name="Gruppieren 27"/>
            <p:cNvGrpSpPr>
              <a:grpSpLocks/>
            </p:cNvGrpSpPr>
            <p:nvPr/>
          </p:nvGrpSpPr>
          <p:grpSpPr bwMode="auto">
            <a:xfrm>
              <a:off x="6292848" y="1773237"/>
              <a:ext cx="2090193" cy="276191"/>
              <a:chOff x="6081461" y="1772816"/>
              <a:chExt cx="2090392" cy="276965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6081461" y="1796669"/>
                <a:ext cx="2090392" cy="253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99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305" r="84612" b="57246"/>
              <a:stretch>
                <a:fillRect/>
              </a:stretch>
            </p:blipFill>
            <p:spPr bwMode="auto">
              <a:xfrm>
                <a:off x="6090731" y="1793672"/>
                <a:ext cx="850881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0" name="Textfeld 32"/>
              <p:cNvSpPr txBox="1">
                <a:spLocks noChangeArrowheads="1"/>
              </p:cNvSpPr>
              <p:nvPr/>
            </p:nvSpPr>
            <p:spPr bwMode="auto">
              <a:xfrm>
                <a:off x="6835212" y="1772816"/>
                <a:ext cx="909765" cy="24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CDMS 2000</a:t>
                </a:r>
              </a:p>
            </p:txBody>
          </p:sp>
        </p:grpSp>
        <p:grpSp>
          <p:nvGrpSpPr>
            <p:cNvPr id="27661" name="Gruppieren 26"/>
            <p:cNvGrpSpPr>
              <a:grpSpLocks/>
            </p:cNvGrpSpPr>
            <p:nvPr/>
          </p:nvGrpSpPr>
          <p:grpSpPr bwMode="auto">
            <a:xfrm>
              <a:off x="6292848" y="1957388"/>
              <a:ext cx="2090193" cy="292061"/>
              <a:chOff x="6081461" y="1988840"/>
              <a:chExt cx="2090392" cy="291872"/>
            </a:xfrm>
          </p:grpSpPr>
          <p:sp>
            <p:nvSpPr>
              <p:cNvPr id="61" name="Rechteck 60"/>
              <p:cNvSpPr/>
              <p:nvPr/>
            </p:nvSpPr>
            <p:spPr>
              <a:xfrm>
                <a:off x="6081461" y="2028470"/>
                <a:ext cx="2090392" cy="2522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96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05" r="84612" b="50349"/>
              <a:stretch>
                <a:fillRect/>
              </a:stretch>
            </p:blipFill>
            <p:spPr bwMode="auto">
              <a:xfrm>
                <a:off x="6090731" y="2093248"/>
                <a:ext cx="850881" cy="161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97" name="Textfeld 32"/>
              <p:cNvSpPr txBox="1">
                <a:spLocks noChangeArrowheads="1"/>
              </p:cNvSpPr>
              <p:nvPr/>
            </p:nvSpPr>
            <p:spPr bwMode="auto">
              <a:xfrm>
                <a:off x="6835212" y="1988840"/>
                <a:ext cx="1314290" cy="248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EDELWEISS 2002</a:t>
                </a:r>
              </a:p>
            </p:txBody>
          </p:sp>
        </p:grpSp>
        <p:grpSp>
          <p:nvGrpSpPr>
            <p:cNvPr id="27662" name="Gruppieren 25"/>
            <p:cNvGrpSpPr>
              <a:grpSpLocks/>
            </p:cNvGrpSpPr>
            <p:nvPr/>
          </p:nvGrpSpPr>
          <p:grpSpPr bwMode="auto">
            <a:xfrm>
              <a:off x="6292848" y="2357438"/>
              <a:ext cx="2090193" cy="279350"/>
              <a:chOff x="10945048" y="4941168"/>
              <a:chExt cx="2090392" cy="279425"/>
            </a:xfrm>
          </p:grpSpPr>
          <p:sp>
            <p:nvSpPr>
              <p:cNvPr id="64" name="Rechteck 63"/>
              <p:cNvSpPr/>
              <p:nvPr/>
            </p:nvSpPr>
            <p:spPr>
              <a:xfrm>
                <a:off x="10945048" y="4968120"/>
                <a:ext cx="2090392" cy="252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93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454" r="84612" b="46899"/>
              <a:stretch>
                <a:fillRect/>
              </a:stretch>
            </p:blipFill>
            <p:spPr bwMode="auto">
              <a:xfrm>
                <a:off x="10954318" y="4976014"/>
                <a:ext cx="850881" cy="161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94" name="Textfeld 32"/>
              <p:cNvSpPr txBox="1">
                <a:spLocks noChangeArrowheads="1"/>
              </p:cNvSpPr>
              <p:nvPr/>
            </p:nvSpPr>
            <p:spPr bwMode="auto">
              <a:xfrm>
                <a:off x="11698799" y="4941168"/>
                <a:ext cx="1035500" cy="248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CRESST 2009</a:t>
                </a:r>
              </a:p>
            </p:txBody>
          </p:sp>
        </p:grpSp>
        <p:grpSp>
          <p:nvGrpSpPr>
            <p:cNvPr id="27663" name="Gruppieren 11"/>
            <p:cNvGrpSpPr>
              <a:grpSpLocks/>
            </p:cNvGrpSpPr>
            <p:nvPr/>
          </p:nvGrpSpPr>
          <p:grpSpPr bwMode="auto">
            <a:xfrm>
              <a:off x="6292848" y="3238503"/>
              <a:ext cx="2090193" cy="284087"/>
              <a:chOff x="9146600" y="8655868"/>
              <a:chExt cx="3888369" cy="283764"/>
            </a:xfrm>
          </p:grpSpPr>
          <p:sp>
            <p:nvSpPr>
              <p:cNvPr id="67" name="Rechteck 66"/>
              <p:cNvSpPr/>
              <p:nvPr/>
            </p:nvSpPr>
            <p:spPr>
              <a:xfrm>
                <a:off x="9146600" y="8687514"/>
                <a:ext cx="3888369" cy="252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90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211" r="84612" b="31752"/>
              <a:stretch>
                <a:fillRect/>
              </a:stretch>
            </p:blipFill>
            <p:spPr bwMode="auto">
              <a:xfrm>
                <a:off x="9163844" y="8701275"/>
                <a:ext cx="1582737" cy="178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91" name="Textfeld 38"/>
              <p:cNvSpPr txBox="1">
                <a:spLocks noChangeArrowheads="1"/>
              </p:cNvSpPr>
              <p:nvPr/>
            </p:nvSpPr>
            <p:spPr bwMode="auto">
              <a:xfrm>
                <a:off x="10548664" y="8655868"/>
                <a:ext cx="1868288" cy="24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XENON 2011</a:t>
                </a:r>
              </a:p>
            </p:txBody>
          </p:sp>
        </p:grpSp>
        <p:grpSp>
          <p:nvGrpSpPr>
            <p:cNvPr id="27664" name="Gruppieren 10"/>
            <p:cNvGrpSpPr>
              <a:grpSpLocks/>
            </p:cNvGrpSpPr>
            <p:nvPr/>
          </p:nvGrpSpPr>
          <p:grpSpPr bwMode="auto">
            <a:xfrm>
              <a:off x="6292848" y="3013068"/>
              <a:ext cx="2090193" cy="261870"/>
              <a:chOff x="9146600" y="8206581"/>
              <a:chExt cx="3888369" cy="262604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9146600" y="8217664"/>
                <a:ext cx="3888369" cy="2515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87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958" r="84612" b="36154"/>
              <a:stretch>
                <a:fillRect/>
              </a:stretch>
            </p:blipFill>
            <p:spPr bwMode="auto">
              <a:xfrm>
                <a:off x="9163844" y="8225631"/>
                <a:ext cx="1582737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88" name="Textfeld 37"/>
              <p:cNvSpPr txBox="1">
                <a:spLocks noChangeArrowheads="1"/>
              </p:cNvSpPr>
              <p:nvPr/>
            </p:nvSpPr>
            <p:spPr bwMode="auto">
              <a:xfrm>
                <a:off x="10548664" y="8206581"/>
                <a:ext cx="1681701" cy="24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CDMS 2011</a:t>
                </a:r>
              </a:p>
            </p:txBody>
          </p:sp>
        </p:grpSp>
        <p:grpSp>
          <p:nvGrpSpPr>
            <p:cNvPr id="27665" name="Gruppieren 9"/>
            <p:cNvGrpSpPr>
              <a:grpSpLocks/>
            </p:cNvGrpSpPr>
            <p:nvPr/>
          </p:nvGrpSpPr>
          <p:grpSpPr bwMode="auto">
            <a:xfrm>
              <a:off x="6292848" y="2778123"/>
              <a:ext cx="2090193" cy="285689"/>
              <a:chOff x="9146600" y="7569293"/>
              <a:chExt cx="3888369" cy="286042"/>
            </a:xfrm>
          </p:grpSpPr>
          <p:sp>
            <p:nvSpPr>
              <p:cNvPr id="65" name="Rechteck 64"/>
              <p:cNvSpPr/>
              <p:nvPr/>
            </p:nvSpPr>
            <p:spPr>
              <a:xfrm>
                <a:off x="9146600" y="7602617"/>
                <a:ext cx="3888369" cy="252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84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05" r="84612" b="50349"/>
              <a:stretch>
                <a:fillRect/>
              </a:stretch>
            </p:blipFill>
            <p:spPr bwMode="auto">
              <a:xfrm>
                <a:off x="9163844" y="7686183"/>
                <a:ext cx="1582737" cy="161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85" name="Textfeld 32"/>
              <p:cNvSpPr txBox="1">
                <a:spLocks noChangeArrowheads="1"/>
              </p:cNvSpPr>
              <p:nvPr/>
            </p:nvSpPr>
            <p:spPr bwMode="auto">
              <a:xfrm>
                <a:off x="10548664" y="7569293"/>
                <a:ext cx="2434165" cy="249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EDELWEISS 2011</a:t>
                </a:r>
              </a:p>
            </p:txBody>
          </p:sp>
        </p:grpSp>
        <p:grpSp>
          <p:nvGrpSpPr>
            <p:cNvPr id="27666" name="Gruppieren 29"/>
            <p:cNvGrpSpPr>
              <a:grpSpLocks/>
            </p:cNvGrpSpPr>
            <p:nvPr/>
          </p:nvGrpSpPr>
          <p:grpSpPr bwMode="auto">
            <a:xfrm>
              <a:off x="6292848" y="1141414"/>
              <a:ext cx="2090193" cy="269859"/>
              <a:chOff x="6084166" y="1157888"/>
              <a:chExt cx="2090392" cy="269069"/>
            </a:xfrm>
          </p:grpSpPr>
          <p:sp>
            <p:nvSpPr>
              <p:cNvPr id="63" name="Rechteck 62"/>
              <p:cNvSpPr/>
              <p:nvPr/>
            </p:nvSpPr>
            <p:spPr>
              <a:xfrm>
                <a:off x="6084166" y="1175291"/>
                <a:ext cx="2090392" cy="251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7681" name="Picture 25" descr="C:\Users\Josef\Documents\Vortraege-Poster\2011\ISAPP_Hdlbg\Vortrag\LimitPlot_22062011_16504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73" r="84612" b="66661"/>
              <a:stretch>
                <a:fillRect/>
              </a:stretch>
            </p:blipFill>
            <p:spPr bwMode="auto">
              <a:xfrm>
                <a:off x="6093436" y="1161281"/>
                <a:ext cx="850882" cy="1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82" name="Textfeld 31"/>
              <p:cNvSpPr txBox="1">
                <a:spLocks noChangeArrowheads="1"/>
              </p:cNvSpPr>
              <p:nvPr/>
            </p:nvSpPr>
            <p:spPr bwMode="auto">
              <a:xfrm>
                <a:off x="6837917" y="1157888"/>
                <a:ext cx="839887" cy="2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700">
                    <a:solidFill>
                      <a:srgbClr val="000000"/>
                    </a:solidFill>
                    <a:latin typeface="Times New Roman" pitchFamily="18" charset="0"/>
                  </a:rPr>
                  <a:t>IGEX 1998</a:t>
                </a:r>
              </a:p>
            </p:txBody>
          </p:sp>
        </p:grpSp>
        <p:grpSp>
          <p:nvGrpSpPr>
            <p:cNvPr id="27667" name="Gruppieren 28672"/>
            <p:cNvGrpSpPr>
              <a:grpSpLocks/>
            </p:cNvGrpSpPr>
            <p:nvPr/>
          </p:nvGrpSpPr>
          <p:grpSpPr bwMode="auto">
            <a:xfrm>
              <a:off x="6292847" y="5389434"/>
              <a:ext cx="2645844" cy="1238215"/>
              <a:chOff x="6300189" y="4967058"/>
              <a:chExt cx="2646096" cy="1238558"/>
            </a:xfrm>
          </p:grpSpPr>
          <p:grpSp>
            <p:nvGrpSpPr>
              <p:cNvPr id="27668" name="Gruppieren 13"/>
              <p:cNvGrpSpPr>
                <a:grpSpLocks/>
              </p:cNvGrpSpPr>
              <p:nvPr/>
            </p:nvGrpSpPr>
            <p:grpSpPr bwMode="auto">
              <a:xfrm>
                <a:off x="6300190" y="4967058"/>
                <a:ext cx="2646095" cy="495423"/>
                <a:chOff x="3635892" y="7901537"/>
                <a:chExt cx="4922040" cy="495423"/>
              </a:xfrm>
            </p:grpSpPr>
            <p:sp>
              <p:nvSpPr>
                <p:cNvPr id="87" name="Rechteck 86"/>
                <p:cNvSpPr/>
                <p:nvPr/>
              </p:nvSpPr>
              <p:spPr>
                <a:xfrm>
                  <a:off x="3635892" y="7901537"/>
                  <a:ext cx="3888369" cy="4954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70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678" name="Picture 25" descr="C:\Users\Josef\Documents\Vortraege-Poster\2011\ISAPP_Hdlbg\Vortrag\LimitPlot_22062011_165048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193" r="84612" b="25604"/>
                <a:stretch>
                  <a:fillRect/>
                </a:stretch>
              </p:blipFill>
              <p:spPr bwMode="auto">
                <a:xfrm>
                  <a:off x="3652787" y="8013284"/>
                  <a:ext cx="1582737" cy="274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9" name="Textfeld 32"/>
                <p:cNvSpPr txBox="1">
                  <a:spLocks noChangeArrowheads="1"/>
                </p:cNvSpPr>
                <p:nvPr/>
              </p:nvSpPr>
              <p:spPr bwMode="auto">
                <a:xfrm>
                  <a:off x="5035449" y="7994233"/>
                  <a:ext cx="3522483" cy="248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700">
                      <a:solidFill>
                        <a:srgbClr val="000000"/>
                      </a:solidFill>
                      <a:latin typeface="Times New Roman" pitchFamily="18" charset="0"/>
                    </a:rPr>
                    <a:t>Baltz, Gondolo MSSM 2001</a:t>
                  </a:r>
                </a:p>
              </p:txBody>
            </p:sp>
          </p:grpSp>
          <p:grpSp>
            <p:nvGrpSpPr>
              <p:cNvPr id="27669" name="Gruppieren 15"/>
              <p:cNvGrpSpPr>
                <a:grpSpLocks/>
              </p:cNvGrpSpPr>
              <p:nvPr/>
            </p:nvGrpSpPr>
            <p:grpSpPr bwMode="auto">
              <a:xfrm>
                <a:off x="6300189" y="5710193"/>
                <a:ext cx="2516707" cy="495423"/>
                <a:chOff x="3635892" y="9054093"/>
                <a:chExt cx="4681365" cy="495423"/>
              </a:xfrm>
            </p:grpSpPr>
            <p:sp>
              <p:nvSpPr>
                <p:cNvPr id="89" name="Rechteck 88"/>
                <p:cNvSpPr/>
                <p:nvPr/>
              </p:nvSpPr>
              <p:spPr>
                <a:xfrm>
                  <a:off x="3635892" y="9054093"/>
                  <a:ext cx="3888369" cy="4954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70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675" name="Picture 25" descr="C:\Users\Josef\Documents\Vortraege-Poster\2011\ISAPP_Hdlbg\Vortrag\LimitPlot_22062011_165048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554" r="84612" b="20557"/>
                <a:stretch>
                  <a:fillRect/>
                </a:stretch>
              </p:blipFill>
              <p:spPr bwMode="auto">
                <a:xfrm>
                  <a:off x="3652787" y="9191397"/>
                  <a:ext cx="1582737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6" name="Textfeld 32"/>
                <p:cNvSpPr txBox="1">
                  <a:spLocks noChangeArrowheads="1"/>
                </p:cNvSpPr>
                <p:nvPr/>
              </p:nvSpPr>
              <p:spPr bwMode="auto">
                <a:xfrm>
                  <a:off x="5035449" y="9115613"/>
                  <a:ext cx="3281808" cy="248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700">
                      <a:solidFill>
                        <a:srgbClr val="000000"/>
                      </a:solidFill>
                      <a:latin typeface="Times New Roman" pitchFamily="18" charset="0"/>
                    </a:rPr>
                    <a:t>Trotta et al CMSSM 2008 </a:t>
                  </a:r>
                </a:p>
              </p:txBody>
            </p:sp>
          </p:grpSp>
          <p:grpSp>
            <p:nvGrpSpPr>
              <p:cNvPr id="27670" name="Gruppieren 14"/>
              <p:cNvGrpSpPr>
                <a:grpSpLocks/>
              </p:cNvGrpSpPr>
              <p:nvPr/>
            </p:nvGrpSpPr>
            <p:grpSpPr bwMode="auto">
              <a:xfrm>
                <a:off x="6300190" y="5338625"/>
                <a:ext cx="2202032" cy="495423"/>
                <a:chOff x="3635892" y="8477815"/>
                <a:chExt cx="4096033" cy="495423"/>
              </a:xfrm>
            </p:grpSpPr>
            <p:sp>
              <p:nvSpPr>
                <p:cNvPr id="88" name="Rechteck 87"/>
                <p:cNvSpPr/>
                <p:nvPr/>
              </p:nvSpPr>
              <p:spPr>
                <a:xfrm>
                  <a:off x="3635892" y="8477815"/>
                  <a:ext cx="3888369" cy="4954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70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672" name="Picture 25" descr="C:\Users\Josef\Documents\Vortraege-Poster\2011\ISAPP_Hdlbg\Vortrag\LimitPlot_22062011_165048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9631" r="84612" b="15482"/>
                <a:stretch>
                  <a:fillRect/>
                </a:stretch>
              </p:blipFill>
              <p:spPr bwMode="auto">
                <a:xfrm>
                  <a:off x="3652787" y="8640961"/>
                  <a:ext cx="1582737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3" name="Textfeld 32"/>
                <p:cNvSpPr txBox="1">
                  <a:spLocks noChangeArrowheads="1"/>
                </p:cNvSpPr>
                <p:nvPr/>
              </p:nvSpPr>
              <p:spPr bwMode="auto">
                <a:xfrm>
                  <a:off x="5035449" y="8575581"/>
                  <a:ext cx="2696476" cy="248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700">
                      <a:solidFill>
                        <a:srgbClr val="000000"/>
                      </a:solidFill>
                      <a:latin typeface="Times New Roman" pitchFamily="18" charset="0"/>
                    </a:rPr>
                    <a:t>Baltz, Gondolo 2004 </a:t>
                  </a:r>
                </a:p>
              </p:txBody>
            </p:sp>
          </p:grpSp>
        </p:grp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8823839" y="5858745"/>
            <a:ext cx="4097367" cy="163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30055" tIns="65028" rIns="130055" bIns="65028" anchor="ctr"/>
          <a:lstStyle/>
          <a:p>
            <a:pPr eaLnBrk="0" hangingPunct="0">
              <a:defRPr/>
            </a:pPr>
            <a:r>
              <a:rPr lang="de-DE" sz="2300" i="1" dirty="0">
                <a:solidFill>
                  <a:srgbClr val="000066"/>
                </a:solidFill>
                <a:cs typeface="Arial" pitchFamily="34" charset="0"/>
              </a:rPr>
              <a:t>  </a:t>
            </a:r>
            <a:r>
              <a:rPr lang="de-DE" sz="2300" dirty="0">
                <a:solidFill>
                  <a:srgbClr val="000066"/>
                </a:solidFill>
                <a:cs typeface="Arial" pitchFamily="34" charset="0"/>
              </a:rPr>
              <a:t>~ 0.002 cts / kg / d </a:t>
            </a:r>
          </a:p>
        </p:txBody>
      </p:sp>
      <p:sp>
        <p:nvSpPr>
          <p:cNvPr id="3" name="Rechteck 2"/>
          <p:cNvSpPr/>
          <p:nvPr/>
        </p:nvSpPr>
        <p:spPr>
          <a:xfrm>
            <a:off x="1654750" y="2007819"/>
            <a:ext cx="1049738" cy="925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456163" y="2660528"/>
            <a:ext cx="665964" cy="18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73" idx="1"/>
          </p:cNvCxnSpPr>
          <p:nvPr/>
        </p:nvCxnSpPr>
        <p:spPr bwMode="auto">
          <a:xfrm flipH="1">
            <a:off x="8418155" y="6676327"/>
            <a:ext cx="405684" cy="3275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itle 1"/>
          <p:cNvSpPr txBox="1">
            <a:spLocks/>
          </p:cNvSpPr>
          <p:nvPr/>
        </p:nvSpPr>
        <p:spPr>
          <a:xfrm>
            <a:off x="1389038" y="12303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the ton scale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26" y="5972814"/>
            <a:ext cx="4200189" cy="2246769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de-DE" sz="3600" b="1" i="1" dirty="0" smtClean="0">
                <a:solidFill>
                  <a:schemeClr val="bg1"/>
                </a:solidFill>
                <a:latin typeface="+mj-lt"/>
              </a:rPr>
              <a:t>DM searches + LHC:</a:t>
            </a:r>
          </a:p>
          <a:p>
            <a:endParaRPr lang="de-DE" sz="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The next 5-10 years will</a:t>
            </a:r>
          </a:p>
          <a:p>
            <a:r>
              <a:rPr lang="de-DE" sz="32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ring the  moment of  </a:t>
            </a:r>
          </a:p>
          <a:p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truth for SUSY WIMPs.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0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06-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954570" y="629915"/>
            <a:ext cx="6058779" cy="1656184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9600" b="1" dirty="0" smtClean="0"/>
              <a:t>ASPERA</a:t>
            </a:r>
            <a:endParaRPr lang="de-DE" sz="9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1" r="18935" b="6059"/>
          <a:stretch/>
        </p:blipFill>
        <p:spPr bwMode="auto">
          <a:xfrm>
            <a:off x="8003959" y="1998067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2"/>
          <p:cNvSpPr txBox="1"/>
          <p:nvPr/>
        </p:nvSpPr>
        <p:spPr>
          <a:xfrm>
            <a:off x="9501477" y="3275745"/>
            <a:ext cx="1059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b="1" dirty="0" smtClean="0">
                <a:solidFill>
                  <a:srgbClr val="015C94"/>
                </a:solidFill>
                <a:latin typeface="+mn-lt"/>
              </a:rPr>
              <a:t>5</a:t>
            </a:r>
            <a:endParaRPr lang="de-DE" sz="9600" b="1" dirty="0">
              <a:solidFill>
                <a:srgbClr val="015C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2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38" y="197867"/>
            <a:ext cx="11471522" cy="1080120"/>
          </a:xfrm>
        </p:spPr>
        <p:txBody>
          <a:bodyPr/>
          <a:lstStyle/>
          <a:p>
            <a:r>
              <a:rPr lang="de-DE" sz="5400" dirty="0" smtClean="0"/>
              <a:t>Recommendations Dark Matter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2" y="1566019"/>
            <a:ext cx="12673408" cy="6438900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dirty="0" smtClean="0"/>
              <a:t>The </a:t>
            </a:r>
            <a:r>
              <a:rPr lang="en-GB" sz="2800" dirty="0"/>
              <a:t>highly significant annual modulation signal observed by </a:t>
            </a:r>
            <a:r>
              <a:rPr lang="en-GB" sz="3200" b="1" dirty="0"/>
              <a:t>DAMA/LIBRA</a:t>
            </a:r>
            <a:r>
              <a:rPr lang="en-GB" sz="3200" dirty="0"/>
              <a:t>,</a:t>
            </a:r>
            <a:r>
              <a:rPr lang="en-GB" sz="2800" dirty="0"/>
              <a:t> and its interpretation in terms of dark matter interactions, will </a:t>
            </a:r>
            <a:r>
              <a:rPr lang="en-GB" sz="2800" dirty="0" smtClean="0"/>
              <a:t>be </a:t>
            </a:r>
            <a:r>
              <a:rPr lang="en-GB" sz="2800" dirty="0"/>
              <a:t>scrutinized in the next years</a:t>
            </a:r>
            <a:r>
              <a:rPr lang="en-GB" sz="2800" b="1" dirty="0"/>
              <a:t>.</a:t>
            </a:r>
            <a:r>
              <a:rPr lang="en-GB" sz="2800" dirty="0"/>
              <a:t> </a:t>
            </a:r>
            <a:endParaRPr lang="en-GB" sz="2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dramatic progress of the liquid-xenon technology over the past 2-3 years demonstrates a high momentum, which must be maintained. The recently approved </a:t>
            </a:r>
            <a:r>
              <a:rPr lang="en-US" sz="3600" b="1" u="sng" dirty="0"/>
              <a:t>XENON1T</a:t>
            </a:r>
            <a:r>
              <a:rPr lang="en-US" sz="2800" b="1" dirty="0"/>
              <a:t> </a:t>
            </a:r>
            <a:r>
              <a:rPr lang="en-US" sz="2800" dirty="0"/>
              <a:t>at Gran </a:t>
            </a:r>
            <a:r>
              <a:rPr lang="en-US" sz="2800" dirty="0" err="1"/>
              <a:t>Sasso</a:t>
            </a:r>
            <a:r>
              <a:rPr lang="en-US" sz="2800" dirty="0"/>
              <a:t> laboratory is expected to start operation in 2014/15. </a:t>
            </a:r>
            <a:endParaRPr lang="en-US" sz="2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bolometric experiments </a:t>
            </a:r>
            <a:r>
              <a:rPr lang="en-US" sz="2800" b="1" dirty="0"/>
              <a:t>CDMS</a:t>
            </a:r>
            <a:r>
              <a:rPr lang="en-US" sz="2800" dirty="0"/>
              <a:t> and </a:t>
            </a:r>
            <a:r>
              <a:rPr lang="en-US" sz="2800" b="1" dirty="0"/>
              <a:t>Edelweiss</a:t>
            </a:r>
            <a:r>
              <a:rPr lang="en-US" sz="2800" dirty="0"/>
              <a:t> have recently provided upper limits close to those of XENON100 and move towards a closer US-Europe coordination. We recommend supporting the development of </a:t>
            </a:r>
            <a:r>
              <a:rPr lang="en-US" sz="3600" b="1" u="sng" dirty="0"/>
              <a:t>EURECA</a:t>
            </a:r>
            <a:r>
              <a:rPr lang="en-US" sz="2800" dirty="0"/>
              <a:t>, which envisages one ton of sensitive mass, eventually in a common US-Europe framework. </a:t>
            </a:r>
            <a:endParaRPr lang="en-US" sz="2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Looking </a:t>
            </a:r>
            <a:r>
              <a:rPr lang="en-US" sz="2800" dirty="0"/>
              <a:t>beyond the scale of one ton, we strongly recommend that </a:t>
            </a:r>
            <a:r>
              <a:rPr lang="en-US" sz="3200" b="1" dirty="0"/>
              <a:t>DARWIN</a:t>
            </a:r>
            <a:r>
              <a:rPr lang="en-US" sz="2800" b="1" dirty="0"/>
              <a:t>,</a:t>
            </a:r>
            <a:r>
              <a:rPr lang="en-US" sz="2800" dirty="0"/>
              <a:t> a program to extend the target mass of noble liquids to several tons, is pursued and supported.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sz="2800" dirty="0"/>
              <a:t>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19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5200" b="1" dirty="0" smtClean="0">
                <a:solidFill>
                  <a:schemeClr val="bg1"/>
                </a:solidFill>
                <a:latin typeface="+mj-lt"/>
              </a:rPr>
              <a:t>Medium scale</a:t>
            </a:r>
            <a:endParaRPr lang="de-DE" sz="5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8522" y="1422003"/>
            <a:ext cx="9844572" cy="63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Advanced detectors for gravitational waves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Dark Matter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7200" dirty="0" smtClean="0">
                <a:solidFill>
                  <a:schemeClr val="bg1"/>
                </a:solidFill>
                <a:latin typeface="+mj-lt"/>
              </a:rPr>
              <a:t>Neutrino properties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Extension of the 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Modane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   Underground Laboratory (LSM)</a:t>
            </a:r>
          </a:p>
        </p:txBody>
      </p:sp>
    </p:spTree>
    <p:extLst>
      <p:ext uri="{BB962C8B-B14F-4D97-AF65-F5344CB8AC3E}">
        <p14:creationId xmlns:p14="http://schemas.microsoft.com/office/powerpoint/2010/main" val="11233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14" y="269875"/>
            <a:ext cx="11471522" cy="1080120"/>
          </a:xfrm>
        </p:spPr>
        <p:txBody>
          <a:bodyPr/>
          <a:lstStyle/>
          <a:p>
            <a:r>
              <a:rPr lang="de-DE" sz="4800" dirty="0" smtClean="0"/>
              <a:t>Recommendations Neutrino Properties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2" y="1638027"/>
            <a:ext cx="12673408" cy="6438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dirty="0"/>
              <a:t>Several highly important experiments in Europe are either in the commissioning phase or in the final years of construction:  </a:t>
            </a:r>
            <a:r>
              <a:rPr lang="en-GB" sz="3600" b="1" u="sng" dirty="0"/>
              <a:t>GERDA</a:t>
            </a:r>
            <a:r>
              <a:rPr lang="en-GB" sz="3600" u="sng" dirty="0"/>
              <a:t>,</a:t>
            </a:r>
            <a:r>
              <a:rPr lang="en-GB" sz="3200" dirty="0"/>
              <a:t> </a:t>
            </a:r>
            <a:r>
              <a:rPr lang="en-GB" sz="3600" b="1" u="sng" dirty="0"/>
              <a:t>CUORE</a:t>
            </a:r>
            <a:r>
              <a:rPr lang="en-GB" sz="3200" dirty="0"/>
              <a:t> and the demonstrator for </a:t>
            </a:r>
            <a:r>
              <a:rPr lang="en-GB" sz="3600" b="1" u="sng" dirty="0" err="1"/>
              <a:t>SuperNEMO</a:t>
            </a:r>
            <a:r>
              <a:rPr lang="en-GB" sz="3200" dirty="0"/>
              <a:t> will search for </a:t>
            </a:r>
            <a:r>
              <a:rPr lang="en-GB" sz="3200" dirty="0" smtClean="0"/>
              <a:t>                      neutrino-less </a:t>
            </a:r>
            <a:r>
              <a:rPr lang="en-GB" sz="3200" dirty="0"/>
              <a:t>double beta decay, </a:t>
            </a:r>
            <a:r>
              <a:rPr lang="en-GB" sz="3600" b="1" u="sng" dirty="0"/>
              <a:t>KATRIN</a:t>
            </a:r>
            <a:r>
              <a:rPr lang="en-GB" sz="3200" dirty="0"/>
              <a:t> for neutrino mass via single beta decay. </a:t>
            </a:r>
            <a:r>
              <a:rPr lang="en-GB" sz="3600" b="1" u="sng" dirty="0"/>
              <a:t>Double CHOOZ</a:t>
            </a:r>
            <a:r>
              <a:rPr lang="en-GB" sz="3200" dirty="0"/>
              <a:t>, a nuclear reactor experiment, is studying neutrino oscillations. The mentioned experiments build on a long experience and validation with precursors. They have recently joined </a:t>
            </a:r>
            <a:r>
              <a:rPr lang="en-GB" sz="3200" dirty="0" smtClean="0"/>
              <a:t>  by </a:t>
            </a:r>
            <a:r>
              <a:rPr lang="en-GB" sz="3600" b="1" u="sng" dirty="0"/>
              <a:t>NEXT,</a:t>
            </a:r>
            <a:r>
              <a:rPr lang="en-GB" sz="3200" dirty="0"/>
              <a:t> a new approach to the search for double beta decay. </a:t>
            </a:r>
            <a:endParaRPr lang="en-GB" sz="3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10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dirty="0" smtClean="0"/>
              <a:t>We </a:t>
            </a:r>
            <a:r>
              <a:rPr lang="en-GB" sz="3200" dirty="0"/>
              <a:t>renew our strong support for these experiments and look forward to first results</a:t>
            </a:r>
            <a:r>
              <a:rPr lang="en-GB" sz="32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0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dirty="0" smtClean="0"/>
              <a:t>Beyond </a:t>
            </a:r>
            <a:r>
              <a:rPr lang="en-GB" sz="3200" dirty="0"/>
              <a:t>this, we recommend phased experimental approach in neutrino-less double beta decay with a sensitivity (ton scale masses) exploring fully the mass range predicted by oscillation experiments for the inverted mass hierarchy</a:t>
            </a:r>
            <a:r>
              <a:rPr lang="en-GB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61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decade: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28925" y="1926059"/>
            <a:ext cx="9217024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TeV gamma-ray astrophysics:  </a:t>
            </a:r>
            <a:r>
              <a:rPr lang="en-US" sz="4000" b="1" u="sng" dirty="0" smtClean="0">
                <a:solidFill>
                  <a:schemeClr val="bg1"/>
                </a:solidFill>
                <a:latin typeface="+mj-lt"/>
              </a:rPr>
              <a:t>CTA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High energy neutrinos:  </a:t>
            </a:r>
            <a:r>
              <a:rPr lang="en-US" sz="4000" b="1" u="sng" dirty="0" smtClean="0">
                <a:solidFill>
                  <a:schemeClr val="bg1"/>
                </a:solidFill>
                <a:latin typeface="+mj-lt"/>
              </a:rPr>
              <a:t>KM3NeT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High energy cosmic rays:</a:t>
            </a:r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  30,000 km²  ground based array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Low energy  neutrinos &amp;  p-decay:     </a:t>
            </a:r>
            <a:r>
              <a:rPr lang="en-GB" sz="4000" b="1" u="sng" dirty="0" smtClean="0">
                <a:solidFill>
                  <a:schemeClr val="bg1"/>
                </a:solidFill>
                <a:latin typeface="+mj-lt"/>
              </a:rPr>
              <a:t>LAGUNA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7707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decade: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28925" y="1926059"/>
            <a:ext cx="9217024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TeV gamma-ray astrophysics</a:t>
            </a:r>
            <a:endParaRPr lang="en-US" sz="5400" b="1" u="sng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High energy neutrinos:  </a:t>
            </a:r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KM3NeT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High energy cosmic rays: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 30,000 km²  ground based array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Low energy  neutrinos &amp;  p-decay:     </a:t>
            </a:r>
            <a:r>
              <a:rPr lang="en-GB" sz="2000" b="1" u="sng" dirty="0" smtClean="0">
                <a:solidFill>
                  <a:schemeClr val="bg1"/>
                </a:solidFill>
                <a:latin typeface="+mj-lt"/>
              </a:rPr>
              <a:t>LAGUNA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3933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272155"/>
            <a:ext cx="12986538" cy="848462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3693294" y="197867"/>
            <a:ext cx="9091815" cy="23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25" tIns="65013" rIns="130025" bIns="65013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VHE gamma ray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</a:t>
            </a:r>
          </a:p>
          <a:p>
            <a:pPr algn="r" eaLnBrk="1" hangingPunct="1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/>
            <a:r>
              <a:rPr lang="en-US" sz="2600" dirty="0">
                <a:solidFill>
                  <a:schemeClr val="bg1"/>
                </a:solidFill>
              </a:rPr>
              <a:t>© </a:t>
            </a:r>
            <a:r>
              <a:rPr lang="en-US" sz="2600" dirty="0" err="1">
                <a:solidFill>
                  <a:schemeClr val="bg1"/>
                </a:solidFill>
              </a:rPr>
              <a:t>TeVcat</a:t>
            </a:r>
            <a:r>
              <a:rPr lang="en-US" sz="2600" dirty="0">
                <a:solidFill>
                  <a:schemeClr val="bg1"/>
                </a:solidFill>
              </a:rPr>
              <a:t>   (14/May/2011) </a:t>
            </a:r>
          </a:p>
          <a:p>
            <a:pPr algn="r" eaLnBrk="1" hangingPunct="1"/>
            <a:endParaRPr lang="en-US" dirty="0"/>
          </a:p>
        </p:txBody>
      </p:sp>
      <p:pic>
        <p:nvPicPr>
          <p:cNvPr id="6" name="Picture 5" descr="Captura de pantalla 2011-05-14 a las 08.3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" y="2031523"/>
            <a:ext cx="12801784" cy="59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478965" y="7152992"/>
            <a:ext cx="12028607" cy="14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143 sources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 48 Extragalactic                            </a:t>
            </a:r>
            <a:r>
              <a:rPr lang="en-US" dirty="0" smtClean="0">
                <a:solidFill>
                  <a:schemeClr val="bg1"/>
                </a:solidFill>
              </a:rPr>
              <a:t>Morphology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669958" y="6800160"/>
            <a:ext cx="2705100" cy="2606675"/>
            <a:chOff x="2352" y="2496"/>
            <a:chExt cx="1704" cy="164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" t="3685" r="4468" b="3836"/>
            <a:stretch>
              <a:fillRect/>
            </a:stretch>
          </p:blipFill>
          <p:spPr bwMode="auto">
            <a:xfrm>
              <a:off x="2352" y="2496"/>
              <a:ext cx="1704" cy="1642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496" y="2592"/>
              <a:ext cx="110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sz="1600">
                  <a:solidFill>
                    <a:srgbClr val="FFFFFF"/>
                  </a:solidFill>
                  <a:latin typeface="Arial" charset="0"/>
                  <a:cs typeface="Arial" charset="0"/>
                </a:rPr>
                <a:t>RX J1713.7-3946</a:t>
              </a:r>
            </a:p>
          </p:txBody>
        </p:sp>
      </p:grpSp>
      <p:pic>
        <p:nvPicPr>
          <p:cNvPr id="10" name="Picture 22" descr="crw0246mond070122_de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58" y="74859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663483" y="7827273"/>
            <a:ext cx="747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rgbClr val="FFFFFF"/>
                </a:solidFill>
                <a:latin typeface="+mj-lt"/>
              </a:rPr>
              <a:t>Moon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9060358" y="702876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V="1">
            <a:off x="9060358" y="847656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8450758" y="702876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FFFF"/>
                </a:solidFill>
              </a:rPr>
              <a:t> 0.5°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4" descr="cta_k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9416011" y="203269"/>
            <a:ext cx="2607743" cy="12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5" tIns="65003" rIns="130005" bIns="65003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N W3"/>
                <a:cs typeface="ヒラギノ角ゴ ProN W3"/>
              </a:rPr>
              <a:t>The future in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N W3"/>
                <a:cs typeface="ヒラギノ角ゴ ProN W3"/>
              </a:rPr>
              <a:t>VHE gamma ray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N W3"/>
                <a:cs typeface="ヒラギノ角ゴ ProN W3"/>
              </a:rPr>
              <a:t>astronomy: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252" y="216112"/>
            <a:ext cx="7514534" cy="4424759"/>
          </a:xfrm>
          <a:prstGeom prst="rect">
            <a:avLst/>
          </a:prstGeom>
          <a:noFill/>
        </p:spPr>
        <p:txBody>
          <a:bodyPr wrap="none" lIns="130005" tIns="65003" rIns="130005" bIns="65003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10 fold sensitivity of current instruments</a:t>
            </a:r>
          </a:p>
          <a:p>
            <a:pPr algn="ctr">
              <a:defRPr/>
            </a:pPr>
            <a:r>
              <a:rPr lang="en-US" sz="3100" dirty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10 fold energy range</a:t>
            </a:r>
          </a:p>
          <a:p>
            <a:pPr algn="ctr">
              <a:defRPr/>
            </a:pPr>
            <a:r>
              <a:rPr lang="en-US" sz="3100" dirty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improved angular </a:t>
            </a:r>
            <a:r>
              <a:rPr lang="en-US" sz="3100" dirty="0" smtClean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resolution</a:t>
            </a:r>
          </a:p>
          <a:p>
            <a:pPr algn="ctr">
              <a:defRPr/>
            </a:pPr>
            <a:r>
              <a:rPr lang="de-DE" sz="3100" dirty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~</a:t>
            </a:r>
            <a:r>
              <a:rPr lang="de-DE" sz="3100" dirty="0" smtClean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1000 sources expected</a:t>
            </a:r>
            <a:endParaRPr lang="en-US" sz="3100" dirty="0" smtClean="0">
              <a:solidFill>
                <a:srgbClr val="FFFFFF"/>
              </a:solidFill>
              <a:latin typeface="Helvetica Neue Light"/>
              <a:ea typeface="ヒラギノ角ゴ ProN W3"/>
              <a:cs typeface="ヒラギノ角ゴ ProN W3"/>
            </a:endParaRPr>
          </a:p>
          <a:p>
            <a:pPr algn="ctr">
              <a:defRPr/>
            </a:pPr>
            <a:endParaRPr lang="en-US" sz="3100" dirty="0" smtClean="0">
              <a:solidFill>
                <a:srgbClr val="FFFFFF"/>
              </a:solidFill>
              <a:latin typeface="Helvetica Neue Light"/>
              <a:ea typeface="ヒラギノ角ゴ ProN W3"/>
              <a:cs typeface="ヒラギノ角ゴ ProN W3"/>
            </a:endParaRPr>
          </a:p>
          <a:p>
            <a:pPr algn="ctr">
              <a:defRPr/>
            </a:pPr>
            <a:r>
              <a:rPr lang="en-US" sz="3100" dirty="0" smtClean="0">
                <a:solidFill>
                  <a:srgbClr val="FFFFFF"/>
                </a:solidFill>
                <a:latin typeface="Helvetica Neue Light"/>
                <a:ea typeface="ヒラギノ角ゴ ProN W3"/>
                <a:cs typeface="ヒラギノ角ゴ ProN W3"/>
              </a:rPr>
              <a:t>two sites (North / South)</a:t>
            </a:r>
          </a:p>
          <a:p>
            <a:pPr algn="ctr">
              <a:defRPr/>
            </a:pPr>
            <a:endParaRPr lang="en-US" sz="3100" dirty="0">
              <a:solidFill>
                <a:srgbClr val="FFFFFF"/>
              </a:solidFill>
              <a:latin typeface="Helvetica Neue Light"/>
              <a:ea typeface="ヒラギノ角ゴ ProN W3"/>
              <a:cs typeface="ヒラギノ角ゴ ProN W3"/>
            </a:endParaRPr>
          </a:p>
          <a:p>
            <a:pPr algn="ctr">
              <a:defRPr/>
            </a:pPr>
            <a:r>
              <a:rPr lang="en-US" sz="3100" dirty="0">
                <a:solidFill>
                  <a:srgbClr val="FFFFFF"/>
                </a:solidFill>
                <a:latin typeface="Helvetica Neue"/>
                <a:ea typeface="ヒラギノ角ゴ ProN W3"/>
                <a:cs typeface="Helvetica Neue"/>
              </a:rPr>
              <a:t>World-wide cooperation</a:t>
            </a:r>
          </a:p>
          <a:p>
            <a:pPr algn="ctr">
              <a:defRPr/>
            </a:pPr>
            <a:r>
              <a:rPr lang="en-US" sz="3100" dirty="0" smtClean="0">
                <a:solidFill>
                  <a:srgbClr val="FFFFFF"/>
                </a:solidFill>
                <a:latin typeface="Helvetica Neue"/>
                <a:ea typeface="ヒラギノ角ゴ ProN W3"/>
                <a:cs typeface="Helvetica Neue"/>
              </a:rPr>
              <a:t>25 countries, 132 institutes,800 </a:t>
            </a:r>
            <a:r>
              <a:rPr lang="en-US" sz="3100" dirty="0">
                <a:solidFill>
                  <a:srgbClr val="FFFFFF"/>
                </a:solidFill>
                <a:latin typeface="Helvetica Neue"/>
                <a:ea typeface="ヒラギノ角ゴ ProN W3"/>
                <a:cs typeface="Helvetica Neue"/>
              </a:rPr>
              <a:t>scientists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29" y="1854051"/>
            <a:ext cx="4163506" cy="256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910" y="1494011"/>
            <a:ext cx="12530137" cy="804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/>
              <a:t>The Cherenkov Telescope Array (CTA) is the worldwide priority project of this field. It combines proven technological feasibility with a high speed towards prototyping, with a guaranteed scientific perspective </a:t>
            </a:r>
            <a:r>
              <a:rPr lang="en-US" sz="4000" dirty="0"/>
              <a:t> </a:t>
            </a:r>
            <a:r>
              <a:rPr lang="en-US" sz="4000" dirty="0" smtClean="0"/>
              <a:t>and a mode of operation and wealth of data similar to mainstream astronomy.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/>
              <a:t>The cost scale of CTA is 200 M€.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5400" b="1" dirty="0" smtClean="0">
                <a:solidFill>
                  <a:srgbClr val="FF0000"/>
                </a:solidFill>
              </a:rPr>
              <a:t>We recommend to design and to prototype CTA, to select the site(s), and to proceed vigorously towards start of construction in 2014.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</p:spPr>
        <p:txBody>
          <a:bodyPr/>
          <a:lstStyle/>
          <a:p>
            <a:r>
              <a:rPr lang="en-US" dirty="0"/>
              <a:t>TeV gamma-ray astrophysics: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decade: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28925" y="1926059"/>
            <a:ext cx="9217024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TeV gamma-ray astrophysics:  </a:t>
            </a:r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CTA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High energy neutrinos</a:t>
            </a:r>
            <a:endParaRPr lang="en-US" sz="6600" b="1" u="sng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High energy cosmic rays: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 30,000 km²  ground based array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Low energy  neutrinos &amp;  p-decay:     </a:t>
            </a:r>
            <a:r>
              <a:rPr lang="en-GB" sz="2000" b="1" u="sng" dirty="0" smtClean="0">
                <a:solidFill>
                  <a:schemeClr val="bg1"/>
                </a:solidFill>
                <a:latin typeface="+mj-lt"/>
              </a:rPr>
              <a:t>LAGUNA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41708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38" y="197867"/>
            <a:ext cx="11471522" cy="1080120"/>
          </a:xfrm>
        </p:spPr>
        <p:txBody>
          <a:bodyPr/>
          <a:lstStyle/>
          <a:p>
            <a:r>
              <a:rPr lang="de-DE" sz="5400" dirty="0" smtClean="0"/>
              <a:t>Last 12 years: a factor of 1000 !</a:t>
            </a:r>
            <a:endParaRPr lang="en-US" sz="5400" dirty="0"/>
          </a:p>
        </p:txBody>
      </p:sp>
      <p:graphicFrame>
        <p:nvGraphicFramePr>
          <p:cNvPr id="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146596"/>
              </p:ext>
            </p:extLst>
          </p:nvPr>
        </p:nvGraphicFramePr>
        <p:xfrm>
          <a:off x="236910" y="1566019"/>
          <a:ext cx="10694964" cy="777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Acrobat Document" r:id="rId3" imgW="5429179" imgH="4028887" progId="AcroExch.Document.7">
                  <p:embed/>
                </p:oleObj>
              </mc:Choice>
              <mc:Fallback>
                <p:oleObj name="Acrobat Document" r:id="rId3" imgW="5429179" imgH="402888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10" y="1566019"/>
                        <a:ext cx="10694964" cy="777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10834711" y="3452315"/>
            <a:ext cx="838200" cy="4325814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668023" y="2646139"/>
            <a:ext cx="1171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Amanda  </a:t>
            </a:r>
          </a:p>
          <a:p>
            <a:pPr eaLnBrk="1" hangingPunct="1"/>
            <a:r>
              <a:rPr lang="de-DE" dirty="0"/>
              <a:t>  2000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731522" y="7778129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IceCube</a:t>
            </a:r>
          </a:p>
          <a:p>
            <a:pPr eaLnBrk="1" hangingPunct="1"/>
            <a:r>
              <a:rPr lang="de-DE" dirty="0"/>
              <a:t> 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07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5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38" y="197867"/>
            <a:ext cx="11471522" cy="1080120"/>
          </a:xfrm>
        </p:spPr>
        <p:txBody>
          <a:bodyPr/>
          <a:lstStyle/>
          <a:p>
            <a:r>
              <a:rPr lang="de-DE" sz="5400" dirty="0" smtClean="0"/>
              <a:t>Last 12 years: a factor of 1000 !</a:t>
            </a:r>
            <a:endParaRPr lang="en-US" sz="5400" dirty="0"/>
          </a:p>
        </p:txBody>
      </p:sp>
      <p:graphicFrame>
        <p:nvGraphicFramePr>
          <p:cNvPr id="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52175"/>
              </p:ext>
            </p:extLst>
          </p:nvPr>
        </p:nvGraphicFramePr>
        <p:xfrm>
          <a:off x="236910" y="1566019"/>
          <a:ext cx="10694964" cy="777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3" imgW="5429179" imgH="4028887" progId="AcroExch.Document.7">
                  <p:embed/>
                </p:oleObj>
              </mc:Choice>
              <mc:Fallback>
                <p:oleObj name="Acrobat Document" r:id="rId3" imgW="5429179" imgH="402888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10" y="1566019"/>
                        <a:ext cx="10694964" cy="777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10834711" y="3452315"/>
            <a:ext cx="838200" cy="4325814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668023" y="2646139"/>
            <a:ext cx="1171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Amanda  </a:t>
            </a:r>
          </a:p>
          <a:p>
            <a:pPr eaLnBrk="1" hangingPunct="1"/>
            <a:r>
              <a:rPr lang="de-DE" dirty="0"/>
              <a:t>  2000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731522" y="7778129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IceCube</a:t>
            </a:r>
          </a:p>
          <a:p>
            <a:pPr eaLnBrk="1" hangingPunct="1"/>
            <a:r>
              <a:rPr lang="de-DE" dirty="0"/>
              <a:t> 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7206" y="6320470"/>
            <a:ext cx="3534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Km3- Projects in the North:</a:t>
            </a:r>
          </a:p>
          <a:p>
            <a:r>
              <a:rPr lang="de-DE" sz="3200" dirty="0" smtClean="0"/>
              <a:t>- KM3NeT</a:t>
            </a:r>
          </a:p>
          <a:p>
            <a:r>
              <a:rPr lang="de-DE" sz="3200" dirty="0" smtClean="0"/>
              <a:t>- GVD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62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25" y="3222203"/>
            <a:ext cx="3462188" cy="33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KM3NeT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26" y="1688556"/>
            <a:ext cx="12241360" cy="6438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200" dirty="0" smtClean="0"/>
              <a:t>2011:  Technical Design Report</a:t>
            </a:r>
          </a:p>
          <a:p>
            <a:pPr marL="0" indent="0">
              <a:buClr>
                <a:srgbClr val="FF0000"/>
              </a:buClr>
              <a:buNone/>
            </a:pPr>
            <a:endParaRPr lang="de-DE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200" dirty="0" smtClean="0"/>
              <a:t>Late 2012: Technical proposal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200" b="1" dirty="0" smtClean="0"/>
              <a:t>Physics: Focus to galactic sources !                              </a:t>
            </a:r>
            <a:endParaRPr lang="de-DE" sz="4200" dirty="0">
              <a:sym typeface="Wingdings" pitchFamily="2" charset="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4200" dirty="0" smtClean="0">
              <a:sym typeface="Wingdings" pitchFamily="2" charset="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2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200" dirty="0" smtClean="0"/>
              <a:t>Fresh funding for engineering arrays in France and Italy, also Romania. Netherlands since years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200" dirty="0" smtClean="0"/>
              <a:t>Greece 50M€ promised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</p:spPr>
        <p:txBody>
          <a:bodyPr/>
          <a:lstStyle/>
          <a:p>
            <a:r>
              <a:rPr lang="de-DE" dirty="0" smtClean="0"/>
              <a:t>KM3NeT</a:t>
            </a:r>
            <a:endParaRPr lang="en-US" dirty="0"/>
          </a:p>
        </p:txBody>
      </p:sp>
      <p:pic>
        <p:nvPicPr>
          <p:cNvPr id="1026" name="Picture 2" descr="C:\Documents and Settings\nb166\Desktop\km3net_block_wp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5" y="3790578"/>
            <a:ext cx="5939853" cy="55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nb166\Desktop\km3net_block_wp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05" y="3798267"/>
            <a:ext cx="5939853" cy="55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5445" y="1422003"/>
            <a:ext cx="125301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j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j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/>
              <a:t>Haven taken the basic technology decisions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/>
              <a:t>Site question still open. 1, 2 or even 3 sites</a:t>
            </a:r>
            <a:r>
              <a:rPr lang="de-DE" sz="3200" dirty="0" smtClean="0"/>
              <a:t>?</a:t>
            </a:r>
            <a:endParaRPr lang="de-DE" sz="3200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/>
              <a:t>Here: 2 blocks each </a:t>
            </a:r>
            <a:r>
              <a:rPr lang="de-DE" sz="3200" dirty="0" smtClean="0"/>
              <a:t>with </a:t>
            </a:r>
            <a:r>
              <a:rPr lang="de-DE" sz="3200" dirty="0" smtClean="0"/>
              <a:t>3 km³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/>
              <a:t>Cost  ~ 250 M€</a:t>
            </a:r>
            <a:endParaRPr lang="en-GB" sz="32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24961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277987"/>
            <a:ext cx="13003213" cy="847878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14" y="1494011"/>
            <a:ext cx="12457384" cy="6438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</a:rPr>
              <a:t>IceCube is now providing data with unprecedented quality and statistics. </a:t>
            </a:r>
            <a:r>
              <a:rPr lang="en-GB" sz="3200" b="1" dirty="0">
                <a:solidFill>
                  <a:schemeClr val="bg1"/>
                </a:solidFill>
              </a:rPr>
              <a:t>The European partners should be supported in order to ensure the appropriate scientific return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There </a:t>
            </a:r>
            <a:r>
              <a:rPr lang="en-GB" sz="3200" dirty="0">
                <a:solidFill>
                  <a:schemeClr val="bg1"/>
                </a:solidFill>
              </a:rPr>
              <a:t>is a strong scientific case for a neutrino detector in the Northern hemisphere, with a substantially larger sensitivity than IceCube. </a:t>
            </a:r>
            <a:r>
              <a:rPr lang="en-GB" sz="3200" b="1" dirty="0">
                <a:solidFill>
                  <a:schemeClr val="bg1"/>
                </a:solidFill>
              </a:rPr>
              <a:t>Resources for a Mediterranean detector should be pooled in a single optimized design for a large research infrastructure. The KM3NeT collaboration is encouraged to present a technical proposal matching these requirements and in particular take final site and design decisions that would enable start of construction in 2014</a:t>
            </a:r>
            <a:r>
              <a:rPr lang="en-GB" sz="32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32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The IceCube, ANTARES </a:t>
            </a:r>
            <a:r>
              <a:rPr lang="en-GB" sz="3200" dirty="0">
                <a:solidFill>
                  <a:schemeClr val="bg1"/>
                </a:solidFill>
              </a:rPr>
              <a:t>and KM3NeT collaborations are encouraged to strengthen cooperation, with the vision to form a </a:t>
            </a:r>
            <a:r>
              <a:rPr lang="en-GB" sz="3200" b="1" dirty="0">
                <a:solidFill>
                  <a:schemeClr val="bg1"/>
                </a:solidFill>
              </a:rPr>
              <a:t>future Global Neutrino </a:t>
            </a:r>
            <a:r>
              <a:rPr lang="en-GB" sz="3200" b="1" dirty="0" smtClean="0">
                <a:solidFill>
                  <a:schemeClr val="bg1"/>
                </a:solidFill>
              </a:rPr>
              <a:t>Observatory</a:t>
            </a:r>
            <a:r>
              <a:rPr lang="en-GB" sz="3200" dirty="0" smtClean="0">
                <a:solidFill>
                  <a:schemeClr val="bg1"/>
                </a:solidFill>
              </a:rPr>
              <a:t>, including also other projects like </a:t>
            </a:r>
            <a:r>
              <a:rPr lang="en-GB" sz="3600" b="1" u="sng" dirty="0" smtClean="0">
                <a:solidFill>
                  <a:schemeClr val="bg1"/>
                </a:solidFill>
              </a:rPr>
              <a:t>GVD-Baika</a:t>
            </a:r>
            <a:r>
              <a:rPr lang="en-GB" sz="3200" b="1" u="sng" dirty="0" smtClean="0">
                <a:solidFill>
                  <a:schemeClr val="bg1"/>
                </a:solidFill>
              </a:rPr>
              <a:t>l</a:t>
            </a:r>
            <a:r>
              <a:rPr lang="en-GB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200" dirty="0"/>
          </a:p>
          <a:p>
            <a:r>
              <a:rPr lang="en-GB" sz="3200" b="1" dirty="0"/>
              <a:t> 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High-energy neutrinos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decade: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28925" y="1926059"/>
            <a:ext cx="9217024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TeV gamma-ray astrophysics:  </a:t>
            </a:r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CTA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High energy neutrinos:  </a:t>
            </a:r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KM3NeT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6600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osmic rays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Low energy  neutrinos &amp;  p-decay:     </a:t>
            </a:r>
            <a:r>
              <a:rPr lang="en-GB" sz="2000" b="1" u="sng" dirty="0" smtClean="0">
                <a:solidFill>
                  <a:schemeClr val="bg1"/>
                </a:solidFill>
                <a:latin typeface="+mj-lt"/>
              </a:rPr>
              <a:t>LAGUNA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17792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277987"/>
            <a:ext cx="13003213" cy="847878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269875"/>
            <a:ext cx="11471522" cy="1080120"/>
          </a:xfrm>
        </p:spPr>
        <p:txBody>
          <a:bodyPr/>
          <a:lstStyle/>
          <a:p>
            <a:r>
              <a:rPr lang="de-DE" sz="4400" dirty="0" smtClean="0"/>
              <a:t>Galactic cosmic rays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1007"/>
            <a:ext cx="13003213" cy="8257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</a:rPr>
              <a:t>Low energies: AMS – successful launch 2011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eed </a:t>
            </a:r>
            <a:r>
              <a:rPr lang="en-US" sz="2800" dirty="0" smtClean="0">
                <a:solidFill>
                  <a:schemeClr val="bg1"/>
                </a:solidFill>
              </a:rPr>
              <a:t>an </a:t>
            </a:r>
            <a:r>
              <a:rPr lang="en-US" sz="2800" dirty="0">
                <a:solidFill>
                  <a:schemeClr val="bg1"/>
                </a:solidFill>
              </a:rPr>
              <a:t>overlap between present direct and air-shower detection methods </a:t>
            </a:r>
            <a:r>
              <a:rPr lang="en-US" sz="2800" dirty="0" smtClean="0">
                <a:solidFill>
                  <a:schemeClr val="bg1"/>
                </a:solidFill>
              </a:rPr>
              <a:t>for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 better understanding on the mass composition and spectral features of cosmic rays.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large-aperture</a:t>
            </a:r>
            <a:r>
              <a:rPr lang="en-US" sz="2800" dirty="0">
                <a:solidFill>
                  <a:schemeClr val="bg1"/>
                </a:solidFill>
              </a:rPr>
              <a:t>, long duration flight missions above the atmosphere (balloons/satellites) and/or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ground-based </a:t>
            </a:r>
            <a:r>
              <a:rPr lang="en-US" sz="2800" dirty="0">
                <a:solidFill>
                  <a:schemeClr val="bg1"/>
                </a:solidFill>
              </a:rPr>
              <a:t>detectors with adequate particle identification placed at the highest </a:t>
            </a:r>
            <a:r>
              <a:rPr lang="en-US" sz="2800" dirty="0" smtClean="0">
                <a:solidFill>
                  <a:schemeClr val="bg1"/>
                </a:solidFill>
              </a:rPr>
              <a:t>altitudes.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800" dirty="0" smtClean="0">
                <a:solidFill>
                  <a:schemeClr val="bg1"/>
                </a:solidFill>
              </a:rPr>
              <a:t>T</a:t>
            </a:r>
            <a:r>
              <a:rPr lang="en-GB" sz="2800" dirty="0" smtClean="0">
                <a:solidFill>
                  <a:schemeClr val="bg1"/>
                </a:solidFill>
              </a:rPr>
              <a:t>he existing </a:t>
            </a:r>
            <a:r>
              <a:rPr lang="en-GB" sz="2800" dirty="0">
                <a:solidFill>
                  <a:schemeClr val="bg1"/>
                </a:solidFill>
              </a:rPr>
              <a:t>experiments IceCube, </a:t>
            </a:r>
            <a:r>
              <a:rPr lang="en-GB" sz="3600" b="1" u="sng" dirty="0">
                <a:solidFill>
                  <a:schemeClr val="bg1"/>
                </a:solidFill>
              </a:rPr>
              <a:t>TUNKA-133</a:t>
            </a:r>
            <a:r>
              <a:rPr lang="en-GB" sz="2800" dirty="0">
                <a:solidFill>
                  <a:schemeClr val="bg1"/>
                </a:solidFill>
              </a:rPr>
              <a:t> and the low-energy extensions of the Pierre Auger Observatory (AMIGA/HEAT) should be exploited. We encourage the further development of MHz </a:t>
            </a:r>
            <a:r>
              <a:rPr lang="en-GB" sz="2800" b="1" u="sng" dirty="0">
                <a:solidFill>
                  <a:schemeClr val="bg1"/>
                </a:solidFill>
              </a:rPr>
              <a:t>radio wave detection </a:t>
            </a:r>
            <a:r>
              <a:rPr lang="en-GB" sz="2800" dirty="0">
                <a:solidFill>
                  <a:schemeClr val="bg1"/>
                </a:solidFill>
              </a:rPr>
              <a:t>of air showers, e.g. at the large facilities Auger (AERA) and LOFAR, as well as at the South Pole and the </a:t>
            </a:r>
            <a:r>
              <a:rPr lang="en-GB" sz="2800" b="1" dirty="0">
                <a:solidFill>
                  <a:schemeClr val="bg1"/>
                </a:solidFill>
              </a:rPr>
              <a:t>Tunka </a:t>
            </a:r>
            <a:r>
              <a:rPr lang="en-GB" sz="2800" b="1" dirty="0" smtClean="0">
                <a:solidFill>
                  <a:schemeClr val="bg1"/>
                </a:solidFill>
              </a:rPr>
              <a:t>site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n </a:t>
            </a:r>
            <a:r>
              <a:rPr lang="en-US" sz="2800" dirty="0">
                <a:solidFill>
                  <a:schemeClr val="bg1"/>
                </a:solidFill>
              </a:rPr>
              <a:t>array at the highest possible altitude is desirable to determine the chemical composition in the energy range overlapping with balloon experiments (10 TeV – </a:t>
            </a:r>
            <a:r>
              <a:rPr lang="en-US" sz="2800" dirty="0" err="1">
                <a:solidFill>
                  <a:schemeClr val="bg1"/>
                </a:solidFill>
              </a:rPr>
              <a:t>PeV</a:t>
            </a:r>
            <a:r>
              <a:rPr lang="en-US" sz="2800" dirty="0">
                <a:solidFill>
                  <a:schemeClr val="bg1"/>
                </a:solidFill>
              </a:rPr>
              <a:t>). At present, the planned LHAASO experiment in China seems to come closest </a:t>
            </a:r>
            <a:r>
              <a:rPr lang="en-US" sz="2800" dirty="0" smtClean="0">
                <a:solidFill>
                  <a:schemeClr val="bg1"/>
                </a:solidFill>
              </a:rPr>
              <a:t>  to </a:t>
            </a:r>
            <a:r>
              <a:rPr lang="en-US" sz="2800" dirty="0">
                <a:solidFill>
                  <a:schemeClr val="bg1"/>
                </a:solidFill>
              </a:rPr>
              <a:t>this requirement.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-19625"/>
            <a:ext cx="13003213" cy="975677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310274" name="AutoShape 2"/>
          <p:cNvSpPr>
            <a:spLocks noChangeArrowheads="1"/>
          </p:cNvSpPr>
          <p:nvPr/>
        </p:nvSpPr>
        <p:spPr bwMode="auto">
          <a:xfrm rot="-5400000">
            <a:off x="1065381" y="1386840"/>
            <a:ext cx="720466" cy="503424"/>
          </a:xfrm>
          <a:prstGeom prst="rtTriangl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endParaRPr lang="en-US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4052218" y="2285616"/>
            <a:ext cx="7632614" cy="58337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endParaRPr lang="en-US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4919098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>
            <a:off x="5781464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78" name="Line 6"/>
          <p:cNvSpPr>
            <a:spLocks noChangeShapeType="1"/>
          </p:cNvSpPr>
          <p:nvPr/>
        </p:nvSpPr>
        <p:spPr bwMode="auto">
          <a:xfrm>
            <a:off x="7438471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6646087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10030083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>
            <a:off x="9165459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8300837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>
            <a:off x="10892449" y="7974809"/>
            <a:ext cx="0" cy="14454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4052217" y="6965253"/>
            <a:ext cx="14448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4052217" y="5815671"/>
            <a:ext cx="14448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4052217" y="3509729"/>
            <a:ext cx="14448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4052217" y="4661570"/>
            <a:ext cx="14448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3334332" y="3222899"/>
            <a:ext cx="64149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10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6</a:t>
            </a:r>
            <a:endParaRPr lang="en-GB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289" name="Text Box 17"/>
          <p:cNvSpPr txBox="1">
            <a:spLocks noChangeArrowheads="1"/>
          </p:cNvSpPr>
          <p:nvPr/>
        </p:nvSpPr>
        <p:spPr bwMode="auto">
          <a:xfrm>
            <a:off x="3334332" y="6678423"/>
            <a:ext cx="636616" cy="45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10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3</a:t>
            </a:r>
            <a:endParaRPr lang="en-GB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3334332" y="5598854"/>
            <a:ext cx="636616" cy="45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10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4</a:t>
            </a:r>
            <a:endParaRPr lang="en-GB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291" name="Text Box 19"/>
          <p:cNvSpPr txBox="1">
            <a:spLocks noChangeArrowheads="1"/>
          </p:cNvSpPr>
          <p:nvPr/>
        </p:nvSpPr>
        <p:spPr bwMode="auto">
          <a:xfrm>
            <a:off x="3334332" y="4447013"/>
            <a:ext cx="64149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10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5</a:t>
            </a:r>
            <a:endParaRPr lang="en-GB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292" name="Text Box 20"/>
          <p:cNvSpPr txBox="1">
            <a:spLocks noChangeArrowheads="1"/>
          </p:cNvSpPr>
          <p:nvPr/>
        </p:nvSpPr>
        <p:spPr bwMode="auto">
          <a:xfrm>
            <a:off x="3334332" y="7830265"/>
            <a:ext cx="636616" cy="45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10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2</a:t>
            </a:r>
            <a:endParaRPr lang="en-GB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293" name="Text Box 21"/>
          <p:cNvSpPr txBox="1">
            <a:spLocks noChangeArrowheads="1"/>
          </p:cNvSpPr>
          <p:nvPr/>
        </p:nvSpPr>
        <p:spPr bwMode="auto">
          <a:xfrm>
            <a:off x="3765514" y="8263899"/>
            <a:ext cx="8359957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sz="2000">
                <a:solidFill>
                  <a:schemeClr val="bg1"/>
                </a:solidFill>
                <a:latin typeface="Arial" charset="0"/>
              </a:rPr>
              <a:t>1985   1990   1995    2000    2005    2010    2015    2020    2025     2030</a:t>
            </a:r>
            <a:endParaRPr lang="en-GB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294" name="Freeform 22"/>
          <p:cNvSpPr>
            <a:spLocks/>
          </p:cNvSpPr>
          <p:nvPr/>
        </p:nvSpPr>
        <p:spPr bwMode="auto">
          <a:xfrm>
            <a:off x="4268938" y="6965254"/>
            <a:ext cx="1512527" cy="1154101"/>
          </a:xfrm>
          <a:custGeom>
            <a:avLst/>
            <a:gdLst>
              <a:gd name="T0" fmla="*/ 0 w 953"/>
              <a:gd name="T1" fmla="*/ 726 h 726"/>
              <a:gd name="T2" fmla="*/ 91 w 953"/>
              <a:gd name="T3" fmla="*/ 545 h 726"/>
              <a:gd name="T4" fmla="*/ 182 w 953"/>
              <a:gd name="T5" fmla="*/ 409 h 726"/>
              <a:gd name="T6" fmla="*/ 318 w 953"/>
              <a:gd name="T7" fmla="*/ 273 h 726"/>
              <a:gd name="T8" fmla="*/ 447 w 953"/>
              <a:gd name="T9" fmla="*/ 174 h 726"/>
              <a:gd name="T10" fmla="*/ 548 w 953"/>
              <a:gd name="T11" fmla="*/ 110 h 726"/>
              <a:gd name="T12" fmla="*/ 749 w 953"/>
              <a:gd name="T13" fmla="*/ 46 h 726"/>
              <a:gd name="T14" fmla="*/ 953 w 953"/>
              <a:gd name="T15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3" h="726">
                <a:moveTo>
                  <a:pt x="0" y="726"/>
                </a:moveTo>
                <a:cubicBezTo>
                  <a:pt x="30" y="662"/>
                  <a:pt x="61" y="598"/>
                  <a:pt x="91" y="545"/>
                </a:cubicBezTo>
                <a:cubicBezTo>
                  <a:pt x="121" y="492"/>
                  <a:pt x="144" y="454"/>
                  <a:pt x="182" y="409"/>
                </a:cubicBezTo>
                <a:cubicBezTo>
                  <a:pt x="220" y="364"/>
                  <a:pt x="274" y="312"/>
                  <a:pt x="318" y="273"/>
                </a:cubicBezTo>
                <a:cubicBezTo>
                  <a:pt x="362" y="234"/>
                  <a:pt x="409" y="201"/>
                  <a:pt x="447" y="174"/>
                </a:cubicBezTo>
                <a:cubicBezTo>
                  <a:pt x="485" y="147"/>
                  <a:pt x="498" y="131"/>
                  <a:pt x="548" y="110"/>
                </a:cubicBezTo>
                <a:cubicBezTo>
                  <a:pt x="598" y="89"/>
                  <a:pt x="682" y="64"/>
                  <a:pt x="749" y="46"/>
                </a:cubicBezTo>
                <a:cubicBezTo>
                  <a:pt x="816" y="28"/>
                  <a:pt x="911" y="10"/>
                  <a:pt x="953" y="0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95" name="Freeform 23"/>
          <p:cNvSpPr>
            <a:spLocks/>
          </p:cNvSpPr>
          <p:nvPr/>
        </p:nvSpPr>
        <p:spPr bwMode="auto">
          <a:xfrm>
            <a:off x="5038745" y="6341904"/>
            <a:ext cx="2203322" cy="1248958"/>
          </a:xfrm>
          <a:custGeom>
            <a:avLst/>
            <a:gdLst>
              <a:gd name="T0" fmla="*/ 0 w 1388"/>
              <a:gd name="T1" fmla="*/ 787 h 787"/>
              <a:gd name="T2" fmla="*/ 126 w 1388"/>
              <a:gd name="T3" fmla="*/ 571 h 787"/>
              <a:gd name="T4" fmla="*/ 372 w 1388"/>
              <a:gd name="T5" fmla="*/ 355 h 787"/>
              <a:gd name="T6" fmla="*/ 594 w 1388"/>
              <a:gd name="T7" fmla="*/ 235 h 787"/>
              <a:gd name="T8" fmla="*/ 876 w 1388"/>
              <a:gd name="T9" fmla="*/ 121 h 787"/>
              <a:gd name="T10" fmla="*/ 1096 w 1388"/>
              <a:gd name="T11" fmla="*/ 55 h 787"/>
              <a:gd name="T12" fmla="*/ 1169 w 1388"/>
              <a:gd name="T13" fmla="*/ 37 h 787"/>
              <a:gd name="T14" fmla="*/ 1388 w 1388"/>
              <a:gd name="T15" fmla="*/ 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8" h="787">
                <a:moveTo>
                  <a:pt x="0" y="787"/>
                </a:moveTo>
                <a:cubicBezTo>
                  <a:pt x="21" y="750"/>
                  <a:pt x="64" y="643"/>
                  <a:pt x="126" y="571"/>
                </a:cubicBezTo>
                <a:cubicBezTo>
                  <a:pt x="188" y="499"/>
                  <a:pt x="294" y="411"/>
                  <a:pt x="372" y="355"/>
                </a:cubicBezTo>
                <a:cubicBezTo>
                  <a:pt x="450" y="299"/>
                  <a:pt x="510" y="274"/>
                  <a:pt x="594" y="235"/>
                </a:cubicBezTo>
                <a:cubicBezTo>
                  <a:pt x="678" y="196"/>
                  <a:pt x="792" y="151"/>
                  <a:pt x="876" y="121"/>
                </a:cubicBezTo>
                <a:cubicBezTo>
                  <a:pt x="960" y="91"/>
                  <a:pt x="1047" y="69"/>
                  <a:pt x="1096" y="55"/>
                </a:cubicBezTo>
                <a:cubicBezTo>
                  <a:pt x="1145" y="41"/>
                  <a:pt x="1120" y="46"/>
                  <a:pt x="1169" y="37"/>
                </a:cubicBezTo>
                <a:cubicBezTo>
                  <a:pt x="1218" y="28"/>
                  <a:pt x="1343" y="8"/>
                  <a:pt x="1388" y="0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96" name="Freeform 24"/>
          <p:cNvSpPr>
            <a:spLocks/>
          </p:cNvSpPr>
          <p:nvPr/>
        </p:nvSpPr>
        <p:spPr bwMode="auto">
          <a:xfrm>
            <a:off x="6284886" y="5863100"/>
            <a:ext cx="1510270" cy="1678076"/>
          </a:xfrm>
          <a:custGeom>
            <a:avLst/>
            <a:gdLst>
              <a:gd name="T0" fmla="*/ 0 w 951"/>
              <a:gd name="T1" fmla="*/ 1057 h 1057"/>
              <a:gd name="T2" fmla="*/ 137 w 951"/>
              <a:gd name="T3" fmla="*/ 694 h 1057"/>
              <a:gd name="T4" fmla="*/ 295 w 951"/>
              <a:gd name="T5" fmla="*/ 398 h 1057"/>
              <a:gd name="T6" fmla="*/ 548 w 951"/>
              <a:gd name="T7" fmla="*/ 173 h 1057"/>
              <a:gd name="T8" fmla="*/ 697 w 951"/>
              <a:gd name="T9" fmla="*/ 86 h 1057"/>
              <a:gd name="T10" fmla="*/ 829 w 951"/>
              <a:gd name="T11" fmla="*/ 26 h 1057"/>
              <a:gd name="T12" fmla="*/ 951 w 951"/>
              <a:gd name="T13" fmla="*/ 0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1" h="1057">
                <a:moveTo>
                  <a:pt x="0" y="1057"/>
                </a:moveTo>
                <a:cubicBezTo>
                  <a:pt x="46" y="932"/>
                  <a:pt x="88" y="804"/>
                  <a:pt x="137" y="694"/>
                </a:cubicBezTo>
                <a:cubicBezTo>
                  <a:pt x="186" y="584"/>
                  <a:pt x="226" y="485"/>
                  <a:pt x="295" y="398"/>
                </a:cubicBezTo>
                <a:cubicBezTo>
                  <a:pt x="364" y="311"/>
                  <a:pt x="481" y="225"/>
                  <a:pt x="548" y="173"/>
                </a:cubicBezTo>
                <a:cubicBezTo>
                  <a:pt x="615" y="121"/>
                  <a:pt x="650" y="111"/>
                  <a:pt x="697" y="86"/>
                </a:cubicBezTo>
                <a:cubicBezTo>
                  <a:pt x="744" y="61"/>
                  <a:pt x="787" y="40"/>
                  <a:pt x="829" y="26"/>
                </a:cubicBezTo>
                <a:cubicBezTo>
                  <a:pt x="871" y="12"/>
                  <a:pt x="926" y="5"/>
                  <a:pt x="951" y="0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97" name="Freeform 25"/>
          <p:cNvSpPr>
            <a:spLocks/>
          </p:cNvSpPr>
          <p:nvPr/>
        </p:nvSpPr>
        <p:spPr bwMode="auto">
          <a:xfrm>
            <a:off x="7300763" y="5526582"/>
            <a:ext cx="2298137" cy="2513724"/>
          </a:xfrm>
          <a:custGeom>
            <a:avLst/>
            <a:gdLst>
              <a:gd name="T0" fmla="*/ 0 w 1447"/>
              <a:gd name="T1" fmla="*/ 1584 h 1584"/>
              <a:gd name="T2" fmla="*/ 119 w 1447"/>
              <a:gd name="T3" fmla="*/ 1310 h 1584"/>
              <a:gd name="T4" fmla="*/ 177 w 1447"/>
              <a:gd name="T5" fmla="*/ 1089 h 1584"/>
              <a:gd name="T6" fmla="*/ 222 w 1447"/>
              <a:gd name="T7" fmla="*/ 862 h 1584"/>
              <a:gd name="T8" fmla="*/ 303 w 1447"/>
              <a:gd name="T9" fmla="*/ 635 h 1584"/>
              <a:gd name="T10" fmla="*/ 425 w 1447"/>
              <a:gd name="T11" fmla="*/ 463 h 1584"/>
              <a:gd name="T12" fmla="*/ 601 w 1447"/>
              <a:gd name="T13" fmla="*/ 311 h 1584"/>
              <a:gd name="T14" fmla="*/ 857 w 1447"/>
              <a:gd name="T15" fmla="*/ 182 h 1584"/>
              <a:gd name="T16" fmla="*/ 1169 w 1447"/>
              <a:gd name="T17" fmla="*/ 71 h 1584"/>
              <a:gd name="T18" fmla="*/ 1447 w 1447"/>
              <a:gd name="T19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7" h="1584">
                <a:moveTo>
                  <a:pt x="0" y="1584"/>
                </a:moveTo>
                <a:cubicBezTo>
                  <a:pt x="20" y="1538"/>
                  <a:pt x="89" y="1393"/>
                  <a:pt x="119" y="1310"/>
                </a:cubicBezTo>
                <a:cubicBezTo>
                  <a:pt x="149" y="1227"/>
                  <a:pt x="160" y="1164"/>
                  <a:pt x="177" y="1089"/>
                </a:cubicBezTo>
                <a:cubicBezTo>
                  <a:pt x="194" y="1014"/>
                  <a:pt x="201" y="938"/>
                  <a:pt x="222" y="862"/>
                </a:cubicBezTo>
                <a:cubicBezTo>
                  <a:pt x="243" y="786"/>
                  <a:pt x="269" y="701"/>
                  <a:pt x="303" y="635"/>
                </a:cubicBezTo>
                <a:cubicBezTo>
                  <a:pt x="337" y="569"/>
                  <a:pt x="375" y="517"/>
                  <a:pt x="425" y="463"/>
                </a:cubicBezTo>
                <a:cubicBezTo>
                  <a:pt x="475" y="409"/>
                  <a:pt x="529" y="358"/>
                  <a:pt x="601" y="311"/>
                </a:cubicBezTo>
                <a:cubicBezTo>
                  <a:pt x="673" y="264"/>
                  <a:pt x="762" y="222"/>
                  <a:pt x="857" y="182"/>
                </a:cubicBezTo>
                <a:cubicBezTo>
                  <a:pt x="952" y="142"/>
                  <a:pt x="1071" y="101"/>
                  <a:pt x="1169" y="71"/>
                </a:cubicBezTo>
                <a:cubicBezTo>
                  <a:pt x="1267" y="41"/>
                  <a:pt x="1389" y="15"/>
                  <a:pt x="1447" y="0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98" name="Freeform 26"/>
          <p:cNvSpPr>
            <a:spLocks/>
          </p:cNvSpPr>
          <p:nvPr/>
        </p:nvSpPr>
        <p:spPr bwMode="auto">
          <a:xfrm>
            <a:off x="7296247" y="4304725"/>
            <a:ext cx="4361494" cy="2782488"/>
          </a:xfrm>
          <a:custGeom>
            <a:avLst/>
            <a:gdLst>
              <a:gd name="T0" fmla="*/ 0 w 2748"/>
              <a:gd name="T1" fmla="*/ 1752 h 1752"/>
              <a:gd name="T2" fmla="*/ 204 w 2748"/>
              <a:gd name="T3" fmla="*/ 1344 h 1752"/>
              <a:gd name="T4" fmla="*/ 387 w 2748"/>
              <a:gd name="T5" fmla="*/ 918 h 1752"/>
              <a:gd name="T6" fmla="*/ 552 w 2748"/>
              <a:gd name="T7" fmla="*/ 672 h 1752"/>
              <a:gd name="T8" fmla="*/ 815 w 2748"/>
              <a:gd name="T9" fmla="*/ 452 h 1752"/>
              <a:gd name="T10" fmla="*/ 1223 w 2748"/>
              <a:gd name="T11" fmla="*/ 270 h 1752"/>
              <a:gd name="T12" fmla="*/ 1632 w 2748"/>
              <a:gd name="T13" fmla="*/ 144 h 1752"/>
              <a:gd name="T14" fmla="*/ 2184 w 2748"/>
              <a:gd name="T15" fmla="*/ 48 h 1752"/>
              <a:gd name="T16" fmla="*/ 2748 w 2748"/>
              <a:gd name="T17" fmla="*/ 0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8" h="1752">
                <a:moveTo>
                  <a:pt x="0" y="1752"/>
                </a:moveTo>
                <a:cubicBezTo>
                  <a:pt x="34" y="1684"/>
                  <a:pt x="140" y="1483"/>
                  <a:pt x="204" y="1344"/>
                </a:cubicBezTo>
                <a:cubicBezTo>
                  <a:pt x="268" y="1205"/>
                  <a:pt x="329" y="1030"/>
                  <a:pt x="387" y="918"/>
                </a:cubicBezTo>
                <a:cubicBezTo>
                  <a:pt x="445" y="806"/>
                  <a:pt x="481" y="750"/>
                  <a:pt x="552" y="672"/>
                </a:cubicBezTo>
                <a:cubicBezTo>
                  <a:pt x="623" y="594"/>
                  <a:pt x="703" y="519"/>
                  <a:pt x="815" y="452"/>
                </a:cubicBezTo>
                <a:cubicBezTo>
                  <a:pt x="927" y="385"/>
                  <a:pt x="1087" y="321"/>
                  <a:pt x="1223" y="270"/>
                </a:cubicBezTo>
                <a:cubicBezTo>
                  <a:pt x="1359" y="219"/>
                  <a:pt x="1472" y="181"/>
                  <a:pt x="1632" y="144"/>
                </a:cubicBezTo>
                <a:cubicBezTo>
                  <a:pt x="1792" y="107"/>
                  <a:pt x="1998" y="72"/>
                  <a:pt x="2184" y="48"/>
                </a:cubicBezTo>
                <a:cubicBezTo>
                  <a:pt x="2370" y="24"/>
                  <a:pt x="2631" y="10"/>
                  <a:pt x="2748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299" name="Freeform 27"/>
          <p:cNvSpPr>
            <a:spLocks/>
          </p:cNvSpPr>
          <p:nvPr/>
        </p:nvSpPr>
        <p:spPr bwMode="auto">
          <a:xfrm>
            <a:off x="9318970" y="3329506"/>
            <a:ext cx="3095036" cy="2375955"/>
          </a:xfrm>
          <a:custGeom>
            <a:avLst/>
            <a:gdLst>
              <a:gd name="T0" fmla="*/ 0 w 1950"/>
              <a:gd name="T1" fmla="*/ 1497 h 1497"/>
              <a:gd name="T2" fmla="*/ 136 w 1950"/>
              <a:gd name="T3" fmla="*/ 1043 h 1497"/>
              <a:gd name="T4" fmla="*/ 285 w 1950"/>
              <a:gd name="T5" fmla="*/ 733 h 1497"/>
              <a:gd name="T6" fmla="*/ 495 w 1950"/>
              <a:gd name="T7" fmla="*/ 486 h 1497"/>
              <a:gd name="T8" fmla="*/ 724 w 1950"/>
              <a:gd name="T9" fmla="*/ 322 h 1497"/>
              <a:gd name="T10" fmla="*/ 1043 w 1950"/>
              <a:gd name="T11" fmla="*/ 182 h 1497"/>
              <a:gd name="T12" fmla="*/ 1218 w 1950"/>
              <a:gd name="T13" fmla="*/ 130 h 1497"/>
              <a:gd name="T14" fmla="*/ 1588 w 1950"/>
              <a:gd name="T15" fmla="*/ 46 h 1497"/>
              <a:gd name="T16" fmla="*/ 1950 w 1950"/>
              <a:gd name="T1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0" h="1497">
                <a:moveTo>
                  <a:pt x="0" y="1497"/>
                </a:moveTo>
                <a:cubicBezTo>
                  <a:pt x="45" y="1334"/>
                  <a:pt x="89" y="1170"/>
                  <a:pt x="136" y="1043"/>
                </a:cubicBezTo>
                <a:cubicBezTo>
                  <a:pt x="183" y="916"/>
                  <a:pt x="225" y="826"/>
                  <a:pt x="285" y="733"/>
                </a:cubicBezTo>
                <a:cubicBezTo>
                  <a:pt x="345" y="640"/>
                  <a:pt x="422" y="555"/>
                  <a:pt x="495" y="486"/>
                </a:cubicBezTo>
                <a:cubicBezTo>
                  <a:pt x="568" y="417"/>
                  <a:pt x="633" y="373"/>
                  <a:pt x="724" y="322"/>
                </a:cubicBezTo>
                <a:cubicBezTo>
                  <a:pt x="815" y="271"/>
                  <a:pt x="961" y="214"/>
                  <a:pt x="1043" y="182"/>
                </a:cubicBezTo>
                <a:cubicBezTo>
                  <a:pt x="1125" y="150"/>
                  <a:pt x="1127" y="153"/>
                  <a:pt x="1218" y="130"/>
                </a:cubicBezTo>
                <a:cubicBezTo>
                  <a:pt x="1309" y="107"/>
                  <a:pt x="1466" y="68"/>
                  <a:pt x="1588" y="46"/>
                </a:cubicBezTo>
                <a:cubicBezTo>
                  <a:pt x="1710" y="24"/>
                  <a:pt x="1829" y="15"/>
                  <a:pt x="195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300" name="Freeform 28"/>
          <p:cNvSpPr>
            <a:spLocks/>
          </p:cNvSpPr>
          <p:nvPr/>
        </p:nvSpPr>
        <p:spPr bwMode="auto">
          <a:xfrm>
            <a:off x="9210610" y="3252258"/>
            <a:ext cx="611784" cy="1248958"/>
          </a:xfrm>
          <a:custGeom>
            <a:avLst/>
            <a:gdLst>
              <a:gd name="T0" fmla="*/ 384 w 384"/>
              <a:gd name="T1" fmla="*/ 0 h 787"/>
              <a:gd name="T2" fmla="*/ 274 w 384"/>
              <a:gd name="T3" fmla="*/ 174 h 787"/>
              <a:gd name="T4" fmla="*/ 187 w 384"/>
              <a:gd name="T5" fmla="*/ 463 h 787"/>
              <a:gd name="T6" fmla="*/ 73 w 384"/>
              <a:gd name="T7" fmla="*/ 613 h 787"/>
              <a:gd name="T8" fmla="*/ 0 w 384"/>
              <a:gd name="T9" fmla="*/ 787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787">
                <a:moveTo>
                  <a:pt x="384" y="0"/>
                </a:moveTo>
                <a:cubicBezTo>
                  <a:pt x="366" y="29"/>
                  <a:pt x="307" y="97"/>
                  <a:pt x="274" y="174"/>
                </a:cubicBezTo>
                <a:cubicBezTo>
                  <a:pt x="241" y="251"/>
                  <a:pt x="220" y="390"/>
                  <a:pt x="187" y="463"/>
                </a:cubicBezTo>
                <a:cubicBezTo>
                  <a:pt x="154" y="536"/>
                  <a:pt x="104" y="559"/>
                  <a:pt x="73" y="613"/>
                </a:cubicBezTo>
                <a:cubicBezTo>
                  <a:pt x="42" y="667"/>
                  <a:pt x="15" y="751"/>
                  <a:pt x="0" y="787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310301" name="Text Box 29"/>
          <p:cNvSpPr txBox="1">
            <a:spLocks noChangeArrowheads="1"/>
          </p:cNvSpPr>
          <p:nvPr/>
        </p:nvSpPr>
        <p:spPr bwMode="auto">
          <a:xfrm>
            <a:off x="4268938" y="6533878"/>
            <a:ext cx="1471891" cy="45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Fly‘s eye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2" name="Text Box 30"/>
          <p:cNvSpPr txBox="1">
            <a:spLocks noChangeArrowheads="1"/>
          </p:cNvSpPr>
          <p:nvPr/>
        </p:nvSpPr>
        <p:spPr bwMode="auto">
          <a:xfrm>
            <a:off x="5350281" y="6030230"/>
            <a:ext cx="1234854" cy="4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AGASa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3" name="Text Box 31"/>
          <p:cNvSpPr txBox="1">
            <a:spLocks noChangeArrowheads="1"/>
          </p:cNvSpPr>
          <p:nvPr/>
        </p:nvSpPr>
        <p:spPr bwMode="auto">
          <a:xfrm>
            <a:off x="6625770" y="5474635"/>
            <a:ext cx="105827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HiRes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4" name="Text Box 32"/>
          <p:cNvSpPr txBox="1">
            <a:spLocks noChangeArrowheads="1"/>
          </p:cNvSpPr>
          <p:nvPr/>
        </p:nvSpPr>
        <p:spPr bwMode="auto">
          <a:xfrm>
            <a:off x="9535690" y="4661571"/>
            <a:ext cx="2038525" cy="4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Auger-South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6" name="Text Box 34"/>
          <p:cNvSpPr txBox="1">
            <a:spLocks noChangeArrowheads="1"/>
          </p:cNvSpPr>
          <p:nvPr/>
        </p:nvSpPr>
        <p:spPr bwMode="auto">
          <a:xfrm>
            <a:off x="8235369" y="2710216"/>
            <a:ext cx="1785685" cy="82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JEM-EUSO</a:t>
            </a:r>
          </a:p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(space)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7941893" y="6461606"/>
            <a:ext cx="2557751" cy="45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>
                <a:solidFill>
                  <a:schemeClr val="bg1"/>
                </a:solidFill>
                <a:latin typeface="Arial" charset="0"/>
              </a:rPr>
              <a:t>Telescope Array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3404314" y="2141071"/>
            <a:ext cx="636616" cy="4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10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7</a:t>
            </a:r>
            <a:endParaRPr lang="en-GB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1318382" y="2215602"/>
            <a:ext cx="192870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Exposure</a:t>
            </a:r>
          </a:p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(km² sr year)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10892450" y="8839819"/>
            <a:ext cx="78416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>
                <a:solidFill>
                  <a:schemeClr val="bg1"/>
                </a:solidFill>
                <a:latin typeface="Arial" charset="0"/>
              </a:rPr>
              <a:t>year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305" name="Text Box 33"/>
          <p:cNvSpPr txBox="1">
            <a:spLocks noChangeArrowheads="1"/>
          </p:cNvSpPr>
          <p:nvPr/>
        </p:nvSpPr>
        <p:spPr bwMode="auto">
          <a:xfrm>
            <a:off x="10651538" y="2790605"/>
            <a:ext cx="2015271" cy="46165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 30,000 km² </a:t>
            </a:r>
            <a:endParaRPr lang="en-GB" sz="4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0" y="433635"/>
            <a:ext cx="12091338" cy="7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>
            <a:spAutoFit/>
          </a:bodyPr>
          <a:lstStyle/>
          <a:p>
            <a:r>
              <a:rPr lang="de-DE" sz="43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4300" b="1" dirty="0" smtClean="0">
                <a:solidFill>
                  <a:schemeClr val="bg1"/>
                </a:solidFill>
                <a:latin typeface="Calibri" pitchFamily="34" charset="0"/>
              </a:rPr>
              <a:t>         Perspective for cosmic rays at highest Energies</a:t>
            </a:r>
            <a:endParaRPr lang="en-US" sz="4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2138" y="3561527"/>
            <a:ext cx="391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>
                <a:solidFill>
                  <a:srgbClr val="FFFF00"/>
                </a:solidFill>
                <a:latin typeface="+mj-lt"/>
              </a:rPr>
              <a:t>E</a:t>
            </a:r>
            <a:r>
              <a:rPr lang="de-DE" sz="2800" b="1" i="1" dirty="0" smtClean="0">
                <a:solidFill>
                  <a:srgbClr val="FFFF00"/>
                </a:solidFill>
                <a:latin typeface="+mj-lt"/>
              </a:rPr>
              <a:t>arly </a:t>
            </a:r>
            <a:r>
              <a:rPr lang="de-DE" sz="2800" b="1" i="1" dirty="0" smtClean="0">
                <a:solidFill>
                  <a:srgbClr val="FFFF00"/>
                </a:solidFill>
                <a:latin typeface="+mj-lt"/>
              </a:rPr>
              <a:t>2012 – TUS (Russia)</a:t>
            </a:r>
            <a:endParaRPr lang="en-US" sz="2800" b="1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09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2" y="1638027"/>
            <a:ext cx="12601400" cy="763284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400" dirty="0"/>
              <a:t>W</a:t>
            </a:r>
            <a:r>
              <a:rPr lang="en-GB" sz="3400" dirty="0" smtClean="0"/>
              <a:t>e </a:t>
            </a:r>
            <a:r>
              <a:rPr lang="en-GB" sz="3400" dirty="0"/>
              <a:t>reiterate the definition of a </a:t>
            </a:r>
            <a:r>
              <a:rPr lang="en-GB" sz="3400" b="1" dirty="0"/>
              <a:t>substantially enlarged ground-based cosmic-ray observatory as the priority project of high energy cosmic-ray physics </a:t>
            </a:r>
            <a:r>
              <a:rPr lang="en-GB" sz="3400" dirty="0"/>
              <a:t>– wherever it will be deployed. </a:t>
            </a:r>
            <a:endParaRPr lang="en-GB" sz="3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400" dirty="0"/>
              <a:t>C</a:t>
            </a:r>
            <a:r>
              <a:rPr lang="en-US" sz="3400" dirty="0" smtClean="0"/>
              <a:t>ost </a:t>
            </a:r>
            <a:r>
              <a:rPr lang="en-US" sz="3400" dirty="0"/>
              <a:t>scale  </a:t>
            </a:r>
            <a:r>
              <a:rPr lang="en-US" sz="3400" dirty="0" smtClean="0"/>
              <a:t>100-150 </a:t>
            </a:r>
            <a:r>
              <a:rPr lang="en-US" sz="3400" dirty="0"/>
              <a:t>M</a:t>
            </a:r>
            <a:r>
              <a:rPr lang="en-US" sz="3400" dirty="0" smtClean="0"/>
              <a:t>€ </a:t>
            </a:r>
            <a:endParaRPr lang="en-US" sz="3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400" dirty="0" smtClean="0"/>
              <a:t>We </a:t>
            </a:r>
            <a:r>
              <a:rPr lang="en-GB" sz="3400" dirty="0"/>
              <a:t>encourage the community to work towards a global common path for such a substantially enlarged observatory including the </a:t>
            </a:r>
            <a:r>
              <a:rPr lang="en-GB" sz="3400" b="1" dirty="0"/>
              <a:t>development of new detection technologies</a:t>
            </a:r>
            <a:r>
              <a:rPr lang="en-GB" sz="3400" dirty="0"/>
              <a:t>. </a:t>
            </a:r>
            <a:r>
              <a:rPr lang="en-US" sz="3400" dirty="0"/>
              <a:t>We recommend that </a:t>
            </a:r>
            <a:r>
              <a:rPr lang="en-US" sz="3400" b="1" dirty="0"/>
              <a:t>European groups </a:t>
            </a:r>
            <a:r>
              <a:rPr lang="en-US" sz="3400" dirty="0"/>
              <a:t>play a significant role in preparing a proposal for the next generation experiment, and, after its approval, make a </a:t>
            </a:r>
            <a:r>
              <a:rPr lang="en-US" sz="3400" b="1" dirty="0"/>
              <a:t>significant contribution to construction and operation</a:t>
            </a:r>
            <a:r>
              <a:rPr lang="en-US" sz="3400" dirty="0"/>
              <a:t>. </a:t>
            </a:r>
            <a:endParaRPr lang="en-US" sz="3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400" dirty="0" smtClean="0"/>
              <a:t>We </a:t>
            </a:r>
            <a:r>
              <a:rPr lang="en-GB" sz="3400" dirty="0"/>
              <a:t>also support European participation in </a:t>
            </a:r>
            <a:r>
              <a:rPr lang="en-GB" sz="3400" b="1" dirty="0"/>
              <a:t>JEM-EUSO</a:t>
            </a:r>
            <a:r>
              <a:rPr lang="en-GB" sz="3400" dirty="0"/>
              <a:t> with its novel technology. We encourage cross coordination between these two approaches.</a:t>
            </a:r>
            <a:endParaRPr lang="en-US" sz="3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energy cosmic 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7958" y="413891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decade: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28925" y="1926059"/>
            <a:ext cx="9217024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TeV gamma-ray astrophysics:  </a:t>
            </a:r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CTA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High energy neutrinos:  </a:t>
            </a:r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KM3NeT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High energy cosmic rays: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 30,000 km²  ground based array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6600" b="1" dirty="0" smtClean="0">
                <a:solidFill>
                  <a:schemeClr val="bg1"/>
                </a:solidFill>
                <a:latin typeface="+mj-lt"/>
              </a:rPr>
              <a:t>Low energy neutrinos                &amp;  p-decay</a:t>
            </a:r>
            <a:endParaRPr lang="en-GB" sz="6600" b="1" u="sng" dirty="0" smtClean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29981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0" y="1277937"/>
            <a:ext cx="13342938" cy="8478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432332" y="1494011"/>
            <a:ext cx="12478271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Proton decay: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 improve sensitivity by &gt; factor 10 and                                   test a new  class of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</a:rPr>
              <a:t>Supersymmetry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models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Galactic Supernova: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10</a:t>
            </a:r>
            <a:r>
              <a:rPr lang="en-US" sz="3200" baseline="30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- 10</a:t>
            </a:r>
            <a:r>
              <a:rPr lang="en-US" sz="3200" baseline="30000" dirty="0">
                <a:solidFill>
                  <a:schemeClr val="bg1"/>
                </a:solidFill>
                <a:latin typeface="Arial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events                                                    Incredibly detailed information on the early SN phase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Diffuse flux from past SN: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probe cosmological star formation rate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Solar neutrinos: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details of the Standard Solar Model determined    with percent accuracy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Atmospheric neutrinos: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high statistics would improve knowledge neutrino mixing and provide unique information on the neutrino  mass hierarchy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Geo-neutrinos: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improve understanding of the Earth interior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Indirect WIMP search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Neutrinos from accelerators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over a long baseline (also with dedicated smaller detectors): neutrino 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properties !</a:t>
            </a:r>
            <a:endParaRPr lang="de-DE" sz="3200" dirty="0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de-DE" sz="2800" dirty="0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de-DE" sz="1800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de-DE" sz="3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294781" y="191222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on the Megaton scale</a:t>
            </a:r>
            <a:endParaRPr lang="en-US" sz="5600" dirty="0" smtClean="0"/>
          </a:p>
        </p:txBody>
      </p:sp>
    </p:spTree>
    <p:extLst>
      <p:ext uri="{BB962C8B-B14F-4D97-AF65-F5344CB8AC3E}">
        <p14:creationId xmlns:p14="http://schemas.microsoft.com/office/powerpoint/2010/main" val="35590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08-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9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0" y="1277937"/>
            <a:ext cx="13342938" cy="8478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1328193" y="2555874"/>
            <a:ext cx="12478271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8800" b="1" dirty="0" smtClean="0">
                <a:solidFill>
                  <a:srgbClr val="FFFF00"/>
                </a:solidFill>
                <a:latin typeface="Arial" charset="0"/>
              </a:rPr>
              <a:t>Europe:</a:t>
            </a:r>
            <a:r>
              <a:rPr lang="en-US" sz="8800" dirty="0" smtClean="0">
                <a:solidFill>
                  <a:schemeClr val="bg1"/>
                </a:solidFill>
                <a:latin typeface="Arial" charset="0"/>
              </a:rPr>
              <a:t>  LAGUNA</a:t>
            </a:r>
          </a:p>
          <a:p>
            <a:pPr eaLnBrk="1" hangingPunct="1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8800" b="1" dirty="0" smtClean="0">
                <a:solidFill>
                  <a:srgbClr val="FFFF00"/>
                </a:solidFill>
                <a:latin typeface="Arial" charset="0"/>
              </a:rPr>
              <a:t>Japan:</a:t>
            </a:r>
            <a:r>
              <a:rPr lang="en-US" sz="8800" dirty="0" smtClean="0">
                <a:solidFill>
                  <a:schemeClr val="bg1"/>
                </a:solidFill>
                <a:latin typeface="Arial" charset="0"/>
              </a:rPr>
              <a:t>  Hyper-K</a:t>
            </a:r>
          </a:p>
          <a:p>
            <a:pPr eaLnBrk="1" hangingPunct="1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8800" b="1" dirty="0" smtClean="0">
                <a:solidFill>
                  <a:srgbClr val="FFFF00"/>
                </a:solidFill>
                <a:latin typeface="Arial" charset="0"/>
              </a:rPr>
              <a:t>USA:</a:t>
            </a:r>
            <a:r>
              <a:rPr lang="en-US" sz="8800" dirty="0" smtClean="0">
                <a:solidFill>
                  <a:schemeClr val="bg1"/>
                </a:solidFill>
                <a:latin typeface="Arial" charset="0"/>
              </a:rPr>
              <a:t>  LBNE</a:t>
            </a:r>
            <a:endParaRPr lang="en-US" sz="8800" dirty="0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de-DE" sz="2800" dirty="0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de-DE" sz="1800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de-DE" sz="3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319522" y="191222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on the Megaton scale</a:t>
            </a:r>
            <a:endParaRPr lang="en-US" sz="5600" dirty="0" smtClean="0"/>
          </a:p>
        </p:txBody>
      </p:sp>
    </p:spTree>
    <p:extLst>
      <p:ext uri="{BB962C8B-B14F-4D97-AF65-F5344CB8AC3E}">
        <p14:creationId xmlns:p14="http://schemas.microsoft.com/office/powerpoint/2010/main" val="4391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69130" y="9323141"/>
            <a:ext cx="3034083" cy="772411"/>
          </a:xfrm>
          <a:prstGeom prst="rect">
            <a:avLst/>
          </a:prstGeom>
          <a:noFill/>
        </p:spPr>
        <p:txBody>
          <a:bodyPr lIns="130055" tIns="65028" rIns="130055" bIns="6502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56698" indent="-4064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25689" indent="-325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75964" indent="-325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26240" indent="-325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576516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226791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877067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527342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51DDAB-29A4-4F02-9412-47E27A89A75F}" type="slidenum">
              <a:rPr lang="de-DE" smtClean="0"/>
              <a:pPr eaLnBrk="1" hangingPunct="1"/>
              <a:t>41</a:t>
            </a:fld>
            <a:endParaRPr lang="de-DE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" y="0"/>
            <a:ext cx="1243884" cy="1926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endParaRPr lang="en-US"/>
          </a:p>
        </p:txBody>
      </p:sp>
      <p:pic>
        <p:nvPicPr>
          <p:cNvPr id="12292" name="Picture 3" descr="lena_wo_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5" y="3150627"/>
            <a:ext cx="3411087" cy="68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33762" y="7263377"/>
            <a:ext cx="8885529" cy="65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sz="3400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0176820" y="1300904"/>
            <a:ext cx="2854674" cy="11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000" b="1">
                <a:solidFill>
                  <a:schemeClr val="accent2"/>
                </a:solidFill>
                <a:ea typeface="ＭＳ Ｐゴシック" pitchFamily="1" charset="-128"/>
              </a:rPr>
              <a:t>MEMPHYS</a:t>
            </a:r>
          </a:p>
          <a:p>
            <a:r>
              <a:rPr lang="de-DE" sz="2800">
                <a:solidFill>
                  <a:schemeClr val="accent2"/>
                </a:solidFill>
                <a:ea typeface="ＭＳ Ｐゴシック" pitchFamily="1" charset="-128"/>
              </a:rPr>
              <a:t>  600 kton water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8445317" y="8408443"/>
            <a:ext cx="3604879" cy="11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000" b="1">
                <a:solidFill>
                  <a:schemeClr val="accent2"/>
                </a:solidFill>
                <a:ea typeface="ＭＳ Ｐゴシック" pitchFamily="1" charset="-128"/>
              </a:rPr>
              <a:t>GLACIER</a:t>
            </a:r>
          </a:p>
          <a:p>
            <a:r>
              <a:rPr lang="de-DE" sz="2800">
                <a:solidFill>
                  <a:schemeClr val="accent2"/>
                </a:solidFill>
                <a:ea typeface="ＭＳ Ｐゴシック" pitchFamily="1" charset="-128"/>
              </a:rPr>
              <a:t>100 kton liquid argon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973131" y="5095205"/>
            <a:ext cx="2740860" cy="11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000" b="1">
                <a:solidFill>
                  <a:schemeClr val="accent2"/>
                </a:solidFill>
                <a:ea typeface="ＭＳ Ｐゴシック" pitchFamily="1" charset="-128"/>
              </a:rPr>
              <a:t>LENA</a:t>
            </a:r>
          </a:p>
          <a:p>
            <a:r>
              <a:rPr lang="de-DE" sz="2800">
                <a:solidFill>
                  <a:schemeClr val="accent2"/>
                </a:solidFill>
                <a:ea typeface="ＭＳ Ｐゴシック" pitchFamily="1" charset="-128"/>
              </a:rPr>
              <a:t>50 kt scintillator</a:t>
            </a:r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3837755" y="6391591"/>
            <a:ext cx="2968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44600" y="6319319"/>
            <a:ext cx="1232435" cy="6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3400">
                <a:ea typeface="ＭＳ Ｐゴシック" pitchFamily="1" charset="-128"/>
              </a:rPr>
              <a:t>50 m</a:t>
            </a:r>
          </a:p>
        </p:txBody>
      </p:sp>
      <p:graphicFrame>
        <p:nvGraphicFramePr>
          <p:cNvPr id="12299" name="Object 10"/>
          <p:cNvGraphicFramePr>
            <a:graphicFrameLocks noChangeAspect="1"/>
          </p:cNvGraphicFramePr>
          <p:nvPr/>
        </p:nvGraphicFramePr>
        <p:xfrm>
          <a:off x="3189851" y="7003649"/>
          <a:ext cx="5135817" cy="275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Acrobat Document" r:id="rId5" imgW="6362700" imgH="3409950" progId="AcroExch.Document.7">
                  <p:embed/>
                </p:oleObj>
              </mc:Choice>
              <mc:Fallback>
                <p:oleObj name="Acrobat Document" r:id="rId5" imgW="6362700" imgH="34099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851" y="7003649"/>
                        <a:ext cx="5135817" cy="2753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1"/>
          <p:cNvGraphicFramePr>
            <a:graphicFrameLocks noChangeAspect="1"/>
          </p:cNvGraphicFramePr>
          <p:nvPr/>
        </p:nvGraphicFramePr>
        <p:xfrm>
          <a:off x="-3724878" y="-451702"/>
          <a:ext cx="17714621" cy="860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Document" r:id="rId7" imgW="6097924" imgH="3543752" progId="Word.Document.8">
                  <p:embed/>
                </p:oleObj>
              </mc:Choice>
              <mc:Fallback>
                <p:oleObj name="Document" r:id="rId7" imgW="6097924" imgH="35437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24878" y="-451702"/>
                        <a:ext cx="17714621" cy="8607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WordArt 12"/>
          <p:cNvSpPr>
            <a:spLocks noChangeArrowheads="1" noChangeShapeType="1" noTextEdit="1"/>
          </p:cNvSpPr>
          <p:nvPr/>
        </p:nvSpPr>
        <p:spPr bwMode="auto">
          <a:xfrm>
            <a:off x="9020980" y="198750"/>
            <a:ext cx="3672957" cy="808548"/>
          </a:xfrm>
          <a:prstGeom prst="rect">
            <a:avLst/>
          </a:prstGeom>
        </p:spPr>
        <p:txBody>
          <a:bodyPr wrap="none" lIns="130055" tIns="65028" rIns="130055" bIns="6502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spc="1024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LAGUNA</a:t>
            </a:r>
            <a:endParaRPr lang="en-US" sz="5100" kern="10" spc="1024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5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69130" y="9323141"/>
            <a:ext cx="3034083" cy="772411"/>
          </a:xfrm>
          <a:prstGeom prst="rect">
            <a:avLst/>
          </a:prstGeom>
          <a:noFill/>
        </p:spPr>
        <p:txBody>
          <a:bodyPr lIns="130055" tIns="65028" rIns="130055" bIns="6502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56698" indent="-4064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25689" indent="-325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75964" indent="-325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26240" indent="-3251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576516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226791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877067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527342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D35F4E-F004-432C-84FB-AA82C92DFCEB}" type="slidenum">
              <a:rPr lang="de-DE" smtClean="0"/>
              <a:pPr eaLnBrk="1" hangingPunct="1"/>
              <a:t>42</a:t>
            </a:fld>
            <a:endParaRPr lang="de-DE" smtClean="0"/>
          </a:p>
        </p:txBody>
      </p:sp>
      <p:sp>
        <p:nvSpPr>
          <p:cNvPr id="3" name="TextBox 2"/>
          <p:cNvSpPr txBox="1"/>
          <p:nvPr/>
        </p:nvSpPr>
        <p:spPr>
          <a:xfrm>
            <a:off x="7151767" y="6287700"/>
            <a:ext cx="4478548" cy="993100"/>
          </a:xfrm>
          <a:prstGeom prst="rect">
            <a:avLst/>
          </a:prstGeom>
          <a:noFill/>
        </p:spPr>
        <p:txBody>
          <a:bodyPr wrap="none" lIns="130055" tIns="65028" rIns="130055" bIns="65028">
            <a:spAutoFit/>
          </a:bodyPr>
          <a:lstStyle/>
          <a:p>
            <a:pPr marL="406422" indent="-406422">
              <a:buFont typeface="Wingdings" pitchFamily="2" charset="2"/>
              <a:buChar char="ß"/>
              <a:defRPr/>
            </a:pPr>
            <a:r>
              <a:rPr lang="de-DE" sz="2800" b="1" dirty="0">
                <a:solidFill>
                  <a:srgbClr val="FF0000"/>
                </a:solidFill>
                <a:sym typeface="Wingdings" pitchFamily="2" charset="2"/>
              </a:rPr>
              <a:t>Update European Strategy</a:t>
            </a:r>
          </a:p>
          <a:p>
            <a:pPr>
              <a:defRPr/>
            </a:pPr>
            <a:r>
              <a:rPr lang="de-DE" sz="2800" b="1" dirty="0">
                <a:solidFill>
                  <a:srgbClr val="FF0000"/>
                </a:solidFill>
                <a:sym typeface="Wingdings" pitchFamily="2" charset="2"/>
              </a:rPr>
              <a:t>     of Particle Physics 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27" y="1497395"/>
            <a:ext cx="5472185" cy="79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154" y="6308749"/>
            <a:ext cx="6026484" cy="320909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130055" tIns="65028" rIns="130055" bIns="65028">
            <a:spAutoFit/>
          </a:bodyPr>
          <a:lstStyle/>
          <a:p>
            <a:pPr>
              <a:defRPr/>
            </a:pPr>
            <a:endParaRPr lang="de-DE" sz="1400" dirty="0">
              <a:latin typeface="+mj-lt"/>
            </a:endParaRPr>
          </a:p>
          <a:p>
            <a:pPr>
              <a:defRPr/>
            </a:pPr>
            <a:r>
              <a:rPr lang="de-DE" sz="3600" dirty="0">
                <a:latin typeface="+mj-lt"/>
              </a:rPr>
              <a:t>   </a:t>
            </a:r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Case study for European</a:t>
            </a:r>
          </a:p>
          <a:p>
            <a:pPr>
              <a:defRPr/>
            </a:pPr>
            <a:r>
              <a:rPr lang="de-DE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  Strategy Process:   </a:t>
            </a:r>
            <a:endParaRPr lang="de-DE" sz="36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de-DE" sz="36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- CERN-Pyhäsalmi</a:t>
            </a:r>
            <a:endParaRPr lang="de-DE" sz="36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   - LSc + LAr  </a:t>
            </a:r>
          </a:p>
          <a:p>
            <a:pPr>
              <a:defRPr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    (Studies also incremental approach)</a:t>
            </a:r>
            <a:endParaRPr lang="de-DE" sz="28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3" y="1710035"/>
            <a:ext cx="3582683" cy="43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153" y="16495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LAGUNA Case Study 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6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62" y="1854051"/>
            <a:ext cx="12804651" cy="8262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dirty="0" smtClean="0"/>
              <a:t>The scientific </a:t>
            </a:r>
            <a:r>
              <a:rPr lang="en-US" sz="3200" dirty="0"/>
              <a:t>goals combine high-risk research addressing several fundamental questions of physics (proton decay, CP violation) with exciting neutrino astrophysics (e.g. supernova, solar, geo- and atmospheric neutrinos</a:t>
            </a:r>
            <a:r>
              <a:rPr lang="en-US" sz="3200" dirty="0" smtClean="0"/>
              <a:t>).</a:t>
            </a:r>
          </a:p>
          <a:p>
            <a:pPr marL="0" lvl="0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1200" dirty="0" smtClean="0"/>
              <a:t>  </a:t>
            </a:r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rgbClr val="FF0000"/>
                </a:solidFill>
              </a:rPr>
              <a:t>We recommend the </a:t>
            </a:r>
            <a:r>
              <a:rPr lang="en-GB" sz="3200" b="1" dirty="0">
                <a:solidFill>
                  <a:srgbClr val="FF0000"/>
                </a:solidFill>
              </a:rPr>
              <a:t>LAGUNA-LBNO program, including </a:t>
            </a:r>
            <a:r>
              <a:rPr lang="en-US" sz="3200" b="1" dirty="0">
                <a:solidFill>
                  <a:srgbClr val="FF0000"/>
                </a:solidFill>
              </a:rPr>
              <a:t>options with and without a new neutrino beam.  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0000"/>
                </a:solidFill>
              </a:rPr>
              <a:t>Due </a:t>
            </a:r>
            <a:r>
              <a:rPr lang="en-US" sz="3200" b="1" dirty="0">
                <a:solidFill>
                  <a:srgbClr val="FF0000"/>
                </a:solidFill>
              </a:rPr>
              <a:t>to the high cost (350-700 M€, depending on site and type of detector) 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dirty="0">
                <a:solidFill>
                  <a:srgbClr val="FF0000"/>
                </a:solidFill>
              </a:rPr>
              <a:t>the long development time, </a:t>
            </a:r>
            <a:r>
              <a:rPr lang="en-US" sz="3200" b="1" dirty="0" smtClean="0">
                <a:solidFill>
                  <a:srgbClr val="FF0000"/>
                </a:solidFill>
              </a:rPr>
              <a:t>we recommends </a:t>
            </a:r>
            <a:r>
              <a:rPr lang="en-US" sz="3200" b="1" dirty="0">
                <a:solidFill>
                  <a:srgbClr val="FF0000"/>
                </a:solidFill>
              </a:rPr>
              <a:t>that this program </a:t>
            </a:r>
            <a:r>
              <a:rPr lang="en-US" sz="3200" b="1" dirty="0" smtClean="0">
                <a:solidFill>
                  <a:srgbClr val="FF0000"/>
                </a:solidFill>
              </a:rPr>
              <a:t>is pursued </a:t>
            </a:r>
            <a:r>
              <a:rPr lang="en-US" sz="3200" b="1" dirty="0">
                <a:solidFill>
                  <a:srgbClr val="FF0000"/>
                </a:solidFill>
              </a:rPr>
              <a:t>in a global context.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dirty="0"/>
              <a:t>I</a:t>
            </a:r>
            <a:r>
              <a:rPr lang="en-US" sz="3200" dirty="0" smtClean="0"/>
              <a:t>f </a:t>
            </a:r>
            <a:r>
              <a:rPr lang="en-US" sz="3200" dirty="0"/>
              <a:t>the current indications for a large mixing angle θ</a:t>
            </a:r>
            <a:r>
              <a:rPr lang="en-US" sz="3200" baseline="-25000" dirty="0"/>
              <a:t>13 </a:t>
            </a:r>
            <a:r>
              <a:rPr lang="en-US" sz="3200" dirty="0"/>
              <a:t>were to be confirmed within one or two years, attractive scenarios for the medium-term CERN strategy open </a:t>
            </a:r>
            <a:r>
              <a:rPr lang="en-US" sz="3200" dirty="0" smtClean="0"/>
              <a:t>up.</a:t>
            </a:r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 smtClean="0"/>
          </a:p>
          <a:p>
            <a:pPr lv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0000"/>
                </a:solidFill>
              </a:rPr>
              <a:t>As </a:t>
            </a:r>
            <a:r>
              <a:rPr lang="en-US" sz="3200" b="1" dirty="0">
                <a:solidFill>
                  <a:srgbClr val="FF0000"/>
                </a:solidFill>
              </a:rPr>
              <a:t>such the LAGUNA project constitutes a high astroparticle physics priority to be discussed within </a:t>
            </a:r>
            <a:r>
              <a:rPr lang="en-US" sz="3200" b="1" dirty="0" smtClean="0">
                <a:solidFill>
                  <a:srgbClr val="FF0000"/>
                </a:solidFill>
              </a:rPr>
              <a:t> the </a:t>
            </a:r>
            <a:r>
              <a:rPr lang="en-US" sz="3200" b="1" dirty="0">
                <a:solidFill>
                  <a:srgbClr val="FF0000"/>
                </a:solidFill>
              </a:rPr>
              <a:t>CERN strategy update process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GB" sz="3200" dirty="0" smtClean="0"/>
          </a:p>
          <a:p>
            <a:pPr eaLnBrk="1" hangingPunct="1">
              <a:lnSpc>
                <a:spcPct val="80000"/>
              </a:lnSpc>
            </a:pPr>
            <a:endParaRPr lang="en-GB" sz="3300" b="1" dirty="0" smtClean="0"/>
          </a:p>
          <a:p>
            <a:pPr eaLnBrk="1" hangingPunct="1">
              <a:lnSpc>
                <a:spcPct val="80000"/>
              </a:lnSpc>
            </a:pPr>
            <a:endParaRPr lang="en-GB" sz="33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153" y="269875"/>
            <a:ext cx="11471522" cy="1080120"/>
          </a:xfrm>
        </p:spPr>
        <p:txBody>
          <a:bodyPr/>
          <a:lstStyle/>
          <a:p>
            <a:r>
              <a:rPr lang="de-DE" sz="4400" dirty="0" smtClean="0"/>
              <a:t>LAGUNA Design study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3174" y="205562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decade:  All Four ?</a:t>
            </a:r>
          </a:p>
          <a:p>
            <a:pPr marL="0" indent="0">
              <a:buNone/>
            </a:pP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7816" y="2555875"/>
            <a:ext cx="9975851" cy="3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The presently conceived start of construction of KM3NeT, “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AugerNEXT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” and LAGUNA is between 2014 and 2016.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It seems likely that this does not fit into a realistic funding scheme!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15804" y="5605869"/>
            <a:ext cx="7056783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We would support a strategy to search for funding opportunities for these projects  – both in Europe and worldwide – and promote any one of these projects as soon as a corresponding window appears.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3003213" cy="97319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69130" y="9323141"/>
            <a:ext cx="3034083" cy="772411"/>
          </a:xfrm>
          <a:prstGeom prst="rect">
            <a:avLst/>
          </a:prstGeom>
          <a:noFill/>
        </p:spPr>
        <p:txBody>
          <a:bodyPr lIns="130055" tIns="65028" rIns="130055" bIns="650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698" indent="-4064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689" indent="-325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964" indent="-325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6240" indent="-325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516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791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7067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7342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B81EB8-AC00-4074-99D0-904FEF5FC5FE}" type="slidenum">
              <a:rPr lang="de-DE" smtClean="0"/>
              <a:pPr eaLnBrk="1" hangingPunct="1"/>
              <a:t>45</a:t>
            </a:fld>
            <a:endParaRPr lang="de-DE" smtClean="0"/>
          </a:p>
        </p:txBody>
      </p:sp>
      <p:pic>
        <p:nvPicPr>
          <p:cNvPr id="18435" name="Chart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1" y="2665045"/>
            <a:ext cx="12353052" cy="70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08360" y="74532"/>
            <a:ext cx="12894853" cy="901146"/>
          </a:xfrm>
          <a:prstGeom prst="rect">
            <a:avLst/>
          </a:prstGeom>
          <a:ln>
            <a:noFill/>
          </a:ln>
        </p:spPr>
        <p:txBody>
          <a:bodyPr lIns="130055" tIns="65028" rIns="130055" bIns="65028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GB" sz="5000" dirty="0">
                <a:solidFill>
                  <a:schemeClr val="accent6"/>
                </a:solidFill>
              </a:rPr>
              <a:t>Total </a:t>
            </a:r>
            <a:r>
              <a:rPr lang="en-GB" sz="5000" dirty="0" err="1">
                <a:solidFill>
                  <a:schemeClr val="accent6"/>
                </a:solidFill>
              </a:rPr>
              <a:t>ApP</a:t>
            </a:r>
            <a:r>
              <a:rPr lang="en-GB" sz="5000" dirty="0">
                <a:solidFill>
                  <a:schemeClr val="accent6"/>
                </a:solidFill>
              </a:rPr>
              <a:t> manpower (FTE) in ASPERA countries</a:t>
            </a:r>
          </a:p>
        </p:txBody>
      </p:sp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681766" y="975678"/>
            <a:ext cx="11671287" cy="1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55" tIns="65028" rIns="130055" bIns="650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000066"/>
                </a:solidFill>
              </a:rPr>
              <a:t>Year 2009</a:t>
            </a:r>
            <a:r>
              <a:rPr lang="fr-FR" b="1">
                <a:solidFill>
                  <a:srgbClr val="000066"/>
                </a:solidFill>
              </a:rPr>
              <a:t>: Total ≈ 3 000 FTE:</a:t>
            </a:r>
          </a:p>
          <a:p>
            <a:pPr eaLnBrk="1" hangingPunct="1"/>
            <a:endParaRPr lang="fr-FR" sz="1100" b="1">
              <a:solidFill>
                <a:srgbClr val="000066"/>
              </a:solidFill>
            </a:endParaRPr>
          </a:p>
          <a:p>
            <a:pPr algn="ctr" eaLnBrk="1" hangingPunct="1"/>
            <a:r>
              <a:rPr lang="en-US" sz="2300" b="1">
                <a:solidFill>
                  <a:srgbClr val="000066"/>
                </a:solidFill>
              </a:rPr>
              <a:t>Researchers</a:t>
            </a:r>
            <a:r>
              <a:rPr lang="fr-FR" sz="2300" b="1">
                <a:solidFill>
                  <a:srgbClr val="000066"/>
                </a:solidFill>
              </a:rPr>
              <a:t> ≈ 1 250, Post-docs ≈ 550, </a:t>
            </a:r>
            <a:r>
              <a:rPr lang="en-GB" sz="2300" b="1">
                <a:solidFill>
                  <a:srgbClr val="000066"/>
                </a:solidFill>
              </a:rPr>
              <a:t>Graduate students</a:t>
            </a:r>
            <a:r>
              <a:rPr lang="fr-FR" sz="2300" b="1">
                <a:solidFill>
                  <a:srgbClr val="000066"/>
                </a:solidFill>
              </a:rPr>
              <a:t> ≈ 750, </a:t>
            </a:r>
            <a:r>
              <a:rPr lang="en-US" sz="2300" b="1">
                <a:solidFill>
                  <a:srgbClr val="000066"/>
                </a:solidFill>
              </a:rPr>
              <a:t>engineers </a:t>
            </a:r>
            <a:r>
              <a:rPr lang="fr-FR" sz="2300" b="1">
                <a:solidFill>
                  <a:srgbClr val="000066"/>
                </a:solidFill>
              </a:rPr>
              <a:t>≈ 450</a:t>
            </a:r>
          </a:p>
          <a:p>
            <a:pPr algn="ctr" eaLnBrk="1" hangingPunct="1"/>
            <a:endParaRPr lang="fr-FR" sz="1100" b="1">
              <a:solidFill>
                <a:srgbClr val="000066"/>
              </a:solidFill>
            </a:endParaRPr>
          </a:p>
          <a:p>
            <a:pPr algn="ctr" eaLnBrk="1" hangingPunct="1"/>
            <a:r>
              <a:rPr lang="fr-FR" sz="2000">
                <a:solidFill>
                  <a:srgbClr val="000066"/>
                </a:solidFill>
              </a:rPr>
              <a:t>≈ 200 </a:t>
            </a:r>
            <a:r>
              <a:rPr lang="en-US" sz="2000">
                <a:solidFill>
                  <a:srgbClr val="000066"/>
                </a:solidFill>
              </a:rPr>
              <a:t>universities, research institutes &amp; national labs</a:t>
            </a:r>
          </a:p>
        </p:txBody>
      </p:sp>
      <p:sp>
        <p:nvSpPr>
          <p:cNvPr id="2" name="Left Arrow 1"/>
          <p:cNvSpPr/>
          <p:nvPr/>
        </p:nvSpPr>
        <p:spPr>
          <a:xfrm rot="-3180000">
            <a:off x="3422062" y="3656687"/>
            <a:ext cx="1393502" cy="68853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38250" y="2908965"/>
            <a:ext cx="3024625" cy="654546"/>
          </a:xfrm>
          <a:prstGeom prst="rect">
            <a:avLst/>
          </a:prstGeom>
          <a:noFill/>
        </p:spPr>
        <p:txBody>
          <a:bodyPr wrap="none" lIns="130055" tIns="65028" rIns="130055" bIns="65028">
            <a:spAutoFit/>
          </a:bodyPr>
          <a:lstStyle/>
          <a:p>
            <a:pPr>
              <a:defRPr/>
            </a:pPr>
            <a:r>
              <a:rPr lang="de-DE" sz="3400" dirty="0">
                <a:solidFill>
                  <a:schemeClr val="accent2">
                    <a:lumMod val="75000"/>
                  </a:schemeClr>
                </a:solidFill>
              </a:rPr>
              <a:t>Germany </a:t>
            </a:r>
            <a:r>
              <a:rPr lang="de-DE" sz="3400" dirty="0" smtClean="0">
                <a:solidFill>
                  <a:schemeClr val="accent2">
                    <a:lumMod val="75000"/>
                  </a:schemeClr>
                </a:solidFill>
              </a:rPr>
              <a:t> ~600</a:t>
            </a:r>
            <a:endParaRPr lang="en-US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3003213" cy="97567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69130" y="9323141"/>
            <a:ext cx="3034083" cy="772411"/>
          </a:xfrm>
          <a:prstGeom prst="rect">
            <a:avLst/>
          </a:prstGeom>
          <a:noFill/>
        </p:spPr>
        <p:txBody>
          <a:bodyPr lIns="130055" tIns="65028" rIns="130055" bIns="650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698" indent="-4064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689" indent="-325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964" indent="-325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6240" indent="-325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516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791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7067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7342" indent="-32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C7201-8D5C-44BF-B704-11F1A2881567}" type="slidenum">
              <a:rPr lang="de-DE" smtClean="0"/>
              <a:pPr eaLnBrk="1" hangingPunct="1"/>
              <a:t>46</a:t>
            </a:fld>
            <a:endParaRPr lang="de-DE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73810"/>
              </p:ext>
            </p:extLst>
          </p:nvPr>
        </p:nvGraphicFramePr>
        <p:xfrm>
          <a:off x="270900" y="1291869"/>
          <a:ext cx="12461412" cy="800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650161" y="390723"/>
            <a:ext cx="11702892" cy="901146"/>
          </a:xfrm>
          <a:prstGeom prst="rect">
            <a:avLst/>
          </a:prstGeom>
          <a:ln>
            <a:noFill/>
          </a:ln>
        </p:spPr>
        <p:txBody>
          <a:bodyPr lIns="130055" tIns="65028" rIns="130055" bIns="65028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00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GB" sz="4800" dirty="0" smtClean="0">
                <a:solidFill>
                  <a:schemeClr val="accent6"/>
                </a:solidFill>
              </a:rPr>
              <a:t>Total </a:t>
            </a:r>
            <a:r>
              <a:rPr lang="en-GB" sz="4800" dirty="0" err="1" smtClean="0">
                <a:solidFill>
                  <a:schemeClr val="accent6"/>
                </a:solidFill>
              </a:rPr>
              <a:t>ApP</a:t>
            </a:r>
            <a:r>
              <a:rPr lang="en-GB" sz="4800" dirty="0" smtClean="0">
                <a:solidFill>
                  <a:schemeClr val="accent6"/>
                </a:solidFill>
              </a:rPr>
              <a:t> budget in ASPERA countries</a:t>
            </a:r>
            <a:endParaRPr lang="en-GB" sz="48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Group 48"/>
          <p:cNvGraphicFramePr>
            <a:graphicFrameLocks noGrp="1"/>
          </p:cNvGraphicFramePr>
          <p:nvPr/>
        </p:nvGraphicFramePr>
        <p:xfrm>
          <a:off x="665964" y="1395761"/>
          <a:ext cx="11671287" cy="1032312"/>
        </p:xfrm>
        <a:graphic>
          <a:graphicData uri="http://schemas.openxmlformats.org/drawingml/2006/table">
            <a:tbl>
              <a:tblPr/>
              <a:tblGrid>
                <a:gridCol w="11671287"/>
              </a:tblGrid>
              <a:tr h="1032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</a:rPr>
                        <a:t>≈ 220 M€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(Personnel, Investment, running costs)</a:t>
                      </a:r>
                      <a:endParaRPr kumimoji="0" lang="fr-FR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12" marR="130012" marT="65052" marB="6505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eft Arrow 6"/>
          <p:cNvSpPr/>
          <p:nvPr/>
        </p:nvSpPr>
        <p:spPr>
          <a:xfrm rot="-3180000">
            <a:off x="3208810" y="3319019"/>
            <a:ext cx="1025365" cy="59823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19025" y="2780230"/>
            <a:ext cx="3410948" cy="654546"/>
          </a:xfrm>
          <a:prstGeom prst="rect">
            <a:avLst/>
          </a:prstGeom>
          <a:noFill/>
        </p:spPr>
        <p:txBody>
          <a:bodyPr wrap="none" lIns="130055" tIns="65028" rIns="130055" bIns="65028">
            <a:spAutoFit/>
          </a:bodyPr>
          <a:lstStyle/>
          <a:p>
            <a:pPr>
              <a:defRPr/>
            </a:pPr>
            <a:r>
              <a:rPr lang="de-DE" sz="3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400" dirty="0">
                <a:solidFill>
                  <a:schemeClr val="accent2">
                    <a:lumMod val="75000"/>
                  </a:schemeClr>
                </a:solidFill>
              </a:rPr>
              <a:t>Germany </a:t>
            </a:r>
            <a:r>
              <a:rPr lang="de-DE" sz="3400" dirty="0" smtClean="0">
                <a:solidFill>
                  <a:schemeClr val="accent2">
                    <a:lumMod val="75000"/>
                  </a:schemeClr>
                </a:solidFill>
              </a:rPr>
              <a:t> ~50 </a:t>
            </a:r>
            <a:r>
              <a:rPr lang="de-DE" sz="34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  <a:endParaRPr lang="en-US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40977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8265" y="39345"/>
            <a:ext cx="10678344" cy="1800200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8800" b="1" dirty="0" smtClean="0">
                <a:solidFill>
                  <a:schemeClr val="bg1"/>
                </a:solidFill>
                <a:latin typeface="+mj-lt"/>
              </a:rPr>
              <a:t>Summary</a:t>
            </a:r>
          </a:p>
          <a:p>
            <a:pPr marL="0" indent="0">
              <a:buNone/>
            </a:pPr>
            <a:endParaRPr lang="de-DE" sz="88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30051" y="1528677"/>
            <a:ext cx="10473162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Astroparticle </a:t>
            </a:r>
            <a:r>
              <a:rPr lang="en-GB" sz="3200" b="1" dirty="0">
                <a:solidFill>
                  <a:schemeClr val="bg1"/>
                </a:solidFill>
                <a:latin typeface="+mj-lt"/>
              </a:rPr>
              <a:t>physics is a rapidly growing, dynamical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field</a:t>
            </a:r>
            <a:endParaRPr lang="en-GB" sz="8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In full blossom: gamma-ray astrophysics 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n-GB" sz="4400" b="1" dirty="0" smtClean="0">
                <a:solidFill>
                  <a:srgbClr val="FFFF00"/>
                </a:solidFill>
                <a:latin typeface="+mj-lt"/>
                <a:sym typeface="Wingdings" pitchFamily="2" charset="2"/>
              </a:rPr>
              <a:t>CTA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 smtClean="0">
              <a:solidFill>
                <a:srgbClr val="FFFF0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Many fundamental topics have progressed </a:t>
            </a:r>
            <a:r>
              <a:rPr lang="en-GB" sz="3200" b="1" dirty="0">
                <a:solidFill>
                  <a:schemeClr val="bg1"/>
                </a:solidFill>
                <a:latin typeface="+mj-lt"/>
              </a:rPr>
              <a:t>to levels of sensitivity with high discovery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potential (gravitational waves, dark matter, ...)  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  <a:sym typeface="Wingdings" pitchFamily="2" charset="2"/>
              </a:rPr>
              <a:t>maintain momentum !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800" b="1" dirty="0" smtClean="0">
              <a:solidFill>
                <a:srgbClr val="FFFF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Close relation to CERN strategy  </a:t>
            </a:r>
            <a:r>
              <a:rPr lang="de-DE" sz="3200" b="1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3200" b="1" dirty="0" smtClean="0">
                <a:solidFill>
                  <a:srgbClr val="FFFF00"/>
                </a:solidFill>
                <a:latin typeface="+mj-lt"/>
              </a:rPr>
              <a:t>LAGUNA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de-DE" sz="32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45646" y="5627414"/>
            <a:ext cx="7128792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Relations to other sciences               (particle, astro, environmental)                           </a:t>
            </a:r>
            <a:r>
              <a:rPr lang="de-DE" sz="3200" b="1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de-DE" sz="3200" b="1" dirty="0" smtClean="0">
                <a:solidFill>
                  <a:srgbClr val="FFFF00"/>
                </a:solidFill>
                <a:latin typeface="+mj-lt"/>
                <a:sym typeface="Wingdings" pitchFamily="2" charset="2"/>
              </a:rPr>
              <a:t>broaden community!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800" b="1" dirty="0" smtClean="0">
              <a:solidFill>
                <a:srgbClr val="FFFF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Europe is a leading player in  astroparticle physics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de-DE" sz="8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Embedded in a worldwide landscape: </a:t>
            </a:r>
            <a:r>
              <a:rPr lang="de-DE" sz="4400" b="1" dirty="0" smtClean="0">
                <a:solidFill>
                  <a:srgbClr val="FFFF00"/>
                </a:solidFill>
                <a:latin typeface="+mj-lt"/>
              </a:rPr>
              <a:t>think global !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de-DE" sz="32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15020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 next 3-4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681126"/>
            <a:ext cx="8496944" cy="18098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 smtClean="0"/>
              <a:t>Improve existing </a:t>
            </a:r>
            <a:r>
              <a:rPr lang="de-DE" sz="3200" dirty="0"/>
              <a:t>technologies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Develop new technologies (radio MHz, GHz)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Hybrid !</a:t>
            </a:r>
          </a:p>
          <a:p>
            <a:endParaRPr lang="en-US" dirty="0"/>
          </a:p>
        </p:txBody>
      </p:sp>
      <p:pic>
        <p:nvPicPr>
          <p:cNvPr id="4" name="Picture 4" descr="eas-meas-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67" y="3078188"/>
            <a:ext cx="8400621" cy="64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09-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9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0"/>
            <a:ext cx="11471522" cy="1080120"/>
          </a:xfrm>
        </p:spPr>
        <p:txBody>
          <a:bodyPr/>
          <a:lstStyle/>
          <a:p>
            <a:r>
              <a:rPr lang="de-DE" sz="4000" dirty="0" smtClean="0"/>
              <a:t>Recommendations Gravitational Waves </a:t>
            </a:r>
            <a:br>
              <a:rPr lang="de-DE" sz="4000" dirty="0" smtClean="0"/>
            </a:br>
            <a:r>
              <a:rPr lang="de-DE" sz="3600" dirty="0" smtClean="0"/>
              <a:t>Advanced Detectors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58" y="2286099"/>
            <a:ext cx="11701463" cy="64389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GB" dirty="0" smtClean="0"/>
              <a:t>With </a:t>
            </a:r>
            <a:r>
              <a:rPr lang="en-GB" dirty="0"/>
              <a:t>advanced VIRGO, advanced LIGO and </a:t>
            </a:r>
            <a:r>
              <a:rPr lang="en-GB" dirty="0" smtClean="0"/>
              <a:t>  GEO-HF</a:t>
            </a:r>
            <a:r>
              <a:rPr lang="en-GB" dirty="0"/>
              <a:t>, a discovery in the next five years becomes highly probable. This would open an entirely new window to the Universe. </a:t>
            </a:r>
            <a:endParaRPr lang="en-GB" dirty="0" smtClean="0"/>
          </a:p>
          <a:p>
            <a:pPr marL="0" lvl="0" indent="0" algn="just">
              <a:buNone/>
            </a:pPr>
            <a:endParaRPr lang="en-GB" b="1" dirty="0" smtClean="0"/>
          </a:p>
          <a:p>
            <a:pPr marL="0" lvl="0" indent="0" algn="just">
              <a:buNone/>
            </a:pPr>
            <a:r>
              <a:rPr lang="en-GB" b="1" dirty="0" smtClean="0"/>
              <a:t>We </a:t>
            </a:r>
            <a:r>
              <a:rPr lang="en-GB" b="1" dirty="0"/>
              <a:t>urge the agencies to continue </a:t>
            </a:r>
            <a:r>
              <a:rPr lang="en-GB" b="1" dirty="0" smtClean="0"/>
              <a:t>substantially supporting </a:t>
            </a:r>
            <a:r>
              <a:rPr lang="en-GB" b="1" dirty="0"/>
              <a:t>the </a:t>
            </a:r>
            <a:r>
              <a:rPr lang="en-GB" b="1" dirty="0" smtClean="0"/>
              <a:t>on-going and planned </a:t>
            </a:r>
            <a:r>
              <a:rPr lang="en-GB" b="1" dirty="0"/>
              <a:t>upgrades to advanced detectors.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72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 Convergence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2" y="1710035"/>
            <a:ext cx="4657725" cy="470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13" y="2954076"/>
            <a:ext cx="6406558" cy="3097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680" y="6552343"/>
            <a:ext cx="57786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arenR"/>
            </a:pPr>
            <a:r>
              <a:rPr lang="de-DE" sz="3600" dirty="0" smtClean="0">
                <a:latin typeface="+mj-lt"/>
              </a:rPr>
              <a:t>DOM with 31 PMT</a:t>
            </a:r>
          </a:p>
          <a:p>
            <a:r>
              <a:rPr lang="de-DE" sz="3600" dirty="0">
                <a:latin typeface="+mj-lt"/>
              </a:rPr>
              <a:t> </a:t>
            </a:r>
            <a:r>
              <a:rPr lang="de-DE" sz="3600" dirty="0" smtClean="0">
                <a:latin typeface="+mj-lt"/>
              </a:rPr>
              <a:t>      </a:t>
            </a:r>
            <a:r>
              <a:rPr lang="de-DE" sz="2800" dirty="0" smtClean="0">
                <a:latin typeface="+mj-lt"/>
              </a:rPr>
              <a:t>Still needs long-term in-situ test!</a:t>
            </a:r>
          </a:p>
          <a:p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        Backup 13´´ PMT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3675" y="1602893"/>
            <a:ext cx="5548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+mj-lt"/>
              </a:rPr>
              <a:t>2) Towers with 2-DOM floors</a:t>
            </a:r>
          </a:p>
          <a:p>
            <a:r>
              <a:rPr lang="de-DE" sz="3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de-DE" sz="3600" dirty="0" smtClean="0">
                <a:latin typeface="+mj-lt"/>
              </a:rPr>
              <a:t>   </a:t>
            </a:r>
            <a:r>
              <a:rPr lang="de-DE" sz="2800" dirty="0" smtClean="0">
                <a:latin typeface="+mj-lt"/>
              </a:rPr>
              <a:t>Backup single string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917" y="8334771"/>
            <a:ext cx="6028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+mj-lt"/>
              </a:rPr>
              <a:t>  3) „All data to shore“ concept </a:t>
            </a:r>
          </a:p>
          <a:p>
            <a:r>
              <a:rPr lang="de-DE" sz="3600" dirty="0">
                <a:latin typeface="+mj-lt"/>
              </a:rPr>
              <a:t> </a:t>
            </a:r>
            <a:r>
              <a:rPr lang="de-DE" sz="3600" dirty="0" smtClean="0">
                <a:latin typeface="+mj-lt"/>
              </a:rPr>
              <a:t>      </a:t>
            </a:r>
            <a:r>
              <a:rPr lang="de-DE" sz="2800" dirty="0" smtClean="0">
                <a:latin typeface="+mj-lt"/>
              </a:rPr>
              <a:t>cutting-edge fibre technology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86" y="6203137"/>
            <a:ext cx="3657985" cy="293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09-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6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10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3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11-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1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spera_2011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2"/>
            <a:ext cx="13003213" cy="936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3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RA tamplate1">
  <a:themeElements>
    <a:clrScheme name="ASPERA tamplate1 13">
      <a:dk1>
        <a:srgbClr val="035C96"/>
      </a:dk1>
      <a:lt1>
        <a:srgbClr val="FFFFFF"/>
      </a:lt1>
      <a:dk2>
        <a:srgbClr val="035C96"/>
      </a:dk2>
      <a:lt2>
        <a:srgbClr val="616368"/>
      </a:lt2>
      <a:accent1>
        <a:srgbClr val="FFFFFF"/>
      </a:accent1>
      <a:accent2>
        <a:srgbClr val="616368"/>
      </a:accent2>
      <a:accent3>
        <a:srgbClr val="FFFFFF"/>
      </a:accent3>
      <a:accent4>
        <a:srgbClr val="024D7F"/>
      </a:accent4>
      <a:accent5>
        <a:srgbClr val="FFFFFF"/>
      </a:accent5>
      <a:accent6>
        <a:srgbClr val="57595E"/>
      </a:accent6>
      <a:hlink>
        <a:srgbClr val="F3971B"/>
      </a:hlink>
      <a:folHlink>
        <a:srgbClr val="F3971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ASPERA ta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3">
        <a:dk1>
          <a:srgbClr val="035C96"/>
        </a:dk1>
        <a:lt1>
          <a:srgbClr val="FFFFFF"/>
        </a:lt1>
        <a:dk2>
          <a:srgbClr val="035C96"/>
        </a:dk2>
        <a:lt2>
          <a:srgbClr val="616368"/>
        </a:lt2>
        <a:accent1>
          <a:srgbClr val="FFFFFF"/>
        </a:accent1>
        <a:accent2>
          <a:srgbClr val="616368"/>
        </a:accent2>
        <a:accent3>
          <a:srgbClr val="FFFFFF"/>
        </a:accent3>
        <a:accent4>
          <a:srgbClr val="024D7F"/>
        </a:accent4>
        <a:accent5>
          <a:srgbClr val="FFFFFF"/>
        </a:accent5>
        <a:accent6>
          <a:srgbClr val="57595E"/>
        </a:accent6>
        <a:hlink>
          <a:srgbClr val="F3971B"/>
        </a:hlink>
        <a:folHlink>
          <a:srgbClr val="F39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Disk:Users:amarsoll:Desktop:ASPERA tamplate1</Template>
  <TotalTime>1789</TotalTime>
  <Words>2217</Words>
  <Application>Microsoft Office PowerPoint</Application>
  <PresentationFormat>Custom</PresentationFormat>
  <Paragraphs>404</Paragraphs>
  <Slides>51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ASPERA tamplate1</vt:lpstr>
      <vt:lpstr>Acrobat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Recommendations Dark Matter</vt:lpstr>
      <vt:lpstr>PowerPoint Presentation</vt:lpstr>
      <vt:lpstr>Recommendations Neutrino Properties</vt:lpstr>
      <vt:lpstr>PowerPoint Presentation</vt:lpstr>
      <vt:lpstr>PowerPoint Presentation</vt:lpstr>
      <vt:lpstr>PowerPoint Presentation</vt:lpstr>
      <vt:lpstr>PowerPoint Presentation</vt:lpstr>
      <vt:lpstr>TeV gamma-ray astrophysics:  </vt:lpstr>
      <vt:lpstr>PowerPoint Presentation</vt:lpstr>
      <vt:lpstr>Last 12 years: a factor of 1000 !</vt:lpstr>
      <vt:lpstr>Last 12 years: a factor of 1000 !</vt:lpstr>
      <vt:lpstr>KM3NeT</vt:lpstr>
      <vt:lpstr>KM3NeT</vt:lpstr>
      <vt:lpstr>High-energy neutrinos</vt:lpstr>
      <vt:lpstr>PowerPoint Presentation</vt:lpstr>
      <vt:lpstr>Galactic cosmic rays</vt:lpstr>
      <vt:lpstr>PowerPoint Presentation</vt:lpstr>
      <vt:lpstr>High energy cosmic 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LAGUNA Design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next 3-4 years</vt:lpstr>
      <vt:lpstr>Recommendations Gravitational Waves  Advanced Detectors</vt:lpstr>
      <vt:lpstr>Technology Convergence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ASPERA</dc:creator>
  <cp:lastModifiedBy>nb166</cp:lastModifiedBy>
  <cp:revision>302</cp:revision>
  <cp:lastPrinted>2007-04-02T15:29:26Z</cp:lastPrinted>
  <dcterms:created xsi:type="dcterms:W3CDTF">2007-04-03T08:19:19Z</dcterms:created>
  <dcterms:modified xsi:type="dcterms:W3CDTF">2011-12-08T02:01:47Z</dcterms:modified>
</cp:coreProperties>
</file>