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3" r:id="rId3"/>
    <p:sldId id="266" r:id="rId4"/>
    <p:sldId id="280" r:id="rId5"/>
    <p:sldId id="268" r:id="rId6"/>
    <p:sldId id="279" r:id="rId7"/>
    <p:sldId id="275" r:id="rId8"/>
    <p:sldId id="276" r:id="rId9"/>
    <p:sldId id="278" r:id="rId10"/>
    <p:sldId id="277" r:id="rId11"/>
    <p:sldId id="272" r:id="rId12"/>
    <p:sldId id="273" r:id="rId13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5pPr>
    <a:lvl6pPr marL="22860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6pPr>
    <a:lvl7pPr marL="27432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7pPr>
    <a:lvl8pPr marL="32004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8pPr>
    <a:lvl9pPr marL="36576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8000"/>
    <a:srgbClr val="E0E0E0"/>
    <a:srgbClr val="FD930A"/>
    <a:srgbClr val="261748"/>
    <a:srgbClr val="251555"/>
    <a:srgbClr val="626262"/>
    <a:srgbClr val="100F2E"/>
    <a:srgbClr val="23145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59" autoAdjust="0"/>
    <p:restoredTop sz="84488" autoAdjust="0"/>
  </p:normalViewPr>
  <p:slideViewPr>
    <p:cSldViewPr snapToGrid="0">
      <p:cViewPr>
        <p:scale>
          <a:sx n="100" d="100"/>
          <a:sy n="100" d="100"/>
        </p:scale>
        <p:origin x="-1014" y="-42"/>
      </p:cViewPr>
      <p:guideLst>
        <p:guide orient="horz" pos="3956"/>
        <p:guide orient="horz" pos="881"/>
        <p:guide orient="horz" pos="2446"/>
        <p:guide orient="horz" pos="4038"/>
        <p:guide pos="5277"/>
        <p:guide pos="1750"/>
        <p:guide pos="4023"/>
        <p:guide pos="5685"/>
        <p:guide pos="255"/>
        <p:guide pos="5318"/>
        <p:guide pos="7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494" y="468"/>
      </p:cViewPr>
      <p:guideLst>
        <p:guide orient="horz" pos="2880"/>
        <p:guide pos="2154"/>
      </p:guideLst>
    </p:cSldViewPr>
  </p:notes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FontTx/>
              <a:buNone/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FontTx/>
              <a:buNone/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200" smtClean="0"/>
            </a:lvl1pPr>
          </a:lstStyle>
          <a:p>
            <a:pPr>
              <a:defRPr/>
            </a:pPr>
            <a:fld id="{B8B15566-3503-4ED2-989C-AA8CC39EAED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D78439-BDF2-4F7F-8327-9707B9740B7C}" type="slidenum">
              <a:rPr lang="de-DE"/>
              <a:pPr/>
              <a:t>1</a:t>
            </a:fld>
            <a:endParaRPr lang="de-DE"/>
          </a:p>
        </p:txBody>
      </p:sp>
      <p:sp>
        <p:nvSpPr>
          <p:cNvPr id="8195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spcAft>
                <a:spcPct val="20000"/>
              </a:spcAft>
            </a:pPr>
            <a:r>
              <a:rPr lang="en-GB" sz="1100" b="1" dirty="0" smtClean="0"/>
              <a:t>How to edit the title slide</a:t>
            </a:r>
          </a:p>
          <a:p>
            <a:pPr marL="228600" indent="-228600" eaLnBrk="1" hangingPunct="1">
              <a:spcBef>
                <a:spcPct val="0"/>
              </a:spcBef>
              <a:spcAft>
                <a:spcPct val="20000"/>
              </a:spcAft>
            </a:pPr>
            <a:endParaRPr lang="en-GB" sz="1100" dirty="0" smtClean="0"/>
          </a:p>
          <a:p>
            <a:pPr marL="228600" indent="-228600" eaLnBrk="1" hangingPunct="1">
              <a:spcBef>
                <a:spcPct val="0"/>
              </a:spcBef>
              <a:spcAft>
                <a:spcPct val="20000"/>
              </a:spcAft>
              <a:buFontTx/>
              <a:buAutoNum type="arabicPeriod"/>
            </a:pPr>
            <a:r>
              <a:rPr lang="en-GB" sz="1100" dirty="0" smtClean="0"/>
              <a:t>  Upper area: </a:t>
            </a:r>
            <a:r>
              <a:rPr lang="en-GB" sz="1100" b="1" dirty="0" smtClean="0"/>
              <a:t>Title</a:t>
            </a:r>
            <a:r>
              <a:rPr lang="en-GB" sz="1100" dirty="0" smtClean="0"/>
              <a:t> of your talk, max. 2 rows of the defined size (55 pt)</a:t>
            </a:r>
          </a:p>
          <a:p>
            <a:pPr marL="228600" indent="-228600" eaLnBrk="1" hangingPunct="1">
              <a:spcBef>
                <a:spcPct val="0"/>
              </a:spcBef>
              <a:spcAft>
                <a:spcPct val="20000"/>
              </a:spcAft>
              <a:buFontTx/>
              <a:buAutoNum type="arabicPeriod"/>
            </a:pPr>
            <a:r>
              <a:rPr lang="en-GB" sz="1100" dirty="0" smtClean="0"/>
              <a:t>  Lower area </a:t>
            </a:r>
            <a:r>
              <a:rPr lang="en-GB" sz="1100" b="1" dirty="0" smtClean="0"/>
              <a:t>(subtitle):</a:t>
            </a:r>
            <a:r>
              <a:rPr lang="en-GB" sz="1100" dirty="0" smtClean="0"/>
              <a:t> Conference/meeting/workshop, location, date, </a:t>
            </a:r>
            <a:br>
              <a:rPr lang="en-GB" sz="1100" dirty="0" smtClean="0"/>
            </a:br>
            <a:r>
              <a:rPr lang="en-GB" sz="1100" dirty="0" smtClean="0"/>
              <a:t>  your name and affiliation, </a:t>
            </a:r>
            <a:br>
              <a:rPr lang="en-GB" sz="1100" dirty="0" smtClean="0"/>
            </a:br>
            <a:r>
              <a:rPr lang="en-GB" sz="1100" dirty="0" smtClean="0"/>
              <a:t>  max. 4 rows of the defined size (32 pt)</a:t>
            </a:r>
          </a:p>
          <a:p>
            <a:pPr marL="228600" indent="-228600" eaLnBrk="1" hangingPunct="1">
              <a:spcBef>
                <a:spcPct val="0"/>
              </a:spcBef>
              <a:spcAft>
                <a:spcPct val="20000"/>
              </a:spcAft>
              <a:buFontTx/>
              <a:buAutoNum type="arabicPeriod"/>
            </a:pPr>
            <a:r>
              <a:rPr lang="en-GB" sz="1100" dirty="0" smtClean="0"/>
              <a:t> Change the </a:t>
            </a:r>
            <a:r>
              <a:rPr lang="en-GB" sz="1100" b="1" dirty="0" smtClean="0"/>
              <a:t>partner logos</a:t>
            </a:r>
            <a:r>
              <a:rPr lang="en-GB" sz="1100" dirty="0" smtClean="0"/>
              <a:t> or add others in the last row.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>
          <a:xfrm>
            <a:off x="685497" y="4343153"/>
            <a:ext cx="5487008" cy="4115542"/>
          </a:xfrm>
          <a:prstGeom prst="rect">
            <a:avLst/>
          </a:prstGeom>
        </p:spPr>
        <p:txBody>
          <a:bodyPr lIns="77422" tIns="38711" rIns="77422" bIns="38711">
            <a:normAutofit/>
          </a:bodyPr>
          <a:lstStyle/>
          <a:p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concept</a:t>
            </a:r>
            <a:r>
              <a:rPr lang="pl-PL" dirty="0" smtClean="0"/>
              <a:t> of</a:t>
            </a:r>
            <a:r>
              <a:rPr lang="pl-PL" baseline="0" dirty="0" smtClean="0"/>
              <a:t> </a:t>
            </a:r>
            <a:r>
              <a:rPr lang="pl-PL" baseline="0" dirty="0" err="1" smtClean="0"/>
              <a:t>the</a:t>
            </a:r>
            <a:r>
              <a:rPr lang="pl-PL" baseline="0" dirty="0" smtClean="0"/>
              <a:t> </a:t>
            </a:r>
            <a:r>
              <a:rPr lang="pl-PL" baseline="0" dirty="0" err="1" smtClean="0"/>
              <a:t>board</a:t>
            </a:r>
            <a:r>
              <a:rPr lang="pl-PL" baseline="0" dirty="0" smtClean="0"/>
              <a:t> </a:t>
            </a:r>
            <a:r>
              <a:rPr lang="pl-PL" baseline="0" dirty="0" err="1" smtClean="0"/>
              <a:t>is</a:t>
            </a:r>
            <a:r>
              <a:rPr lang="pl-PL" baseline="0" dirty="0" smtClean="0"/>
              <a:t> </a:t>
            </a:r>
            <a:r>
              <a:rPr lang="pl-PL" baseline="0" dirty="0" err="1" smtClean="0"/>
              <a:t>rather</a:t>
            </a:r>
            <a:r>
              <a:rPr lang="pl-PL" baseline="0" dirty="0" smtClean="0"/>
              <a:t> </a:t>
            </a:r>
            <a:r>
              <a:rPr lang="pl-PL" baseline="0" dirty="0" err="1" smtClean="0"/>
              <a:t>staight</a:t>
            </a:r>
            <a:r>
              <a:rPr lang="pl-PL" baseline="0" dirty="0" smtClean="0"/>
              <a:t> </a:t>
            </a:r>
            <a:r>
              <a:rPr lang="pl-PL" baseline="0" dirty="0" err="1" smtClean="0"/>
              <a:t>forward</a:t>
            </a:r>
            <a:r>
              <a:rPr lang="pl-PL" baseline="0" dirty="0" smtClean="0"/>
              <a:t>:</a:t>
            </a:r>
          </a:p>
          <a:p>
            <a:r>
              <a:rPr lang="pl-PL" baseline="0" dirty="0" smtClean="0"/>
              <a:t>High </a:t>
            </a:r>
            <a:r>
              <a:rPr lang="pl-PL" baseline="0" dirty="0" err="1" smtClean="0"/>
              <a:t>freq</a:t>
            </a:r>
            <a:r>
              <a:rPr lang="pl-PL" baseline="0" dirty="0" smtClean="0"/>
              <a:t>. Analog </a:t>
            </a:r>
            <a:r>
              <a:rPr lang="pl-PL" baseline="0" dirty="0" err="1" smtClean="0"/>
              <a:t>sygnals</a:t>
            </a:r>
            <a:r>
              <a:rPr lang="pl-PL" baseline="0" dirty="0" smtClean="0"/>
              <a:t> </a:t>
            </a:r>
            <a:r>
              <a:rPr lang="pl-PL" baseline="0" dirty="0" err="1" smtClean="0"/>
              <a:t>are</a:t>
            </a:r>
            <a:r>
              <a:rPr lang="pl-PL" baseline="0" dirty="0" smtClean="0"/>
              <a:t> </a:t>
            </a:r>
            <a:r>
              <a:rPr lang="pl-PL" baseline="0" dirty="0" err="1" smtClean="0"/>
              <a:t>matched</a:t>
            </a:r>
            <a:r>
              <a:rPr lang="pl-PL" baseline="0" dirty="0" smtClean="0"/>
              <a:t> to </a:t>
            </a:r>
            <a:r>
              <a:rPr lang="pl-PL" baseline="0" dirty="0" err="1" smtClean="0"/>
              <a:t>the</a:t>
            </a:r>
            <a:r>
              <a:rPr lang="pl-PL" baseline="0" dirty="0" smtClean="0"/>
              <a:t> </a:t>
            </a:r>
            <a:r>
              <a:rPr lang="pl-PL" baseline="0" dirty="0" err="1" smtClean="0"/>
              <a:t>input</a:t>
            </a:r>
            <a:r>
              <a:rPr lang="pl-PL" baseline="0" dirty="0" smtClean="0"/>
              <a:t> of </a:t>
            </a:r>
            <a:r>
              <a:rPr lang="pl-PL" baseline="0" dirty="0" err="1" smtClean="0"/>
              <a:t>the</a:t>
            </a:r>
            <a:r>
              <a:rPr lang="pl-PL" baseline="0" dirty="0" smtClean="0"/>
              <a:t> </a:t>
            </a:r>
            <a:r>
              <a:rPr lang="pl-PL" baseline="0" dirty="0" err="1" smtClean="0"/>
              <a:t>adcs</a:t>
            </a:r>
            <a:r>
              <a:rPr lang="pl-PL" baseline="0" dirty="0" smtClean="0"/>
              <a:t> and </a:t>
            </a:r>
            <a:r>
              <a:rPr lang="pl-PL" baseline="0" dirty="0" err="1" smtClean="0"/>
              <a:t>digital</a:t>
            </a:r>
            <a:r>
              <a:rPr lang="pl-PL" baseline="0" dirty="0" smtClean="0"/>
              <a:t> data </a:t>
            </a:r>
            <a:r>
              <a:rPr lang="pl-PL" baseline="0" dirty="0" err="1" smtClean="0"/>
              <a:t>is</a:t>
            </a:r>
            <a:r>
              <a:rPr lang="pl-PL" baseline="0" dirty="0" smtClean="0"/>
              <a:t> </a:t>
            </a:r>
            <a:r>
              <a:rPr lang="pl-PL" baseline="0" dirty="0" err="1" smtClean="0"/>
              <a:t>aquisited</a:t>
            </a:r>
            <a:r>
              <a:rPr lang="pl-PL" baseline="0" dirty="0" smtClean="0"/>
              <a:t> by a </a:t>
            </a:r>
            <a:r>
              <a:rPr lang="pl-PL" baseline="0" dirty="0" err="1" smtClean="0"/>
              <a:t>large</a:t>
            </a:r>
            <a:r>
              <a:rPr lang="pl-PL" baseline="0" dirty="0" smtClean="0"/>
              <a:t> </a:t>
            </a:r>
            <a:r>
              <a:rPr lang="pl-PL" baseline="0" dirty="0" err="1" smtClean="0"/>
              <a:t>fpga</a:t>
            </a:r>
            <a:r>
              <a:rPr lang="pl-PL" baseline="0" dirty="0" smtClean="0"/>
              <a:t> </a:t>
            </a:r>
            <a:r>
              <a:rPr lang="pl-PL" baseline="0" dirty="0" err="1" smtClean="0"/>
              <a:t>where</a:t>
            </a:r>
            <a:r>
              <a:rPr lang="pl-PL" baseline="0" dirty="0" smtClean="0"/>
              <a:t> </a:t>
            </a:r>
            <a:r>
              <a:rPr lang="pl-PL" baseline="0" dirty="0" err="1" smtClean="0"/>
              <a:t>algoryths</a:t>
            </a:r>
            <a:r>
              <a:rPr lang="pl-PL" baseline="0" dirty="0" smtClean="0"/>
              <a:t> </a:t>
            </a:r>
            <a:r>
              <a:rPr lang="pl-PL" baseline="0" dirty="0" err="1" smtClean="0"/>
              <a:t>are</a:t>
            </a:r>
            <a:r>
              <a:rPr lang="pl-PL" baseline="0" dirty="0" smtClean="0"/>
              <a:t> </a:t>
            </a:r>
            <a:r>
              <a:rPr lang="pl-PL" baseline="0" dirty="0" err="1" smtClean="0"/>
              <a:t>implemented</a:t>
            </a:r>
            <a:r>
              <a:rPr lang="pl-PL" baseline="0" dirty="0" smtClean="0"/>
              <a:t> to </a:t>
            </a:r>
            <a:r>
              <a:rPr lang="pl-PL" baseline="0" dirty="0" err="1" smtClean="0"/>
              <a:t>obtain</a:t>
            </a:r>
            <a:r>
              <a:rPr lang="pl-PL" baseline="0" dirty="0" smtClean="0"/>
              <a:t> </a:t>
            </a:r>
            <a:r>
              <a:rPr lang="pl-PL" baseline="0" dirty="0" err="1" smtClean="0"/>
              <a:t>information</a:t>
            </a:r>
            <a:r>
              <a:rPr lang="pl-PL" baseline="0" dirty="0" smtClean="0"/>
              <a:t> </a:t>
            </a:r>
            <a:r>
              <a:rPr lang="pl-PL" baseline="0" dirty="0" err="1" smtClean="0"/>
              <a:t>about</a:t>
            </a:r>
            <a:r>
              <a:rPr lang="pl-PL" baseline="0" dirty="0" smtClean="0"/>
              <a:t> </a:t>
            </a:r>
            <a:r>
              <a:rPr lang="pl-PL" baseline="0" dirty="0" err="1" smtClean="0"/>
              <a:t>the</a:t>
            </a:r>
            <a:r>
              <a:rPr lang="pl-PL" baseline="0" dirty="0" smtClean="0"/>
              <a:t> </a:t>
            </a:r>
            <a:r>
              <a:rPr lang="pl-PL" baseline="0" dirty="0" err="1" smtClean="0"/>
              <a:t>phase</a:t>
            </a:r>
            <a:r>
              <a:rPr lang="pl-PL" baseline="0" dirty="0" smtClean="0"/>
              <a:t> and </a:t>
            </a:r>
            <a:r>
              <a:rPr lang="pl-PL" baseline="0" dirty="0" err="1" smtClean="0"/>
              <a:t>ampl</a:t>
            </a:r>
            <a:r>
              <a:rPr lang="pl-PL" baseline="0" dirty="0" smtClean="0"/>
              <a:t>. Of </a:t>
            </a:r>
            <a:r>
              <a:rPr lang="pl-PL" baseline="0" dirty="0" err="1" smtClean="0"/>
              <a:t>the</a:t>
            </a:r>
            <a:r>
              <a:rPr lang="pl-PL" baseline="0" dirty="0" smtClean="0"/>
              <a:t>  </a:t>
            </a:r>
            <a:r>
              <a:rPr lang="pl-PL" baseline="0" dirty="0" err="1" smtClean="0"/>
              <a:t>modulating</a:t>
            </a:r>
            <a:r>
              <a:rPr lang="pl-PL" baseline="0" dirty="0" smtClean="0"/>
              <a:t> </a:t>
            </a:r>
            <a:r>
              <a:rPr lang="pl-PL" baseline="0" dirty="0" err="1" smtClean="0"/>
              <a:t>signals</a:t>
            </a:r>
            <a:r>
              <a:rPr lang="pl-PL" baseline="0" dirty="0" smtClean="0"/>
              <a:t>.</a:t>
            </a:r>
          </a:p>
          <a:p>
            <a:r>
              <a:rPr lang="pl-PL" baseline="0" dirty="0" err="1" smtClean="0"/>
              <a:t>The</a:t>
            </a:r>
            <a:r>
              <a:rPr lang="pl-PL" baseline="0" dirty="0" smtClean="0"/>
              <a:t> </a:t>
            </a:r>
            <a:r>
              <a:rPr lang="pl-PL" baseline="0" dirty="0" err="1" smtClean="0"/>
              <a:t>sampling</a:t>
            </a:r>
            <a:r>
              <a:rPr lang="pl-PL" baseline="0" dirty="0" smtClean="0"/>
              <a:t> </a:t>
            </a:r>
            <a:r>
              <a:rPr lang="pl-PL" baseline="0" dirty="0" err="1" smtClean="0"/>
              <a:t>frequency</a:t>
            </a:r>
            <a:r>
              <a:rPr lang="pl-PL" baseline="0" dirty="0" smtClean="0"/>
              <a:t> </a:t>
            </a:r>
            <a:r>
              <a:rPr lang="pl-PL" baseline="0" dirty="0" err="1" smtClean="0"/>
              <a:t>has</a:t>
            </a:r>
            <a:r>
              <a:rPr lang="pl-PL" baseline="0" dirty="0" smtClean="0"/>
              <a:t> to be </a:t>
            </a:r>
            <a:r>
              <a:rPr lang="pl-PL" baseline="0" dirty="0" err="1" smtClean="0"/>
              <a:t>synchronized</a:t>
            </a:r>
            <a:r>
              <a:rPr lang="pl-PL" baseline="0" dirty="0" smtClean="0"/>
              <a:t> </a:t>
            </a:r>
            <a:r>
              <a:rPr lang="pl-PL" baseline="0" dirty="0" err="1" smtClean="0"/>
              <a:t>with</a:t>
            </a:r>
            <a:r>
              <a:rPr lang="pl-PL" baseline="0" dirty="0" smtClean="0"/>
              <a:t> </a:t>
            </a:r>
            <a:r>
              <a:rPr lang="pl-PL" baseline="0" dirty="0" err="1" smtClean="0"/>
              <a:t>the</a:t>
            </a:r>
            <a:r>
              <a:rPr lang="pl-PL" baseline="0" dirty="0" smtClean="0"/>
              <a:t> </a:t>
            </a:r>
            <a:r>
              <a:rPr lang="pl-PL" baseline="0" dirty="0" err="1" smtClean="0"/>
              <a:t>input</a:t>
            </a:r>
            <a:r>
              <a:rPr lang="pl-PL" baseline="0" dirty="0" smtClean="0"/>
              <a:t> </a:t>
            </a:r>
            <a:r>
              <a:rPr lang="pl-PL" baseline="0" dirty="0" err="1" smtClean="0"/>
              <a:t>sygnals</a:t>
            </a:r>
            <a:r>
              <a:rPr lang="pl-PL" baseline="0" dirty="0" smtClean="0"/>
              <a:t> so an </a:t>
            </a:r>
            <a:r>
              <a:rPr lang="pl-PL" baseline="0" dirty="0" err="1" smtClean="0"/>
              <a:t>external</a:t>
            </a:r>
            <a:r>
              <a:rPr lang="pl-PL" baseline="0" dirty="0" smtClean="0"/>
              <a:t> </a:t>
            </a:r>
            <a:r>
              <a:rPr lang="pl-PL" baseline="0" dirty="0" err="1" smtClean="0"/>
              <a:t>reference</a:t>
            </a:r>
            <a:r>
              <a:rPr lang="pl-PL" baseline="0" dirty="0" smtClean="0"/>
              <a:t> </a:t>
            </a:r>
            <a:r>
              <a:rPr lang="pl-PL" baseline="0" dirty="0" err="1" smtClean="0"/>
              <a:t>is</a:t>
            </a:r>
            <a:r>
              <a:rPr lang="pl-PL" baseline="0" dirty="0" smtClean="0"/>
              <a:t> </a:t>
            </a:r>
            <a:r>
              <a:rPr lang="pl-PL" baseline="0" dirty="0" err="1" smtClean="0"/>
              <a:t>used</a:t>
            </a:r>
            <a:r>
              <a:rPr lang="pl-PL" baseline="0" dirty="0" smtClean="0"/>
              <a:t> to </a:t>
            </a:r>
            <a:r>
              <a:rPr lang="pl-PL" baseline="0" dirty="0" err="1" smtClean="0"/>
              <a:t>synthesize</a:t>
            </a:r>
            <a:r>
              <a:rPr lang="pl-PL" baseline="0" dirty="0" smtClean="0"/>
              <a:t> and </a:t>
            </a:r>
            <a:r>
              <a:rPr lang="pl-PL" baseline="0" dirty="0" err="1" smtClean="0"/>
              <a:t>distrubute</a:t>
            </a:r>
            <a:r>
              <a:rPr lang="pl-PL" baseline="0" dirty="0" smtClean="0"/>
              <a:t> </a:t>
            </a:r>
            <a:r>
              <a:rPr lang="pl-PL" baseline="0" dirty="0" err="1" smtClean="0"/>
              <a:t>the</a:t>
            </a:r>
            <a:r>
              <a:rPr lang="pl-PL" baseline="0" dirty="0" smtClean="0"/>
              <a:t> </a:t>
            </a:r>
            <a:r>
              <a:rPr lang="pl-PL" baseline="0" dirty="0" err="1" smtClean="0"/>
              <a:t>clocks</a:t>
            </a:r>
            <a:r>
              <a:rPr lang="pl-PL" baseline="0" dirty="0" smtClean="0"/>
              <a:t>.</a:t>
            </a:r>
          </a:p>
          <a:p>
            <a:r>
              <a:rPr lang="pl-PL" baseline="0" dirty="0" err="1" smtClean="0"/>
              <a:t>Additional</a:t>
            </a:r>
            <a:r>
              <a:rPr lang="pl-PL" baseline="0" dirty="0" smtClean="0"/>
              <a:t> </a:t>
            </a:r>
            <a:r>
              <a:rPr lang="pl-PL" baseline="0" dirty="0" err="1" smtClean="0"/>
              <a:t>memory</a:t>
            </a:r>
            <a:r>
              <a:rPr lang="pl-PL" baseline="0" dirty="0" smtClean="0"/>
              <a:t> </a:t>
            </a:r>
            <a:r>
              <a:rPr lang="pl-PL" baseline="0" dirty="0" err="1" smtClean="0"/>
              <a:t>block</a:t>
            </a:r>
            <a:r>
              <a:rPr lang="pl-PL" baseline="0" dirty="0" smtClean="0"/>
              <a:t> </a:t>
            </a:r>
            <a:r>
              <a:rPr lang="pl-PL" baseline="0" dirty="0" err="1" smtClean="0"/>
              <a:t>are</a:t>
            </a:r>
            <a:r>
              <a:rPr lang="pl-PL" baseline="0" dirty="0" smtClean="0"/>
              <a:t> </a:t>
            </a:r>
            <a:r>
              <a:rPr lang="pl-PL" baseline="0" dirty="0" err="1" smtClean="0"/>
              <a:t>use</a:t>
            </a:r>
            <a:r>
              <a:rPr lang="pl-PL" baseline="0" dirty="0" smtClean="0"/>
              <a:t> for </a:t>
            </a:r>
            <a:r>
              <a:rPr lang="pl-PL" baseline="0" dirty="0" err="1" smtClean="0"/>
              <a:t>analisys</a:t>
            </a:r>
            <a:r>
              <a:rPr lang="pl-PL" baseline="0" dirty="0" smtClean="0"/>
              <a:t> of </a:t>
            </a:r>
            <a:r>
              <a:rPr lang="pl-PL" baseline="0" dirty="0" err="1" smtClean="0"/>
              <a:t>the</a:t>
            </a:r>
            <a:r>
              <a:rPr lang="pl-PL" baseline="0" dirty="0" smtClean="0"/>
              <a:t> </a:t>
            </a:r>
            <a:r>
              <a:rPr lang="pl-PL" baseline="0" dirty="0" err="1" smtClean="0"/>
              <a:t>sampled</a:t>
            </a:r>
            <a:r>
              <a:rPr lang="pl-PL" baseline="0" dirty="0" smtClean="0"/>
              <a:t> data.</a:t>
            </a:r>
          </a:p>
          <a:p>
            <a:r>
              <a:rPr lang="pl-PL" baseline="0" dirty="0" err="1" smtClean="0"/>
              <a:t>Diagontic</a:t>
            </a:r>
            <a:r>
              <a:rPr lang="pl-PL" baseline="0" dirty="0" smtClean="0"/>
              <a:t> </a:t>
            </a:r>
            <a:r>
              <a:rPr lang="pl-PL" baseline="0" dirty="0" err="1" smtClean="0"/>
              <a:t>circuits</a:t>
            </a:r>
            <a:r>
              <a:rPr lang="pl-PL" baseline="0" dirty="0" smtClean="0"/>
              <a:t> </a:t>
            </a:r>
            <a:r>
              <a:rPr lang="pl-PL" baseline="0" dirty="0" err="1" smtClean="0"/>
              <a:t>are</a:t>
            </a:r>
            <a:r>
              <a:rPr lang="pl-PL" baseline="0" dirty="0" smtClean="0"/>
              <a:t> </a:t>
            </a:r>
            <a:r>
              <a:rPr lang="pl-PL" baseline="0" dirty="0" err="1" smtClean="0"/>
              <a:t>implemented</a:t>
            </a:r>
            <a:r>
              <a:rPr lang="pl-PL" baseline="0" dirty="0" smtClean="0"/>
              <a:t> to monitor </a:t>
            </a:r>
            <a:r>
              <a:rPr lang="pl-PL" baseline="0" dirty="0" err="1" smtClean="0"/>
              <a:t>the</a:t>
            </a:r>
            <a:r>
              <a:rPr lang="pl-PL" baseline="0" dirty="0" smtClean="0"/>
              <a:t> </a:t>
            </a:r>
            <a:r>
              <a:rPr lang="pl-PL" baseline="0" dirty="0" err="1" smtClean="0"/>
              <a:t>board</a:t>
            </a:r>
            <a:r>
              <a:rPr lang="pl-PL" baseline="0" dirty="0" smtClean="0"/>
              <a:t> </a:t>
            </a:r>
            <a:r>
              <a:rPr lang="pl-PL" baseline="0" dirty="0" err="1" smtClean="0"/>
              <a:t>operation</a:t>
            </a:r>
            <a:r>
              <a:rPr lang="pl-PL" baseline="0" dirty="0" smtClean="0"/>
              <a:t> and </a:t>
            </a:r>
            <a:r>
              <a:rPr lang="pl-PL" baseline="0" dirty="0" err="1" smtClean="0"/>
              <a:t>tempreture</a:t>
            </a:r>
            <a:endParaRPr lang="pl-PL" baseline="0" dirty="0" smtClean="0"/>
          </a:p>
          <a:p>
            <a:r>
              <a:rPr lang="pl-PL" baseline="0" dirty="0" err="1" smtClean="0"/>
              <a:t>Moreover</a:t>
            </a:r>
            <a:r>
              <a:rPr lang="pl-PL" baseline="0" dirty="0" smtClean="0"/>
              <a:t> </a:t>
            </a:r>
            <a:r>
              <a:rPr lang="pl-PL" baseline="0" dirty="0" err="1" smtClean="0"/>
              <a:t>external</a:t>
            </a:r>
            <a:r>
              <a:rPr lang="pl-PL" baseline="0" dirty="0" smtClean="0"/>
              <a:t> </a:t>
            </a:r>
            <a:r>
              <a:rPr lang="pl-PL" baseline="0" dirty="0" err="1" smtClean="0"/>
              <a:t>interfaces</a:t>
            </a:r>
            <a:r>
              <a:rPr lang="pl-PL" baseline="0" dirty="0" smtClean="0"/>
              <a:t> </a:t>
            </a:r>
            <a:r>
              <a:rPr lang="pl-PL" baseline="0" dirty="0" err="1" smtClean="0"/>
              <a:t>are</a:t>
            </a:r>
            <a:r>
              <a:rPr lang="pl-PL" baseline="0" dirty="0" smtClean="0"/>
              <a:t> </a:t>
            </a:r>
            <a:r>
              <a:rPr lang="pl-PL" baseline="0" dirty="0" err="1" smtClean="0"/>
              <a:t>put</a:t>
            </a:r>
            <a:r>
              <a:rPr lang="pl-PL" baseline="0" dirty="0" smtClean="0"/>
              <a:t> to </a:t>
            </a:r>
            <a:r>
              <a:rPr lang="pl-PL" baseline="0" dirty="0" err="1" smtClean="0"/>
              <a:t>connect</a:t>
            </a:r>
            <a:r>
              <a:rPr lang="pl-PL" baseline="0" dirty="0" smtClean="0"/>
              <a:t> to </a:t>
            </a:r>
            <a:r>
              <a:rPr lang="pl-PL" baseline="0" dirty="0" err="1" smtClean="0"/>
              <a:t>the</a:t>
            </a:r>
            <a:r>
              <a:rPr lang="pl-PL" baseline="0" dirty="0" smtClean="0"/>
              <a:t> ATCA system and/</a:t>
            </a:r>
            <a:r>
              <a:rPr lang="pl-PL" baseline="0" dirty="0" err="1" smtClean="0"/>
              <a:t>or</a:t>
            </a:r>
            <a:r>
              <a:rPr lang="pl-PL" baseline="0" dirty="0" smtClean="0"/>
              <a:t> </a:t>
            </a:r>
            <a:r>
              <a:rPr lang="pl-PL" baseline="0" dirty="0" err="1" smtClean="0"/>
              <a:t>the</a:t>
            </a:r>
            <a:r>
              <a:rPr lang="pl-PL" baseline="0" dirty="0" smtClean="0"/>
              <a:t> </a:t>
            </a:r>
            <a:r>
              <a:rPr lang="pl-PL" baseline="0" dirty="0" err="1" smtClean="0"/>
              <a:t>user</a:t>
            </a:r>
            <a:r>
              <a:rPr lang="pl-PL" baseline="0" dirty="0" smtClean="0"/>
              <a:t>.</a:t>
            </a:r>
          </a:p>
          <a:p>
            <a:r>
              <a:rPr lang="pl-PL" baseline="0" dirty="0" err="1" smtClean="0"/>
              <a:t>triggering</a:t>
            </a:r>
            <a:r>
              <a:rPr lang="pl-PL" baseline="0" dirty="0" smtClean="0"/>
              <a:t> of </a:t>
            </a:r>
            <a:r>
              <a:rPr lang="pl-PL" baseline="0" dirty="0" err="1" smtClean="0"/>
              <a:t>the</a:t>
            </a:r>
            <a:r>
              <a:rPr lang="pl-PL" baseline="0" dirty="0" smtClean="0"/>
              <a:t> system </a:t>
            </a:r>
            <a:r>
              <a:rPr lang="pl-PL" baseline="0" dirty="0" err="1" smtClean="0"/>
              <a:t>is</a:t>
            </a:r>
            <a:r>
              <a:rPr lang="pl-PL" baseline="0" dirty="0" smtClean="0"/>
              <a:t> </a:t>
            </a:r>
            <a:r>
              <a:rPr lang="pl-PL" baseline="0" dirty="0" err="1" smtClean="0"/>
              <a:t>supplied</a:t>
            </a:r>
            <a:r>
              <a:rPr lang="pl-PL" baseline="0" dirty="0" smtClean="0"/>
              <a:t> </a:t>
            </a:r>
            <a:r>
              <a:rPr lang="pl-PL" baseline="0" dirty="0" err="1" smtClean="0"/>
              <a:t>from</a:t>
            </a:r>
            <a:r>
              <a:rPr lang="pl-PL" baseline="0" dirty="0" smtClean="0"/>
              <a:t> </a:t>
            </a:r>
            <a:r>
              <a:rPr lang="pl-PL" baseline="0" dirty="0" err="1" smtClean="0"/>
              <a:t>the</a:t>
            </a:r>
            <a:r>
              <a:rPr lang="pl-PL" baseline="0" dirty="0" smtClean="0"/>
              <a:t> </a:t>
            </a:r>
            <a:r>
              <a:rPr lang="pl-PL" baseline="0" dirty="0" err="1" smtClean="0"/>
              <a:t>outside</a:t>
            </a:r>
            <a:r>
              <a:rPr lang="pl-PL" baseline="0" dirty="0" smtClean="0"/>
              <a:t>.</a:t>
            </a:r>
          </a:p>
          <a:p>
            <a:r>
              <a:rPr lang="pl-PL" baseline="0" dirty="0" smtClean="0"/>
              <a:t>And an </a:t>
            </a:r>
            <a:r>
              <a:rPr lang="pl-PL" baseline="0" dirty="0" err="1" smtClean="0"/>
              <a:t>additional</a:t>
            </a:r>
            <a:r>
              <a:rPr lang="pl-PL" baseline="0" dirty="0" smtClean="0"/>
              <a:t> slot for a </a:t>
            </a:r>
            <a:r>
              <a:rPr lang="pl-PL" baseline="0" dirty="0" err="1" smtClean="0"/>
              <a:t>daughter</a:t>
            </a:r>
            <a:r>
              <a:rPr lang="pl-PL" baseline="0" dirty="0" smtClean="0"/>
              <a:t> </a:t>
            </a:r>
            <a:r>
              <a:rPr lang="pl-PL" baseline="0" dirty="0" err="1" smtClean="0"/>
              <a:t>board</a:t>
            </a:r>
            <a:r>
              <a:rPr lang="pl-PL" baseline="0" dirty="0" smtClean="0"/>
              <a:t> </a:t>
            </a:r>
            <a:r>
              <a:rPr lang="pl-PL" baseline="0" dirty="0" err="1" smtClean="0"/>
              <a:t>containing</a:t>
            </a:r>
            <a:r>
              <a:rPr lang="pl-PL" baseline="0" dirty="0" smtClean="0"/>
              <a:t> a </a:t>
            </a:r>
            <a:r>
              <a:rPr lang="pl-PL" baseline="0" dirty="0" err="1" smtClean="0"/>
              <a:t>proecessor</a:t>
            </a:r>
            <a:r>
              <a:rPr lang="pl-PL" baseline="0" dirty="0" smtClean="0"/>
              <a:t> for </a:t>
            </a:r>
            <a:r>
              <a:rPr lang="pl-PL" baseline="0" dirty="0" err="1" smtClean="0"/>
              <a:t>additional</a:t>
            </a:r>
            <a:r>
              <a:rPr lang="pl-PL" baseline="0" dirty="0" smtClean="0"/>
              <a:t> </a:t>
            </a:r>
            <a:r>
              <a:rPr lang="pl-PL" baseline="0" dirty="0" err="1" smtClean="0"/>
              <a:t>configuration</a:t>
            </a:r>
            <a:r>
              <a:rPr lang="pl-PL" baseline="0" dirty="0" smtClean="0"/>
              <a:t> and </a:t>
            </a:r>
            <a:r>
              <a:rPr lang="pl-PL" baseline="0" dirty="0" err="1" smtClean="0"/>
              <a:t>computation</a:t>
            </a:r>
            <a:r>
              <a:rPr lang="pl-PL" baseline="0" dirty="0" smtClean="0"/>
              <a:t> of </a:t>
            </a:r>
            <a:r>
              <a:rPr lang="pl-PL" baseline="0" dirty="0" err="1" smtClean="0"/>
              <a:t>the</a:t>
            </a:r>
            <a:r>
              <a:rPr lang="pl-PL" baseline="0" dirty="0" smtClean="0"/>
              <a:t> system </a:t>
            </a:r>
            <a:r>
              <a:rPr lang="pl-PL" baseline="0" dirty="0" err="1" smtClean="0"/>
              <a:t>is</a:t>
            </a:r>
            <a:r>
              <a:rPr lang="pl-PL" baseline="0" dirty="0" smtClean="0"/>
              <a:t> </a:t>
            </a:r>
            <a:r>
              <a:rPr lang="pl-PL" baseline="0" dirty="0" err="1" smtClean="0"/>
              <a:t>used</a:t>
            </a:r>
            <a:r>
              <a:rPr lang="pl-PL" baseline="0" dirty="0" smtClean="0"/>
              <a:t>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74C721-9C10-4403-AA50-FA38D4800E3D}" type="slidenum">
              <a:rPr lang="pl-PL" smtClean="0"/>
              <a:pPr>
                <a:defRPr/>
              </a:pPr>
              <a:t>3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>
          <a:xfrm>
            <a:off x="685497" y="4343153"/>
            <a:ext cx="5487008" cy="4115542"/>
          </a:xfrm>
          <a:prstGeom prst="rect">
            <a:avLst/>
          </a:prstGeom>
        </p:spPr>
        <p:txBody>
          <a:bodyPr lIns="77422" tIns="38711" rIns="77422" bIns="38711">
            <a:normAutofit/>
          </a:bodyPr>
          <a:lstStyle/>
          <a:p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concept</a:t>
            </a:r>
            <a:r>
              <a:rPr lang="pl-PL" dirty="0" smtClean="0"/>
              <a:t> of</a:t>
            </a:r>
            <a:r>
              <a:rPr lang="pl-PL" baseline="0" dirty="0" smtClean="0"/>
              <a:t> </a:t>
            </a:r>
            <a:r>
              <a:rPr lang="pl-PL" baseline="0" dirty="0" err="1" smtClean="0"/>
              <a:t>the</a:t>
            </a:r>
            <a:r>
              <a:rPr lang="pl-PL" baseline="0" dirty="0" smtClean="0"/>
              <a:t> </a:t>
            </a:r>
            <a:r>
              <a:rPr lang="pl-PL" baseline="0" dirty="0" err="1" smtClean="0"/>
              <a:t>board</a:t>
            </a:r>
            <a:r>
              <a:rPr lang="pl-PL" baseline="0" dirty="0" smtClean="0"/>
              <a:t> </a:t>
            </a:r>
            <a:r>
              <a:rPr lang="pl-PL" baseline="0" dirty="0" err="1" smtClean="0"/>
              <a:t>is</a:t>
            </a:r>
            <a:r>
              <a:rPr lang="pl-PL" baseline="0" dirty="0" smtClean="0"/>
              <a:t> </a:t>
            </a:r>
            <a:r>
              <a:rPr lang="pl-PL" baseline="0" dirty="0" err="1" smtClean="0"/>
              <a:t>rather</a:t>
            </a:r>
            <a:r>
              <a:rPr lang="pl-PL" baseline="0" dirty="0" smtClean="0"/>
              <a:t> </a:t>
            </a:r>
            <a:r>
              <a:rPr lang="pl-PL" baseline="0" dirty="0" err="1" smtClean="0"/>
              <a:t>staight</a:t>
            </a:r>
            <a:r>
              <a:rPr lang="pl-PL" baseline="0" dirty="0" smtClean="0"/>
              <a:t> </a:t>
            </a:r>
            <a:r>
              <a:rPr lang="pl-PL" baseline="0" dirty="0" err="1" smtClean="0"/>
              <a:t>forward</a:t>
            </a:r>
            <a:r>
              <a:rPr lang="pl-PL" baseline="0" dirty="0" smtClean="0"/>
              <a:t>:</a:t>
            </a:r>
          </a:p>
          <a:p>
            <a:r>
              <a:rPr lang="pl-PL" baseline="0" dirty="0" smtClean="0"/>
              <a:t>High </a:t>
            </a:r>
            <a:r>
              <a:rPr lang="pl-PL" baseline="0" dirty="0" err="1" smtClean="0"/>
              <a:t>freq</a:t>
            </a:r>
            <a:r>
              <a:rPr lang="pl-PL" baseline="0" dirty="0" smtClean="0"/>
              <a:t>. Analog </a:t>
            </a:r>
            <a:r>
              <a:rPr lang="pl-PL" baseline="0" dirty="0" err="1" smtClean="0"/>
              <a:t>sygnals</a:t>
            </a:r>
            <a:r>
              <a:rPr lang="pl-PL" baseline="0" dirty="0" smtClean="0"/>
              <a:t> </a:t>
            </a:r>
            <a:r>
              <a:rPr lang="pl-PL" baseline="0" dirty="0" err="1" smtClean="0"/>
              <a:t>are</a:t>
            </a:r>
            <a:r>
              <a:rPr lang="pl-PL" baseline="0" dirty="0" smtClean="0"/>
              <a:t> </a:t>
            </a:r>
            <a:r>
              <a:rPr lang="pl-PL" baseline="0" dirty="0" err="1" smtClean="0"/>
              <a:t>matched</a:t>
            </a:r>
            <a:r>
              <a:rPr lang="pl-PL" baseline="0" dirty="0" smtClean="0"/>
              <a:t> to </a:t>
            </a:r>
            <a:r>
              <a:rPr lang="pl-PL" baseline="0" dirty="0" err="1" smtClean="0"/>
              <a:t>the</a:t>
            </a:r>
            <a:r>
              <a:rPr lang="pl-PL" baseline="0" dirty="0" smtClean="0"/>
              <a:t> </a:t>
            </a:r>
            <a:r>
              <a:rPr lang="pl-PL" baseline="0" dirty="0" err="1" smtClean="0"/>
              <a:t>input</a:t>
            </a:r>
            <a:r>
              <a:rPr lang="pl-PL" baseline="0" dirty="0" smtClean="0"/>
              <a:t> of </a:t>
            </a:r>
            <a:r>
              <a:rPr lang="pl-PL" baseline="0" dirty="0" err="1" smtClean="0"/>
              <a:t>the</a:t>
            </a:r>
            <a:r>
              <a:rPr lang="pl-PL" baseline="0" dirty="0" smtClean="0"/>
              <a:t> </a:t>
            </a:r>
            <a:r>
              <a:rPr lang="pl-PL" baseline="0" dirty="0" err="1" smtClean="0"/>
              <a:t>adcs</a:t>
            </a:r>
            <a:r>
              <a:rPr lang="pl-PL" baseline="0" dirty="0" smtClean="0"/>
              <a:t> and </a:t>
            </a:r>
            <a:r>
              <a:rPr lang="pl-PL" baseline="0" dirty="0" err="1" smtClean="0"/>
              <a:t>digital</a:t>
            </a:r>
            <a:r>
              <a:rPr lang="pl-PL" baseline="0" dirty="0" smtClean="0"/>
              <a:t> data </a:t>
            </a:r>
            <a:r>
              <a:rPr lang="pl-PL" baseline="0" dirty="0" err="1" smtClean="0"/>
              <a:t>is</a:t>
            </a:r>
            <a:r>
              <a:rPr lang="pl-PL" baseline="0" dirty="0" smtClean="0"/>
              <a:t> </a:t>
            </a:r>
            <a:r>
              <a:rPr lang="pl-PL" baseline="0" dirty="0" err="1" smtClean="0"/>
              <a:t>aquisited</a:t>
            </a:r>
            <a:r>
              <a:rPr lang="pl-PL" baseline="0" dirty="0" smtClean="0"/>
              <a:t> by a </a:t>
            </a:r>
            <a:r>
              <a:rPr lang="pl-PL" baseline="0" dirty="0" err="1" smtClean="0"/>
              <a:t>large</a:t>
            </a:r>
            <a:r>
              <a:rPr lang="pl-PL" baseline="0" dirty="0" smtClean="0"/>
              <a:t> </a:t>
            </a:r>
            <a:r>
              <a:rPr lang="pl-PL" baseline="0" dirty="0" err="1" smtClean="0"/>
              <a:t>fpga</a:t>
            </a:r>
            <a:r>
              <a:rPr lang="pl-PL" baseline="0" dirty="0" smtClean="0"/>
              <a:t> </a:t>
            </a:r>
            <a:r>
              <a:rPr lang="pl-PL" baseline="0" dirty="0" err="1" smtClean="0"/>
              <a:t>where</a:t>
            </a:r>
            <a:r>
              <a:rPr lang="pl-PL" baseline="0" dirty="0" smtClean="0"/>
              <a:t> </a:t>
            </a:r>
            <a:r>
              <a:rPr lang="pl-PL" baseline="0" dirty="0" err="1" smtClean="0"/>
              <a:t>algoryths</a:t>
            </a:r>
            <a:r>
              <a:rPr lang="pl-PL" baseline="0" dirty="0" smtClean="0"/>
              <a:t> </a:t>
            </a:r>
            <a:r>
              <a:rPr lang="pl-PL" baseline="0" dirty="0" err="1" smtClean="0"/>
              <a:t>are</a:t>
            </a:r>
            <a:r>
              <a:rPr lang="pl-PL" baseline="0" dirty="0" smtClean="0"/>
              <a:t> </a:t>
            </a:r>
            <a:r>
              <a:rPr lang="pl-PL" baseline="0" dirty="0" err="1" smtClean="0"/>
              <a:t>implemented</a:t>
            </a:r>
            <a:r>
              <a:rPr lang="pl-PL" baseline="0" dirty="0" smtClean="0"/>
              <a:t> to </a:t>
            </a:r>
            <a:r>
              <a:rPr lang="pl-PL" baseline="0" dirty="0" err="1" smtClean="0"/>
              <a:t>obtain</a:t>
            </a:r>
            <a:r>
              <a:rPr lang="pl-PL" baseline="0" dirty="0" smtClean="0"/>
              <a:t> </a:t>
            </a:r>
            <a:r>
              <a:rPr lang="pl-PL" baseline="0" dirty="0" err="1" smtClean="0"/>
              <a:t>information</a:t>
            </a:r>
            <a:r>
              <a:rPr lang="pl-PL" baseline="0" dirty="0" smtClean="0"/>
              <a:t> </a:t>
            </a:r>
            <a:r>
              <a:rPr lang="pl-PL" baseline="0" dirty="0" err="1" smtClean="0"/>
              <a:t>about</a:t>
            </a:r>
            <a:r>
              <a:rPr lang="pl-PL" baseline="0" dirty="0" smtClean="0"/>
              <a:t> </a:t>
            </a:r>
            <a:r>
              <a:rPr lang="pl-PL" baseline="0" dirty="0" err="1" smtClean="0"/>
              <a:t>the</a:t>
            </a:r>
            <a:r>
              <a:rPr lang="pl-PL" baseline="0" dirty="0" smtClean="0"/>
              <a:t> </a:t>
            </a:r>
            <a:r>
              <a:rPr lang="pl-PL" baseline="0" dirty="0" err="1" smtClean="0"/>
              <a:t>phase</a:t>
            </a:r>
            <a:r>
              <a:rPr lang="pl-PL" baseline="0" dirty="0" smtClean="0"/>
              <a:t> and </a:t>
            </a:r>
            <a:r>
              <a:rPr lang="pl-PL" baseline="0" dirty="0" err="1" smtClean="0"/>
              <a:t>ampl</a:t>
            </a:r>
            <a:r>
              <a:rPr lang="pl-PL" baseline="0" dirty="0" smtClean="0"/>
              <a:t>. Of </a:t>
            </a:r>
            <a:r>
              <a:rPr lang="pl-PL" baseline="0" dirty="0" err="1" smtClean="0"/>
              <a:t>the</a:t>
            </a:r>
            <a:r>
              <a:rPr lang="pl-PL" baseline="0" dirty="0" smtClean="0"/>
              <a:t>  </a:t>
            </a:r>
            <a:r>
              <a:rPr lang="pl-PL" baseline="0" dirty="0" err="1" smtClean="0"/>
              <a:t>modulating</a:t>
            </a:r>
            <a:r>
              <a:rPr lang="pl-PL" baseline="0" dirty="0" smtClean="0"/>
              <a:t> </a:t>
            </a:r>
            <a:r>
              <a:rPr lang="pl-PL" baseline="0" dirty="0" err="1" smtClean="0"/>
              <a:t>signals</a:t>
            </a:r>
            <a:r>
              <a:rPr lang="pl-PL" baseline="0" dirty="0" smtClean="0"/>
              <a:t>.</a:t>
            </a:r>
          </a:p>
          <a:p>
            <a:r>
              <a:rPr lang="pl-PL" baseline="0" dirty="0" err="1" smtClean="0"/>
              <a:t>The</a:t>
            </a:r>
            <a:r>
              <a:rPr lang="pl-PL" baseline="0" dirty="0" smtClean="0"/>
              <a:t> </a:t>
            </a:r>
            <a:r>
              <a:rPr lang="pl-PL" baseline="0" dirty="0" err="1" smtClean="0"/>
              <a:t>sampling</a:t>
            </a:r>
            <a:r>
              <a:rPr lang="pl-PL" baseline="0" dirty="0" smtClean="0"/>
              <a:t> </a:t>
            </a:r>
            <a:r>
              <a:rPr lang="pl-PL" baseline="0" dirty="0" err="1" smtClean="0"/>
              <a:t>frequency</a:t>
            </a:r>
            <a:r>
              <a:rPr lang="pl-PL" baseline="0" dirty="0" smtClean="0"/>
              <a:t> </a:t>
            </a:r>
            <a:r>
              <a:rPr lang="pl-PL" baseline="0" dirty="0" err="1" smtClean="0"/>
              <a:t>has</a:t>
            </a:r>
            <a:r>
              <a:rPr lang="pl-PL" baseline="0" dirty="0" smtClean="0"/>
              <a:t> to be </a:t>
            </a:r>
            <a:r>
              <a:rPr lang="pl-PL" baseline="0" dirty="0" err="1" smtClean="0"/>
              <a:t>synchronized</a:t>
            </a:r>
            <a:r>
              <a:rPr lang="pl-PL" baseline="0" dirty="0" smtClean="0"/>
              <a:t> </a:t>
            </a:r>
            <a:r>
              <a:rPr lang="pl-PL" baseline="0" dirty="0" err="1" smtClean="0"/>
              <a:t>with</a:t>
            </a:r>
            <a:r>
              <a:rPr lang="pl-PL" baseline="0" dirty="0" smtClean="0"/>
              <a:t> </a:t>
            </a:r>
            <a:r>
              <a:rPr lang="pl-PL" baseline="0" dirty="0" err="1" smtClean="0"/>
              <a:t>the</a:t>
            </a:r>
            <a:r>
              <a:rPr lang="pl-PL" baseline="0" dirty="0" smtClean="0"/>
              <a:t> </a:t>
            </a:r>
            <a:r>
              <a:rPr lang="pl-PL" baseline="0" dirty="0" err="1" smtClean="0"/>
              <a:t>input</a:t>
            </a:r>
            <a:r>
              <a:rPr lang="pl-PL" baseline="0" dirty="0" smtClean="0"/>
              <a:t> </a:t>
            </a:r>
            <a:r>
              <a:rPr lang="pl-PL" baseline="0" dirty="0" err="1" smtClean="0"/>
              <a:t>sygnals</a:t>
            </a:r>
            <a:r>
              <a:rPr lang="pl-PL" baseline="0" dirty="0" smtClean="0"/>
              <a:t> so an </a:t>
            </a:r>
            <a:r>
              <a:rPr lang="pl-PL" baseline="0" dirty="0" err="1" smtClean="0"/>
              <a:t>external</a:t>
            </a:r>
            <a:r>
              <a:rPr lang="pl-PL" baseline="0" dirty="0" smtClean="0"/>
              <a:t> </a:t>
            </a:r>
            <a:r>
              <a:rPr lang="pl-PL" baseline="0" dirty="0" err="1" smtClean="0"/>
              <a:t>reference</a:t>
            </a:r>
            <a:r>
              <a:rPr lang="pl-PL" baseline="0" dirty="0" smtClean="0"/>
              <a:t> </a:t>
            </a:r>
            <a:r>
              <a:rPr lang="pl-PL" baseline="0" dirty="0" err="1" smtClean="0"/>
              <a:t>is</a:t>
            </a:r>
            <a:r>
              <a:rPr lang="pl-PL" baseline="0" dirty="0" smtClean="0"/>
              <a:t> </a:t>
            </a:r>
            <a:r>
              <a:rPr lang="pl-PL" baseline="0" dirty="0" err="1" smtClean="0"/>
              <a:t>used</a:t>
            </a:r>
            <a:r>
              <a:rPr lang="pl-PL" baseline="0" dirty="0" smtClean="0"/>
              <a:t> to </a:t>
            </a:r>
            <a:r>
              <a:rPr lang="pl-PL" baseline="0" dirty="0" err="1" smtClean="0"/>
              <a:t>synthesize</a:t>
            </a:r>
            <a:r>
              <a:rPr lang="pl-PL" baseline="0" dirty="0" smtClean="0"/>
              <a:t> and </a:t>
            </a:r>
            <a:r>
              <a:rPr lang="pl-PL" baseline="0" dirty="0" err="1" smtClean="0"/>
              <a:t>distrubute</a:t>
            </a:r>
            <a:r>
              <a:rPr lang="pl-PL" baseline="0" dirty="0" smtClean="0"/>
              <a:t> </a:t>
            </a:r>
            <a:r>
              <a:rPr lang="pl-PL" baseline="0" dirty="0" err="1" smtClean="0"/>
              <a:t>the</a:t>
            </a:r>
            <a:r>
              <a:rPr lang="pl-PL" baseline="0" dirty="0" smtClean="0"/>
              <a:t> </a:t>
            </a:r>
            <a:r>
              <a:rPr lang="pl-PL" baseline="0" dirty="0" err="1" smtClean="0"/>
              <a:t>clocks</a:t>
            </a:r>
            <a:r>
              <a:rPr lang="pl-PL" baseline="0" dirty="0" smtClean="0"/>
              <a:t>.</a:t>
            </a:r>
          </a:p>
          <a:p>
            <a:r>
              <a:rPr lang="pl-PL" baseline="0" dirty="0" err="1" smtClean="0"/>
              <a:t>Additional</a:t>
            </a:r>
            <a:r>
              <a:rPr lang="pl-PL" baseline="0" dirty="0" smtClean="0"/>
              <a:t> </a:t>
            </a:r>
            <a:r>
              <a:rPr lang="pl-PL" baseline="0" dirty="0" err="1" smtClean="0"/>
              <a:t>memory</a:t>
            </a:r>
            <a:r>
              <a:rPr lang="pl-PL" baseline="0" dirty="0" smtClean="0"/>
              <a:t> </a:t>
            </a:r>
            <a:r>
              <a:rPr lang="pl-PL" baseline="0" dirty="0" err="1" smtClean="0"/>
              <a:t>block</a:t>
            </a:r>
            <a:r>
              <a:rPr lang="pl-PL" baseline="0" dirty="0" smtClean="0"/>
              <a:t> </a:t>
            </a:r>
            <a:r>
              <a:rPr lang="pl-PL" baseline="0" dirty="0" err="1" smtClean="0"/>
              <a:t>are</a:t>
            </a:r>
            <a:r>
              <a:rPr lang="pl-PL" baseline="0" dirty="0" smtClean="0"/>
              <a:t> </a:t>
            </a:r>
            <a:r>
              <a:rPr lang="pl-PL" baseline="0" dirty="0" err="1" smtClean="0"/>
              <a:t>use</a:t>
            </a:r>
            <a:r>
              <a:rPr lang="pl-PL" baseline="0" dirty="0" smtClean="0"/>
              <a:t> for </a:t>
            </a:r>
            <a:r>
              <a:rPr lang="pl-PL" baseline="0" dirty="0" err="1" smtClean="0"/>
              <a:t>analisys</a:t>
            </a:r>
            <a:r>
              <a:rPr lang="pl-PL" baseline="0" dirty="0" smtClean="0"/>
              <a:t> of </a:t>
            </a:r>
            <a:r>
              <a:rPr lang="pl-PL" baseline="0" dirty="0" err="1" smtClean="0"/>
              <a:t>the</a:t>
            </a:r>
            <a:r>
              <a:rPr lang="pl-PL" baseline="0" dirty="0" smtClean="0"/>
              <a:t> </a:t>
            </a:r>
            <a:r>
              <a:rPr lang="pl-PL" baseline="0" dirty="0" err="1" smtClean="0"/>
              <a:t>sampled</a:t>
            </a:r>
            <a:r>
              <a:rPr lang="pl-PL" baseline="0" dirty="0" smtClean="0"/>
              <a:t> data.</a:t>
            </a:r>
          </a:p>
          <a:p>
            <a:r>
              <a:rPr lang="pl-PL" baseline="0" dirty="0" err="1" smtClean="0"/>
              <a:t>Diagontic</a:t>
            </a:r>
            <a:r>
              <a:rPr lang="pl-PL" baseline="0" dirty="0" smtClean="0"/>
              <a:t> </a:t>
            </a:r>
            <a:r>
              <a:rPr lang="pl-PL" baseline="0" dirty="0" err="1" smtClean="0"/>
              <a:t>circuits</a:t>
            </a:r>
            <a:r>
              <a:rPr lang="pl-PL" baseline="0" dirty="0" smtClean="0"/>
              <a:t> </a:t>
            </a:r>
            <a:r>
              <a:rPr lang="pl-PL" baseline="0" dirty="0" err="1" smtClean="0"/>
              <a:t>are</a:t>
            </a:r>
            <a:r>
              <a:rPr lang="pl-PL" baseline="0" dirty="0" smtClean="0"/>
              <a:t> </a:t>
            </a:r>
            <a:r>
              <a:rPr lang="pl-PL" baseline="0" dirty="0" err="1" smtClean="0"/>
              <a:t>implemented</a:t>
            </a:r>
            <a:r>
              <a:rPr lang="pl-PL" baseline="0" dirty="0" smtClean="0"/>
              <a:t> to monitor </a:t>
            </a:r>
            <a:r>
              <a:rPr lang="pl-PL" baseline="0" dirty="0" err="1" smtClean="0"/>
              <a:t>the</a:t>
            </a:r>
            <a:r>
              <a:rPr lang="pl-PL" baseline="0" dirty="0" smtClean="0"/>
              <a:t> </a:t>
            </a:r>
            <a:r>
              <a:rPr lang="pl-PL" baseline="0" dirty="0" err="1" smtClean="0"/>
              <a:t>board</a:t>
            </a:r>
            <a:r>
              <a:rPr lang="pl-PL" baseline="0" dirty="0" smtClean="0"/>
              <a:t> </a:t>
            </a:r>
            <a:r>
              <a:rPr lang="pl-PL" baseline="0" dirty="0" err="1" smtClean="0"/>
              <a:t>operation</a:t>
            </a:r>
            <a:r>
              <a:rPr lang="pl-PL" baseline="0" dirty="0" smtClean="0"/>
              <a:t> and </a:t>
            </a:r>
            <a:r>
              <a:rPr lang="pl-PL" baseline="0" dirty="0" err="1" smtClean="0"/>
              <a:t>tempreture</a:t>
            </a:r>
            <a:endParaRPr lang="pl-PL" baseline="0" dirty="0" smtClean="0"/>
          </a:p>
          <a:p>
            <a:r>
              <a:rPr lang="pl-PL" baseline="0" dirty="0" err="1" smtClean="0"/>
              <a:t>Moreover</a:t>
            </a:r>
            <a:r>
              <a:rPr lang="pl-PL" baseline="0" dirty="0" smtClean="0"/>
              <a:t> </a:t>
            </a:r>
            <a:r>
              <a:rPr lang="pl-PL" baseline="0" dirty="0" err="1" smtClean="0"/>
              <a:t>external</a:t>
            </a:r>
            <a:r>
              <a:rPr lang="pl-PL" baseline="0" dirty="0" smtClean="0"/>
              <a:t> </a:t>
            </a:r>
            <a:r>
              <a:rPr lang="pl-PL" baseline="0" dirty="0" err="1" smtClean="0"/>
              <a:t>interfaces</a:t>
            </a:r>
            <a:r>
              <a:rPr lang="pl-PL" baseline="0" dirty="0" smtClean="0"/>
              <a:t> </a:t>
            </a:r>
            <a:r>
              <a:rPr lang="pl-PL" baseline="0" dirty="0" err="1" smtClean="0"/>
              <a:t>are</a:t>
            </a:r>
            <a:r>
              <a:rPr lang="pl-PL" baseline="0" dirty="0" smtClean="0"/>
              <a:t> </a:t>
            </a:r>
            <a:r>
              <a:rPr lang="pl-PL" baseline="0" dirty="0" err="1" smtClean="0"/>
              <a:t>put</a:t>
            </a:r>
            <a:r>
              <a:rPr lang="pl-PL" baseline="0" dirty="0" smtClean="0"/>
              <a:t> to </a:t>
            </a:r>
            <a:r>
              <a:rPr lang="pl-PL" baseline="0" dirty="0" err="1" smtClean="0"/>
              <a:t>connect</a:t>
            </a:r>
            <a:r>
              <a:rPr lang="pl-PL" baseline="0" dirty="0" smtClean="0"/>
              <a:t> to </a:t>
            </a:r>
            <a:r>
              <a:rPr lang="pl-PL" baseline="0" dirty="0" err="1" smtClean="0"/>
              <a:t>the</a:t>
            </a:r>
            <a:r>
              <a:rPr lang="pl-PL" baseline="0" dirty="0" smtClean="0"/>
              <a:t> ATCA system and/</a:t>
            </a:r>
            <a:r>
              <a:rPr lang="pl-PL" baseline="0" dirty="0" err="1" smtClean="0"/>
              <a:t>or</a:t>
            </a:r>
            <a:r>
              <a:rPr lang="pl-PL" baseline="0" dirty="0" smtClean="0"/>
              <a:t> </a:t>
            </a:r>
            <a:r>
              <a:rPr lang="pl-PL" baseline="0" dirty="0" err="1" smtClean="0"/>
              <a:t>the</a:t>
            </a:r>
            <a:r>
              <a:rPr lang="pl-PL" baseline="0" dirty="0" smtClean="0"/>
              <a:t> </a:t>
            </a:r>
            <a:r>
              <a:rPr lang="pl-PL" baseline="0" dirty="0" err="1" smtClean="0"/>
              <a:t>user</a:t>
            </a:r>
            <a:r>
              <a:rPr lang="pl-PL" baseline="0" dirty="0" smtClean="0"/>
              <a:t>.</a:t>
            </a:r>
          </a:p>
          <a:p>
            <a:r>
              <a:rPr lang="pl-PL" baseline="0" dirty="0" err="1" smtClean="0"/>
              <a:t>triggering</a:t>
            </a:r>
            <a:r>
              <a:rPr lang="pl-PL" baseline="0" dirty="0" smtClean="0"/>
              <a:t> of </a:t>
            </a:r>
            <a:r>
              <a:rPr lang="pl-PL" baseline="0" dirty="0" err="1" smtClean="0"/>
              <a:t>the</a:t>
            </a:r>
            <a:r>
              <a:rPr lang="pl-PL" baseline="0" dirty="0" smtClean="0"/>
              <a:t> system </a:t>
            </a:r>
            <a:r>
              <a:rPr lang="pl-PL" baseline="0" dirty="0" err="1" smtClean="0"/>
              <a:t>is</a:t>
            </a:r>
            <a:r>
              <a:rPr lang="pl-PL" baseline="0" dirty="0" smtClean="0"/>
              <a:t> </a:t>
            </a:r>
            <a:r>
              <a:rPr lang="pl-PL" baseline="0" dirty="0" err="1" smtClean="0"/>
              <a:t>supplied</a:t>
            </a:r>
            <a:r>
              <a:rPr lang="pl-PL" baseline="0" dirty="0" smtClean="0"/>
              <a:t> </a:t>
            </a:r>
            <a:r>
              <a:rPr lang="pl-PL" baseline="0" dirty="0" err="1" smtClean="0"/>
              <a:t>from</a:t>
            </a:r>
            <a:r>
              <a:rPr lang="pl-PL" baseline="0" dirty="0" smtClean="0"/>
              <a:t> </a:t>
            </a:r>
            <a:r>
              <a:rPr lang="pl-PL" baseline="0" dirty="0" err="1" smtClean="0"/>
              <a:t>the</a:t>
            </a:r>
            <a:r>
              <a:rPr lang="pl-PL" baseline="0" dirty="0" smtClean="0"/>
              <a:t> </a:t>
            </a:r>
            <a:r>
              <a:rPr lang="pl-PL" baseline="0" dirty="0" err="1" smtClean="0"/>
              <a:t>outside</a:t>
            </a:r>
            <a:r>
              <a:rPr lang="pl-PL" baseline="0" dirty="0" smtClean="0"/>
              <a:t>.</a:t>
            </a:r>
          </a:p>
          <a:p>
            <a:r>
              <a:rPr lang="pl-PL" baseline="0" dirty="0" smtClean="0"/>
              <a:t>And an </a:t>
            </a:r>
            <a:r>
              <a:rPr lang="pl-PL" baseline="0" dirty="0" err="1" smtClean="0"/>
              <a:t>additional</a:t>
            </a:r>
            <a:r>
              <a:rPr lang="pl-PL" baseline="0" dirty="0" smtClean="0"/>
              <a:t> slot for a </a:t>
            </a:r>
            <a:r>
              <a:rPr lang="pl-PL" baseline="0" dirty="0" err="1" smtClean="0"/>
              <a:t>daughter</a:t>
            </a:r>
            <a:r>
              <a:rPr lang="pl-PL" baseline="0" dirty="0" smtClean="0"/>
              <a:t> </a:t>
            </a:r>
            <a:r>
              <a:rPr lang="pl-PL" baseline="0" dirty="0" err="1" smtClean="0"/>
              <a:t>board</a:t>
            </a:r>
            <a:r>
              <a:rPr lang="pl-PL" baseline="0" dirty="0" smtClean="0"/>
              <a:t> </a:t>
            </a:r>
            <a:r>
              <a:rPr lang="pl-PL" baseline="0" dirty="0" err="1" smtClean="0"/>
              <a:t>containing</a:t>
            </a:r>
            <a:r>
              <a:rPr lang="pl-PL" baseline="0" dirty="0" smtClean="0"/>
              <a:t> a </a:t>
            </a:r>
            <a:r>
              <a:rPr lang="pl-PL" baseline="0" dirty="0" err="1" smtClean="0"/>
              <a:t>proecessor</a:t>
            </a:r>
            <a:r>
              <a:rPr lang="pl-PL" baseline="0" dirty="0" smtClean="0"/>
              <a:t> for </a:t>
            </a:r>
            <a:r>
              <a:rPr lang="pl-PL" baseline="0" dirty="0" err="1" smtClean="0"/>
              <a:t>additional</a:t>
            </a:r>
            <a:r>
              <a:rPr lang="pl-PL" baseline="0" dirty="0" smtClean="0"/>
              <a:t> </a:t>
            </a:r>
            <a:r>
              <a:rPr lang="pl-PL" baseline="0" dirty="0" err="1" smtClean="0"/>
              <a:t>configuration</a:t>
            </a:r>
            <a:r>
              <a:rPr lang="pl-PL" baseline="0" dirty="0" smtClean="0"/>
              <a:t> and </a:t>
            </a:r>
            <a:r>
              <a:rPr lang="pl-PL" baseline="0" dirty="0" err="1" smtClean="0"/>
              <a:t>computation</a:t>
            </a:r>
            <a:r>
              <a:rPr lang="pl-PL" baseline="0" dirty="0" smtClean="0"/>
              <a:t> of </a:t>
            </a:r>
            <a:r>
              <a:rPr lang="pl-PL" baseline="0" dirty="0" err="1" smtClean="0"/>
              <a:t>the</a:t>
            </a:r>
            <a:r>
              <a:rPr lang="pl-PL" baseline="0" dirty="0" smtClean="0"/>
              <a:t> system </a:t>
            </a:r>
            <a:r>
              <a:rPr lang="pl-PL" baseline="0" dirty="0" err="1" smtClean="0"/>
              <a:t>is</a:t>
            </a:r>
            <a:r>
              <a:rPr lang="pl-PL" baseline="0" dirty="0" smtClean="0"/>
              <a:t> </a:t>
            </a:r>
            <a:r>
              <a:rPr lang="pl-PL" baseline="0" dirty="0" err="1" smtClean="0"/>
              <a:t>used</a:t>
            </a:r>
            <a:r>
              <a:rPr lang="pl-PL" baseline="0" dirty="0" smtClean="0"/>
              <a:t>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74C721-9C10-4403-AA50-FA38D4800E3D}" type="slidenum">
              <a:rPr lang="pl-PL" smtClean="0"/>
              <a:pPr>
                <a:defRPr/>
              </a:pPr>
              <a:t>4</a:t>
            </a:fld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>
          <a:xfrm>
            <a:off x="685497" y="4343153"/>
            <a:ext cx="5487008" cy="4115542"/>
          </a:xfrm>
          <a:prstGeom prst="rect">
            <a:avLst/>
          </a:prstGeom>
        </p:spPr>
        <p:txBody>
          <a:bodyPr lIns="77422" tIns="38711" rIns="77422" bIns="38711">
            <a:normAutofit/>
          </a:bodyPr>
          <a:lstStyle/>
          <a:p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concept</a:t>
            </a:r>
            <a:r>
              <a:rPr lang="pl-PL" dirty="0" smtClean="0"/>
              <a:t> of</a:t>
            </a:r>
            <a:r>
              <a:rPr lang="pl-PL" baseline="0" dirty="0" smtClean="0"/>
              <a:t> </a:t>
            </a:r>
            <a:r>
              <a:rPr lang="pl-PL" baseline="0" dirty="0" err="1" smtClean="0"/>
              <a:t>the</a:t>
            </a:r>
            <a:r>
              <a:rPr lang="pl-PL" baseline="0" dirty="0" smtClean="0"/>
              <a:t> </a:t>
            </a:r>
            <a:r>
              <a:rPr lang="pl-PL" baseline="0" dirty="0" err="1" smtClean="0"/>
              <a:t>board</a:t>
            </a:r>
            <a:r>
              <a:rPr lang="pl-PL" baseline="0" dirty="0" smtClean="0"/>
              <a:t> </a:t>
            </a:r>
            <a:r>
              <a:rPr lang="pl-PL" baseline="0" dirty="0" err="1" smtClean="0"/>
              <a:t>is</a:t>
            </a:r>
            <a:r>
              <a:rPr lang="pl-PL" baseline="0" dirty="0" smtClean="0"/>
              <a:t> </a:t>
            </a:r>
            <a:r>
              <a:rPr lang="pl-PL" baseline="0" dirty="0" err="1" smtClean="0"/>
              <a:t>rather</a:t>
            </a:r>
            <a:r>
              <a:rPr lang="pl-PL" baseline="0" dirty="0" smtClean="0"/>
              <a:t> </a:t>
            </a:r>
            <a:r>
              <a:rPr lang="pl-PL" baseline="0" dirty="0" err="1" smtClean="0"/>
              <a:t>staight</a:t>
            </a:r>
            <a:r>
              <a:rPr lang="pl-PL" baseline="0" dirty="0" smtClean="0"/>
              <a:t> </a:t>
            </a:r>
            <a:r>
              <a:rPr lang="pl-PL" baseline="0" dirty="0" err="1" smtClean="0"/>
              <a:t>forward</a:t>
            </a:r>
            <a:r>
              <a:rPr lang="pl-PL" baseline="0" dirty="0" smtClean="0"/>
              <a:t>:</a:t>
            </a:r>
          </a:p>
          <a:p>
            <a:r>
              <a:rPr lang="pl-PL" baseline="0" dirty="0" smtClean="0"/>
              <a:t>High </a:t>
            </a:r>
            <a:r>
              <a:rPr lang="pl-PL" baseline="0" dirty="0" err="1" smtClean="0"/>
              <a:t>freq</a:t>
            </a:r>
            <a:r>
              <a:rPr lang="pl-PL" baseline="0" dirty="0" smtClean="0"/>
              <a:t>. Analog </a:t>
            </a:r>
            <a:r>
              <a:rPr lang="pl-PL" baseline="0" dirty="0" err="1" smtClean="0"/>
              <a:t>sygnals</a:t>
            </a:r>
            <a:r>
              <a:rPr lang="pl-PL" baseline="0" dirty="0" smtClean="0"/>
              <a:t> </a:t>
            </a:r>
            <a:r>
              <a:rPr lang="pl-PL" baseline="0" dirty="0" err="1" smtClean="0"/>
              <a:t>are</a:t>
            </a:r>
            <a:r>
              <a:rPr lang="pl-PL" baseline="0" dirty="0" smtClean="0"/>
              <a:t> </a:t>
            </a:r>
            <a:r>
              <a:rPr lang="pl-PL" baseline="0" dirty="0" err="1" smtClean="0"/>
              <a:t>matched</a:t>
            </a:r>
            <a:r>
              <a:rPr lang="pl-PL" baseline="0" dirty="0" smtClean="0"/>
              <a:t> to </a:t>
            </a:r>
            <a:r>
              <a:rPr lang="pl-PL" baseline="0" dirty="0" err="1" smtClean="0"/>
              <a:t>the</a:t>
            </a:r>
            <a:r>
              <a:rPr lang="pl-PL" baseline="0" dirty="0" smtClean="0"/>
              <a:t> </a:t>
            </a:r>
            <a:r>
              <a:rPr lang="pl-PL" baseline="0" dirty="0" err="1" smtClean="0"/>
              <a:t>input</a:t>
            </a:r>
            <a:r>
              <a:rPr lang="pl-PL" baseline="0" dirty="0" smtClean="0"/>
              <a:t> of </a:t>
            </a:r>
            <a:r>
              <a:rPr lang="pl-PL" baseline="0" dirty="0" err="1" smtClean="0"/>
              <a:t>the</a:t>
            </a:r>
            <a:r>
              <a:rPr lang="pl-PL" baseline="0" dirty="0" smtClean="0"/>
              <a:t> </a:t>
            </a:r>
            <a:r>
              <a:rPr lang="pl-PL" baseline="0" dirty="0" err="1" smtClean="0"/>
              <a:t>adcs</a:t>
            </a:r>
            <a:r>
              <a:rPr lang="pl-PL" baseline="0" dirty="0" smtClean="0"/>
              <a:t> and </a:t>
            </a:r>
            <a:r>
              <a:rPr lang="pl-PL" baseline="0" dirty="0" err="1" smtClean="0"/>
              <a:t>digital</a:t>
            </a:r>
            <a:r>
              <a:rPr lang="pl-PL" baseline="0" dirty="0" smtClean="0"/>
              <a:t> data </a:t>
            </a:r>
            <a:r>
              <a:rPr lang="pl-PL" baseline="0" dirty="0" err="1" smtClean="0"/>
              <a:t>is</a:t>
            </a:r>
            <a:r>
              <a:rPr lang="pl-PL" baseline="0" dirty="0" smtClean="0"/>
              <a:t> </a:t>
            </a:r>
            <a:r>
              <a:rPr lang="pl-PL" baseline="0" dirty="0" err="1" smtClean="0"/>
              <a:t>aquisited</a:t>
            </a:r>
            <a:r>
              <a:rPr lang="pl-PL" baseline="0" dirty="0" smtClean="0"/>
              <a:t> by a </a:t>
            </a:r>
            <a:r>
              <a:rPr lang="pl-PL" baseline="0" dirty="0" err="1" smtClean="0"/>
              <a:t>large</a:t>
            </a:r>
            <a:r>
              <a:rPr lang="pl-PL" baseline="0" dirty="0" smtClean="0"/>
              <a:t> </a:t>
            </a:r>
            <a:r>
              <a:rPr lang="pl-PL" baseline="0" dirty="0" err="1" smtClean="0"/>
              <a:t>fpga</a:t>
            </a:r>
            <a:r>
              <a:rPr lang="pl-PL" baseline="0" dirty="0" smtClean="0"/>
              <a:t> </a:t>
            </a:r>
            <a:r>
              <a:rPr lang="pl-PL" baseline="0" dirty="0" err="1" smtClean="0"/>
              <a:t>where</a:t>
            </a:r>
            <a:r>
              <a:rPr lang="pl-PL" baseline="0" dirty="0" smtClean="0"/>
              <a:t> </a:t>
            </a:r>
            <a:r>
              <a:rPr lang="pl-PL" baseline="0" dirty="0" err="1" smtClean="0"/>
              <a:t>algoryths</a:t>
            </a:r>
            <a:r>
              <a:rPr lang="pl-PL" baseline="0" dirty="0" smtClean="0"/>
              <a:t> </a:t>
            </a:r>
            <a:r>
              <a:rPr lang="pl-PL" baseline="0" dirty="0" err="1" smtClean="0"/>
              <a:t>are</a:t>
            </a:r>
            <a:r>
              <a:rPr lang="pl-PL" baseline="0" dirty="0" smtClean="0"/>
              <a:t> </a:t>
            </a:r>
            <a:r>
              <a:rPr lang="pl-PL" baseline="0" dirty="0" err="1" smtClean="0"/>
              <a:t>implemented</a:t>
            </a:r>
            <a:r>
              <a:rPr lang="pl-PL" baseline="0" dirty="0" smtClean="0"/>
              <a:t> to </a:t>
            </a:r>
            <a:r>
              <a:rPr lang="pl-PL" baseline="0" dirty="0" err="1" smtClean="0"/>
              <a:t>obtain</a:t>
            </a:r>
            <a:r>
              <a:rPr lang="pl-PL" baseline="0" dirty="0" smtClean="0"/>
              <a:t> </a:t>
            </a:r>
            <a:r>
              <a:rPr lang="pl-PL" baseline="0" dirty="0" err="1" smtClean="0"/>
              <a:t>information</a:t>
            </a:r>
            <a:r>
              <a:rPr lang="pl-PL" baseline="0" dirty="0" smtClean="0"/>
              <a:t> </a:t>
            </a:r>
            <a:r>
              <a:rPr lang="pl-PL" baseline="0" dirty="0" err="1" smtClean="0"/>
              <a:t>about</a:t>
            </a:r>
            <a:r>
              <a:rPr lang="pl-PL" baseline="0" dirty="0" smtClean="0"/>
              <a:t> </a:t>
            </a:r>
            <a:r>
              <a:rPr lang="pl-PL" baseline="0" dirty="0" err="1" smtClean="0"/>
              <a:t>the</a:t>
            </a:r>
            <a:r>
              <a:rPr lang="pl-PL" baseline="0" dirty="0" smtClean="0"/>
              <a:t> </a:t>
            </a:r>
            <a:r>
              <a:rPr lang="pl-PL" baseline="0" dirty="0" err="1" smtClean="0"/>
              <a:t>phase</a:t>
            </a:r>
            <a:r>
              <a:rPr lang="pl-PL" baseline="0" dirty="0" smtClean="0"/>
              <a:t> and </a:t>
            </a:r>
            <a:r>
              <a:rPr lang="pl-PL" baseline="0" dirty="0" err="1" smtClean="0"/>
              <a:t>ampl</a:t>
            </a:r>
            <a:r>
              <a:rPr lang="pl-PL" baseline="0" dirty="0" smtClean="0"/>
              <a:t>. Of </a:t>
            </a:r>
            <a:r>
              <a:rPr lang="pl-PL" baseline="0" dirty="0" err="1" smtClean="0"/>
              <a:t>the</a:t>
            </a:r>
            <a:r>
              <a:rPr lang="pl-PL" baseline="0" dirty="0" smtClean="0"/>
              <a:t>  </a:t>
            </a:r>
            <a:r>
              <a:rPr lang="pl-PL" baseline="0" dirty="0" err="1" smtClean="0"/>
              <a:t>modulating</a:t>
            </a:r>
            <a:r>
              <a:rPr lang="pl-PL" baseline="0" dirty="0" smtClean="0"/>
              <a:t> </a:t>
            </a:r>
            <a:r>
              <a:rPr lang="pl-PL" baseline="0" dirty="0" err="1" smtClean="0"/>
              <a:t>signals</a:t>
            </a:r>
            <a:r>
              <a:rPr lang="pl-PL" baseline="0" dirty="0" smtClean="0"/>
              <a:t>.</a:t>
            </a:r>
          </a:p>
          <a:p>
            <a:r>
              <a:rPr lang="pl-PL" baseline="0" dirty="0" err="1" smtClean="0"/>
              <a:t>The</a:t>
            </a:r>
            <a:r>
              <a:rPr lang="pl-PL" baseline="0" dirty="0" smtClean="0"/>
              <a:t> </a:t>
            </a:r>
            <a:r>
              <a:rPr lang="pl-PL" baseline="0" dirty="0" err="1" smtClean="0"/>
              <a:t>sampling</a:t>
            </a:r>
            <a:r>
              <a:rPr lang="pl-PL" baseline="0" dirty="0" smtClean="0"/>
              <a:t> </a:t>
            </a:r>
            <a:r>
              <a:rPr lang="pl-PL" baseline="0" dirty="0" err="1" smtClean="0"/>
              <a:t>frequency</a:t>
            </a:r>
            <a:r>
              <a:rPr lang="pl-PL" baseline="0" dirty="0" smtClean="0"/>
              <a:t> </a:t>
            </a:r>
            <a:r>
              <a:rPr lang="pl-PL" baseline="0" dirty="0" err="1" smtClean="0"/>
              <a:t>has</a:t>
            </a:r>
            <a:r>
              <a:rPr lang="pl-PL" baseline="0" dirty="0" smtClean="0"/>
              <a:t> to be </a:t>
            </a:r>
            <a:r>
              <a:rPr lang="pl-PL" baseline="0" dirty="0" err="1" smtClean="0"/>
              <a:t>synchronized</a:t>
            </a:r>
            <a:r>
              <a:rPr lang="pl-PL" baseline="0" dirty="0" smtClean="0"/>
              <a:t> </a:t>
            </a:r>
            <a:r>
              <a:rPr lang="pl-PL" baseline="0" dirty="0" err="1" smtClean="0"/>
              <a:t>with</a:t>
            </a:r>
            <a:r>
              <a:rPr lang="pl-PL" baseline="0" dirty="0" smtClean="0"/>
              <a:t> </a:t>
            </a:r>
            <a:r>
              <a:rPr lang="pl-PL" baseline="0" dirty="0" err="1" smtClean="0"/>
              <a:t>the</a:t>
            </a:r>
            <a:r>
              <a:rPr lang="pl-PL" baseline="0" dirty="0" smtClean="0"/>
              <a:t> </a:t>
            </a:r>
            <a:r>
              <a:rPr lang="pl-PL" baseline="0" dirty="0" err="1" smtClean="0"/>
              <a:t>input</a:t>
            </a:r>
            <a:r>
              <a:rPr lang="pl-PL" baseline="0" dirty="0" smtClean="0"/>
              <a:t> </a:t>
            </a:r>
            <a:r>
              <a:rPr lang="pl-PL" baseline="0" dirty="0" err="1" smtClean="0"/>
              <a:t>sygnals</a:t>
            </a:r>
            <a:r>
              <a:rPr lang="pl-PL" baseline="0" dirty="0" smtClean="0"/>
              <a:t> so an </a:t>
            </a:r>
            <a:r>
              <a:rPr lang="pl-PL" baseline="0" dirty="0" err="1" smtClean="0"/>
              <a:t>external</a:t>
            </a:r>
            <a:r>
              <a:rPr lang="pl-PL" baseline="0" dirty="0" smtClean="0"/>
              <a:t> </a:t>
            </a:r>
            <a:r>
              <a:rPr lang="pl-PL" baseline="0" dirty="0" err="1" smtClean="0"/>
              <a:t>reference</a:t>
            </a:r>
            <a:r>
              <a:rPr lang="pl-PL" baseline="0" dirty="0" smtClean="0"/>
              <a:t> </a:t>
            </a:r>
            <a:r>
              <a:rPr lang="pl-PL" baseline="0" dirty="0" err="1" smtClean="0"/>
              <a:t>is</a:t>
            </a:r>
            <a:r>
              <a:rPr lang="pl-PL" baseline="0" dirty="0" smtClean="0"/>
              <a:t> </a:t>
            </a:r>
            <a:r>
              <a:rPr lang="pl-PL" baseline="0" dirty="0" err="1" smtClean="0"/>
              <a:t>used</a:t>
            </a:r>
            <a:r>
              <a:rPr lang="pl-PL" baseline="0" dirty="0" smtClean="0"/>
              <a:t> to </a:t>
            </a:r>
            <a:r>
              <a:rPr lang="pl-PL" baseline="0" dirty="0" err="1" smtClean="0"/>
              <a:t>synthesize</a:t>
            </a:r>
            <a:r>
              <a:rPr lang="pl-PL" baseline="0" dirty="0" smtClean="0"/>
              <a:t> and </a:t>
            </a:r>
            <a:r>
              <a:rPr lang="pl-PL" baseline="0" dirty="0" err="1" smtClean="0"/>
              <a:t>distrubute</a:t>
            </a:r>
            <a:r>
              <a:rPr lang="pl-PL" baseline="0" dirty="0" smtClean="0"/>
              <a:t> </a:t>
            </a:r>
            <a:r>
              <a:rPr lang="pl-PL" baseline="0" dirty="0" err="1" smtClean="0"/>
              <a:t>the</a:t>
            </a:r>
            <a:r>
              <a:rPr lang="pl-PL" baseline="0" dirty="0" smtClean="0"/>
              <a:t> </a:t>
            </a:r>
            <a:r>
              <a:rPr lang="pl-PL" baseline="0" dirty="0" err="1" smtClean="0"/>
              <a:t>clocks</a:t>
            </a:r>
            <a:r>
              <a:rPr lang="pl-PL" baseline="0" dirty="0" smtClean="0"/>
              <a:t>.</a:t>
            </a:r>
          </a:p>
          <a:p>
            <a:r>
              <a:rPr lang="pl-PL" baseline="0" dirty="0" err="1" smtClean="0"/>
              <a:t>Additional</a:t>
            </a:r>
            <a:r>
              <a:rPr lang="pl-PL" baseline="0" dirty="0" smtClean="0"/>
              <a:t> </a:t>
            </a:r>
            <a:r>
              <a:rPr lang="pl-PL" baseline="0" dirty="0" err="1" smtClean="0"/>
              <a:t>memory</a:t>
            </a:r>
            <a:r>
              <a:rPr lang="pl-PL" baseline="0" dirty="0" smtClean="0"/>
              <a:t> </a:t>
            </a:r>
            <a:r>
              <a:rPr lang="pl-PL" baseline="0" dirty="0" err="1" smtClean="0"/>
              <a:t>block</a:t>
            </a:r>
            <a:r>
              <a:rPr lang="pl-PL" baseline="0" dirty="0" smtClean="0"/>
              <a:t> </a:t>
            </a:r>
            <a:r>
              <a:rPr lang="pl-PL" baseline="0" dirty="0" err="1" smtClean="0"/>
              <a:t>are</a:t>
            </a:r>
            <a:r>
              <a:rPr lang="pl-PL" baseline="0" dirty="0" smtClean="0"/>
              <a:t> </a:t>
            </a:r>
            <a:r>
              <a:rPr lang="pl-PL" baseline="0" dirty="0" err="1" smtClean="0"/>
              <a:t>use</a:t>
            </a:r>
            <a:r>
              <a:rPr lang="pl-PL" baseline="0" dirty="0" smtClean="0"/>
              <a:t> for </a:t>
            </a:r>
            <a:r>
              <a:rPr lang="pl-PL" baseline="0" dirty="0" err="1" smtClean="0"/>
              <a:t>analisys</a:t>
            </a:r>
            <a:r>
              <a:rPr lang="pl-PL" baseline="0" dirty="0" smtClean="0"/>
              <a:t> of </a:t>
            </a:r>
            <a:r>
              <a:rPr lang="pl-PL" baseline="0" dirty="0" err="1" smtClean="0"/>
              <a:t>the</a:t>
            </a:r>
            <a:r>
              <a:rPr lang="pl-PL" baseline="0" dirty="0" smtClean="0"/>
              <a:t> </a:t>
            </a:r>
            <a:r>
              <a:rPr lang="pl-PL" baseline="0" dirty="0" err="1" smtClean="0"/>
              <a:t>sampled</a:t>
            </a:r>
            <a:r>
              <a:rPr lang="pl-PL" baseline="0" dirty="0" smtClean="0"/>
              <a:t> data.</a:t>
            </a:r>
          </a:p>
          <a:p>
            <a:r>
              <a:rPr lang="pl-PL" baseline="0" dirty="0" err="1" smtClean="0"/>
              <a:t>Diagontic</a:t>
            </a:r>
            <a:r>
              <a:rPr lang="pl-PL" baseline="0" dirty="0" smtClean="0"/>
              <a:t> </a:t>
            </a:r>
            <a:r>
              <a:rPr lang="pl-PL" baseline="0" dirty="0" err="1" smtClean="0"/>
              <a:t>circuits</a:t>
            </a:r>
            <a:r>
              <a:rPr lang="pl-PL" baseline="0" dirty="0" smtClean="0"/>
              <a:t> </a:t>
            </a:r>
            <a:r>
              <a:rPr lang="pl-PL" baseline="0" dirty="0" err="1" smtClean="0"/>
              <a:t>are</a:t>
            </a:r>
            <a:r>
              <a:rPr lang="pl-PL" baseline="0" dirty="0" smtClean="0"/>
              <a:t> </a:t>
            </a:r>
            <a:r>
              <a:rPr lang="pl-PL" baseline="0" dirty="0" err="1" smtClean="0"/>
              <a:t>implemented</a:t>
            </a:r>
            <a:r>
              <a:rPr lang="pl-PL" baseline="0" dirty="0" smtClean="0"/>
              <a:t> to monitor </a:t>
            </a:r>
            <a:r>
              <a:rPr lang="pl-PL" baseline="0" dirty="0" err="1" smtClean="0"/>
              <a:t>the</a:t>
            </a:r>
            <a:r>
              <a:rPr lang="pl-PL" baseline="0" dirty="0" smtClean="0"/>
              <a:t> </a:t>
            </a:r>
            <a:r>
              <a:rPr lang="pl-PL" baseline="0" dirty="0" err="1" smtClean="0"/>
              <a:t>board</a:t>
            </a:r>
            <a:r>
              <a:rPr lang="pl-PL" baseline="0" dirty="0" smtClean="0"/>
              <a:t> </a:t>
            </a:r>
            <a:r>
              <a:rPr lang="pl-PL" baseline="0" dirty="0" err="1" smtClean="0"/>
              <a:t>operation</a:t>
            </a:r>
            <a:r>
              <a:rPr lang="pl-PL" baseline="0" dirty="0" smtClean="0"/>
              <a:t> and </a:t>
            </a:r>
            <a:r>
              <a:rPr lang="pl-PL" baseline="0" dirty="0" err="1" smtClean="0"/>
              <a:t>tempreture</a:t>
            </a:r>
            <a:endParaRPr lang="pl-PL" baseline="0" dirty="0" smtClean="0"/>
          </a:p>
          <a:p>
            <a:r>
              <a:rPr lang="pl-PL" baseline="0" dirty="0" err="1" smtClean="0"/>
              <a:t>Moreover</a:t>
            </a:r>
            <a:r>
              <a:rPr lang="pl-PL" baseline="0" dirty="0" smtClean="0"/>
              <a:t> </a:t>
            </a:r>
            <a:r>
              <a:rPr lang="pl-PL" baseline="0" dirty="0" err="1" smtClean="0"/>
              <a:t>external</a:t>
            </a:r>
            <a:r>
              <a:rPr lang="pl-PL" baseline="0" dirty="0" smtClean="0"/>
              <a:t> </a:t>
            </a:r>
            <a:r>
              <a:rPr lang="pl-PL" baseline="0" dirty="0" err="1" smtClean="0"/>
              <a:t>interfaces</a:t>
            </a:r>
            <a:r>
              <a:rPr lang="pl-PL" baseline="0" dirty="0" smtClean="0"/>
              <a:t> </a:t>
            </a:r>
            <a:r>
              <a:rPr lang="pl-PL" baseline="0" dirty="0" err="1" smtClean="0"/>
              <a:t>are</a:t>
            </a:r>
            <a:r>
              <a:rPr lang="pl-PL" baseline="0" dirty="0" smtClean="0"/>
              <a:t> </a:t>
            </a:r>
            <a:r>
              <a:rPr lang="pl-PL" baseline="0" dirty="0" err="1" smtClean="0"/>
              <a:t>put</a:t>
            </a:r>
            <a:r>
              <a:rPr lang="pl-PL" baseline="0" dirty="0" smtClean="0"/>
              <a:t> to </a:t>
            </a:r>
            <a:r>
              <a:rPr lang="pl-PL" baseline="0" dirty="0" err="1" smtClean="0"/>
              <a:t>connect</a:t>
            </a:r>
            <a:r>
              <a:rPr lang="pl-PL" baseline="0" dirty="0" smtClean="0"/>
              <a:t> to </a:t>
            </a:r>
            <a:r>
              <a:rPr lang="pl-PL" baseline="0" dirty="0" err="1" smtClean="0"/>
              <a:t>the</a:t>
            </a:r>
            <a:r>
              <a:rPr lang="pl-PL" baseline="0" dirty="0" smtClean="0"/>
              <a:t> ATCA system and/</a:t>
            </a:r>
            <a:r>
              <a:rPr lang="pl-PL" baseline="0" dirty="0" err="1" smtClean="0"/>
              <a:t>or</a:t>
            </a:r>
            <a:r>
              <a:rPr lang="pl-PL" baseline="0" dirty="0" smtClean="0"/>
              <a:t> </a:t>
            </a:r>
            <a:r>
              <a:rPr lang="pl-PL" baseline="0" dirty="0" err="1" smtClean="0"/>
              <a:t>the</a:t>
            </a:r>
            <a:r>
              <a:rPr lang="pl-PL" baseline="0" dirty="0" smtClean="0"/>
              <a:t> </a:t>
            </a:r>
            <a:r>
              <a:rPr lang="pl-PL" baseline="0" dirty="0" err="1" smtClean="0"/>
              <a:t>user</a:t>
            </a:r>
            <a:r>
              <a:rPr lang="pl-PL" baseline="0" dirty="0" smtClean="0"/>
              <a:t>.</a:t>
            </a:r>
          </a:p>
          <a:p>
            <a:r>
              <a:rPr lang="pl-PL" baseline="0" dirty="0" err="1" smtClean="0"/>
              <a:t>triggering</a:t>
            </a:r>
            <a:r>
              <a:rPr lang="pl-PL" baseline="0" dirty="0" smtClean="0"/>
              <a:t> of </a:t>
            </a:r>
            <a:r>
              <a:rPr lang="pl-PL" baseline="0" dirty="0" err="1" smtClean="0"/>
              <a:t>the</a:t>
            </a:r>
            <a:r>
              <a:rPr lang="pl-PL" baseline="0" dirty="0" smtClean="0"/>
              <a:t> system </a:t>
            </a:r>
            <a:r>
              <a:rPr lang="pl-PL" baseline="0" dirty="0" err="1" smtClean="0"/>
              <a:t>is</a:t>
            </a:r>
            <a:r>
              <a:rPr lang="pl-PL" baseline="0" dirty="0" smtClean="0"/>
              <a:t> </a:t>
            </a:r>
            <a:r>
              <a:rPr lang="pl-PL" baseline="0" dirty="0" err="1" smtClean="0"/>
              <a:t>supplied</a:t>
            </a:r>
            <a:r>
              <a:rPr lang="pl-PL" baseline="0" dirty="0" smtClean="0"/>
              <a:t> </a:t>
            </a:r>
            <a:r>
              <a:rPr lang="pl-PL" baseline="0" dirty="0" err="1" smtClean="0"/>
              <a:t>from</a:t>
            </a:r>
            <a:r>
              <a:rPr lang="pl-PL" baseline="0" dirty="0" smtClean="0"/>
              <a:t> </a:t>
            </a:r>
            <a:r>
              <a:rPr lang="pl-PL" baseline="0" dirty="0" err="1" smtClean="0"/>
              <a:t>the</a:t>
            </a:r>
            <a:r>
              <a:rPr lang="pl-PL" baseline="0" dirty="0" smtClean="0"/>
              <a:t> </a:t>
            </a:r>
            <a:r>
              <a:rPr lang="pl-PL" baseline="0" dirty="0" err="1" smtClean="0"/>
              <a:t>outside</a:t>
            </a:r>
            <a:r>
              <a:rPr lang="pl-PL" baseline="0" dirty="0" smtClean="0"/>
              <a:t>.</a:t>
            </a:r>
          </a:p>
          <a:p>
            <a:r>
              <a:rPr lang="pl-PL" baseline="0" dirty="0" smtClean="0"/>
              <a:t>And an </a:t>
            </a:r>
            <a:r>
              <a:rPr lang="pl-PL" baseline="0" dirty="0" err="1" smtClean="0"/>
              <a:t>additional</a:t>
            </a:r>
            <a:r>
              <a:rPr lang="pl-PL" baseline="0" dirty="0" smtClean="0"/>
              <a:t> slot for a </a:t>
            </a:r>
            <a:r>
              <a:rPr lang="pl-PL" baseline="0" dirty="0" err="1" smtClean="0"/>
              <a:t>daughter</a:t>
            </a:r>
            <a:r>
              <a:rPr lang="pl-PL" baseline="0" dirty="0" smtClean="0"/>
              <a:t> </a:t>
            </a:r>
            <a:r>
              <a:rPr lang="pl-PL" baseline="0" dirty="0" err="1" smtClean="0"/>
              <a:t>board</a:t>
            </a:r>
            <a:r>
              <a:rPr lang="pl-PL" baseline="0" dirty="0" smtClean="0"/>
              <a:t> </a:t>
            </a:r>
            <a:r>
              <a:rPr lang="pl-PL" baseline="0" dirty="0" err="1" smtClean="0"/>
              <a:t>containing</a:t>
            </a:r>
            <a:r>
              <a:rPr lang="pl-PL" baseline="0" dirty="0" smtClean="0"/>
              <a:t> a </a:t>
            </a:r>
            <a:r>
              <a:rPr lang="pl-PL" baseline="0" dirty="0" err="1" smtClean="0"/>
              <a:t>proecessor</a:t>
            </a:r>
            <a:r>
              <a:rPr lang="pl-PL" baseline="0" dirty="0" smtClean="0"/>
              <a:t> for </a:t>
            </a:r>
            <a:r>
              <a:rPr lang="pl-PL" baseline="0" dirty="0" err="1" smtClean="0"/>
              <a:t>additional</a:t>
            </a:r>
            <a:r>
              <a:rPr lang="pl-PL" baseline="0" dirty="0" smtClean="0"/>
              <a:t> </a:t>
            </a:r>
            <a:r>
              <a:rPr lang="pl-PL" baseline="0" dirty="0" err="1" smtClean="0"/>
              <a:t>configuration</a:t>
            </a:r>
            <a:r>
              <a:rPr lang="pl-PL" baseline="0" dirty="0" smtClean="0"/>
              <a:t> and </a:t>
            </a:r>
            <a:r>
              <a:rPr lang="pl-PL" baseline="0" dirty="0" err="1" smtClean="0"/>
              <a:t>computation</a:t>
            </a:r>
            <a:r>
              <a:rPr lang="pl-PL" baseline="0" dirty="0" smtClean="0"/>
              <a:t> of </a:t>
            </a:r>
            <a:r>
              <a:rPr lang="pl-PL" baseline="0" dirty="0" err="1" smtClean="0"/>
              <a:t>the</a:t>
            </a:r>
            <a:r>
              <a:rPr lang="pl-PL" baseline="0" dirty="0" smtClean="0"/>
              <a:t> system </a:t>
            </a:r>
            <a:r>
              <a:rPr lang="pl-PL" baseline="0" dirty="0" err="1" smtClean="0"/>
              <a:t>is</a:t>
            </a:r>
            <a:r>
              <a:rPr lang="pl-PL" baseline="0" dirty="0" smtClean="0"/>
              <a:t> </a:t>
            </a:r>
            <a:r>
              <a:rPr lang="pl-PL" baseline="0" dirty="0" err="1" smtClean="0"/>
              <a:t>used</a:t>
            </a:r>
            <a:r>
              <a:rPr lang="pl-PL" baseline="0" dirty="0" smtClean="0"/>
              <a:t>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74C721-9C10-4403-AA50-FA38D4800E3D}" type="slidenum">
              <a:rPr lang="pl-PL" smtClean="0"/>
              <a:pPr>
                <a:defRPr/>
              </a:pPr>
              <a:t>6</a:t>
            </a:fld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B15566-3503-4ED2-989C-AA8CC39EAED2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3"/>
          <p:cNvSpPr>
            <a:spLocks noChangeShapeType="1"/>
          </p:cNvSpPr>
          <p:nvPr userDrawn="1"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5" name="Rectangle 82"/>
          <p:cNvSpPr>
            <a:spLocks noChangeArrowheads="1"/>
          </p:cNvSpPr>
          <p:nvPr userDrawn="1"/>
        </p:nvSpPr>
        <p:spPr bwMode="auto">
          <a:xfrm>
            <a:off x="8448675" y="119063"/>
            <a:ext cx="569913" cy="903287"/>
          </a:xfrm>
          <a:prstGeom prst="rect">
            <a:avLst/>
          </a:prstGeom>
          <a:solidFill>
            <a:schemeClr val="hlink"/>
          </a:solidFill>
          <a:ln w="9525">
            <a:solidFill>
              <a:srgbClr val="261748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pl-PL"/>
          </a:p>
        </p:txBody>
      </p:sp>
      <p:pic>
        <p:nvPicPr>
          <p:cNvPr id="6" name="Picture 83" descr="logo-XFEL_rgb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7475" y="114300"/>
            <a:ext cx="911225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Line 85"/>
          <p:cNvSpPr>
            <a:spLocks noChangeShapeType="1"/>
          </p:cNvSpPr>
          <p:nvPr userDrawn="1"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l-PL"/>
          </a:p>
        </p:txBody>
      </p:sp>
      <p:pic>
        <p:nvPicPr>
          <p:cNvPr id="8" name="Picture 87" descr="Undulator_final_nurh#50DE97_links4-1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5375" y="114300"/>
            <a:ext cx="728186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4" name="Rectangle 8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42975" y="3411538"/>
            <a:ext cx="7258050" cy="2868612"/>
          </a:xfrm>
          <a:ln w="28575"/>
        </p:spPr>
        <p:txBody>
          <a:bodyPr lIns="91440" tIns="45720" bIns="0"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hlink"/>
                </a:solidFill>
              </a:defRPr>
            </a:lvl1pPr>
          </a:lstStyle>
          <a:p>
            <a:r>
              <a:rPr lang="en-GB"/>
              <a:t>Subtitle format (max. 4 lines)</a:t>
            </a:r>
          </a:p>
          <a:p>
            <a:r>
              <a:rPr lang="en-GB"/>
              <a:t>(conference, location, name of the speaker, date)</a:t>
            </a:r>
          </a:p>
          <a:p>
            <a:r>
              <a:rPr lang="en-GB"/>
              <a:t>You are in the slide master view: Don’t edit here!</a:t>
            </a:r>
          </a:p>
        </p:txBody>
      </p:sp>
      <p:sp>
        <p:nvSpPr>
          <p:cNvPr id="10326" name="Rectangle 86"/>
          <p:cNvSpPr>
            <a:spLocks noGrp="1" noChangeArrowheads="1"/>
          </p:cNvSpPr>
          <p:nvPr>
            <p:ph type="ctrTitle" sz="quarter"/>
          </p:nvPr>
        </p:nvSpPr>
        <p:spPr>
          <a:xfrm>
            <a:off x="939800" y="1314450"/>
            <a:ext cx="7251700" cy="1844675"/>
          </a:xfrm>
        </p:spPr>
        <p:txBody>
          <a:bodyPr lIns="91440" bIns="45720" anchor="ctr"/>
          <a:lstStyle>
            <a:lvl1pPr algn="ctr">
              <a:defRPr sz="5500" b="0">
                <a:solidFill>
                  <a:schemeClr val="hlink"/>
                </a:solidFill>
              </a:defRPr>
            </a:lvl1pPr>
          </a:lstStyle>
          <a:p>
            <a:r>
              <a:rPr lang="en-GB"/>
              <a:t>Title format (max. 2 lines), don’t edit here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99BFDD-32AD-42A8-9B8D-78ADA6E2090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7475" y="6505575"/>
            <a:ext cx="57023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10000"/>
              </a:lnSpc>
              <a:spcBef>
                <a:spcPct val="0"/>
              </a:spcBef>
              <a:buClrTx/>
              <a:buFontTx/>
              <a:buNone/>
              <a:defRPr sz="800" dirty="0" err="1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pl-PL" dirty="0" smtClean="0"/>
              <a:t>2011.12.15 Warsaw </a:t>
            </a:r>
            <a:r>
              <a:rPr lang="pl-PL" dirty="0" err="1" smtClean="0"/>
              <a:t>University</a:t>
            </a:r>
            <a:r>
              <a:rPr lang="pl-PL" dirty="0" smtClean="0"/>
              <a:t> of technology, Warsaw</a:t>
            </a:r>
            <a:endParaRPr lang="en-GB" dirty="0" smtClean="0"/>
          </a:p>
          <a:p>
            <a:pPr>
              <a:defRPr/>
            </a:pPr>
            <a:r>
              <a:rPr lang="pl-PL" dirty="0" err="1" smtClean="0"/>
              <a:t>Samer</a:t>
            </a:r>
            <a:r>
              <a:rPr lang="pl-PL" dirty="0" smtClean="0"/>
              <a:t> </a:t>
            </a:r>
            <a:r>
              <a:rPr lang="pl-PL" dirty="0" err="1" smtClean="0"/>
              <a:t>Bou</a:t>
            </a:r>
            <a:r>
              <a:rPr lang="pl-PL" dirty="0" smtClean="0"/>
              <a:t> </a:t>
            </a:r>
            <a:r>
              <a:rPr lang="pl-PL" dirty="0" err="1" smtClean="0"/>
              <a:t>Habib</a:t>
            </a:r>
            <a:r>
              <a:rPr lang="en-GB" dirty="0" smtClean="0"/>
              <a:t>, </a:t>
            </a:r>
            <a:r>
              <a:rPr lang="pl-PL" dirty="0" err="1" smtClean="0"/>
              <a:t>Phd</a:t>
            </a:r>
            <a:r>
              <a:rPr lang="en-GB" dirty="0" smtClean="0"/>
              <a:t>,</a:t>
            </a:r>
            <a:r>
              <a:rPr lang="pl-PL" dirty="0" smtClean="0"/>
              <a:t> student, </a:t>
            </a:r>
            <a:r>
              <a:rPr lang="pl-PL" dirty="0" err="1" smtClean="0"/>
              <a:t>ISE-WUT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313488" y="541338"/>
            <a:ext cx="2063750" cy="5265737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17475" y="541338"/>
            <a:ext cx="6043613" cy="5265737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68D9C2-6051-4AC3-9658-92BB82E3A5E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7475" y="6505575"/>
            <a:ext cx="57023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10000"/>
              </a:lnSpc>
              <a:spcBef>
                <a:spcPct val="0"/>
              </a:spcBef>
              <a:buClrTx/>
              <a:buFontTx/>
              <a:buNone/>
              <a:defRPr sz="800" dirty="0" err="1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pl-PL" dirty="0" smtClean="0"/>
              <a:t>2011.12.15 Warsaw </a:t>
            </a:r>
            <a:r>
              <a:rPr lang="pl-PL" dirty="0" err="1" smtClean="0"/>
              <a:t>University</a:t>
            </a:r>
            <a:r>
              <a:rPr lang="pl-PL" dirty="0" smtClean="0"/>
              <a:t> of technology, Warsaw</a:t>
            </a:r>
            <a:endParaRPr lang="en-GB" dirty="0" smtClean="0"/>
          </a:p>
          <a:p>
            <a:pPr>
              <a:defRPr/>
            </a:pPr>
            <a:r>
              <a:rPr lang="pl-PL" dirty="0" err="1" smtClean="0"/>
              <a:t>Samer</a:t>
            </a:r>
            <a:r>
              <a:rPr lang="pl-PL" dirty="0" smtClean="0"/>
              <a:t> </a:t>
            </a:r>
            <a:r>
              <a:rPr lang="pl-PL" dirty="0" err="1" smtClean="0"/>
              <a:t>Bou</a:t>
            </a:r>
            <a:r>
              <a:rPr lang="pl-PL" dirty="0" smtClean="0"/>
              <a:t> </a:t>
            </a:r>
            <a:r>
              <a:rPr lang="pl-PL" dirty="0" err="1" smtClean="0"/>
              <a:t>Habib</a:t>
            </a:r>
            <a:r>
              <a:rPr lang="en-GB" dirty="0" smtClean="0"/>
              <a:t>, </a:t>
            </a:r>
            <a:r>
              <a:rPr lang="pl-PL" dirty="0" err="1" smtClean="0"/>
              <a:t>Phd</a:t>
            </a:r>
            <a:r>
              <a:rPr lang="en-GB" dirty="0" smtClean="0"/>
              <a:t>,</a:t>
            </a:r>
            <a:r>
              <a:rPr lang="pl-PL" dirty="0" smtClean="0"/>
              <a:t> student, </a:t>
            </a:r>
            <a:r>
              <a:rPr lang="pl-PL" dirty="0" err="1" smtClean="0"/>
              <a:t>ISE-WUT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BD3A29-6859-40B5-BBEC-E4687483F0E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7475" y="6505575"/>
            <a:ext cx="57023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10000"/>
              </a:lnSpc>
              <a:spcBef>
                <a:spcPct val="0"/>
              </a:spcBef>
              <a:buClrTx/>
              <a:buFontTx/>
              <a:buNone/>
              <a:defRPr sz="800" dirty="0" err="1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pl-PL" dirty="0" smtClean="0"/>
              <a:t>2011.12.15 Warsaw </a:t>
            </a:r>
            <a:r>
              <a:rPr lang="pl-PL" dirty="0" err="1" smtClean="0"/>
              <a:t>University</a:t>
            </a:r>
            <a:r>
              <a:rPr lang="pl-PL" dirty="0" smtClean="0"/>
              <a:t> of technology, Warsaw</a:t>
            </a:r>
            <a:endParaRPr lang="en-GB" dirty="0" smtClean="0"/>
          </a:p>
          <a:p>
            <a:pPr>
              <a:defRPr/>
            </a:pPr>
            <a:r>
              <a:rPr lang="pl-PL" dirty="0" err="1" smtClean="0"/>
              <a:t>Samer</a:t>
            </a:r>
            <a:r>
              <a:rPr lang="pl-PL" dirty="0" smtClean="0"/>
              <a:t> </a:t>
            </a:r>
            <a:r>
              <a:rPr lang="pl-PL" dirty="0" err="1" smtClean="0"/>
              <a:t>Bou</a:t>
            </a:r>
            <a:r>
              <a:rPr lang="pl-PL" dirty="0" smtClean="0"/>
              <a:t> </a:t>
            </a:r>
            <a:r>
              <a:rPr lang="pl-PL" dirty="0" err="1" smtClean="0"/>
              <a:t>Habib</a:t>
            </a:r>
            <a:r>
              <a:rPr lang="en-GB" dirty="0" smtClean="0"/>
              <a:t>, </a:t>
            </a:r>
            <a:r>
              <a:rPr lang="pl-PL" dirty="0" err="1" smtClean="0"/>
              <a:t>Phd</a:t>
            </a:r>
            <a:r>
              <a:rPr lang="en-GB" dirty="0" smtClean="0"/>
              <a:t>,</a:t>
            </a:r>
            <a:r>
              <a:rPr lang="pl-PL" dirty="0" smtClean="0"/>
              <a:t> student, </a:t>
            </a:r>
            <a:r>
              <a:rPr lang="pl-PL" dirty="0" err="1" smtClean="0"/>
              <a:t>ISE-WUT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1B3F98-62C0-4006-8283-C45B41C052A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7475" y="6505575"/>
            <a:ext cx="57023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10000"/>
              </a:lnSpc>
              <a:spcBef>
                <a:spcPct val="0"/>
              </a:spcBef>
              <a:buClrTx/>
              <a:buFontTx/>
              <a:buNone/>
              <a:defRPr sz="800" dirty="0" err="1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pl-PL" dirty="0" smtClean="0"/>
              <a:t>2011.12.15 Warsaw </a:t>
            </a:r>
            <a:r>
              <a:rPr lang="pl-PL" dirty="0" err="1" smtClean="0"/>
              <a:t>University</a:t>
            </a:r>
            <a:r>
              <a:rPr lang="pl-PL" dirty="0" smtClean="0"/>
              <a:t> of technology, Warsaw</a:t>
            </a:r>
            <a:endParaRPr lang="en-GB" dirty="0" smtClean="0"/>
          </a:p>
          <a:p>
            <a:pPr>
              <a:defRPr/>
            </a:pPr>
            <a:r>
              <a:rPr lang="pl-PL" dirty="0" err="1" smtClean="0"/>
              <a:t>Samer</a:t>
            </a:r>
            <a:r>
              <a:rPr lang="pl-PL" dirty="0" smtClean="0"/>
              <a:t> </a:t>
            </a:r>
            <a:r>
              <a:rPr lang="pl-PL" dirty="0" err="1" smtClean="0"/>
              <a:t>Bou</a:t>
            </a:r>
            <a:r>
              <a:rPr lang="pl-PL" dirty="0" smtClean="0"/>
              <a:t> </a:t>
            </a:r>
            <a:r>
              <a:rPr lang="pl-PL" dirty="0" err="1" smtClean="0"/>
              <a:t>Habib</a:t>
            </a:r>
            <a:r>
              <a:rPr lang="en-GB" dirty="0" smtClean="0"/>
              <a:t>, </a:t>
            </a:r>
            <a:r>
              <a:rPr lang="pl-PL" dirty="0" err="1" smtClean="0"/>
              <a:t>Phd</a:t>
            </a:r>
            <a:r>
              <a:rPr lang="en-GB" dirty="0" smtClean="0"/>
              <a:t>,</a:t>
            </a:r>
            <a:r>
              <a:rPr lang="pl-PL" dirty="0" smtClean="0"/>
              <a:t> student, </a:t>
            </a:r>
            <a:r>
              <a:rPr lang="pl-PL" dirty="0" err="1" smtClean="0"/>
              <a:t>ISE-WUT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17475" y="1347788"/>
            <a:ext cx="2774950" cy="4459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3044825" y="1347788"/>
            <a:ext cx="2774950" cy="4459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F6F3B-E02C-448B-B1CD-3323C1C59E8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7475" y="6505575"/>
            <a:ext cx="57023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10000"/>
              </a:lnSpc>
              <a:spcBef>
                <a:spcPct val="0"/>
              </a:spcBef>
              <a:buClrTx/>
              <a:buFontTx/>
              <a:buNone/>
              <a:defRPr sz="800" dirty="0" err="1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pl-PL" dirty="0" smtClean="0"/>
              <a:t>2011.12.15 Warsaw </a:t>
            </a:r>
            <a:r>
              <a:rPr lang="pl-PL" dirty="0" err="1" smtClean="0"/>
              <a:t>University</a:t>
            </a:r>
            <a:r>
              <a:rPr lang="pl-PL" dirty="0" smtClean="0"/>
              <a:t> of technology, Warsaw</a:t>
            </a:r>
            <a:endParaRPr lang="en-GB" dirty="0" smtClean="0"/>
          </a:p>
          <a:p>
            <a:pPr>
              <a:defRPr/>
            </a:pPr>
            <a:r>
              <a:rPr lang="pl-PL" dirty="0" err="1" smtClean="0"/>
              <a:t>Samer</a:t>
            </a:r>
            <a:r>
              <a:rPr lang="pl-PL" dirty="0" smtClean="0"/>
              <a:t> </a:t>
            </a:r>
            <a:r>
              <a:rPr lang="pl-PL" dirty="0" err="1" smtClean="0"/>
              <a:t>Bou</a:t>
            </a:r>
            <a:r>
              <a:rPr lang="pl-PL" dirty="0" smtClean="0"/>
              <a:t> </a:t>
            </a:r>
            <a:r>
              <a:rPr lang="pl-PL" dirty="0" err="1" smtClean="0"/>
              <a:t>Habib</a:t>
            </a:r>
            <a:r>
              <a:rPr lang="en-GB" dirty="0" smtClean="0"/>
              <a:t>, </a:t>
            </a:r>
            <a:r>
              <a:rPr lang="pl-PL" dirty="0" err="1" smtClean="0"/>
              <a:t>Phd</a:t>
            </a:r>
            <a:r>
              <a:rPr lang="en-GB" dirty="0" smtClean="0"/>
              <a:t>,</a:t>
            </a:r>
            <a:r>
              <a:rPr lang="pl-PL" dirty="0" smtClean="0"/>
              <a:t> student, </a:t>
            </a:r>
            <a:r>
              <a:rPr lang="pl-PL" dirty="0" err="1" smtClean="0"/>
              <a:t>ISE-WUT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690020-59D0-4242-9725-C662DB1C3F1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117475" y="6505575"/>
            <a:ext cx="57023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10000"/>
              </a:lnSpc>
              <a:spcBef>
                <a:spcPct val="0"/>
              </a:spcBef>
              <a:buClrTx/>
              <a:buFontTx/>
              <a:buNone/>
              <a:defRPr sz="800" dirty="0" err="1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pl-PL" dirty="0" smtClean="0"/>
              <a:t>2011.12.15 Warsaw </a:t>
            </a:r>
            <a:r>
              <a:rPr lang="pl-PL" dirty="0" err="1" smtClean="0"/>
              <a:t>University</a:t>
            </a:r>
            <a:r>
              <a:rPr lang="pl-PL" dirty="0" smtClean="0"/>
              <a:t> of technology, Warsaw</a:t>
            </a:r>
            <a:endParaRPr lang="en-GB" dirty="0" smtClean="0"/>
          </a:p>
          <a:p>
            <a:pPr>
              <a:defRPr/>
            </a:pPr>
            <a:r>
              <a:rPr lang="pl-PL" dirty="0" err="1" smtClean="0"/>
              <a:t>Samer</a:t>
            </a:r>
            <a:r>
              <a:rPr lang="pl-PL" dirty="0" smtClean="0"/>
              <a:t> </a:t>
            </a:r>
            <a:r>
              <a:rPr lang="pl-PL" dirty="0" err="1" smtClean="0"/>
              <a:t>Bou</a:t>
            </a:r>
            <a:r>
              <a:rPr lang="pl-PL" dirty="0" smtClean="0"/>
              <a:t> </a:t>
            </a:r>
            <a:r>
              <a:rPr lang="pl-PL" dirty="0" err="1" smtClean="0"/>
              <a:t>Habib</a:t>
            </a:r>
            <a:r>
              <a:rPr lang="en-GB" dirty="0" smtClean="0"/>
              <a:t>, </a:t>
            </a:r>
            <a:r>
              <a:rPr lang="pl-PL" dirty="0" err="1" smtClean="0"/>
              <a:t>Phd</a:t>
            </a:r>
            <a:r>
              <a:rPr lang="en-GB" dirty="0" smtClean="0"/>
              <a:t>,</a:t>
            </a:r>
            <a:r>
              <a:rPr lang="pl-PL" dirty="0" smtClean="0"/>
              <a:t> student, </a:t>
            </a:r>
            <a:r>
              <a:rPr lang="pl-PL" dirty="0" err="1" smtClean="0"/>
              <a:t>ISE-WUT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35794D-8FD5-43C0-AB6A-64BAAC20BDF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7475" y="6505575"/>
            <a:ext cx="57023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10000"/>
              </a:lnSpc>
              <a:spcBef>
                <a:spcPct val="0"/>
              </a:spcBef>
              <a:buClrTx/>
              <a:buFontTx/>
              <a:buNone/>
              <a:defRPr sz="800" dirty="0" err="1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pl-PL" dirty="0" smtClean="0"/>
              <a:t>2011.12.15 Warsaw </a:t>
            </a:r>
            <a:r>
              <a:rPr lang="pl-PL" dirty="0" err="1" smtClean="0"/>
              <a:t>University</a:t>
            </a:r>
            <a:r>
              <a:rPr lang="pl-PL" dirty="0" smtClean="0"/>
              <a:t> of technology, Warsaw</a:t>
            </a:r>
            <a:endParaRPr lang="en-GB" dirty="0" smtClean="0"/>
          </a:p>
          <a:p>
            <a:pPr>
              <a:defRPr/>
            </a:pPr>
            <a:r>
              <a:rPr lang="pl-PL" dirty="0" err="1" smtClean="0"/>
              <a:t>Samer</a:t>
            </a:r>
            <a:r>
              <a:rPr lang="pl-PL" dirty="0" smtClean="0"/>
              <a:t> </a:t>
            </a:r>
            <a:r>
              <a:rPr lang="pl-PL" dirty="0" err="1" smtClean="0"/>
              <a:t>Bou</a:t>
            </a:r>
            <a:r>
              <a:rPr lang="pl-PL" dirty="0" smtClean="0"/>
              <a:t> </a:t>
            </a:r>
            <a:r>
              <a:rPr lang="pl-PL" dirty="0" err="1" smtClean="0"/>
              <a:t>Habib</a:t>
            </a:r>
            <a:r>
              <a:rPr lang="en-GB" dirty="0" smtClean="0"/>
              <a:t>, </a:t>
            </a:r>
            <a:r>
              <a:rPr lang="pl-PL" dirty="0" err="1" smtClean="0"/>
              <a:t>Phd</a:t>
            </a:r>
            <a:r>
              <a:rPr lang="en-GB" dirty="0" smtClean="0"/>
              <a:t>,</a:t>
            </a:r>
            <a:r>
              <a:rPr lang="pl-PL" dirty="0" smtClean="0"/>
              <a:t> student, </a:t>
            </a:r>
            <a:r>
              <a:rPr lang="pl-PL" dirty="0" err="1" smtClean="0"/>
              <a:t>ISE-WUT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134552-3A7D-4093-8864-64CE079D913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7475" y="6505575"/>
            <a:ext cx="57023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10000"/>
              </a:lnSpc>
              <a:spcBef>
                <a:spcPct val="0"/>
              </a:spcBef>
              <a:buClrTx/>
              <a:buFontTx/>
              <a:buNone/>
              <a:defRPr sz="800" dirty="0" err="1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pl-PL" dirty="0" smtClean="0"/>
              <a:t>2011.12.15 Warsaw </a:t>
            </a:r>
            <a:r>
              <a:rPr lang="pl-PL" dirty="0" err="1" smtClean="0"/>
              <a:t>University</a:t>
            </a:r>
            <a:r>
              <a:rPr lang="pl-PL" dirty="0" smtClean="0"/>
              <a:t> of technology, Warsaw</a:t>
            </a:r>
            <a:endParaRPr lang="en-GB" dirty="0" smtClean="0"/>
          </a:p>
          <a:p>
            <a:pPr>
              <a:defRPr/>
            </a:pPr>
            <a:r>
              <a:rPr lang="pl-PL" dirty="0" err="1" smtClean="0"/>
              <a:t>Samer</a:t>
            </a:r>
            <a:r>
              <a:rPr lang="pl-PL" dirty="0" smtClean="0"/>
              <a:t> </a:t>
            </a:r>
            <a:r>
              <a:rPr lang="pl-PL" dirty="0" err="1" smtClean="0"/>
              <a:t>Bou</a:t>
            </a:r>
            <a:r>
              <a:rPr lang="pl-PL" dirty="0" smtClean="0"/>
              <a:t> </a:t>
            </a:r>
            <a:r>
              <a:rPr lang="pl-PL" dirty="0" err="1" smtClean="0"/>
              <a:t>Habib</a:t>
            </a:r>
            <a:r>
              <a:rPr lang="en-GB" dirty="0" smtClean="0"/>
              <a:t>, </a:t>
            </a:r>
            <a:r>
              <a:rPr lang="pl-PL" dirty="0" err="1" smtClean="0"/>
              <a:t>Phd</a:t>
            </a:r>
            <a:r>
              <a:rPr lang="en-GB" dirty="0" smtClean="0"/>
              <a:t>,</a:t>
            </a:r>
            <a:r>
              <a:rPr lang="pl-PL" dirty="0" smtClean="0"/>
              <a:t> student, </a:t>
            </a:r>
            <a:r>
              <a:rPr lang="pl-PL" dirty="0" err="1" smtClean="0"/>
              <a:t>ISE-WUT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68D988-7F41-4CE8-AAA8-1EC662B66B6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7475" y="6505575"/>
            <a:ext cx="57023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10000"/>
              </a:lnSpc>
              <a:spcBef>
                <a:spcPct val="0"/>
              </a:spcBef>
              <a:buClrTx/>
              <a:buFontTx/>
              <a:buNone/>
              <a:defRPr sz="800" dirty="0" err="1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pl-PL" dirty="0" smtClean="0"/>
              <a:t>2011.12.15 Warsaw </a:t>
            </a:r>
            <a:r>
              <a:rPr lang="pl-PL" dirty="0" err="1" smtClean="0"/>
              <a:t>University</a:t>
            </a:r>
            <a:r>
              <a:rPr lang="pl-PL" dirty="0" smtClean="0"/>
              <a:t> of technology, Warsaw</a:t>
            </a:r>
            <a:endParaRPr lang="en-GB" dirty="0" smtClean="0"/>
          </a:p>
          <a:p>
            <a:pPr>
              <a:defRPr/>
            </a:pPr>
            <a:r>
              <a:rPr lang="pl-PL" dirty="0" err="1" smtClean="0"/>
              <a:t>Samer</a:t>
            </a:r>
            <a:r>
              <a:rPr lang="pl-PL" dirty="0" smtClean="0"/>
              <a:t> </a:t>
            </a:r>
            <a:r>
              <a:rPr lang="pl-PL" dirty="0" err="1" smtClean="0"/>
              <a:t>Bou</a:t>
            </a:r>
            <a:r>
              <a:rPr lang="pl-PL" dirty="0" smtClean="0"/>
              <a:t> </a:t>
            </a:r>
            <a:r>
              <a:rPr lang="pl-PL" dirty="0" err="1" smtClean="0"/>
              <a:t>Habib</a:t>
            </a:r>
            <a:r>
              <a:rPr lang="en-GB" dirty="0" smtClean="0"/>
              <a:t>, </a:t>
            </a:r>
            <a:r>
              <a:rPr lang="pl-PL" dirty="0" err="1" smtClean="0"/>
              <a:t>Phd</a:t>
            </a:r>
            <a:r>
              <a:rPr lang="en-GB" dirty="0" smtClean="0"/>
              <a:t>,</a:t>
            </a:r>
            <a:r>
              <a:rPr lang="pl-PL" dirty="0" smtClean="0"/>
              <a:t> student, </a:t>
            </a:r>
            <a:r>
              <a:rPr lang="pl-PL" dirty="0" err="1" smtClean="0"/>
              <a:t>ISE-WUT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C11F59-1C72-442B-97DC-730E1E566A4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7475" y="6505575"/>
            <a:ext cx="57023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10000"/>
              </a:lnSpc>
              <a:spcBef>
                <a:spcPct val="0"/>
              </a:spcBef>
              <a:buClrTx/>
              <a:buFontTx/>
              <a:buNone/>
              <a:defRPr sz="800" dirty="0" err="1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pl-PL" dirty="0" smtClean="0"/>
              <a:t>2011.12.15 Warsaw </a:t>
            </a:r>
            <a:r>
              <a:rPr lang="pl-PL" dirty="0" err="1" smtClean="0"/>
              <a:t>University</a:t>
            </a:r>
            <a:r>
              <a:rPr lang="pl-PL" dirty="0" smtClean="0"/>
              <a:t> of technology, Warsaw</a:t>
            </a:r>
            <a:endParaRPr lang="en-GB" dirty="0" smtClean="0"/>
          </a:p>
          <a:p>
            <a:pPr>
              <a:defRPr/>
            </a:pPr>
            <a:r>
              <a:rPr lang="pl-PL" dirty="0" err="1" smtClean="0"/>
              <a:t>Samer</a:t>
            </a:r>
            <a:r>
              <a:rPr lang="pl-PL" dirty="0" smtClean="0"/>
              <a:t> </a:t>
            </a:r>
            <a:r>
              <a:rPr lang="pl-PL" dirty="0" err="1" smtClean="0"/>
              <a:t>Bou</a:t>
            </a:r>
            <a:r>
              <a:rPr lang="pl-PL" dirty="0" smtClean="0"/>
              <a:t> </a:t>
            </a:r>
            <a:r>
              <a:rPr lang="pl-PL" dirty="0" err="1" smtClean="0"/>
              <a:t>Habib</a:t>
            </a:r>
            <a:r>
              <a:rPr lang="en-GB" dirty="0" smtClean="0"/>
              <a:t>, </a:t>
            </a:r>
            <a:r>
              <a:rPr lang="pl-PL" dirty="0" err="1" smtClean="0"/>
              <a:t>Phd</a:t>
            </a:r>
            <a:r>
              <a:rPr lang="en-GB" dirty="0" smtClean="0"/>
              <a:t>,</a:t>
            </a:r>
            <a:r>
              <a:rPr lang="pl-PL" dirty="0" smtClean="0"/>
              <a:t> student, </a:t>
            </a:r>
            <a:r>
              <a:rPr lang="pl-PL" dirty="0" err="1" smtClean="0"/>
              <a:t>ISE-WUT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34" descr="Undulator_final_nurh#50DE97_rechts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447088" y="117475"/>
            <a:ext cx="5778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50" name="Rectangle 1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42325" y="114300"/>
            <a:ext cx="576263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000" tIns="45720" rIns="54000" bIns="1800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buClrTx/>
              <a:buFontTx/>
              <a:buNone/>
              <a:defRPr sz="1000" b="1" smtClean="0">
                <a:solidFill>
                  <a:schemeClr val="bg1"/>
                </a:solidFill>
                <a:ea typeface="Geneva" pitchFamily="1" charset="-128"/>
              </a:defRPr>
            </a:lvl1pPr>
          </a:lstStyle>
          <a:p>
            <a:pPr>
              <a:defRPr/>
            </a:pPr>
            <a:fld id="{6CA676E7-FE17-431F-8213-6EDB6357EE2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1028" name="Picture 37" descr="Helmholtz_Logo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356600" y="6516688"/>
            <a:ext cx="584200" cy="236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50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7475" y="6505575"/>
            <a:ext cx="57023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10000"/>
              </a:lnSpc>
              <a:spcBef>
                <a:spcPct val="0"/>
              </a:spcBef>
              <a:buClrTx/>
              <a:buFontTx/>
              <a:buNone/>
              <a:defRPr sz="800" dirty="0" err="1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pl-PL" dirty="0" smtClean="0"/>
              <a:t>2011.12.15 Warsaw </a:t>
            </a:r>
            <a:r>
              <a:rPr lang="pl-PL" dirty="0" err="1" smtClean="0"/>
              <a:t>University</a:t>
            </a:r>
            <a:r>
              <a:rPr lang="pl-PL" dirty="0" smtClean="0"/>
              <a:t> of technology, Warsaw</a:t>
            </a:r>
            <a:endParaRPr lang="en-GB" dirty="0" smtClean="0"/>
          </a:p>
          <a:p>
            <a:pPr>
              <a:defRPr/>
            </a:pPr>
            <a:r>
              <a:rPr lang="pl-PL" dirty="0" err="1" smtClean="0"/>
              <a:t>Samer</a:t>
            </a:r>
            <a:r>
              <a:rPr lang="pl-PL" dirty="0" smtClean="0"/>
              <a:t> </a:t>
            </a:r>
            <a:r>
              <a:rPr lang="pl-PL" dirty="0" err="1" smtClean="0"/>
              <a:t>Bou</a:t>
            </a:r>
            <a:r>
              <a:rPr lang="pl-PL" dirty="0" smtClean="0"/>
              <a:t> </a:t>
            </a:r>
            <a:r>
              <a:rPr lang="pl-PL" dirty="0" err="1" smtClean="0"/>
              <a:t>Habib</a:t>
            </a:r>
            <a:r>
              <a:rPr lang="en-GB" dirty="0" smtClean="0"/>
              <a:t>, </a:t>
            </a:r>
            <a:r>
              <a:rPr lang="pl-PL" dirty="0" err="1" smtClean="0"/>
              <a:t>Phd</a:t>
            </a:r>
            <a:r>
              <a:rPr lang="en-GB" dirty="0" smtClean="0"/>
              <a:t>,</a:t>
            </a:r>
            <a:r>
              <a:rPr lang="pl-PL" dirty="0" smtClean="0"/>
              <a:t> student, </a:t>
            </a:r>
            <a:r>
              <a:rPr lang="pl-PL" dirty="0" err="1" smtClean="0"/>
              <a:t>ISE-WUT</a:t>
            </a:r>
            <a:endParaRPr lang="en-US" dirty="0"/>
          </a:p>
        </p:txBody>
      </p:sp>
      <p:sp>
        <p:nvSpPr>
          <p:cNvPr id="1144" name="Line 120"/>
          <p:cNvSpPr>
            <a:spLocks noChangeShapeType="1"/>
          </p:cNvSpPr>
          <p:nvPr userDrawn="1"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l-PL"/>
          </a:p>
        </p:txBody>
      </p:sp>
      <p:pic>
        <p:nvPicPr>
          <p:cNvPr id="1031" name="Picture 121" descr="DESY-Logo-cyan-RGB_Hintergrund weiss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989888" y="6511925"/>
            <a:ext cx="252412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46" name="Rectangle 122"/>
          <p:cNvSpPr>
            <a:spLocks noChangeArrowheads="1"/>
          </p:cNvSpPr>
          <p:nvPr userDrawn="1"/>
        </p:nvSpPr>
        <p:spPr bwMode="auto">
          <a:xfrm>
            <a:off x="1093788" y="114300"/>
            <a:ext cx="7283450" cy="9159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ClrTx/>
              <a:buFontTx/>
              <a:buNone/>
              <a:defRPr/>
            </a:pPr>
            <a:endParaRPr lang="en-GB" sz="2400"/>
          </a:p>
        </p:txBody>
      </p:sp>
      <p:sp>
        <p:nvSpPr>
          <p:cNvPr id="1147" name="Text Box 123"/>
          <p:cNvSpPr txBox="1">
            <a:spLocks noChangeArrowheads="1"/>
          </p:cNvSpPr>
          <p:nvPr userDrawn="1"/>
        </p:nvSpPr>
        <p:spPr bwMode="auto">
          <a:xfrm>
            <a:off x="1093788" y="114300"/>
            <a:ext cx="6629400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200" tIns="0" rIns="46800" bIns="0" anchor="b"/>
          <a:lstStyle/>
          <a:p>
            <a:pPr eaLnBrk="0" hangingPunct="0">
              <a:lnSpc>
                <a:spcPct val="110000"/>
              </a:lnSpc>
              <a:spcBef>
                <a:spcPct val="50000"/>
              </a:spcBef>
              <a:buClrTx/>
              <a:buFontTx/>
              <a:buNone/>
              <a:defRPr/>
            </a:pPr>
            <a:r>
              <a:rPr lang="pl-PL" sz="1000" dirty="0" smtClean="0">
                <a:solidFill>
                  <a:schemeClr val="bg1"/>
                </a:solidFill>
              </a:rPr>
              <a:t>BAM </a:t>
            </a:r>
            <a:r>
              <a:rPr lang="pl-PL" sz="1000" dirty="0" err="1" smtClean="0">
                <a:solidFill>
                  <a:schemeClr val="bg1"/>
                </a:solidFill>
              </a:rPr>
              <a:t>Frontend</a:t>
            </a:r>
            <a:endParaRPr lang="pl-PL" sz="1000" dirty="0">
              <a:solidFill>
                <a:schemeClr val="bg1"/>
              </a:solidFill>
            </a:endParaRPr>
          </a:p>
        </p:txBody>
      </p:sp>
      <p:pic>
        <p:nvPicPr>
          <p:cNvPr id="1034" name="Picture 127" descr="logo-XFEL_rgb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17475" y="114300"/>
            <a:ext cx="911225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5" name="Rectangle 130"/>
          <p:cNvSpPr>
            <a:spLocks noGrp="1" noChangeArrowheads="1"/>
          </p:cNvSpPr>
          <p:nvPr>
            <p:ph type="title"/>
          </p:nvPr>
        </p:nvSpPr>
        <p:spPr bwMode="auto">
          <a:xfrm>
            <a:off x="1093788" y="541338"/>
            <a:ext cx="72834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45720" rIns="9144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Slide title: Don’t edit here!</a:t>
            </a:r>
          </a:p>
        </p:txBody>
      </p:sp>
      <p:sp>
        <p:nvSpPr>
          <p:cNvPr id="1036" name="Rectangle 132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117475" y="1347788"/>
            <a:ext cx="5702300" cy="445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7000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 format – don’t edit!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pic>
        <p:nvPicPr>
          <p:cNvPr id="1037" name="Picture 135" descr="A:\2011.04.18 - XFEL LLRF Status Workshop\topbar-ise-logoc.gif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469188" y="6521450"/>
            <a:ext cx="406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9pPr>
    </p:titleStyle>
    <p:bodyStyle>
      <a:lvl1pPr marL="298450" indent="-2984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n"/>
        <a:defRPr sz="2400">
          <a:solidFill>
            <a:schemeClr val="tx2"/>
          </a:solidFill>
          <a:latin typeface="+mn-lt"/>
          <a:ea typeface="+mn-ea"/>
          <a:cs typeface="+mn-cs"/>
        </a:defRPr>
      </a:lvl1pPr>
      <a:lvl2pPr marL="558800" indent="-2587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tx2"/>
          </a:solidFill>
          <a:latin typeface="+mn-lt"/>
          <a:ea typeface="+mn-ea"/>
        </a:defRPr>
      </a:lvl2pPr>
      <a:lvl3pPr marL="817563" indent="-257175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"/>
        <a:defRPr sz="2400">
          <a:solidFill>
            <a:schemeClr val="tx2"/>
          </a:solidFill>
          <a:latin typeface="+mn-lt"/>
          <a:ea typeface="+mn-ea"/>
        </a:defRPr>
      </a:lvl3pPr>
      <a:lvl4pPr marL="1077913" indent="-2587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rgbClr val="100F2E"/>
          </a:solidFill>
          <a:latin typeface="+mn-lt"/>
          <a:ea typeface="+mn-ea"/>
        </a:defRPr>
      </a:lvl4pPr>
      <a:lvl5pPr marL="1312863" indent="-223838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5pPr>
      <a:lvl6pPr marL="17700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6pPr>
      <a:lvl7pPr marL="22272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7pPr>
      <a:lvl8pPr marL="26844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8pPr>
      <a:lvl9pPr marL="31416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30275" y="3908414"/>
            <a:ext cx="7283450" cy="707129"/>
          </a:xfrm>
          <a:ln w="9525"/>
        </p:spPr>
        <p:txBody>
          <a:bodyPr/>
          <a:lstStyle/>
          <a:p>
            <a:pPr eaLnBrk="1" hangingPunct="1"/>
            <a:r>
              <a:rPr lang="pl-PL" dirty="0" err="1" smtClean="0"/>
              <a:t>Samer</a:t>
            </a:r>
            <a:r>
              <a:rPr lang="pl-PL" dirty="0" smtClean="0"/>
              <a:t> </a:t>
            </a:r>
            <a:r>
              <a:rPr lang="pl-PL" dirty="0" err="1" smtClean="0"/>
              <a:t>Bou</a:t>
            </a:r>
            <a:r>
              <a:rPr lang="pl-PL" dirty="0" smtClean="0"/>
              <a:t> </a:t>
            </a:r>
            <a:r>
              <a:rPr lang="pl-PL" dirty="0" err="1" smtClean="0"/>
              <a:t>Habib</a:t>
            </a:r>
            <a:endParaRPr lang="en-GB" dirty="0" smtClean="0"/>
          </a:p>
        </p:txBody>
      </p:sp>
      <p:sp>
        <p:nvSpPr>
          <p:cNvPr id="3075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939800" y="1928801"/>
            <a:ext cx="7251700" cy="1844675"/>
          </a:xfrm>
        </p:spPr>
        <p:txBody>
          <a:bodyPr/>
          <a:lstStyle/>
          <a:p>
            <a:pPr eaLnBrk="1" hangingPunct="1"/>
            <a:r>
              <a:rPr lang="pl-PL" b="1" dirty="0" err="1" smtClean="0"/>
              <a:t>Front-end</a:t>
            </a:r>
            <a:r>
              <a:rPr lang="pl-PL" b="1" dirty="0" smtClean="0"/>
              <a:t> for </a:t>
            </a:r>
            <a:r>
              <a:rPr lang="pl-PL" b="1" dirty="0" err="1" smtClean="0"/>
              <a:t>BAMs</a:t>
            </a:r>
            <a:endParaRPr lang="en-GB" dirty="0" smtClean="0"/>
          </a:p>
        </p:txBody>
      </p:sp>
      <p:pic>
        <p:nvPicPr>
          <p:cNvPr id="3076" name="Picture 19" descr="DESY-Logo-cyan-RGB_Hintergrund weis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613" y="5348288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20" descr="Helmholtz_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02013" y="5373688"/>
            <a:ext cx="2201862" cy="89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21" descr="A:\2011.04.18 - XFEL LLRF Status Workshop\topbar-ise-logoc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76938" y="5449888"/>
            <a:ext cx="1319212" cy="741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First Step - FMC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BD3A29-6859-40B5-BBEC-E4687483F0E9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  <p:sp>
        <p:nvSpPr>
          <p:cNvPr id="40" name="Rectangle 26"/>
          <p:cNvSpPr txBox="1">
            <a:spLocks noChangeArrowheads="1"/>
          </p:cNvSpPr>
          <p:nvPr/>
        </p:nvSpPr>
        <p:spPr bwMode="auto">
          <a:xfrm>
            <a:off x="117475" y="6505575"/>
            <a:ext cx="57023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10000"/>
              </a:lnSpc>
              <a:spcBef>
                <a:spcPct val="0"/>
              </a:spcBef>
              <a:buClrTx/>
              <a:buFontTx/>
              <a:buNone/>
              <a:defRPr sz="800" dirty="0" err="1" smtClean="0">
                <a:solidFill>
                  <a:srgbClr val="000000"/>
                </a:solidFill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112" charset="-128"/>
                <a:cs typeface="+mn-cs"/>
              </a:rPr>
              <a:t>2011.12.15 Warsaw </a:t>
            </a:r>
            <a:r>
              <a:rPr kumimoji="0" lang="pl-PL" sz="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112" charset="-128"/>
                <a:cs typeface="+mn-cs"/>
              </a:rPr>
              <a:t>University</a:t>
            </a:r>
            <a:r>
              <a:rPr kumimoji="0" lang="pl-PL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112" charset="-128"/>
                <a:cs typeface="+mn-cs"/>
              </a:rPr>
              <a:t> of technology, Warsaw</a:t>
            </a:r>
            <a:endParaRPr kumimoji="0" lang="en-GB" sz="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112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112" charset="-128"/>
                <a:cs typeface="+mn-cs"/>
              </a:rPr>
              <a:t>Samer</a:t>
            </a:r>
            <a:r>
              <a:rPr kumimoji="0" lang="pl-PL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112" charset="-128"/>
                <a:cs typeface="+mn-cs"/>
              </a:rPr>
              <a:t> </a:t>
            </a:r>
            <a:r>
              <a:rPr kumimoji="0" lang="pl-PL" sz="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112" charset="-128"/>
                <a:cs typeface="+mn-cs"/>
              </a:rPr>
              <a:t>Bou</a:t>
            </a:r>
            <a:r>
              <a:rPr kumimoji="0" lang="pl-PL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112" charset="-128"/>
                <a:cs typeface="+mn-cs"/>
              </a:rPr>
              <a:t> </a:t>
            </a:r>
            <a:r>
              <a:rPr kumimoji="0" lang="pl-PL" sz="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112" charset="-128"/>
                <a:cs typeface="+mn-cs"/>
              </a:rPr>
              <a:t>Habib</a:t>
            </a:r>
            <a:r>
              <a:rPr kumimoji="0" lang="en-GB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112" charset="-128"/>
                <a:cs typeface="+mn-cs"/>
              </a:rPr>
              <a:t>, </a:t>
            </a:r>
            <a:r>
              <a:rPr kumimoji="0" lang="pl-PL" sz="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112" charset="-128"/>
                <a:cs typeface="+mn-cs"/>
              </a:rPr>
              <a:t>Phd</a:t>
            </a:r>
            <a:r>
              <a:rPr kumimoji="0" lang="en-GB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112" charset="-128"/>
                <a:cs typeface="+mn-cs"/>
              </a:rPr>
              <a:t>,</a:t>
            </a:r>
            <a:r>
              <a:rPr kumimoji="0" lang="pl-PL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112" charset="-128"/>
                <a:cs typeface="+mn-cs"/>
              </a:rPr>
              <a:t> student, </a:t>
            </a:r>
            <a:r>
              <a:rPr kumimoji="0" lang="pl-PL" sz="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112" charset="-128"/>
                <a:cs typeface="+mn-cs"/>
              </a:rPr>
              <a:t>ISE-WUT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112" charset="-128"/>
              <a:cs typeface="+mn-cs"/>
            </a:endParaRPr>
          </a:p>
        </p:txBody>
      </p:sp>
      <p:grpSp>
        <p:nvGrpSpPr>
          <p:cNvPr id="3" name="Grupa 77"/>
          <p:cNvGrpSpPr/>
          <p:nvPr/>
        </p:nvGrpSpPr>
        <p:grpSpPr>
          <a:xfrm>
            <a:off x="4697621" y="1520412"/>
            <a:ext cx="4146334" cy="4147542"/>
            <a:chOff x="3289737" y="1449656"/>
            <a:chExt cx="4146334" cy="4147542"/>
          </a:xfrm>
        </p:grpSpPr>
        <p:grpSp>
          <p:nvGrpSpPr>
            <p:cNvPr id="5" name="Grupa 44"/>
            <p:cNvGrpSpPr/>
            <p:nvPr/>
          </p:nvGrpSpPr>
          <p:grpSpPr>
            <a:xfrm>
              <a:off x="3289737" y="1466631"/>
              <a:ext cx="4051738" cy="4130567"/>
              <a:chOff x="394137" y="1403131"/>
              <a:chExt cx="4051738" cy="4130567"/>
            </a:xfrm>
          </p:grpSpPr>
          <p:sp>
            <p:nvSpPr>
              <p:cNvPr id="43" name="Prostokąt 42"/>
              <p:cNvSpPr/>
              <p:nvPr/>
            </p:nvSpPr>
            <p:spPr bwMode="auto">
              <a:xfrm>
                <a:off x="4035973" y="3720662"/>
                <a:ext cx="152399" cy="1813036"/>
              </a:xfrm>
              <a:prstGeom prst="rect">
                <a:avLst/>
              </a:prstGeom>
              <a:solidFill>
                <a:schemeClr val="accent2"/>
              </a:solidFill>
              <a:ln w="28575" cap="flat" cmpd="sng" algn="ctr">
                <a:solidFill>
                  <a:schemeClr val="folHlink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342900" marR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F8B323"/>
                  </a:buClr>
                  <a:buSzTx/>
                  <a:buFont typeface="Wingdings" pitchFamily="2" charset="2"/>
                  <a:buChar char="n"/>
                  <a:tabLst/>
                </a:pPr>
                <a:endPara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112" charset="-128"/>
                </a:endParaRPr>
              </a:p>
            </p:txBody>
          </p:sp>
          <p:sp>
            <p:nvSpPr>
              <p:cNvPr id="41" name="Prostokąt 40"/>
              <p:cNvSpPr/>
              <p:nvPr/>
            </p:nvSpPr>
            <p:spPr bwMode="auto">
              <a:xfrm>
                <a:off x="394137" y="1403131"/>
                <a:ext cx="3626069" cy="4130566"/>
              </a:xfrm>
              <a:prstGeom prst="rect">
                <a:avLst/>
              </a:prstGeom>
              <a:solidFill>
                <a:srgbClr val="00B050"/>
              </a:solidFill>
              <a:ln w="2857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342900" marR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F8B323"/>
                  </a:buClr>
                  <a:buSzTx/>
                  <a:buFont typeface="Wingdings" pitchFamily="2" charset="2"/>
                  <a:buChar char="n"/>
                  <a:tabLst/>
                </a:pPr>
                <a:endParaRPr kumimoji="0" lang="en-U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112" charset="-128"/>
                </a:endParaRPr>
              </a:p>
            </p:txBody>
          </p:sp>
          <p:sp>
            <p:nvSpPr>
              <p:cNvPr id="44" name="Prostokąt 43"/>
              <p:cNvSpPr/>
              <p:nvPr/>
            </p:nvSpPr>
            <p:spPr bwMode="auto">
              <a:xfrm>
                <a:off x="3815254" y="1403131"/>
                <a:ext cx="630621" cy="1481959"/>
              </a:xfrm>
              <a:prstGeom prst="rect">
                <a:avLst/>
              </a:prstGeom>
              <a:solidFill>
                <a:srgbClr val="00B050"/>
              </a:solidFill>
              <a:ln w="2857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342900" marR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F8B323"/>
                  </a:buClr>
                  <a:buSzTx/>
                  <a:buFont typeface="Wingdings" pitchFamily="2" charset="2"/>
                  <a:buChar char="n"/>
                  <a:tabLst/>
                </a:pPr>
                <a:endParaRPr kumimoji="0" lang="en-U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112" charset="-128"/>
                </a:endParaRPr>
              </a:p>
            </p:txBody>
          </p:sp>
        </p:grpSp>
        <p:sp>
          <p:nvSpPr>
            <p:cNvPr id="48" name="Prostokąt 47"/>
            <p:cNvSpPr/>
            <p:nvPr/>
          </p:nvSpPr>
          <p:spPr bwMode="auto">
            <a:xfrm>
              <a:off x="7083975" y="1449656"/>
              <a:ext cx="352096" cy="777765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28575" cap="flat" cmpd="sng" algn="ctr">
              <a:solidFill>
                <a:schemeClr val="tx2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SzTx/>
                <a:buFont typeface="Wingdings" pitchFamily="2" charset="2"/>
                <a:buChar char="n"/>
                <a:tabLst/>
              </a:pPr>
              <a:endPara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  <p:sp>
          <p:nvSpPr>
            <p:cNvPr id="52" name="Prostokąt 51"/>
            <p:cNvSpPr/>
            <p:nvPr/>
          </p:nvSpPr>
          <p:spPr bwMode="auto">
            <a:xfrm>
              <a:off x="7083975" y="2179955"/>
              <a:ext cx="352096" cy="770163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28575" cap="flat" cmpd="sng" algn="ctr">
              <a:solidFill>
                <a:schemeClr val="tx2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SzTx/>
                <a:buFont typeface="Wingdings" pitchFamily="2" charset="2"/>
                <a:buChar char="n"/>
                <a:tabLst/>
              </a:pPr>
              <a:endPara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</p:grpSp>
      <p:grpSp>
        <p:nvGrpSpPr>
          <p:cNvPr id="62" name="Grupa 61"/>
          <p:cNvGrpSpPr/>
          <p:nvPr/>
        </p:nvGrpSpPr>
        <p:grpSpPr>
          <a:xfrm>
            <a:off x="4876799" y="1698173"/>
            <a:ext cx="2090056" cy="3875314"/>
            <a:chOff x="275770" y="1770743"/>
            <a:chExt cx="2090056" cy="3875314"/>
          </a:xfrm>
        </p:grpSpPr>
        <p:grpSp>
          <p:nvGrpSpPr>
            <p:cNvPr id="8" name="Grupa 104"/>
            <p:cNvGrpSpPr/>
            <p:nvPr/>
          </p:nvGrpSpPr>
          <p:grpSpPr>
            <a:xfrm>
              <a:off x="275770" y="1770743"/>
              <a:ext cx="2090056" cy="3875314"/>
              <a:chOff x="1233715" y="1436914"/>
              <a:chExt cx="2090056" cy="3309257"/>
            </a:xfrm>
          </p:grpSpPr>
          <p:sp>
            <p:nvSpPr>
              <p:cNvPr id="93" name="Prostokąt 92"/>
              <p:cNvSpPr/>
              <p:nvPr/>
            </p:nvSpPr>
            <p:spPr bwMode="auto">
              <a:xfrm>
                <a:off x="2969175" y="1484127"/>
                <a:ext cx="354596" cy="1433244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28575" cap="flat" cmpd="sng" algn="ctr">
                <a:solidFill>
                  <a:schemeClr val="tx2">
                    <a:lumMod val="75000"/>
                    <a:lumOff val="2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342900" marR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F8B323"/>
                  </a:buClr>
                  <a:buSzTx/>
                  <a:buFont typeface="Wingdings" pitchFamily="2" charset="2"/>
                  <a:buChar char="n"/>
                  <a:tabLst/>
                </a:pPr>
                <a:endPara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112" charset="-128"/>
                </a:endParaRPr>
              </a:p>
            </p:txBody>
          </p:sp>
          <p:sp>
            <p:nvSpPr>
              <p:cNvPr id="103" name="Prostokąt 102"/>
              <p:cNvSpPr/>
              <p:nvPr/>
            </p:nvSpPr>
            <p:spPr bwMode="auto">
              <a:xfrm>
                <a:off x="2961918" y="3218584"/>
                <a:ext cx="354596" cy="1433244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28575" cap="flat" cmpd="sng" algn="ctr">
                <a:solidFill>
                  <a:schemeClr val="tx2">
                    <a:lumMod val="75000"/>
                    <a:lumOff val="2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342900" marR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F8B323"/>
                  </a:buClr>
                  <a:buSzTx/>
                  <a:buFont typeface="Wingdings" pitchFamily="2" charset="2"/>
                  <a:buChar char="n"/>
                  <a:tabLst/>
                </a:pPr>
                <a:endPara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112" charset="-128"/>
                </a:endParaRPr>
              </a:p>
            </p:txBody>
          </p:sp>
          <p:sp>
            <p:nvSpPr>
              <p:cNvPr id="99" name="Prostokąt 98"/>
              <p:cNvSpPr/>
              <p:nvPr/>
            </p:nvSpPr>
            <p:spPr bwMode="auto">
              <a:xfrm>
                <a:off x="1233715" y="1436914"/>
                <a:ext cx="1886607" cy="3309257"/>
              </a:xfrm>
              <a:prstGeom prst="rect">
                <a:avLst/>
              </a:prstGeom>
              <a:solidFill>
                <a:srgbClr val="00B050"/>
              </a:solidFill>
              <a:ln w="2857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342900" marR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F8B323"/>
                  </a:buClr>
                  <a:buSzTx/>
                  <a:buFont typeface="Wingdings" pitchFamily="2" charset="2"/>
                  <a:buChar char="n"/>
                  <a:tabLst/>
                </a:pPr>
                <a:endParaRPr kumimoji="0" lang="en-U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112" charset="-128"/>
                </a:endParaRPr>
              </a:p>
            </p:txBody>
          </p:sp>
        </p:grpSp>
        <p:sp>
          <p:nvSpPr>
            <p:cNvPr id="36" name="Pięciokąt 35"/>
            <p:cNvSpPr/>
            <p:nvPr/>
          </p:nvSpPr>
          <p:spPr>
            <a:xfrm flipH="1">
              <a:off x="1540488" y="1933572"/>
              <a:ext cx="590264" cy="282468"/>
            </a:xfrm>
            <a:prstGeom prst="homePlate">
              <a:avLst/>
            </a:prstGeom>
            <a:gradFill flip="none" rotWithShape="1">
              <a:gsLst>
                <a:gs pos="0">
                  <a:srgbClr val="7030A0"/>
                </a:gs>
                <a:gs pos="50000">
                  <a:srgbClr val="7030A0"/>
                </a:gs>
                <a:gs pos="100000">
                  <a:srgbClr val="FF0000"/>
                </a:gs>
              </a:gsLst>
              <a:lin ang="10800000" scaled="1"/>
              <a:tileRect/>
            </a:gradFill>
            <a:ln>
              <a:solidFill>
                <a:srgbClr val="002060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buNone/>
              </a:pPr>
              <a:r>
                <a:rPr lang="pl-PL" sz="1050" dirty="0" smtClean="0">
                  <a:solidFill>
                    <a:schemeClr val="bg1"/>
                  </a:solidFill>
                </a:rPr>
                <a:t>ADC</a:t>
              </a:r>
              <a:endParaRPr lang="pl-PL" sz="1050" dirty="0">
                <a:solidFill>
                  <a:schemeClr val="bg1"/>
                </a:solidFill>
              </a:endParaRPr>
            </a:p>
          </p:txBody>
        </p:sp>
        <p:sp>
          <p:nvSpPr>
            <p:cNvPr id="38" name="Pięciokąt 37"/>
            <p:cNvSpPr/>
            <p:nvPr/>
          </p:nvSpPr>
          <p:spPr>
            <a:xfrm flipH="1">
              <a:off x="1540488" y="2377110"/>
              <a:ext cx="590264" cy="282468"/>
            </a:xfrm>
            <a:prstGeom prst="homePlate">
              <a:avLst/>
            </a:prstGeom>
            <a:gradFill flip="none" rotWithShape="1">
              <a:gsLst>
                <a:gs pos="0">
                  <a:srgbClr val="7030A0"/>
                </a:gs>
                <a:gs pos="50000">
                  <a:srgbClr val="7030A0"/>
                </a:gs>
                <a:gs pos="100000">
                  <a:srgbClr val="FF0000"/>
                </a:gs>
              </a:gsLst>
              <a:lin ang="10800000" scaled="1"/>
              <a:tileRect/>
            </a:gradFill>
            <a:ln>
              <a:solidFill>
                <a:srgbClr val="002060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buNone/>
              </a:pPr>
              <a:r>
                <a:rPr lang="pl-PL" sz="1050" dirty="0" smtClean="0">
                  <a:solidFill>
                    <a:schemeClr val="bg1"/>
                  </a:solidFill>
                </a:rPr>
                <a:t>ADC</a:t>
              </a:r>
              <a:endParaRPr lang="pl-PL" sz="1050" dirty="0">
                <a:solidFill>
                  <a:schemeClr val="bg1"/>
                </a:solidFill>
              </a:endParaRPr>
            </a:p>
          </p:txBody>
        </p:sp>
        <p:sp>
          <p:nvSpPr>
            <p:cNvPr id="39" name="Strzałka w prawo 38"/>
            <p:cNvSpPr/>
            <p:nvPr/>
          </p:nvSpPr>
          <p:spPr>
            <a:xfrm>
              <a:off x="1212498" y="2375709"/>
              <a:ext cx="278028" cy="255370"/>
            </a:xfrm>
            <a:prstGeom prst="rightArrow">
              <a:avLst/>
            </a:prstGeom>
            <a:ln>
              <a:solidFill>
                <a:srgbClr val="7030A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buNone/>
              </a:pPr>
              <a:endParaRPr lang="pl-PL" sz="1050">
                <a:solidFill>
                  <a:srgbClr val="002060"/>
                </a:solidFill>
              </a:endParaRPr>
            </a:p>
          </p:txBody>
        </p:sp>
        <p:sp>
          <p:nvSpPr>
            <p:cNvPr id="42" name="Prostokąt zaokrąglony 41"/>
            <p:cNvSpPr/>
            <p:nvPr/>
          </p:nvSpPr>
          <p:spPr>
            <a:xfrm>
              <a:off x="275770" y="1901371"/>
              <a:ext cx="873363" cy="734501"/>
            </a:xfrm>
            <a:prstGeom prst="roundRect">
              <a:avLst/>
            </a:prstGeom>
            <a:ln>
              <a:solidFill>
                <a:srgbClr val="7030A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buNone/>
              </a:pPr>
              <a:r>
                <a:rPr lang="pl-PL" sz="1050" dirty="0" err="1" smtClean="0">
                  <a:solidFill>
                    <a:srgbClr val="002060"/>
                  </a:solidFill>
                </a:rPr>
                <a:t>Opt</a:t>
              </a:r>
              <a:r>
                <a:rPr lang="pl-PL" sz="1050" dirty="0" smtClean="0">
                  <a:solidFill>
                    <a:srgbClr val="002060"/>
                  </a:solidFill>
                </a:rPr>
                <a:t> to RF analog </a:t>
              </a:r>
              <a:r>
                <a:rPr lang="pl-PL" sz="1050" dirty="0" err="1" smtClean="0">
                  <a:solidFill>
                    <a:srgbClr val="002060"/>
                  </a:solidFill>
                </a:rPr>
                <a:t>Frontend</a:t>
              </a:r>
              <a:endParaRPr lang="pl-PL" sz="1050" dirty="0">
                <a:solidFill>
                  <a:srgbClr val="002060"/>
                </a:solidFill>
              </a:endParaRPr>
            </a:p>
          </p:txBody>
        </p:sp>
        <p:sp>
          <p:nvSpPr>
            <p:cNvPr id="46" name="Strzałka w górę 45"/>
            <p:cNvSpPr/>
            <p:nvPr/>
          </p:nvSpPr>
          <p:spPr>
            <a:xfrm flipH="1">
              <a:off x="1782038" y="2699658"/>
              <a:ext cx="273707" cy="609021"/>
            </a:xfrm>
            <a:prstGeom prst="upArrow">
              <a:avLst/>
            </a:prstGeom>
            <a:solidFill>
              <a:schemeClr val="accent1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buNone/>
              </a:pPr>
              <a:endParaRPr lang="pl-PL" sz="1050">
                <a:solidFill>
                  <a:srgbClr val="002060"/>
                </a:solidFill>
              </a:endParaRPr>
            </a:p>
          </p:txBody>
        </p:sp>
        <p:sp>
          <p:nvSpPr>
            <p:cNvPr id="47" name="Prostokąt zaokrąglony 46"/>
            <p:cNvSpPr/>
            <p:nvPr/>
          </p:nvSpPr>
          <p:spPr>
            <a:xfrm>
              <a:off x="1467920" y="3266840"/>
              <a:ext cx="665682" cy="718364"/>
            </a:xfrm>
            <a:prstGeom prst="roundRect">
              <a:avLst/>
            </a:prstGeom>
            <a:ln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buNone/>
              </a:pPr>
              <a:r>
                <a:rPr lang="pl-PL" sz="1050" dirty="0" err="1" smtClean="0">
                  <a:solidFill>
                    <a:srgbClr val="002060"/>
                  </a:solidFill>
                </a:rPr>
                <a:t>Clock</a:t>
              </a:r>
              <a:r>
                <a:rPr lang="pl-PL" sz="1050" dirty="0" smtClean="0">
                  <a:solidFill>
                    <a:srgbClr val="002060"/>
                  </a:solidFill>
                </a:rPr>
                <a:t> </a:t>
              </a:r>
              <a:r>
                <a:rPr lang="pl-PL" sz="1050" dirty="0" err="1" smtClean="0">
                  <a:solidFill>
                    <a:srgbClr val="002060"/>
                  </a:solidFill>
                </a:rPr>
                <a:t>dist</a:t>
              </a:r>
              <a:r>
                <a:rPr lang="pl-PL" sz="1050" dirty="0" smtClean="0">
                  <a:solidFill>
                    <a:srgbClr val="002060"/>
                  </a:solidFill>
                </a:rPr>
                <a:t>.</a:t>
              </a:r>
              <a:endParaRPr lang="pl-PL" sz="1050" dirty="0">
                <a:solidFill>
                  <a:srgbClr val="002060"/>
                </a:solidFill>
              </a:endParaRPr>
            </a:p>
          </p:txBody>
        </p:sp>
        <p:sp>
          <p:nvSpPr>
            <p:cNvPr id="49" name="Strzałka w prawo 48"/>
            <p:cNvSpPr/>
            <p:nvPr/>
          </p:nvSpPr>
          <p:spPr>
            <a:xfrm>
              <a:off x="1212498" y="1962052"/>
              <a:ext cx="278028" cy="255370"/>
            </a:xfrm>
            <a:prstGeom prst="rightArrow">
              <a:avLst/>
            </a:prstGeom>
            <a:ln>
              <a:solidFill>
                <a:srgbClr val="7030A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buNone/>
              </a:pPr>
              <a:endParaRPr lang="pl-PL" sz="1050">
                <a:solidFill>
                  <a:srgbClr val="002060"/>
                </a:solidFill>
              </a:endParaRPr>
            </a:p>
          </p:txBody>
        </p:sp>
        <p:sp>
          <p:nvSpPr>
            <p:cNvPr id="50" name="Prostokąt zaokrąglony 49"/>
            <p:cNvSpPr/>
            <p:nvPr/>
          </p:nvSpPr>
          <p:spPr>
            <a:xfrm>
              <a:off x="290284" y="3243943"/>
              <a:ext cx="858849" cy="734501"/>
            </a:xfrm>
            <a:prstGeom prst="roundRect">
              <a:avLst/>
            </a:prstGeom>
            <a:ln>
              <a:solidFill>
                <a:srgbClr val="7030A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buNone/>
              </a:pPr>
              <a:r>
                <a:rPr lang="pl-PL" sz="1050" dirty="0" err="1" smtClean="0">
                  <a:solidFill>
                    <a:srgbClr val="002060"/>
                  </a:solidFill>
                </a:rPr>
                <a:t>Opt</a:t>
              </a:r>
              <a:r>
                <a:rPr lang="pl-PL" sz="1050" dirty="0" smtClean="0">
                  <a:solidFill>
                    <a:srgbClr val="002060"/>
                  </a:solidFill>
                </a:rPr>
                <a:t> to RF analog </a:t>
              </a:r>
              <a:r>
                <a:rPr lang="pl-PL" sz="1050" dirty="0" err="1" smtClean="0">
                  <a:solidFill>
                    <a:srgbClr val="002060"/>
                  </a:solidFill>
                </a:rPr>
                <a:t>Frontend</a:t>
              </a:r>
              <a:endParaRPr lang="pl-PL" sz="1050" dirty="0">
                <a:solidFill>
                  <a:srgbClr val="002060"/>
                </a:solidFill>
              </a:endParaRPr>
            </a:p>
          </p:txBody>
        </p:sp>
        <p:sp>
          <p:nvSpPr>
            <p:cNvPr id="51" name="Strzałka w prawo 50"/>
            <p:cNvSpPr/>
            <p:nvPr/>
          </p:nvSpPr>
          <p:spPr>
            <a:xfrm>
              <a:off x="1168956" y="3486051"/>
              <a:ext cx="278028" cy="255370"/>
            </a:xfrm>
            <a:prstGeom prst="rightArrow">
              <a:avLst/>
            </a:prstGeom>
            <a:ln>
              <a:solidFill>
                <a:srgbClr val="7030A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buNone/>
              </a:pPr>
              <a:endParaRPr lang="pl-PL" sz="1050">
                <a:solidFill>
                  <a:srgbClr val="002060"/>
                </a:solidFill>
              </a:endParaRPr>
            </a:p>
          </p:txBody>
        </p:sp>
        <p:sp>
          <p:nvSpPr>
            <p:cNvPr id="54" name="Pięciokąt 53"/>
            <p:cNvSpPr/>
            <p:nvPr/>
          </p:nvSpPr>
          <p:spPr>
            <a:xfrm flipH="1">
              <a:off x="1540488" y="4800144"/>
              <a:ext cx="590264" cy="282468"/>
            </a:xfrm>
            <a:prstGeom prst="homePlate">
              <a:avLst/>
            </a:prstGeom>
            <a:gradFill flip="none" rotWithShape="1">
              <a:gsLst>
                <a:gs pos="0">
                  <a:srgbClr val="7030A0"/>
                </a:gs>
                <a:gs pos="50000">
                  <a:srgbClr val="7030A0"/>
                </a:gs>
                <a:gs pos="100000">
                  <a:srgbClr val="FF0000"/>
                </a:gs>
              </a:gsLst>
              <a:lin ang="10800000" scaled="1"/>
              <a:tileRect/>
            </a:gradFill>
            <a:ln>
              <a:solidFill>
                <a:srgbClr val="002060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buNone/>
              </a:pPr>
              <a:r>
                <a:rPr lang="pl-PL" sz="1050" dirty="0" smtClean="0">
                  <a:solidFill>
                    <a:schemeClr val="bg1"/>
                  </a:solidFill>
                </a:rPr>
                <a:t>ADC</a:t>
              </a:r>
              <a:endParaRPr lang="pl-PL" sz="1050" dirty="0">
                <a:solidFill>
                  <a:schemeClr val="bg1"/>
                </a:solidFill>
              </a:endParaRPr>
            </a:p>
          </p:txBody>
        </p:sp>
        <p:sp>
          <p:nvSpPr>
            <p:cNvPr id="56" name="Pięciokąt 55"/>
            <p:cNvSpPr/>
            <p:nvPr/>
          </p:nvSpPr>
          <p:spPr>
            <a:xfrm flipH="1">
              <a:off x="1540488" y="5243682"/>
              <a:ext cx="590264" cy="282468"/>
            </a:xfrm>
            <a:prstGeom prst="homePlate">
              <a:avLst/>
            </a:prstGeom>
            <a:gradFill flip="none" rotWithShape="1">
              <a:gsLst>
                <a:gs pos="0">
                  <a:srgbClr val="7030A0"/>
                </a:gs>
                <a:gs pos="50000">
                  <a:srgbClr val="7030A0"/>
                </a:gs>
                <a:gs pos="100000">
                  <a:srgbClr val="FF0000"/>
                </a:gs>
              </a:gsLst>
              <a:lin ang="10800000" scaled="1"/>
              <a:tileRect/>
            </a:gradFill>
            <a:ln>
              <a:solidFill>
                <a:srgbClr val="002060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buNone/>
              </a:pPr>
              <a:r>
                <a:rPr lang="pl-PL" sz="1050" dirty="0" smtClean="0">
                  <a:solidFill>
                    <a:schemeClr val="bg1"/>
                  </a:solidFill>
                </a:rPr>
                <a:t>ADC</a:t>
              </a:r>
              <a:endParaRPr lang="pl-PL" sz="1050" dirty="0">
                <a:solidFill>
                  <a:schemeClr val="bg1"/>
                </a:solidFill>
              </a:endParaRPr>
            </a:p>
          </p:txBody>
        </p:sp>
        <p:sp>
          <p:nvSpPr>
            <p:cNvPr id="57" name="Strzałka w prawo 56"/>
            <p:cNvSpPr/>
            <p:nvPr/>
          </p:nvSpPr>
          <p:spPr>
            <a:xfrm>
              <a:off x="1212498" y="5242281"/>
              <a:ext cx="278028" cy="255370"/>
            </a:xfrm>
            <a:prstGeom prst="rightArrow">
              <a:avLst/>
            </a:prstGeom>
            <a:ln>
              <a:solidFill>
                <a:srgbClr val="7030A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buNone/>
              </a:pPr>
              <a:endParaRPr lang="pl-PL" sz="1050">
                <a:solidFill>
                  <a:srgbClr val="002060"/>
                </a:solidFill>
              </a:endParaRPr>
            </a:p>
          </p:txBody>
        </p:sp>
        <p:sp>
          <p:nvSpPr>
            <p:cNvPr id="58" name="Prostokąt zaokrąglony 57"/>
            <p:cNvSpPr/>
            <p:nvPr/>
          </p:nvSpPr>
          <p:spPr>
            <a:xfrm>
              <a:off x="275771" y="4767943"/>
              <a:ext cx="873364" cy="734501"/>
            </a:xfrm>
            <a:prstGeom prst="roundRect">
              <a:avLst/>
            </a:prstGeom>
            <a:ln>
              <a:solidFill>
                <a:srgbClr val="7030A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buNone/>
              </a:pPr>
              <a:r>
                <a:rPr lang="pl-PL" sz="1050" dirty="0" err="1" smtClean="0">
                  <a:solidFill>
                    <a:srgbClr val="002060"/>
                  </a:solidFill>
                </a:rPr>
                <a:t>Opt</a:t>
              </a:r>
              <a:r>
                <a:rPr lang="pl-PL" sz="1050" dirty="0" smtClean="0">
                  <a:solidFill>
                    <a:srgbClr val="002060"/>
                  </a:solidFill>
                </a:rPr>
                <a:t> to RF analog </a:t>
              </a:r>
              <a:r>
                <a:rPr lang="pl-PL" sz="1050" dirty="0" err="1" smtClean="0">
                  <a:solidFill>
                    <a:srgbClr val="002060"/>
                  </a:solidFill>
                </a:rPr>
                <a:t>Frontend</a:t>
              </a:r>
              <a:endParaRPr lang="pl-PL" sz="1050" dirty="0">
                <a:solidFill>
                  <a:srgbClr val="002060"/>
                </a:solidFill>
              </a:endParaRPr>
            </a:p>
          </p:txBody>
        </p:sp>
        <p:sp>
          <p:nvSpPr>
            <p:cNvPr id="59" name="Strzałka w prawo 58"/>
            <p:cNvSpPr/>
            <p:nvPr/>
          </p:nvSpPr>
          <p:spPr>
            <a:xfrm>
              <a:off x="1212498" y="4828624"/>
              <a:ext cx="278028" cy="255370"/>
            </a:xfrm>
            <a:prstGeom prst="rightArrow">
              <a:avLst/>
            </a:prstGeom>
            <a:ln>
              <a:solidFill>
                <a:srgbClr val="7030A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buNone/>
              </a:pPr>
              <a:endParaRPr lang="pl-PL" sz="1050">
                <a:solidFill>
                  <a:srgbClr val="002060"/>
                </a:solidFill>
              </a:endParaRPr>
            </a:p>
          </p:txBody>
        </p:sp>
        <p:sp>
          <p:nvSpPr>
            <p:cNvPr id="61" name="Strzałka w górę 60"/>
            <p:cNvSpPr/>
            <p:nvPr/>
          </p:nvSpPr>
          <p:spPr>
            <a:xfrm flipH="1" flipV="1">
              <a:off x="1782038" y="4027136"/>
              <a:ext cx="266451" cy="733549"/>
            </a:xfrm>
            <a:prstGeom prst="upArrow">
              <a:avLst/>
            </a:prstGeom>
            <a:solidFill>
              <a:schemeClr val="accent1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buNone/>
              </a:pPr>
              <a:endParaRPr lang="pl-PL" sz="1050">
                <a:solidFill>
                  <a:srgbClr val="002060"/>
                </a:solidFill>
              </a:endParaRPr>
            </a:p>
          </p:txBody>
        </p:sp>
      </p:grpSp>
      <p:sp>
        <p:nvSpPr>
          <p:cNvPr id="63" name="Symbol zastępczy zawartości 2"/>
          <p:cNvSpPr>
            <a:spLocks noGrp="1"/>
          </p:cNvSpPr>
          <p:nvPr>
            <p:ph idx="1"/>
          </p:nvPr>
        </p:nvSpPr>
        <p:spPr>
          <a:xfrm>
            <a:off x="552901" y="1524000"/>
            <a:ext cx="3932009" cy="4165600"/>
          </a:xfrm>
          <a:solidFill>
            <a:schemeClr val="tx1"/>
          </a:solidFill>
        </p:spPr>
        <p:txBody>
          <a:bodyPr anchor="ctr"/>
          <a:lstStyle/>
          <a:p>
            <a:r>
              <a:rPr lang="pl-PL" dirty="0" smtClean="0">
                <a:solidFill>
                  <a:schemeClr val="bg1"/>
                </a:solidFill>
              </a:rPr>
              <a:t>FMC </a:t>
            </a:r>
            <a:r>
              <a:rPr lang="pl-PL" dirty="0" err="1" smtClean="0">
                <a:solidFill>
                  <a:schemeClr val="bg1"/>
                </a:solidFill>
              </a:rPr>
              <a:t>board</a:t>
            </a:r>
            <a:r>
              <a:rPr lang="pl-PL" dirty="0" smtClean="0">
                <a:solidFill>
                  <a:schemeClr val="bg1"/>
                </a:solidFill>
              </a:rPr>
              <a:t> for FAST ADC EVM</a:t>
            </a:r>
          </a:p>
          <a:p>
            <a:r>
              <a:rPr lang="pl-PL" dirty="0" err="1" smtClean="0">
                <a:solidFill>
                  <a:schemeClr val="bg1"/>
                </a:solidFill>
              </a:rPr>
              <a:t>Keep</a:t>
            </a:r>
            <a:r>
              <a:rPr lang="pl-PL" dirty="0" smtClean="0">
                <a:solidFill>
                  <a:schemeClr val="bg1"/>
                </a:solidFill>
              </a:rPr>
              <a:t> design for </a:t>
            </a:r>
            <a:r>
              <a:rPr lang="pl-PL" dirty="0" err="1" smtClean="0">
                <a:solidFill>
                  <a:schemeClr val="bg1"/>
                </a:solidFill>
              </a:rPr>
              <a:t>changeable</a:t>
            </a:r>
            <a:r>
              <a:rPr lang="pl-PL" dirty="0" smtClean="0">
                <a:solidFill>
                  <a:schemeClr val="bg1"/>
                </a:solidFill>
              </a:rPr>
              <a:t> </a:t>
            </a:r>
            <a:r>
              <a:rPr lang="pl-PL" dirty="0" err="1" smtClean="0">
                <a:solidFill>
                  <a:schemeClr val="bg1"/>
                </a:solidFill>
              </a:rPr>
              <a:t>frontend</a:t>
            </a:r>
            <a:r>
              <a:rPr lang="pl-PL" dirty="0" smtClean="0">
                <a:solidFill>
                  <a:schemeClr val="bg1"/>
                </a:solidFill>
              </a:rPr>
              <a:t>?</a:t>
            </a:r>
            <a:endParaRPr lang="pl-PL" dirty="0" smtClean="0">
              <a:solidFill>
                <a:schemeClr val="bg1"/>
              </a:solidFill>
            </a:endParaRPr>
          </a:p>
          <a:p>
            <a:endParaRPr lang="pl-PL" dirty="0" smtClean="0">
              <a:solidFill>
                <a:schemeClr val="bg1"/>
              </a:solidFill>
            </a:endParaRPr>
          </a:p>
        </p:txBody>
      </p:sp>
      <p:grpSp>
        <p:nvGrpSpPr>
          <p:cNvPr id="45" name="Grupa 44"/>
          <p:cNvGrpSpPr/>
          <p:nvPr/>
        </p:nvGrpSpPr>
        <p:grpSpPr>
          <a:xfrm>
            <a:off x="3847700" y="2223589"/>
            <a:ext cx="1237049" cy="2426451"/>
            <a:chOff x="3847700" y="2223589"/>
            <a:chExt cx="1237049" cy="2426451"/>
          </a:xfrm>
        </p:grpSpPr>
        <p:sp>
          <p:nvSpPr>
            <p:cNvPr id="34" name="Strzałka w prawo 33"/>
            <p:cNvSpPr/>
            <p:nvPr/>
          </p:nvSpPr>
          <p:spPr>
            <a:xfrm rot="20531207">
              <a:off x="4092154" y="3558964"/>
              <a:ext cx="904262" cy="255370"/>
            </a:xfrm>
            <a:prstGeom prst="rightArrow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buNone/>
              </a:pPr>
              <a:endParaRPr lang="pl-PL" sz="1050">
                <a:solidFill>
                  <a:srgbClr val="002060"/>
                </a:solidFill>
              </a:endParaRPr>
            </a:p>
          </p:txBody>
        </p:sp>
        <p:sp>
          <p:nvSpPr>
            <p:cNvPr id="35" name="Strzałka w prawo 34"/>
            <p:cNvSpPr/>
            <p:nvPr/>
          </p:nvSpPr>
          <p:spPr>
            <a:xfrm rot="2080236">
              <a:off x="3847700" y="4394670"/>
              <a:ext cx="1237049" cy="255370"/>
            </a:xfrm>
            <a:prstGeom prst="rightArrow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buNone/>
              </a:pPr>
              <a:endParaRPr lang="pl-PL" sz="1050">
                <a:solidFill>
                  <a:srgbClr val="002060"/>
                </a:solidFill>
              </a:endParaRPr>
            </a:p>
          </p:txBody>
        </p:sp>
        <p:sp>
          <p:nvSpPr>
            <p:cNvPr id="37" name="Strzałka w prawo 36"/>
            <p:cNvSpPr/>
            <p:nvPr/>
          </p:nvSpPr>
          <p:spPr>
            <a:xfrm rot="18873501">
              <a:off x="3538014" y="2937726"/>
              <a:ext cx="1683643" cy="255370"/>
            </a:xfrm>
            <a:prstGeom prst="rightArrow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buNone/>
              </a:pPr>
              <a:endParaRPr lang="pl-PL" sz="1050">
                <a:solidFill>
                  <a:srgbClr val="00206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Future</a:t>
            </a:r>
            <a:r>
              <a:rPr lang="pl-PL" dirty="0" smtClean="0"/>
              <a:t> </a:t>
            </a:r>
            <a:r>
              <a:rPr lang="pl-PL" dirty="0" err="1" smtClean="0"/>
              <a:t>Plans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57588" y="1376816"/>
            <a:ext cx="5702300" cy="4459287"/>
          </a:xfrm>
          <a:solidFill>
            <a:schemeClr val="tx1"/>
          </a:solidFill>
        </p:spPr>
        <p:txBody>
          <a:bodyPr anchor="ctr"/>
          <a:lstStyle/>
          <a:p>
            <a:r>
              <a:rPr lang="pl-PL" dirty="0" err="1" smtClean="0">
                <a:solidFill>
                  <a:schemeClr val="bg1"/>
                </a:solidFill>
              </a:rPr>
              <a:t>Finish</a:t>
            </a:r>
            <a:r>
              <a:rPr lang="pl-PL" dirty="0" smtClean="0">
                <a:solidFill>
                  <a:schemeClr val="bg1"/>
                </a:solidFill>
              </a:rPr>
              <a:t> FMC design </a:t>
            </a:r>
          </a:p>
          <a:p>
            <a:r>
              <a:rPr lang="pl-PL" dirty="0" err="1" smtClean="0">
                <a:solidFill>
                  <a:schemeClr val="bg1"/>
                </a:solidFill>
              </a:rPr>
              <a:t>Testing</a:t>
            </a:r>
            <a:r>
              <a:rPr lang="pl-PL" dirty="0" smtClean="0">
                <a:solidFill>
                  <a:schemeClr val="bg1"/>
                </a:solidFill>
              </a:rPr>
              <a:t> on live </a:t>
            </a:r>
            <a:r>
              <a:rPr lang="pl-PL" dirty="0" err="1" smtClean="0">
                <a:solidFill>
                  <a:schemeClr val="bg1"/>
                </a:solidFill>
              </a:rPr>
              <a:t>signals</a:t>
            </a:r>
            <a:endParaRPr lang="pl-PL" dirty="0" smtClean="0">
              <a:solidFill>
                <a:schemeClr val="bg1"/>
              </a:solidFill>
            </a:endParaRPr>
          </a:p>
          <a:p>
            <a:r>
              <a:rPr lang="pl-PL" dirty="0" err="1" smtClean="0">
                <a:solidFill>
                  <a:schemeClr val="bg1"/>
                </a:solidFill>
              </a:rPr>
              <a:t>Possibly</a:t>
            </a:r>
            <a:r>
              <a:rPr lang="pl-PL" dirty="0" smtClean="0">
                <a:solidFill>
                  <a:schemeClr val="bg1"/>
                </a:solidFill>
              </a:rPr>
              <a:t> </a:t>
            </a:r>
            <a:r>
              <a:rPr lang="pl-PL" dirty="0" err="1" smtClean="0">
                <a:solidFill>
                  <a:schemeClr val="bg1"/>
                </a:solidFill>
              </a:rPr>
              <a:t>integrate</a:t>
            </a:r>
            <a:r>
              <a:rPr lang="pl-PL" dirty="0" smtClean="0">
                <a:solidFill>
                  <a:schemeClr val="bg1"/>
                </a:solidFill>
              </a:rPr>
              <a:t> FMC and </a:t>
            </a:r>
            <a:r>
              <a:rPr lang="pl-PL" dirty="0" err="1" smtClean="0">
                <a:solidFill>
                  <a:schemeClr val="bg1"/>
                </a:solidFill>
              </a:rPr>
              <a:t>carrier</a:t>
            </a:r>
            <a:r>
              <a:rPr lang="pl-PL" dirty="0" smtClean="0">
                <a:solidFill>
                  <a:schemeClr val="bg1"/>
                </a:solidFill>
              </a:rPr>
              <a:t> </a:t>
            </a:r>
            <a:r>
              <a:rPr lang="pl-PL" dirty="0" err="1" smtClean="0">
                <a:solidFill>
                  <a:schemeClr val="bg1"/>
                </a:solidFill>
              </a:rPr>
              <a:t>board</a:t>
            </a:r>
            <a:r>
              <a:rPr lang="pl-PL" dirty="0" smtClean="0">
                <a:solidFill>
                  <a:schemeClr val="bg1"/>
                </a:solidFill>
              </a:rPr>
              <a:t> </a:t>
            </a:r>
            <a:r>
              <a:rPr lang="pl-PL" dirty="0" err="1" smtClean="0">
                <a:solidFill>
                  <a:schemeClr val="bg1"/>
                </a:solidFill>
              </a:rPr>
              <a:t>into</a:t>
            </a:r>
            <a:r>
              <a:rPr lang="pl-PL" dirty="0" smtClean="0">
                <a:solidFill>
                  <a:schemeClr val="bg1"/>
                </a:solidFill>
              </a:rPr>
              <a:t> </a:t>
            </a:r>
            <a:r>
              <a:rPr lang="pl-PL" dirty="0" smtClean="0">
                <a:solidFill>
                  <a:schemeClr val="bg1"/>
                </a:solidFill>
              </a:rPr>
              <a:t>one </a:t>
            </a:r>
            <a:r>
              <a:rPr lang="pl-PL" dirty="0" err="1" smtClean="0">
                <a:solidFill>
                  <a:schemeClr val="bg1"/>
                </a:solidFill>
              </a:rPr>
              <a:t>pcb</a:t>
            </a:r>
            <a:endParaRPr lang="pl-PL" dirty="0" smtClean="0">
              <a:solidFill>
                <a:schemeClr val="bg1"/>
              </a:solidFill>
            </a:endParaRPr>
          </a:p>
          <a:p>
            <a:r>
              <a:rPr lang="pl-PL" dirty="0" smtClean="0">
                <a:solidFill>
                  <a:schemeClr val="bg1"/>
                </a:solidFill>
              </a:rPr>
              <a:t>Test </a:t>
            </a:r>
            <a:r>
              <a:rPr lang="pl-PL" dirty="0" err="1" smtClean="0">
                <a:solidFill>
                  <a:schemeClr val="bg1"/>
                </a:solidFill>
              </a:rPr>
              <a:t>final</a:t>
            </a:r>
            <a:r>
              <a:rPr lang="pl-PL" dirty="0" smtClean="0">
                <a:solidFill>
                  <a:schemeClr val="bg1"/>
                </a:solidFill>
              </a:rPr>
              <a:t> system </a:t>
            </a:r>
            <a:r>
              <a:rPr lang="pl-PL" dirty="0" err="1" smtClean="0">
                <a:solidFill>
                  <a:schemeClr val="bg1"/>
                </a:solidFill>
              </a:rPr>
              <a:t>in</a:t>
            </a:r>
            <a:r>
              <a:rPr lang="pl-PL" dirty="0" smtClean="0">
                <a:solidFill>
                  <a:schemeClr val="bg1"/>
                </a:solidFill>
              </a:rPr>
              <a:t> </a:t>
            </a:r>
            <a:r>
              <a:rPr lang="pl-PL" dirty="0" err="1" smtClean="0">
                <a:solidFill>
                  <a:schemeClr val="bg1"/>
                </a:solidFill>
              </a:rPr>
              <a:t>accelerator</a:t>
            </a:r>
            <a:r>
              <a:rPr lang="pl-PL" dirty="0" smtClean="0">
                <a:solidFill>
                  <a:schemeClr val="bg1"/>
                </a:solidFill>
              </a:rPr>
              <a:t>(s)</a:t>
            </a:r>
          </a:p>
          <a:p>
            <a:r>
              <a:rPr lang="pl-PL" dirty="0" err="1" smtClean="0">
                <a:solidFill>
                  <a:schemeClr val="bg1"/>
                </a:solidFill>
              </a:rPr>
              <a:t>Celebrate</a:t>
            </a:r>
            <a:r>
              <a:rPr lang="pl-PL" dirty="0" smtClean="0">
                <a:solidFill>
                  <a:schemeClr val="bg1"/>
                </a:solidFill>
              </a:rPr>
              <a:t> </a:t>
            </a:r>
            <a:r>
              <a:rPr lang="pl-PL" dirty="0" err="1" smtClean="0">
                <a:solidFill>
                  <a:schemeClr val="bg1"/>
                </a:solidFill>
              </a:rPr>
              <a:t>success</a:t>
            </a:r>
            <a:r>
              <a:rPr lang="pl-PL" dirty="0" smtClean="0">
                <a:solidFill>
                  <a:schemeClr val="bg1"/>
                </a:solidFill>
              </a:rPr>
              <a:t>…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BD3A29-6859-40B5-BBEC-E4687483F0E9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  <p:sp>
        <p:nvSpPr>
          <p:cNvPr id="6" name="Rectangle 26"/>
          <p:cNvSpPr txBox="1">
            <a:spLocks noChangeArrowheads="1"/>
          </p:cNvSpPr>
          <p:nvPr/>
        </p:nvSpPr>
        <p:spPr bwMode="auto">
          <a:xfrm>
            <a:off x="117475" y="6505575"/>
            <a:ext cx="57023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10000"/>
              </a:lnSpc>
              <a:spcBef>
                <a:spcPct val="0"/>
              </a:spcBef>
              <a:buClrTx/>
              <a:buFontTx/>
              <a:buNone/>
              <a:defRPr sz="800" dirty="0" err="1" smtClean="0">
                <a:solidFill>
                  <a:srgbClr val="000000"/>
                </a:solidFill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112" charset="-128"/>
                <a:cs typeface="+mn-cs"/>
              </a:rPr>
              <a:t>2011.12.15 Warsaw University of technology, Warsaw</a:t>
            </a:r>
            <a:endParaRPr kumimoji="0" lang="en-GB" sz="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112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112" charset="-128"/>
                <a:cs typeface="+mn-cs"/>
              </a:rPr>
              <a:t>Samer Bou Habib</a:t>
            </a:r>
            <a:r>
              <a:rPr kumimoji="0" lang="en-GB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112" charset="-128"/>
                <a:cs typeface="+mn-cs"/>
              </a:rPr>
              <a:t>, </a:t>
            </a:r>
            <a:r>
              <a:rPr kumimoji="0" lang="pl-PL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112" charset="-128"/>
                <a:cs typeface="+mn-cs"/>
              </a:rPr>
              <a:t>Phd</a:t>
            </a:r>
            <a:r>
              <a:rPr kumimoji="0" lang="en-GB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112" charset="-128"/>
                <a:cs typeface="+mn-cs"/>
              </a:rPr>
              <a:t>,</a:t>
            </a:r>
            <a:r>
              <a:rPr kumimoji="0" lang="pl-PL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112" charset="-128"/>
                <a:cs typeface="+mn-cs"/>
              </a:rPr>
              <a:t> student, ISE-WUT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112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 </a:t>
            </a:r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BD3A29-6859-40B5-BBEC-E4687483F0E9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  <p:sp>
        <p:nvSpPr>
          <p:cNvPr id="6" name="Rectangle 18"/>
          <p:cNvSpPr txBox="1">
            <a:spLocks noChangeArrowheads="1"/>
          </p:cNvSpPr>
          <p:nvPr/>
        </p:nvSpPr>
        <p:spPr bwMode="auto">
          <a:xfrm>
            <a:off x="939800" y="1928801"/>
            <a:ext cx="7251700" cy="184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45720" rIns="9144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44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Thank</a:t>
            </a:r>
            <a:r>
              <a:rPr kumimoji="0" lang="pl-PL" sz="4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pl-PL" sz="4400" b="1" kern="0" noProof="0" dirty="0" err="1" smtClean="0">
                <a:latin typeface="+mj-lt"/>
                <a:ea typeface="+mj-ea"/>
                <a:cs typeface="+mj-cs"/>
              </a:rPr>
              <a:t>y</a:t>
            </a:r>
            <a:r>
              <a:rPr kumimoji="0" lang="pl-PL" sz="44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ou</a:t>
            </a:r>
            <a:r>
              <a:rPr kumimoji="0" lang="pl-PL" sz="44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for </a:t>
            </a:r>
            <a:r>
              <a:rPr lang="pl-PL" sz="4400" b="1" kern="0" noProof="0" dirty="0" err="1" smtClean="0">
                <a:latin typeface="+mj-lt"/>
                <a:ea typeface="+mj-ea"/>
                <a:cs typeface="+mj-cs"/>
              </a:rPr>
              <a:t>y</a:t>
            </a:r>
            <a:r>
              <a:rPr kumimoji="0" lang="pl-PL" sz="4400" b="1" i="0" u="none" strike="noStrike" kern="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our</a:t>
            </a:r>
            <a:r>
              <a:rPr kumimoji="0" lang="pl-PL" sz="44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pl-PL" sz="4400" b="1" kern="0" noProof="0" dirty="0" err="1" smtClean="0">
                <a:latin typeface="+mj-lt"/>
                <a:ea typeface="+mj-ea"/>
                <a:cs typeface="+mj-cs"/>
              </a:rPr>
              <a:t>a</a:t>
            </a:r>
            <a:r>
              <a:rPr kumimoji="0" lang="pl-PL" sz="4400" b="1" i="0" u="none" strike="noStrike" kern="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ttention</a:t>
            </a:r>
            <a:endParaRPr kumimoji="0" lang="en-GB" sz="44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930275" y="3908415"/>
            <a:ext cx="7283450" cy="460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70000" tIns="0" rIns="91440" bIns="45720" numCol="1" anchor="t" anchorCtr="0" compatLnSpc="1">
            <a:prstTxWarp prst="textNoShape">
              <a:avLst/>
            </a:prstTxWarp>
          </a:bodyPr>
          <a:lstStyle/>
          <a:p>
            <a:pPr marL="298450" lvl="0" indent="-298450" algn="ctr">
              <a:buClr>
                <a:schemeClr val="accent2"/>
              </a:buClr>
              <a:buSzPct val="80000"/>
              <a:buNone/>
            </a:pPr>
            <a:r>
              <a:rPr kumimoji="0" lang="pl-PL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S.BouHabib@stud.elka.pw.edu.pl</a:t>
            </a:r>
            <a:endParaRPr kumimoji="0" lang="pl-PL" sz="20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tangle 26"/>
          <p:cNvSpPr txBox="1">
            <a:spLocks noChangeArrowheads="1"/>
          </p:cNvSpPr>
          <p:nvPr/>
        </p:nvSpPr>
        <p:spPr bwMode="auto">
          <a:xfrm>
            <a:off x="117475" y="6505575"/>
            <a:ext cx="57023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10000"/>
              </a:lnSpc>
              <a:spcBef>
                <a:spcPct val="0"/>
              </a:spcBef>
              <a:buClrTx/>
              <a:buFontTx/>
              <a:buNone/>
              <a:defRPr sz="800" dirty="0" err="1" smtClean="0">
                <a:solidFill>
                  <a:srgbClr val="000000"/>
                </a:solidFill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112" charset="-128"/>
                <a:cs typeface="+mn-cs"/>
              </a:rPr>
              <a:t>2011.12.15 Warsaw University of technology, Warsaw</a:t>
            </a:r>
            <a:endParaRPr kumimoji="0" lang="en-GB" sz="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112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112" charset="-128"/>
                <a:cs typeface="+mn-cs"/>
              </a:rPr>
              <a:t>Samer Bou Habib</a:t>
            </a:r>
            <a:r>
              <a:rPr kumimoji="0" lang="en-GB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112" charset="-128"/>
                <a:cs typeface="+mn-cs"/>
              </a:rPr>
              <a:t>, </a:t>
            </a:r>
            <a:r>
              <a:rPr kumimoji="0" lang="pl-PL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112" charset="-128"/>
                <a:cs typeface="+mn-cs"/>
              </a:rPr>
              <a:t>Phd</a:t>
            </a:r>
            <a:r>
              <a:rPr kumimoji="0" lang="en-GB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112" charset="-128"/>
                <a:cs typeface="+mn-cs"/>
              </a:rPr>
              <a:t>,</a:t>
            </a:r>
            <a:r>
              <a:rPr kumimoji="0" lang="pl-PL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112" charset="-128"/>
                <a:cs typeface="+mn-cs"/>
              </a:rPr>
              <a:t> student, ISE-WUT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112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Agenda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28561" y="1582057"/>
            <a:ext cx="5702300" cy="3730171"/>
          </a:xfrm>
          <a:solidFill>
            <a:schemeClr val="tx1"/>
          </a:solidFill>
        </p:spPr>
        <p:txBody>
          <a:bodyPr anchor="ctr"/>
          <a:lstStyle/>
          <a:p>
            <a:r>
              <a:rPr lang="pl-PL" dirty="0" err="1" smtClean="0">
                <a:solidFill>
                  <a:schemeClr val="bg1"/>
                </a:solidFill>
              </a:rPr>
              <a:t>Introduction</a:t>
            </a:r>
            <a:r>
              <a:rPr lang="pl-PL" dirty="0" smtClean="0">
                <a:solidFill>
                  <a:schemeClr val="bg1"/>
                </a:solidFill>
              </a:rPr>
              <a:t>/</a:t>
            </a:r>
            <a:r>
              <a:rPr lang="pl-PL" dirty="0" err="1" smtClean="0">
                <a:solidFill>
                  <a:schemeClr val="bg1"/>
                </a:solidFill>
              </a:rPr>
              <a:t>Concept</a:t>
            </a:r>
            <a:endParaRPr lang="pl-PL" dirty="0" smtClean="0">
              <a:solidFill>
                <a:schemeClr val="bg1"/>
              </a:solidFill>
            </a:endParaRPr>
          </a:p>
          <a:p>
            <a:r>
              <a:rPr lang="pl-PL" dirty="0" err="1" smtClean="0">
                <a:solidFill>
                  <a:schemeClr val="bg1"/>
                </a:solidFill>
              </a:rPr>
              <a:t>Frontend</a:t>
            </a:r>
            <a:endParaRPr lang="pl-PL" dirty="0" smtClean="0">
              <a:solidFill>
                <a:schemeClr val="bg1"/>
              </a:solidFill>
            </a:endParaRPr>
          </a:p>
          <a:p>
            <a:r>
              <a:rPr lang="pl-PL" dirty="0" smtClean="0">
                <a:solidFill>
                  <a:schemeClr val="bg1"/>
                </a:solidFill>
              </a:rPr>
              <a:t>ADC </a:t>
            </a:r>
            <a:r>
              <a:rPr lang="pl-PL" dirty="0" smtClean="0">
                <a:solidFill>
                  <a:schemeClr val="bg1"/>
                </a:solidFill>
              </a:rPr>
              <a:t>T</a:t>
            </a:r>
            <a:r>
              <a:rPr lang="pl-PL" dirty="0" smtClean="0">
                <a:solidFill>
                  <a:schemeClr val="bg1"/>
                </a:solidFill>
              </a:rPr>
              <a:t>est</a:t>
            </a:r>
            <a:endParaRPr lang="pl-PL" dirty="0" smtClean="0">
              <a:solidFill>
                <a:schemeClr val="bg1"/>
              </a:solidFill>
            </a:endParaRPr>
          </a:p>
          <a:p>
            <a:r>
              <a:rPr lang="pl-PL" dirty="0" smtClean="0">
                <a:solidFill>
                  <a:schemeClr val="bg1"/>
                </a:solidFill>
              </a:rPr>
              <a:t>FMC </a:t>
            </a:r>
            <a:r>
              <a:rPr lang="pl-PL" dirty="0" smtClean="0">
                <a:solidFill>
                  <a:schemeClr val="bg1"/>
                </a:solidFill>
              </a:rPr>
              <a:t>Design</a:t>
            </a:r>
            <a:endParaRPr lang="pl-PL" dirty="0" smtClean="0">
              <a:solidFill>
                <a:schemeClr val="bg1"/>
              </a:solidFill>
            </a:endParaRPr>
          </a:p>
          <a:p>
            <a:r>
              <a:rPr lang="pl-PL" dirty="0" err="1" smtClean="0">
                <a:solidFill>
                  <a:schemeClr val="bg1"/>
                </a:solidFill>
              </a:rPr>
              <a:t>Plans</a:t>
            </a:r>
            <a:endParaRPr lang="pl-PL" dirty="0" smtClean="0">
              <a:solidFill>
                <a:schemeClr val="bg1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BD3A29-6859-40B5-BBEC-E4687483F0E9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  <p:sp>
        <p:nvSpPr>
          <p:cNvPr id="6" name="Rectangle 26"/>
          <p:cNvSpPr txBox="1">
            <a:spLocks noChangeArrowheads="1"/>
          </p:cNvSpPr>
          <p:nvPr/>
        </p:nvSpPr>
        <p:spPr bwMode="auto">
          <a:xfrm>
            <a:off x="117475" y="6505575"/>
            <a:ext cx="57023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10000"/>
              </a:lnSpc>
              <a:spcBef>
                <a:spcPct val="0"/>
              </a:spcBef>
              <a:buClrTx/>
              <a:buFontTx/>
              <a:buNone/>
              <a:defRPr sz="800" dirty="0" err="1" smtClean="0">
                <a:solidFill>
                  <a:srgbClr val="000000"/>
                </a:solidFill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112" charset="-128"/>
                <a:cs typeface="+mn-cs"/>
              </a:rPr>
              <a:t>2011.12.15 Warsaw University of technology, Warsaw</a:t>
            </a:r>
            <a:endParaRPr kumimoji="0" lang="en-GB" sz="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112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112" charset="-128"/>
                <a:cs typeface="+mn-cs"/>
              </a:rPr>
              <a:t>Samer Bou Habib</a:t>
            </a:r>
            <a:r>
              <a:rPr kumimoji="0" lang="en-GB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112" charset="-128"/>
                <a:cs typeface="+mn-cs"/>
              </a:rPr>
              <a:t>, </a:t>
            </a:r>
            <a:r>
              <a:rPr kumimoji="0" lang="pl-PL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112" charset="-128"/>
                <a:cs typeface="+mn-cs"/>
              </a:rPr>
              <a:t>Phd</a:t>
            </a:r>
            <a:r>
              <a:rPr kumimoji="0" lang="en-GB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112" charset="-128"/>
                <a:cs typeface="+mn-cs"/>
              </a:rPr>
              <a:t>,</a:t>
            </a:r>
            <a:r>
              <a:rPr kumimoji="0" lang="pl-PL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112" charset="-128"/>
                <a:cs typeface="+mn-cs"/>
              </a:rPr>
              <a:t> student, ISE-WUT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112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Hardware </a:t>
            </a:r>
            <a:r>
              <a:rPr lang="pl-PL" dirty="0" err="1" smtClean="0"/>
              <a:t>concept</a:t>
            </a:r>
            <a:endParaRPr lang="pl-PL" dirty="0"/>
          </a:p>
        </p:txBody>
      </p:sp>
      <p:sp>
        <p:nvSpPr>
          <p:cNvPr id="109" name="Symbol zastępczy numeru slajdu 3"/>
          <p:cNvSpPr>
            <a:spLocks noGrp="1"/>
          </p:cNvSpPr>
          <p:nvPr>
            <p:ph type="sldNum" sz="quarter" idx="10"/>
          </p:nvPr>
        </p:nvSpPr>
        <p:spPr>
          <a:xfrm>
            <a:off x="8442325" y="114300"/>
            <a:ext cx="576263" cy="911225"/>
          </a:xfrm>
        </p:spPr>
        <p:txBody>
          <a:bodyPr/>
          <a:lstStyle/>
          <a:p>
            <a:pPr>
              <a:defRPr/>
            </a:pPr>
            <a:fld id="{26BD3A29-6859-40B5-BBEC-E4687483F0E9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  <p:grpSp>
        <p:nvGrpSpPr>
          <p:cNvPr id="33" name="Grupa 32"/>
          <p:cNvGrpSpPr/>
          <p:nvPr/>
        </p:nvGrpSpPr>
        <p:grpSpPr>
          <a:xfrm>
            <a:off x="4397822" y="1788430"/>
            <a:ext cx="590264" cy="3592578"/>
            <a:chOff x="4397822" y="1788430"/>
            <a:chExt cx="590264" cy="3592578"/>
          </a:xfrm>
        </p:grpSpPr>
        <p:sp>
          <p:nvSpPr>
            <p:cNvPr id="58" name="Pięciokąt 57"/>
            <p:cNvSpPr/>
            <p:nvPr/>
          </p:nvSpPr>
          <p:spPr>
            <a:xfrm flipH="1">
              <a:off x="4397822" y="1788430"/>
              <a:ext cx="590264" cy="282468"/>
            </a:xfrm>
            <a:prstGeom prst="homePlate">
              <a:avLst/>
            </a:prstGeom>
            <a:gradFill flip="none" rotWithShape="1">
              <a:gsLst>
                <a:gs pos="0">
                  <a:srgbClr val="7030A0"/>
                </a:gs>
                <a:gs pos="50000">
                  <a:srgbClr val="7030A0"/>
                </a:gs>
                <a:gs pos="100000">
                  <a:srgbClr val="FF0000"/>
                </a:gs>
              </a:gsLst>
              <a:lin ang="10800000" scaled="1"/>
              <a:tileRect/>
            </a:gradFill>
            <a:ln>
              <a:solidFill>
                <a:srgbClr val="002060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buNone/>
              </a:pPr>
              <a:r>
                <a:rPr lang="pl-PL" sz="1050" dirty="0" smtClean="0">
                  <a:solidFill>
                    <a:schemeClr val="bg1"/>
                  </a:solidFill>
                </a:rPr>
                <a:t>ADC</a:t>
              </a:r>
              <a:endParaRPr lang="pl-PL" sz="1050" dirty="0">
                <a:solidFill>
                  <a:schemeClr val="bg1"/>
                </a:solidFill>
              </a:endParaRPr>
            </a:p>
          </p:txBody>
        </p:sp>
        <p:sp>
          <p:nvSpPr>
            <p:cNvPr id="77" name="Pięciokąt 76"/>
            <p:cNvSpPr/>
            <p:nvPr/>
          </p:nvSpPr>
          <p:spPr>
            <a:xfrm flipH="1">
              <a:off x="4397822" y="2231968"/>
              <a:ext cx="590264" cy="282468"/>
            </a:xfrm>
            <a:prstGeom prst="homePlate">
              <a:avLst/>
            </a:prstGeom>
            <a:gradFill flip="none" rotWithShape="1">
              <a:gsLst>
                <a:gs pos="0">
                  <a:srgbClr val="7030A0"/>
                </a:gs>
                <a:gs pos="50000">
                  <a:srgbClr val="7030A0"/>
                </a:gs>
                <a:gs pos="100000">
                  <a:srgbClr val="FF0000"/>
                </a:gs>
              </a:gsLst>
              <a:lin ang="10800000" scaled="1"/>
              <a:tileRect/>
            </a:gradFill>
            <a:ln>
              <a:solidFill>
                <a:srgbClr val="002060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buNone/>
              </a:pPr>
              <a:r>
                <a:rPr lang="pl-PL" sz="1050" dirty="0" smtClean="0">
                  <a:solidFill>
                    <a:schemeClr val="bg1"/>
                  </a:solidFill>
                </a:rPr>
                <a:t>ADC</a:t>
              </a:r>
              <a:endParaRPr lang="pl-PL" sz="1050" dirty="0">
                <a:solidFill>
                  <a:schemeClr val="bg1"/>
                </a:solidFill>
              </a:endParaRPr>
            </a:p>
          </p:txBody>
        </p:sp>
        <p:sp>
          <p:nvSpPr>
            <p:cNvPr id="116" name="Pięciokąt 115"/>
            <p:cNvSpPr/>
            <p:nvPr/>
          </p:nvSpPr>
          <p:spPr>
            <a:xfrm flipH="1">
              <a:off x="4397822" y="4655002"/>
              <a:ext cx="590264" cy="282468"/>
            </a:xfrm>
            <a:prstGeom prst="homePlate">
              <a:avLst/>
            </a:prstGeom>
            <a:gradFill flip="none" rotWithShape="1">
              <a:gsLst>
                <a:gs pos="0">
                  <a:srgbClr val="7030A0"/>
                </a:gs>
                <a:gs pos="50000">
                  <a:srgbClr val="7030A0"/>
                </a:gs>
                <a:gs pos="100000">
                  <a:srgbClr val="FF0000"/>
                </a:gs>
              </a:gsLst>
              <a:lin ang="10800000" scaled="1"/>
              <a:tileRect/>
            </a:gradFill>
            <a:ln>
              <a:solidFill>
                <a:srgbClr val="002060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buNone/>
              </a:pPr>
              <a:r>
                <a:rPr lang="pl-PL" sz="1050" dirty="0" smtClean="0">
                  <a:solidFill>
                    <a:schemeClr val="bg1"/>
                  </a:solidFill>
                </a:rPr>
                <a:t>ADC</a:t>
              </a:r>
              <a:endParaRPr lang="pl-PL" sz="1050" dirty="0">
                <a:solidFill>
                  <a:schemeClr val="bg1"/>
                </a:solidFill>
              </a:endParaRPr>
            </a:p>
          </p:txBody>
        </p:sp>
        <p:sp>
          <p:nvSpPr>
            <p:cNvPr id="118" name="Pięciokąt 117"/>
            <p:cNvSpPr/>
            <p:nvPr/>
          </p:nvSpPr>
          <p:spPr>
            <a:xfrm flipH="1">
              <a:off x="4397822" y="5098540"/>
              <a:ext cx="590264" cy="282468"/>
            </a:xfrm>
            <a:prstGeom prst="homePlate">
              <a:avLst/>
            </a:prstGeom>
            <a:gradFill flip="none" rotWithShape="1">
              <a:gsLst>
                <a:gs pos="0">
                  <a:srgbClr val="7030A0"/>
                </a:gs>
                <a:gs pos="50000">
                  <a:srgbClr val="7030A0"/>
                </a:gs>
                <a:gs pos="100000">
                  <a:srgbClr val="FF0000"/>
                </a:gs>
              </a:gsLst>
              <a:lin ang="10800000" scaled="1"/>
              <a:tileRect/>
            </a:gradFill>
            <a:ln>
              <a:solidFill>
                <a:srgbClr val="002060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buNone/>
              </a:pPr>
              <a:r>
                <a:rPr lang="pl-PL" sz="1050" dirty="0" smtClean="0">
                  <a:solidFill>
                    <a:schemeClr val="bg1"/>
                  </a:solidFill>
                </a:rPr>
                <a:t>ADC</a:t>
              </a:r>
              <a:endParaRPr lang="pl-PL" sz="10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1" name="Grupa 30"/>
          <p:cNvGrpSpPr/>
          <p:nvPr/>
        </p:nvGrpSpPr>
        <p:grpSpPr>
          <a:xfrm>
            <a:off x="2422403" y="1756229"/>
            <a:ext cx="1925457" cy="3601073"/>
            <a:chOff x="2422403" y="1756229"/>
            <a:chExt cx="1925457" cy="3601073"/>
          </a:xfrm>
        </p:grpSpPr>
        <p:sp>
          <p:nvSpPr>
            <p:cNvPr id="60" name="Strzałka w prawo 59"/>
            <p:cNvSpPr/>
            <p:nvPr/>
          </p:nvSpPr>
          <p:spPr>
            <a:xfrm>
              <a:off x="4069832" y="2230567"/>
              <a:ext cx="278028" cy="255370"/>
            </a:xfrm>
            <a:prstGeom prst="rightArrow">
              <a:avLst/>
            </a:prstGeom>
            <a:ln>
              <a:solidFill>
                <a:srgbClr val="7030A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buNone/>
              </a:pPr>
              <a:endParaRPr lang="pl-PL" sz="1050">
                <a:solidFill>
                  <a:srgbClr val="002060"/>
                </a:solidFill>
              </a:endParaRPr>
            </a:p>
          </p:txBody>
        </p:sp>
        <p:sp>
          <p:nvSpPr>
            <p:cNvPr id="84" name="Prostokąt zaokrąglony 83"/>
            <p:cNvSpPr/>
            <p:nvPr/>
          </p:nvSpPr>
          <p:spPr>
            <a:xfrm>
              <a:off x="2422403" y="1756229"/>
              <a:ext cx="1584066" cy="734501"/>
            </a:xfrm>
            <a:prstGeom prst="roundRect">
              <a:avLst/>
            </a:prstGeom>
            <a:ln>
              <a:solidFill>
                <a:srgbClr val="7030A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buNone/>
              </a:pPr>
              <a:r>
                <a:rPr lang="pl-PL" sz="1050" dirty="0" err="1" smtClean="0">
                  <a:solidFill>
                    <a:srgbClr val="002060"/>
                  </a:solidFill>
                </a:rPr>
                <a:t>Opt</a:t>
              </a:r>
              <a:r>
                <a:rPr lang="pl-PL" sz="1050" dirty="0" smtClean="0">
                  <a:solidFill>
                    <a:srgbClr val="002060"/>
                  </a:solidFill>
                </a:rPr>
                <a:t> to RF analog </a:t>
              </a:r>
              <a:r>
                <a:rPr lang="pl-PL" sz="1050" dirty="0" err="1" smtClean="0">
                  <a:solidFill>
                    <a:srgbClr val="002060"/>
                  </a:solidFill>
                </a:rPr>
                <a:t>Frontend</a:t>
              </a:r>
              <a:endParaRPr lang="pl-PL" sz="1050" dirty="0">
                <a:solidFill>
                  <a:srgbClr val="002060"/>
                </a:solidFill>
              </a:endParaRPr>
            </a:p>
          </p:txBody>
        </p:sp>
        <p:sp>
          <p:nvSpPr>
            <p:cNvPr id="110" name="Strzałka w prawo 109"/>
            <p:cNvSpPr/>
            <p:nvPr/>
          </p:nvSpPr>
          <p:spPr>
            <a:xfrm>
              <a:off x="4069832" y="1816910"/>
              <a:ext cx="278028" cy="255370"/>
            </a:xfrm>
            <a:prstGeom prst="rightArrow">
              <a:avLst/>
            </a:prstGeom>
            <a:ln>
              <a:solidFill>
                <a:srgbClr val="7030A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buNone/>
              </a:pPr>
              <a:endParaRPr lang="pl-PL" sz="1050">
                <a:solidFill>
                  <a:srgbClr val="002060"/>
                </a:solidFill>
              </a:endParaRPr>
            </a:p>
          </p:txBody>
        </p:sp>
        <p:sp>
          <p:nvSpPr>
            <p:cNvPr id="111" name="Prostokąt zaokrąglony 110"/>
            <p:cNvSpPr/>
            <p:nvPr/>
          </p:nvSpPr>
          <p:spPr>
            <a:xfrm>
              <a:off x="2422403" y="3098801"/>
              <a:ext cx="1584066" cy="734501"/>
            </a:xfrm>
            <a:prstGeom prst="roundRect">
              <a:avLst/>
            </a:prstGeom>
            <a:ln>
              <a:solidFill>
                <a:srgbClr val="7030A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buNone/>
              </a:pPr>
              <a:r>
                <a:rPr lang="pl-PL" sz="1050" dirty="0" err="1" smtClean="0">
                  <a:solidFill>
                    <a:srgbClr val="002060"/>
                  </a:solidFill>
                </a:rPr>
                <a:t>Opt</a:t>
              </a:r>
              <a:r>
                <a:rPr lang="pl-PL" sz="1050" dirty="0" smtClean="0">
                  <a:solidFill>
                    <a:srgbClr val="002060"/>
                  </a:solidFill>
                </a:rPr>
                <a:t> to RF analog </a:t>
              </a:r>
              <a:r>
                <a:rPr lang="pl-PL" sz="1050" dirty="0" err="1" smtClean="0">
                  <a:solidFill>
                    <a:srgbClr val="002060"/>
                  </a:solidFill>
                </a:rPr>
                <a:t>Frontend</a:t>
              </a:r>
              <a:endParaRPr lang="pl-PL" sz="1050" dirty="0">
                <a:solidFill>
                  <a:srgbClr val="002060"/>
                </a:solidFill>
              </a:endParaRPr>
            </a:p>
          </p:txBody>
        </p:sp>
        <p:sp>
          <p:nvSpPr>
            <p:cNvPr id="113" name="Strzałka w prawo 112"/>
            <p:cNvSpPr/>
            <p:nvPr/>
          </p:nvSpPr>
          <p:spPr>
            <a:xfrm>
              <a:off x="4069832" y="3340909"/>
              <a:ext cx="278028" cy="255370"/>
            </a:xfrm>
            <a:prstGeom prst="rightArrow">
              <a:avLst/>
            </a:prstGeom>
            <a:ln>
              <a:solidFill>
                <a:srgbClr val="7030A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buNone/>
              </a:pPr>
              <a:endParaRPr lang="pl-PL" sz="1050">
                <a:solidFill>
                  <a:srgbClr val="002060"/>
                </a:solidFill>
              </a:endParaRPr>
            </a:p>
          </p:txBody>
        </p:sp>
        <p:sp>
          <p:nvSpPr>
            <p:cNvPr id="121" name="Strzałka w prawo 120"/>
            <p:cNvSpPr/>
            <p:nvPr/>
          </p:nvSpPr>
          <p:spPr>
            <a:xfrm>
              <a:off x="4069832" y="5097139"/>
              <a:ext cx="278028" cy="255370"/>
            </a:xfrm>
            <a:prstGeom prst="rightArrow">
              <a:avLst/>
            </a:prstGeom>
            <a:ln>
              <a:solidFill>
                <a:srgbClr val="7030A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buNone/>
              </a:pPr>
              <a:endParaRPr lang="pl-PL" sz="1050">
                <a:solidFill>
                  <a:srgbClr val="002060"/>
                </a:solidFill>
              </a:endParaRPr>
            </a:p>
          </p:txBody>
        </p:sp>
        <p:sp>
          <p:nvSpPr>
            <p:cNvPr id="122" name="Prostokąt zaokrąglony 121"/>
            <p:cNvSpPr/>
            <p:nvPr/>
          </p:nvSpPr>
          <p:spPr>
            <a:xfrm>
              <a:off x="2422403" y="4622801"/>
              <a:ext cx="1584066" cy="734501"/>
            </a:xfrm>
            <a:prstGeom prst="roundRect">
              <a:avLst/>
            </a:prstGeom>
            <a:ln>
              <a:solidFill>
                <a:srgbClr val="7030A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buNone/>
              </a:pPr>
              <a:r>
                <a:rPr lang="pl-PL" sz="1050" dirty="0" err="1" smtClean="0">
                  <a:solidFill>
                    <a:srgbClr val="002060"/>
                  </a:solidFill>
                </a:rPr>
                <a:t>Opt</a:t>
              </a:r>
              <a:r>
                <a:rPr lang="pl-PL" sz="1050" dirty="0" smtClean="0">
                  <a:solidFill>
                    <a:srgbClr val="002060"/>
                  </a:solidFill>
                </a:rPr>
                <a:t> to RF analog </a:t>
              </a:r>
              <a:r>
                <a:rPr lang="pl-PL" sz="1050" dirty="0" err="1" smtClean="0">
                  <a:solidFill>
                    <a:srgbClr val="002060"/>
                  </a:solidFill>
                </a:rPr>
                <a:t>Frontend</a:t>
              </a:r>
              <a:endParaRPr lang="pl-PL" sz="1050" dirty="0">
                <a:solidFill>
                  <a:srgbClr val="002060"/>
                </a:solidFill>
              </a:endParaRPr>
            </a:p>
          </p:txBody>
        </p:sp>
        <p:sp>
          <p:nvSpPr>
            <p:cNvPr id="123" name="Strzałka w prawo 122"/>
            <p:cNvSpPr/>
            <p:nvPr/>
          </p:nvSpPr>
          <p:spPr>
            <a:xfrm>
              <a:off x="4069832" y="4683482"/>
              <a:ext cx="278028" cy="255370"/>
            </a:xfrm>
            <a:prstGeom prst="rightArrow">
              <a:avLst/>
            </a:prstGeom>
            <a:ln>
              <a:solidFill>
                <a:srgbClr val="7030A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buNone/>
              </a:pPr>
              <a:endParaRPr lang="pl-PL" sz="1050">
                <a:solidFill>
                  <a:srgbClr val="002060"/>
                </a:solidFill>
              </a:endParaRPr>
            </a:p>
          </p:txBody>
        </p:sp>
      </p:grpSp>
      <p:grpSp>
        <p:nvGrpSpPr>
          <p:cNvPr id="30" name="Grupa 29"/>
          <p:cNvGrpSpPr/>
          <p:nvPr/>
        </p:nvGrpSpPr>
        <p:grpSpPr>
          <a:xfrm>
            <a:off x="972451" y="1908628"/>
            <a:ext cx="1349830" cy="3301611"/>
            <a:chOff x="972451" y="1908628"/>
            <a:chExt cx="1349830" cy="3301611"/>
          </a:xfrm>
        </p:grpSpPr>
        <p:sp>
          <p:nvSpPr>
            <p:cNvPr id="69" name="Strzałka w prawo 68"/>
            <p:cNvSpPr/>
            <p:nvPr/>
          </p:nvSpPr>
          <p:spPr>
            <a:xfrm>
              <a:off x="972451" y="3222171"/>
              <a:ext cx="1349830" cy="435039"/>
            </a:xfrm>
            <a:prstGeom prst="rightArrow">
              <a:avLst/>
            </a:prstGeom>
            <a:ln>
              <a:solidFill>
                <a:srgbClr val="7030A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buNone/>
              </a:pPr>
              <a:r>
                <a:rPr lang="pl-PL" sz="1050" dirty="0" smtClean="0">
                  <a:solidFill>
                    <a:srgbClr val="002060"/>
                  </a:solidFill>
                </a:rPr>
                <a:t>216 </a:t>
              </a:r>
              <a:r>
                <a:rPr lang="pl-PL" sz="1050" dirty="0" err="1" smtClean="0">
                  <a:solidFill>
                    <a:srgbClr val="002060"/>
                  </a:solidFill>
                </a:rPr>
                <a:t>Mhz</a:t>
              </a:r>
              <a:r>
                <a:rPr lang="pl-PL" sz="1050" dirty="0" smtClean="0">
                  <a:solidFill>
                    <a:srgbClr val="002060"/>
                  </a:solidFill>
                </a:rPr>
                <a:t> </a:t>
              </a:r>
              <a:r>
                <a:rPr lang="pl-PL" sz="1050" dirty="0" err="1" smtClean="0">
                  <a:solidFill>
                    <a:srgbClr val="002060"/>
                  </a:solidFill>
                </a:rPr>
                <a:t>pulses</a:t>
              </a:r>
              <a:endParaRPr lang="pl-PL" sz="1050" dirty="0" smtClean="0">
                <a:solidFill>
                  <a:srgbClr val="002060"/>
                </a:solidFill>
              </a:endParaRPr>
            </a:p>
          </p:txBody>
        </p:sp>
        <p:sp>
          <p:nvSpPr>
            <p:cNvPr id="114" name="Strzałka w prawo 113"/>
            <p:cNvSpPr/>
            <p:nvPr/>
          </p:nvSpPr>
          <p:spPr>
            <a:xfrm>
              <a:off x="972451" y="1908628"/>
              <a:ext cx="1349830" cy="435039"/>
            </a:xfrm>
            <a:prstGeom prst="rightArrow">
              <a:avLst/>
            </a:prstGeom>
            <a:ln>
              <a:solidFill>
                <a:srgbClr val="7030A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buNone/>
              </a:pPr>
              <a:r>
                <a:rPr lang="pl-PL" sz="1050" dirty="0" smtClean="0">
                  <a:solidFill>
                    <a:srgbClr val="002060"/>
                  </a:solidFill>
                </a:rPr>
                <a:t>216 </a:t>
              </a:r>
              <a:r>
                <a:rPr lang="pl-PL" sz="1050" dirty="0" err="1" smtClean="0">
                  <a:solidFill>
                    <a:srgbClr val="002060"/>
                  </a:solidFill>
                </a:rPr>
                <a:t>Mhz</a:t>
              </a:r>
              <a:r>
                <a:rPr lang="pl-PL" sz="1050" dirty="0" smtClean="0">
                  <a:solidFill>
                    <a:srgbClr val="002060"/>
                  </a:solidFill>
                </a:rPr>
                <a:t> </a:t>
              </a:r>
              <a:r>
                <a:rPr lang="pl-PL" sz="1050" dirty="0" err="1" smtClean="0">
                  <a:solidFill>
                    <a:srgbClr val="002060"/>
                  </a:solidFill>
                </a:rPr>
                <a:t>pulses</a:t>
              </a:r>
              <a:endParaRPr lang="pl-PL" sz="1050" dirty="0" smtClean="0">
                <a:solidFill>
                  <a:srgbClr val="002060"/>
                </a:solidFill>
              </a:endParaRPr>
            </a:p>
          </p:txBody>
        </p:sp>
        <p:sp>
          <p:nvSpPr>
            <p:cNvPr id="124" name="Strzałka w prawo 123"/>
            <p:cNvSpPr/>
            <p:nvPr/>
          </p:nvSpPr>
          <p:spPr>
            <a:xfrm>
              <a:off x="972451" y="4775200"/>
              <a:ext cx="1349830" cy="435039"/>
            </a:xfrm>
            <a:prstGeom prst="rightArrow">
              <a:avLst/>
            </a:prstGeom>
            <a:ln>
              <a:solidFill>
                <a:srgbClr val="7030A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buNone/>
              </a:pPr>
              <a:r>
                <a:rPr lang="pl-PL" sz="1050" dirty="0" smtClean="0">
                  <a:solidFill>
                    <a:srgbClr val="002060"/>
                  </a:solidFill>
                </a:rPr>
                <a:t>216 </a:t>
              </a:r>
              <a:r>
                <a:rPr lang="pl-PL" sz="1050" dirty="0" err="1" smtClean="0">
                  <a:solidFill>
                    <a:srgbClr val="002060"/>
                  </a:solidFill>
                </a:rPr>
                <a:t>Mhz</a:t>
              </a:r>
              <a:r>
                <a:rPr lang="pl-PL" sz="1050" dirty="0" smtClean="0">
                  <a:solidFill>
                    <a:srgbClr val="002060"/>
                  </a:solidFill>
                </a:rPr>
                <a:t> </a:t>
              </a:r>
              <a:r>
                <a:rPr lang="pl-PL" sz="1050" dirty="0" err="1" smtClean="0">
                  <a:solidFill>
                    <a:srgbClr val="002060"/>
                  </a:solidFill>
                </a:rPr>
                <a:t>pulses</a:t>
              </a:r>
              <a:endParaRPr lang="pl-PL" sz="1050" dirty="0" smtClean="0">
                <a:solidFill>
                  <a:srgbClr val="002060"/>
                </a:solidFill>
              </a:endParaRPr>
            </a:p>
          </p:txBody>
        </p:sp>
      </p:grpSp>
      <p:grpSp>
        <p:nvGrpSpPr>
          <p:cNvPr id="32" name="Grupa 31"/>
          <p:cNvGrpSpPr/>
          <p:nvPr/>
        </p:nvGrpSpPr>
        <p:grpSpPr>
          <a:xfrm>
            <a:off x="4397822" y="2554516"/>
            <a:ext cx="970483" cy="2061027"/>
            <a:chOff x="4397822" y="2554516"/>
            <a:chExt cx="970483" cy="2061027"/>
          </a:xfrm>
        </p:grpSpPr>
        <p:sp>
          <p:nvSpPr>
            <p:cNvPr id="108" name="Strzałka w górę 107"/>
            <p:cNvSpPr/>
            <p:nvPr/>
          </p:nvSpPr>
          <p:spPr>
            <a:xfrm flipH="1">
              <a:off x="4639372" y="2554516"/>
              <a:ext cx="273707" cy="609021"/>
            </a:xfrm>
            <a:prstGeom prst="upArrow">
              <a:avLst/>
            </a:prstGeom>
            <a:solidFill>
              <a:schemeClr val="accent1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buNone/>
              </a:pPr>
              <a:endParaRPr lang="pl-PL" sz="1050">
                <a:solidFill>
                  <a:srgbClr val="002060"/>
                </a:solidFill>
              </a:endParaRPr>
            </a:p>
          </p:txBody>
        </p:sp>
        <p:sp>
          <p:nvSpPr>
            <p:cNvPr id="100" name="Prostokąt zaokrąglony 99"/>
            <p:cNvSpPr/>
            <p:nvPr/>
          </p:nvSpPr>
          <p:spPr>
            <a:xfrm>
              <a:off x="4397822" y="3121698"/>
              <a:ext cx="970483" cy="718364"/>
            </a:xfrm>
            <a:prstGeom prst="roundRect">
              <a:avLst/>
            </a:prstGeom>
            <a:ln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buNone/>
              </a:pPr>
              <a:r>
                <a:rPr lang="pl-PL" sz="1050" dirty="0" err="1" smtClean="0">
                  <a:solidFill>
                    <a:srgbClr val="002060"/>
                  </a:solidFill>
                </a:rPr>
                <a:t>Clock</a:t>
              </a:r>
              <a:r>
                <a:rPr lang="pl-PL" sz="1050" dirty="0" smtClean="0">
                  <a:solidFill>
                    <a:srgbClr val="002060"/>
                  </a:solidFill>
                </a:rPr>
                <a:t> </a:t>
              </a:r>
              <a:r>
                <a:rPr lang="pl-PL" sz="1050" dirty="0" err="1" smtClean="0">
                  <a:solidFill>
                    <a:srgbClr val="002060"/>
                  </a:solidFill>
                </a:rPr>
                <a:t>distribution</a:t>
              </a:r>
              <a:endParaRPr lang="pl-PL" sz="1050" dirty="0">
                <a:solidFill>
                  <a:srgbClr val="002060"/>
                </a:solidFill>
              </a:endParaRPr>
            </a:p>
          </p:txBody>
        </p:sp>
        <p:sp>
          <p:nvSpPr>
            <p:cNvPr id="125" name="Strzałka w górę 124"/>
            <p:cNvSpPr/>
            <p:nvPr/>
          </p:nvSpPr>
          <p:spPr>
            <a:xfrm flipH="1" flipV="1">
              <a:off x="4639372" y="3881994"/>
              <a:ext cx="266451" cy="733549"/>
            </a:xfrm>
            <a:prstGeom prst="upArrow">
              <a:avLst/>
            </a:prstGeom>
            <a:solidFill>
              <a:schemeClr val="accent1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buNone/>
              </a:pPr>
              <a:endParaRPr lang="pl-PL" sz="1050">
                <a:solidFill>
                  <a:srgbClr val="002060"/>
                </a:solidFill>
              </a:endParaRPr>
            </a:p>
          </p:txBody>
        </p:sp>
      </p:grpSp>
      <p:grpSp>
        <p:nvGrpSpPr>
          <p:cNvPr id="34" name="Grupa 33"/>
          <p:cNvGrpSpPr/>
          <p:nvPr/>
        </p:nvGrpSpPr>
        <p:grpSpPr>
          <a:xfrm>
            <a:off x="4946108" y="2198449"/>
            <a:ext cx="3965663" cy="2718834"/>
            <a:chOff x="4946108" y="2198449"/>
            <a:chExt cx="3965663" cy="2718834"/>
          </a:xfrm>
        </p:grpSpPr>
        <p:sp>
          <p:nvSpPr>
            <p:cNvPr id="61" name="Prostokąt zaokrąglony 60"/>
            <p:cNvSpPr/>
            <p:nvPr/>
          </p:nvSpPr>
          <p:spPr>
            <a:xfrm>
              <a:off x="6488471" y="2736860"/>
              <a:ext cx="1520704" cy="1457341"/>
            </a:xfrm>
            <a:prstGeom prst="roundRect">
              <a:avLst>
                <a:gd name="adj" fmla="val 8938"/>
              </a:avLst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buNone/>
              </a:pPr>
              <a:r>
                <a:rPr lang="pl-PL" sz="1050" dirty="0" smtClean="0">
                  <a:solidFill>
                    <a:srgbClr val="002060"/>
                  </a:solidFill>
                </a:rPr>
                <a:t>FPGA  (Digital </a:t>
              </a:r>
              <a:r>
                <a:rPr lang="pl-PL" sz="1050" dirty="0" err="1" smtClean="0">
                  <a:solidFill>
                    <a:srgbClr val="002060"/>
                  </a:solidFill>
                </a:rPr>
                <a:t>processing</a:t>
              </a:r>
              <a:r>
                <a:rPr lang="pl-PL" sz="1050" dirty="0" smtClean="0">
                  <a:solidFill>
                    <a:srgbClr val="002060"/>
                  </a:solidFill>
                </a:rPr>
                <a:t>)</a:t>
              </a:r>
            </a:p>
          </p:txBody>
        </p:sp>
        <p:sp>
          <p:nvSpPr>
            <p:cNvPr id="62" name="Strzałka w prawo 61"/>
            <p:cNvSpPr/>
            <p:nvPr/>
          </p:nvSpPr>
          <p:spPr>
            <a:xfrm rot="2449828">
              <a:off x="4946108" y="2198449"/>
              <a:ext cx="1524371" cy="396551"/>
            </a:xfrm>
            <a:prstGeom prst="rightArrow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buNone/>
              </a:pPr>
              <a:endParaRPr lang="pl-PL" sz="1050">
                <a:solidFill>
                  <a:srgbClr val="002060"/>
                </a:solidFill>
              </a:endParaRPr>
            </a:p>
          </p:txBody>
        </p:sp>
        <p:sp>
          <p:nvSpPr>
            <p:cNvPr id="126" name="Strzałka w prawo 125"/>
            <p:cNvSpPr/>
            <p:nvPr/>
          </p:nvSpPr>
          <p:spPr>
            <a:xfrm rot="2449828">
              <a:off x="4982393" y="2612106"/>
              <a:ext cx="1524371" cy="396551"/>
            </a:xfrm>
            <a:prstGeom prst="rightArrow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buNone/>
              </a:pPr>
              <a:endParaRPr lang="pl-PL" sz="1050">
                <a:solidFill>
                  <a:srgbClr val="002060"/>
                </a:solidFill>
              </a:endParaRPr>
            </a:p>
          </p:txBody>
        </p:sp>
        <p:sp>
          <p:nvSpPr>
            <p:cNvPr id="127" name="Strzałka w prawo 126"/>
            <p:cNvSpPr/>
            <p:nvPr/>
          </p:nvSpPr>
          <p:spPr>
            <a:xfrm rot="19049678">
              <a:off x="4953368" y="4107075"/>
              <a:ext cx="1524371" cy="396551"/>
            </a:xfrm>
            <a:prstGeom prst="rightArrow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buNone/>
              </a:pPr>
              <a:endParaRPr lang="pl-PL" sz="1050">
                <a:solidFill>
                  <a:srgbClr val="002060"/>
                </a:solidFill>
              </a:endParaRPr>
            </a:p>
          </p:txBody>
        </p:sp>
        <p:sp>
          <p:nvSpPr>
            <p:cNvPr id="128" name="Strzałka w prawo 127"/>
            <p:cNvSpPr/>
            <p:nvPr/>
          </p:nvSpPr>
          <p:spPr>
            <a:xfrm rot="19049678">
              <a:off x="4989653" y="4520732"/>
              <a:ext cx="1524371" cy="396551"/>
            </a:xfrm>
            <a:prstGeom prst="rightArrow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buNone/>
              </a:pPr>
              <a:endParaRPr lang="pl-PL" sz="1050">
                <a:solidFill>
                  <a:srgbClr val="002060"/>
                </a:solidFill>
              </a:endParaRPr>
            </a:p>
          </p:txBody>
        </p:sp>
        <p:sp>
          <p:nvSpPr>
            <p:cNvPr id="129" name="Strzałka w prawo 128"/>
            <p:cNvSpPr/>
            <p:nvPr/>
          </p:nvSpPr>
          <p:spPr>
            <a:xfrm>
              <a:off x="8200571" y="2873830"/>
              <a:ext cx="711200" cy="1175656"/>
            </a:xfrm>
            <a:prstGeom prst="rightArrow">
              <a:avLst/>
            </a:prstGeom>
            <a:ln>
              <a:solidFill>
                <a:srgbClr val="7030A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buNone/>
              </a:pPr>
              <a:endParaRPr lang="pl-PL" sz="1050" dirty="0" smtClean="0">
                <a:solidFill>
                  <a:srgbClr val="00206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Hardware </a:t>
            </a:r>
            <a:r>
              <a:rPr lang="pl-PL" dirty="0" err="1" smtClean="0"/>
              <a:t>concept</a:t>
            </a:r>
            <a:endParaRPr lang="pl-PL" dirty="0"/>
          </a:p>
        </p:txBody>
      </p:sp>
      <p:sp>
        <p:nvSpPr>
          <p:cNvPr id="109" name="Symbol zastępczy numeru slajdu 3"/>
          <p:cNvSpPr>
            <a:spLocks noGrp="1"/>
          </p:cNvSpPr>
          <p:nvPr>
            <p:ph type="sldNum" sz="quarter" idx="10"/>
          </p:nvPr>
        </p:nvSpPr>
        <p:spPr>
          <a:xfrm>
            <a:off x="8442325" y="114300"/>
            <a:ext cx="576263" cy="911225"/>
          </a:xfrm>
        </p:spPr>
        <p:txBody>
          <a:bodyPr/>
          <a:lstStyle/>
          <a:p>
            <a:pPr>
              <a:defRPr/>
            </a:pPr>
            <a:fld id="{26BD3A29-6859-40B5-BBEC-E4687483F0E9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  <p:grpSp>
        <p:nvGrpSpPr>
          <p:cNvPr id="3" name="Grupa 32"/>
          <p:cNvGrpSpPr/>
          <p:nvPr/>
        </p:nvGrpSpPr>
        <p:grpSpPr>
          <a:xfrm>
            <a:off x="4397822" y="1788430"/>
            <a:ext cx="590264" cy="3592578"/>
            <a:chOff x="4397822" y="1788430"/>
            <a:chExt cx="590264" cy="3592578"/>
          </a:xfrm>
          <a:gradFill>
            <a:gsLst>
              <a:gs pos="0">
                <a:schemeClr val="accent1">
                  <a:tint val="66000"/>
                  <a:satMod val="160000"/>
                  <a:alpha val="5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grpSpPr>
        <p:sp>
          <p:nvSpPr>
            <p:cNvPr id="58" name="Pięciokąt 57"/>
            <p:cNvSpPr/>
            <p:nvPr/>
          </p:nvSpPr>
          <p:spPr>
            <a:xfrm flipH="1">
              <a:off x="4397822" y="1788430"/>
              <a:ext cx="590264" cy="282468"/>
            </a:xfrm>
            <a:prstGeom prst="homePlate">
              <a:avLst/>
            </a:prstGeom>
            <a:grpFill/>
            <a:ln>
              <a:solidFill>
                <a:srgbClr val="7030A0">
                  <a:alpha val="25000"/>
                </a:srgbClr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buNone/>
              </a:pPr>
              <a:r>
                <a:rPr lang="pl-PL" sz="1050" dirty="0" smtClean="0">
                  <a:solidFill>
                    <a:schemeClr val="bg2">
                      <a:lumMod val="75000"/>
                    </a:schemeClr>
                  </a:solidFill>
                </a:rPr>
                <a:t>ADC</a:t>
              </a:r>
              <a:endParaRPr lang="pl-PL" sz="1050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77" name="Pięciokąt 76"/>
            <p:cNvSpPr/>
            <p:nvPr/>
          </p:nvSpPr>
          <p:spPr>
            <a:xfrm flipH="1">
              <a:off x="4397822" y="2231968"/>
              <a:ext cx="590264" cy="282468"/>
            </a:xfrm>
            <a:prstGeom prst="homePlate">
              <a:avLst/>
            </a:prstGeom>
            <a:grpFill/>
            <a:ln>
              <a:solidFill>
                <a:srgbClr val="7030A0">
                  <a:alpha val="25000"/>
                </a:srgbClr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buNone/>
              </a:pPr>
              <a:r>
                <a:rPr lang="pl-PL" sz="1050" dirty="0" smtClean="0">
                  <a:solidFill>
                    <a:schemeClr val="bg2">
                      <a:lumMod val="75000"/>
                    </a:schemeClr>
                  </a:solidFill>
                </a:rPr>
                <a:t>ADC</a:t>
              </a:r>
              <a:endParaRPr lang="pl-PL" sz="1050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116" name="Pięciokąt 115"/>
            <p:cNvSpPr/>
            <p:nvPr/>
          </p:nvSpPr>
          <p:spPr>
            <a:xfrm flipH="1">
              <a:off x="4397822" y="4655002"/>
              <a:ext cx="590264" cy="282468"/>
            </a:xfrm>
            <a:prstGeom prst="homePlate">
              <a:avLst/>
            </a:prstGeom>
            <a:grpFill/>
            <a:ln>
              <a:solidFill>
                <a:srgbClr val="7030A0">
                  <a:alpha val="25000"/>
                </a:srgbClr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buNone/>
              </a:pPr>
              <a:r>
                <a:rPr lang="pl-PL" sz="1050" dirty="0" smtClean="0">
                  <a:solidFill>
                    <a:schemeClr val="bg2">
                      <a:lumMod val="75000"/>
                    </a:schemeClr>
                  </a:solidFill>
                </a:rPr>
                <a:t>ADC</a:t>
              </a:r>
              <a:endParaRPr lang="pl-PL" sz="1050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118" name="Pięciokąt 117"/>
            <p:cNvSpPr/>
            <p:nvPr/>
          </p:nvSpPr>
          <p:spPr>
            <a:xfrm flipH="1">
              <a:off x="4397822" y="5098540"/>
              <a:ext cx="590264" cy="282468"/>
            </a:xfrm>
            <a:prstGeom prst="homePlate">
              <a:avLst/>
            </a:prstGeom>
            <a:grpFill/>
            <a:ln>
              <a:solidFill>
                <a:srgbClr val="7030A0">
                  <a:alpha val="25000"/>
                </a:srgbClr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buNone/>
              </a:pPr>
              <a:r>
                <a:rPr lang="pl-PL" sz="1050" dirty="0" smtClean="0">
                  <a:solidFill>
                    <a:schemeClr val="bg2">
                      <a:lumMod val="75000"/>
                    </a:schemeClr>
                  </a:solidFill>
                </a:rPr>
                <a:t>ADC</a:t>
              </a:r>
              <a:endParaRPr lang="pl-PL" sz="1050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</p:grpSp>
      <p:grpSp>
        <p:nvGrpSpPr>
          <p:cNvPr id="4" name="Grupa 30"/>
          <p:cNvGrpSpPr/>
          <p:nvPr/>
        </p:nvGrpSpPr>
        <p:grpSpPr>
          <a:xfrm>
            <a:off x="2422403" y="1756229"/>
            <a:ext cx="1925457" cy="3601073"/>
            <a:chOff x="2422403" y="1756229"/>
            <a:chExt cx="1925457" cy="3601073"/>
          </a:xfrm>
        </p:grpSpPr>
        <p:sp>
          <p:nvSpPr>
            <p:cNvPr id="60" name="Strzałka w prawo 59"/>
            <p:cNvSpPr/>
            <p:nvPr/>
          </p:nvSpPr>
          <p:spPr>
            <a:xfrm>
              <a:off x="4069832" y="2230567"/>
              <a:ext cx="278028" cy="255370"/>
            </a:xfrm>
            <a:prstGeom prst="rightArrow">
              <a:avLst/>
            </a:prstGeom>
            <a:ln>
              <a:solidFill>
                <a:srgbClr val="7030A0">
                  <a:alpha val="50000"/>
                </a:srgb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buNone/>
              </a:pPr>
              <a:endParaRPr lang="pl-PL" sz="1050">
                <a:solidFill>
                  <a:srgbClr val="002060"/>
                </a:solidFill>
              </a:endParaRPr>
            </a:p>
          </p:txBody>
        </p:sp>
        <p:sp>
          <p:nvSpPr>
            <p:cNvPr id="84" name="Prostokąt zaokrąglony 83"/>
            <p:cNvSpPr/>
            <p:nvPr/>
          </p:nvSpPr>
          <p:spPr>
            <a:xfrm>
              <a:off x="2422403" y="1756229"/>
              <a:ext cx="1584066" cy="734501"/>
            </a:xfrm>
            <a:prstGeom prst="roundRect">
              <a:avLst/>
            </a:prstGeom>
            <a:ln>
              <a:solidFill>
                <a:srgbClr val="7030A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buNone/>
              </a:pPr>
              <a:r>
                <a:rPr lang="pl-PL" sz="1050" dirty="0" err="1" smtClean="0">
                  <a:solidFill>
                    <a:srgbClr val="002060"/>
                  </a:solidFill>
                </a:rPr>
                <a:t>Opt</a:t>
              </a:r>
              <a:r>
                <a:rPr lang="pl-PL" sz="1050" dirty="0" smtClean="0">
                  <a:solidFill>
                    <a:srgbClr val="002060"/>
                  </a:solidFill>
                </a:rPr>
                <a:t> to RF analog </a:t>
              </a:r>
              <a:r>
                <a:rPr lang="pl-PL" sz="1050" dirty="0" err="1" smtClean="0">
                  <a:solidFill>
                    <a:srgbClr val="002060"/>
                  </a:solidFill>
                </a:rPr>
                <a:t>Frontend</a:t>
              </a:r>
              <a:endParaRPr lang="pl-PL" sz="1050" dirty="0">
                <a:solidFill>
                  <a:srgbClr val="002060"/>
                </a:solidFill>
              </a:endParaRPr>
            </a:p>
          </p:txBody>
        </p:sp>
        <p:sp>
          <p:nvSpPr>
            <p:cNvPr id="110" name="Strzałka w prawo 109"/>
            <p:cNvSpPr/>
            <p:nvPr/>
          </p:nvSpPr>
          <p:spPr>
            <a:xfrm>
              <a:off x="4069832" y="1816910"/>
              <a:ext cx="278028" cy="255370"/>
            </a:xfrm>
            <a:prstGeom prst="rightArrow">
              <a:avLst/>
            </a:prstGeom>
            <a:ln>
              <a:solidFill>
                <a:srgbClr val="7030A0">
                  <a:alpha val="50000"/>
                </a:srgb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buNone/>
              </a:pPr>
              <a:endParaRPr lang="pl-PL" sz="1050">
                <a:solidFill>
                  <a:srgbClr val="002060"/>
                </a:solidFill>
              </a:endParaRPr>
            </a:p>
          </p:txBody>
        </p:sp>
        <p:sp>
          <p:nvSpPr>
            <p:cNvPr id="111" name="Prostokąt zaokrąglony 110"/>
            <p:cNvSpPr/>
            <p:nvPr/>
          </p:nvSpPr>
          <p:spPr>
            <a:xfrm>
              <a:off x="2422403" y="3098801"/>
              <a:ext cx="1584066" cy="734501"/>
            </a:xfrm>
            <a:prstGeom prst="roundRect">
              <a:avLst/>
            </a:prstGeom>
            <a:ln>
              <a:solidFill>
                <a:srgbClr val="7030A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buNone/>
              </a:pPr>
              <a:r>
                <a:rPr lang="pl-PL" sz="1050" dirty="0" err="1" smtClean="0">
                  <a:solidFill>
                    <a:srgbClr val="002060"/>
                  </a:solidFill>
                </a:rPr>
                <a:t>Opt</a:t>
              </a:r>
              <a:r>
                <a:rPr lang="pl-PL" sz="1050" dirty="0" smtClean="0">
                  <a:solidFill>
                    <a:srgbClr val="002060"/>
                  </a:solidFill>
                </a:rPr>
                <a:t> to RF analog </a:t>
              </a:r>
              <a:r>
                <a:rPr lang="pl-PL" sz="1050" dirty="0" err="1" smtClean="0">
                  <a:solidFill>
                    <a:srgbClr val="002060"/>
                  </a:solidFill>
                </a:rPr>
                <a:t>Frontend</a:t>
              </a:r>
              <a:endParaRPr lang="pl-PL" sz="1050" dirty="0">
                <a:solidFill>
                  <a:srgbClr val="002060"/>
                </a:solidFill>
              </a:endParaRPr>
            </a:p>
          </p:txBody>
        </p:sp>
        <p:sp>
          <p:nvSpPr>
            <p:cNvPr id="113" name="Strzałka w prawo 112"/>
            <p:cNvSpPr/>
            <p:nvPr/>
          </p:nvSpPr>
          <p:spPr>
            <a:xfrm>
              <a:off x="4069832" y="3340909"/>
              <a:ext cx="278028" cy="255370"/>
            </a:xfrm>
            <a:prstGeom prst="rightArrow">
              <a:avLst/>
            </a:prstGeom>
            <a:ln>
              <a:solidFill>
                <a:srgbClr val="7030A0">
                  <a:alpha val="50000"/>
                </a:srgb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buNone/>
              </a:pPr>
              <a:endParaRPr lang="pl-PL" sz="1050">
                <a:solidFill>
                  <a:srgbClr val="002060"/>
                </a:solidFill>
              </a:endParaRPr>
            </a:p>
          </p:txBody>
        </p:sp>
        <p:sp>
          <p:nvSpPr>
            <p:cNvPr id="121" name="Strzałka w prawo 120"/>
            <p:cNvSpPr/>
            <p:nvPr/>
          </p:nvSpPr>
          <p:spPr>
            <a:xfrm>
              <a:off x="4069832" y="5097139"/>
              <a:ext cx="278028" cy="255370"/>
            </a:xfrm>
            <a:prstGeom prst="rightArrow">
              <a:avLst/>
            </a:prstGeom>
            <a:ln>
              <a:solidFill>
                <a:srgbClr val="7030A0">
                  <a:alpha val="50000"/>
                </a:srgb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buNone/>
              </a:pPr>
              <a:endParaRPr lang="pl-PL" sz="1050">
                <a:solidFill>
                  <a:srgbClr val="002060"/>
                </a:solidFill>
              </a:endParaRPr>
            </a:p>
          </p:txBody>
        </p:sp>
        <p:sp>
          <p:nvSpPr>
            <p:cNvPr id="122" name="Prostokąt zaokrąglony 121"/>
            <p:cNvSpPr/>
            <p:nvPr/>
          </p:nvSpPr>
          <p:spPr>
            <a:xfrm>
              <a:off x="2422403" y="4622801"/>
              <a:ext cx="1584066" cy="734501"/>
            </a:xfrm>
            <a:prstGeom prst="roundRect">
              <a:avLst/>
            </a:prstGeom>
            <a:ln>
              <a:solidFill>
                <a:srgbClr val="7030A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buNone/>
              </a:pPr>
              <a:r>
                <a:rPr lang="pl-PL" sz="1050" dirty="0" err="1" smtClean="0">
                  <a:solidFill>
                    <a:srgbClr val="002060"/>
                  </a:solidFill>
                </a:rPr>
                <a:t>Opt</a:t>
              </a:r>
              <a:r>
                <a:rPr lang="pl-PL" sz="1050" dirty="0" smtClean="0">
                  <a:solidFill>
                    <a:srgbClr val="002060"/>
                  </a:solidFill>
                </a:rPr>
                <a:t> to RF analog </a:t>
              </a:r>
              <a:r>
                <a:rPr lang="pl-PL" sz="1050" dirty="0" err="1" smtClean="0">
                  <a:solidFill>
                    <a:srgbClr val="002060"/>
                  </a:solidFill>
                </a:rPr>
                <a:t>Frontend</a:t>
              </a:r>
              <a:endParaRPr lang="pl-PL" sz="1050" dirty="0">
                <a:solidFill>
                  <a:srgbClr val="002060"/>
                </a:solidFill>
              </a:endParaRPr>
            </a:p>
          </p:txBody>
        </p:sp>
        <p:sp>
          <p:nvSpPr>
            <p:cNvPr id="123" name="Strzałka w prawo 122"/>
            <p:cNvSpPr/>
            <p:nvPr/>
          </p:nvSpPr>
          <p:spPr>
            <a:xfrm>
              <a:off x="4069832" y="4683482"/>
              <a:ext cx="278028" cy="255370"/>
            </a:xfrm>
            <a:prstGeom prst="rightArrow">
              <a:avLst/>
            </a:prstGeom>
            <a:ln>
              <a:solidFill>
                <a:srgbClr val="7030A0">
                  <a:alpha val="50000"/>
                </a:srgb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buNone/>
              </a:pPr>
              <a:endParaRPr lang="pl-PL" sz="1050">
                <a:solidFill>
                  <a:srgbClr val="002060"/>
                </a:solidFill>
              </a:endParaRPr>
            </a:p>
          </p:txBody>
        </p:sp>
      </p:grpSp>
      <p:grpSp>
        <p:nvGrpSpPr>
          <p:cNvPr id="5" name="Grupa 29"/>
          <p:cNvGrpSpPr/>
          <p:nvPr/>
        </p:nvGrpSpPr>
        <p:grpSpPr>
          <a:xfrm>
            <a:off x="972451" y="1908628"/>
            <a:ext cx="1349830" cy="3301611"/>
            <a:chOff x="972451" y="1908628"/>
            <a:chExt cx="1349830" cy="3301611"/>
          </a:xfrm>
        </p:grpSpPr>
        <p:sp>
          <p:nvSpPr>
            <p:cNvPr id="69" name="Strzałka w prawo 68"/>
            <p:cNvSpPr/>
            <p:nvPr/>
          </p:nvSpPr>
          <p:spPr>
            <a:xfrm>
              <a:off x="972451" y="3222171"/>
              <a:ext cx="1349830" cy="435039"/>
            </a:xfrm>
            <a:prstGeom prst="rightArrow">
              <a:avLst/>
            </a:prstGeom>
            <a:ln>
              <a:solidFill>
                <a:srgbClr val="7030A0">
                  <a:alpha val="25000"/>
                </a:srgb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buNone/>
              </a:pPr>
              <a:r>
                <a:rPr lang="pl-PL" sz="1050" dirty="0" smtClean="0">
                  <a:solidFill>
                    <a:schemeClr val="bg2">
                      <a:lumMod val="75000"/>
                    </a:schemeClr>
                  </a:solidFill>
                </a:rPr>
                <a:t>216 </a:t>
              </a:r>
              <a:r>
                <a:rPr lang="pl-PL" sz="1050" dirty="0" err="1" smtClean="0">
                  <a:solidFill>
                    <a:schemeClr val="bg2">
                      <a:lumMod val="75000"/>
                    </a:schemeClr>
                  </a:solidFill>
                </a:rPr>
                <a:t>Mhz</a:t>
              </a:r>
              <a:r>
                <a:rPr lang="pl-PL" sz="1050" dirty="0" smtClean="0">
                  <a:solidFill>
                    <a:schemeClr val="bg2">
                      <a:lumMod val="75000"/>
                    </a:schemeClr>
                  </a:solidFill>
                </a:rPr>
                <a:t> </a:t>
              </a:r>
              <a:r>
                <a:rPr lang="pl-PL" sz="1050" dirty="0" err="1" smtClean="0">
                  <a:solidFill>
                    <a:schemeClr val="bg2">
                      <a:lumMod val="75000"/>
                    </a:schemeClr>
                  </a:solidFill>
                </a:rPr>
                <a:t>pulses</a:t>
              </a:r>
              <a:endParaRPr lang="pl-PL" sz="1050" dirty="0" smtClean="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114" name="Strzałka w prawo 113"/>
            <p:cNvSpPr/>
            <p:nvPr/>
          </p:nvSpPr>
          <p:spPr>
            <a:xfrm>
              <a:off x="972451" y="1908628"/>
              <a:ext cx="1349830" cy="435039"/>
            </a:xfrm>
            <a:prstGeom prst="rightArrow">
              <a:avLst/>
            </a:prstGeom>
            <a:ln>
              <a:solidFill>
                <a:srgbClr val="7030A0">
                  <a:alpha val="25000"/>
                </a:srgb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buNone/>
              </a:pPr>
              <a:r>
                <a:rPr lang="pl-PL" sz="1050" dirty="0" smtClean="0">
                  <a:solidFill>
                    <a:schemeClr val="bg2">
                      <a:lumMod val="75000"/>
                    </a:schemeClr>
                  </a:solidFill>
                </a:rPr>
                <a:t>216 </a:t>
              </a:r>
              <a:r>
                <a:rPr lang="pl-PL" sz="1050" dirty="0" err="1" smtClean="0">
                  <a:solidFill>
                    <a:schemeClr val="bg2">
                      <a:lumMod val="75000"/>
                    </a:schemeClr>
                  </a:solidFill>
                </a:rPr>
                <a:t>Mhz</a:t>
              </a:r>
              <a:r>
                <a:rPr lang="pl-PL" sz="1050" dirty="0" smtClean="0">
                  <a:solidFill>
                    <a:schemeClr val="bg2">
                      <a:lumMod val="75000"/>
                    </a:schemeClr>
                  </a:solidFill>
                </a:rPr>
                <a:t> </a:t>
              </a:r>
              <a:r>
                <a:rPr lang="pl-PL" sz="1050" dirty="0" err="1" smtClean="0">
                  <a:solidFill>
                    <a:schemeClr val="bg2">
                      <a:lumMod val="75000"/>
                    </a:schemeClr>
                  </a:solidFill>
                </a:rPr>
                <a:t>pulses</a:t>
              </a:r>
              <a:endParaRPr lang="pl-PL" sz="1050" dirty="0" smtClean="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124" name="Strzałka w prawo 123"/>
            <p:cNvSpPr/>
            <p:nvPr/>
          </p:nvSpPr>
          <p:spPr>
            <a:xfrm>
              <a:off x="972451" y="4775200"/>
              <a:ext cx="1349830" cy="435039"/>
            </a:xfrm>
            <a:prstGeom prst="rightArrow">
              <a:avLst/>
            </a:prstGeom>
            <a:ln>
              <a:solidFill>
                <a:srgbClr val="7030A0">
                  <a:alpha val="25000"/>
                </a:srgb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buNone/>
              </a:pPr>
              <a:r>
                <a:rPr lang="pl-PL" sz="1050" dirty="0" smtClean="0">
                  <a:solidFill>
                    <a:schemeClr val="bg2">
                      <a:lumMod val="75000"/>
                    </a:schemeClr>
                  </a:solidFill>
                </a:rPr>
                <a:t>216 </a:t>
              </a:r>
              <a:r>
                <a:rPr lang="pl-PL" sz="1050" dirty="0" err="1" smtClean="0">
                  <a:solidFill>
                    <a:schemeClr val="bg2">
                      <a:lumMod val="75000"/>
                    </a:schemeClr>
                  </a:solidFill>
                </a:rPr>
                <a:t>Mhz</a:t>
              </a:r>
              <a:r>
                <a:rPr lang="pl-PL" sz="1050" dirty="0" smtClean="0">
                  <a:solidFill>
                    <a:schemeClr val="bg2">
                      <a:lumMod val="75000"/>
                    </a:schemeClr>
                  </a:solidFill>
                </a:rPr>
                <a:t> </a:t>
              </a:r>
              <a:r>
                <a:rPr lang="pl-PL" sz="1050" dirty="0" err="1" smtClean="0">
                  <a:solidFill>
                    <a:schemeClr val="bg2">
                      <a:lumMod val="75000"/>
                    </a:schemeClr>
                  </a:solidFill>
                </a:rPr>
                <a:t>pulses</a:t>
              </a:r>
              <a:endParaRPr lang="pl-PL" sz="1050" dirty="0" smtClean="0">
                <a:solidFill>
                  <a:schemeClr val="bg2">
                    <a:lumMod val="75000"/>
                  </a:schemeClr>
                </a:solidFill>
              </a:endParaRPr>
            </a:p>
          </p:txBody>
        </p:sp>
      </p:grpSp>
      <p:grpSp>
        <p:nvGrpSpPr>
          <p:cNvPr id="6" name="Grupa 31"/>
          <p:cNvGrpSpPr/>
          <p:nvPr/>
        </p:nvGrpSpPr>
        <p:grpSpPr>
          <a:xfrm>
            <a:off x="4397822" y="2554516"/>
            <a:ext cx="970483" cy="2061027"/>
            <a:chOff x="4397822" y="2554516"/>
            <a:chExt cx="970483" cy="2061027"/>
          </a:xfrm>
          <a:solidFill>
            <a:schemeClr val="lt1"/>
          </a:solidFill>
        </p:grpSpPr>
        <p:sp>
          <p:nvSpPr>
            <p:cNvPr id="108" name="Strzałka w górę 107"/>
            <p:cNvSpPr/>
            <p:nvPr/>
          </p:nvSpPr>
          <p:spPr>
            <a:xfrm flipH="1">
              <a:off x="4639372" y="2554516"/>
              <a:ext cx="273707" cy="609021"/>
            </a:xfrm>
            <a:prstGeom prst="upArrow">
              <a:avLst/>
            </a:prstGeom>
            <a:grpFill/>
            <a:ln>
              <a:solidFill>
                <a:srgbClr val="7030A0">
                  <a:alpha val="25000"/>
                </a:srgb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buNone/>
              </a:pPr>
              <a:endParaRPr lang="pl-PL" sz="105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125" name="Strzałka w górę 124"/>
            <p:cNvSpPr/>
            <p:nvPr/>
          </p:nvSpPr>
          <p:spPr>
            <a:xfrm flipH="1" flipV="1">
              <a:off x="4639371" y="3762375"/>
              <a:ext cx="266451" cy="853168"/>
            </a:xfrm>
            <a:prstGeom prst="upArrow">
              <a:avLst/>
            </a:prstGeom>
            <a:grpFill/>
            <a:ln>
              <a:solidFill>
                <a:srgbClr val="7030A0">
                  <a:alpha val="25000"/>
                </a:srgb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buNone/>
              </a:pPr>
              <a:endParaRPr lang="pl-PL" sz="105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100" name="Prostokąt zaokrąglony 99"/>
            <p:cNvSpPr/>
            <p:nvPr/>
          </p:nvSpPr>
          <p:spPr>
            <a:xfrm>
              <a:off x="4397822" y="3121698"/>
              <a:ext cx="970483" cy="718364"/>
            </a:xfrm>
            <a:prstGeom prst="roundRect">
              <a:avLst/>
            </a:prstGeom>
            <a:grpFill/>
            <a:ln>
              <a:solidFill>
                <a:srgbClr val="7030A0">
                  <a:alpha val="25000"/>
                </a:srgb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buNone/>
              </a:pPr>
              <a:r>
                <a:rPr lang="pl-PL" sz="1050" dirty="0" err="1" smtClean="0">
                  <a:solidFill>
                    <a:schemeClr val="bg2">
                      <a:lumMod val="75000"/>
                    </a:schemeClr>
                  </a:solidFill>
                </a:rPr>
                <a:t>Clock</a:t>
              </a:r>
              <a:r>
                <a:rPr lang="pl-PL" sz="1050" dirty="0" smtClean="0">
                  <a:solidFill>
                    <a:schemeClr val="bg2">
                      <a:lumMod val="75000"/>
                    </a:schemeClr>
                  </a:solidFill>
                </a:rPr>
                <a:t> </a:t>
              </a:r>
              <a:r>
                <a:rPr lang="pl-PL" sz="1050" dirty="0" err="1" smtClean="0">
                  <a:solidFill>
                    <a:schemeClr val="bg2">
                      <a:lumMod val="75000"/>
                    </a:schemeClr>
                  </a:solidFill>
                </a:rPr>
                <a:t>distribution</a:t>
              </a:r>
              <a:endParaRPr lang="pl-PL" sz="1050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</p:grpSp>
      <p:grpSp>
        <p:nvGrpSpPr>
          <p:cNvPr id="7" name="Grupa 33"/>
          <p:cNvGrpSpPr/>
          <p:nvPr/>
        </p:nvGrpSpPr>
        <p:grpSpPr>
          <a:xfrm>
            <a:off x="4946108" y="2198449"/>
            <a:ext cx="3965663" cy="2718834"/>
            <a:chOff x="4946108" y="2198449"/>
            <a:chExt cx="3965663" cy="2718834"/>
          </a:xfrm>
        </p:grpSpPr>
        <p:sp>
          <p:nvSpPr>
            <p:cNvPr id="61" name="Prostokąt zaokrąglony 60"/>
            <p:cNvSpPr/>
            <p:nvPr/>
          </p:nvSpPr>
          <p:spPr>
            <a:xfrm>
              <a:off x="6488471" y="2736860"/>
              <a:ext cx="1520704" cy="1457341"/>
            </a:xfrm>
            <a:prstGeom prst="roundRect">
              <a:avLst>
                <a:gd name="adj" fmla="val 8938"/>
              </a:avLst>
            </a:prstGeom>
            <a:ln>
              <a:solidFill>
                <a:srgbClr val="7030A0">
                  <a:alpha val="25000"/>
                </a:srgb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buNone/>
              </a:pPr>
              <a:r>
                <a:rPr lang="pl-PL" sz="1050" dirty="0" smtClean="0">
                  <a:solidFill>
                    <a:schemeClr val="bg2">
                      <a:lumMod val="75000"/>
                    </a:schemeClr>
                  </a:solidFill>
                </a:rPr>
                <a:t>FPGA  (Digital </a:t>
              </a:r>
              <a:r>
                <a:rPr lang="pl-PL" sz="1050" dirty="0" err="1" smtClean="0">
                  <a:solidFill>
                    <a:schemeClr val="bg2">
                      <a:lumMod val="75000"/>
                    </a:schemeClr>
                  </a:solidFill>
                </a:rPr>
                <a:t>processing</a:t>
              </a:r>
              <a:r>
                <a:rPr lang="pl-PL" sz="1050" dirty="0" smtClean="0">
                  <a:solidFill>
                    <a:schemeClr val="bg2">
                      <a:lumMod val="75000"/>
                    </a:schemeClr>
                  </a:solidFill>
                </a:rPr>
                <a:t>)</a:t>
              </a:r>
            </a:p>
          </p:txBody>
        </p:sp>
        <p:sp>
          <p:nvSpPr>
            <p:cNvPr id="62" name="Strzałka w prawo 61"/>
            <p:cNvSpPr/>
            <p:nvPr/>
          </p:nvSpPr>
          <p:spPr>
            <a:xfrm rot="2449828">
              <a:off x="4946108" y="2198449"/>
              <a:ext cx="1524371" cy="396551"/>
            </a:xfrm>
            <a:prstGeom prst="rightArrow">
              <a:avLst/>
            </a:prstGeom>
            <a:ln>
              <a:solidFill>
                <a:srgbClr val="7030A0">
                  <a:alpha val="25000"/>
                </a:srgb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buNone/>
              </a:pPr>
              <a:endParaRPr lang="pl-PL" sz="105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126" name="Strzałka w prawo 125"/>
            <p:cNvSpPr/>
            <p:nvPr/>
          </p:nvSpPr>
          <p:spPr>
            <a:xfrm rot="2449828">
              <a:off x="4982393" y="2612106"/>
              <a:ext cx="1524371" cy="396551"/>
            </a:xfrm>
            <a:prstGeom prst="rightArrow">
              <a:avLst/>
            </a:prstGeom>
            <a:ln>
              <a:solidFill>
                <a:srgbClr val="7030A0">
                  <a:alpha val="25000"/>
                </a:srgb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buNone/>
              </a:pPr>
              <a:endParaRPr lang="pl-PL" sz="105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127" name="Strzałka w prawo 126"/>
            <p:cNvSpPr/>
            <p:nvPr/>
          </p:nvSpPr>
          <p:spPr>
            <a:xfrm rot="19049678">
              <a:off x="4953368" y="4107075"/>
              <a:ext cx="1524371" cy="396551"/>
            </a:xfrm>
            <a:prstGeom prst="rightArrow">
              <a:avLst/>
            </a:prstGeom>
            <a:ln>
              <a:solidFill>
                <a:srgbClr val="7030A0">
                  <a:alpha val="25000"/>
                </a:srgb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buNone/>
              </a:pPr>
              <a:endParaRPr lang="pl-PL" sz="105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128" name="Strzałka w prawo 127"/>
            <p:cNvSpPr/>
            <p:nvPr/>
          </p:nvSpPr>
          <p:spPr>
            <a:xfrm rot="19049678">
              <a:off x="4989653" y="4520732"/>
              <a:ext cx="1524371" cy="396551"/>
            </a:xfrm>
            <a:prstGeom prst="rightArrow">
              <a:avLst/>
            </a:prstGeom>
            <a:ln>
              <a:solidFill>
                <a:srgbClr val="7030A0">
                  <a:alpha val="25000"/>
                </a:srgb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buNone/>
              </a:pPr>
              <a:endParaRPr lang="pl-PL" sz="105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129" name="Strzałka w prawo 128"/>
            <p:cNvSpPr/>
            <p:nvPr/>
          </p:nvSpPr>
          <p:spPr>
            <a:xfrm>
              <a:off x="8200571" y="2873830"/>
              <a:ext cx="711200" cy="1175656"/>
            </a:xfrm>
            <a:prstGeom prst="rightArrow">
              <a:avLst/>
            </a:prstGeom>
            <a:ln>
              <a:solidFill>
                <a:srgbClr val="7030A0">
                  <a:alpha val="25000"/>
                </a:srgb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buNone/>
              </a:pPr>
              <a:endParaRPr lang="pl-PL" sz="1050" dirty="0" smtClean="0">
                <a:solidFill>
                  <a:schemeClr val="bg2">
                    <a:lumMod val="75000"/>
                  </a:schemeClr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Analog </a:t>
            </a:r>
            <a:r>
              <a:rPr lang="pl-PL" dirty="0" err="1" smtClean="0"/>
              <a:t>Frontend</a:t>
            </a:r>
            <a:r>
              <a:rPr lang="pl-PL" dirty="0" smtClean="0"/>
              <a:t>*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0675" y="1391331"/>
            <a:ext cx="5702300" cy="4459287"/>
          </a:xfrm>
          <a:solidFill>
            <a:schemeClr val="tx1"/>
          </a:solidFill>
        </p:spPr>
        <p:txBody>
          <a:bodyPr anchor="ctr"/>
          <a:lstStyle/>
          <a:p>
            <a:r>
              <a:rPr lang="pl-PL" dirty="0" err="1" smtClean="0">
                <a:solidFill>
                  <a:schemeClr val="bg1"/>
                </a:solidFill>
              </a:rPr>
              <a:t>Photodiode</a:t>
            </a:r>
            <a:r>
              <a:rPr lang="pl-PL" dirty="0" smtClean="0">
                <a:solidFill>
                  <a:schemeClr val="bg1"/>
                </a:solidFill>
              </a:rPr>
              <a:t> </a:t>
            </a:r>
            <a:r>
              <a:rPr lang="pl-PL" dirty="0" err="1" smtClean="0">
                <a:solidFill>
                  <a:schemeClr val="bg1"/>
                </a:solidFill>
              </a:rPr>
              <a:t>with</a:t>
            </a:r>
            <a:r>
              <a:rPr lang="pl-PL" dirty="0" smtClean="0">
                <a:solidFill>
                  <a:schemeClr val="bg1"/>
                </a:solidFill>
              </a:rPr>
              <a:t> </a:t>
            </a:r>
            <a:r>
              <a:rPr lang="pl-PL" dirty="0" err="1" smtClean="0">
                <a:solidFill>
                  <a:schemeClr val="bg1"/>
                </a:solidFill>
              </a:rPr>
              <a:t>signal</a:t>
            </a:r>
            <a:r>
              <a:rPr lang="pl-PL" dirty="0" smtClean="0">
                <a:solidFill>
                  <a:schemeClr val="bg1"/>
                </a:solidFill>
              </a:rPr>
              <a:t> </a:t>
            </a:r>
            <a:r>
              <a:rPr lang="pl-PL" dirty="0" err="1" smtClean="0">
                <a:solidFill>
                  <a:schemeClr val="bg1"/>
                </a:solidFill>
              </a:rPr>
              <a:t>conditioning</a:t>
            </a:r>
            <a:r>
              <a:rPr lang="pl-PL" dirty="0" smtClean="0">
                <a:solidFill>
                  <a:schemeClr val="bg1"/>
                </a:solidFill>
              </a:rPr>
              <a:t> and </a:t>
            </a:r>
            <a:r>
              <a:rPr lang="pl-PL" dirty="0" err="1" smtClean="0">
                <a:solidFill>
                  <a:schemeClr val="bg1"/>
                </a:solidFill>
              </a:rPr>
              <a:t>splitting</a:t>
            </a:r>
            <a:endParaRPr lang="pl-PL" dirty="0" smtClean="0">
              <a:solidFill>
                <a:schemeClr val="bg1"/>
              </a:solidFill>
            </a:endParaRPr>
          </a:p>
          <a:p>
            <a:r>
              <a:rPr lang="pl-PL" dirty="0" err="1" smtClean="0">
                <a:solidFill>
                  <a:schemeClr val="bg1"/>
                </a:solidFill>
              </a:rPr>
              <a:t>Differential</a:t>
            </a:r>
            <a:r>
              <a:rPr lang="pl-PL" dirty="0" smtClean="0">
                <a:solidFill>
                  <a:schemeClr val="bg1"/>
                </a:solidFill>
              </a:rPr>
              <a:t> </a:t>
            </a:r>
            <a:r>
              <a:rPr lang="pl-PL" dirty="0" err="1" smtClean="0">
                <a:solidFill>
                  <a:schemeClr val="bg1"/>
                </a:solidFill>
              </a:rPr>
              <a:t>pulses</a:t>
            </a:r>
            <a:endParaRPr lang="pl-PL" dirty="0" smtClean="0">
              <a:solidFill>
                <a:schemeClr val="bg1"/>
              </a:solidFill>
            </a:endParaRPr>
          </a:p>
          <a:p>
            <a:r>
              <a:rPr lang="pl-PL" dirty="0" smtClean="0">
                <a:solidFill>
                  <a:schemeClr val="bg1"/>
                </a:solidFill>
              </a:rPr>
              <a:t>170-190 </a:t>
            </a:r>
            <a:r>
              <a:rPr lang="pl-PL" dirty="0" err="1" smtClean="0">
                <a:solidFill>
                  <a:schemeClr val="bg1"/>
                </a:solidFill>
              </a:rPr>
              <a:t>fs</a:t>
            </a:r>
            <a:r>
              <a:rPr lang="pl-PL" dirty="0" smtClean="0">
                <a:solidFill>
                  <a:schemeClr val="bg1"/>
                </a:solidFill>
              </a:rPr>
              <a:t> of </a:t>
            </a:r>
            <a:r>
              <a:rPr lang="pl-PL" dirty="0" err="1" smtClean="0">
                <a:solidFill>
                  <a:schemeClr val="bg1"/>
                </a:solidFill>
              </a:rPr>
              <a:t>jitter</a:t>
            </a:r>
            <a:r>
              <a:rPr lang="pl-PL" dirty="0" smtClean="0">
                <a:solidFill>
                  <a:schemeClr val="bg1"/>
                </a:solidFill>
              </a:rPr>
              <a:t> (10Hz -&gt; 1 </a:t>
            </a:r>
            <a:r>
              <a:rPr lang="pl-PL" dirty="0" err="1" smtClean="0">
                <a:solidFill>
                  <a:schemeClr val="bg1"/>
                </a:solidFill>
              </a:rPr>
              <a:t>MHz</a:t>
            </a:r>
            <a:r>
              <a:rPr lang="pl-PL" dirty="0" smtClean="0">
                <a:solidFill>
                  <a:schemeClr val="bg1"/>
                </a:solidFill>
              </a:rPr>
              <a:t>)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BD3A29-6859-40B5-BBEC-E4687483F0E9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  <p:sp>
        <p:nvSpPr>
          <p:cNvPr id="6" name="Rectangle 26"/>
          <p:cNvSpPr txBox="1">
            <a:spLocks noChangeArrowheads="1"/>
          </p:cNvSpPr>
          <p:nvPr/>
        </p:nvSpPr>
        <p:spPr bwMode="auto">
          <a:xfrm>
            <a:off x="117475" y="6505575"/>
            <a:ext cx="57023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10000"/>
              </a:lnSpc>
              <a:spcBef>
                <a:spcPct val="0"/>
              </a:spcBef>
              <a:buClrTx/>
              <a:buFontTx/>
              <a:buNone/>
              <a:defRPr sz="800" dirty="0" err="1" smtClean="0">
                <a:solidFill>
                  <a:srgbClr val="000000"/>
                </a:solidFill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112" charset="-128"/>
                <a:cs typeface="+mn-cs"/>
              </a:rPr>
              <a:t>2011.12.15 Warsaw University of technology, Warsaw</a:t>
            </a:r>
            <a:endParaRPr kumimoji="0" lang="en-GB" sz="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112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112" charset="-128"/>
                <a:cs typeface="+mn-cs"/>
              </a:rPr>
              <a:t>Samer Bou Habib</a:t>
            </a:r>
            <a:r>
              <a:rPr kumimoji="0" lang="en-GB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112" charset="-128"/>
                <a:cs typeface="+mn-cs"/>
              </a:rPr>
              <a:t>, </a:t>
            </a:r>
            <a:r>
              <a:rPr kumimoji="0" lang="pl-PL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112" charset="-128"/>
                <a:cs typeface="+mn-cs"/>
              </a:rPr>
              <a:t>Phd</a:t>
            </a:r>
            <a:r>
              <a:rPr kumimoji="0" lang="en-GB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112" charset="-128"/>
                <a:cs typeface="+mn-cs"/>
              </a:rPr>
              <a:t>,</a:t>
            </a:r>
            <a:r>
              <a:rPr kumimoji="0" lang="pl-PL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112" charset="-128"/>
                <a:cs typeface="+mn-cs"/>
              </a:rPr>
              <a:t> student, ISE-WUT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112" charset="-128"/>
              <a:cs typeface="+mn-cs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6647543" y="6052456"/>
            <a:ext cx="24964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pl-PL" sz="1400" dirty="0" smtClean="0"/>
              <a:t>*</a:t>
            </a:r>
            <a:r>
              <a:rPr lang="pl-PL" sz="1400" dirty="0" err="1" smtClean="0"/>
              <a:t>Courtesy</a:t>
            </a:r>
            <a:r>
              <a:rPr lang="pl-PL" sz="1400" dirty="0" smtClean="0"/>
              <a:t> of Dominik Sikora </a:t>
            </a:r>
            <a:endParaRPr lang="en-US" sz="1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18477" y="1442357"/>
            <a:ext cx="2428875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04404" y="3962399"/>
            <a:ext cx="2610021" cy="1737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Hardware </a:t>
            </a:r>
            <a:r>
              <a:rPr lang="pl-PL" dirty="0" err="1" smtClean="0"/>
              <a:t>concept</a:t>
            </a:r>
            <a:endParaRPr lang="pl-PL" dirty="0"/>
          </a:p>
        </p:txBody>
      </p:sp>
      <p:sp>
        <p:nvSpPr>
          <p:cNvPr id="109" name="Symbol zastępczy numeru slajdu 3"/>
          <p:cNvSpPr>
            <a:spLocks noGrp="1"/>
          </p:cNvSpPr>
          <p:nvPr>
            <p:ph type="sldNum" sz="quarter" idx="10"/>
          </p:nvPr>
        </p:nvSpPr>
        <p:spPr>
          <a:xfrm>
            <a:off x="8442325" y="114300"/>
            <a:ext cx="576263" cy="911225"/>
          </a:xfrm>
        </p:spPr>
        <p:txBody>
          <a:bodyPr/>
          <a:lstStyle/>
          <a:p>
            <a:pPr>
              <a:defRPr/>
            </a:pPr>
            <a:fld id="{26BD3A29-6859-40B5-BBEC-E4687483F0E9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  <p:grpSp>
        <p:nvGrpSpPr>
          <p:cNvPr id="3" name="Grupa 32"/>
          <p:cNvGrpSpPr/>
          <p:nvPr/>
        </p:nvGrpSpPr>
        <p:grpSpPr>
          <a:xfrm>
            <a:off x="4397822" y="1788430"/>
            <a:ext cx="590264" cy="3592578"/>
            <a:chOff x="4397822" y="1788430"/>
            <a:chExt cx="590264" cy="3592578"/>
          </a:xfrm>
        </p:grpSpPr>
        <p:sp>
          <p:nvSpPr>
            <p:cNvPr id="58" name="Pięciokąt 57"/>
            <p:cNvSpPr/>
            <p:nvPr/>
          </p:nvSpPr>
          <p:spPr>
            <a:xfrm flipH="1">
              <a:off x="4397822" y="1788430"/>
              <a:ext cx="590264" cy="282468"/>
            </a:xfrm>
            <a:prstGeom prst="homePlate">
              <a:avLst/>
            </a:prstGeom>
            <a:gradFill flip="none" rotWithShape="1">
              <a:gsLst>
                <a:gs pos="0">
                  <a:srgbClr val="7030A0"/>
                </a:gs>
                <a:gs pos="50000">
                  <a:srgbClr val="7030A0"/>
                </a:gs>
                <a:gs pos="100000">
                  <a:srgbClr val="FF0000"/>
                </a:gs>
              </a:gsLst>
              <a:lin ang="10800000" scaled="1"/>
              <a:tileRect/>
            </a:gradFill>
            <a:ln>
              <a:solidFill>
                <a:srgbClr val="002060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buNone/>
              </a:pPr>
              <a:r>
                <a:rPr lang="pl-PL" sz="1050" dirty="0" smtClean="0">
                  <a:solidFill>
                    <a:schemeClr val="bg1"/>
                  </a:solidFill>
                </a:rPr>
                <a:t>ADC</a:t>
              </a:r>
              <a:endParaRPr lang="pl-PL" sz="1050" dirty="0">
                <a:solidFill>
                  <a:schemeClr val="bg1"/>
                </a:solidFill>
              </a:endParaRPr>
            </a:p>
          </p:txBody>
        </p:sp>
        <p:sp>
          <p:nvSpPr>
            <p:cNvPr id="77" name="Pięciokąt 76"/>
            <p:cNvSpPr/>
            <p:nvPr/>
          </p:nvSpPr>
          <p:spPr>
            <a:xfrm flipH="1">
              <a:off x="4397822" y="2231968"/>
              <a:ext cx="590264" cy="282468"/>
            </a:xfrm>
            <a:prstGeom prst="homePlate">
              <a:avLst/>
            </a:prstGeom>
            <a:gradFill flip="none" rotWithShape="1">
              <a:gsLst>
                <a:gs pos="0">
                  <a:srgbClr val="7030A0"/>
                </a:gs>
                <a:gs pos="50000">
                  <a:srgbClr val="7030A0"/>
                </a:gs>
                <a:gs pos="100000">
                  <a:srgbClr val="FF0000"/>
                </a:gs>
              </a:gsLst>
              <a:lin ang="10800000" scaled="1"/>
              <a:tileRect/>
            </a:gradFill>
            <a:ln>
              <a:solidFill>
                <a:srgbClr val="002060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buNone/>
              </a:pPr>
              <a:r>
                <a:rPr lang="pl-PL" sz="1050" dirty="0" smtClean="0">
                  <a:solidFill>
                    <a:schemeClr val="bg1"/>
                  </a:solidFill>
                </a:rPr>
                <a:t>ADC</a:t>
              </a:r>
              <a:endParaRPr lang="pl-PL" sz="1050" dirty="0">
                <a:solidFill>
                  <a:schemeClr val="bg1"/>
                </a:solidFill>
              </a:endParaRPr>
            </a:p>
          </p:txBody>
        </p:sp>
        <p:sp>
          <p:nvSpPr>
            <p:cNvPr id="116" name="Pięciokąt 115"/>
            <p:cNvSpPr/>
            <p:nvPr/>
          </p:nvSpPr>
          <p:spPr>
            <a:xfrm flipH="1">
              <a:off x="4397822" y="4655002"/>
              <a:ext cx="590264" cy="282468"/>
            </a:xfrm>
            <a:prstGeom prst="homePlate">
              <a:avLst/>
            </a:prstGeom>
            <a:gradFill flip="none" rotWithShape="1">
              <a:gsLst>
                <a:gs pos="0">
                  <a:srgbClr val="7030A0"/>
                </a:gs>
                <a:gs pos="50000">
                  <a:srgbClr val="7030A0"/>
                </a:gs>
                <a:gs pos="100000">
                  <a:srgbClr val="FF0000"/>
                </a:gs>
              </a:gsLst>
              <a:lin ang="10800000" scaled="1"/>
              <a:tileRect/>
            </a:gradFill>
            <a:ln>
              <a:solidFill>
                <a:srgbClr val="002060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buNone/>
              </a:pPr>
              <a:r>
                <a:rPr lang="pl-PL" sz="1050" dirty="0" smtClean="0">
                  <a:solidFill>
                    <a:schemeClr val="bg1"/>
                  </a:solidFill>
                </a:rPr>
                <a:t>ADC</a:t>
              </a:r>
              <a:endParaRPr lang="pl-PL" sz="1050" dirty="0">
                <a:solidFill>
                  <a:schemeClr val="bg1"/>
                </a:solidFill>
              </a:endParaRPr>
            </a:p>
          </p:txBody>
        </p:sp>
        <p:sp>
          <p:nvSpPr>
            <p:cNvPr id="118" name="Pięciokąt 117"/>
            <p:cNvSpPr/>
            <p:nvPr/>
          </p:nvSpPr>
          <p:spPr>
            <a:xfrm flipH="1">
              <a:off x="4397822" y="5098540"/>
              <a:ext cx="590264" cy="282468"/>
            </a:xfrm>
            <a:prstGeom prst="homePlate">
              <a:avLst/>
            </a:prstGeom>
            <a:gradFill flip="none" rotWithShape="1">
              <a:gsLst>
                <a:gs pos="0">
                  <a:srgbClr val="7030A0"/>
                </a:gs>
                <a:gs pos="50000">
                  <a:srgbClr val="7030A0"/>
                </a:gs>
                <a:gs pos="100000">
                  <a:srgbClr val="FF0000"/>
                </a:gs>
              </a:gsLst>
              <a:lin ang="10800000" scaled="1"/>
              <a:tileRect/>
            </a:gradFill>
            <a:ln>
              <a:solidFill>
                <a:srgbClr val="002060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buNone/>
              </a:pPr>
              <a:r>
                <a:rPr lang="pl-PL" sz="1050" dirty="0" smtClean="0">
                  <a:solidFill>
                    <a:schemeClr val="bg1"/>
                  </a:solidFill>
                </a:rPr>
                <a:t>ADC</a:t>
              </a:r>
              <a:endParaRPr lang="pl-PL" sz="10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" name="Grupa 30"/>
          <p:cNvGrpSpPr/>
          <p:nvPr/>
        </p:nvGrpSpPr>
        <p:grpSpPr>
          <a:xfrm>
            <a:off x="2422403" y="1756229"/>
            <a:ext cx="1925457" cy="3601073"/>
            <a:chOff x="2422403" y="1756229"/>
            <a:chExt cx="1925457" cy="3601073"/>
          </a:xfrm>
        </p:grpSpPr>
        <p:sp>
          <p:nvSpPr>
            <p:cNvPr id="60" name="Strzałka w prawo 59"/>
            <p:cNvSpPr/>
            <p:nvPr/>
          </p:nvSpPr>
          <p:spPr>
            <a:xfrm>
              <a:off x="4069832" y="2230567"/>
              <a:ext cx="278028" cy="255370"/>
            </a:xfrm>
            <a:prstGeom prst="rightArrow">
              <a:avLst/>
            </a:prstGeom>
            <a:ln>
              <a:solidFill>
                <a:srgbClr val="7030A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buNone/>
              </a:pPr>
              <a:endParaRPr lang="pl-PL" sz="105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84" name="Prostokąt zaokrąglony 83"/>
            <p:cNvSpPr/>
            <p:nvPr/>
          </p:nvSpPr>
          <p:spPr>
            <a:xfrm>
              <a:off x="2422403" y="1756229"/>
              <a:ext cx="1584066" cy="734501"/>
            </a:xfrm>
            <a:prstGeom prst="roundRect">
              <a:avLst/>
            </a:prstGeom>
            <a:ln>
              <a:solidFill>
                <a:srgbClr val="7030A0">
                  <a:alpha val="25000"/>
                </a:srgb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buNone/>
              </a:pPr>
              <a:r>
                <a:rPr lang="pl-PL" sz="1050" dirty="0" err="1" smtClean="0">
                  <a:solidFill>
                    <a:schemeClr val="bg2">
                      <a:lumMod val="75000"/>
                    </a:schemeClr>
                  </a:solidFill>
                </a:rPr>
                <a:t>Opt</a:t>
              </a:r>
              <a:r>
                <a:rPr lang="pl-PL" sz="1050" dirty="0" smtClean="0">
                  <a:solidFill>
                    <a:schemeClr val="bg2">
                      <a:lumMod val="75000"/>
                    </a:schemeClr>
                  </a:solidFill>
                </a:rPr>
                <a:t> to RF analog </a:t>
              </a:r>
              <a:r>
                <a:rPr lang="pl-PL" sz="1050" dirty="0" err="1" smtClean="0">
                  <a:solidFill>
                    <a:schemeClr val="bg2">
                      <a:lumMod val="75000"/>
                    </a:schemeClr>
                  </a:solidFill>
                </a:rPr>
                <a:t>Frontend</a:t>
              </a:r>
              <a:endParaRPr lang="pl-PL" sz="1050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110" name="Strzałka w prawo 109"/>
            <p:cNvSpPr/>
            <p:nvPr/>
          </p:nvSpPr>
          <p:spPr>
            <a:xfrm>
              <a:off x="4069832" y="1816910"/>
              <a:ext cx="278028" cy="255370"/>
            </a:xfrm>
            <a:prstGeom prst="rightArrow">
              <a:avLst/>
            </a:prstGeom>
            <a:ln>
              <a:solidFill>
                <a:srgbClr val="7030A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buNone/>
              </a:pPr>
              <a:endParaRPr lang="pl-PL" sz="105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111" name="Prostokąt zaokrąglony 110"/>
            <p:cNvSpPr/>
            <p:nvPr/>
          </p:nvSpPr>
          <p:spPr>
            <a:xfrm>
              <a:off x="2422403" y="3098801"/>
              <a:ext cx="1584066" cy="734501"/>
            </a:xfrm>
            <a:prstGeom prst="roundRect">
              <a:avLst/>
            </a:prstGeom>
            <a:ln>
              <a:solidFill>
                <a:srgbClr val="7030A0">
                  <a:alpha val="25000"/>
                </a:srgb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buNone/>
              </a:pPr>
              <a:r>
                <a:rPr lang="pl-PL" sz="1050" dirty="0" err="1" smtClean="0">
                  <a:solidFill>
                    <a:schemeClr val="bg2">
                      <a:lumMod val="75000"/>
                    </a:schemeClr>
                  </a:solidFill>
                </a:rPr>
                <a:t>Opt</a:t>
              </a:r>
              <a:r>
                <a:rPr lang="pl-PL" sz="1050" dirty="0" smtClean="0">
                  <a:solidFill>
                    <a:schemeClr val="bg2">
                      <a:lumMod val="75000"/>
                    </a:schemeClr>
                  </a:solidFill>
                </a:rPr>
                <a:t> to RF analog </a:t>
              </a:r>
              <a:r>
                <a:rPr lang="pl-PL" sz="1050" dirty="0" err="1" smtClean="0">
                  <a:solidFill>
                    <a:schemeClr val="bg2">
                      <a:lumMod val="75000"/>
                    </a:schemeClr>
                  </a:solidFill>
                </a:rPr>
                <a:t>Frontend</a:t>
              </a:r>
              <a:endParaRPr lang="pl-PL" sz="1050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113" name="Strzałka w prawo 112"/>
            <p:cNvSpPr/>
            <p:nvPr/>
          </p:nvSpPr>
          <p:spPr>
            <a:xfrm>
              <a:off x="4069832" y="3340909"/>
              <a:ext cx="278028" cy="255370"/>
            </a:xfrm>
            <a:prstGeom prst="rightArrow">
              <a:avLst/>
            </a:prstGeom>
            <a:ln>
              <a:solidFill>
                <a:srgbClr val="7030A0">
                  <a:alpha val="25000"/>
                </a:srgb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buNone/>
              </a:pPr>
              <a:endParaRPr lang="pl-PL" sz="105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121" name="Strzałka w prawo 120"/>
            <p:cNvSpPr/>
            <p:nvPr/>
          </p:nvSpPr>
          <p:spPr>
            <a:xfrm>
              <a:off x="4069832" y="5097139"/>
              <a:ext cx="278028" cy="255370"/>
            </a:xfrm>
            <a:prstGeom prst="rightArrow">
              <a:avLst/>
            </a:prstGeom>
            <a:ln>
              <a:solidFill>
                <a:srgbClr val="7030A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buNone/>
              </a:pPr>
              <a:endParaRPr lang="pl-PL" sz="105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122" name="Prostokąt zaokrąglony 121"/>
            <p:cNvSpPr/>
            <p:nvPr/>
          </p:nvSpPr>
          <p:spPr>
            <a:xfrm>
              <a:off x="2422403" y="4622801"/>
              <a:ext cx="1584066" cy="734501"/>
            </a:xfrm>
            <a:prstGeom prst="roundRect">
              <a:avLst/>
            </a:prstGeom>
            <a:ln>
              <a:solidFill>
                <a:srgbClr val="7030A0">
                  <a:alpha val="25000"/>
                </a:srgb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buNone/>
              </a:pPr>
              <a:r>
                <a:rPr lang="pl-PL" sz="1050" dirty="0" err="1" smtClean="0">
                  <a:solidFill>
                    <a:schemeClr val="bg2">
                      <a:lumMod val="75000"/>
                    </a:schemeClr>
                  </a:solidFill>
                </a:rPr>
                <a:t>Opt</a:t>
              </a:r>
              <a:r>
                <a:rPr lang="pl-PL" sz="1050" dirty="0" smtClean="0">
                  <a:solidFill>
                    <a:schemeClr val="bg2">
                      <a:lumMod val="75000"/>
                    </a:schemeClr>
                  </a:solidFill>
                </a:rPr>
                <a:t> to RF analog </a:t>
              </a:r>
              <a:r>
                <a:rPr lang="pl-PL" sz="1050" dirty="0" err="1" smtClean="0">
                  <a:solidFill>
                    <a:schemeClr val="bg2">
                      <a:lumMod val="75000"/>
                    </a:schemeClr>
                  </a:solidFill>
                </a:rPr>
                <a:t>Frontend</a:t>
              </a:r>
              <a:endParaRPr lang="pl-PL" sz="1050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123" name="Strzałka w prawo 122"/>
            <p:cNvSpPr/>
            <p:nvPr/>
          </p:nvSpPr>
          <p:spPr>
            <a:xfrm>
              <a:off x="4069832" y="4683482"/>
              <a:ext cx="278028" cy="255370"/>
            </a:xfrm>
            <a:prstGeom prst="rightArrow">
              <a:avLst/>
            </a:prstGeom>
            <a:ln>
              <a:solidFill>
                <a:srgbClr val="7030A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buNone/>
              </a:pPr>
              <a:endParaRPr lang="pl-PL" sz="1050">
                <a:solidFill>
                  <a:schemeClr val="bg2">
                    <a:lumMod val="75000"/>
                  </a:schemeClr>
                </a:solidFill>
              </a:endParaRPr>
            </a:p>
          </p:txBody>
        </p:sp>
      </p:grpSp>
      <p:grpSp>
        <p:nvGrpSpPr>
          <p:cNvPr id="5" name="Grupa 29"/>
          <p:cNvGrpSpPr/>
          <p:nvPr/>
        </p:nvGrpSpPr>
        <p:grpSpPr>
          <a:xfrm>
            <a:off x="972451" y="1908628"/>
            <a:ext cx="1349830" cy="3301611"/>
            <a:chOff x="972451" y="1908628"/>
            <a:chExt cx="1349830" cy="3301611"/>
          </a:xfrm>
        </p:grpSpPr>
        <p:sp>
          <p:nvSpPr>
            <p:cNvPr id="69" name="Strzałka w prawo 68"/>
            <p:cNvSpPr/>
            <p:nvPr/>
          </p:nvSpPr>
          <p:spPr>
            <a:xfrm>
              <a:off x="972451" y="3222171"/>
              <a:ext cx="1349830" cy="435039"/>
            </a:xfrm>
            <a:prstGeom prst="rightArrow">
              <a:avLst/>
            </a:prstGeom>
            <a:ln>
              <a:solidFill>
                <a:srgbClr val="7030A0">
                  <a:alpha val="25000"/>
                </a:srgb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buNone/>
              </a:pPr>
              <a:r>
                <a:rPr lang="pl-PL" sz="1050" dirty="0" smtClean="0">
                  <a:solidFill>
                    <a:schemeClr val="bg2">
                      <a:lumMod val="75000"/>
                    </a:schemeClr>
                  </a:solidFill>
                </a:rPr>
                <a:t>216 </a:t>
              </a:r>
              <a:r>
                <a:rPr lang="pl-PL" sz="1050" dirty="0" err="1" smtClean="0">
                  <a:solidFill>
                    <a:schemeClr val="bg2">
                      <a:lumMod val="75000"/>
                    </a:schemeClr>
                  </a:solidFill>
                </a:rPr>
                <a:t>Mhz</a:t>
              </a:r>
              <a:r>
                <a:rPr lang="pl-PL" sz="1050" dirty="0" smtClean="0">
                  <a:solidFill>
                    <a:schemeClr val="bg2">
                      <a:lumMod val="75000"/>
                    </a:schemeClr>
                  </a:solidFill>
                </a:rPr>
                <a:t> </a:t>
              </a:r>
              <a:r>
                <a:rPr lang="pl-PL" sz="1050" dirty="0" err="1" smtClean="0">
                  <a:solidFill>
                    <a:schemeClr val="bg2">
                      <a:lumMod val="75000"/>
                    </a:schemeClr>
                  </a:solidFill>
                </a:rPr>
                <a:t>pulses</a:t>
              </a:r>
              <a:endParaRPr lang="pl-PL" sz="1050" dirty="0" smtClean="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114" name="Strzałka w prawo 113"/>
            <p:cNvSpPr/>
            <p:nvPr/>
          </p:nvSpPr>
          <p:spPr>
            <a:xfrm>
              <a:off x="972451" y="1908628"/>
              <a:ext cx="1349830" cy="435039"/>
            </a:xfrm>
            <a:prstGeom prst="rightArrow">
              <a:avLst/>
            </a:prstGeom>
            <a:ln>
              <a:solidFill>
                <a:srgbClr val="7030A0">
                  <a:alpha val="25000"/>
                </a:srgb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buNone/>
              </a:pPr>
              <a:r>
                <a:rPr lang="pl-PL" sz="1050" dirty="0" smtClean="0">
                  <a:solidFill>
                    <a:schemeClr val="bg2">
                      <a:lumMod val="75000"/>
                    </a:schemeClr>
                  </a:solidFill>
                </a:rPr>
                <a:t>216 </a:t>
              </a:r>
              <a:r>
                <a:rPr lang="pl-PL" sz="1050" dirty="0" err="1" smtClean="0">
                  <a:solidFill>
                    <a:schemeClr val="bg2">
                      <a:lumMod val="75000"/>
                    </a:schemeClr>
                  </a:solidFill>
                </a:rPr>
                <a:t>Mhz</a:t>
              </a:r>
              <a:r>
                <a:rPr lang="pl-PL" sz="1050" dirty="0" smtClean="0">
                  <a:solidFill>
                    <a:schemeClr val="bg2">
                      <a:lumMod val="75000"/>
                    </a:schemeClr>
                  </a:solidFill>
                </a:rPr>
                <a:t> </a:t>
              </a:r>
              <a:r>
                <a:rPr lang="pl-PL" sz="1050" dirty="0" err="1" smtClean="0">
                  <a:solidFill>
                    <a:schemeClr val="bg2">
                      <a:lumMod val="75000"/>
                    </a:schemeClr>
                  </a:solidFill>
                </a:rPr>
                <a:t>pulses</a:t>
              </a:r>
              <a:endParaRPr lang="pl-PL" sz="1050" dirty="0" smtClean="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124" name="Strzałka w prawo 123"/>
            <p:cNvSpPr/>
            <p:nvPr/>
          </p:nvSpPr>
          <p:spPr>
            <a:xfrm>
              <a:off x="972451" y="4775200"/>
              <a:ext cx="1349830" cy="435039"/>
            </a:xfrm>
            <a:prstGeom prst="rightArrow">
              <a:avLst/>
            </a:prstGeom>
            <a:ln>
              <a:solidFill>
                <a:srgbClr val="7030A0">
                  <a:alpha val="25000"/>
                </a:srgb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buNone/>
              </a:pPr>
              <a:r>
                <a:rPr lang="pl-PL" sz="1050" dirty="0" smtClean="0">
                  <a:solidFill>
                    <a:schemeClr val="bg2">
                      <a:lumMod val="75000"/>
                    </a:schemeClr>
                  </a:solidFill>
                </a:rPr>
                <a:t>216 </a:t>
              </a:r>
              <a:r>
                <a:rPr lang="pl-PL" sz="1050" dirty="0" err="1" smtClean="0">
                  <a:solidFill>
                    <a:schemeClr val="bg2">
                      <a:lumMod val="75000"/>
                    </a:schemeClr>
                  </a:solidFill>
                </a:rPr>
                <a:t>Mhz</a:t>
              </a:r>
              <a:r>
                <a:rPr lang="pl-PL" sz="1050" dirty="0" smtClean="0">
                  <a:solidFill>
                    <a:schemeClr val="bg2">
                      <a:lumMod val="75000"/>
                    </a:schemeClr>
                  </a:solidFill>
                </a:rPr>
                <a:t> </a:t>
              </a:r>
              <a:r>
                <a:rPr lang="pl-PL" sz="1050" dirty="0" err="1" smtClean="0">
                  <a:solidFill>
                    <a:schemeClr val="bg2">
                      <a:lumMod val="75000"/>
                    </a:schemeClr>
                  </a:solidFill>
                </a:rPr>
                <a:t>pulses</a:t>
              </a:r>
              <a:endParaRPr lang="pl-PL" sz="1050" dirty="0" smtClean="0">
                <a:solidFill>
                  <a:schemeClr val="bg2">
                    <a:lumMod val="75000"/>
                  </a:schemeClr>
                </a:solidFill>
              </a:endParaRPr>
            </a:p>
          </p:txBody>
        </p:sp>
      </p:grpSp>
      <p:grpSp>
        <p:nvGrpSpPr>
          <p:cNvPr id="6" name="Grupa 31"/>
          <p:cNvGrpSpPr/>
          <p:nvPr/>
        </p:nvGrpSpPr>
        <p:grpSpPr>
          <a:xfrm>
            <a:off x="4397822" y="2554516"/>
            <a:ext cx="970483" cy="2061027"/>
            <a:chOff x="4397822" y="2554516"/>
            <a:chExt cx="970483" cy="2061027"/>
          </a:xfrm>
          <a:solidFill>
            <a:schemeClr val="bg1"/>
          </a:solidFill>
        </p:grpSpPr>
        <p:sp>
          <p:nvSpPr>
            <p:cNvPr id="108" name="Strzałka w górę 107"/>
            <p:cNvSpPr/>
            <p:nvPr/>
          </p:nvSpPr>
          <p:spPr>
            <a:xfrm flipH="1">
              <a:off x="4639372" y="2554516"/>
              <a:ext cx="273707" cy="609021"/>
            </a:xfrm>
            <a:prstGeom prst="upArrow">
              <a:avLst/>
            </a:prstGeom>
            <a:grpFill/>
            <a:ln>
              <a:solidFill>
                <a:srgbClr val="7030A0">
                  <a:alpha val="25000"/>
                </a:srgb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buNone/>
              </a:pPr>
              <a:endParaRPr lang="pl-PL" sz="105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100" name="Prostokąt zaokrąglony 99"/>
            <p:cNvSpPr/>
            <p:nvPr/>
          </p:nvSpPr>
          <p:spPr>
            <a:xfrm>
              <a:off x="4397822" y="3121698"/>
              <a:ext cx="970483" cy="718364"/>
            </a:xfrm>
            <a:prstGeom prst="roundRect">
              <a:avLst/>
            </a:prstGeom>
            <a:grpFill/>
            <a:ln>
              <a:solidFill>
                <a:srgbClr val="7030A0">
                  <a:alpha val="25000"/>
                </a:srgb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buNone/>
              </a:pPr>
              <a:r>
                <a:rPr lang="pl-PL" sz="1050" dirty="0" err="1" smtClean="0">
                  <a:solidFill>
                    <a:schemeClr val="bg2">
                      <a:lumMod val="75000"/>
                    </a:schemeClr>
                  </a:solidFill>
                </a:rPr>
                <a:t>Clock</a:t>
              </a:r>
              <a:r>
                <a:rPr lang="pl-PL" sz="1050" dirty="0" smtClean="0">
                  <a:solidFill>
                    <a:schemeClr val="bg2">
                      <a:lumMod val="75000"/>
                    </a:schemeClr>
                  </a:solidFill>
                </a:rPr>
                <a:t> </a:t>
              </a:r>
              <a:r>
                <a:rPr lang="pl-PL" sz="1050" dirty="0" err="1" smtClean="0">
                  <a:solidFill>
                    <a:schemeClr val="bg2">
                      <a:lumMod val="75000"/>
                    </a:schemeClr>
                  </a:solidFill>
                </a:rPr>
                <a:t>distribution</a:t>
              </a:r>
              <a:endParaRPr lang="pl-PL" sz="1050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125" name="Strzałka w górę 124"/>
            <p:cNvSpPr/>
            <p:nvPr/>
          </p:nvSpPr>
          <p:spPr>
            <a:xfrm flipH="1" flipV="1">
              <a:off x="4639372" y="3881994"/>
              <a:ext cx="266451" cy="733549"/>
            </a:xfrm>
            <a:prstGeom prst="upArrow">
              <a:avLst/>
            </a:prstGeom>
            <a:grpFill/>
            <a:ln>
              <a:solidFill>
                <a:srgbClr val="7030A0">
                  <a:alpha val="25000"/>
                </a:srgb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buNone/>
              </a:pPr>
              <a:endParaRPr lang="pl-PL" sz="1050">
                <a:solidFill>
                  <a:schemeClr val="bg2">
                    <a:lumMod val="75000"/>
                  </a:schemeClr>
                </a:solidFill>
              </a:endParaRPr>
            </a:p>
          </p:txBody>
        </p:sp>
      </p:grpSp>
      <p:grpSp>
        <p:nvGrpSpPr>
          <p:cNvPr id="7" name="Grupa 33"/>
          <p:cNvGrpSpPr/>
          <p:nvPr/>
        </p:nvGrpSpPr>
        <p:grpSpPr>
          <a:xfrm>
            <a:off x="4946108" y="2198449"/>
            <a:ext cx="3965663" cy="2718834"/>
            <a:chOff x="4946108" y="2198449"/>
            <a:chExt cx="3965663" cy="2718834"/>
          </a:xfrm>
        </p:grpSpPr>
        <p:sp>
          <p:nvSpPr>
            <p:cNvPr id="61" name="Prostokąt zaokrąglony 60"/>
            <p:cNvSpPr/>
            <p:nvPr/>
          </p:nvSpPr>
          <p:spPr>
            <a:xfrm>
              <a:off x="6488471" y="2736860"/>
              <a:ext cx="1520704" cy="1457341"/>
            </a:xfrm>
            <a:prstGeom prst="roundRect">
              <a:avLst>
                <a:gd name="adj" fmla="val 8938"/>
              </a:avLst>
            </a:prstGeom>
            <a:ln>
              <a:solidFill>
                <a:srgbClr val="7030A0">
                  <a:alpha val="25000"/>
                </a:srgb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buNone/>
              </a:pPr>
              <a:r>
                <a:rPr lang="pl-PL" sz="1050" dirty="0" smtClean="0">
                  <a:solidFill>
                    <a:schemeClr val="bg2">
                      <a:lumMod val="75000"/>
                    </a:schemeClr>
                  </a:solidFill>
                </a:rPr>
                <a:t>FPGA  (Digital </a:t>
              </a:r>
              <a:r>
                <a:rPr lang="pl-PL" sz="1050" dirty="0" err="1" smtClean="0">
                  <a:solidFill>
                    <a:schemeClr val="bg2">
                      <a:lumMod val="75000"/>
                    </a:schemeClr>
                  </a:solidFill>
                </a:rPr>
                <a:t>processing</a:t>
              </a:r>
              <a:r>
                <a:rPr lang="pl-PL" sz="1050" dirty="0" smtClean="0">
                  <a:solidFill>
                    <a:schemeClr val="bg2">
                      <a:lumMod val="75000"/>
                    </a:schemeClr>
                  </a:solidFill>
                </a:rPr>
                <a:t>)</a:t>
              </a:r>
            </a:p>
          </p:txBody>
        </p:sp>
        <p:sp>
          <p:nvSpPr>
            <p:cNvPr id="62" name="Strzałka w prawo 61"/>
            <p:cNvSpPr/>
            <p:nvPr/>
          </p:nvSpPr>
          <p:spPr>
            <a:xfrm rot="2449828">
              <a:off x="4946108" y="2198449"/>
              <a:ext cx="1524371" cy="396551"/>
            </a:xfrm>
            <a:prstGeom prst="rightArrow">
              <a:avLst/>
            </a:prstGeom>
            <a:ln>
              <a:solidFill>
                <a:srgbClr val="7030A0">
                  <a:alpha val="25000"/>
                </a:srgb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buNone/>
              </a:pPr>
              <a:endParaRPr lang="pl-PL" sz="105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126" name="Strzałka w prawo 125"/>
            <p:cNvSpPr/>
            <p:nvPr/>
          </p:nvSpPr>
          <p:spPr>
            <a:xfrm rot="2449828">
              <a:off x="4982393" y="2612106"/>
              <a:ext cx="1524371" cy="396551"/>
            </a:xfrm>
            <a:prstGeom prst="rightArrow">
              <a:avLst/>
            </a:prstGeom>
            <a:ln>
              <a:solidFill>
                <a:srgbClr val="7030A0">
                  <a:alpha val="25000"/>
                </a:srgb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buNone/>
              </a:pPr>
              <a:endParaRPr lang="pl-PL" sz="105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127" name="Strzałka w prawo 126"/>
            <p:cNvSpPr/>
            <p:nvPr/>
          </p:nvSpPr>
          <p:spPr>
            <a:xfrm rot="19049678">
              <a:off x="4953368" y="4107075"/>
              <a:ext cx="1524371" cy="396551"/>
            </a:xfrm>
            <a:prstGeom prst="rightArrow">
              <a:avLst/>
            </a:prstGeom>
            <a:ln>
              <a:solidFill>
                <a:srgbClr val="7030A0">
                  <a:alpha val="25000"/>
                </a:srgb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buNone/>
              </a:pPr>
              <a:endParaRPr lang="pl-PL" sz="105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128" name="Strzałka w prawo 127"/>
            <p:cNvSpPr/>
            <p:nvPr/>
          </p:nvSpPr>
          <p:spPr>
            <a:xfrm rot="19049678">
              <a:off x="4989653" y="4520732"/>
              <a:ext cx="1524371" cy="396551"/>
            </a:xfrm>
            <a:prstGeom prst="rightArrow">
              <a:avLst/>
            </a:prstGeom>
            <a:ln>
              <a:solidFill>
                <a:srgbClr val="7030A0">
                  <a:alpha val="25000"/>
                </a:srgb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buNone/>
              </a:pPr>
              <a:endParaRPr lang="pl-PL" sz="105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129" name="Strzałka w prawo 128"/>
            <p:cNvSpPr/>
            <p:nvPr/>
          </p:nvSpPr>
          <p:spPr>
            <a:xfrm>
              <a:off x="8200571" y="2873830"/>
              <a:ext cx="711200" cy="1175656"/>
            </a:xfrm>
            <a:prstGeom prst="rightArrow">
              <a:avLst/>
            </a:prstGeom>
            <a:ln>
              <a:solidFill>
                <a:srgbClr val="7030A0">
                  <a:alpha val="25000"/>
                </a:srgb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buNone/>
              </a:pPr>
              <a:endParaRPr lang="pl-PL" sz="1050" dirty="0" smtClean="0">
                <a:solidFill>
                  <a:schemeClr val="bg2">
                    <a:lumMod val="75000"/>
                  </a:schemeClr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Main</a:t>
            </a:r>
            <a:r>
              <a:rPr lang="pl-PL" dirty="0" smtClean="0"/>
              <a:t> </a:t>
            </a:r>
            <a:r>
              <a:rPr lang="pl-PL" dirty="0" err="1" smtClean="0"/>
              <a:t>Problems</a:t>
            </a:r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BD3A29-6859-40B5-BBEC-E4687483F0E9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  <p:sp>
        <p:nvSpPr>
          <p:cNvPr id="6" name="Symbol zastępczy zawartości 2"/>
          <p:cNvSpPr>
            <a:spLocks noGrp="1"/>
          </p:cNvSpPr>
          <p:nvPr>
            <p:ph idx="1"/>
          </p:nvPr>
        </p:nvSpPr>
        <p:spPr>
          <a:xfrm>
            <a:off x="1496335" y="1712686"/>
            <a:ext cx="6022069" cy="3744685"/>
          </a:xfrm>
          <a:solidFill>
            <a:schemeClr val="tx1"/>
          </a:solidFill>
        </p:spPr>
        <p:txBody>
          <a:bodyPr anchor="ctr"/>
          <a:lstStyle/>
          <a:p>
            <a:r>
              <a:rPr lang="pl-PL" dirty="0" err="1" smtClean="0">
                <a:solidFill>
                  <a:schemeClr val="bg1"/>
                </a:solidFill>
              </a:rPr>
              <a:t>Splitting</a:t>
            </a:r>
            <a:r>
              <a:rPr lang="pl-PL" dirty="0" smtClean="0">
                <a:solidFill>
                  <a:schemeClr val="bg1"/>
                </a:solidFill>
              </a:rPr>
              <a:t> of </a:t>
            </a:r>
            <a:r>
              <a:rPr lang="pl-PL" dirty="0" err="1" smtClean="0">
                <a:solidFill>
                  <a:schemeClr val="bg1"/>
                </a:solidFill>
              </a:rPr>
              <a:t>signals</a:t>
            </a:r>
            <a:r>
              <a:rPr lang="pl-PL" dirty="0" smtClean="0">
                <a:solidFill>
                  <a:schemeClr val="bg1"/>
                </a:solidFill>
              </a:rPr>
              <a:t> </a:t>
            </a:r>
            <a:r>
              <a:rPr lang="pl-PL" dirty="0" err="1" smtClean="0">
                <a:solidFill>
                  <a:schemeClr val="bg1"/>
                </a:solidFill>
              </a:rPr>
              <a:t>in</a:t>
            </a:r>
            <a:r>
              <a:rPr lang="pl-PL" dirty="0" smtClean="0">
                <a:solidFill>
                  <a:schemeClr val="bg1"/>
                </a:solidFill>
              </a:rPr>
              <a:t> </a:t>
            </a:r>
            <a:r>
              <a:rPr lang="pl-PL" dirty="0" err="1" smtClean="0">
                <a:solidFill>
                  <a:schemeClr val="bg1"/>
                </a:solidFill>
              </a:rPr>
              <a:t>frontend</a:t>
            </a:r>
            <a:endParaRPr lang="pl-PL" dirty="0" smtClean="0">
              <a:solidFill>
                <a:schemeClr val="bg1"/>
              </a:solidFill>
            </a:endParaRPr>
          </a:p>
          <a:p>
            <a:pPr lvl="1">
              <a:buClr>
                <a:schemeClr val="accent2">
                  <a:lumMod val="60000"/>
                  <a:lumOff val="40000"/>
                </a:schemeClr>
              </a:buClr>
            </a:pPr>
            <a:r>
              <a:rPr lang="pl-PL" dirty="0" smtClean="0">
                <a:solidFill>
                  <a:schemeClr val="bg1"/>
                </a:solidFill>
              </a:rPr>
              <a:t>Not </a:t>
            </a:r>
            <a:r>
              <a:rPr lang="pl-PL" dirty="0" err="1" smtClean="0">
                <a:solidFill>
                  <a:schemeClr val="bg1"/>
                </a:solidFill>
              </a:rPr>
              <a:t>identical</a:t>
            </a:r>
            <a:r>
              <a:rPr lang="pl-PL" dirty="0" smtClean="0">
                <a:solidFill>
                  <a:schemeClr val="bg1"/>
                </a:solidFill>
              </a:rPr>
              <a:t> </a:t>
            </a:r>
            <a:r>
              <a:rPr lang="pl-PL" dirty="0" err="1" smtClean="0">
                <a:solidFill>
                  <a:schemeClr val="bg1"/>
                </a:solidFill>
              </a:rPr>
              <a:t>channels</a:t>
            </a:r>
            <a:endParaRPr lang="pl-PL" dirty="0" smtClean="0">
              <a:solidFill>
                <a:schemeClr val="bg1"/>
              </a:solidFill>
            </a:endParaRPr>
          </a:p>
          <a:p>
            <a:pPr lvl="1">
              <a:buClr>
                <a:schemeClr val="accent2">
                  <a:lumMod val="60000"/>
                  <a:lumOff val="40000"/>
                </a:schemeClr>
              </a:buClr>
            </a:pPr>
            <a:r>
              <a:rPr lang="pl-PL" dirty="0" err="1" smtClean="0">
                <a:solidFill>
                  <a:schemeClr val="bg1"/>
                </a:solidFill>
              </a:rPr>
              <a:t>Possible</a:t>
            </a:r>
            <a:r>
              <a:rPr lang="pl-PL" dirty="0" smtClean="0">
                <a:solidFill>
                  <a:schemeClr val="bg1"/>
                </a:solidFill>
              </a:rPr>
              <a:t> </a:t>
            </a:r>
            <a:r>
              <a:rPr lang="pl-PL" dirty="0" err="1" smtClean="0">
                <a:solidFill>
                  <a:schemeClr val="bg1"/>
                </a:solidFill>
              </a:rPr>
              <a:t>signal</a:t>
            </a:r>
            <a:r>
              <a:rPr lang="pl-PL" dirty="0" smtClean="0">
                <a:solidFill>
                  <a:schemeClr val="bg1"/>
                </a:solidFill>
              </a:rPr>
              <a:t> </a:t>
            </a:r>
            <a:r>
              <a:rPr lang="pl-PL" dirty="0" err="1" smtClean="0">
                <a:solidFill>
                  <a:schemeClr val="bg1"/>
                </a:solidFill>
              </a:rPr>
              <a:t>degradation</a:t>
            </a:r>
            <a:endParaRPr lang="pl-PL" dirty="0" smtClean="0">
              <a:solidFill>
                <a:schemeClr val="bg1"/>
              </a:solidFill>
            </a:endParaRPr>
          </a:p>
          <a:p>
            <a:r>
              <a:rPr lang="pl-PL" dirty="0" err="1" smtClean="0">
                <a:solidFill>
                  <a:schemeClr val="bg1"/>
                </a:solidFill>
              </a:rPr>
              <a:t>Current</a:t>
            </a:r>
            <a:r>
              <a:rPr lang="pl-PL" dirty="0" smtClean="0">
                <a:solidFill>
                  <a:schemeClr val="bg1"/>
                </a:solidFill>
              </a:rPr>
              <a:t> Hardware </a:t>
            </a:r>
            <a:r>
              <a:rPr lang="pl-PL" dirty="0" err="1" smtClean="0">
                <a:solidFill>
                  <a:schemeClr val="bg1"/>
                </a:solidFill>
              </a:rPr>
              <a:t>samples</a:t>
            </a:r>
            <a:r>
              <a:rPr lang="pl-PL" dirty="0" smtClean="0">
                <a:solidFill>
                  <a:schemeClr val="bg1"/>
                </a:solidFill>
              </a:rPr>
              <a:t> </a:t>
            </a:r>
            <a:r>
              <a:rPr lang="pl-PL" dirty="0" err="1" smtClean="0">
                <a:solidFill>
                  <a:schemeClr val="bg1"/>
                </a:solidFill>
              </a:rPr>
              <a:t>every</a:t>
            </a:r>
            <a:r>
              <a:rPr lang="pl-PL" dirty="0" smtClean="0">
                <a:solidFill>
                  <a:schemeClr val="bg1"/>
                </a:solidFill>
              </a:rPr>
              <a:t> </a:t>
            </a:r>
            <a:r>
              <a:rPr lang="pl-PL" dirty="0" err="1" smtClean="0">
                <a:solidFill>
                  <a:schemeClr val="bg1"/>
                </a:solidFill>
              </a:rPr>
              <a:t>other</a:t>
            </a:r>
            <a:r>
              <a:rPr lang="pl-PL" dirty="0" smtClean="0">
                <a:solidFill>
                  <a:schemeClr val="bg1"/>
                </a:solidFill>
              </a:rPr>
              <a:t> </a:t>
            </a:r>
            <a:r>
              <a:rPr lang="pl-PL" dirty="0" err="1" smtClean="0">
                <a:solidFill>
                  <a:schemeClr val="bg1"/>
                </a:solidFill>
              </a:rPr>
              <a:t>pulse</a:t>
            </a:r>
            <a:r>
              <a:rPr lang="pl-PL" dirty="0" smtClean="0">
                <a:solidFill>
                  <a:schemeClr val="bg1"/>
                </a:solidFill>
              </a:rPr>
              <a:t> @108MSPS</a:t>
            </a:r>
          </a:p>
        </p:txBody>
      </p:sp>
      <p:sp>
        <p:nvSpPr>
          <p:cNvPr id="7" name="Rectangle 26"/>
          <p:cNvSpPr txBox="1">
            <a:spLocks noChangeArrowheads="1"/>
          </p:cNvSpPr>
          <p:nvPr/>
        </p:nvSpPr>
        <p:spPr bwMode="auto">
          <a:xfrm>
            <a:off x="117475" y="6505575"/>
            <a:ext cx="57023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10000"/>
              </a:lnSpc>
              <a:spcBef>
                <a:spcPct val="0"/>
              </a:spcBef>
              <a:buClrTx/>
              <a:buFontTx/>
              <a:buNone/>
              <a:defRPr sz="800" dirty="0" err="1" smtClean="0">
                <a:solidFill>
                  <a:srgbClr val="000000"/>
                </a:solidFill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112" charset="-128"/>
                <a:cs typeface="+mn-cs"/>
              </a:rPr>
              <a:t>2011.12.15 Warsaw University of technology, Warsaw</a:t>
            </a:r>
            <a:endParaRPr kumimoji="0" lang="en-GB" sz="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112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112" charset="-128"/>
                <a:cs typeface="+mn-cs"/>
              </a:rPr>
              <a:t>Samer Bou Habib</a:t>
            </a:r>
            <a:r>
              <a:rPr kumimoji="0" lang="en-GB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112" charset="-128"/>
                <a:cs typeface="+mn-cs"/>
              </a:rPr>
              <a:t>, </a:t>
            </a:r>
            <a:r>
              <a:rPr kumimoji="0" lang="pl-PL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112" charset="-128"/>
                <a:cs typeface="+mn-cs"/>
              </a:rPr>
              <a:t>Phd</a:t>
            </a:r>
            <a:r>
              <a:rPr kumimoji="0" lang="en-GB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112" charset="-128"/>
                <a:cs typeface="+mn-cs"/>
              </a:rPr>
              <a:t>,</a:t>
            </a:r>
            <a:r>
              <a:rPr kumimoji="0" lang="pl-PL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112" charset="-128"/>
                <a:cs typeface="+mn-cs"/>
              </a:rPr>
              <a:t> student, ISE-WUT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112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Solutions</a:t>
            </a:r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BD3A29-6859-40B5-BBEC-E4687483F0E9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  <p:sp>
        <p:nvSpPr>
          <p:cNvPr id="6" name="Symbol zastępczy zawartości 2"/>
          <p:cNvSpPr>
            <a:spLocks noGrp="1"/>
          </p:cNvSpPr>
          <p:nvPr>
            <p:ph idx="1"/>
          </p:nvPr>
        </p:nvSpPr>
        <p:spPr>
          <a:xfrm>
            <a:off x="1496335" y="1712686"/>
            <a:ext cx="6022069" cy="3744685"/>
          </a:xfrm>
          <a:solidFill>
            <a:schemeClr val="tx1"/>
          </a:solidFill>
        </p:spPr>
        <p:txBody>
          <a:bodyPr anchor="ctr"/>
          <a:lstStyle/>
          <a:p>
            <a:r>
              <a:rPr lang="pl-PL" dirty="0" err="1" smtClean="0">
                <a:solidFill>
                  <a:schemeClr val="bg1"/>
                </a:solidFill>
              </a:rPr>
              <a:t>Very</a:t>
            </a:r>
            <a:r>
              <a:rPr lang="pl-PL" dirty="0" smtClean="0">
                <a:solidFill>
                  <a:schemeClr val="bg1"/>
                </a:solidFill>
              </a:rPr>
              <a:t> Fast </a:t>
            </a:r>
            <a:r>
              <a:rPr lang="pl-PL" dirty="0" err="1" smtClean="0">
                <a:solidFill>
                  <a:schemeClr val="bg1"/>
                </a:solidFill>
              </a:rPr>
              <a:t>ADCs</a:t>
            </a:r>
            <a:r>
              <a:rPr lang="pl-PL" dirty="0" smtClean="0">
                <a:solidFill>
                  <a:schemeClr val="bg1"/>
                </a:solidFill>
              </a:rPr>
              <a:t> (Fs&gt;432 MSPS)</a:t>
            </a:r>
          </a:p>
          <a:p>
            <a:pPr lvl="1">
              <a:buClr>
                <a:schemeClr val="accent2">
                  <a:lumMod val="60000"/>
                  <a:lumOff val="40000"/>
                </a:schemeClr>
              </a:buClr>
            </a:pPr>
            <a:r>
              <a:rPr lang="pl-PL" dirty="0" smtClean="0">
                <a:solidFill>
                  <a:schemeClr val="bg1"/>
                </a:solidFill>
              </a:rPr>
              <a:t>Not </a:t>
            </a:r>
            <a:r>
              <a:rPr lang="pl-PL" dirty="0" err="1" smtClean="0">
                <a:solidFill>
                  <a:schemeClr val="bg1"/>
                </a:solidFill>
              </a:rPr>
              <a:t>enough</a:t>
            </a:r>
            <a:r>
              <a:rPr lang="pl-PL" dirty="0" smtClean="0">
                <a:solidFill>
                  <a:schemeClr val="bg1"/>
                </a:solidFill>
              </a:rPr>
              <a:t> </a:t>
            </a:r>
            <a:r>
              <a:rPr lang="pl-PL" dirty="0" err="1" smtClean="0">
                <a:solidFill>
                  <a:schemeClr val="bg1"/>
                </a:solidFill>
              </a:rPr>
              <a:t>accuracy</a:t>
            </a:r>
            <a:endParaRPr lang="pl-PL" dirty="0" smtClean="0">
              <a:solidFill>
                <a:schemeClr val="bg1"/>
              </a:solidFill>
            </a:endParaRPr>
          </a:p>
          <a:p>
            <a:r>
              <a:rPr lang="pl-PL" dirty="0" smtClean="0">
                <a:solidFill>
                  <a:schemeClr val="bg1"/>
                </a:solidFill>
              </a:rPr>
              <a:t>Fast </a:t>
            </a:r>
            <a:r>
              <a:rPr lang="pl-PL" dirty="0" err="1" smtClean="0">
                <a:solidFill>
                  <a:schemeClr val="bg1"/>
                </a:solidFill>
              </a:rPr>
              <a:t>ADCs</a:t>
            </a:r>
            <a:r>
              <a:rPr lang="pl-PL" dirty="0" smtClean="0">
                <a:solidFill>
                  <a:schemeClr val="bg1"/>
                </a:solidFill>
              </a:rPr>
              <a:t> (Fs&gt;216 MSPS) </a:t>
            </a:r>
          </a:p>
          <a:p>
            <a:pPr lvl="1">
              <a:buClr>
                <a:schemeClr val="accent2">
                  <a:lumMod val="60000"/>
                  <a:lumOff val="40000"/>
                </a:schemeClr>
              </a:buClr>
            </a:pPr>
            <a:r>
              <a:rPr lang="pl-PL" dirty="0" smtClean="0">
                <a:solidFill>
                  <a:schemeClr val="bg1"/>
                </a:solidFill>
              </a:rPr>
              <a:t>Analog devices: 16-bit, 250 MSPS</a:t>
            </a:r>
          </a:p>
        </p:txBody>
      </p:sp>
      <p:sp>
        <p:nvSpPr>
          <p:cNvPr id="7" name="Rectangle 26"/>
          <p:cNvSpPr txBox="1">
            <a:spLocks noChangeArrowheads="1"/>
          </p:cNvSpPr>
          <p:nvPr/>
        </p:nvSpPr>
        <p:spPr bwMode="auto">
          <a:xfrm>
            <a:off x="117475" y="6505575"/>
            <a:ext cx="57023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10000"/>
              </a:lnSpc>
              <a:spcBef>
                <a:spcPct val="0"/>
              </a:spcBef>
              <a:buClrTx/>
              <a:buFontTx/>
              <a:buNone/>
              <a:defRPr sz="800" dirty="0" err="1" smtClean="0">
                <a:solidFill>
                  <a:srgbClr val="000000"/>
                </a:solidFill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112" charset="-128"/>
                <a:cs typeface="+mn-cs"/>
              </a:rPr>
              <a:t>2011.12.15 Warsaw University of technology, Warsaw</a:t>
            </a:r>
            <a:endParaRPr kumimoji="0" lang="en-GB" sz="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112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112" charset="-128"/>
                <a:cs typeface="+mn-cs"/>
              </a:rPr>
              <a:t>Samer Bou Habib</a:t>
            </a:r>
            <a:r>
              <a:rPr kumimoji="0" lang="en-GB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112" charset="-128"/>
                <a:cs typeface="+mn-cs"/>
              </a:rPr>
              <a:t>, </a:t>
            </a:r>
            <a:r>
              <a:rPr kumimoji="0" lang="pl-PL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112" charset="-128"/>
                <a:cs typeface="+mn-cs"/>
              </a:rPr>
              <a:t>Phd</a:t>
            </a:r>
            <a:r>
              <a:rPr kumimoji="0" lang="en-GB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112" charset="-128"/>
                <a:cs typeface="+mn-cs"/>
              </a:rPr>
              <a:t>,</a:t>
            </a:r>
            <a:r>
              <a:rPr kumimoji="0" lang="pl-PL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112" charset="-128"/>
                <a:cs typeface="+mn-cs"/>
              </a:rPr>
              <a:t> student, ISE-WUT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112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ADC </a:t>
            </a:r>
            <a:r>
              <a:rPr lang="pl-PL" dirty="0" smtClean="0"/>
              <a:t>test</a:t>
            </a:r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BD3A29-6859-40B5-BBEC-E4687483F0E9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  <p:sp>
        <p:nvSpPr>
          <p:cNvPr id="6" name="Symbol zastępczy zawartości 2"/>
          <p:cNvSpPr>
            <a:spLocks noGrp="1"/>
          </p:cNvSpPr>
          <p:nvPr>
            <p:ph idx="1"/>
          </p:nvPr>
        </p:nvSpPr>
        <p:spPr>
          <a:xfrm>
            <a:off x="600986" y="1762125"/>
            <a:ext cx="3762430" cy="3514271"/>
          </a:xfrm>
          <a:solidFill>
            <a:schemeClr val="tx1"/>
          </a:solidFill>
        </p:spPr>
        <p:txBody>
          <a:bodyPr anchor="ctr"/>
          <a:lstStyle/>
          <a:p>
            <a:r>
              <a:rPr lang="pl-PL" dirty="0" smtClean="0">
                <a:solidFill>
                  <a:schemeClr val="bg1"/>
                </a:solidFill>
              </a:rPr>
              <a:t>„</a:t>
            </a:r>
            <a:r>
              <a:rPr lang="pl-PL" dirty="0" err="1" smtClean="0">
                <a:solidFill>
                  <a:schemeClr val="bg1"/>
                </a:solidFill>
              </a:rPr>
              <a:t>Poor</a:t>
            </a:r>
            <a:r>
              <a:rPr lang="pl-PL" dirty="0" smtClean="0">
                <a:solidFill>
                  <a:schemeClr val="bg1"/>
                </a:solidFill>
              </a:rPr>
              <a:t>” </a:t>
            </a:r>
            <a:r>
              <a:rPr lang="pl-PL" dirty="0" err="1" smtClean="0">
                <a:solidFill>
                  <a:schemeClr val="bg1"/>
                </a:solidFill>
              </a:rPr>
              <a:t>matching</a:t>
            </a:r>
            <a:endParaRPr lang="pl-PL" dirty="0" smtClean="0">
              <a:solidFill>
                <a:schemeClr val="bg1"/>
              </a:solidFill>
            </a:endParaRPr>
          </a:p>
          <a:p>
            <a:r>
              <a:rPr lang="pl-PL" dirty="0" err="1" smtClean="0">
                <a:solidFill>
                  <a:schemeClr val="bg1"/>
                </a:solidFill>
              </a:rPr>
              <a:t>Error</a:t>
            </a:r>
            <a:r>
              <a:rPr lang="pl-PL" dirty="0" smtClean="0">
                <a:solidFill>
                  <a:schemeClr val="bg1"/>
                </a:solidFill>
              </a:rPr>
              <a:t> &lt; 0.19%</a:t>
            </a:r>
          </a:p>
        </p:txBody>
      </p:sp>
      <p:sp>
        <p:nvSpPr>
          <p:cNvPr id="7" name="Rectangle 26"/>
          <p:cNvSpPr txBox="1">
            <a:spLocks noChangeArrowheads="1"/>
          </p:cNvSpPr>
          <p:nvPr/>
        </p:nvSpPr>
        <p:spPr bwMode="auto">
          <a:xfrm>
            <a:off x="117475" y="6505575"/>
            <a:ext cx="57023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10000"/>
              </a:lnSpc>
              <a:spcBef>
                <a:spcPct val="0"/>
              </a:spcBef>
              <a:buClrTx/>
              <a:buFontTx/>
              <a:buNone/>
              <a:defRPr sz="800" dirty="0" err="1" smtClean="0">
                <a:solidFill>
                  <a:srgbClr val="000000"/>
                </a:solidFill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112" charset="-128"/>
                <a:cs typeface="+mn-cs"/>
              </a:rPr>
              <a:t>2011.12.15 Warsaw University of technology, Warsaw</a:t>
            </a:r>
            <a:endParaRPr kumimoji="0" lang="en-GB" sz="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112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112" charset="-128"/>
                <a:cs typeface="+mn-cs"/>
              </a:rPr>
              <a:t>Samer Bou Habib</a:t>
            </a:r>
            <a:r>
              <a:rPr kumimoji="0" lang="en-GB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112" charset="-128"/>
                <a:cs typeface="+mn-cs"/>
              </a:rPr>
              <a:t>, </a:t>
            </a:r>
            <a:r>
              <a:rPr kumimoji="0" lang="pl-PL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112" charset="-128"/>
                <a:cs typeface="+mn-cs"/>
              </a:rPr>
              <a:t>Phd</a:t>
            </a:r>
            <a:r>
              <a:rPr kumimoji="0" lang="en-GB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112" charset="-128"/>
                <a:cs typeface="+mn-cs"/>
              </a:rPr>
              <a:t>,</a:t>
            </a:r>
            <a:r>
              <a:rPr kumimoji="0" lang="pl-PL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112" charset="-128"/>
                <a:cs typeface="+mn-cs"/>
              </a:rPr>
              <a:t> student, ISE-WUT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112" charset="-128"/>
              <a:cs typeface="+mn-cs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76725" y="1762124"/>
            <a:ext cx="4686300" cy="351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theme/theme1.xml><?xml version="1.0" encoding="utf-8"?>
<a:theme xmlns:a="http://schemas.openxmlformats.org/drawingml/2006/main" name="DESY European XFEL">
  <a:themeElements>
    <a:clrScheme name="DESY European XFEL 1">
      <a:dk1>
        <a:srgbClr val="261748"/>
      </a:dk1>
      <a:lt1>
        <a:srgbClr val="FFFFFF"/>
      </a:lt1>
      <a:dk2>
        <a:srgbClr val="000000"/>
      </a:dk2>
      <a:lt2>
        <a:srgbClr val="E0E0E0"/>
      </a:lt2>
      <a:accent1>
        <a:srgbClr val="261748"/>
      </a:accent1>
      <a:accent2>
        <a:srgbClr val="FD930A"/>
      </a:accent2>
      <a:accent3>
        <a:srgbClr val="FFFFFF"/>
      </a:accent3>
      <a:accent4>
        <a:srgbClr val="1F123C"/>
      </a:accent4>
      <a:accent5>
        <a:srgbClr val="ACABB1"/>
      </a:accent5>
      <a:accent6>
        <a:srgbClr val="E58508"/>
      </a:accent6>
      <a:hlink>
        <a:srgbClr val="261748"/>
      </a:hlink>
      <a:folHlink>
        <a:srgbClr val="FD930A"/>
      </a:folHlink>
    </a:clrScheme>
    <a:fontScheme name="DESY European XF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8B323"/>
          </a:buClr>
          <a:buSzTx/>
          <a:buFont typeface="Wingdings" pitchFamily="2" charset="2"/>
          <a:buChar char="n"/>
          <a:tabLst/>
          <a:defRPr kumimoji="0" lang="de-DE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1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8B323"/>
          </a:buClr>
          <a:buSzTx/>
          <a:buFont typeface="Wingdings" pitchFamily="2" charset="2"/>
          <a:buChar char="n"/>
          <a:tabLst/>
          <a:defRPr kumimoji="0" lang="de-DE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12" charset="-128"/>
          </a:defRPr>
        </a:defPPr>
      </a:lstStyle>
    </a:lnDef>
  </a:objectDefaults>
  <a:extraClrSchemeLst>
    <a:extraClrScheme>
      <a:clrScheme name="DESY European XFEL 1">
        <a:dk1>
          <a:srgbClr val="261748"/>
        </a:dk1>
        <a:lt1>
          <a:srgbClr val="FFFFFF"/>
        </a:lt1>
        <a:dk2>
          <a:srgbClr val="000000"/>
        </a:dk2>
        <a:lt2>
          <a:srgbClr val="E0E0E0"/>
        </a:lt2>
        <a:accent1>
          <a:srgbClr val="261748"/>
        </a:accent1>
        <a:accent2>
          <a:srgbClr val="FD930A"/>
        </a:accent2>
        <a:accent3>
          <a:srgbClr val="FFFFFF"/>
        </a:accent3>
        <a:accent4>
          <a:srgbClr val="1F123C"/>
        </a:accent4>
        <a:accent5>
          <a:srgbClr val="ACABB1"/>
        </a:accent5>
        <a:accent6>
          <a:srgbClr val="E58508"/>
        </a:accent6>
        <a:hlink>
          <a:srgbClr val="261748"/>
        </a:hlink>
        <a:folHlink>
          <a:srgbClr val="FD930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261748"/>
      </a:dk1>
      <a:lt1>
        <a:srgbClr val="FFFFFF"/>
      </a:lt1>
      <a:dk2>
        <a:srgbClr val="000000"/>
      </a:dk2>
      <a:lt2>
        <a:srgbClr val="E0E0E0"/>
      </a:lt2>
      <a:accent1>
        <a:srgbClr val="261748"/>
      </a:accent1>
      <a:accent2>
        <a:srgbClr val="FD930A"/>
      </a:accent2>
      <a:accent3>
        <a:srgbClr val="FFFFFF"/>
      </a:accent3>
      <a:accent4>
        <a:srgbClr val="1F123C"/>
      </a:accent4>
      <a:accent5>
        <a:srgbClr val="ACABB1"/>
      </a:accent5>
      <a:accent6>
        <a:srgbClr val="E58508"/>
      </a:accent6>
      <a:hlink>
        <a:srgbClr val="261748"/>
      </a:hlink>
      <a:folHlink>
        <a:srgbClr val="FD930A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2457</TotalTime>
  <Words>893</Words>
  <Application>Microsoft Office PowerPoint</Application>
  <PresentationFormat>Pokaz na ekranie (4:3)</PresentationFormat>
  <Paragraphs>146</Paragraphs>
  <Slides>12</Slides>
  <Notes>5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DESY European XFEL</vt:lpstr>
      <vt:lpstr>Front-end for BAMs</vt:lpstr>
      <vt:lpstr>Agenda</vt:lpstr>
      <vt:lpstr>Hardware concept</vt:lpstr>
      <vt:lpstr>Hardware concept</vt:lpstr>
      <vt:lpstr>Analog Frontend*</vt:lpstr>
      <vt:lpstr>Hardware concept</vt:lpstr>
      <vt:lpstr>Main Problems</vt:lpstr>
      <vt:lpstr>Solutions</vt:lpstr>
      <vt:lpstr>ADC test</vt:lpstr>
      <vt:lpstr>First Step - FMC</vt:lpstr>
      <vt:lpstr>Future Plans</vt:lpstr>
      <vt:lpstr> </vt:lpstr>
    </vt:vector>
  </TitlesOfParts>
  <Company>xxx xxx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xxx xxx</dc:creator>
  <cp:lastModifiedBy>Samer</cp:lastModifiedBy>
  <cp:revision>339</cp:revision>
  <cp:lastPrinted>2008-09-01T15:04:16Z</cp:lastPrinted>
  <dcterms:created xsi:type="dcterms:W3CDTF">2008-08-31T12:56:32Z</dcterms:created>
  <dcterms:modified xsi:type="dcterms:W3CDTF">2011-12-15T07:34:23Z</dcterms:modified>
</cp:coreProperties>
</file>