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6" r:id="rId4"/>
    <p:sldId id="280" r:id="rId5"/>
    <p:sldId id="268" r:id="rId6"/>
    <p:sldId id="279" r:id="rId7"/>
    <p:sldId id="275" r:id="rId8"/>
    <p:sldId id="276" r:id="rId9"/>
    <p:sldId id="278" r:id="rId10"/>
    <p:sldId id="277" r:id="rId11"/>
    <p:sldId id="272" r:id="rId12"/>
    <p:sldId id="273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8000"/>
    <a:srgbClr val="E0E0E0"/>
    <a:srgbClr val="FD930A"/>
    <a:srgbClr val="261748"/>
    <a:srgbClr val="251555"/>
    <a:srgbClr val="626262"/>
    <a:srgbClr val="100F2E"/>
    <a:srgbClr val="2314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9" autoAdjust="0"/>
    <p:restoredTop sz="84488" autoAdjust="0"/>
  </p:normalViewPr>
  <p:slideViewPr>
    <p:cSldViewPr snapToGrid="0">
      <p:cViewPr>
        <p:scale>
          <a:sx n="100" d="100"/>
          <a:sy n="100" d="100"/>
        </p:scale>
        <p:origin x="-1014" y="-4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B8B15566-3503-4ED2-989C-AA8CC39EAE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78439-BDF2-4F7F-8327-9707B9740B7C}" type="slidenum">
              <a:rPr lang="de-DE"/>
              <a:pPr/>
              <a:t>1</a:t>
            </a:fld>
            <a:endParaRPr lang="de-DE"/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  your name and affiliation, </a:t>
            </a:r>
            <a:br>
              <a:rPr lang="en-GB" sz="1100" dirty="0" smtClean="0"/>
            </a:br>
            <a:r>
              <a:rPr lang="en-GB" sz="1100" dirty="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Change the </a:t>
            </a:r>
            <a:r>
              <a:rPr lang="en-GB" sz="1100" b="1" dirty="0" smtClean="0"/>
              <a:t>partner logos</a:t>
            </a:r>
            <a:r>
              <a:rPr lang="en-GB" sz="1100" dirty="0" smtClean="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497" y="4343153"/>
            <a:ext cx="5487008" cy="4115542"/>
          </a:xfrm>
          <a:prstGeom prst="rect">
            <a:avLst/>
          </a:prstGeom>
        </p:spPr>
        <p:txBody>
          <a:bodyPr lIns="77422" tIns="38711" rIns="77422" bIns="38711">
            <a:normAutofit/>
          </a:bodyPr>
          <a:lstStyle/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concept</a:t>
            </a:r>
            <a:r>
              <a:rPr lang="pl-PL" dirty="0" smtClean="0"/>
              <a:t> of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rather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staight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forward</a:t>
            </a:r>
            <a:r>
              <a:rPr lang="pl-PL" baseline="0" dirty="0" smtClean="0"/>
              <a:t>:</a:t>
            </a:r>
          </a:p>
          <a:p>
            <a:r>
              <a:rPr lang="pl-PL" baseline="0" dirty="0" smtClean="0"/>
              <a:t>High </a:t>
            </a:r>
            <a:r>
              <a:rPr lang="pl-PL" baseline="0" dirty="0" err="1" smtClean="0"/>
              <a:t>freq</a:t>
            </a:r>
            <a:r>
              <a:rPr lang="pl-PL" baseline="0" dirty="0" smtClean="0"/>
              <a:t>. Analog </a:t>
            </a:r>
            <a:r>
              <a:rPr lang="pl-PL" baseline="0" dirty="0" err="1" smtClean="0"/>
              <a:t>sygnals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matched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input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adcs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digital</a:t>
            </a:r>
            <a:r>
              <a:rPr lang="pl-PL" baseline="0" dirty="0" smtClean="0"/>
              <a:t> data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aquisited</a:t>
            </a:r>
            <a:r>
              <a:rPr lang="pl-PL" baseline="0" dirty="0" smtClean="0"/>
              <a:t> by a </a:t>
            </a:r>
            <a:r>
              <a:rPr lang="pl-PL" baseline="0" dirty="0" err="1" smtClean="0"/>
              <a:t>large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fpga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where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algoryths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obtain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information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about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phase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ampl</a:t>
            </a:r>
            <a:r>
              <a:rPr lang="pl-PL" baseline="0" dirty="0" smtClean="0"/>
              <a:t>.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 </a:t>
            </a:r>
            <a:r>
              <a:rPr lang="pl-PL" baseline="0" dirty="0" err="1" smtClean="0"/>
              <a:t>modulating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signals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sampling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frequency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has</a:t>
            </a:r>
            <a:r>
              <a:rPr lang="pl-PL" baseline="0" dirty="0" smtClean="0"/>
              <a:t> to be </a:t>
            </a:r>
            <a:r>
              <a:rPr lang="pl-PL" baseline="0" dirty="0" err="1" smtClean="0"/>
              <a:t>synchronized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with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input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sygnals</a:t>
            </a:r>
            <a:r>
              <a:rPr lang="pl-PL" baseline="0" dirty="0" smtClean="0"/>
              <a:t> so an </a:t>
            </a:r>
            <a:r>
              <a:rPr lang="pl-PL" baseline="0" dirty="0" err="1" smtClean="0"/>
              <a:t>external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reference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synthesize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distrubute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clocks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Additional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memory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block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analisys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sampled</a:t>
            </a:r>
            <a:r>
              <a:rPr lang="pl-PL" baseline="0" dirty="0" smtClean="0"/>
              <a:t> data.</a:t>
            </a:r>
          </a:p>
          <a:p>
            <a:r>
              <a:rPr lang="pl-PL" baseline="0" dirty="0" err="1" smtClean="0"/>
              <a:t>Diagontic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circuits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implemented</a:t>
            </a:r>
            <a:r>
              <a:rPr lang="pl-PL" baseline="0" dirty="0" smtClean="0"/>
              <a:t> to monitor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operation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tempreture</a:t>
            </a:r>
            <a:endParaRPr lang="pl-PL" baseline="0" dirty="0" smtClean="0"/>
          </a:p>
          <a:p>
            <a:r>
              <a:rPr lang="pl-PL" baseline="0" dirty="0" err="1" smtClean="0"/>
              <a:t>Moreover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external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interfaces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put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connect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ATCA system and/</a:t>
            </a:r>
            <a:r>
              <a:rPr lang="pl-PL" baseline="0" dirty="0" err="1" smtClean="0"/>
              <a:t>or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user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triggering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system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supplied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outside</a:t>
            </a:r>
            <a:r>
              <a:rPr lang="pl-PL" baseline="0" dirty="0" smtClean="0"/>
              <a:t>.</a:t>
            </a:r>
          </a:p>
          <a:p>
            <a:r>
              <a:rPr lang="pl-PL" baseline="0" dirty="0" smtClean="0"/>
              <a:t>And an </a:t>
            </a:r>
            <a:r>
              <a:rPr lang="pl-PL" baseline="0" dirty="0" err="1" smtClean="0"/>
              <a:t>additional</a:t>
            </a:r>
            <a:r>
              <a:rPr lang="pl-PL" baseline="0" dirty="0" smtClean="0"/>
              <a:t> slot for a </a:t>
            </a:r>
            <a:r>
              <a:rPr lang="pl-PL" baseline="0" dirty="0" err="1" smtClean="0"/>
              <a:t>daughter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containing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proecessor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additional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configuration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computation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system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used</a:t>
            </a:r>
            <a:r>
              <a:rPr lang="pl-PL" baseline="0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74C721-9C10-4403-AA50-FA38D4800E3D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497" y="4343153"/>
            <a:ext cx="5487008" cy="4115542"/>
          </a:xfrm>
          <a:prstGeom prst="rect">
            <a:avLst/>
          </a:prstGeom>
        </p:spPr>
        <p:txBody>
          <a:bodyPr lIns="77422" tIns="38711" rIns="77422" bIns="38711">
            <a:normAutofit/>
          </a:bodyPr>
          <a:lstStyle/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concept</a:t>
            </a:r>
            <a:r>
              <a:rPr lang="pl-PL" dirty="0" smtClean="0"/>
              <a:t> of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rather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staight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forward</a:t>
            </a:r>
            <a:r>
              <a:rPr lang="pl-PL" baseline="0" dirty="0" smtClean="0"/>
              <a:t>:</a:t>
            </a:r>
          </a:p>
          <a:p>
            <a:r>
              <a:rPr lang="pl-PL" baseline="0" dirty="0" smtClean="0"/>
              <a:t>High </a:t>
            </a:r>
            <a:r>
              <a:rPr lang="pl-PL" baseline="0" dirty="0" err="1" smtClean="0"/>
              <a:t>freq</a:t>
            </a:r>
            <a:r>
              <a:rPr lang="pl-PL" baseline="0" dirty="0" smtClean="0"/>
              <a:t>. Analog </a:t>
            </a:r>
            <a:r>
              <a:rPr lang="pl-PL" baseline="0" dirty="0" err="1" smtClean="0"/>
              <a:t>sygnals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matched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input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adcs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digital</a:t>
            </a:r>
            <a:r>
              <a:rPr lang="pl-PL" baseline="0" dirty="0" smtClean="0"/>
              <a:t> data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aquisited</a:t>
            </a:r>
            <a:r>
              <a:rPr lang="pl-PL" baseline="0" dirty="0" smtClean="0"/>
              <a:t> by a </a:t>
            </a:r>
            <a:r>
              <a:rPr lang="pl-PL" baseline="0" dirty="0" err="1" smtClean="0"/>
              <a:t>large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fpga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where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algoryths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obtain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information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about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phase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ampl</a:t>
            </a:r>
            <a:r>
              <a:rPr lang="pl-PL" baseline="0" dirty="0" smtClean="0"/>
              <a:t>.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 </a:t>
            </a:r>
            <a:r>
              <a:rPr lang="pl-PL" baseline="0" dirty="0" err="1" smtClean="0"/>
              <a:t>modulating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signals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sampling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frequency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has</a:t>
            </a:r>
            <a:r>
              <a:rPr lang="pl-PL" baseline="0" dirty="0" smtClean="0"/>
              <a:t> to be </a:t>
            </a:r>
            <a:r>
              <a:rPr lang="pl-PL" baseline="0" dirty="0" err="1" smtClean="0"/>
              <a:t>synchronized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with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input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sygnals</a:t>
            </a:r>
            <a:r>
              <a:rPr lang="pl-PL" baseline="0" dirty="0" smtClean="0"/>
              <a:t> so an </a:t>
            </a:r>
            <a:r>
              <a:rPr lang="pl-PL" baseline="0" dirty="0" err="1" smtClean="0"/>
              <a:t>external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reference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synthesize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distrubute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clocks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Additional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memory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block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analisys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sampled</a:t>
            </a:r>
            <a:r>
              <a:rPr lang="pl-PL" baseline="0" dirty="0" smtClean="0"/>
              <a:t> data.</a:t>
            </a:r>
          </a:p>
          <a:p>
            <a:r>
              <a:rPr lang="pl-PL" baseline="0" dirty="0" err="1" smtClean="0"/>
              <a:t>Diagontic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circuits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implemented</a:t>
            </a:r>
            <a:r>
              <a:rPr lang="pl-PL" baseline="0" dirty="0" smtClean="0"/>
              <a:t> to monitor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operation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tempreture</a:t>
            </a:r>
            <a:endParaRPr lang="pl-PL" baseline="0" dirty="0" smtClean="0"/>
          </a:p>
          <a:p>
            <a:r>
              <a:rPr lang="pl-PL" baseline="0" dirty="0" err="1" smtClean="0"/>
              <a:t>Moreover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external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interfaces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put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connect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ATCA system and/</a:t>
            </a:r>
            <a:r>
              <a:rPr lang="pl-PL" baseline="0" dirty="0" err="1" smtClean="0"/>
              <a:t>or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user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triggering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system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supplied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outside</a:t>
            </a:r>
            <a:r>
              <a:rPr lang="pl-PL" baseline="0" dirty="0" smtClean="0"/>
              <a:t>.</a:t>
            </a:r>
          </a:p>
          <a:p>
            <a:r>
              <a:rPr lang="pl-PL" baseline="0" dirty="0" smtClean="0"/>
              <a:t>And an </a:t>
            </a:r>
            <a:r>
              <a:rPr lang="pl-PL" baseline="0" dirty="0" err="1" smtClean="0"/>
              <a:t>additional</a:t>
            </a:r>
            <a:r>
              <a:rPr lang="pl-PL" baseline="0" dirty="0" smtClean="0"/>
              <a:t> slot for a </a:t>
            </a:r>
            <a:r>
              <a:rPr lang="pl-PL" baseline="0" dirty="0" err="1" smtClean="0"/>
              <a:t>daughter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containing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proecessor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additional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configuration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computation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system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used</a:t>
            </a:r>
            <a:r>
              <a:rPr lang="pl-PL" baseline="0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74C721-9C10-4403-AA50-FA38D4800E3D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497" y="4343153"/>
            <a:ext cx="5487008" cy="4115542"/>
          </a:xfrm>
          <a:prstGeom prst="rect">
            <a:avLst/>
          </a:prstGeom>
        </p:spPr>
        <p:txBody>
          <a:bodyPr lIns="77422" tIns="38711" rIns="77422" bIns="38711">
            <a:normAutofit/>
          </a:bodyPr>
          <a:lstStyle/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concept</a:t>
            </a:r>
            <a:r>
              <a:rPr lang="pl-PL" dirty="0" smtClean="0"/>
              <a:t> of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rather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staight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forward</a:t>
            </a:r>
            <a:r>
              <a:rPr lang="pl-PL" baseline="0" dirty="0" smtClean="0"/>
              <a:t>:</a:t>
            </a:r>
          </a:p>
          <a:p>
            <a:r>
              <a:rPr lang="pl-PL" baseline="0" dirty="0" smtClean="0"/>
              <a:t>High </a:t>
            </a:r>
            <a:r>
              <a:rPr lang="pl-PL" baseline="0" dirty="0" err="1" smtClean="0"/>
              <a:t>freq</a:t>
            </a:r>
            <a:r>
              <a:rPr lang="pl-PL" baseline="0" dirty="0" smtClean="0"/>
              <a:t>. Analog </a:t>
            </a:r>
            <a:r>
              <a:rPr lang="pl-PL" baseline="0" dirty="0" err="1" smtClean="0"/>
              <a:t>sygnals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matched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input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adcs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digital</a:t>
            </a:r>
            <a:r>
              <a:rPr lang="pl-PL" baseline="0" dirty="0" smtClean="0"/>
              <a:t> data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aquisited</a:t>
            </a:r>
            <a:r>
              <a:rPr lang="pl-PL" baseline="0" dirty="0" smtClean="0"/>
              <a:t> by a </a:t>
            </a:r>
            <a:r>
              <a:rPr lang="pl-PL" baseline="0" dirty="0" err="1" smtClean="0"/>
              <a:t>large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fpga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where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algoryths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obtain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information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about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phase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ampl</a:t>
            </a:r>
            <a:r>
              <a:rPr lang="pl-PL" baseline="0" dirty="0" smtClean="0"/>
              <a:t>.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 </a:t>
            </a:r>
            <a:r>
              <a:rPr lang="pl-PL" baseline="0" dirty="0" err="1" smtClean="0"/>
              <a:t>modulating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signals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sampling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frequency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has</a:t>
            </a:r>
            <a:r>
              <a:rPr lang="pl-PL" baseline="0" dirty="0" smtClean="0"/>
              <a:t> to be </a:t>
            </a:r>
            <a:r>
              <a:rPr lang="pl-PL" baseline="0" dirty="0" err="1" smtClean="0"/>
              <a:t>synchronized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with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input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sygnals</a:t>
            </a:r>
            <a:r>
              <a:rPr lang="pl-PL" baseline="0" dirty="0" smtClean="0"/>
              <a:t> so an </a:t>
            </a:r>
            <a:r>
              <a:rPr lang="pl-PL" baseline="0" dirty="0" err="1" smtClean="0"/>
              <a:t>external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reference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synthesize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distrubute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clocks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Additional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memory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block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analisys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sampled</a:t>
            </a:r>
            <a:r>
              <a:rPr lang="pl-PL" baseline="0" dirty="0" smtClean="0"/>
              <a:t> data.</a:t>
            </a:r>
          </a:p>
          <a:p>
            <a:r>
              <a:rPr lang="pl-PL" baseline="0" dirty="0" err="1" smtClean="0"/>
              <a:t>Diagontic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circuits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implemented</a:t>
            </a:r>
            <a:r>
              <a:rPr lang="pl-PL" baseline="0" dirty="0" smtClean="0"/>
              <a:t> to monitor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operation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tempreture</a:t>
            </a:r>
            <a:endParaRPr lang="pl-PL" baseline="0" dirty="0" smtClean="0"/>
          </a:p>
          <a:p>
            <a:r>
              <a:rPr lang="pl-PL" baseline="0" dirty="0" err="1" smtClean="0"/>
              <a:t>Moreover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external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interfaces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put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connect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ATCA system and/</a:t>
            </a:r>
            <a:r>
              <a:rPr lang="pl-PL" baseline="0" dirty="0" err="1" smtClean="0"/>
              <a:t>or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user</a:t>
            </a:r>
            <a:r>
              <a:rPr lang="pl-PL" baseline="0" dirty="0" smtClean="0"/>
              <a:t>.</a:t>
            </a:r>
          </a:p>
          <a:p>
            <a:r>
              <a:rPr lang="pl-PL" baseline="0" dirty="0" err="1" smtClean="0"/>
              <a:t>triggering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system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supplied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outside</a:t>
            </a:r>
            <a:r>
              <a:rPr lang="pl-PL" baseline="0" dirty="0" smtClean="0"/>
              <a:t>.</a:t>
            </a:r>
          </a:p>
          <a:p>
            <a:r>
              <a:rPr lang="pl-PL" baseline="0" dirty="0" smtClean="0"/>
              <a:t>And an </a:t>
            </a:r>
            <a:r>
              <a:rPr lang="pl-PL" baseline="0" dirty="0" err="1" smtClean="0"/>
              <a:t>additional</a:t>
            </a:r>
            <a:r>
              <a:rPr lang="pl-PL" baseline="0" dirty="0" smtClean="0"/>
              <a:t> slot for a </a:t>
            </a:r>
            <a:r>
              <a:rPr lang="pl-PL" baseline="0" dirty="0" err="1" smtClean="0"/>
              <a:t>daughter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containing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proecessor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additional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configuration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computation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system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used</a:t>
            </a:r>
            <a:r>
              <a:rPr lang="pl-PL" baseline="0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74C721-9C10-4403-AA50-FA38D4800E3D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B15566-3503-4ED2-989C-AA8CC39EAED2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9BFDD-32AD-42A8-9B8D-78ADA6E20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D9C2-6051-4AC3-9658-92BB82E3A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3A29-6859-40B5-BBEC-E4687483F0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3F98-62C0-4006-8283-C45B41C05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6F3B-E02C-448B-B1CD-3323C1C59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0020-59D0-4242-9725-C662DB1C3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5794D-8FD5-43C0-AB6A-64BAAC20B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34552-3A7D-4093-8864-64CE079D9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D988-7F41-4CE8-AAA8-1EC662B66B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11F59-1C72-442B-97DC-730E1E566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6CA676E7-FE17-431F-8213-6EDB6357EE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2011.12.15 Warsaw </a:t>
            </a:r>
            <a:r>
              <a:rPr lang="pl-PL" dirty="0" err="1" smtClean="0"/>
              <a:t>University</a:t>
            </a:r>
            <a:r>
              <a:rPr lang="pl-PL" dirty="0" smtClean="0"/>
              <a:t> of technology, Warsaw</a:t>
            </a:r>
            <a:endParaRPr lang="en-GB" dirty="0" smtClean="0"/>
          </a:p>
          <a:p>
            <a:pPr>
              <a:defRPr/>
            </a:pPr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r>
              <a:rPr lang="en-GB" dirty="0" smtClean="0"/>
              <a:t>, </a:t>
            </a:r>
            <a:r>
              <a:rPr lang="pl-PL" dirty="0" err="1" smtClean="0"/>
              <a:t>Phd</a:t>
            </a:r>
            <a:r>
              <a:rPr lang="en-GB" dirty="0" smtClean="0"/>
              <a:t>,</a:t>
            </a:r>
            <a:r>
              <a:rPr lang="pl-PL" dirty="0" smtClean="0"/>
              <a:t> student,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pl-PL" sz="1000" dirty="0" smtClean="0">
                <a:solidFill>
                  <a:schemeClr val="bg1"/>
                </a:solidFill>
              </a:rPr>
              <a:t>BAM </a:t>
            </a:r>
            <a:r>
              <a:rPr lang="pl-PL" sz="1000" dirty="0" err="1" smtClean="0">
                <a:solidFill>
                  <a:schemeClr val="bg1"/>
                </a:solidFill>
              </a:rPr>
              <a:t>Frontend</a:t>
            </a:r>
            <a:endParaRPr lang="pl-PL" sz="1000" dirty="0">
              <a:solidFill>
                <a:schemeClr val="bg1"/>
              </a:solidFill>
            </a:endParaRPr>
          </a:p>
        </p:txBody>
      </p:sp>
      <p:pic>
        <p:nvPicPr>
          <p:cNvPr id="1034" name="Picture 127" descr="logo-XFEL_rgb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7" name="Picture 135" descr="A:\2011.04.18 - XFEL LLRF Status Workshop\topbar-ise-logoc.gif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69188" y="6521450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908414"/>
            <a:ext cx="7283450" cy="707129"/>
          </a:xfrm>
          <a:ln w="9525"/>
        </p:spPr>
        <p:txBody>
          <a:bodyPr/>
          <a:lstStyle/>
          <a:p>
            <a:pPr eaLnBrk="1" hangingPunct="1"/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928801"/>
            <a:ext cx="7251700" cy="1844675"/>
          </a:xfrm>
        </p:spPr>
        <p:txBody>
          <a:bodyPr/>
          <a:lstStyle/>
          <a:p>
            <a:pPr eaLnBrk="1" hangingPunct="1"/>
            <a:r>
              <a:rPr lang="pl-PL" b="1" dirty="0" err="1" smtClean="0"/>
              <a:t>Front-end</a:t>
            </a:r>
            <a:r>
              <a:rPr lang="pl-PL" b="1" dirty="0" smtClean="0"/>
              <a:t> for </a:t>
            </a:r>
            <a:r>
              <a:rPr lang="pl-PL" b="1" dirty="0" err="1" smtClean="0"/>
              <a:t>BAMs</a:t>
            </a:r>
            <a:endParaRPr lang="en-GB" dirty="0" smtClean="0"/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5348288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02013" y="5373688"/>
            <a:ext cx="2201862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1" descr="A:\2011.04.18 - XFEL LLRF Status Workshop\topbar-ise-logo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6938" y="5449888"/>
            <a:ext cx="13192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First Step - FMC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40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</a:t>
            </a:r>
            <a:r>
              <a:rPr kumimoji="0" lang="pl-PL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University</a:t>
            </a:r>
            <a:r>
              <a:rPr kumimoji="0" lang="pl-P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of technology, Warsaw</a:t>
            </a:r>
            <a:endParaRPr kumimoji="0" lang="en-GB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</a:t>
            </a:r>
            <a:r>
              <a:rPr kumimoji="0" lang="pl-P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</a:t>
            </a:r>
            <a:r>
              <a:rPr kumimoji="0" lang="pl-PL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Bou</a:t>
            </a:r>
            <a:r>
              <a:rPr kumimoji="0" lang="pl-P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</a:t>
            </a:r>
            <a:r>
              <a:rPr kumimoji="0" lang="pl-PL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Habib</a:t>
            </a:r>
            <a:r>
              <a:rPr kumimoji="0" lang="en-GB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</a:t>
            </a:r>
            <a:r>
              <a:rPr kumimoji="0" lang="pl-PL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  <p:grpSp>
        <p:nvGrpSpPr>
          <p:cNvPr id="3" name="Grupa 77"/>
          <p:cNvGrpSpPr/>
          <p:nvPr/>
        </p:nvGrpSpPr>
        <p:grpSpPr>
          <a:xfrm>
            <a:off x="4697621" y="1520412"/>
            <a:ext cx="4146334" cy="4147542"/>
            <a:chOff x="3289737" y="1449656"/>
            <a:chExt cx="4146334" cy="4147542"/>
          </a:xfrm>
        </p:grpSpPr>
        <p:grpSp>
          <p:nvGrpSpPr>
            <p:cNvPr id="5" name="Grupa 44"/>
            <p:cNvGrpSpPr/>
            <p:nvPr/>
          </p:nvGrpSpPr>
          <p:grpSpPr>
            <a:xfrm>
              <a:off x="3289737" y="1466631"/>
              <a:ext cx="4051738" cy="4130567"/>
              <a:chOff x="394137" y="1403131"/>
              <a:chExt cx="4051738" cy="4130567"/>
            </a:xfrm>
          </p:grpSpPr>
          <p:sp>
            <p:nvSpPr>
              <p:cNvPr id="43" name="Prostokąt 42"/>
              <p:cNvSpPr/>
              <p:nvPr/>
            </p:nvSpPr>
            <p:spPr bwMode="auto">
              <a:xfrm>
                <a:off x="4035973" y="3720662"/>
                <a:ext cx="152399" cy="1813036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solidFill>
                  <a:schemeClr val="fol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41" name="Prostokąt 40"/>
              <p:cNvSpPr/>
              <p:nvPr/>
            </p:nvSpPr>
            <p:spPr bwMode="auto">
              <a:xfrm>
                <a:off x="394137" y="1403131"/>
                <a:ext cx="3626069" cy="4130566"/>
              </a:xfrm>
              <a:prstGeom prst="rect">
                <a:avLst/>
              </a:prstGeom>
              <a:solidFill>
                <a:srgbClr val="00B050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44" name="Prostokąt 43"/>
              <p:cNvSpPr/>
              <p:nvPr/>
            </p:nvSpPr>
            <p:spPr bwMode="auto">
              <a:xfrm>
                <a:off x="3815254" y="1403131"/>
                <a:ext cx="630621" cy="1481959"/>
              </a:xfrm>
              <a:prstGeom prst="rect">
                <a:avLst/>
              </a:prstGeom>
              <a:solidFill>
                <a:srgbClr val="00B050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sp>
          <p:nvSpPr>
            <p:cNvPr id="48" name="Prostokąt 47"/>
            <p:cNvSpPr/>
            <p:nvPr/>
          </p:nvSpPr>
          <p:spPr bwMode="auto">
            <a:xfrm>
              <a:off x="7083975" y="1449656"/>
              <a:ext cx="352096" cy="7777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2" name="Prostokąt 51"/>
            <p:cNvSpPr/>
            <p:nvPr/>
          </p:nvSpPr>
          <p:spPr bwMode="auto">
            <a:xfrm>
              <a:off x="7083975" y="2179955"/>
              <a:ext cx="352096" cy="77016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62" name="Grupa 61"/>
          <p:cNvGrpSpPr/>
          <p:nvPr/>
        </p:nvGrpSpPr>
        <p:grpSpPr>
          <a:xfrm>
            <a:off x="4876799" y="1698173"/>
            <a:ext cx="2090056" cy="3875314"/>
            <a:chOff x="275770" y="1770743"/>
            <a:chExt cx="2090056" cy="3875314"/>
          </a:xfrm>
        </p:grpSpPr>
        <p:grpSp>
          <p:nvGrpSpPr>
            <p:cNvPr id="8" name="Grupa 104"/>
            <p:cNvGrpSpPr/>
            <p:nvPr/>
          </p:nvGrpSpPr>
          <p:grpSpPr>
            <a:xfrm>
              <a:off x="275770" y="1770743"/>
              <a:ext cx="2090056" cy="3875314"/>
              <a:chOff x="1233715" y="1436914"/>
              <a:chExt cx="2090056" cy="3309257"/>
            </a:xfrm>
          </p:grpSpPr>
          <p:sp>
            <p:nvSpPr>
              <p:cNvPr id="93" name="Prostokąt 92"/>
              <p:cNvSpPr/>
              <p:nvPr/>
            </p:nvSpPr>
            <p:spPr bwMode="auto">
              <a:xfrm>
                <a:off x="2969175" y="1484127"/>
                <a:ext cx="354596" cy="143324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8575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03" name="Prostokąt 102"/>
              <p:cNvSpPr/>
              <p:nvPr/>
            </p:nvSpPr>
            <p:spPr bwMode="auto">
              <a:xfrm>
                <a:off x="2961918" y="3218584"/>
                <a:ext cx="354596" cy="143324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8575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9" name="Prostokąt 98"/>
              <p:cNvSpPr/>
              <p:nvPr/>
            </p:nvSpPr>
            <p:spPr bwMode="auto">
              <a:xfrm>
                <a:off x="1233715" y="1436914"/>
                <a:ext cx="1886607" cy="3309257"/>
              </a:xfrm>
              <a:prstGeom prst="rect">
                <a:avLst/>
              </a:prstGeom>
              <a:solidFill>
                <a:srgbClr val="00B050"/>
              </a:solidFill>
              <a:ln w="2857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F8B323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sp>
          <p:nvSpPr>
            <p:cNvPr id="36" name="Pięciokąt 35"/>
            <p:cNvSpPr/>
            <p:nvPr/>
          </p:nvSpPr>
          <p:spPr>
            <a:xfrm flipH="1">
              <a:off x="1540488" y="1933572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38" name="Pięciokąt 37"/>
            <p:cNvSpPr/>
            <p:nvPr/>
          </p:nvSpPr>
          <p:spPr>
            <a:xfrm flipH="1">
              <a:off x="1540488" y="2377110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39" name="Strzałka w prawo 38"/>
            <p:cNvSpPr/>
            <p:nvPr/>
          </p:nvSpPr>
          <p:spPr>
            <a:xfrm>
              <a:off x="1212498" y="2375709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42" name="Prostokąt zaokrąglony 41"/>
            <p:cNvSpPr/>
            <p:nvPr/>
          </p:nvSpPr>
          <p:spPr>
            <a:xfrm>
              <a:off x="275770" y="1901371"/>
              <a:ext cx="873363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46" name="Strzałka w górę 45"/>
            <p:cNvSpPr/>
            <p:nvPr/>
          </p:nvSpPr>
          <p:spPr>
            <a:xfrm flipH="1">
              <a:off x="1782038" y="2699658"/>
              <a:ext cx="273707" cy="609021"/>
            </a:xfrm>
            <a:prstGeom prst="upArrow">
              <a:avLst/>
            </a:prstGeom>
            <a:solidFill>
              <a:schemeClr val="accent1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47" name="Prostokąt zaokrąglony 46"/>
            <p:cNvSpPr/>
            <p:nvPr/>
          </p:nvSpPr>
          <p:spPr>
            <a:xfrm>
              <a:off x="1467920" y="3266840"/>
              <a:ext cx="665682" cy="71836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Clock</a:t>
              </a:r>
              <a:r>
                <a:rPr lang="pl-PL" sz="1050" dirty="0" smtClean="0">
                  <a:solidFill>
                    <a:srgbClr val="002060"/>
                  </a:solidFill>
                </a:rPr>
                <a:t>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dist</a:t>
              </a:r>
              <a:r>
                <a:rPr lang="pl-PL" sz="1050" dirty="0" smtClean="0">
                  <a:solidFill>
                    <a:srgbClr val="002060"/>
                  </a:solidFill>
                </a:rPr>
                <a:t>.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49" name="Strzałka w prawo 48"/>
            <p:cNvSpPr/>
            <p:nvPr/>
          </p:nvSpPr>
          <p:spPr>
            <a:xfrm>
              <a:off x="1212498" y="1962052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50" name="Prostokąt zaokrąglony 49"/>
            <p:cNvSpPr/>
            <p:nvPr/>
          </p:nvSpPr>
          <p:spPr>
            <a:xfrm>
              <a:off x="290284" y="3243943"/>
              <a:ext cx="858849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51" name="Strzałka w prawo 50"/>
            <p:cNvSpPr/>
            <p:nvPr/>
          </p:nvSpPr>
          <p:spPr>
            <a:xfrm>
              <a:off x="1168956" y="3486051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54" name="Pięciokąt 53"/>
            <p:cNvSpPr/>
            <p:nvPr/>
          </p:nvSpPr>
          <p:spPr>
            <a:xfrm flipH="1">
              <a:off x="1540488" y="4800144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56" name="Pięciokąt 55"/>
            <p:cNvSpPr/>
            <p:nvPr/>
          </p:nvSpPr>
          <p:spPr>
            <a:xfrm flipH="1">
              <a:off x="1540488" y="5243682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57" name="Strzałka w prawo 56"/>
            <p:cNvSpPr/>
            <p:nvPr/>
          </p:nvSpPr>
          <p:spPr>
            <a:xfrm>
              <a:off x="1212498" y="5242281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58" name="Prostokąt zaokrąglony 57"/>
            <p:cNvSpPr/>
            <p:nvPr/>
          </p:nvSpPr>
          <p:spPr>
            <a:xfrm>
              <a:off x="275771" y="4767943"/>
              <a:ext cx="873364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59" name="Strzałka w prawo 58"/>
            <p:cNvSpPr/>
            <p:nvPr/>
          </p:nvSpPr>
          <p:spPr>
            <a:xfrm>
              <a:off x="1212498" y="4828624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61" name="Strzałka w górę 60"/>
            <p:cNvSpPr/>
            <p:nvPr/>
          </p:nvSpPr>
          <p:spPr>
            <a:xfrm flipH="1" flipV="1">
              <a:off x="1782038" y="4027136"/>
              <a:ext cx="266451" cy="733549"/>
            </a:xfrm>
            <a:prstGeom prst="upArrow">
              <a:avLst/>
            </a:prstGeom>
            <a:solidFill>
              <a:schemeClr val="accent1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</p:grpSp>
      <p:sp>
        <p:nvSpPr>
          <p:cNvPr id="63" name="Symbol zastępczy zawartości 2"/>
          <p:cNvSpPr>
            <a:spLocks noGrp="1"/>
          </p:cNvSpPr>
          <p:nvPr>
            <p:ph idx="1"/>
          </p:nvPr>
        </p:nvSpPr>
        <p:spPr>
          <a:xfrm>
            <a:off x="552901" y="1524000"/>
            <a:ext cx="3932009" cy="4165600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smtClean="0">
                <a:solidFill>
                  <a:schemeClr val="bg1"/>
                </a:solidFill>
              </a:rPr>
              <a:t>FMC </a:t>
            </a:r>
            <a:r>
              <a:rPr lang="pl-PL" dirty="0" err="1" smtClean="0">
                <a:solidFill>
                  <a:schemeClr val="bg1"/>
                </a:solidFill>
              </a:rPr>
              <a:t>board</a:t>
            </a:r>
            <a:r>
              <a:rPr lang="pl-PL" dirty="0" smtClean="0">
                <a:solidFill>
                  <a:schemeClr val="bg1"/>
                </a:solidFill>
              </a:rPr>
              <a:t> for FAST ADC EVM</a:t>
            </a:r>
          </a:p>
          <a:p>
            <a:r>
              <a:rPr lang="pl-PL" dirty="0" err="1" smtClean="0">
                <a:solidFill>
                  <a:schemeClr val="bg1"/>
                </a:solidFill>
              </a:rPr>
              <a:t>Keep</a:t>
            </a:r>
            <a:r>
              <a:rPr lang="pl-PL" dirty="0" smtClean="0">
                <a:solidFill>
                  <a:schemeClr val="bg1"/>
                </a:solidFill>
              </a:rPr>
              <a:t> design for </a:t>
            </a:r>
            <a:r>
              <a:rPr lang="pl-PL" dirty="0" err="1" smtClean="0">
                <a:solidFill>
                  <a:schemeClr val="bg1"/>
                </a:solidFill>
              </a:rPr>
              <a:t>changeable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frontend</a:t>
            </a:r>
            <a:r>
              <a:rPr lang="pl-PL" dirty="0" smtClean="0">
                <a:solidFill>
                  <a:schemeClr val="bg1"/>
                </a:solidFill>
              </a:rPr>
              <a:t>?</a:t>
            </a:r>
            <a:endParaRPr lang="pl-PL" dirty="0" smtClean="0">
              <a:solidFill>
                <a:schemeClr val="bg1"/>
              </a:solidFill>
            </a:endParaRPr>
          </a:p>
          <a:p>
            <a:endParaRPr lang="pl-PL" dirty="0" smtClean="0">
              <a:solidFill>
                <a:schemeClr val="bg1"/>
              </a:solidFill>
            </a:endParaRPr>
          </a:p>
        </p:txBody>
      </p:sp>
      <p:grpSp>
        <p:nvGrpSpPr>
          <p:cNvPr id="45" name="Grupa 44"/>
          <p:cNvGrpSpPr/>
          <p:nvPr/>
        </p:nvGrpSpPr>
        <p:grpSpPr>
          <a:xfrm>
            <a:off x="3847700" y="2223589"/>
            <a:ext cx="1237049" cy="2426451"/>
            <a:chOff x="3847700" y="2223589"/>
            <a:chExt cx="1237049" cy="2426451"/>
          </a:xfrm>
        </p:grpSpPr>
        <p:sp>
          <p:nvSpPr>
            <p:cNvPr id="34" name="Strzałka w prawo 33"/>
            <p:cNvSpPr/>
            <p:nvPr/>
          </p:nvSpPr>
          <p:spPr>
            <a:xfrm rot="20531207">
              <a:off x="4092154" y="3558964"/>
              <a:ext cx="904262" cy="255370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35" name="Strzałka w prawo 34"/>
            <p:cNvSpPr/>
            <p:nvPr/>
          </p:nvSpPr>
          <p:spPr>
            <a:xfrm rot="2080236">
              <a:off x="3847700" y="4394670"/>
              <a:ext cx="1237049" cy="255370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37" name="Strzałka w prawo 36"/>
            <p:cNvSpPr/>
            <p:nvPr/>
          </p:nvSpPr>
          <p:spPr>
            <a:xfrm rot="18873501">
              <a:off x="3538014" y="2937726"/>
              <a:ext cx="1683643" cy="255370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Future</a:t>
            </a:r>
            <a:r>
              <a:rPr lang="pl-PL" dirty="0" smtClean="0"/>
              <a:t> </a:t>
            </a:r>
            <a:r>
              <a:rPr lang="pl-PL" dirty="0" err="1" smtClean="0"/>
              <a:t>Plans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7588" y="1376816"/>
            <a:ext cx="5702300" cy="4459287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err="1" smtClean="0">
                <a:solidFill>
                  <a:schemeClr val="bg1"/>
                </a:solidFill>
              </a:rPr>
              <a:t>Finish</a:t>
            </a:r>
            <a:r>
              <a:rPr lang="pl-PL" dirty="0" smtClean="0">
                <a:solidFill>
                  <a:schemeClr val="bg1"/>
                </a:solidFill>
              </a:rPr>
              <a:t> FMC design </a:t>
            </a:r>
          </a:p>
          <a:p>
            <a:r>
              <a:rPr lang="pl-PL" dirty="0" err="1" smtClean="0">
                <a:solidFill>
                  <a:schemeClr val="bg1"/>
                </a:solidFill>
              </a:rPr>
              <a:t>Testing</a:t>
            </a:r>
            <a:r>
              <a:rPr lang="pl-PL" dirty="0" smtClean="0">
                <a:solidFill>
                  <a:schemeClr val="bg1"/>
                </a:solidFill>
              </a:rPr>
              <a:t> on live </a:t>
            </a:r>
            <a:r>
              <a:rPr lang="pl-PL" dirty="0" err="1" smtClean="0">
                <a:solidFill>
                  <a:schemeClr val="bg1"/>
                </a:solidFill>
              </a:rPr>
              <a:t>signals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err="1" smtClean="0">
                <a:solidFill>
                  <a:schemeClr val="bg1"/>
                </a:solidFill>
              </a:rPr>
              <a:t>Possibly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integrate</a:t>
            </a:r>
            <a:r>
              <a:rPr lang="pl-PL" dirty="0" smtClean="0">
                <a:solidFill>
                  <a:schemeClr val="bg1"/>
                </a:solidFill>
              </a:rPr>
              <a:t> FMC and </a:t>
            </a:r>
            <a:r>
              <a:rPr lang="pl-PL" dirty="0" err="1" smtClean="0">
                <a:solidFill>
                  <a:schemeClr val="bg1"/>
                </a:solidFill>
              </a:rPr>
              <a:t>carrier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board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into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one </a:t>
            </a:r>
            <a:r>
              <a:rPr lang="pl-PL" dirty="0" err="1" smtClean="0">
                <a:solidFill>
                  <a:schemeClr val="bg1"/>
                </a:solidFill>
              </a:rPr>
              <a:t>pcb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Test </a:t>
            </a:r>
            <a:r>
              <a:rPr lang="pl-PL" dirty="0" err="1" smtClean="0">
                <a:solidFill>
                  <a:schemeClr val="bg1"/>
                </a:solidFill>
              </a:rPr>
              <a:t>final</a:t>
            </a:r>
            <a:r>
              <a:rPr lang="pl-PL" dirty="0" smtClean="0">
                <a:solidFill>
                  <a:schemeClr val="bg1"/>
                </a:solidFill>
              </a:rPr>
              <a:t> system </a:t>
            </a:r>
            <a:r>
              <a:rPr lang="pl-PL" dirty="0" err="1" smtClean="0">
                <a:solidFill>
                  <a:schemeClr val="bg1"/>
                </a:solidFill>
              </a:rPr>
              <a:t>in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accelerator</a:t>
            </a:r>
            <a:r>
              <a:rPr lang="pl-PL" dirty="0" smtClean="0">
                <a:solidFill>
                  <a:schemeClr val="bg1"/>
                </a:solidFill>
              </a:rPr>
              <a:t>(s)</a:t>
            </a:r>
          </a:p>
          <a:p>
            <a:r>
              <a:rPr lang="pl-PL" dirty="0" err="1" smtClean="0">
                <a:solidFill>
                  <a:schemeClr val="bg1"/>
                </a:solidFill>
              </a:rPr>
              <a:t>Celebrate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success</a:t>
            </a:r>
            <a:r>
              <a:rPr lang="pl-PL" dirty="0" smtClean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Rectangle 18"/>
          <p:cNvSpPr txBox="1">
            <a:spLocks noChangeArrowheads="1"/>
          </p:cNvSpPr>
          <p:nvPr/>
        </p:nvSpPr>
        <p:spPr bwMode="auto">
          <a:xfrm>
            <a:off x="939800" y="1928801"/>
            <a:ext cx="7251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r>
              <a:rPr kumimoji="0" lang="pl-PL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our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a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ttention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30275" y="3908415"/>
            <a:ext cx="7283450" cy="46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kumimoji="0" lang="pl-PL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S.BouHabib@stud.elka.pw.edu.pl</a:t>
            </a: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61" y="1582057"/>
            <a:ext cx="5702300" cy="3730171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err="1" smtClean="0">
                <a:solidFill>
                  <a:schemeClr val="bg1"/>
                </a:solidFill>
              </a:rPr>
              <a:t>Introduction</a:t>
            </a:r>
            <a:r>
              <a:rPr lang="pl-PL" dirty="0" smtClean="0">
                <a:solidFill>
                  <a:schemeClr val="bg1"/>
                </a:solidFill>
              </a:rPr>
              <a:t>/</a:t>
            </a:r>
            <a:r>
              <a:rPr lang="pl-PL" dirty="0" err="1" smtClean="0">
                <a:solidFill>
                  <a:schemeClr val="bg1"/>
                </a:solidFill>
              </a:rPr>
              <a:t>Concept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err="1" smtClean="0">
                <a:solidFill>
                  <a:schemeClr val="bg1"/>
                </a:solidFill>
              </a:rPr>
              <a:t>Frontend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ADC </a:t>
            </a:r>
            <a:r>
              <a:rPr lang="pl-PL" dirty="0" smtClean="0">
                <a:solidFill>
                  <a:schemeClr val="bg1"/>
                </a:solidFill>
              </a:rPr>
              <a:t>T</a:t>
            </a:r>
            <a:r>
              <a:rPr lang="pl-PL" dirty="0" smtClean="0">
                <a:solidFill>
                  <a:schemeClr val="bg1"/>
                </a:solidFill>
              </a:rPr>
              <a:t>est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FMC </a:t>
            </a:r>
            <a:r>
              <a:rPr lang="pl-PL" dirty="0" smtClean="0">
                <a:solidFill>
                  <a:schemeClr val="bg1"/>
                </a:solidFill>
              </a:rPr>
              <a:t>Design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err="1" smtClean="0">
                <a:solidFill>
                  <a:schemeClr val="bg1"/>
                </a:solidFill>
              </a:rPr>
              <a:t>Plans</a:t>
            </a:r>
            <a:endParaRPr lang="pl-PL" dirty="0" smtClean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Hardware </a:t>
            </a:r>
            <a:r>
              <a:rPr lang="pl-PL" dirty="0" err="1" smtClean="0"/>
              <a:t>concept</a:t>
            </a:r>
            <a:endParaRPr lang="pl-PL" dirty="0"/>
          </a:p>
        </p:txBody>
      </p:sp>
      <p:sp>
        <p:nvSpPr>
          <p:cNvPr id="109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8442325" y="114300"/>
            <a:ext cx="576263" cy="911225"/>
          </a:xfrm>
        </p:spPr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pSp>
        <p:nvGrpSpPr>
          <p:cNvPr id="33" name="Grupa 32"/>
          <p:cNvGrpSpPr/>
          <p:nvPr/>
        </p:nvGrpSpPr>
        <p:grpSpPr>
          <a:xfrm>
            <a:off x="4397822" y="1788430"/>
            <a:ext cx="590264" cy="3592578"/>
            <a:chOff x="4397822" y="1788430"/>
            <a:chExt cx="590264" cy="3592578"/>
          </a:xfrm>
        </p:grpSpPr>
        <p:sp>
          <p:nvSpPr>
            <p:cNvPr id="58" name="Pięciokąt 57"/>
            <p:cNvSpPr/>
            <p:nvPr/>
          </p:nvSpPr>
          <p:spPr>
            <a:xfrm flipH="1">
              <a:off x="4397822" y="1788430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77" name="Pięciokąt 76"/>
            <p:cNvSpPr/>
            <p:nvPr/>
          </p:nvSpPr>
          <p:spPr>
            <a:xfrm flipH="1">
              <a:off x="4397822" y="2231968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116" name="Pięciokąt 115"/>
            <p:cNvSpPr/>
            <p:nvPr/>
          </p:nvSpPr>
          <p:spPr>
            <a:xfrm flipH="1">
              <a:off x="4397822" y="4655002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118" name="Pięciokąt 117"/>
            <p:cNvSpPr/>
            <p:nvPr/>
          </p:nvSpPr>
          <p:spPr>
            <a:xfrm flipH="1">
              <a:off x="4397822" y="5098540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upa 30"/>
          <p:cNvGrpSpPr/>
          <p:nvPr/>
        </p:nvGrpSpPr>
        <p:grpSpPr>
          <a:xfrm>
            <a:off x="2422403" y="1756229"/>
            <a:ext cx="1925457" cy="3601073"/>
            <a:chOff x="2422403" y="1756229"/>
            <a:chExt cx="1925457" cy="3601073"/>
          </a:xfrm>
        </p:grpSpPr>
        <p:sp>
          <p:nvSpPr>
            <p:cNvPr id="60" name="Strzałka w prawo 59"/>
            <p:cNvSpPr/>
            <p:nvPr/>
          </p:nvSpPr>
          <p:spPr>
            <a:xfrm>
              <a:off x="4069832" y="2230567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84" name="Prostokąt zaokrąglony 83"/>
            <p:cNvSpPr/>
            <p:nvPr/>
          </p:nvSpPr>
          <p:spPr>
            <a:xfrm>
              <a:off x="2422403" y="1756229"/>
              <a:ext cx="1584066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10" name="Strzałka w prawo 109"/>
            <p:cNvSpPr/>
            <p:nvPr/>
          </p:nvSpPr>
          <p:spPr>
            <a:xfrm>
              <a:off x="4069832" y="1816910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11" name="Prostokąt zaokrąglony 110"/>
            <p:cNvSpPr/>
            <p:nvPr/>
          </p:nvSpPr>
          <p:spPr>
            <a:xfrm>
              <a:off x="2422403" y="3098801"/>
              <a:ext cx="1584066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13" name="Strzałka w prawo 112"/>
            <p:cNvSpPr/>
            <p:nvPr/>
          </p:nvSpPr>
          <p:spPr>
            <a:xfrm>
              <a:off x="4069832" y="3340909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1" name="Strzałka w prawo 120"/>
            <p:cNvSpPr/>
            <p:nvPr/>
          </p:nvSpPr>
          <p:spPr>
            <a:xfrm>
              <a:off x="4069832" y="5097139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2" name="Prostokąt zaokrąglony 121"/>
            <p:cNvSpPr/>
            <p:nvPr/>
          </p:nvSpPr>
          <p:spPr>
            <a:xfrm>
              <a:off x="2422403" y="4622801"/>
              <a:ext cx="1584066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23" name="Strzałka w prawo 122"/>
            <p:cNvSpPr/>
            <p:nvPr/>
          </p:nvSpPr>
          <p:spPr>
            <a:xfrm>
              <a:off x="4069832" y="4683482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</p:grpSp>
      <p:grpSp>
        <p:nvGrpSpPr>
          <p:cNvPr id="30" name="Grupa 29"/>
          <p:cNvGrpSpPr/>
          <p:nvPr/>
        </p:nvGrpSpPr>
        <p:grpSpPr>
          <a:xfrm>
            <a:off x="972451" y="1908628"/>
            <a:ext cx="1349830" cy="3301611"/>
            <a:chOff x="972451" y="1908628"/>
            <a:chExt cx="1349830" cy="3301611"/>
          </a:xfrm>
        </p:grpSpPr>
        <p:sp>
          <p:nvSpPr>
            <p:cNvPr id="69" name="Strzałka w prawo 68"/>
            <p:cNvSpPr/>
            <p:nvPr/>
          </p:nvSpPr>
          <p:spPr>
            <a:xfrm>
              <a:off x="972451" y="3222171"/>
              <a:ext cx="1349830" cy="435039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rgbClr val="002060"/>
                  </a:solidFill>
                </a:rPr>
                <a:t>216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Mhz</a:t>
              </a:r>
              <a:r>
                <a:rPr lang="pl-PL" sz="1050" dirty="0" smtClean="0">
                  <a:solidFill>
                    <a:srgbClr val="002060"/>
                  </a:solidFill>
                </a:rPr>
                <a:t>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pulses</a:t>
              </a:r>
              <a:endParaRPr lang="pl-PL" sz="105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14" name="Strzałka w prawo 113"/>
            <p:cNvSpPr/>
            <p:nvPr/>
          </p:nvSpPr>
          <p:spPr>
            <a:xfrm>
              <a:off x="972451" y="1908628"/>
              <a:ext cx="1349830" cy="435039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rgbClr val="002060"/>
                  </a:solidFill>
                </a:rPr>
                <a:t>216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Mhz</a:t>
              </a:r>
              <a:r>
                <a:rPr lang="pl-PL" sz="1050" dirty="0" smtClean="0">
                  <a:solidFill>
                    <a:srgbClr val="002060"/>
                  </a:solidFill>
                </a:rPr>
                <a:t>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pulses</a:t>
              </a:r>
              <a:endParaRPr lang="pl-PL" sz="105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24" name="Strzałka w prawo 123"/>
            <p:cNvSpPr/>
            <p:nvPr/>
          </p:nvSpPr>
          <p:spPr>
            <a:xfrm>
              <a:off x="972451" y="4775200"/>
              <a:ext cx="1349830" cy="435039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rgbClr val="002060"/>
                  </a:solidFill>
                </a:rPr>
                <a:t>216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Mhz</a:t>
              </a:r>
              <a:r>
                <a:rPr lang="pl-PL" sz="1050" dirty="0" smtClean="0">
                  <a:solidFill>
                    <a:srgbClr val="002060"/>
                  </a:solidFill>
                </a:rPr>
                <a:t>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pulses</a:t>
              </a:r>
              <a:endParaRPr lang="pl-PL" sz="105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32" name="Grupa 31"/>
          <p:cNvGrpSpPr/>
          <p:nvPr/>
        </p:nvGrpSpPr>
        <p:grpSpPr>
          <a:xfrm>
            <a:off x="4397822" y="2554516"/>
            <a:ext cx="970483" cy="2061027"/>
            <a:chOff x="4397822" y="2554516"/>
            <a:chExt cx="970483" cy="2061027"/>
          </a:xfrm>
        </p:grpSpPr>
        <p:sp>
          <p:nvSpPr>
            <p:cNvPr id="108" name="Strzałka w górę 107"/>
            <p:cNvSpPr/>
            <p:nvPr/>
          </p:nvSpPr>
          <p:spPr>
            <a:xfrm flipH="1">
              <a:off x="4639372" y="2554516"/>
              <a:ext cx="273707" cy="609021"/>
            </a:xfrm>
            <a:prstGeom prst="upArrow">
              <a:avLst/>
            </a:prstGeom>
            <a:solidFill>
              <a:schemeClr val="accent1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00" name="Prostokąt zaokrąglony 99"/>
            <p:cNvSpPr/>
            <p:nvPr/>
          </p:nvSpPr>
          <p:spPr>
            <a:xfrm>
              <a:off x="4397822" y="3121698"/>
              <a:ext cx="970483" cy="71836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Clock</a:t>
              </a:r>
              <a:r>
                <a:rPr lang="pl-PL" sz="1050" dirty="0" smtClean="0">
                  <a:solidFill>
                    <a:srgbClr val="002060"/>
                  </a:solidFill>
                </a:rPr>
                <a:t>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distribution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25" name="Strzałka w górę 124"/>
            <p:cNvSpPr/>
            <p:nvPr/>
          </p:nvSpPr>
          <p:spPr>
            <a:xfrm flipH="1" flipV="1">
              <a:off x="4639372" y="3881994"/>
              <a:ext cx="266451" cy="733549"/>
            </a:xfrm>
            <a:prstGeom prst="upArrow">
              <a:avLst/>
            </a:prstGeom>
            <a:solidFill>
              <a:schemeClr val="accent1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</p:grpSp>
      <p:grpSp>
        <p:nvGrpSpPr>
          <p:cNvPr id="34" name="Grupa 33"/>
          <p:cNvGrpSpPr/>
          <p:nvPr/>
        </p:nvGrpSpPr>
        <p:grpSpPr>
          <a:xfrm>
            <a:off x="4946108" y="2198449"/>
            <a:ext cx="3965663" cy="2718834"/>
            <a:chOff x="4946108" y="2198449"/>
            <a:chExt cx="3965663" cy="2718834"/>
          </a:xfrm>
        </p:grpSpPr>
        <p:sp>
          <p:nvSpPr>
            <p:cNvPr id="61" name="Prostokąt zaokrąglony 60"/>
            <p:cNvSpPr/>
            <p:nvPr/>
          </p:nvSpPr>
          <p:spPr>
            <a:xfrm>
              <a:off x="6488471" y="2736860"/>
              <a:ext cx="1520704" cy="1457341"/>
            </a:xfrm>
            <a:prstGeom prst="roundRect">
              <a:avLst>
                <a:gd name="adj" fmla="val 8938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rgbClr val="002060"/>
                  </a:solidFill>
                </a:rPr>
                <a:t>FPGA  (Digital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processing</a:t>
              </a:r>
              <a:r>
                <a:rPr lang="pl-PL" sz="1050" dirty="0" smtClean="0">
                  <a:solidFill>
                    <a:srgbClr val="002060"/>
                  </a:solidFill>
                </a:rPr>
                <a:t>)</a:t>
              </a:r>
            </a:p>
          </p:txBody>
        </p:sp>
        <p:sp>
          <p:nvSpPr>
            <p:cNvPr id="62" name="Strzałka w prawo 61"/>
            <p:cNvSpPr/>
            <p:nvPr/>
          </p:nvSpPr>
          <p:spPr>
            <a:xfrm rot="2449828">
              <a:off x="4946108" y="2198449"/>
              <a:ext cx="1524371" cy="396551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6" name="Strzałka w prawo 125"/>
            <p:cNvSpPr/>
            <p:nvPr/>
          </p:nvSpPr>
          <p:spPr>
            <a:xfrm rot="2449828">
              <a:off x="4982393" y="2612106"/>
              <a:ext cx="1524371" cy="396551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7" name="Strzałka w prawo 126"/>
            <p:cNvSpPr/>
            <p:nvPr/>
          </p:nvSpPr>
          <p:spPr>
            <a:xfrm rot="19049678">
              <a:off x="4953368" y="4107075"/>
              <a:ext cx="1524371" cy="396551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8" name="Strzałka w prawo 127"/>
            <p:cNvSpPr/>
            <p:nvPr/>
          </p:nvSpPr>
          <p:spPr>
            <a:xfrm rot="19049678">
              <a:off x="4989653" y="4520732"/>
              <a:ext cx="1524371" cy="396551"/>
            </a:xfrm>
            <a:prstGeom prst="right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9" name="Strzałka w prawo 128"/>
            <p:cNvSpPr/>
            <p:nvPr/>
          </p:nvSpPr>
          <p:spPr>
            <a:xfrm>
              <a:off x="8200571" y="2873830"/>
              <a:ext cx="711200" cy="1175656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 dirty="0" smtClean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Hardware </a:t>
            </a:r>
            <a:r>
              <a:rPr lang="pl-PL" dirty="0" err="1" smtClean="0"/>
              <a:t>concept</a:t>
            </a:r>
            <a:endParaRPr lang="pl-PL" dirty="0"/>
          </a:p>
        </p:txBody>
      </p:sp>
      <p:sp>
        <p:nvSpPr>
          <p:cNvPr id="109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8442325" y="114300"/>
            <a:ext cx="576263" cy="911225"/>
          </a:xfrm>
        </p:spPr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pSp>
        <p:nvGrpSpPr>
          <p:cNvPr id="3" name="Grupa 32"/>
          <p:cNvGrpSpPr/>
          <p:nvPr/>
        </p:nvGrpSpPr>
        <p:grpSpPr>
          <a:xfrm>
            <a:off x="4397822" y="1788430"/>
            <a:ext cx="590264" cy="3592578"/>
            <a:chOff x="4397822" y="1788430"/>
            <a:chExt cx="590264" cy="3592578"/>
          </a:xfrm>
          <a:gradFill>
            <a:gsLst>
              <a:gs pos="0">
                <a:schemeClr val="accent1">
                  <a:tint val="66000"/>
                  <a:satMod val="160000"/>
                  <a:alpha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58" name="Pięciokąt 57"/>
            <p:cNvSpPr/>
            <p:nvPr/>
          </p:nvSpPr>
          <p:spPr>
            <a:xfrm flipH="1">
              <a:off x="4397822" y="1788430"/>
              <a:ext cx="590264" cy="282468"/>
            </a:xfrm>
            <a:prstGeom prst="homePlate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ADC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77" name="Pięciokąt 76"/>
            <p:cNvSpPr/>
            <p:nvPr/>
          </p:nvSpPr>
          <p:spPr>
            <a:xfrm flipH="1">
              <a:off x="4397822" y="2231968"/>
              <a:ext cx="590264" cy="282468"/>
            </a:xfrm>
            <a:prstGeom prst="homePlate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ADC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6" name="Pięciokąt 115"/>
            <p:cNvSpPr/>
            <p:nvPr/>
          </p:nvSpPr>
          <p:spPr>
            <a:xfrm flipH="1">
              <a:off x="4397822" y="4655002"/>
              <a:ext cx="590264" cy="282468"/>
            </a:xfrm>
            <a:prstGeom prst="homePlate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ADC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8" name="Pięciokąt 117"/>
            <p:cNvSpPr/>
            <p:nvPr/>
          </p:nvSpPr>
          <p:spPr>
            <a:xfrm flipH="1">
              <a:off x="4397822" y="5098540"/>
              <a:ext cx="590264" cy="282468"/>
            </a:xfrm>
            <a:prstGeom prst="homePlate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ADC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4" name="Grupa 30"/>
          <p:cNvGrpSpPr/>
          <p:nvPr/>
        </p:nvGrpSpPr>
        <p:grpSpPr>
          <a:xfrm>
            <a:off x="2422403" y="1756229"/>
            <a:ext cx="1925457" cy="3601073"/>
            <a:chOff x="2422403" y="1756229"/>
            <a:chExt cx="1925457" cy="3601073"/>
          </a:xfrm>
        </p:grpSpPr>
        <p:sp>
          <p:nvSpPr>
            <p:cNvPr id="60" name="Strzałka w prawo 59"/>
            <p:cNvSpPr/>
            <p:nvPr/>
          </p:nvSpPr>
          <p:spPr>
            <a:xfrm>
              <a:off x="4069832" y="2230567"/>
              <a:ext cx="278028" cy="255370"/>
            </a:xfrm>
            <a:prstGeom prst="rightArrow">
              <a:avLst/>
            </a:prstGeom>
            <a:ln>
              <a:solidFill>
                <a:srgbClr val="7030A0">
                  <a:alpha val="50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84" name="Prostokąt zaokrąglony 83"/>
            <p:cNvSpPr/>
            <p:nvPr/>
          </p:nvSpPr>
          <p:spPr>
            <a:xfrm>
              <a:off x="2422403" y="1756229"/>
              <a:ext cx="1584066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10" name="Strzałka w prawo 109"/>
            <p:cNvSpPr/>
            <p:nvPr/>
          </p:nvSpPr>
          <p:spPr>
            <a:xfrm>
              <a:off x="4069832" y="1816910"/>
              <a:ext cx="278028" cy="255370"/>
            </a:xfrm>
            <a:prstGeom prst="rightArrow">
              <a:avLst/>
            </a:prstGeom>
            <a:ln>
              <a:solidFill>
                <a:srgbClr val="7030A0">
                  <a:alpha val="50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11" name="Prostokąt zaokrąglony 110"/>
            <p:cNvSpPr/>
            <p:nvPr/>
          </p:nvSpPr>
          <p:spPr>
            <a:xfrm>
              <a:off x="2422403" y="3098801"/>
              <a:ext cx="1584066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13" name="Strzałka w prawo 112"/>
            <p:cNvSpPr/>
            <p:nvPr/>
          </p:nvSpPr>
          <p:spPr>
            <a:xfrm>
              <a:off x="4069832" y="3340909"/>
              <a:ext cx="278028" cy="255370"/>
            </a:xfrm>
            <a:prstGeom prst="rightArrow">
              <a:avLst/>
            </a:prstGeom>
            <a:ln>
              <a:solidFill>
                <a:srgbClr val="7030A0">
                  <a:alpha val="50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1" name="Strzałka w prawo 120"/>
            <p:cNvSpPr/>
            <p:nvPr/>
          </p:nvSpPr>
          <p:spPr>
            <a:xfrm>
              <a:off x="4069832" y="5097139"/>
              <a:ext cx="278028" cy="255370"/>
            </a:xfrm>
            <a:prstGeom prst="rightArrow">
              <a:avLst/>
            </a:prstGeom>
            <a:ln>
              <a:solidFill>
                <a:srgbClr val="7030A0">
                  <a:alpha val="50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  <p:sp>
          <p:nvSpPr>
            <p:cNvPr id="122" name="Prostokąt zaokrąglony 121"/>
            <p:cNvSpPr/>
            <p:nvPr/>
          </p:nvSpPr>
          <p:spPr>
            <a:xfrm>
              <a:off x="2422403" y="4622801"/>
              <a:ext cx="1584066" cy="734501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rgbClr val="002060"/>
                  </a:solidFill>
                </a:rPr>
                <a:t>Opt</a:t>
              </a:r>
              <a:r>
                <a:rPr lang="pl-PL" sz="1050" dirty="0" smtClean="0">
                  <a:solidFill>
                    <a:srgbClr val="002060"/>
                  </a:solidFill>
                </a:rPr>
                <a:t> to RF analog </a:t>
              </a:r>
              <a:r>
                <a:rPr lang="pl-PL" sz="1050" dirty="0" err="1" smtClean="0">
                  <a:solidFill>
                    <a:srgbClr val="002060"/>
                  </a:solidFill>
                </a:rPr>
                <a:t>Frontend</a:t>
              </a:r>
              <a:endParaRPr lang="pl-PL" sz="1050" dirty="0">
                <a:solidFill>
                  <a:srgbClr val="002060"/>
                </a:solidFill>
              </a:endParaRPr>
            </a:p>
          </p:txBody>
        </p:sp>
        <p:sp>
          <p:nvSpPr>
            <p:cNvPr id="123" name="Strzałka w prawo 122"/>
            <p:cNvSpPr/>
            <p:nvPr/>
          </p:nvSpPr>
          <p:spPr>
            <a:xfrm>
              <a:off x="4069832" y="4683482"/>
              <a:ext cx="278028" cy="255370"/>
            </a:xfrm>
            <a:prstGeom prst="rightArrow">
              <a:avLst/>
            </a:prstGeom>
            <a:ln>
              <a:solidFill>
                <a:srgbClr val="7030A0">
                  <a:alpha val="50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Grupa 29"/>
          <p:cNvGrpSpPr/>
          <p:nvPr/>
        </p:nvGrpSpPr>
        <p:grpSpPr>
          <a:xfrm>
            <a:off x="972451" y="1908628"/>
            <a:ext cx="1349830" cy="3301611"/>
            <a:chOff x="972451" y="1908628"/>
            <a:chExt cx="1349830" cy="3301611"/>
          </a:xfrm>
        </p:grpSpPr>
        <p:sp>
          <p:nvSpPr>
            <p:cNvPr id="69" name="Strzałka w prawo 68"/>
            <p:cNvSpPr/>
            <p:nvPr/>
          </p:nvSpPr>
          <p:spPr>
            <a:xfrm>
              <a:off x="972451" y="3222171"/>
              <a:ext cx="1349830" cy="435039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216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Mhz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pulses</a:t>
              </a: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4" name="Strzałka w prawo 113"/>
            <p:cNvSpPr/>
            <p:nvPr/>
          </p:nvSpPr>
          <p:spPr>
            <a:xfrm>
              <a:off x="972451" y="1908628"/>
              <a:ext cx="1349830" cy="435039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216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Mhz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pulses</a:t>
              </a: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4" name="Strzałka w prawo 123"/>
            <p:cNvSpPr/>
            <p:nvPr/>
          </p:nvSpPr>
          <p:spPr>
            <a:xfrm>
              <a:off x="972451" y="4775200"/>
              <a:ext cx="1349830" cy="435039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216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Mhz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pulses</a:t>
              </a: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upa 31"/>
          <p:cNvGrpSpPr/>
          <p:nvPr/>
        </p:nvGrpSpPr>
        <p:grpSpPr>
          <a:xfrm>
            <a:off x="4397822" y="2554516"/>
            <a:ext cx="970483" cy="2061027"/>
            <a:chOff x="4397822" y="2554516"/>
            <a:chExt cx="970483" cy="2061027"/>
          </a:xfrm>
          <a:solidFill>
            <a:schemeClr val="lt1"/>
          </a:solidFill>
        </p:grpSpPr>
        <p:sp>
          <p:nvSpPr>
            <p:cNvPr id="108" name="Strzałka w górę 107"/>
            <p:cNvSpPr/>
            <p:nvPr/>
          </p:nvSpPr>
          <p:spPr>
            <a:xfrm flipH="1">
              <a:off x="4639372" y="2554516"/>
              <a:ext cx="273707" cy="609021"/>
            </a:xfrm>
            <a:prstGeom prst="upArrow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5" name="Strzałka w górę 124"/>
            <p:cNvSpPr/>
            <p:nvPr/>
          </p:nvSpPr>
          <p:spPr>
            <a:xfrm flipH="1" flipV="1">
              <a:off x="4639371" y="3762375"/>
              <a:ext cx="266451" cy="853168"/>
            </a:xfrm>
            <a:prstGeom prst="upArrow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00" name="Prostokąt zaokrąglony 99"/>
            <p:cNvSpPr/>
            <p:nvPr/>
          </p:nvSpPr>
          <p:spPr>
            <a:xfrm>
              <a:off x="4397822" y="3121698"/>
              <a:ext cx="970483" cy="718364"/>
            </a:xfrm>
            <a:prstGeom prst="roundRect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Clock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distribution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upa 33"/>
          <p:cNvGrpSpPr/>
          <p:nvPr/>
        </p:nvGrpSpPr>
        <p:grpSpPr>
          <a:xfrm>
            <a:off x="4946108" y="2198449"/>
            <a:ext cx="3965663" cy="2718834"/>
            <a:chOff x="4946108" y="2198449"/>
            <a:chExt cx="3965663" cy="2718834"/>
          </a:xfrm>
        </p:grpSpPr>
        <p:sp>
          <p:nvSpPr>
            <p:cNvPr id="61" name="Prostokąt zaokrąglony 60"/>
            <p:cNvSpPr/>
            <p:nvPr/>
          </p:nvSpPr>
          <p:spPr>
            <a:xfrm>
              <a:off x="6488471" y="2736860"/>
              <a:ext cx="1520704" cy="1457341"/>
            </a:xfrm>
            <a:prstGeom prst="roundRect">
              <a:avLst>
                <a:gd name="adj" fmla="val 8938"/>
              </a:avLst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FPGA  (Digital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processing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62" name="Strzałka w prawo 61"/>
            <p:cNvSpPr/>
            <p:nvPr/>
          </p:nvSpPr>
          <p:spPr>
            <a:xfrm rot="2449828">
              <a:off x="4946108" y="2198449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6" name="Strzałka w prawo 125"/>
            <p:cNvSpPr/>
            <p:nvPr/>
          </p:nvSpPr>
          <p:spPr>
            <a:xfrm rot="2449828">
              <a:off x="4982393" y="2612106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7" name="Strzałka w prawo 126"/>
            <p:cNvSpPr/>
            <p:nvPr/>
          </p:nvSpPr>
          <p:spPr>
            <a:xfrm rot="19049678">
              <a:off x="4953368" y="4107075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8" name="Strzałka w prawo 127"/>
            <p:cNvSpPr/>
            <p:nvPr/>
          </p:nvSpPr>
          <p:spPr>
            <a:xfrm rot="19049678">
              <a:off x="4989653" y="4520732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9" name="Strzałka w prawo 128"/>
            <p:cNvSpPr/>
            <p:nvPr/>
          </p:nvSpPr>
          <p:spPr>
            <a:xfrm>
              <a:off x="8200571" y="2873830"/>
              <a:ext cx="711200" cy="1175656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Analog </a:t>
            </a:r>
            <a:r>
              <a:rPr lang="pl-PL" dirty="0" err="1" smtClean="0"/>
              <a:t>Frontend</a:t>
            </a:r>
            <a:r>
              <a:rPr lang="pl-PL" dirty="0" smtClean="0"/>
              <a:t>*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0675" y="1391331"/>
            <a:ext cx="5702300" cy="4459287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err="1" smtClean="0">
                <a:solidFill>
                  <a:schemeClr val="bg1"/>
                </a:solidFill>
              </a:rPr>
              <a:t>Photodiode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with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signal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conditioning</a:t>
            </a:r>
            <a:r>
              <a:rPr lang="pl-PL" dirty="0" smtClean="0">
                <a:solidFill>
                  <a:schemeClr val="bg1"/>
                </a:solidFill>
              </a:rPr>
              <a:t> and </a:t>
            </a:r>
            <a:r>
              <a:rPr lang="pl-PL" dirty="0" err="1" smtClean="0">
                <a:solidFill>
                  <a:schemeClr val="bg1"/>
                </a:solidFill>
              </a:rPr>
              <a:t>splitting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err="1" smtClean="0">
                <a:solidFill>
                  <a:schemeClr val="bg1"/>
                </a:solidFill>
              </a:rPr>
              <a:t>Differential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pulses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170-190 </a:t>
            </a:r>
            <a:r>
              <a:rPr lang="pl-PL" dirty="0" err="1" smtClean="0">
                <a:solidFill>
                  <a:schemeClr val="bg1"/>
                </a:solidFill>
              </a:rPr>
              <a:t>fs</a:t>
            </a:r>
            <a:r>
              <a:rPr lang="pl-PL" dirty="0" smtClean="0">
                <a:solidFill>
                  <a:schemeClr val="bg1"/>
                </a:solidFill>
              </a:rPr>
              <a:t> of </a:t>
            </a:r>
            <a:r>
              <a:rPr lang="pl-PL" dirty="0" err="1" smtClean="0">
                <a:solidFill>
                  <a:schemeClr val="bg1"/>
                </a:solidFill>
              </a:rPr>
              <a:t>jitter</a:t>
            </a:r>
            <a:r>
              <a:rPr lang="pl-PL" dirty="0" smtClean="0">
                <a:solidFill>
                  <a:schemeClr val="bg1"/>
                </a:solidFill>
              </a:rPr>
              <a:t> (10Hz -&gt; 1 </a:t>
            </a:r>
            <a:r>
              <a:rPr lang="pl-PL" dirty="0" err="1" smtClean="0">
                <a:solidFill>
                  <a:schemeClr val="bg1"/>
                </a:solidFill>
              </a:rPr>
              <a:t>MHz</a:t>
            </a:r>
            <a:r>
              <a:rPr lang="pl-PL" dirty="0" smtClean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647543" y="6052456"/>
            <a:ext cx="2496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l-PL" sz="1400" dirty="0" smtClean="0"/>
              <a:t>*</a:t>
            </a:r>
            <a:r>
              <a:rPr lang="pl-PL" sz="1400" dirty="0" err="1" smtClean="0"/>
              <a:t>Courtesy</a:t>
            </a:r>
            <a:r>
              <a:rPr lang="pl-PL" sz="1400" dirty="0" smtClean="0"/>
              <a:t> of Dominik Sikora </a:t>
            </a:r>
            <a:endParaRPr lang="en-U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477" y="1442357"/>
            <a:ext cx="24288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4404" y="3962399"/>
            <a:ext cx="2610021" cy="1737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Hardware </a:t>
            </a:r>
            <a:r>
              <a:rPr lang="pl-PL" dirty="0" err="1" smtClean="0"/>
              <a:t>concept</a:t>
            </a:r>
            <a:endParaRPr lang="pl-PL" dirty="0"/>
          </a:p>
        </p:txBody>
      </p:sp>
      <p:sp>
        <p:nvSpPr>
          <p:cNvPr id="109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8442325" y="114300"/>
            <a:ext cx="576263" cy="911225"/>
          </a:xfrm>
        </p:spPr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pSp>
        <p:nvGrpSpPr>
          <p:cNvPr id="3" name="Grupa 32"/>
          <p:cNvGrpSpPr/>
          <p:nvPr/>
        </p:nvGrpSpPr>
        <p:grpSpPr>
          <a:xfrm>
            <a:off x="4397822" y="1788430"/>
            <a:ext cx="590264" cy="3592578"/>
            <a:chOff x="4397822" y="1788430"/>
            <a:chExt cx="590264" cy="3592578"/>
          </a:xfrm>
        </p:grpSpPr>
        <p:sp>
          <p:nvSpPr>
            <p:cNvPr id="58" name="Pięciokąt 57"/>
            <p:cNvSpPr/>
            <p:nvPr/>
          </p:nvSpPr>
          <p:spPr>
            <a:xfrm flipH="1">
              <a:off x="4397822" y="1788430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77" name="Pięciokąt 76"/>
            <p:cNvSpPr/>
            <p:nvPr/>
          </p:nvSpPr>
          <p:spPr>
            <a:xfrm flipH="1">
              <a:off x="4397822" y="2231968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116" name="Pięciokąt 115"/>
            <p:cNvSpPr/>
            <p:nvPr/>
          </p:nvSpPr>
          <p:spPr>
            <a:xfrm flipH="1">
              <a:off x="4397822" y="4655002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  <p:sp>
          <p:nvSpPr>
            <p:cNvPr id="118" name="Pięciokąt 117"/>
            <p:cNvSpPr/>
            <p:nvPr/>
          </p:nvSpPr>
          <p:spPr>
            <a:xfrm flipH="1">
              <a:off x="4397822" y="5098540"/>
              <a:ext cx="590264" cy="282468"/>
            </a:xfrm>
            <a:prstGeom prst="homePlate">
              <a:avLst/>
            </a:prstGeom>
            <a:gradFill flip="none" rotWithShape="1">
              <a:gsLst>
                <a:gs pos="0">
                  <a:srgbClr val="7030A0"/>
                </a:gs>
                <a:gs pos="50000">
                  <a:srgbClr val="7030A0"/>
                </a:gs>
                <a:gs pos="100000">
                  <a:srgbClr val="FF0000"/>
                </a:gs>
              </a:gsLst>
              <a:lin ang="10800000" scaled="1"/>
              <a:tileRect/>
            </a:gradFill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1"/>
                  </a:solidFill>
                </a:rPr>
                <a:t>ADC</a:t>
              </a:r>
              <a:endParaRPr lang="pl-PL" sz="10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upa 30"/>
          <p:cNvGrpSpPr/>
          <p:nvPr/>
        </p:nvGrpSpPr>
        <p:grpSpPr>
          <a:xfrm>
            <a:off x="2422403" y="1756229"/>
            <a:ext cx="1925457" cy="3601073"/>
            <a:chOff x="2422403" y="1756229"/>
            <a:chExt cx="1925457" cy="3601073"/>
          </a:xfrm>
        </p:grpSpPr>
        <p:sp>
          <p:nvSpPr>
            <p:cNvPr id="60" name="Strzałka w prawo 59"/>
            <p:cNvSpPr/>
            <p:nvPr/>
          </p:nvSpPr>
          <p:spPr>
            <a:xfrm>
              <a:off x="4069832" y="2230567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84" name="Prostokąt zaokrąglony 83"/>
            <p:cNvSpPr/>
            <p:nvPr/>
          </p:nvSpPr>
          <p:spPr>
            <a:xfrm>
              <a:off x="2422403" y="1756229"/>
              <a:ext cx="1584066" cy="734501"/>
            </a:xfrm>
            <a:prstGeom prst="roundRect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Opt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to RF analog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Frontend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0" name="Strzałka w prawo 109"/>
            <p:cNvSpPr/>
            <p:nvPr/>
          </p:nvSpPr>
          <p:spPr>
            <a:xfrm>
              <a:off x="4069832" y="1816910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1" name="Prostokąt zaokrąglony 110"/>
            <p:cNvSpPr/>
            <p:nvPr/>
          </p:nvSpPr>
          <p:spPr>
            <a:xfrm>
              <a:off x="2422403" y="3098801"/>
              <a:ext cx="1584066" cy="734501"/>
            </a:xfrm>
            <a:prstGeom prst="roundRect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Opt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to RF analog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Frontend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3" name="Strzałka w prawo 112"/>
            <p:cNvSpPr/>
            <p:nvPr/>
          </p:nvSpPr>
          <p:spPr>
            <a:xfrm>
              <a:off x="4069832" y="3340909"/>
              <a:ext cx="278028" cy="255370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1" name="Strzałka w prawo 120"/>
            <p:cNvSpPr/>
            <p:nvPr/>
          </p:nvSpPr>
          <p:spPr>
            <a:xfrm>
              <a:off x="4069832" y="5097139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2" name="Prostokąt zaokrąglony 121"/>
            <p:cNvSpPr/>
            <p:nvPr/>
          </p:nvSpPr>
          <p:spPr>
            <a:xfrm>
              <a:off x="2422403" y="4622801"/>
              <a:ext cx="1584066" cy="734501"/>
            </a:xfrm>
            <a:prstGeom prst="roundRect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Opt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to RF analog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Frontend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3" name="Strzałka w prawo 122"/>
            <p:cNvSpPr/>
            <p:nvPr/>
          </p:nvSpPr>
          <p:spPr>
            <a:xfrm>
              <a:off x="4069832" y="4683482"/>
              <a:ext cx="278028" cy="25537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5" name="Grupa 29"/>
          <p:cNvGrpSpPr/>
          <p:nvPr/>
        </p:nvGrpSpPr>
        <p:grpSpPr>
          <a:xfrm>
            <a:off x="972451" y="1908628"/>
            <a:ext cx="1349830" cy="3301611"/>
            <a:chOff x="972451" y="1908628"/>
            <a:chExt cx="1349830" cy="3301611"/>
          </a:xfrm>
        </p:grpSpPr>
        <p:sp>
          <p:nvSpPr>
            <p:cNvPr id="69" name="Strzałka w prawo 68"/>
            <p:cNvSpPr/>
            <p:nvPr/>
          </p:nvSpPr>
          <p:spPr>
            <a:xfrm>
              <a:off x="972451" y="3222171"/>
              <a:ext cx="1349830" cy="435039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216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Mhz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pulses</a:t>
              </a: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14" name="Strzałka w prawo 113"/>
            <p:cNvSpPr/>
            <p:nvPr/>
          </p:nvSpPr>
          <p:spPr>
            <a:xfrm>
              <a:off x="972451" y="1908628"/>
              <a:ext cx="1349830" cy="435039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216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Mhz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pulses</a:t>
              </a: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4" name="Strzałka w prawo 123"/>
            <p:cNvSpPr/>
            <p:nvPr/>
          </p:nvSpPr>
          <p:spPr>
            <a:xfrm>
              <a:off x="972451" y="4775200"/>
              <a:ext cx="1349830" cy="435039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216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Mhz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pulses</a:t>
              </a: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upa 31"/>
          <p:cNvGrpSpPr/>
          <p:nvPr/>
        </p:nvGrpSpPr>
        <p:grpSpPr>
          <a:xfrm>
            <a:off x="4397822" y="2554516"/>
            <a:ext cx="970483" cy="2061027"/>
            <a:chOff x="4397822" y="2554516"/>
            <a:chExt cx="970483" cy="2061027"/>
          </a:xfrm>
          <a:solidFill>
            <a:schemeClr val="bg1"/>
          </a:solidFill>
        </p:grpSpPr>
        <p:sp>
          <p:nvSpPr>
            <p:cNvPr id="108" name="Strzałka w górę 107"/>
            <p:cNvSpPr/>
            <p:nvPr/>
          </p:nvSpPr>
          <p:spPr>
            <a:xfrm flipH="1">
              <a:off x="4639372" y="2554516"/>
              <a:ext cx="273707" cy="609021"/>
            </a:xfrm>
            <a:prstGeom prst="upArrow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00" name="Prostokąt zaokrąglony 99"/>
            <p:cNvSpPr/>
            <p:nvPr/>
          </p:nvSpPr>
          <p:spPr>
            <a:xfrm>
              <a:off x="4397822" y="3121698"/>
              <a:ext cx="970483" cy="718364"/>
            </a:xfrm>
            <a:prstGeom prst="roundRect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Clock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distribution</a:t>
              </a:r>
              <a:endParaRPr lang="pl-PL" sz="105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5" name="Strzałka w górę 124"/>
            <p:cNvSpPr/>
            <p:nvPr/>
          </p:nvSpPr>
          <p:spPr>
            <a:xfrm flipH="1" flipV="1">
              <a:off x="4639372" y="3881994"/>
              <a:ext cx="266451" cy="733549"/>
            </a:xfrm>
            <a:prstGeom prst="upArrow">
              <a:avLst/>
            </a:prstGeom>
            <a:grpFill/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upa 33"/>
          <p:cNvGrpSpPr/>
          <p:nvPr/>
        </p:nvGrpSpPr>
        <p:grpSpPr>
          <a:xfrm>
            <a:off x="4946108" y="2198449"/>
            <a:ext cx="3965663" cy="2718834"/>
            <a:chOff x="4946108" y="2198449"/>
            <a:chExt cx="3965663" cy="2718834"/>
          </a:xfrm>
        </p:grpSpPr>
        <p:sp>
          <p:nvSpPr>
            <p:cNvPr id="61" name="Prostokąt zaokrąglony 60"/>
            <p:cNvSpPr/>
            <p:nvPr/>
          </p:nvSpPr>
          <p:spPr>
            <a:xfrm>
              <a:off x="6488471" y="2736860"/>
              <a:ext cx="1520704" cy="1457341"/>
            </a:xfrm>
            <a:prstGeom prst="roundRect">
              <a:avLst>
                <a:gd name="adj" fmla="val 8938"/>
              </a:avLst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FPGA  (Digital </a:t>
              </a:r>
              <a:r>
                <a:rPr lang="pl-PL" sz="1050" dirty="0" err="1" smtClean="0">
                  <a:solidFill>
                    <a:schemeClr val="bg2">
                      <a:lumMod val="75000"/>
                    </a:schemeClr>
                  </a:solidFill>
                </a:rPr>
                <a:t>processing</a:t>
              </a:r>
              <a:r>
                <a:rPr lang="pl-PL" sz="1050" dirty="0" smtClean="0">
                  <a:solidFill>
                    <a:schemeClr val="bg2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62" name="Strzałka w prawo 61"/>
            <p:cNvSpPr/>
            <p:nvPr/>
          </p:nvSpPr>
          <p:spPr>
            <a:xfrm rot="2449828">
              <a:off x="4946108" y="2198449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6" name="Strzałka w prawo 125"/>
            <p:cNvSpPr/>
            <p:nvPr/>
          </p:nvSpPr>
          <p:spPr>
            <a:xfrm rot="2449828">
              <a:off x="4982393" y="2612106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7" name="Strzałka w prawo 126"/>
            <p:cNvSpPr/>
            <p:nvPr/>
          </p:nvSpPr>
          <p:spPr>
            <a:xfrm rot="19049678">
              <a:off x="4953368" y="4107075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8" name="Strzałka w prawo 127"/>
            <p:cNvSpPr/>
            <p:nvPr/>
          </p:nvSpPr>
          <p:spPr>
            <a:xfrm rot="19049678">
              <a:off x="4989653" y="4520732"/>
              <a:ext cx="1524371" cy="396551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9" name="Strzałka w prawo 128"/>
            <p:cNvSpPr/>
            <p:nvPr/>
          </p:nvSpPr>
          <p:spPr>
            <a:xfrm>
              <a:off x="8200571" y="2873830"/>
              <a:ext cx="711200" cy="1175656"/>
            </a:xfrm>
            <a:prstGeom prst="rightArrow">
              <a:avLst/>
            </a:prstGeom>
            <a:ln>
              <a:solidFill>
                <a:srgbClr val="7030A0">
                  <a:alpha val="25000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None/>
              </a:pPr>
              <a:endParaRPr lang="pl-PL" sz="1050" dirty="0" smtClean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Problems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496335" y="1712686"/>
            <a:ext cx="6022069" cy="3744685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err="1" smtClean="0">
                <a:solidFill>
                  <a:schemeClr val="bg1"/>
                </a:solidFill>
              </a:rPr>
              <a:t>Splitting</a:t>
            </a:r>
            <a:r>
              <a:rPr lang="pl-PL" dirty="0" smtClean="0">
                <a:solidFill>
                  <a:schemeClr val="bg1"/>
                </a:solidFill>
              </a:rPr>
              <a:t> of </a:t>
            </a:r>
            <a:r>
              <a:rPr lang="pl-PL" dirty="0" err="1" smtClean="0">
                <a:solidFill>
                  <a:schemeClr val="bg1"/>
                </a:solidFill>
              </a:rPr>
              <a:t>signals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in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frontend</a:t>
            </a:r>
            <a:endParaRPr lang="pl-PL" dirty="0" smtClean="0">
              <a:solidFill>
                <a:schemeClr val="bg1"/>
              </a:solidFill>
            </a:endParaRP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pl-PL" dirty="0" smtClean="0">
                <a:solidFill>
                  <a:schemeClr val="bg1"/>
                </a:solidFill>
              </a:rPr>
              <a:t>Not </a:t>
            </a:r>
            <a:r>
              <a:rPr lang="pl-PL" dirty="0" err="1" smtClean="0">
                <a:solidFill>
                  <a:schemeClr val="bg1"/>
                </a:solidFill>
              </a:rPr>
              <a:t>identical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channels</a:t>
            </a:r>
            <a:endParaRPr lang="pl-PL" dirty="0" smtClean="0">
              <a:solidFill>
                <a:schemeClr val="bg1"/>
              </a:solidFill>
            </a:endParaRP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pl-PL" dirty="0" err="1" smtClean="0">
                <a:solidFill>
                  <a:schemeClr val="bg1"/>
                </a:solidFill>
              </a:rPr>
              <a:t>Possible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signal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degradation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err="1" smtClean="0">
                <a:solidFill>
                  <a:schemeClr val="bg1"/>
                </a:solidFill>
              </a:rPr>
              <a:t>Current</a:t>
            </a:r>
            <a:r>
              <a:rPr lang="pl-PL" dirty="0" smtClean="0">
                <a:solidFill>
                  <a:schemeClr val="bg1"/>
                </a:solidFill>
              </a:rPr>
              <a:t> Hardware </a:t>
            </a:r>
            <a:r>
              <a:rPr lang="pl-PL" dirty="0" err="1" smtClean="0">
                <a:solidFill>
                  <a:schemeClr val="bg1"/>
                </a:solidFill>
              </a:rPr>
              <a:t>samples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every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other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pulse</a:t>
            </a:r>
            <a:r>
              <a:rPr lang="pl-PL" dirty="0" smtClean="0">
                <a:solidFill>
                  <a:schemeClr val="bg1"/>
                </a:solidFill>
              </a:rPr>
              <a:t> @108MSPS</a:t>
            </a:r>
          </a:p>
        </p:txBody>
      </p:sp>
      <p:sp>
        <p:nvSpPr>
          <p:cNvPr id="7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Solutions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496335" y="1712686"/>
            <a:ext cx="6022069" cy="3744685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err="1" smtClean="0">
                <a:solidFill>
                  <a:schemeClr val="bg1"/>
                </a:solidFill>
              </a:rPr>
              <a:t>Very</a:t>
            </a:r>
            <a:r>
              <a:rPr lang="pl-PL" dirty="0" smtClean="0">
                <a:solidFill>
                  <a:schemeClr val="bg1"/>
                </a:solidFill>
              </a:rPr>
              <a:t> Fast </a:t>
            </a:r>
            <a:r>
              <a:rPr lang="pl-PL" dirty="0" err="1" smtClean="0">
                <a:solidFill>
                  <a:schemeClr val="bg1"/>
                </a:solidFill>
              </a:rPr>
              <a:t>ADCs</a:t>
            </a:r>
            <a:r>
              <a:rPr lang="pl-PL" dirty="0" smtClean="0">
                <a:solidFill>
                  <a:schemeClr val="bg1"/>
                </a:solidFill>
              </a:rPr>
              <a:t> (Fs&gt;432 MSPS)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pl-PL" dirty="0" smtClean="0">
                <a:solidFill>
                  <a:schemeClr val="bg1"/>
                </a:solidFill>
              </a:rPr>
              <a:t>Not </a:t>
            </a:r>
            <a:r>
              <a:rPr lang="pl-PL" dirty="0" err="1" smtClean="0">
                <a:solidFill>
                  <a:schemeClr val="bg1"/>
                </a:solidFill>
              </a:rPr>
              <a:t>enough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accuracy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Fast </a:t>
            </a:r>
            <a:r>
              <a:rPr lang="pl-PL" dirty="0" err="1" smtClean="0">
                <a:solidFill>
                  <a:schemeClr val="bg1"/>
                </a:solidFill>
              </a:rPr>
              <a:t>ADCs</a:t>
            </a:r>
            <a:r>
              <a:rPr lang="pl-PL" dirty="0" smtClean="0">
                <a:solidFill>
                  <a:schemeClr val="bg1"/>
                </a:solidFill>
              </a:rPr>
              <a:t> (Fs&gt;216 MSPS) 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pl-PL" dirty="0" smtClean="0">
                <a:solidFill>
                  <a:schemeClr val="bg1"/>
                </a:solidFill>
              </a:rPr>
              <a:t>Analog devices: 16-bit, 250 MSPS</a:t>
            </a:r>
          </a:p>
        </p:txBody>
      </p:sp>
      <p:sp>
        <p:nvSpPr>
          <p:cNvPr id="7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ADC </a:t>
            </a:r>
            <a:r>
              <a:rPr lang="pl-PL" dirty="0" smtClean="0"/>
              <a:t>test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600986" y="1762125"/>
            <a:ext cx="3762430" cy="3514271"/>
          </a:xfrm>
          <a:solidFill>
            <a:schemeClr val="tx1"/>
          </a:solidFill>
        </p:spPr>
        <p:txBody>
          <a:bodyPr anchor="ctr"/>
          <a:lstStyle/>
          <a:p>
            <a:r>
              <a:rPr lang="pl-PL" dirty="0" smtClean="0">
                <a:solidFill>
                  <a:schemeClr val="bg1"/>
                </a:solidFill>
              </a:rPr>
              <a:t>„</a:t>
            </a:r>
            <a:r>
              <a:rPr lang="pl-PL" dirty="0" err="1" smtClean="0">
                <a:solidFill>
                  <a:schemeClr val="bg1"/>
                </a:solidFill>
              </a:rPr>
              <a:t>Poor</a:t>
            </a:r>
            <a:r>
              <a:rPr lang="pl-PL" dirty="0" smtClean="0">
                <a:solidFill>
                  <a:schemeClr val="bg1"/>
                </a:solidFill>
              </a:rPr>
              <a:t>” </a:t>
            </a:r>
            <a:r>
              <a:rPr lang="pl-PL" dirty="0" err="1" smtClean="0">
                <a:solidFill>
                  <a:schemeClr val="bg1"/>
                </a:solidFill>
              </a:rPr>
              <a:t>matching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err="1" smtClean="0">
                <a:solidFill>
                  <a:schemeClr val="bg1"/>
                </a:solidFill>
              </a:rPr>
              <a:t>Error</a:t>
            </a:r>
            <a:r>
              <a:rPr lang="pl-PL" dirty="0" smtClean="0">
                <a:solidFill>
                  <a:schemeClr val="bg1"/>
                </a:solidFill>
              </a:rPr>
              <a:t> &lt; 0.19%</a:t>
            </a:r>
          </a:p>
        </p:txBody>
      </p:sp>
      <p:sp>
        <p:nvSpPr>
          <p:cNvPr id="7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2011.12.15 Warsaw University of technology, Warsaw</a:t>
            </a:r>
            <a:endParaRPr kumimoji="0" lang="en-GB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Samer Bou Habib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 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Phd</a:t>
            </a:r>
            <a:r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,</a:t>
            </a:r>
            <a:r>
              <a:rPr kumimoji="0" lang="pl-PL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112" charset="-128"/>
                <a:cs typeface="+mn-cs"/>
              </a:rPr>
              <a:t> student, ISE-WUT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112" charset="-128"/>
              <a:cs typeface="+mn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6725" y="1762124"/>
            <a:ext cx="46863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2457</TotalTime>
  <Words>893</Words>
  <Application>Microsoft Office PowerPoint</Application>
  <PresentationFormat>Pokaz na ekranie (4:3)</PresentationFormat>
  <Paragraphs>146</Paragraphs>
  <Slides>12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DESY European XFEL</vt:lpstr>
      <vt:lpstr>Front-end for BAMs</vt:lpstr>
      <vt:lpstr>Agenda</vt:lpstr>
      <vt:lpstr>Hardware concept</vt:lpstr>
      <vt:lpstr>Hardware concept</vt:lpstr>
      <vt:lpstr>Analog Frontend*</vt:lpstr>
      <vt:lpstr>Hardware concept</vt:lpstr>
      <vt:lpstr>Main Problems</vt:lpstr>
      <vt:lpstr>Solutions</vt:lpstr>
      <vt:lpstr>ADC test</vt:lpstr>
      <vt:lpstr>First Step - FMC</vt:lpstr>
      <vt:lpstr>Future Plans</vt:lpstr>
      <vt:lpstr> </vt:lpstr>
    </vt:vector>
  </TitlesOfParts>
  <Company>xxx 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Samer</cp:lastModifiedBy>
  <cp:revision>339</cp:revision>
  <cp:lastPrinted>2008-09-01T15:04:16Z</cp:lastPrinted>
  <dcterms:created xsi:type="dcterms:W3CDTF">2008-08-31T12:56:32Z</dcterms:created>
  <dcterms:modified xsi:type="dcterms:W3CDTF">2011-12-15T07:34:23Z</dcterms:modified>
</cp:coreProperties>
</file>