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9" r:id="rId1"/>
  </p:sldMasterIdLst>
  <p:notesMasterIdLst>
    <p:notesMasterId r:id="rId19"/>
  </p:notesMasterIdLst>
  <p:sldIdLst>
    <p:sldId id="335" r:id="rId2"/>
    <p:sldId id="256" r:id="rId3"/>
    <p:sldId id="261" r:id="rId4"/>
    <p:sldId id="262" r:id="rId5"/>
    <p:sldId id="266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334" r:id="rId14"/>
    <p:sldId id="328" r:id="rId15"/>
    <p:sldId id="330" r:id="rId16"/>
    <p:sldId id="331" r:id="rId17"/>
    <p:sldId id="332" r:id="rId18"/>
  </p:sldIdLst>
  <p:sldSz cx="9144000" cy="6858000" type="screen4x3"/>
  <p:notesSz cx="6858000" cy="9144000"/>
  <p:embeddedFontLst>
    <p:embeddedFont>
      <p:font typeface="Verdana" pitchFamily="34" charset="0"/>
      <p:regular r:id="rId20"/>
      <p:bold r:id="rId21"/>
      <p:italic r:id="rId22"/>
      <p:boldItalic r:id="rId23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9pPr>
  </p:defaultTextStyle>
  <p:extLst>
    <p:ext uri="{521415D9-36F7-43E2-AB2F-B90AF26B5E84}">
      <p14:sectionLst xmlns:p14="http://schemas.microsoft.com/office/powerpoint/2010/main">
        <p14:section name="Sekcja domyślna" id="{A4023A0C-E006-4918-84B8-FF0BA8AEEA76}">
          <p14:sldIdLst>
            <p14:sldId id="335"/>
            <p14:sldId id="256"/>
            <p14:sldId id="261"/>
            <p14:sldId id="262"/>
            <p14:sldId id="266"/>
            <p14:sldId id="321"/>
          </p14:sldIdLst>
        </p14:section>
        <p14:section name="Sekcja bez tytułu" id="{1C297E41-4AA4-400E-80BC-93BD5ECC826D}">
          <p14:sldIdLst>
            <p14:sldId id="322"/>
            <p14:sldId id="323"/>
            <p14:sldId id="324"/>
            <p14:sldId id="325"/>
            <p14:sldId id="326"/>
            <p14:sldId id="327"/>
            <p14:sldId id="334"/>
            <p14:sldId id="328"/>
            <p14:sldId id="330"/>
            <p14:sldId id="331"/>
            <p14:sldId id="33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32" autoAdjust="0"/>
    <p:restoredTop sz="90929" autoAdjust="0"/>
  </p:normalViewPr>
  <p:slideViewPr>
    <p:cSldViewPr>
      <p:cViewPr varScale="1">
        <p:scale>
          <a:sx n="98" d="100"/>
          <a:sy n="98" d="100"/>
        </p:scale>
        <p:origin x="-102" y="-138"/>
      </p:cViewPr>
      <p:guideLst>
        <p:guide orient="horz" pos="1763"/>
        <p:guide pos="404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040" y="-114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F823626-237B-4744-AC51-85ABEB9E370E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3886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Times New Roman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Times New Roman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Times New Roman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Times New Roman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Times New Roma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grpSp>
          <p:nvGrpSpPr>
            <p:cNvPr id="3076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307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7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7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4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6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7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8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0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8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9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10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10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10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103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10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10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</p:grpSp>
      </p:grpSp>
      <p:sp>
        <p:nvSpPr>
          <p:cNvPr id="310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071538" y="1428736"/>
            <a:ext cx="7772400" cy="1143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effectLst>
                  <a:outerShdw blurRad="50800" dist="38100" dir="16200000" rotWithShape="0">
                    <a:schemeClr val="bg2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pl-PL" dirty="0"/>
              <a:t>Kliknij, aby edytować styl wzorca tytułu</a:t>
            </a:r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85918" y="307181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 baseline="0">
                <a:solidFill>
                  <a:srgbClr val="FFFFFF"/>
                </a:solidFill>
              </a:defRPr>
            </a:lvl1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3108" name="Rectangle 3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3109" name="Rectangle 3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3110" name="Rectangle 3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8118A9-E3A3-4C34-89F0-F2CADC13BF9C}" type="slidenum">
              <a:rPr lang="pl-PL"/>
              <a:pPr/>
              <a:t>‹#›</a:t>
            </a:fld>
            <a:endParaRPr lang="pl-PL"/>
          </a:p>
        </p:txBody>
      </p:sp>
      <p:pic>
        <p:nvPicPr>
          <p:cNvPr id="43" name="Picture 61" descr="http://ilf.if.pw.edu.pl/~festiwal2007/wp-includes/images/sponsorzy/weiti.gif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432862" y="46655"/>
            <a:ext cx="6048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60" descr="topbar-ise-logoc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14290"/>
            <a:ext cx="741363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1" name="Group 2"/>
          <p:cNvGrpSpPr>
            <a:grpSpLocks/>
          </p:cNvGrpSpPr>
          <p:nvPr userDrawn="1"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52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grpSp>
          <p:nvGrpSpPr>
            <p:cNvPr id="53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54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55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56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57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58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59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60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61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62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63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64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65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66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67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68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69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70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71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72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73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74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75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76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77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78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79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80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81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82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</p:grpSp>
      </p:grpSp>
      <p:pic>
        <p:nvPicPr>
          <p:cNvPr id="84" name="Picture 52" descr="II_LOGO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413537" y="4878044"/>
            <a:ext cx="373406" cy="373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5" name="Picture 59" descr="logo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7438" y="5344032"/>
            <a:ext cx="520762" cy="218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" name="Picture 62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349250" y="5706708"/>
            <a:ext cx="439736" cy="3294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87" name="Picture 55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447714" y="4483136"/>
            <a:ext cx="356276" cy="2793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88" name="Picture 60" descr="topbar-ise-logoc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01104" y="221811"/>
            <a:ext cx="725996" cy="407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" name="Picture 57"/>
          <p:cNvPicPr>
            <a:picLocks noChangeAspect="1" noChangeArrowheads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342666" y="6184900"/>
            <a:ext cx="406634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8206" y="299744"/>
            <a:ext cx="7772400" cy="785818"/>
          </a:xfrm>
          <a:noFill/>
        </p:spPr>
        <p:txBody>
          <a:bodyPr/>
          <a:lstStyle>
            <a:lvl1pPr>
              <a:defRPr sz="3600" b="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1538" y="1571612"/>
            <a:ext cx="7656536" cy="4286280"/>
          </a:xfrm>
          <a:effectLst/>
        </p:spPr>
        <p:txBody>
          <a:bodyPr/>
          <a:lstStyle>
            <a:lvl1pPr>
              <a:buClr>
                <a:srgbClr val="FFC000"/>
              </a:buClr>
              <a:buSzPct val="120000"/>
              <a:buFont typeface="Wingdings" pitchFamily="2" charset="2"/>
              <a:buChar char="§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>
              <a:buClr>
                <a:srgbClr val="FFC000"/>
              </a:buClr>
              <a:buSzPct val="60000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2pPr>
            <a:lvl3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F7A44-915A-476A-9ACA-D20F3CEC85C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53675-6A7A-40ED-947B-2F6C2E1979E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323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2305050" y="6248400"/>
            <a:ext cx="5200650" cy="457200"/>
          </a:xfrm>
        </p:spPr>
        <p:txBody>
          <a:bodyPr/>
          <a:lstStyle>
            <a:lvl1pPr>
              <a:defRPr sz="1800">
                <a:solidFill>
                  <a:srgbClr val="FFCC00"/>
                </a:solidFill>
              </a:defRPr>
            </a:lvl1pPr>
          </a:lstStyle>
          <a:p>
            <a:r>
              <a:rPr lang="pl-PL" dirty="0" smtClean="0"/>
              <a:t>Instytut Systemów Elektronicznych 1970 – 2010 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EF27F1-92E8-4600-BA91-DFDB7F480907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FD705-F1A8-41BB-AD2C-2C7341F23E8A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888B9B-30C2-415B-8B3C-323728F0E0B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12157-31B3-48D7-B75D-6A22CEEFC6B4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E414DE-7545-4E7D-A429-7A838458809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1B64D-1C2F-4B14-9906-68B737BAC883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40000"/>
                <a:lumOff val="6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grpSp>
          <p:nvGrpSpPr>
            <p:cNvPr id="2052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2053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2054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2055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2058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2059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2060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2061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2062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2063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2064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2065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2066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2067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2068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2069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2070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2071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2072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2073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2074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2075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2076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2077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2078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2079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2080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2081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</p:grpSp>
      </p:grpSp>
      <p:sp>
        <p:nvSpPr>
          <p:cNvPr id="2082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2976" y="85723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l-PL" dirty="0" smtClean="0"/>
          </a:p>
        </p:txBody>
      </p:sp>
      <p:sp>
        <p:nvSpPr>
          <p:cNvPr id="2084" name="Rectangle 3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/>
          </a:p>
        </p:txBody>
      </p:sp>
      <p:sp>
        <p:nvSpPr>
          <p:cNvPr id="208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/>
          </a:p>
        </p:txBody>
      </p:sp>
      <p:sp>
        <p:nvSpPr>
          <p:cNvPr id="2086" name="Rectangle 3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6393C91-9AB0-4BED-BD47-041131798B10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2087" name="Rectangle 3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85852" y="2428867"/>
            <a:ext cx="7656536" cy="3632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</a:p>
        </p:txBody>
      </p:sp>
      <p:pic>
        <p:nvPicPr>
          <p:cNvPr id="43" name="Picture 61" descr="http://ilf.if.pw.edu.pl/~festiwal2007/wp-includes/images/sponsorzy/weiti.gif"/>
          <p:cNvPicPr>
            <a:picLocks noChangeAspect="1" noChangeArrowheads="1"/>
          </p:cNvPicPr>
          <p:nvPr userDrawn="1"/>
        </p:nvPicPr>
        <p:blipFill>
          <a:blip r:embed="rId11"/>
          <a:srcRect/>
          <a:stretch>
            <a:fillRect/>
          </a:stretch>
        </p:blipFill>
        <p:spPr bwMode="auto">
          <a:xfrm>
            <a:off x="8432862" y="46655"/>
            <a:ext cx="6048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0" descr="topbar-ise-logoc"/>
          <p:cNvPicPr>
            <a:picLocks noChangeAspect="1" noChangeArrowheads="1"/>
          </p:cNvPicPr>
          <p:nvPr userDrawn="1"/>
        </p:nvPicPr>
        <p:blipFill>
          <a:blip r:embed="rId12"/>
          <a:srcRect/>
          <a:stretch>
            <a:fillRect/>
          </a:stretch>
        </p:blipFill>
        <p:spPr bwMode="auto">
          <a:xfrm>
            <a:off x="201104" y="221811"/>
            <a:ext cx="725996" cy="407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52" descr="II_LOGO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413537" y="4878044"/>
            <a:ext cx="373406" cy="373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59" descr="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17438" y="5344032"/>
            <a:ext cx="520762" cy="218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62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349250" y="5706708"/>
            <a:ext cx="439736" cy="3294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59" name="Picture 55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447714" y="4483136"/>
            <a:ext cx="356276" cy="2793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46" name="Picture 57"/>
          <p:cNvPicPr>
            <a:picLocks noChangeAspect="1" noChangeArrowheads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379178" y="6176371"/>
            <a:ext cx="370122" cy="3641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71538" y="1784350"/>
            <a:ext cx="7772400" cy="3287724"/>
          </a:xfrm>
          <a:effectLst/>
        </p:spPr>
        <p:txBody>
          <a:bodyPr/>
          <a:lstStyle/>
          <a:p>
            <a:r>
              <a:rPr lang="pl-PL" sz="40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pitchFamily="34" charset="0"/>
              </a:rPr>
              <a:t>LL</a:t>
            </a:r>
            <a:r>
              <a:rPr lang="en-GB" sz="40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pitchFamily="34" charset="0"/>
              </a:rPr>
              <a:t>RF Collaboration Workshop </a:t>
            </a:r>
            <a:br>
              <a:rPr lang="en-GB" sz="40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pitchFamily="34" charset="0"/>
              </a:rPr>
            </a:br>
            <a:r>
              <a:rPr lang="en-GB" sz="40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pitchFamily="34" charset="0"/>
              </a:rPr>
              <a:t/>
            </a:r>
            <a:br>
              <a:rPr lang="en-GB" sz="40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pitchFamily="34" charset="0"/>
              </a:rPr>
            </a:br>
            <a:r>
              <a:rPr lang="en-GB" sz="40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pitchFamily="34" charset="0"/>
              </a:rPr>
              <a:t>Warsaw, 14-16-th Dec. 2011 </a:t>
            </a:r>
            <a:r>
              <a:rPr lang="pl-PL" sz="40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pitchFamily="34" charset="0"/>
              </a:rPr>
              <a:t> </a:t>
            </a:r>
            <a:br>
              <a:rPr lang="pl-PL" sz="40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pitchFamily="34" charset="0"/>
              </a:rPr>
            </a:br>
            <a:r>
              <a:rPr lang="pl-PL" sz="40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pl-PL" sz="40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pl-PL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82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0"/>
            <a:ext cx="7772400" cy="1428750"/>
          </a:xfrm>
        </p:spPr>
        <p:txBody>
          <a:bodyPr/>
          <a:lstStyle/>
          <a:p>
            <a:r>
              <a:rPr lang="en-GB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Research groups</a:t>
            </a:r>
            <a:br>
              <a:rPr lang="en-GB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GB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pl-PL" sz="32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16605" y="2753925"/>
            <a:ext cx="7656536" cy="2790310"/>
          </a:xfrm>
        </p:spPr>
        <p:txBody>
          <a:bodyPr/>
          <a:lstStyle/>
          <a:p>
            <a:r>
              <a:rPr lang="pl-PL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RF and Microwave Monolithic Integrated Circuits </a:t>
            </a:r>
          </a:p>
          <a:p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Noise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Measurements  </a:t>
            </a:r>
            <a:r>
              <a:rPr lang="pl-PL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l-PL" sz="2400" dirty="0" smtClean="0"/>
          </a:p>
        </p:txBody>
      </p:sp>
      <p:sp>
        <p:nvSpPr>
          <p:cNvPr id="4" name="Prostokąt 3"/>
          <p:cNvSpPr/>
          <p:nvPr/>
        </p:nvSpPr>
        <p:spPr>
          <a:xfrm>
            <a:off x="1106614" y="1403775"/>
            <a:ext cx="803738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CC00"/>
              </a:buClr>
            </a:pPr>
            <a:r>
              <a:rPr lang="en-GB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Microwave Circuits and Instrumentation  </a:t>
            </a:r>
            <a:r>
              <a:rPr lang="en-GB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Department</a:t>
            </a:r>
            <a:endParaRPr lang="pl-PL" sz="28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buClr>
                <a:srgbClr val="FFCC00"/>
              </a:buClr>
            </a:pPr>
            <a:endParaRPr lang="pl-PL" sz="28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buClr>
                <a:srgbClr val="FFCC00"/>
              </a:buClr>
            </a:pPr>
            <a:r>
              <a:rPr lang="pl-PL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2230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0"/>
            <a:ext cx="7772400" cy="998730"/>
          </a:xfrm>
        </p:spPr>
        <p:txBody>
          <a:bodyPr/>
          <a:lstStyle/>
          <a:p>
            <a:r>
              <a:rPr lang="en-GB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Research groups</a:t>
            </a:r>
            <a:br>
              <a:rPr lang="en-GB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GB" sz="32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pl-PL" sz="32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16605" y="2978949"/>
            <a:ext cx="7656536" cy="256528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RF and Microwave Monolithic Integrated Circuits </a:t>
            </a:r>
          </a:p>
          <a:p>
            <a:pPr>
              <a:lnSpc>
                <a:spcPct val="150000"/>
              </a:lnSpc>
            </a:pP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Noise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Measurements </a:t>
            </a:r>
          </a:p>
          <a:p>
            <a:pPr>
              <a:lnSpc>
                <a:spcPct val="150000"/>
              </a:lnSpc>
            </a:pP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GB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LL</a:t>
            </a:r>
            <a:r>
              <a:rPr lang="pl-PL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</a:t>
            </a:r>
            <a:r>
              <a:rPr lang="en-GB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 Systems for XFEL Experiments</a:t>
            </a:r>
            <a:r>
              <a:rPr lang="pl-PL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l-PL" sz="2400" dirty="0" smtClean="0">
              <a:solidFill>
                <a:srgbClr val="FFFF00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1099464" y="1043735"/>
            <a:ext cx="803738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CC00"/>
              </a:buClr>
            </a:pPr>
            <a:r>
              <a:rPr lang="en-GB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Microwave Circuits and Instrumentation </a:t>
            </a:r>
            <a:r>
              <a:rPr lang="en-GB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Department</a:t>
            </a:r>
            <a:endParaRPr lang="pl-PL" sz="28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buClr>
                <a:srgbClr val="FFCC00"/>
              </a:buClr>
            </a:pPr>
            <a:r>
              <a:rPr lang="en-GB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l-PL" sz="28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buClr>
                <a:srgbClr val="FFCC00"/>
              </a:buClr>
            </a:pPr>
            <a:r>
              <a:rPr lang="pl-PL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466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16605" y="0"/>
            <a:ext cx="7155795" cy="1485166"/>
          </a:xfrm>
        </p:spPr>
        <p:txBody>
          <a:bodyPr/>
          <a:lstStyle/>
          <a:p>
            <a:r>
              <a:rPr lang="en-GB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Some statistical data</a:t>
            </a:r>
            <a:br>
              <a:rPr lang="en-GB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GB" sz="32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pl-PL" sz="32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GB" sz="24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(on average </a:t>
            </a:r>
            <a:r>
              <a:rPr lang="pl-PL" sz="24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per</a:t>
            </a:r>
            <a:r>
              <a:rPr lang="en-GB" sz="24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year) 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61610" y="1673805"/>
            <a:ext cx="8082390" cy="4770529"/>
          </a:xfrm>
        </p:spPr>
        <p:txBody>
          <a:bodyPr/>
          <a:lstStyle/>
          <a:p>
            <a:r>
              <a:rPr lang="pl-PL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200 publications</a:t>
            </a:r>
          </a:p>
          <a:p>
            <a:pPr marL="0" indent="0">
              <a:buNone/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(~20 on the Philadelphian list) </a:t>
            </a:r>
          </a:p>
          <a:p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20 research reports</a:t>
            </a:r>
          </a:p>
          <a:p>
            <a:pPr marL="0" indent="0">
              <a:buNone/>
            </a:pPr>
            <a:endParaRPr lang="en-GB" sz="240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degrees awarded</a:t>
            </a:r>
          </a:p>
          <a:p>
            <a:pPr indent="17463">
              <a:buFont typeface="Wingdings" pitchFamily="2" charset="2"/>
              <a:buChar char="Ø"/>
            </a:pP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D.Sc.     2</a:t>
            </a:r>
          </a:p>
          <a:p>
            <a:pPr indent="17463">
              <a:buFont typeface="Wingdings" pitchFamily="2" charset="2"/>
              <a:buChar char="Ø"/>
            </a:pP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Ph.D.     4</a:t>
            </a:r>
          </a:p>
          <a:p>
            <a:pPr indent="17463">
              <a:buFont typeface="Wingdings" pitchFamily="2" charset="2"/>
              <a:buChar char="Ø"/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M.Sc.   33</a:t>
            </a:r>
          </a:p>
          <a:p>
            <a:pPr indent="17463">
              <a:buFont typeface="Wingdings" pitchFamily="2" charset="2"/>
              <a:buChar char="Ø"/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B.Sc.    35</a:t>
            </a:r>
          </a:p>
          <a:p>
            <a:pPr marL="0" indent="0">
              <a:buNone/>
            </a:pPr>
            <a:endParaRPr lang="pl-PL" sz="24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54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16605" y="0"/>
            <a:ext cx="7155795" cy="990110"/>
          </a:xfrm>
        </p:spPr>
        <p:txBody>
          <a:bodyPr/>
          <a:lstStyle/>
          <a:p>
            <a:r>
              <a:rPr lang="en-GB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Teaching activity (2011)</a:t>
            </a:r>
            <a:r>
              <a:rPr lang="pl-PL" sz="32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GB" sz="24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51620" y="1988840"/>
            <a:ext cx="7656536" cy="274530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23 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basic courses  </a:t>
            </a:r>
          </a:p>
          <a:p>
            <a:pPr>
              <a:lnSpc>
                <a:spcPct val="150000"/>
              </a:lnSpc>
            </a:pP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21  advanced courses  </a:t>
            </a:r>
          </a:p>
          <a:p>
            <a:pPr>
              <a:lnSpc>
                <a:spcPct val="150000"/>
              </a:lnSpc>
            </a:pP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27   specializing courses</a:t>
            </a:r>
          </a:p>
          <a:p>
            <a:pPr marL="0" indent="0">
              <a:buNone/>
            </a:pPr>
            <a:endParaRPr lang="pl-PL" sz="24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61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16605" y="0"/>
            <a:ext cx="7155795" cy="1718810"/>
          </a:xfrm>
        </p:spPr>
        <p:txBody>
          <a:bodyPr/>
          <a:lstStyle/>
          <a:p>
            <a:r>
              <a:rPr lang="en-GB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Projects</a:t>
            </a:r>
            <a:br>
              <a:rPr lang="en-GB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GB" dirty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GB" dirty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GB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GB" sz="32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52  (2011)</a:t>
            </a:r>
            <a:r>
              <a:rPr lang="pl-PL" sz="32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GB" sz="32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51620" y="2258870"/>
            <a:ext cx="7656536" cy="301533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10 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granted by the  European institutions </a:t>
            </a:r>
          </a:p>
          <a:p>
            <a:pPr>
              <a:lnSpc>
                <a:spcPct val="150000"/>
              </a:lnSpc>
            </a:pP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18   granted by the State institutions </a:t>
            </a:r>
          </a:p>
          <a:p>
            <a:pPr>
              <a:lnSpc>
                <a:spcPct val="150000"/>
              </a:lnSpc>
            </a:pP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18   granted by the University</a:t>
            </a:r>
          </a:p>
          <a:p>
            <a:pPr>
              <a:lnSpc>
                <a:spcPct val="150000"/>
              </a:lnSpc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6   other projects</a:t>
            </a:r>
          </a:p>
          <a:p>
            <a:pPr marL="0" indent="0">
              <a:buNone/>
            </a:pPr>
            <a:endParaRPr lang="pl-PL" sz="24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83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16605" y="0"/>
            <a:ext cx="7155795" cy="990110"/>
          </a:xfrm>
        </p:spPr>
        <p:txBody>
          <a:bodyPr/>
          <a:lstStyle/>
          <a:p>
            <a:r>
              <a:rPr lang="en-GB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Laboratories (2011)</a:t>
            </a:r>
            <a:r>
              <a:rPr lang="pl-PL" sz="32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GB" sz="24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06615" y="2573905"/>
            <a:ext cx="7656536" cy="184520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en-GB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9  teaching labs</a:t>
            </a:r>
          </a:p>
          <a:p>
            <a:pPr>
              <a:lnSpc>
                <a:spcPct val="150000"/>
              </a:lnSpc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11 research labs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</a:t>
            </a:r>
          </a:p>
          <a:p>
            <a:pPr marL="0" indent="0">
              <a:buNone/>
            </a:pPr>
            <a:endParaRPr lang="en-GB" sz="240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0" indent="0">
              <a:buNone/>
            </a:pPr>
            <a:endParaRPr lang="pl-PL" sz="24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18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16605" y="0"/>
            <a:ext cx="7155795" cy="990110"/>
          </a:xfrm>
        </p:spPr>
        <p:txBody>
          <a:bodyPr/>
          <a:lstStyle/>
          <a:p>
            <a:r>
              <a:rPr lang="en-GB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Laboratories (2011)</a:t>
            </a:r>
            <a:r>
              <a:rPr lang="pl-PL" sz="32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GB" sz="24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51620" y="1988840"/>
            <a:ext cx="7656536" cy="3555395"/>
          </a:xfrm>
        </p:spPr>
        <p:txBody>
          <a:bodyPr/>
          <a:lstStyle/>
          <a:p>
            <a:pPr marL="0" indent="0">
              <a:buNone/>
            </a:pPr>
            <a:endParaRPr lang="en-GB" sz="240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622300" indent="-349250">
              <a:lnSpc>
                <a:spcPct val="150000"/>
              </a:lnSpc>
              <a:buFont typeface="Wingdings" pitchFamily="2" charset="2"/>
              <a:buChar char="ü"/>
            </a:pPr>
            <a:r>
              <a:rPr lang="en-GB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GB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Radar Laboratory</a:t>
            </a:r>
          </a:p>
          <a:p>
            <a:pPr marL="622300" indent="-349250">
              <a:lnSpc>
                <a:spcPct val="150000"/>
              </a:lnSpc>
              <a:buFont typeface="Wingdings" pitchFamily="2" charset="2"/>
              <a:buChar char="ü"/>
            </a:pP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Microsystems Laboratory</a:t>
            </a:r>
          </a:p>
          <a:p>
            <a:pPr marL="622300" indent="-349250">
              <a:lnSpc>
                <a:spcPct val="150000"/>
              </a:lnSpc>
              <a:buFont typeface="Wingdings" pitchFamily="2" charset="2"/>
              <a:buChar char="ü"/>
            </a:pP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</a:t>
            </a:r>
            <a:r>
              <a:rPr lang="en-GB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LLRF Laboratory</a:t>
            </a:r>
          </a:p>
          <a:p>
            <a:pPr marL="622300" indent="-349250">
              <a:buFont typeface="Wingdings" pitchFamily="2" charset="2"/>
              <a:buChar char="ü"/>
            </a:pPr>
            <a:endParaRPr lang="en-GB" sz="240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0" indent="0">
              <a:buNone/>
            </a:pPr>
            <a:endParaRPr lang="pl-PL" sz="24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65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1610" y="2708920"/>
            <a:ext cx="7772400" cy="1125125"/>
          </a:xfrm>
        </p:spPr>
        <p:txBody>
          <a:bodyPr/>
          <a:lstStyle/>
          <a:p>
            <a:pPr algn="ctr"/>
            <a:r>
              <a:rPr lang="en-GB" dirty="0" smtClean="0"/>
              <a:t>Thank you attention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7799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16605" y="1988840"/>
            <a:ext cx="7772400" cy="2818263"/>
          </a:xfrm>
          <a:effectLst/>
        </p:spPr>
        <p:txBody>
          <a:bodyPr/>
          <a:lstStyle/>
          <a:p>
            <a:r>
              <a:rPr lang="en-GB" sz="40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pitchFamily="34" charset="0"/>
              </a:rPr>
              <a:t>Institute of Electronic </a:t>
            </a:r>
            <a:r>
              <a:rPr lang="pl-PL" sz="40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pitchFamily="34" charset="0"/>
              </a:rPr>
              <a:t>Systems </a:t>
            </a:r>
            <a:br>
              <a:rPr lang="pl-PL" sz="40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pitchFamily="34" charset="0"/>
              </a:rPr>
            </a:br>
            <a:r>
              <a:rPr lang="pl-PL" sz="40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pl-PL" sz="40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pl-PL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91862" y="53625"/>
            <a:ext cx="6270448" cy="2070229"/>
          </a:xfrm>
        </p:spPr>
        <p:txBody>
          <a:bodyPr/>
          <a:lstStyle/>
          <a:p>
            <a:r>
              <a:rPr lang="pl-PL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Staff </a:t>
            </a:r>
            <a:r>
              <a:rPr lang="en-GB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</a:t>
            </a:r>
            <a:r>
              <a:rPr lang="pl-PL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pl-PL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GB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GB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GB" sz="28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altogether </a:t>
            </a:r>
            <a:r>
              <a:rPr lang="pl-PL" sz="28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87 </a:t>
            </a:r>
            <a:r>
              <a:rPr lang="en-GB" sz="28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employees</a:t>
            </a:r>
            <a:br>
              <a:rPr lang="en-GB" sz="28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1538" y="2301864"/>
            <a:ext cx="7656536" cy="2149486"/>
          </a:xfrm>
        </p:spPr>
        <p:txBody>
          <a:bodyPr/>
          <a:lstStyle/>
          <a:p>
            <a:pPr marL="360363" indent="-360363"/>
            <a:r>
              <a:rPr lang="pl-PL" sz="2800" dirty="0" smtClean="0"/>
              <a:t> </a:t>
            </a:r>
            <a:r>
              <a:rPr lang="pl-PL" sz="2400" dirty="0" smtClean="0"/>
              <a:t> </a:t>
            </a:r>
            <a:r>
              <a:rPr lang="pl-PL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66</a:t>
            </a:r>
            <a:r>
              <a:rPr lang="pl-PL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research-teaching </a:t>
            </a:r>
            <a:r>
              <a:rPr lang="pl-PL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workers</a:t>
            </a:r>
          </a:p>
          <a:p>
            <a:pPr marL="0" indent="0">
              <a:buNone/>
            </a:pP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(among them  17  professors)</a:t>
            </a:r>
            <a:endParaRPr lang="pl-PL" sz="240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r>
              <a:rPr lang="pl-PL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11  technicians </a:t>
            </a:r>
            <a:endParaRPr lang="pl-PL" sz="240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r>
              <a:rPr lang="pl-PL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1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0</a:t>
            </a:r>
            <a:r>
              <a:rPr lang="pl-PL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administrative workers</a:t>
            </a:r>
            <a:endParaRPr lang="pl-PL" sz="240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0"/>
            <a:ext cx="7228546" cy="908720"/>
          </a:xfrm>
        </p:spPr>
        <p:txBody>
          <a:bodyPr/>
          <a:lstStyle/>
          <a:p>
            <a:r>
              <a:rPr lang="en-GB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Departments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06615" y="1673805"/>
            <a:ext cx="7656536" cy="5085564"/>
          </a:xfrm>
        </p:spPr>
        <p:txBody>
          <a:bodyPr/>
          <a:lstStyle/>
          <a:p>
            <a:pPr marL="622300" indent="-622300">
              <a:lnSpc>
                <a:spcPct val="150000"/>
              </a:lnSpc>
              <a:buClr>
                <a:srgbClr val="FFCC00"/>
              </a:buClr>
            </a:pP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Circuit and Signal Theory  </a:t>
            </a:r>
          </a:p>
          <a:p>
            <a:pPr marL="622300" indent="-622300">
              <a:lnSpc>
                <a:spcPct val="150000"/>
              </a:lnSpc>
              <a:buClr>
                <a:srgbClr val="FFCC00"/>
              </a:buClr>
            </a:pP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Microsystems and Measurement Systems  </a:t>
            </a:r>
          </a:p>
          <a:p>
            <a:pPr>
              <a:lnSpc>
                <a:spcPct val="150000"/>
              </a:lnSpc>
              <a:buClr>
                <a:srgbClr val="FFCC00"/>
              </a:buClr>
            </a:pPr>
            <a:r>
              <a:rPr lang="pl-PL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Electronic Circuits and Systems</a:t>
            </a:r>
          </a:p>
          <a:p>
            <a:pPr>
              <a:lnSpc>
                <a:spcPct val="150000"/>
              </a:lnSpc>
              <a:buClr>
                <a:srgbClr val="FFCC00"/>
              </a:buClr>
            </a:pPr>
            <a:r>
              <a:rPr lang="pl-PL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Microwave Circuits and Instrumentation</a:t>
            </a:r>
          </a:p>
          <a:p>
            <a:pPr>
              <a:lnSpc>
                <a:spcPct val="150000"/>
              </a:lnSpc>
              <a:buClr>
                <a:srgbClr val="FFCC00"/>
              </a:buClr>
            </a:pPr>
            <a:r>
              <a:rPr lang="pl-PL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Artificial Intelligence </a:t>
            </a:r>
            <a:endParaRPr lang="pl-PL" sz="240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0" indent="0">
              <a:buClr>
                <a:srgbClr val="FFCC00"/>
              </a:buClr>
              <a:buNone/>
            </a:pPr>
            <a:endParaRPr lang="pl-PL" sz="2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143635"/>
            <a:ext cx="7772400" cy="1285115"/>
          </a:xfrm>
        </p:spPr>
        <p:txBody>
          <a:bodyPr/>
          <a:lstStyle/>
          <a:p>
            <a:r>
              <a:rPr lang="en-GB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Research</a:t>
            </a:r>
            <a:r>
              <a:rPr lang="en-GB" sz="32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groups</a:t>
            </a:r>
            <a:br>
              <a:rPr lang="en-GB" sz="32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GB" sz="32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pl-PL" sz="32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16605" y="2296328"/>
            <a:ext cx="7656536" cy="324790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pl-PL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Digital Signal Processing</a:t>
            </a:r>
          </a:p>
          <a:p>
            <a:r>
              <a:rPr lang="pl-PL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Radar Signal Processing </a:t>
            </a:r>
          </a:p>
          <a:p>
            <a:pPr marL="0" indent="0">
              <a:buNone/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(FMCW, SAR, passive and noise radars) </a:t>
            </a:r>
          </a:p>
          <a:p>
            <a:pPr>
              <a:lnSpc>
                <a:spcPct val="200000"/>
              </a:lnSpc>
            </a:pPr>
            <a:r>
              <a:rPr lang="pl-PL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Adaptive Signal Detection and Estimation</a:t>
            </a:r>
            <a:r>
              <a:rPr lang="pl-PL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l-PL" sz="2400" dirty="0" smtClean="0"/>
          </a:p>
        </p:txBody>
      </p:sp>
      <p:sp>
        <p:nvSpPr>
          <p:cNvPr id="4" name="Prostokąt 3"/>
          <p:cNvSpPr/>
          <p:nvPr/>
        </p:nvSpPr>
        <p:spPr>
          <a:xfrm>
            <a:off x="1106614" y="1403775"/>
            <a:ext cx="803738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CC00"/>
              </a:buClr>
            </a:pPr>
            <a:r>
              <a:rPr lang="en-GB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Circuit </a:t>
            </a:r>
            <a:r>
              <a:rPr lang="en-GB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and Signal Theory  </a:t>
            </a:r>
            <a:r>
              <a:rPr lang="en-GB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Department</a:t>
            </a:r>
            <a:endParaRPr lang="pl-PL" sz="28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buClr>
                <a:srgbClr val="FFCC00"/>
              </a:buClr>
            </a:pPr>
            <a:r>
              <a:rPr lang="pl-PL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143635"/>
            <a:ext cx="7772400" cy="1285115"/>
          </a:xfrm>
        </p:spPr>
        <p:txBody>
          <a:bodyPr/>
          <a:lstStyle/>
          <a:p>
            <a:r>
              <a:rPr lang="en-GB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Research groups</a:t>
            </a:r>
            <a:br>
              <a:rPr lang="en-GB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GB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pl-PL" sz="32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16605" y="2618910"/>
            <a:ext cx="7656536" cy="391543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icrosystems for Medicine and Industry</a:t>
            </a:r>
          </a:p>
          <a:p>
            <a:pPr>
              <a:lnSpc>
                <a:spcPct val="150000"/>
              </a:lnSpc>
            </a:pP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Semiconductor and Smart Sensors</a:t>
            </a:r>
            <a:endParaRPr lang="pl-PL" sz="240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pl-PL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Flow Measurements</a:t>
            </a:r>
          </a:p>
          <a:p>
            <a:pPr>
              <a:lnSpc>
                <a:spcPct val="150000"/>
              </a:lnSpc>
            </a:pP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Internet Measurement Systems </a:t>
            </a:r>
            <a:endParaRPr lang="pl-PL" sz="240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447675" indent="-447675">
              <a:lnSpc>
                <a:spcPct val="150000"/>
              </a:lnSpc>
            </a:pP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Optoelectronic Sensors and Circuits for Sensing and  Communications </a:t>
            </a:r>
            <a:r>
              <a:rPr lang="pl-PL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l-PL" sz="2400" dirty="0" smtClean="0"/>
          </a:p>
        </p:txBody>
      </p:sp>
      <p:sp>
        <p:nvSpPr>
          <p:cNvPr id="4" name="Prostokąt 3"/>
          <p:cNvSpPr/>
          <p:nvPr/>
        </p:nvSpPr>
        <p:spPr>
          <a:xfrm>
            <a:off x="1106615" y="1403775"/>
            <a:ext cx="78758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CC00"/>
              </a:buClr>
            </a:pPr>
            <a:r>
              <a:rPr lang="en-GB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Microsystems and Measurement Systems Department</a:t>
            </a:r>
            <a:endParaRPr lang="pl-PL" sz="28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buClr>
                <a:srgbClr val="FFCC00"/>
              </a:buClr>
            </a:pPr>
            <a:endParaRPr lang="pl-PL" sz="28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buClr>
                <a:srgbClr val="FFCC00"/>
              </a:buClr>
            </a:pPr>
            <a:r>
              <a:rPr lang="pl-PL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484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143635"/>
            <a:ext cx="7772400" cy="1285115"/>
          </a:xfrm>
        </p:spPr>
        <p:txBody>
          <a:bodyPr/>
          <a:lstStyle/>
          <a:p>
            <a:r>
              <a:rPr lang="en-GB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Research groups</a:t>
            </a:r>
            <a:br>
              <a:rPr lang="en-GB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GB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pl-PL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06614" y="2296327"/>
            <a:ext cx="8037385" cy="4148008"/>
          </a:xfrm>
        </p:spPr>
        <p:txBody>
          <a:bodyPr/>
          <a:lstStyle/>
          <a:p>
            <a:pPr marL="719138" indent="-358775">
              <a:lnSpc>
                <a:spcPct val="150000"/>
              </a:lnSpc>
            </a:pPr>
            <a:r>
              <a:rPr lang="pl-PL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Analogue and Pulse Circuits and Systems</a:t>
            </a:r>
          </a:p>
          <a:p>
            <a:pPr indent="17463">
              <a:lnSpc>
                <a:spcPct val="150000"/>
              </a:lnSpc>
            </a:pP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Microprocessor and Digital Systems</a:t>
            </a:r>
          </a:p>
          <a:p>
            <a:pPr indent="17463">
              <a:lnSpc>
                <a:spcPct val="150000"/>
              </a:lnSpc>
            </a:pP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Digital Signal Processing of Biomedical Signals</a:t>
            </a:r>
          </a:p>
          <a:p>
            <a:pPr indent="17463">
              <a:lnSpc>
                <a:spcPct val="150000"/>
              </a:lnSpc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</a:t>
            </a:r>
            <a:r>
              <a:rPr lang="en-GB" sz="24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Photoacoustics</a:t>
            </a:r>
            <a:endParaRPr lang="en-GB" sz="240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indent="17463">
              <a:lnSpc>
                <a:spcPct val="150000"/>
              </a:lnSpc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Cryptography and Security of Information Systems</a:t>
            </a:r>
          </a:p>
          <a:p>
            <a:pPr indent="17463">
              <a:lnSpc>
                <a:spcPct val="150000"/>
              </a:lnSpc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Computer Forensics </a:t>
            </a:r>
            <a:r>
              <a:rPr lang="pl-PL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l-PL" sz="2400" dirty="0" smtClean="0"/>
          </a:p>
        </p:txBody>
      </p:sp>
      <p:sp>
        <p:nvSpPr>
          <p:cNvPr id="4" name="Prostokąt 3"/>
          <p:cNvSpPr/>
          <p:nvPr/>
        </p:nvSpPr>
        <p:spPr>
          <a:xfrm>
            <a:off x="1106614" y="1403775"/>
            <a:ext cx="803738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CC00"/>
              </a:buClr>
            </a:pPr>
            <a:r>
              <a:rPr lang="en-GB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Electronic Circuits and Systems </a:t>
            </a:r>
            <a:r>
              <a:rPr lang="en-GB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Department</a:t>
            </a:r>
            <a:endParaRPr lang="pl-PL" sz="28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buClr>
                <a:srgbClr val="FFCC00"/>
              </a:buClr>
            </a:pPr>
            <a:r>
              <a:rPr lang="en-GB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l-PL" sz="28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buClr>
                <a:srgbClr val="FFCC00"/>
              </a:buClr>
            </a:pPr>
            <a:r>
              <a:rPr lang="pl-PL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198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98630"/>
            <a:ext cx="7772400" cy="1330120"/>
          </a:xfrm>
        </p:spPr>
        <p:txBody>
          <a:bodyPr/>
          <a:lstStyle/>
          <a:p>
            <a:r>
              <a:rPr lang="en-GB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Research groups</a:t>
            </a:r>
            <a:br>
              <a:rPr lang="en-GB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GB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pl-PL" sz="32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16605" y="2753925"/>
            <a:ext cx="7656536" cy="279031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RF and Microwave Monolithic Integrated Circuits </a:t>
            </a:r>
          </a:p>
          <a:p>
            <a:pPr>
              <a:lnSpc>
                <a:spcPct val="150000"/>
              </a:lnSpc>
            </a:pP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Noise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Measurements  </a:t>
            </a:r>
            <a:r>
              <a:rPr lang="pl-PL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l-PL" sz="2400" dirty="0" smtClean="0"/>
          </a:p>
        </p:txBody>
      </p:sp>
      <p:sp>
        <p:nvSpPr>
          <p:cNvPr id="4" name="Prostokąt 3"/>
          <p:cNvSpPr/>
          <p:nvPr/>
        </p:nvSpPr>
        <p:spPr>
          <a:xfrm>
            <a:off x="1106614" y="1403775"/>
            <a:ext cx="803738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CC00"/>
              </a:buClr>
            </a:pPr>
            <a:r>
              <a:rPr lang="en-GB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Microwave Circuits and Instrumentation </a:t>
            </a:r>
            <a:r>
              <a:rPr lang="en-GB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Department</a:t>
            </a:r>
            <a:endParaRPr lang="pl-PL" sz="28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buClr>
                <a:srgbClr val="FFCC00"/>
              </a:buClr>
            </a:pPr>
            <a:r>
              <a:rPr lang="en-GB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l-PL" sz="28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buClr>
                <a:srgbClr val="FFCC00"/>
              </a:buClr>
            </a:pPr>
            <a:r>
              <a:rPr lang="pl-PL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459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98630"/>
            <a:ext cx="7772400" cy="1330120"/>
          </a:xfrm>
        </p:spPr>
        <p:txBody>
          <a:bodyPr/>
          <a:lstStyle/>
          <a:p>
            <a:r>
              <a:rPr lang="en-GB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Research groups</a:t>
            </a:r>
            <a:br>
              <a:rPr lang="en-GB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GB" sz="32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pl-PL" sz="3200" dirty="0" smtClean="0">
                <a:solidFill>
                  <a:srgbClr val="F0F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16605" y="2753925"/>
            <a:ext cx="7656536" cy="279031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Global Optimization Methods</a:t>
            </a:r>
          </a:p>
          <a:p>
            <a:pPr>
              <a:lnSpc>
                <a:spcPct val="150000"/>
              </a:lnSpc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Self-learning Systems and Neural Nets</a:t>
            </a:r>
          </a:p>
          <a:p>
            <a:pPr>
              <a:lnSpc>
                <a:spcPct val="150000"/>
              </a:lnSpc>
            </a:pP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Bioinformatics  </a:t>
            </a:r>
            <a:r>
              <a:rPr lang="pl-PL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l-PL" sz="2400" dirty="0" smtClean="0"/>
          </a:p>
        </p:txBody>
      </p:sp>
      <p:sp>
        <p:nvSpPr>
          <p:cNvPr id="4" name="Prostokąt 3"/>
          <p:cNvSpPr/>
          <p:nvPr/>
        </p:nvSpPr>
        <p:spPr>
          <a:xfrm>
            <a:off x="1106614" y="1403775"/>
            <a:ext cx="803738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CC00"/>
              </a:buClr>
            </a:pPr>
            <a:r>
              <a:rPr lang="en-GB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Artificial Intelligence </a:t>
            </a:r>
            <a:r>
              <a:rPr lang="en-GB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Department</a:t>
            </a:r>
            <a:endParaRPr lang="pl-PL" sz="28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buClr>
                <a:srgbClr val="FFCC00"/>
              </a:buClr>
            </a:pPr>
            <a:r>
              <a:rPr lang="en-GB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l-PL" sz="28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buClr>
                <a:srgbClr val="FFCC00"/>
              </a:buClr>
            </a:pPr>
            <a:r>
              <a:rPr lang="pl-PL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161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łękitny">
  <a:themeElements>
    <a:clrScheme name="Błękitny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Office — klasyczny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cs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cs typeface="Times New Roman" charset="0"/>
          </a:defRPr>
        </a:defPPr>
      </a:lstStyle>
    </a:lnDef>
  </a:objectDefaults>
  <a:extraClrSchemeLst>
    <a:extraClrScheme>
      <a:clrScheme name="Błękitny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łękitny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łękitny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3324</TotalTime>
  <Words>347</Words>
  <Application>Microsoft Office PowerPoint</Application>
  <PresentationFormat>Pokaz na ekranie (4:3)</PresentationFormat>
  <Paragraphs>93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2" baseType="lpstr">
      <vt:lpstr>Arial</vt:lpstr>
      <vt:lpstr>Wingdings</vt:lpstr>
      <vt:lpstr>Times New Roman</vt:lpstr>
      <vt:lpstr>Verdana</vt:lpstr>
      <vt:lpstr>Błękitny</vt:lpstr>
      <vt:lpstr>LLRF Collaboration Workshop   Warsaw, 14-16-th Dec. 2011    </vt:lpstr>
      <vt:lpstr>Institute of Electronic Systems   </vt:lpstr>
      <vt:lpstr>Staff     altogether 87 employees </vt:lpstr>
      <vt:lpstr>Departments</vt:lpstr>
      <vt:lpstr>Research groups   </vt:lpstr>
      <vt:lpstr>Research groups   </vt:lpstr>
      <vt:lpstr>Research groups   </vt:lpstr>
      <vt:lpstr>Research groups   </vt:lpstr>
      <vt:lpstr>Research groups   </vt:lpstr>
      <vt:lpstr>Research groups   </vt:lpstr>
      <vt:lpstr>Research groups   </vt:lpstr>
      <vt:lpstr>Some statistical data   (on average per year) </vt:lpstr>
      <vt:lpstr>Teaching activity (2011)  </vt:lpstr>
      <vt:lpstr>Projects    52  (2011)  </vt:lpstr>
      <vt:lpstr>Laboratories (2011)  </vt:lpstr>
      <vt:lpstr>Laboratories (2011)  </vt:lpstr>
      <vt:lpstr>Thank you attention</vt:lpstr>
    </vt:vector>
  </TitlesOfParts>
  <Company>ISE PW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Jerzy Szabatin</dc:creator>
  <cp:lastModifiedBy>Jerzy Szabatin</cp:lastModifiedBy>
  <cp:revision>291</cp:revision>
  <cp:lastPrinted>1601-01-01T00:00:00Z</cp:lastPrinted>
  <dcterms:created xsi:type="dcterms:W3CDTF">1988-01-01T23:37:06Z</dcterms:created>
  <dcterms:modified xsi:type="dcterms:W3CDTF">2011-12-13T21:14:50Z</dcterms:modified>
</cp:coreProperties>
</file>