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9" r:id="rId1"/>
  </p:sldMasterIdLst>
  <p:notesMasterIdLst>
    <p:notesMasterId r:id="rId19"/>
  </p:notesMasterIdLst>
  <p:sldIdLst>
    <p:sldId id="335" r:id="rId2"/>
    <p:sldId id="256" r:id="rId3"/>
    <p:sldId id="261" r:id="rId4"/>
    <p:sldId id="262" r:id="rId5"/>
    <p:sldId id="266" r:id="rId6"/>
    <p:sldId id="321" r:id="rId7"/>
    <p:sldId id="322" r:id="rId8"/>
    <p:sldId id="323" r:id="rId9"/>
    <p:sldId id="324" r:id="rId10"/>
    <p:sldId id="325" r:id="rId11"/>
    <p:sldId id="326" r:id="rId12"/>
    <p:sldId id="327" r:id="rId13"/>
    <p:sldId id="334" r:id="rId14"/>
    <p:sldId id="328" r:id="rId15"/>
    <p:sldId id="330" r:id="rId16"/>
    <p:sldId id="331" r:id="rId17"/>
    <p:sldId id="332" r:id="rId18"/>
  </p:sldIdLst>
  <p:sldSz cx="9144000" cy="6858000" type="screen4x3"/>
  <p:notesSz cx="6858000" cy="9144000"/>
  <p:embeddedFontLst>
    <p:embeddedFont>
      <p:font typeface="Verdana" pitchFamily="34" charset="0"/>
      <p:regular r:id="rId20"/>
      <p:bold r:id="rId21"/>
      <p:italic r:id="rId22"/>
      <p:boldItalic r:id="rId23"/>
    </p:embeddedFont>
  </p:embeddedFont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Times New Roman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Times New Roman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Times New Roman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Times New Roman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Times New Roman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Times New Roman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Times New Roman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Times New Roman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Times New Roman" charset="0"/>
      </a:defRPr>
    </a:lvl9pPr>
  </p:defaultTextStyle>
  <p:extLst>
    <p:ext uri="{521415D9-36F7-43E2-AB2F-B90AF26B5E84}">
      <p14:sectionLst xmlns:p14="http://schemas.microsoft.com/office/powerpoint/2010/main">
        <p14:section name="Sekcja domyślna" id="{A4023A0C-E006-4918-84B8-FF0BA8AEEA76}">
          <p14:sldIdLst>
            <p14:sldId id="335"/>
            <p14:sldId id="256"/>
            <p14:sldId id="261"/>
            <p14:sldId id="262"/>
            <p14:sldId id="266"/>
            <p14:sldId id="321"/>
          </p14:sldIdLst>
        </p14:section>
        <p14:section name="Sekcja bez tytułu" id="{1C297E41-4AA4-400E-80BC-93BD5ECC826D}">
          <p14:sldIdLst>
            <p14:sldId id="322"/>
            <p14:sldId id="323"/>
            <p14:sldId id="324"/>
            <p14:sldId id="325"/>
            <p14:sldId id="326"/>
            <p14:sldId id="327"/>
            <p14:sldId id="334"/>
            <p14:sldId id="328"/>
            <p14:sldId id="330"/>
            <p14:sldId id="331"/>
            <p14:sldId id="332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7777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832" autoAdjust="0"/>
    <p:restoredTop sz="90929" autoAdjust="0"/>
  </p:normalViewPr>
  <p:slideViewPr>
    <p:cSldViewPr>
      <p:cViewPr varScale="1">
        <p:scale>
          <a:sx n="98" d="100"/>
          <a:sy n="98" d="100"/>
        </p:scale>
        <p:origin x="-102" y="-138"/>
      </p:cViewPr>
      <p:guideLst>
        <p:guide orient="horz" pos="1763"/>
        <p:guide pos="404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-2040" y="-114"/>
      </p:cViewPr>
      <p:guideLst>
        <p:guide orient="horz" pos="2880"/>
        <p:guide pos="2160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font" Target="fonts/font2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1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4.fntdata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3.fntdata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pl-PL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pl-PL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pl-PL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F823626-237B-4744-AC51-85ABEB9E370E}" type="slidenum">
              <a:rPr lang="pl-PL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638867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Times New Roman" charset="0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Times New Roman" charset="0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Times New Roman" charset="0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Times New Roman" charset="0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Times New Roman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w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1085850" cy="6854825"/>
            <a:chOff x="0" y="0"/>
            <a:chExt cx="684" cy="4318"/>
          </a:xfrm>
        </p:grpSpPr>
        <p:sp>
          <p:nvSpPr>
            <p:cNvPr id="307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684" cy="431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grpSp>
          <p:nvGrpSpPr>
            <p:cNvPr id="3076" name="Group 4"/>
            <p:cNvGrpSpPr>
              <a:grpSpLocks/>
            </p:cNvGrpSpPr>
            <p:nvPr/>
          </p:nvGrpSpPr>
          <p:grpSpPr bwMode="auto">
            <a:xfrm>
              <a:off x="48" y="103"/>
              <a:ext cx="96" cy="4126"/>
              <a:chOff x="48" y="103"/>
              <a:chExt cx="96" cy="4126"/>
            </a:xfrm>
          </p:grpSpPr>
          <p:sp>
            <p:nvSpPr>
              <p:cNvPr id="3077" name="Rectangle 5"/>
              <p:cNvSpPr>
                <a:spLocks noChangeArrowheads="1"/>
              </p:cNvSpPr>
              <p:nvPr/>
            </p:nvSpPr>
            <p:spPr bwMode="auto">
              <a:xfrm>
                <a:off x="48" y="1105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3078" name="Rectangle 6"/>
              <p:cNvSpPr>
                <a:spLocks noChangeArrowheads="1"/>
              </p:cNvSpPr>
              <p:nvPr/>
            </p:nvSpPr>
            <p:spPr bwMode="auto">
              <a:xfrm>
                <a:off x="48" y="1250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3079" name="Rectangle 7"/>
              <p:cNvSpPr>
                <a:spLocks noChangeArrowheads="1"/>
              </p:cNvSpPr>
              <p:nvPr/>
            </p:nvSpPr>
            <p:spPr bwMode="auto">
              <a:xfrm>
                <a:off x="48" y="139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3080" name="Rectangle 8"/>
              <p:cNvSpPr>
                <a:spLocks noChangeArrowheads="1"/>
              </p:cNvSpPr>
              <p:nvPr/>
            </p:nvSpPr>
            <p:spPr bwMode="auto">
              <a:xfrm>
                <a:off x="48" y="1538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3081" name="Rectangle 9"/>
              <p:cNvSpPr>
                <a:spLocks noChangeArrowheads="1"/>
              </p:cNvSpPr>
              <p:nvPr/>
            </p:nvSpPr>
            <p:spPr bwMode="auto">
              <a:xfrm>
                <a:off x="48" y="1683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3082" name="Rectangle 10"/>
              <p:cNvSpPr>
                <a:spLocks noChangeArrowheads="1"/>
              </p:cNvSpPr>
              <p:nvPr/>
            </p:nvSpPr>
            <p:spPr bwMode="auto">
              <a:xfrm>
                <a:off x="48" y="1826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3083" name="Rectangle 11"/>
              <p:cNvSpPr>
                <a:spLocks noChangeArrowheads="1"/>
              </p:cNvSpPr>
              <p:nvPr/>
            </p:nvSpPr>
            <p:spPr bwMode="auto">
              <a:xfrm>
                <a:off x="48" y="1971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3084" name="Rectangle 12"/>
              <p:cNvSpPr>
                <a:spLocks noChangeArrowheads="1"/>
              </p:cNvSpPr>
              <p:nvPr/>
            </p:nvSpPr>
            <p:spPr bwMode="auto">
              <a:xfrm>
                <a:off x="48" y="2116"/>
                <a:ext cx="96" cy="94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3085" name="Rectangle 13"/>
              <p:cNvSpPr>
                <a:spLocks noChangeArrowheads="1"/>
              </p:cNvSpPr>
              <p:nvPr/>
            </p:nvSpPr>
            <p:spPr bwMode="auto">
              <a:xfrm>
                <a:off x="48" y="2259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3086" name="Rectangle 14"/>
              <p:cNvSpPr>
                <a:spLocks noChangeArrowheads="1"/>
              </p:cNvSpPr>
              <p:nvPr/>
            </p:nvSpPr>
            <p:spPr bwMode="auto">
              <a:xfrm>
                <a:off x="48" y="2404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3087" name="Rectangle 15"/>
              <p:cNvSpPr>
                <a:spLocks noChangeArrowheads="1"/>
              </p:cNvSpPr>
              <p:nvPr/>
            </p:nvSpPr>
            <p:spPr bwMode="auto">
              <a:xfrm>
                <a:off x="48" y="2549"/>
                <a:ext cx="96" cy="94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3088" name="Rectangle 16"/>
              <p:cNvSpPr>
                <a:spLocks noChangeArrowheads="1"/>
              </p:cNvSpPr>
              <p:nvPr/>
            </p:nvSpPr>
            <p:spPr bwMode="auto">
              <a:xfrm>
                <a:off x="48" y="2691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3089" name="Rectangle 17"/>
              <p:cNvSpPr>
                <a:spLocks noChangeArrowheads="1"/>
              </p:cNvSpPr>
              <p:nvPr/>
            </p:nvSpPr>
            <p:spPr bwMode="auto">
              <a:xfrm>
                <a:off x="48" y="2836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3090" name="Rectangle 18"/>
              <p:cNvSpPr>
                <a:spLocks noChangeArrowheads="1"/>
              </p:cNvSpPr>
              <p:nvPr/>
            </p:nvSpPr>
            <p:spPr bwMode="auto">
              <a:xfrm>
                <a:off x="48" y="2979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3091" name="Rectangle 19"/>
              <p:cNvSpPr>
                <a:spLocks noChangeArrowheads="1"/>
              </p:cNvSpPr>
              <p:nvPr/>
            </p:nvSpPr>
            <p:spPr bwMode="auto">
              <a:xfrm>
                <a:off x="48" y="3124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3092" name="Rectangle 20"/>
              <p:cNvSpPr>
                <a:spLocks noChangeArrowheads="1"/>
              </p:cNvSpPr>
              <p:nvPr/>
            </p:nvSpPr>
            <p:spPr bwMode="auto">
              <a:xfrm>
                <a:off x="48" y="3269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3093" name="Rectangle 21"/>
              <p:cNvSpPr>
                <a:spLocks noChangeArrowheads="1"/>
              </p:cNvSpPr>
              <p:nvPr/>
            </p:nvSpPr>
            <p:spPr bwMode="auto">
              <a:xfrm>
                <a:off x="48" y="3412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3094" name="Rectangle 22"/>
              <p:cNvSpPr>
                <a:spLocks noChangeArrowheads="1"/>
              </p:cNvSpPr>
              <p:nvPr/>
            </p:nvSpPr>
            <p:spPr bwMode="auto">
              <a:xfrm>
                <a:off x="48" y="3557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3095" name="Rectangle 23"/>
              <p:cNvSpPr>
                <a:spLocks noChangeArrowheads="1"/>
              </p:cNvSpPr>
              <p:nvPr/>
            </p:nvSpPr>
            <p:spPr bwMode="auto">
              <a:xfrm>
                <a:off x="48" y="3702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3096" name="Rectangle 24"/>
              <p:cNvSpPr>
                <a:spLocks noChangeArrowheads="1"/>
              </p:cNvSpPr>
              <p:nvPr/>
            </p:nvSpPr>
            <p:spPr bwMode="auto">
              <a:xfrm>
                <a:off x="48" y="3845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3097" name="Rectangle 25"/>
              <p:cNvSpPr>
                <a:spLocks noChangeArrowheads="1"/>
              </p:cNvSpPr>
              <p:nvPr/>
            </p:nvSpPr>
            <p:spPr bwMode="auto">
              <a:xfrm>
                <a:off x="48" y="3990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3098" name="Rectangle 26"/>
              <p:cNvSpPr>
                <a:spLocks noChangeArrowheads="1"/>
              </p:cNvSpPr>
              <p:nvPr/>
            </p:nvSpPr>
            <p:spPr bwMode="auto">
              <a:xfrm>
                <a:off x="48" y="4134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3099" name="Rectangle 27"/>
              <p:cNvSpPr>
                <a:spLocks noChangeArrowheads="1"/>
              </p:cNvSpPr>
              <p:nvPr/>
            </p:nvSpPr>
            <p:spPr bwMode="auto">
              <a:xfrm>
                <a:off x="48" y="103"/>
                <a:ext cx="96" cy="94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3100" name="Rectangle 28"/>
              <p:cNvSpPr>
                <a:spLocks noChangeArrowheads="1"/>
              </p:cNvSpPr>
              <p:nvPr/>
            </p:nvSpPr>
            <p:spPr bwMode="auto">
              <a:xfrm>
                <a:off x="48" y="246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3101" name="Rectangle 29"/>
              <p:cNvSpPr>
                <a:spLocks noChangeArrowheads="1"/>
              </p:cNvSpPr>
              <p:nvPr/>
            </p:nvSpPr>
            <p:spPr bwMode="auto">
              <a:xfrm>
                <a:off x="48" y="391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3102" name="Rectangle 30"/>
              <p:cNvSpPr>
                <a:spLocks noChangeArrowheads="1"/>
              </p:cNvSpPr>
              <p:nvPr/>
            </p:nvSpPr>
            <p:spPr bwMode="auto">
              <a:xfrm>
                <a:off x="48" y="535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3103" name="Rectangle 31"/>
              <p:cNvSpPr>
                <a:spLocks noChangeArrowheads="1"/>
              </p:cNvSpPr>
              <p:nvPr/>
            </p:nvSpPr>
            <p:spPr bwMode="auto">
              <a:xfrm>
                <a:off x="48" y="678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3104" name="Rectangle 32"/>
              <p:cNvSpPr>
                <a:spLocks noChangeArrowheads="1"/>
              </p:cNvSpPr>
              <p:nvPr/>
            </p:nvSpPr>
            <p:spPr bwMode="auto">
              <a:xfrm>
                <a:off x="48" y="82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3105" name="Rectangle 33"/>
              <p:cNvSpPr>
                <a:spLocks noChangeArrowheads="1"/>
              </p:cNvSpPr>
              <p:nvPr/>
            </p:nvSpPr>
            <p:spPr bwMode="auto">
              <a:xfrm>
                <a:off x="48" y="968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/>
              </a:p>
            </p:txBody>
          </p:sp>
        </p:grpSp>
      </p:grpSp>
      <p:sp>
        <p:nvSpPr>
          <p:cNvPr id="3106" name="Rectangle 34"/>
          <p:cNvSpPr>
            <a:spLocks noGrp="1" noChangeArrowheads="1"/>
          </p:cNvSpPr>
          <p:nvPr>
            <p:ph type="ctrTitle" sz="quarter"/>
          </p:nvPr>
        </p:nvSpPr>
        <p:spPr>
          <a:xfrm>
            <a:off x="1071538" y="1428736"/>
            <a:ext cx="7772400" cy="1143000"/>
          </a:xfrm>
        </p:spPr>
        <p:txBody>
          <a:bodyPr/>
          <a:lstStyle>
            <a:lvl1pPr algn="ctr">
              <a:defRPr baseline="0">
                <a:solidFill>
                  <a:schemeClr val="tx1"/>
                </a:solidFill>
                <a:effectLst>
                  <a:outerShdw blurRad="50800" dist="38100" dir="16200000" rotWithShape="0">
                    <a:schemeClr val="bg2">
                      <a:alpha val="40000"/>
                    </a:schemeClr>
                  </a:outerShdw>
                </a:effectLst>
              </a:defRPr>
            </a:lvl1pPr>
          </a:lstStyle>
          <a:p>
            <a:r>
              <a:rPr lang="pl-PL" dirty="0"/>
              <a:t>Kliknij, aby edytować styl wzorca tytułu</a:t>
            </a:r>
          </a:p>
        </p:txBody>
      </p:sp>
      <p:sp>
        <p:nvSpPr>
          <p:cNvPr id="3107" name="Rectangle 3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785918" y="3071810"/>
            <a:ext cx="6400800" cy="1752600"/>
          </a:xfrm>
        </p:spPr>
        <p:txBody>
          <a:bodyPr lIns="92075" tIns="46038" rIns="92075" bIns="46038"/>
          <a:lstStyle>
            <a:lvl1pPr marL="0" indent="0" algn="ctr">
              <a:buFont typeface="Wingdings" pitchFamily="2" charset="2"/>
              <a:buNone/>
              <a:defRPr baseline="0">
                <a:solidFill>
                  <a:srgbClr val="FFFFFF"/>
                </a:solidFill>
              </a:defRPr>
            </a:lvl1pPr>
          </a:lstStyle>
          <a:p>
            <a:r>
              <a:rPr lang="pl-PL" dirty="0"/>
              <a:t>Kliknij, aby edytować styl wzorca podtytułu</a:t>
            </a:r>
          </a:p>
        </p:txBody>
      </p:sp>
      <p:sp>
        <p:nvSpPr>
          <p:cNvPr id="3108" name="Rectangle 36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pl-PL"/>
          </a:p>
        </p:txBody>
      </p:sp>
      <p:sp>
        <p:nvSpPr>
          <p:cNvPr id="3109" name="Rectangle 3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3110" name="Rectangle 3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18118A9-E3A3-4C34-89F0-F2CADC13BF9C}" type="slidenum">
              <a:rPr lang="pl-PL"/>
              <a:pPr/>
              <a:t>‹#›</a:t>
            </a:fld>
            <a:endParaRPr lang="pl-PL"/>
          </a:p>
        </p:txBody>
      </p:sp>
      <p:pic>
        <p:nvPicPr>
          <p:cNvPr id="43" name="Picture 61" descr="http://ilf.if.pw.edu.pl/~festiwal2007/wp-includes/images/sponsorzy/weiti.gif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432862" y="46655"/>
            <a:ext cx="6048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" name="Picture 60" descr="topbar-ise-logoc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214282" y="214290"/>
            <a:ext cx="741363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1" name="Group 2"/>
          <p:cNvGrpSpPr>
            <a:grpSpLocks/>
          </p:cNvGrpSpPr>
          <p:nvPr userDrawn="1"/>
        </p:nvGrpSpPr>
        <p:grpSpPr bwMode="auto">
          <a:xfrm>
            <a:off x="0" y="0"/>
            <a:ext cx="1085850" cy="6854825"/>
            <a:chOff x="0" y="0"/>
            <a:chExt cx="684" cy="4318"/>
          </a:xfrm>
        </p:grpSpPr>
        <p:sp>
          <p:nvSpPr>
            <p:cNvPr id="52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684" cy="431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grpSp>
          <p:nvGrpSpPr>
            <p:cNvPr id="53" name="Group 4"/>
            <p:cNvGrpSpPr>
              <a:grpSpLocks/>
            </p:cNvGrpSpPr>
            <p:nvPr/>
          </p:nvGrpSpPr>
          <p:grpSpPr bwMode="auto">
            <a:xfrm>
              <a:off x="48" y="102"/>
              <a:ext cx="96" cy="4128"/>
              <a:chOff x="48" y="102"/>
              <a:chExt cx="96" cy="4128"/>
            </a:xfrm>
          </p:grpSpPr>
          <p:sp>
            <p:nvSpPr>
              <p:cNvPr id="54" name="Rectangle 5"/>
              <p:cNvSpPr>
                <a:spLocks noChangeArrowheads="1"/>
              </p:cNvSpPr>
              <p:nvPr/>
            </p:nvSpPr>
            <p:spPr bwMode="auto">
              <a:xfrm>
                <a:off x="48" y="1105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55" name="Rectangle 6"/>
              <p:cNvSpPr>
                <a:spLocks noChangeArrowheads="1"/>
              </p:cNvSpPr>
              <p:nvPr/>
            </p:nvSpPr>
            <p:spPr bwMode="auto">
              <a:xfrm>
                <a:off x="48" y="1250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56" name="Rectangle 7"/>
              <p:cNvSpPr>
                <a:spLocks noChangeArrowheads="1"/>
              </p:cNvSpPr>
              <p:nvPr/>
            </p:nvSpPr>
            <p:spPr bwMode="auto">
              <a:xfrm>
                <a:off x="48" y="139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57" name="Rectangle 8"/>
              <p:cNvSpPr>
                <a:spLocks noChangeArrowheads="1"/>
              </p:cNvSpPr>
              <p:nvPr/>
            </p:nvSpPr>
            <p:spPr bwMode="auto">
              <a:xfrm>
                <a:off x="48" y="1538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58" name="Rectangle 9"/>
              <p:cNvSpPr>
                <a:spLocks noChangeArrowheads="1"/>
              </p:cNvSpPr>
              <p:nvPr/>
            </p:nvSpPr>
            <p:spPr bwMode="auto">
              <a:xfrm>
                <a:off x="48" y="1683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59" name="Rectangle 10"/>
              <p:cNvSpPr>
                <a:spLocks noChangeArrowheads="1"/>
              </p:cNvSpPr>
              <p:nvPr/>
            </p:nvSpPr>
            <p:spPr bwMode="auto">
              <a:xfrm>
                <a:off x="48" y="1826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60" name="Rectangle 11"/>
              <p:cNvSpPr>
                <a:spLocks noChangeArrowheads="1"/>
              </p:cNvSpPr>
              <p:nvPr/>
            </p:nvSpPr>
            <p:spPr bwMode="auto">
              <a:xfrm>
                <a:off x="48" y="1971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61" name="Rectangle 12"/>
              <p:cNvSpPr>
                <a:spLocks noChangeArrowheads="1"/>
              </p:cNvSpPr>
              <p:nvPr/>
            </p:nvSpPr>
            <p:spPr bwMode="auto">
              <a:xfrm>
                <a:off x="48" y="2115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62" name="Rectangle 13"/>
              <p:cNvSpPr>
                <a:spLocks noChangeArrowheads="1"/>
              </p:cNvSpPr>
              <p:nvPr/>
            </p:nvSpPr>
            <p:spPr bwMode="auto">
              <a:xfrm>
                <a:off x="48" y="2259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63" name="Rectangle 14"/>
              <p:cNvSpPr>
                <a:spLocks noChangeArrowheads="1"/>
              </p:cNvSpPr>
              <p:nvPr/>
            </p:nvSpPr>
            <p:spPr bwMode="auto">
              <a:xfrm>
                <a:off x="48" y="240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64" name="Rectangle 15"/>
              <p:cNvSpPr>
                <a:spLocks noChangeArrowheads="1"/>
              </p:cNvSpPr>
              <p:nvPr/>
            </p:nvSpPr>
            <p:spPr bwMode="auto">
              <a:xfrm>
                <a:off x="48" y="2548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65" name="Rectangle 16"/>
              <p:cNvSpPr>
                <a:spLocks noChangeArrowheads="1"/>
              </p:cNvSpPr>
              <p:nvPr/>
            </p:nvSpPr>
            <p:spPr bwMode="auto">
              <a:xfrm>
                <a:off x="48" y="2692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66" name="Rectangle 17"/>
              <p:cNvSpPr>
                <a:spLocks noChangeArrowheads="1"/>
              </p:cNvSpPr>
              <p:nvPr/>
            </p:nvSpPr>
            <p:spPr bwMode="auto">
              <a:xfrm>
                <a:off x="48" y="2836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67" name="Rectangle 18"/>
              <p:cNvSpPr>
                <a:spLocks noChangeArrowheads="1"/>
              </p:cNvSpPr>
              <p:nvPr/>
            </p:nvSpPr>
            <p:spPr bwMode="auto">
              <a:xfrm>
                <a:off x="48" y="2980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68" name="Rectangle 19"/>
              <p:cNvSpPr>
                <a:spLocks noChangeArrowheads="1"/>
              </p:cNvSpPr>
              <p:nvPr/>
            </p:nvSpPr>
            <p:spPr bwMode="auto">
              <a:xfrm>
                <a:off x="48" y="3124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69" name="Rectangle 20"/>
              <p:cNvSpPr>
                <a:spLocks noChangeArrowheads="1"/>
              </p:cNvSpPr>
              <p:nvPr/>
            </p:nvSpPr>
            <p:spPr bwMode="auto">
              <a:xfrm>
                <a:off x="48" y="3269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70" name="Rectangle 21"/>
              <p:cNvSpPr>
                <a:spLocks noChangeArrowheads="1"/>
              </p:cNvSpPr>
              <p:nvPr/>
            </p:nvSpPr>
            <p:spPr bwMode="auto">
              <a:xfrm>
                <a:off x="48" y="3412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71" name="Rectangle 22"/>
              <p:cNvSpPr>
                <a:spLocks noChangeArrowheads="1"/>
              </p:cNvSpPr>
              <p:nvPr/>
            </p:nvSpPr>
            <p:spPr bwMode="auto">
              <a:xfrm>
                <a:off x="48" y="3557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72" name="Rectangle 23"/>
              <p:cNvSpPr>
                <a:spLocks noChangeArrowheads="1"/>
              </p:cNvSpPr>
              <p:nvPr/>
            </p:nvSpPr>
            <p:spPr bwMode="auto">
              <a:xfrm>
                <a:off x="48" y="3702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73" name="Rectangle 24"/>
              <p:cNvSpPr>
                <a:spLocks noChangeArrowheads="1"/>
              </p:cNvSpPr>
              <p:nvPr/>
            </p:nvSpPr>
            <p:spPr bwMode="auto">
              <a:xfrm>
                <a:off x="48" y="3845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74" name="Rectangle 25"/>
              <p:cNvSpPr>
                <a:spLocks noChangeArrowheads="1"/>
              </p:cNvSpPr>
              <p:nvPr/>
            </p:nvSpPr>
            <p:spPr bwMode="auto">
              <a:xfrm>
                <a:off x="48" y="3990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75" name="Rectangle 26"/>
              <p:cNvSpPr>
                <a:spLocks noChangeArrowheads="1"/>
              </p:cNvSpPr>
              <p:nvPr/>
            </p:nvSpPr>
            <p:spPr bwMode="auto">
              <a:xfrm>
                <a:off x="48" y="413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76" name="Rectangle 27"/>
              <p:cNvSpPr>
                <a:spLocks noChangeArrowheads="1"/>
              </p:cNvSpPr>
              <p:nvPr/>
            </p:nvSpPr>
            <p:spPr bwMode="auto">
              <a:xfrm>
                <a:off x="48" y="102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77" name="Rectangle 28"/>
              <p:cNvSpPr>
                <a:spLocks noChangeArrowheads="1"/>
              </p:cNvSpPr>
              <p:nvPr/>
            </p:nvSpPr>
            <p:spPr bwMode="auto">
              <a:xfrm>
                <a:off x="48" y="246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78" name="Rectangle 29"/>
              <p:cNvSpPr>
                <a:spLocks noChangeArrowheads="1"/>
              </p:cNvSpPr>
              <p:nvPr/>
            </p:nvSpPr>
            <p:spPr bwMode="auto">
              <a:xfrm>
                <a:off x="48" y="391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79" name="Rectangle 30"/>
              <p:cNvSpPr>
                <a:spLocks noChangeArrowheads="1"/>
              </p:cNvSpPr>
              <p:nvPr/>
            </p:nvSpPr>
            <p:spPr bwMode="auto">
              <a:xfrm>
                <a:off x="48" y="535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80" name="Rectangle 31"/>
              <p:cNvSpPr>
                <a:spLocks noChangeArrowheads="1"/>
              </p:cNvSpPr>
              <p:nvPr/>
            </p:nvSpPr>
            <p:spPr bwMode="auto">
              <a:xfrm>
                <a:off x="48" y="679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81" name="Rectangle 32"/>
              <p:cNvSpPr>
                <a:spLocks noChangeArrowheads="1"/>
              </p:cNvSpPr>
              <p:nvPr/>
            </p:nvSpPr>
            <p:spPr bwMode="auto">
              <a:xfrm>
                <a:off x="48" y="82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82" name="Rectangle 33"/>
              <p:cNvSpPr>
                <a:spLocks noChangeArrowheads="1"/>
              </p:cNvSpPr>
              <p:nvPr/>
            </p:nvSpPr>
            <p:spPr bwMode="auto">
              <a:xfrm>
                <a:off x="48" y="968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/>
              </a:p>
            </p:txBody>
          </p:sp>
        </p:grpSp>
      </p:grpSp>
      <p:pic>
        <p:nvPicPr>
          <p:cNvPr id="84" name="Picture 52" descr="II_LOGO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413537" y="4878044"/>
            <a:ext cx="373406" cy="373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5" name="Picture 59" descr="logo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17438" y="5344032"/>
            <a:ext cx="520762" cy="218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6" name="Picture 62"/>
          <p:cNvPicPr>
            <a:picLocks noChangeAspect="1" noChangeArrowheads="1"/>
          </p:cNvPicPr>
          <p:nvPr userDrawn="1"/>
        </p:nvPicPr>
        <p:blipFill>
          <a:blip r:embed="rId6"/>
          <a:srcRect/>
          <a:stretch>
            <a:fillRect/>
          </a:stretch>
        </p:blipFill>
        <p:spPr bwMode="auto">
          <a:xfrm>
            <a:off x="349250" y="5706708"/>
            <a:ext cx="439736" cy="32947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87" name="Picture 55"/>
          <p:cNvPicPr>
            <a:picLocks noChangeAspect="1" noChangeArrowheads="1"/>
          </p:cNvPicPr>
          <p:nvPr userDrawn="1"/>
        </p:nvPicPr>
        <p:blipFill>
          <a:blip r:embed="rId7"/>
          <a:srcRect/>
          <a:stretch>
            <a:fillRect/>
          </a:stretch>
        </p:blipFill>
        <p:spPr bwMode="auto">
          <a:xfrm>
            <a:off x="447714" y="4483136"/>
            <a:ext cx="356276" cy="27936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88" name="Picture 60" descr="topbar-ise-logoc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201104" y="221811"/>
            <a:ext cx="725996" cy="407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9" name="Picture 57"/>
          <p:cNvPicPr>
            <a:picLocks noChangeAspect="1" noChangeArrowheads="1"/>
          </p:cNvPicPr>
          <p:nvPr userDrawn="1"/>
        </p:nvPicPr>
        <p:blipFill>
          <a:blip r:embed="rId8"/>
          <a:srcRect/>
          <a:stretch>
            <a:fillRect/>
          </a:stretch>
        </p:blipFill>
        <p:spPr bwMode="auto">
          <a:xfrm>
            <a:off x="342666" y="6184900"/>
            <a:ext cx="406634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78206" y="299744"/>
            <a:ext cx="7772400" cy="785818"/>
          </a:xfrm>
          <a:noFill/>
        </p:spPr>
        <p:txBody>
          <a:bodyPr/>
          <a:lstStyle>
            <a:lvl1pPr>
              <a:defRPr sz="3600" b="0" baseline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71538" y="1571612"/>
            <a:ext cx="7656536" cy="4286280"/>
          </a:xfrm>
          <a:effectLst/>
        </p:spPr>
        <p:txBody>
          <a:bodyPr/>
          <a:lstStyle>
            <a:lvl1pPr>
              <a:buClr>
                <a:srgbClr val="FFC000"/>
              </a:buClr>
              <a:buSzPct val="120000"/>
              <a:buFont typeface="Wingdings" pitchFamily="2" charset="2"/>
              <a:buChar char="§"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1pPr>
            <a:lvl2pPr>
              <a:buClr>
                <a:srgbClr val="FFC000"/>
              </a:buClr>
              <a:buSzPct val="60000"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2pPr>
            <a:lvl3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3pPr>
            <a:lvl4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4pPr>
            <a:lvl5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4F7A44-915A-476A-9ACA-D20F3CEC85CB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653675-6A7A-40ED-947B-2F6C2E1979E0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1169988" y="1946275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132388" y="1946275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2305050" y="6248400"/>
            <a:ext cx="5200650" cy="457200"/>
          </a:xfrm>
        </p:spPr>
        <p:txBody>
          <a:bodyPr/>
          <a:lstStyle>
            <a:lvl1pPr>
              <a:defRPr sz="1800">
                <a:solidFill>
                  <a:srgbClr val="FFCC00"/>
                </a:solidFill>
              </a:defRPr>
            </a:lvl1pPr>
          </a:lstStyle>
          <a:p>
            <a:r>
              <a:rPr lang="pl-PL" dirty="0" smtClean="0"/>
              <a:t>Instytut Systemów Elektronicznych 1970 – 2010 </a:t>
            </a:r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EF27F1-92E8-4600-BA91-DFDB7F480907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4FD705-F1A8-41BB-AD2C-2C7341F23E8A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888B9B-30C2-415B-8B3C-323728F0E0B0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012157-31B3-48D7-B75D-6A22CEEFC6B4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E414DE-7545-4E7D-A429-7A838458809F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11B64D-1C2F-4B14-9906-68B737BAC883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17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5.png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lumMod val="40000"/>
                <a:lumOff val="60000"/>
              </a:schemeClr>
            </a:gs>
            <a:gs pos="40000">
              <a:schemeClr val="bg2">
                <a:tint val="45000"/>
                <a:shade val="99000"/>
                <a:satMod val="350000"/>
              </a:schemeClr>
            </a:gs>
            <a:gs pos="100000">
              <a:schemeClr val="bg2">
                <a:shade val="20000"/>
                <a:satMod val="25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1085850" cy="6854825"/>
            <a:chOff x="0" y="0"/>
            <a:chExt cx="684" cy="4318"/>
          </a:xfrm>
        </p:grpSpPr>
        <p:sp>
          <p:nvSpPr>
            <p:cNvPr id="2051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684" cy="431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grpSp>
          <p:nvGrpSpPr>
            <p:cNvPr id="2052" name="Group 4"/>
            <p:cNvGrpSpPr>
              <a:grpSpLocks/>
            </p:cNvGrpSpPr>
            <p:nvPr/>
          </p:nvGrpSpPr>
          <p:grpSpPr bwMode="auto">
            <a:xfrm>
              <a:off x="48" y="102"/>
              <a:ext cx="96" cy="4128"/>
              <a:chOff x="48" y="102"/>
              <a:chExt cx="96" cy="4128"/>
            </a:xfrm>
          </p:grpSpPr>
          <p:sp>
            <p:nvSpPr>
              <p:cNvPr id="2053" name="Rectangle 5"/>
              <p:cNvSpPr>
                <a:spLocks noChangeArrowheads="1"/>
              </p:cNvSpPr>
              <p:nvPr/>
            </p:nvSpPr>
            <p:spPr bwMode="auto">
              <a:xfrm>
                <a:off x="48" y="1105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2054" name="Rectangle 6"/>
              <p:cNvSpPr>
                <a:spLocks noChangeArrowheads="1"/>
              </p:cNvSpPr>
              <p:nvPr/>
            </p:nvSpPr>
            <p:spPr bwMode="auto">
              <a:xfrm>
                <a:off x="48" y="1250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2055" name="Rectangle 7"/>
              <p:cNvSpPr>
                <a:spLocks noChangeArrowheads="1"/>
              </p:cNvSpPr>
              <p:nvPr/>
            </p:nvSpPr>
            <p:spPr bwMode="auto">
              <a:xfrm>
                <a:off x="48" y="139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2056" name="Rectangle 8"/>
              <p:cNvSpPr>
                <a:spLocks noChangeArrowheads="1"/>
              </p:cNvSpPr>
              <p:nvPr/>
            </p:nvSpPr>
            <p:spPr bwMode="auto">
              <a:xfrm>
                <a:off x="48" y="1538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2057" name="Rectangle 9"/>
              <p:cNvSpPr>
                <a:spLocks noChangeArrowheads="1"/>
              </p:cNvSpPr>
              <p:nvPr/>
            </p:nvSpPr>
            <p:spPr bwMode="auto">
              <a:xfrm>
                <a:off x="48" y="1683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2058" name="Rectangle 10"/>
              <p:cNvSpPr>
                <a:spLocks noChangeArrowheads="1"/>
              </p:cNvSpPr>
              <p:nvPr/>
            </p:nvSpPr>
            <p:spPr bwMode="auto">
              <a:xfrm>
                <a:off x="48" y="1826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2059" name="Rectangle 11"/>
              <p:cNvSpPr>
                <a:spLocks noChangeArrowheads="1"/>
              </p:cNvSpPr>
              <p:nvPr/>
            </p:nvSpPr>
            <p:spPr bwMode="auto">
              <a:xfrm>
                <a:off x="48" y="1971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2060" name="Rectangle 12"/>
              <p:cNvSpPr>
                <a:spLocks noChangeArrowheads="1"/>
              </p:cNvSpPr>
              <p:nvPr/>
            </p:nvSpPr>
            <p:spPr bwMode="auto">
              <a:xfrm>
                <a:off x="48" y="2115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2061" name="Rectangle 13"/>
              <p:cNvSpPr>
                <a:spLocks noChangeArrowheads="1"/>
              </p:cNvSpPr>
              <p:nvPr/>
            </p:nvSpPr>
            <p:spPr bwMode="auto">
              <a:xfrm>
                <a:off x="48" y="2259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2062" name="Rectangle 14"/>
              <p:cNvSpPr>
                <a:spLocks noChangeArrowheads="1"/>
              </p:cNvSpPr>
              <p:nvPr/>
            </p:nvSpPr>
            <p:spPr bwMode="auto">
              <a:xfrm>
                <a:off x="48" y="240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2063" name="Rectangle 15"/>
              <p:cNvSpPr>
                <a:spLocks noChangeArrowheads="1"/>
              </p:cNvSpPr>
              <p:nvPr/>
            </p:nvSpPr>
            <p:spPr bwMode="auto">
              <a:xfrm>
                <a:off x="48" y="2548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2064" name="Rectangle 16"/>
              <p:cNvSpPr>
                <a:spLocks noChangeArrowheads="1"/>
              </p:cNvSpPr>
              <p:nvPr/>
            </p:nvSpPr>
            <p:spPr bwMode="auto">
              <a:xfrm>
                <a:off x="48" y="2692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2065" name="Rectangle 17"/>
              <p:cNvSpPr>
                <a:spLocks noChangeArrowheads="1"/>
              </p:cNvSpPr>
              <p:nvPr/>
            </p:nvSpPr>
            <p:spPr bwMode="auto">
              <a:xfrm>
                <a:off x="48" y="2836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2066" name="Rectangle 18"/>
              <p:cNvSpPr>
                <a:spLocks noChangeArrowheads="1"/>
              </p:cNvSpPr>
              <p:nvPr/>
            </p:nvSpPr>
            <p:spPr bwMode="auto">
              <a:xfrm>
                <a:off x="48" y="2980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2067" name="Rectangle 19"/>
              <p:cNvSpPr>
                <a:spLocks noChangeArrowheads="1"/>
              </p:cNvSpPr>
              <p:nvPr/>
            </p:nvSpPr>
            <p:spPr bwMode="auto">
              <a:xfrm>
                <a:off x="48" y="3124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2068" name="Rectangle 20"/>
              <p:cNvSpPr>
                <a:spLocks noChangeArrowheads="1"/>
              </p:cNvSpPr>
              <p:nvPr/>
            </p:nvSpPr>
            <p:spPr bwMode="auto">
              <a:xfrm>
                <a:off x="48" y="3269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2069" name="Rectangle 21"/>
              <p:cNvSpPr>
                <a:spLocks noChangeArrowheads="1"/>
              </p:cNvSpPr>
              <p:nvPr/>
            </p:nvSpPr>
            <p:spPr bwMode="auto">
              <a:xfrm>
                <a:off x="48" y="3412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2070" name="Rectangle 22"/>
              <p:cNvSpPr>
                <a:spLocks noChangeArrowheads="1"/>
              </p:cNvSpPr>
              <p:nvPr/>
            </p:nvSpPr>
            <p:spPr bwMode="auto">
              <a:xfrm>
                <a:off x="48" y="3557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2071" name="Rectangle 23"/>
              <p:cNvSpPr>
                <a:spLocks noChangeArrowheads="1"/>
              </p:cNvSpPr>
              <p:nvPr/>
            </p:nvSpPr>
            <p:spPr bwMode="auto">
              <a:xfrm>
                <a:off x="48" y="3702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2072" name="Rectangle 24"/>
              <p:cNvSpPr>
                <a:spLocks noChangeArrowheads="1"/>
              </p:cNvSpPr>
              <p:nvPr/>
            </p:nvSpPr>
            <p:spPr bwMode="auto">
              <a:xfrm>
                <a:off x="48" y="3845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2073" name="Rectangle 25"/>
              <p:cNvSpPr>
                <a:spLocks noChangeArrowheads="1"/>
              </p:cNvSpPr>
              <p:nvPr/>
            </p:nvSpPr>
            <p:spPr bwMode="auto">
              <a:xfrm>
                <a:off x="48" y="3990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2074" name="Rectangle 26"/>
              <p:cNvSpPr>
                <a:spLocks noChangeArrowheads="1"/>
              </p:cNvSpPr>
              <p:nvPr/>
            </p:nvSpPr>
            <p:spPr bwMode="auto">
              <a:xfrm>
                <a:off x="48" y="413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2075" name="Rectangle 27"/>
              <p:cNvSpPr>
                <a:spLocks noChangeArrowheads="1"/>
              </p:cNvSpPr>
              <p:nvPr/>
            </p:nvSpPr>
            <p:spPr bwMode="auto">
              <a:xfrm>
                <a:off x="48" y="102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2076" name="Rectangle 28"/>
              <p:cNvSpPr>
                <a:spLocks noChangeArrowheads="1"/>
              </p:cNvSpPr>
              <p:nvPr/>
            </p:nvSpPr>
            <p:spPr bwMode="auto">
              <a:xfrm>
                <a:off x="48" y="246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2077" name="Rectangle 29"/>
              <p:cNvSpPr>
                <a:spLocks noChangeArrowheads="1"/>
              </p:cNvSpPr>
              <p:nvPr/>
            </p:nvSpPr>
            <p:spPr bwMode="auto">
              <a:xfrm>
                <a:off x="48" y="391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2078" name="Rectangle 30"/>
              <p:cNvSpPr>
                <a:spLocks noChangeArrowheads="1"/>
              </p:cNvSpPr>
              <p:nvPr/>
            </p:nvSpPr>
            <p:spPr bwMode="auto">
              <a:xfrm>
                <a:off x="48" y="535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2079" name="Rectangle 31"/>
              <p:cNvSpPr>
                <a:spLocks noChangeArrowheads="1"/>
              </p:cNvSpPr>
              <p:nvPr/>
            </p:nvSpPr>
            <p:spPr bwMode="auto">
              <a:xfrm>
                <a:off x="48" y="679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2080" name="Rectangle 32"/>
              <p:cNvSpPr>
                <a:spLocks noChangeArrowheads="1"/>
              </p:cNvSpPr>
              <p:nvPr/>
            </p:nvSpPr>
            <p:spPr bwMode="auto">
              <a:xfrm>
                <a:off x="48" y="82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2081" name="Rectangle 33"/>
              <p:cNvSpPr>
                <a:spLocks noChangeArrowheads="1"/>
              </p:cNvSpPr>
              <p:nvPr/>
            </p:nvSpPr>
            <p:spPr bwMode="auto">
              <a:xfrm>
                <a:off x="48" y="968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/>
              </a:p>
            </p:txBody>
          </p:sp>
        </p:grpSp>
      </p:grpSp>
      <p:sp>
        <p:nvSpPr>
          <p:cNvPr id="2082" name="Rectangle 34"/>
          <p:cNvSpPr>
            <a:spLocks noGrp="1" noChangeArrowheads="1"/>
          </p:cNvSpPr>
          <p:nvPr>
            <p:ph type="title"/>
          </p:nvPr>
        </p:nvSpPr>
        <p:spPr bwMode="auto">
          <a:xfrm>
            <a:off x="1142976" y="857232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endParaRPr lang="pl-PL" dirty="0" smtClean="0"/>
          </a:p>
        </p:txBody>
      </p:sp>
      <p:sp>
        <p:nvSpPr>
          <p:cNvPr id="2084" name="Rectangle 3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pl-PL"/>
          </a:p>
        </p:txBody>
      </p:sp>
      <p:sp>
        <p:nvSpPr>
          <p:cNvPr id="2085" name="Rectangle 3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pl-PL"/>
          </a:p>
        </p:txBody>
      </p:sp>
      <p:sp>
        <p:nvSpPr>
          <p:cNvPr id="2086" name="Rectangle 3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6393C91-9AB0-4BED-BD47-041131798B10}" type="slidenum">
              <a:rPr lang="pl-PL"/>
              <a:pPr/>
              <a:t>‹#›</a:t>
            </a:fld>
            <a:endParaRPr lang="pl-PL"/>
          </a:p>
        </p:txBody>
      </p:sp>
      <p:sp>
        <p:nvSpPr>
          <p:cNvPr id="2087" name="Rectangle 39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85852" y="2428867"/>
            <a:ext cx="7656536" cy="3632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</a:p>
        </p:txBody>
      </p:sp>
      <p:pic>
        <p:nvPicPr>
          <p:cNvPr id="43" name="Picture 61" descr="http://ilf.if.pw.edu.pl/~festiwal2007/wp-includes/images/sponsorzy/weiti.gif"/>
          <p:cNvPicPr>
            <a:picLocks noChangeAspect="1" noChangeArrowheads="1"/>
          </p:cNvPicPr>
          <p:nvPr userDrawn="1"/>
        </p:nvPicPr>
        <p:blipFill>
          <a:blip r:embed="rId11"/>
          <a:srcRect/>
          <a:stretch>
            <a:fillRect/>
          </a:stretch>
        </p:blipFill>
        <p:spPr bwMode="auto">
          <a:xfrm>
            <a:off x="8432862" y="46655"/>
            <a:ext cx="6048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" name="Picture 60" descr="topbar-ise-logoc"/>
          <p:cNvPicPr>
            <a:picLocks noChangeAspect="1" noChangeArrowheads="1"/>
          </p:cNvPicPr>
          <p:nvPr userDrawn="1"/>
        </p:nvPicPr>
        <p:blipFill>
          <a:blip r:embed="rId12"/>
          <a:srcRect/>
          <a:stretch>
            <a:fillRect/>
          </a:stretch>
        </p:blipFill>
        <p:spPr bwMode="auto">
          <a:xfrm>
            <a:off x="201104" y="221811"/>
            <a:ext cx="725996" cy="407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" name="Picture 52" descr="II_LOGO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413537" y="4878044"/>
            <a:ext cx="373406" cy="373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3" name="Picture 59" descr="logo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17438" y="5344032"/>
            <a:ext cx="520762" cy="218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5" name="Picture 62"/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349250" y="5706708"/>
            <a:ext cx="439736" cy="32947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59" name="Picture 55"/>
          <p:cNvPicPr>
            <a:picLocks noChangeAspect="1" noChangeArrowheads="1"/>
          </p:cNvPicPr>
          <p:nvPr userDrawn="1"/>
        </p:nvPicPr>
        <p:blipFill>
          <a:blip r:embed="rId16"/>
          <a:srcRect/>
          <a:stretch>
            <a:fillRect/>
          </a:stretch>
        </p:blipFill>
        <p:spPr bwMode="auto">
          <a:xfrm>
            <a:off x="447714" y="4483136"/>
            <a:ext cx="356276" cy="27936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46" name="Picture 57"/>
          <p:cNvPicPr>
            <a:picLocks noChangeAspect="1" noChangeArrowheads="1"/>
          </p:cNvPicPr>
          <p:nvPr userDrawn="1"/>
        </p:nvPicPr>
        <p:blipFill>
          <a:blip r:embed="rId17"/>
          <a:srcRect/>
          <a:stretch>
            <a:fillRect/>
          </a:stretch>
        </p:blipFill>
        <p:spPr bwMode="auto">
          <a:xfrm>
            <a:off x="379178" y="6176371"/>
            <a:ext cx="370122" cy="3641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u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t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1071538" y="1784350"/>
            <a:ext cx="7772400" cy="3287724"/>
          </a:xfrm>
          <a:effectLst/>
        </p:spPr>
        <p:txBody>
          <a:bodyPr/>
          <a:lstStyle/>
          <a:p>
            <a:r>
              <a:rPr lang="pl-PL" sz="4000" dirty="0" smtClean="0">
                <a:solidFill>
                  <a:srgbClr val="F0F0F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pitchFamily="34" charset="0"/>
              </a:rPr>
              <a:t>LL</a:t>
            </a:r>
            <a:r>
              <a:rPr lang="en-GB" sz="4000" dirty="0" smtClean="0">
                <a:solidFill>
                  <a:srgbClr val="F0F0F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pitchFamily="34" charset="0"/>
              </a:rPr>
              <a:t>RF Collaboration Workshop </a:t>
            </a:r>
            <a:br>
              <a:rPr lang="en-GB" sz="4000" dirty="0" smtClean="0">
                <a:solidFill>
                  <a:srgbClr val="F0F0F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pitchFamily="34" charset="0"/>
              </a:rPr>
            </a:br>
            <a:r>
              <a:rPr lang="en-GB" sz="4000" dirty="0" smtClean="0">
                <a:solidFill>
                  <a:srgbClr val="F0F0F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pitchFamily="34" charset="0"/>
              </a:rPr>
              <a:t/>
            </a:r>
            <a:br>
              <a:rPr lang="en-GB" sz="4000" dirty="0" smtClean="0">
                <a:solidFill>
                  <a:srgbClr val="F0F0F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pitchFamily="34" charset="0"/>
              </a:rPr>
            </a:br>
            <a:r>
              <a:rPr lang="en-GB" sz="4000" dirty="0" smtClean="0">
                <a:solidFill>
                  <a:srgbClr val="F0F0F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pitchFamily="34" charset="0"/>
              </a:rPr>
              <a:t>Warsaw, 14-16-th Dec. 2011 </a:t>
            </a:r>
            <a:r>
              <a:rPr lang="pl-PL" sz="4000" dirty="0" smtClean="0">
                <a:solidFill>
                  <a:srgbClr val="F0F0F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pitchFamily="34" charset="0"/>
              </a:rPr>
              <a:t> </a:t>
            </a:r>
            <a:br>
              <a:rPr lang="pl-PL" sz="4000" dirty="0" smtClean="0">
                <a:solidFill>
                  <a:srgbClr val="F0F0F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pitchFamily="34" charset="0"/>
              </a:rPr>
            </a:br>
            <a:r>
              <a:rPr lang="pl-PL" sz="4000" dirty="0" smtClean="0">
                <a:solidFill>
                  <a:srgbClr val="F0F0F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/>
            </a:r>
            <a:br>
              <a:rPr lang="pl-PL" sz="4000" dirty="0" smtClean="0">
                <a:solidFill>
                  <a:srgbClr val="F0F0F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endParaRPr lang="pl-PL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4822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66800" y="0"/>
            <a:ext cx="7772400" cy="1428750"/>
          </a:xfrm>
        </p:spPr>
        <p:txBody>
          <a:bodyPr/>
          <a:lstStyle/>
          <a:p>
            <a:r>
              <a:rPr lang="en-GB" dirty="0" smtClean="0">
                <a:solidFill>
                  <a:srgbClr val="F0F0F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Research groups</a:t>
            </a:r>
            <a:br>
              <a:rPr lang="en-GB" dirty="0" smtClean="0">
                <a:solidFill>
                  <a:srgbClr val="F0F0F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en-GB" dirty="0" smtClean="0">
                <a:solidFill>
                  <a:srgbClr val="F0F0F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pl-PL" sz="3200" dirty="0" smtClean="0">
                <a:solidFill>
                  <a:srgbClr val="F0F0F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16605" y="2753925"/>
            <a:ext cx="7656536" cy="2790310"/>
          </a:xfrm>
        </p:spPr>
        <p:txBody>
          <a:bodyPr/>
          <a:lstStyle/>
          <a:p>
            <a:r>
              <a:rPr lang="pl-PL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</a:t>
            </a:r>
            <a:r>
              <a:rPr lang="en-GB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RF and Microwave Monolithic Integrated Circuits </a:t>
            </a:r>
          </a:p>
          <a:p>
            <a:r>
              <a:rPr lang="en-GB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GB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Noise </a:t>
            </a:r>
            <a:r>
              <a:rPr lang="en-GB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Measurements  </a:t>
            </a:r>
            <a:r>
              <a:rPr lang="pl-PL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endParaRPr lang="pl-PL" sz="2400" dirty="0" smtClean="0"/>
          </a:p>
        </p:txBody>
      </p:sp>
      <p:sp>
        <p:nvSpPr>
          <p:cNvPr id="4" name="Prostokąt 3"/>
          <p:cNvSpPr/>
          <p:nvPr/>
        </p:nvSpPr>
        <p:spPr>
          <a:xfrm>
            <a:off x="1106614" y="1403775"/>
            <a:ext cx="803738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FFCC00"/>
              </a:buClr>
            </a:pPr>
            <a:r>
              <a:rPr lang="en-GB" sz="2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Microwave Circuits and Instrumentation  </a:t>
            </a:r>
            <a:r>
              <a:rPr lang="en-GB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Department</a:t>
            </a:r>
            <a:endParaRPr lang="pl-PL" sz="2800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>
              <a:buClr>
                <a:srgbClr val="FFCC00"/>
              </a:buClr>
            </a:pPr>
            <a:endParaRPr lang="pl-PL" sz="2800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>
              <a:buClr>
                <a:srgbClr val="FFCC00"/>
              </a:buClr>
            </a:pPr>
            <a:r>
              <a:rPr lang="pl-PL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22308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66800" y="0"/>
            <a:ext cx="7772400" cy="998730"/>
          </a:xfrm>
        </p:spPr>
        <p:txBody>
          <a:bodyPr/>
          <a:lstStyle/>
          <a:p>
            <a:r>
              <a:rPr lang="en-GB" dirty="0" smtClean="0">
                <a:solidFill>
                  <a:srgbClr val="F0F0F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Research groups</a:t>
            </a:r>
            <a:br>
              <a:rPr lang="en-GB" dirty="0" smtClean="0">
                <a:solidFill>
                  <a:srgbClr val="F0F0F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en-GB" sz="3200" dirty="0" smtClean="0">
                <a:solidFill>
                  <a:srgbClr val="F0F0F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pl-PL" sz="3200" dirty="0" smtClean="0">
                <a:solidFill>
                  <a:srgbClr val="F0F0F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16605" y="2978949"/>
            <a:ext cx="7656536" cy="2565285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pl-PL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</a:t>
            </a:r>
            <a:r>
              <a:rPr lang="en-GB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RF and Microwave Monolithic Integrated Circuits </a:t>
            </a:r>
          </a:p>
          <a:p>
            <a:pPr>
              <a:lnSpc>
                <a:spcPct val="150000"/>
              </a:lnSpc>
            </a:pPr>
            <a:r>
              <a:rPr lang="en-GB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GB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Noise </a:t>
            </a:r>
            <a:r>
              <a:rPr lang="en-GB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Measurements </a:t>
            </a:r>
          </a:p>
          <a:p>
            <a:pPr>
              <a:lnSpc>
                <a:spcPct val="150000"/>
              </a:lnSpc>
            </a:pPr>
            <a:r>
              <a:rPr lang="en-GB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GB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LL</a:t>
            </a:r>
            <a:r>
              <a:rPr lang="pl-PL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R</a:t>
            </a:r>
            <a:r>
              <a:rPr lang="en-GB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F Systems for XFEL Experiments</a:t>
            </a:r>
            <a:r>
              <a:rPr lang="pl-PL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endParaRPr lang="pl-PL" sz="2400" dirty="0" smtClean="0">
              <a:solidFill>
                <a:srgbClr val="FFFF00"/>
              </a:solidFill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1099464" y="1043735"/>
            <a:ext cx="803738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FFCC00"/>
              </a:buClr>
            </a:pPr>
            <a:r>
              <a:rPr lang="en-GB" sz="2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Microwave Circuits and Instrumentation </a:t>
            </a:r>
            <a:r>
              <a:rPr lang="en-GB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Department</a:t>
            </a:r>
            <a:endParaRPr lang="pl-PL" sz="2800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>
              <a:buClr>
                <a:srgbClr val="FFCC00"/>
              </a:buClr>
            </a:pPr>
            <a:r>
              <a:rPr lang="en-GB" sz="2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endParaRPr lang="pl-PL" sz="2800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>
              <a:buClr>
                <a:srgbClr val="FFCC00"/>
              </a:buClr>
            </a:pPr>
            <a:r>
              <a:rPr lang="pl-PL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14662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16605" y="0"/>
            <a:ext cx="7155795" cy="1485166"/>
          </a:xfrm>
        </p:spPr>
        <p:txBody>
          <a:bodyPr/>
          <a:lstStyle/>
          <a:p>
            <a:r>
              <a:rPr lang="en-GB" dirty="0" smtClean="0">
                <a:solidFill>
                  <a:srgbClr val="F0F0F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Some statistical data</a:t>
            </a:r>
            <a:br>
              <a:rPr lang="en-GB" dirty="0" smtClean="0">
                <a:solidFill>
                  <a:srgbClr val="F0F0F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en-GB" sz="3200" dirty="0" smtClean="0">
                <a:solidFill>
                  <a:srgbClr val="F0F0F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pl-PL" sz="3200" dirty="0" smtClean="0">
                <a:solidFill>
                  <a:srgbClr val="F0F0F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GB" sz="2400" dirty="0" smtClean="0">
                <a:solidFill>
                  <a:srgbClr val="F0F0F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(on average </a:t>
            </a:r>
            <a:r>
              <a:rPr lang="pl-PL" sz="2400" dirty="0" smtClean="0">
                <a:solidFill>
                  <a:srgbClr val="F0F0F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per</a:t>
            </a:r>
            <a:r>
              <a:rPr lang="en-GB" sz="2400" dirty="0" smtClean="0">
                <a:solidFill>
                  <a:srgbClr val="F0F0F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year) </a:t>
            </a: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61610" y="1673805"/>
            <a:ext cx="8082390" cy="4770529"/>
          </a:xfrm>
        </p:spPr>
        <p:txBody>
          <a:bodyPr/>
          <a:lstStyle/>
          <a:p>
            <a:r>
              <a:rPr lang="pl-PL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</a:t>
            </a:r>
            <a:r>
              <a:rPr lang="en-GB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200 publications</a:t>
            </a:r>
          </a:p>
          <a:p>
            <a:pPr marL="0" indent="0">
              <a:buNone/>
            </a:pPr>
            <a:r>
              <a:rPr lang="en-GB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GB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  (~20 on the Philadelphian list) </a:t>
            </a:r>
          </a:p>
          <a:p>
            <a:r>
              <a:rPr lang="en-GB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20 research reports</a:t>
            </a:r>
          </a:p>
          <a:p>
            <a:pPr marL="0" indent="0">
              <a:buNone/>
            </a:pPr>
            <a:endParaRPr lang="en-GB" sz="2400" dirty="0" smtClean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r>
              <a:rPr lang="en-GB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degrees awarded</a:t>
            </a:r>
          </a:p>
          <a:p>
            <a:pPr indent="17463">
              <a:buFont typeface="Wingdings" pitchFamily="2" charset="2"/>
              <a:buChar char="Ø"/>
            </a:pPr>
            <a:r>
              <a:rPr lang="en-GB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  D.Sc.     2</a:t>
            </a:r>
          </a:p>
          <a:p>
            <a:pPr indent="17463">
              <a:buFont typeface="Wingdings" pitchFamily="2" charset="2"/>
              <a:buChar char="Ø"/>
            </a:pPr>
            <a:r>
              <a:rPr lang="en-GB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  Ph.D.     4</a:t>
            </a:r>
          </a:p>
          <a:p>
            <a:pPr indent="17463">
              <a:buFont typeface="Wingdings" pitchFamily="2" charset="2"/>
              <a:buChar char="Ø"/>
            </a:pPr>
            <a:r>
              <a:rPr lang="en-GB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GB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 M.Sc.   33</a:t>
            </a:r>
          </a:p>
          <a:p>
            <a:pPr indent="17463">
              <a:buFont typeface="Wingdings" pitchFamily="2" charset="2"/>
              <a:buChar char="Ø"/>
            </a:pPr>
            <a:r>
              <a:rPr lang="en-GB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GB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 B.Sc.    35</a:t>
            </a:r>
          </a:p>
          <a:p>
            <a:pPr marL="0" indent="0">
              <a:buNone/>
            </a:pPr>
            <a:endParaRPr lang="pl-PL" sz="2400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1545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16605" y="0"/>
            <a:ext cx="7155795" cy="990110"/>
          </a:xfrm>
        </p:spPr>
        <p:txBody>
          <a:bodyPr/>
          <a:lstStyle/>
          <a:p>
            <a:r>
              <a:rPr lang="en-GB" dirty="0" smtClean="0">
                <a:solidFill>
                  <a:srgbClr val="F0F0F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Teaching activity (2011)</a:t>
            </a:r>
            <a:r>
              <a:rPr lang="pl-PL" sz="3200" dirty="0" smtClean="0">
                <a:solidFill>
                  <a:srgbClr val="F0F0F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GB" sz="2400" dirty="0" smtClean="0">
                <a:solidFill>
                  <a:srgbClr val="F0F0F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51620" y="1988840"/>
            <a:ext cx="7656536" cy="2745305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pl-PL" sz="2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</a:t>
            </a:r>
            <a:r>
              <a:rPr lang="en-GB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23  </a:t>
            </a:r>
            <a:r>
              <a:rPr lang="en-GB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basic courses  </a:t>
            </a:r>
          </a:p>
          <a:p>
            <a:pPr>
              <a:lnSpc>
                <a:spcPct val="150000"/>
              </a:lnSpc>
            </a:pPr>
            <a:r>
              <a:rPr lang="en-GB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21  advanced courses  </a:t>
            </a:r>
          </a:p>
          <a:p>
            <a:pPr>
              <a:lnSpc>
                <a:spcPct val="150000"/>
              </a:lnSpc>
            </a:pPr>
            <a:r>
              <a:rPr lang="en-GB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27   specializing courses</a:t>
            </a:r>
          </a:p>
          <a:p>
            <a:pPr marL="0" indent="0">
              <a:buNone/>
            </a:pPr>
            <a:endParaRPr lang="pl-PL" sz="2400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2619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16605" y="0"/>
            <a:ext cx="7155795" cy="1718810"/>
          </a:xfrm>
        </p:spPr>
        <p:txBody>
          <a:bodyPr/>
          <a:lstStyle/>
          <a:p>
            <a:r>
              <a:rPr lang="en-GB" dirty="0" smtClean="0">
                <a:solidFill>
                  <a:srgbClr val="F0F0F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Projects</a:t>
            </a:r>
            <a:br>
              <a:rPr lang="en-GB" dirty="0" smtClean="0">
                <a:solidFill>
                  <a:srgbClr val="F0F0F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en-GB" dirty="0">
                <a:solidFill>
                  <a:srgbClr val="F0F0F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/>
            </a:r>
            <a:br>
              <a:rPr lang="en-GB" dirty="0">
                <a:solidFill>
                  <a:srgbClr val="F0F0F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en-GB" dirty="0" smtClean="0">
                <a:solidFill>
                  <a:srgbClr val="F0F0F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GB" sz="3200" dirty="0" smtClean="0">
                <a:solidFill>
                  <a:srgbClr val="F0F0F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52  (2011)</a:t>
            </a:r>
            <a:r>
              <a:rPr lang="pl-PL" sz="3200" dirty="0" smtClean="0">
                <a:solidFill>
                  <a:srgbClr val="F0F0F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GB" sz="3200" dirty="0" smtClean="0">
                <a:solidFill>
                  <a:srgbClr val="F0F0F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51620" y="2258870"/>
            <a:ext cx="7656536" cy="3015335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pl-PL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</a:t>
            </a:r>
            <a:r>
              <a:rPr lang="en-GB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10  </a:t>
            </a:r>
            <a:r>
              <a:rPr lang="en-GB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granted by the  European institutions </a:t>
            </a:r>
          </a:p>
          <a:p>
            <a:pPr>
              <a:lnSpc>
                <a:spcPct val="150000"/>
              </a:lnSpc>
            </a:pPr>
            <a:r>
              <a:rPr lang="en-GB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18   granted by the State institutions </a:t>
            </a:r>
          </a:p>
          <a:p>
            <a:pPr>
              <a:lnSpc>
                <a:spcPct val="150000"/>
              </a:lnSpc>
            </a:pPr>
            <a:r>
              <a:rPr lang="en-GB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18   granted by the University</a:t>
            </a:r>
          </a:p>
          <a:p>
            <a:pPr>
              <a:lnSpc>
                <a:spcPct val="150000"/>
              </a:lnSpc>
            </a:pPr>
            <a:r>
              <a:rPr lang="en-GB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GB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6   other projects</a:t>
            </a:r>
          </a:p>
          <a:p>
            <a:pPr marL="0" indent="0">
              <a:buNone/>
            </a:pPr>
            <a:endParaRPr lang="pl-PL" sz="2400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7834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16605" y="0"/>
            <a:ext cx="7155795" cy="990110"/>
          </a:xfrm>
        </p:spPr>
        <p:txBody>
          <a:bodyPr/>
          <a:lstStyle/>
          <a:p>
            <a:r>
              <a:rPr lang="en-GB" dirty="0" smtClean="0">
                <a:solidFill>
                  <a:srgbClr val="F0F0F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Laboratories (2011)</a:t>
            </a:r>
            <a:r>
              <a:rPr lang="pl-PL" sz="3200" dirty="0" smtClean="0">
                <a:solidFill>
                  <a:srgbClr val="F0F0F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GB" sz="2400" dirty="0" smtClean="0">
                <a:solidFill>
                  <a:srgbClr val="F0F0F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06615" y="2573905"/>
            <a:ext cx="7656536" cy="1845205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pl-PL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</a:t>
            </a:r>
            <a:r>
              <a:rPr lang="en-GB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</a:t>
            </a:r>
            <a:r>
              <a:rPr lang="en-GB" sz="2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</a:t>
            </a:r>
            <a:r>
              <a:rPr lang="en-GB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9  teaching labs</a:t>
            </a:r>
          </a:p>
          <a:p>
            <a:pPr>
              <a:lnSpc>
                <a:spcPct val="150000"/>
              </a:lnSpc>
            </a:pPr>
            <a:r>
              <a:rPr lang="en-GB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</a:t>
            </a:r>
            <a:r>
              <a:rPr lang="en-GB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11 research labs </a:t>
            </a:r>
            <a:r>
              <a:rPr lang="en-GB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</a:t>
            </a:r>
          </a:p>
          <a:p>
            <a:pPr marL="0" indent="0">
              <a:buNone/>
            </a:pPr>
            <a:endParaRPr lang="en-GB" sz="2400" dirty="0" smtClean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0" indent="0">
              <a:buNone/>
            </a:pPr>
            <a:endParaRPr lang="pl-PL" sz="2400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3183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16605" y="0"/>
            <a:ext cx="7155795" cy="990110"/>
          </a:xfrm>
        </p:spPr>
        <p:txBody>
          <a:bodyPr/>
          <a:lstStyle/>
          <a:p>
            <a:r>
              <a:rPr lang="en-GB" dirty="0" smtClean="0">
                <a:solidFill>
                  <a:srgbClr val="F0F0F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Laboratories (2011)</a:t>
            </a:r>
            <a:r>
              <a:rPr lang="pl-PL" sz="3200" dirty="0" smtClean="0">
                <a:solidFill>
                  <a:srgbClr val="F0F0F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GB" sz="2400" dirty="0" smtClean="0">
                <a:solidFill>
                  <a:srgbClr val="F0F0F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51620" y="1988840"/>
            <a:ext cx="7656536" cy="3555395"/>
          </a:xfrm>
        </p:spPr>
        <p:txBody>
          <a:bodyPr/>
          <a:lstStyle/>
          <a:p>
            <a:pPr marL="0" indent="0">
              <a:buNone/>
            </a:pPr>
            <a:endParaRPr lang="en-GB" sz="2400" dirty="0" smtClean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622300" indent="-349250">
              <a:lnSpc>
                <a:spcPct val="150000"/>
              </a:lnSpc>
              <a:buFont typeface="Wingdings" pitchFamily="2" charset="2"/>
              <a:buChar char="ü"/>
            </a:pPr>
            <a:r>
              <a:rPr lang="en-GB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GB" sz="2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</a:t>
            </a:r>
            <a:r>
              <a:rPr lang="en-GB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Radar Laboratory</a:t>
            </a:r>
          </a:p>
          <a:p>
            <a:pPr marL="622300" indent="-349250">
              <a:lnSpc>
                <a:spcPct val="150000"/>
              </a:lnSpc>
              <a:buFont typeface="Wingdings" pitchFamily="2" charset="2"/>
              <a:buChar char="ü"/>
            </a:pPr>
            <a:r>
              <a:rPr lang="en-GB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 Microsystems Laboratory</a:t>
            </a:r>
          </a:p>
          <a:p>
            <a:pPr marL="622300" indent="-349250">
              <a:lnSpc>
                <a:spcPct val="150000"/>
              </a:lnSpc>
              <a:buFont typeface="Wingdings" pitchFamily="2" charset="2"/>
              <a:buChar char="ü"/>
            </a:pPr>
            <a:r>
              <a:rPr lang="en-GB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 </a:t>
            </a:r>
            <a:r>
              <a:rPr lang="en-GB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LLRF Laboratory</a:t>
            </a:r>
          </a:p>
          <a:p>
            <a:pPr marL="622300" indent="-349250">
              <a:buFont typeface="Wingdings" pitchFamily="2" charset="2"/>
              <a:buChar char="ü"/>
            </a:pPr>
            <a:endParaRPr lang="en-GB" sz="2400" dirty="0" smtClean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0" indent="0">
              <a:buNone/>
            </a:pPr>
            <a:endParaRPr lang="pl-PL" sz="2400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3659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61610" y="2708920"/>
            <a:ext cx="7772400" cy="1125125"/>
          </a:xfrm>
        </p:spPr>
        <p:txBody>
          <a:bodyPr/>
          <a:lstStyle/>
          <a:p>
            <a:pPr algn="ctr"/>
            <a:r>
              <a:rPr lang="en-GB" dirty="0" smtClean="0"/>
              <a:t>Thank you attention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77995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1016605" y="1988840"/>
            <a:ext cx="7772400" cy="2818263"/>
          </a:xfrm>
          <a:effectLst/>
        </p:spPr>
        <p:txBody>
          <a:bodyPr/>
          <a:lstStyle/>
          <a:p>
            <a:r>
              <a:rPr lang="en-GB" sz="4000" dirty="0" smtClean="0">
                <a:solidFill>
                  <a:srgbClr val="F0F0F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pitchFamily="34" charset="0"/>
              </a:rPr>
              <a:t>Institute of Electronic </a:t>
            </a:r>
            <a:r>
              <a:rPr lang="pl-PL" sz="4000" dirty="0" smtClean="0">
                <a:solidFill>
                  <a:srgbClr val="F0F0F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pitchFamily="34" charset="0"/>
              </a:rPr>
              <a:t>Systems </a:t>
            </a:r>
            <a:br>
              <a:rPr lang="pl-PL" sz="4000" dirty="0" smtClean="0">
                <a:solidFill>
                  <a:srgbClr val="F0F0F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pitchFamily="34" charset="0"/>
              </a:rPr>
            </a:br>
            <a:r>
              <a:rPr lang="pl-PL" sz="4000" dirty="0" smtClean="0">
                <a:solidFill>
                  <a:srgbClr val="F0F0F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/>
            </a:r>
            <a:br>
              <a:rPr lang="pl-PL" sz="4000" dirty="0" smtClean="0">
                <a:solidFill>
                  <a:srgbClr val="F0F0F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endParaRPr lang="pl-PL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91862" y="53625"/>
            <a:ext cx="6270448" cy="2070229"/>
          </a:xfrm>
        </p:spPr>
        <p:txBody>
          <a:bodyPr/>
          <a:lstStyle/>
          <a:p>
            <a:r>
              <a:rPr lang="pl-PL" dirty="0" smtClean="0">
                <a:solidFill>
                  <a:srgbClr val="F0F0F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Staff </a:t>
            </a:r>
            <a:r>
              <a:rPr lang="en-GB" dirty="0" smtClean="0">
                <a:solidFill>
                  <a:srgbClr val="F0F0F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</a:t>
            </a:r>
            <a:r>
              <a:rPr lang="pl-PL" dirty="0" smtClean="0">
                <a:solidFill>
                  <a:srgbClr val="F0F0F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/>
            </a:r>
            <a:br>
              <a:rPr lang="pl-PL" dirty="0" smtClean="0">
                <a:solidFill>
                  <a:srgbClr val="F0F0F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en-GB" dirty="0" smtClean="0">
                <a:solidFill>
                  <a:srgbClr val="F0F0F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/>
            </a:r>
            <a:br>
              <a:rPr lang="en-GB" dirty="0" smtClean="0">
                <a:solidFill>
                  <a:srgbClr val="F0F0F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en-GB" sz="2800" dirty="0" smtClean="0">
                <a:solidFill>
                  <a:srgbClr val="F0F0F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altogether </a:t>
            </a:r>
            <a:r>
              <a:rPr lang="pl-PL" sz="2800" dirty="0" smtClean="0">
                <a:solidFill>
                  <a:srgbClr val="F0F0F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87 </a:t>
            </a:r>
            <a:r>
              <a:rPr lang="en-GB" sz="2800" dirty="0" smtClean="0">
                <a:solidFill>
                  <a:srgbClr val="F0F0F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employees</a:t>
            </a:r>
            <a:br>
              <a:rPr lang="en-GB" sz="2800" dirty="0" smtClean="0">
                <a:solidFill>
                  <a:srgbClr val="F0F0F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71538" y="2301864"/>
            <a:ext cx="7656536" cy="2149486"/>
          </a:xfrm>
        </p:spPr>
        <p:txBody>
          <a:bodyPr/>
          <a:lstStyle/>
          <a:p>
            <a:pPr marL="360363" indent="-360363"/>
            <a:r>
              <a:rPr lang="pl-PL" sz="2800" dirty="0" smtClean="0"/>
              <a:t> </a:t>
            </a:r>
            <a:r>
              <a:rPr lang="pl-PL" sz="2400" dirty="0" smtClean="0"/>
              <a:t> </a:t>
            </a:r>
            <a:r>
              <a:rPr lang="pl-PL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66</a:t>
            </a:r>
            <a:r>
              <a:rPr lang="pl-PL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</a:t>
            </a:r>
            <a:r>
              <a:rPr lang="en-GB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research-teaching </a:t>
            </a:r>
            <a:r>
              <a:rPr lang="pl-PL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GB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workers</a:t>
            </a:r>
          </a:p>
          <a:p>
            <a:pPr marL="0" indent="0">
              <a:buNone/>
            </a:pPr>
            <a:r>
              <a:rPr lang="en-GB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     (among them  17  professors)</a:t>
            </a:r>
            <a:endParaRPr lang="pl-PL" sz="2400" dirty="0" smtClean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r>
              <a:rPr lang="pl-PL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 </a:t>
            </a:r>
            <a:r>
              <a:rPr lang="en-GB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11  technicians </a:t>
            </a:r>
            <a:endParaRPr lang="pl-PL" sz="2400" dirty="0" smtClean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r>
              <a:rPr lang="pl-PL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 1</a:t>
            </a:r>
            <a:r>
              <a:rPr lang="en-GB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0</a:t>
            </a:r>
            <a:r>
              <a:rPr lang="pl-PL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</a:t>
            </a:r>
            <a:r>
              <a:rPr lang="en-GB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administrative workers</a:t>
            </a:r>
            <a:endParaRPr lang="pl-PL" sz="2400" dirty="0" smtClean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71600" y="0"/>
            <a:ext cx="7228546" cy="908720"/>
          </a:xfrm>
        </p:spPr>
        <p:txBody>
          <a:bodyPr/>
          <a:lstStyle/>
          <a:p>
            <a:r>
              <a:rPr lang="en-GB" dirty="0" smtClean="0">
                <a:solidFill>
                  <a:srgbClr val="F0F0F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Departments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06615" y="1673805"/>
            <a:ext cx="7656536" cy="5085564"/>
          </a:xfrm>
        </p:spPr>
        <p:txBody>
          <a:bodyPr/>
          <a:lstStyle/>
          <a:p>
            <a:pPr marL="622300" indent="-622300">
              <a:lnSpc>
                <a:spcPct val="150000"/>
              </a:lnSpc>
              <a:buClr>
                <a:srgbClr val="FFCC00"/>
              </a:buClr>
            </a:pPr>
            <a:r>
              <a:rPr lang="en-GB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Circuit and Signal Theory  </a:t>
            </a:r>
          </a:p>
          <a:p>
            <a:pPr marL="622300" indent="-622300">
              <a:lnSpc>
                <a:spcPct val="150000"/>
              </a:lnSpc>
              <a:buClr>
                <a:srgbClr val="FFCC00"/>
              </a:buClr>
            </a:pPr>
            <a:r>
              <a:rPr lang="en-GB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Microsystems and Measurement Systems  </a:t>
            </a:r>
          </a:p>
          <a:p>
            <a:pPr>
              <a:lnSpc>
                <a:spcPct val="150000"/>
              </a:lnSpc>
              <a:buClr>
                <a:srgbClr val="FFCC00"/>
              </a:buClr>
            </a:pPr>
            <a:r>
              <a:rPr lang="pl-PL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 </a:t>
            </a:r>
            <a:r>
              <a:rPr lang="en-GB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Electronic Circuits and Systems</a:t>
            </a:r>
          </a:p>
          <a:p>
            <a:pPr>
              <a:lnSpc>
                <a:spcPct val="150000"/>
              </a:lnSpc>
              <a:buClr>
                <a:srgbClr val="FFCC00"/>
              </a:buClr>
            </a:pPr>
            <a:r>
              <a:rPr lang="pl-PL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 </a:t>
            </a:r>
            <a:r>
              <a:rPr lang="en-GB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Microwave Circuits and Instrumentation</a:t>
            </a:r>
          </a:p>
          <a:p>
            <a:pPr>
              <a:lnSpc>
                <a:spcPct val="150000"/>
              </a:lnSpc>
              <a:buClr>
                <a:srgbClr val="FFCC00"/>
              </a:buClr>
            </a:pPr>
            <a:r>
              <a:rPr lang="pl-PL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</a:t>
            </a:r>
            <a:r>
              <a:rPr lang="en-GB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Artificial Intelligence </a:t>
            </a:r>
            <a:endParaRPr lang="pl-PL" sz="2400" dirty="0" smtClean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0" indent="0">
              <a:buClr>
                <a:srgbClr val="FFCC00"/>
              </a:buClr>
              <a:buNone/>
            </a:pPr>
            <a:endParaRPr lang="pl-PL" sz="2800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66800" y="143635"/>
            <a:ext cx="7772400" cy="1285115"/>
          </a:xfrm>
        </p:spPr>
        <p:txBody>
          <a:bodyPr/>
          <a:lstStyle/>
          <a:p>
            <a:r>
              <a:rPr lang="en-GB" dirty="0" smtClean="0">
                <a:solidFill>
                  <a:srgbClr val="F0F0F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Research</a:t>
            </a:r>
            <a:r>
              <a:rPr lang="en-GB" sz="3200" dirty="0" smtClean="0">
                <a:solidFill>
                  <a:srgbClr val="F0F0F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groups</a:t>
            </a:r>
            <a:br>
              <a:rPr lang="en-GB" sz="3200" dirty="0" smtClean="0">
                <a:solidFill>
                  <a:srgbClr val="F0F0F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en-GB" sz="3200" dirty="0" smtClean="0">
                <a:solidFill>
                  <a:srgbClr val="F0F0F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pl-PL" sz="3200" dirty="0" smtClean="0">
                <a:solidFill>
                  <a:srgbClr val="F0F0F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16605" y="2296328"/>
            <a:ext cx="7656536" cy="3247908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pl-PL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</a:t>
            </a:r>
            <a:r>
              <a:rPr lang="en-GB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Digital Signal Processing</a:t>
            </a:r>
          </a:p>
          <a:p>
            <a:r>
              <a:rPr lang="pl-PL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GB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Radar Signal Processing </a:t>
            </a:r>
          </a:p>
          <a:p>
            <a:pPr marL="0" indent="0">
              <a:buNone/>
            </a:pPr>
            <a:r>
              <a:rPr lang="en-GB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GB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  (FMCW, SAR, passive and noise radars) </a:t>
            </a:r>
          </a:p>
          <a:p>
            <a:pPr>
              <a:lnSpc>
                <a:spcPct val="200000"/>
              </a:lnSpc>
            </a:pPr>
            <a:r>
              <a:rPr lang="pl-PL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GB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Adaptive Signal Detection and Estimation</a:t>
            </a:r>
            <a:r>
              <a:rPr lang="pl-PL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endParaRPr lang="pl-PL" sz="2400" dirty="0" smtClean="0"/>
          </a:p>
        </p:txBody>
      </p:sp>
      <p:sp>
        <p:nvSpPr>
          <p:cNvPr id="4" name="Prostokąt 3"/>
          <p:cNvSpPr/>
          <p:nvPr/>
        </p:nvSpPr>
        <p:spPr>
          <a:xfrm>
            <a:off x="1106614" y="1403775"/>
            <a:ext cx="8037385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FFCC00"/>
              </a:buClr>
            </a:pPr>
            <a:r>
              <a:rPr lang="en-GB" sz="2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Circuit </a:t>
            </a:r>
            <a:r>
              <a:rPr lang="en-GB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and Signal Theory  </a:t>
            </a:r>
            <a:r>
              <a:rPr lang="en-GB" sz="2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Department</a:t>
            </a:r>
            <a:endParaRPr lang="pl-PL" sz="2800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>
              <a:buClr>
                <a:srgbClr val="FFCC00"/>
              </a:buClr>
            </a:pPr>
            <a:r>
              <a:rPr lang="pl-PL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66800" y="143635"/>
            <a:ext cx="7772400" cy="1285115"/>
          </a:xfrm>
        </p:spPr>
        <p:txBody>
          <a:bodyPr/>
          <a:lstStyle/>
          <a:p>
            <a:r>
              <a:rPr lang="en-GB" dirty="0" smtClean="0">
                <a:solidFill>
                  <a:srgbClr val="F0F0F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Research groups</a:t>
            </a:r>
            <a:br>
              <a:rPr lang="en-GB" dirty="0" smtClean="0">
                <a:solidFill>
                  <a:srgbClr val="F0F0F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en-GB" dirty="0" smtClean="0">
                <a:solidFill>
                  <a:srgbClr val="F0F0F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pl-PL" sz="3200" dirty="0" smtClean="0">
                <a:solidFill>
                  <a:srgbClr val="F0F0F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16605" y="2618910"/>
            <a:ext cx="7656536" cy="3915435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pl-PL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</a:t>
            </a:r>
            <a:r>
              <a:rPr lang="en-GB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</a:t>
            </a:r>
            <a:r>
              <a:rPr lang="en-GB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icrosystems for Medicine and Industry</a:t>
            </a:r>
          </a:p>
          <a:p>
            <a:pPr>
              <a:lnSpc>
                <a:spcPct val="150000"/>
              </a:lnSpc>
            </a:pPr>
            <a:r>
              <a:rPr lang="en-GB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Semiconductor and Smart Sensors</a:t>
            </a:r>
            <a:endParaRPr lang="pl-PL" sz="2400" dirty="0" smtClean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>
              <a:lnSpc>
                <a:spcPct val="150000"/>
              </a:lnSpc>
            </a:pPr>
            <a:r>
              <a:rPr lang="pl-PL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GB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Flow Measurements</a:t>
            </a:r>
          </a:p>
          <a:p>
            <a:pPr>
              <a:lnSpc>
                <a:spcPct val="150000"/>
              </a:lnSpc>
            </a:pPr>
            <a:r>
              <a:rPr lang="en-GB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Internet Measurement Systems </a:t>
            </a:r>
            <a:endParaRPr lang="pl-PL" sz="2400" dirty="0" smtClean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447675" indent="-447675">
              <a:lnSpc>
                <a:spcPct val="150000"/>
              </a:lnSpc>
            </a:pPr>
            <a:r>
              <a:rPr lang="en-GB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Optoelectronic Sensors and Circuits for Sensing and  Communications </a:t>
            </a:r>
            <a:r>
              <a:rPr lang="pl-PL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endParaRPr lang="pl-PL" sz="2400" dirty="0" smtClean="0"/>
          </a:p>
        </p:txBody>
      </p:sp>
      <p:sp>
        <p:nvSpPr>
          <p:cNvPr id="4" name="Prostokąt 3"/>
          <p:cNvSpPr/>
          <p:nvPr/>
        </p:nvSpPr>
        <p:spPr>
          <a:xfrm>
            <a:off x="1106615" y="1403775"/>
            <a:ext cx="787587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FFCC00"/>
              </a:buClr>
            </a:pPr>
            <a:r>
              <a:rPr lang="en-GB" sz="2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Microsystems and Measurement Systems Department</a:t>
            </a:r>
            <a:endParaRPr lang="pl-PL" sz="2800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>
              <a:buClr>
                <a:srgbClr val="FFCC00"/>
              </a:buClr>
            </a:pPr>
            <a:endParaRPr lang="pl-PL" sz="2800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>
              <a:buClr>
                <a:srgbClr val="FFCC00"/>
              </a:buClr>
            </a:pPr>
            <a:r>
              <a:rPr lang="pl-PL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44848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66800" y="143635"/>
            <a:ext cx="7772400" cy="1285115"/>
          </a:xfrm>
        </p:spPr>
        <p:txBody>
          <a:bodyPr/>
          <a:lstStyle/>
          <a:p>
            <a:r>
              <a:rPr lang="en-GB" dirty="0" smtClean="0">
                <a:solidFill>
                  <a:srgbClr val="F0F0F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Research groups</a:t>
            </a:r>
            <a:br>
              <a:rPr lang="en-GB" dirty="0" smtClean="0">
                <a:solidFill>
                  <a:srgbClr val="F0F0F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en-GB" dirty="0" smtClean="0">
                <a:solidFill>
                  <a:srgbClr val="F0F0F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pl-PL" dirty="0" smtClean="0">
                <a:solidFill>
                  <a:srgbClr val="F0F0F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06614" y="2296327"/>
            <a:ext cx="8037385" cy="4148008"/>
          </a:xfrm>
        </p:spPr>
        <p:txBody>
          <a:bodyPr/>
          <a:lstStyle/>
          <a:p>
            <a:pPr marL="719138" indent="-358775">
              <a:lnSpc>
                <a:spcPct val="150000"/>
              </a:lnSpc>
            </a:pPr>
            <a:r>
              <a:rPr lang="pl-PL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</a:t>
            </a:r>
            <a:r>
              <a:rPr lang="en-GB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Analogue and Pulse Circuits and Systems</a:t>
            </a:r>
          </a:p>
          <a:p>
            <a:pPr indent="17463">
              <a:lnSpc>
                <a:spcPct val="150000"/>
              </a:lnSpc>
            </a:pPr>
            <a:r>
              <a:rPr lang="en-GB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  Microprocessor and Digital Systems</a:t>
            </a:r>
          </a:p>
          <a:p>
            <a:pPr indent="17463">
              <a:lnSpc>
                <a:spcPct val="150000"/>
              </a:lnSpc>
            </a:pPr>
            <a:r>
              <a:rPr lang="en-GB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  Digital Signal Processing of Biomedical Signals</a:t>
            </a:r>
          </a:p>
          <a:p>
            <a:pPr indent="17463">
              <a:lnSpc>
                <a:spcPct val="150000"/>
              </a:lnSpc>
            </a:pPr>
            <a:r>
              <a:rPr lang="en-GB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GB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 </a:t>
            </a:r>
            <a:r>
              <a:rPr lang="en-GB" sz="240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Photoacoustics</a:t>
            </a:r>
            <a:endParaRPr lang="en-GB" sz="2400" dirty="0" smtClean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indent="17463">
              <a:lnSpc>
                <a:spcPct val="150000"/>
              </a:lnSpc>
            </a:pPr>
            <a:r>
              <a:rPr lang="en-GB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GB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 Cryptography and Security of Information Systems</a:t>
            </a:r>
          </a:p>
          <a:p>
            <a:pPr indent="17463">
              <a:lnSpc>
                <a:spcPct val="150000"/>
              </a:lnSpc>
            </a:pPr>
            <a:r>
              <a:rPr lang="en-GB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GB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 Computer Forensics </a:t>
            </a:r>
            <a:r>
              <a:rPr lang="pl-PL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endParaRPr lang="pl-PL" sz="2400" dirty="0" smtClean="0"/>
          </a:p>
        </p:txBody>
      </p:sp>
      <p:sp>
        <p:nvSpPr>
          <p:cNvPr id="4" name="Prostokąt 3"/>
          <p:cNvSpPr/>
          <p:nvPr/>
        </p:nvSpPr>
        <p:spPr>
          <a:xfrm>
            <a:off x="1106614" y="1403775"/>
            <a:ext cx="803738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FFCC00"/>
              </a:buClr>
            </a:pPr>
            <a:r>
              <a:rPr lang="en-GB" sz="2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Electronic Circuits and Systems </a:t>
            </a:r>
            <a:r>
              <a:rPr lang="en-GB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Department</a:t>
            </a:r>
            <a:endParaRPr lang="pl-PL" sz="2800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>
              <a:buClr>
                <a:srgbClr val="FFCC00"/>
              </a:buClr>
            </a:pPr>
            <a:r>
              <a:rPr lang="en-GB" sz="2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endParaRPr lang="pl-PL" sz="2800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>
              <a:buClr>
                <a:srgbClr val="FFCC00"/>
              </a:buClr>
            </a:pPr>
            <a:r>
              <a:rPr lang="pl-PL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11989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66800" y="98630"/>
            <a:ext cx="7772400" cy="1330120"/>
          </a:xfrm>
        </p:spPr>
        <p:txBody>
          <a:bodyPr/>
          <a:lstStyle/>
          <a:p>
            <a:r>
              <a:rPr lang="en-GB" dirty="0" smtClean="0">
                <a:solidFill>
                  <a:srgbClr val="F0F0F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Research groups</a:t>
            </a:r>
            <a:br>
              <a:rPr lang="en-GB" dirty="0" smtClean="0">
                <a:solidFill>
                  <a:srgbClr val="F0F0F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en-GB" dirty="0" smtClean="0">
                <a:solidFill>
                  <a:srgbClr val="F0F0F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pl-PL" sz="3200" dirty="0" smtClean="0">
                <a:solidFill>
                  <a:srgbClr val="F0F0F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16605" y="2753925"/>
            <a:ext cx="7656536" cy="279031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pl-PL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</a:t>
            </a:r>
            <a:r>
              <a:rPr lang="en-GB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RF and Microwave Monolithic Integrated Circuits </a:t>
            </a:r>
          </a:p>
          <a:p>
            <a:pPr>
              <a:lnSpc>
                <a:spcPct val="150000"/>
              </a:lnSpc>
            </a:pPr>
            <a:r>
              <a:rPr lang="en-GB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GB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Noise </a:t>
            </a:r>
            <a:r>
              <a:rPr lang="en-GB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Measurements  </a:t>
            </a:r>
            <a:r>
              <a:rPr lang="pl-PL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endParaRPr lang="pl-PL" sz="2400" dirty="0" smtClean="0"/>
          </a:p>
        </p:txBody>
      </p:sp>
      <p:sp>
        <p:nvSpPr>
          <p:cNvPr id="4" name="Prostokąt 3"/>
          <p:cNvSpPr/>
          <p:nvPr/>
        </p:nvSpPr>
        <p:spPr>
          <a:xfrm>
            <a:off x="1106614" y="1403775"/>
            <a:ext cx="803738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FFCC00"/>
              </a:buClr>
            </a:pPr>
            <a:r>
              <a:rPr lang="en-GB" sz="2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Microwave Circuits and Instrumentation </a:t>
            </a:r>
            <a:r>
              <a:rPr lang="en-GB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Department</a:t>
            </a:r>
            <a:endParaRPr lang="pl-PL" sz="2800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>
              <a:buClr>
                <a:srgbClr val="FFCC00"/>
              </a:buClr>
            </a:pPr>
            <a:r>
              <a:rPr lang="en-GB" sz="2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endParaRPr lang="pl-PL" sz="2800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>
              <a:buClr>
                <a:srgbClr val="FFCC00"/>
              </a:buClr>
            </a:pPr>
            <a:r>
              <a:rPr lang="pl-PL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34593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66800" y="98630"/>
            <a:ext cx="7772400" cy="1330120"/>
          </a:xfrm>
        </p:spPr>
        <p:txBody>
          <a:bodyPr/>
          <a:lstStyle/>
          <a:p>
            <a:r>
              <a:rPr lang="en-GB" dirty="0" smtClean="0">
                <a:solidFill>
                  <a:srgbClr val="F0F0F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Research groups</a:t>
            </a:r>
            <a:br>
              <a:rPr lang="en-GB" dirty="0" smtClean="0">
                <a:solidFill>
                  <a:srgbClr val="F0F0F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en-GB" sz="3200" dirty="0" smtClean="0">
                <a:solidFill>
                  <a:srgbClr val="F0F0F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pl-PL" sz="3200" dirty="0" smtClean="0">
                <a:solidFill>
                  <a:srgbClr val="F0F0F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16605" y="2753925"/>
            <a:ext cx="7656536" cy="279031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pl-PL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</a:t>
            </a:r>
            <a:r>
              <a:rPr lang="en-GB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Global Optimization Methods</a:t>
            </a:r>
          </a:p>
          <a:p>
            <a:pPr>
              <a:lnSpc>
                <a:spcPct val="150000"/>
              </a:lnSpc>
            </a:pPr>
            <a:r>
              <a:rPr lang="en-GB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GB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Self-learning Systems and Neural Nets</a:t>
            </a:r>
          </a:p>
          <a:p>
            <a:pPr>
              <a:lnSpc>
                <a:spcPct val="150000"/>
              </a:lnSpc>
            </a:pPr>
            <a:r>
              <a:rPr lang="en-GB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Bioinformatics  </a:t>
            </a:r>
            <a:r>
              <a:rPr lang="pl-PL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endParaRPr lang="pl-PL" sz="2400" dirty="0" smtClean="0"/>
          </a:p>
        </p:txBody>
      </p:sp>
      <p:sp>
        <p:nvSpPr>
          <p:cNvPr id="4" name="Prostokąt 3"/>
          <p:cNvSpPr/>
          <p:nvPr/>
        </p:nvSpPr>
        <p:spPr>
          <a:xfrm>
            <a:off x="1106614" y="1403775"/>
            <a:ext cx="803738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FFCC00"/>
              </a:buClr>
            </a:pPr>
            <a:r>
              <a:rPr lang="en-GB" sz="2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Artificial Intelligence </a:t>
            </a:r>
            <a:r>
              <a:rPr lang="en-GB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Department</a:t>
            </a:r>
            <a:endParaRPr lang="pl-PL" sz="2800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>
              <a:buClr>
                <a:srgbClr val="FFCC00"/>
              </a:buClr>
            </a:pPr>
            <a:r>
              <a:rPr lang="en-GB" sz="2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endParaRPr lang="pl-PL" sz="2800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>
              <a:buClr>
                <a:srgbClr val="FFCC00"/>
              </a:buClr>
            </a:pPr>
            <a:r>
              <a:rPr lang="pl-PL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71610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łękitny">
  <a:themeElements>
    <a:clrScheme name="Błękitny 1">
      <a:dk1>
        <a:srgbClr val="000000"/>
      </a:dk1>
      <a:lt1>
        <a:srgbClr val="FFFFFF"/>
      </a:lt1>
      <a:dk2>
        <a:srgbClr val="3333FF"/>
      </a:dk2>
      <a:lt2>
        <a:srgbClr val="00FFFF"/>
      </a:lt2>
      <a:accent1>
        <a:srgbClr val="00CCCC"/>
      </a:accent1>
      <a:accent2>
        <a:srgbClr val="6666FF"/>
      </a:accent2>
      <a:accent3>
        <a:srgbClr val="ADADFF"/>
      </a:accent3>
      <a:accent4>
        <a:srgbClr val="DADADA"/>
      </a:accent4>
      <a:accent5>
        <a:srgbClr val="AAE2E2"/>
      </a:accent5>
      <a:accent6>
        <a:srgbClr val="5C5CE7"/>
      </a:accent6>
      <a:hlink>
        <a:srgbClr val="CCCCFF"/>
      </a:hlink>
      <a:folHlink>
        <a:srgbClr val="CC99FF"/>
      </a:folHlink>
    </a:clrScheme>
    <a:fontScheme name="Office — klasyczny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  <a:cs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  <a:cs typeface="Times New Roman" charset="0"/>
          </a:defRPr>
        </a:defPPr>
      </a:lstStyle>
    </a:lnDef>
  </a:objectDefaults>
  <a:extraClrSchemeLst>
    <a:extraClrScheme>
      <a:clrScheme name="Błękitny 1">
        <a:dk1>
          <a:srgbClr val="000000"/>
        </a:dk1>
        <a:lt1>
          <a:srgbClr val="FFFFFF"/>
        </a:lt1>
        <a:dk2>
          <a:srgbClr val="3333FF"/>
        </a:dk2>
        <a:lt2>
          <a:srgbClr val="00FFFF"/>
        </a:lt2>
        <a:accent1>
          <a:srgbClr val="00CCCC"/>
        </a:accent1>
        <a:accent2>
          <a:srgbClr val="6666FF"/>
        </a:accent2>
        <a:accent3>
          <a:srgbClr val="ADADFF"/>
        </a:accent3>
        <a:accent4>
          <a:srgbClr val="DADADA"/>
        </a:accent4>
        <a:accent5>
          <a:srgbClr val="AAE2E2"/>
        </a:accent5>
        <a:accent6>
          <a:srgbClr val="5C5CE7"/>
        </a:accent6>
        <a:hlink>
          <a:srgbClr val="CCCC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łękitny 2">
        <a:dk1>
          <a:srgbClr val="000000"/>
        </a:dk1>
        <a:lt1>
          <a:srgbClr val="CCECFF"/>
        </a:lt1>
        <a:dk2>
          <a:srgbClr val="330099"/>
        </a:dk2>
        <a:lt2>
          <a:srgbClr val="0099CC"/>
        </a:lt2>
        <a:accent1>
          <a:srgbClr val="009999"/>
        </a:accent1>
        <a:accent2>
          <a:srgbClr val="FF99CC"/>
        </a:accent2>
        <a:accent3>
          <a:srgbClr val="E2F4FF"/>
        </a:accent3>
        <a:accent4>
          <a:srgbClr val="000000"/>
        </a:accent4>
        <a:accent5>
          <a:srgbClr val="AACACA"/>
        </a:accent5>
        <a:accent6>
          <a:srgbClr val="E78AB9"/>
        </a:accent6>
        <a:hlink>
          <a:srgbClr val="6600CC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łękitny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B2B2B2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C8C8C8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3324</TotalTime>
  <Words>347</Words>
  <Application>Microsoft Office PowerPoint</Application>
  <PresentationFormat>Pokaz na ekranie (4:3)</PresentationFormat>
  <Paragraphs>93</Paragraphs>
  <Slides>17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17</vt:i4>
      </vt:variant>
    </vt:vector>
  </HeadingPairs>
  <TitlesOfParts>
    <vt:vector size="22" baseType="lpstr">
      <vt:lpstr>Arial</vt:lpstr>
      <vt:lpstr>Wingdings</vt:lpstr>
      <vt:lpstr>Times New Roman</vt:lpstr>
      <vt:lpstr>Verdana</vt:lpstr>
      <vt:lpstr>Błękitny</vt:lpstr>
      <vt:lpstr>LLRF Collaboration Workshop   Warsaw, 14-16-th Dec. 2011    </vt:lpstr>
      <vt:lpstr>Institute of Electronic Systems   </vt:lpstr>
      <vt:lpstr>Staff     altogether 87 employees </vt:lpstr>
      <vt:lpstr>Departments</vt:lpstr>
      <vt:lpstr>Research groups   </vt:lpstr>
      <vt:lpstr>Research groups   </vt:lpstr>
      <vt:lpstr>Research groups   </vt:lpstr>
      <vt:lpstr>Research groups   </vt:lpstr>
      <vt:lpstr>Research groups   </vt:lpstr>
      <vt:lpstr>Research groups   </vt:lpstr>
      <vt:lpstr>Research groups   </vt:lpstr>
      <vt:lpstr>Some statistical data   (on average per year) </vt:lpstr>
      <vt:lpstr>Teaching activity (2011)  </vt:lpstr>
      <vt:lpstr>Projects    52  (2011)  </vt:lpstr>
      <vt:lpstr>Laboratories (2011)  </vt:lpstr>
      <vt:lpstr>Laboratories (2011)  </vt:lpstr>
      <vt:lpstr>Thank you attention</vt:lpstr>
    </vt:vector>
  </TitlesOfParts>
  <Company>ISE PW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Jerzy Szabatin</dc:creator>
  <cp:lastModifiedBy>Jerzy Szabatin</cp:lastModifiedBy>
  <cp:revision>291</cp:revision>
  <cp:lastPrinted>1601-01-01T00:00:00Z</cp:lastPrinted>
  <dcterms:created xsi:type="dcterms:W3CDTF">1988-01-01T23:37:06Z</dcterms:created>
  <dcterms:modified xsi:type="dcterms:W3CDTF">2011-12-13T21:14:50Z</dcterms:modified>
</cp:coreProperties>
</file>