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1" r:id="rId3"/>
    <p:sldId id="296" r:id="rId4"/>
    <p:sldId id="263" r:id="rId5"/>
    <p:sldId id="267" r:id="rId6"/>
    <p:sldId id="274" r:id="rId7"/>
    <p:sldId id="297" r:id="rId8"/>
    <p:sldId id="291" r:id="rId9"/>
    <p:sldId id="280" r:id="rId10"/>
    <p:sldId id="298" r:id="rId11"/>
    <p:sldId id="282" r:id="rId12"/>
  </p:sldIdLst>
  <p:sldSz cx="9144000" cy="6858000" type="screen4x3"/>
  <p:notesSz cx="6794500" cy="99314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3A05"/>
    <a:srgbClr val="FD930A"/>
    <a:srgbClr val="FFFF00"/>
    <a:srgbClr val="0066FF"/>
    <a:srgbClr val="66FF66"/>
    <a:srgbClr val="00FF00"/>
    <a:srgbClr val="99CCFF"/>
    <a:srgbClr val="E0E0E0"/>
    <a:srgbClr val="5F1501"/>
    <a:srgbClr val="2617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294" autoAdjust="0"/>
    <p:restoredTop sz="95752" autoAdjust="0"/>
  </p:normalViewPr>
  <p:slideViewPr>
    <p:cSldViewPr snapToGrid="0">
      <p:cViewPr varScale="1">
        <p:scale>
          <a:sx n="79" d="100"/>
          <a:sy n="79" d="100"/>
        </p:scale>
        <p:origin x="-696" y="-96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31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914" y="-72"/>
      </p:cViewPr>
      <p:guideLst>
        <p:guide orient="horz" pos="3128"/>
        <p:guide pos="213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47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ＭＳ Ｐゴシック" pitchFamily="112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ＭＳ Ｐゴシック" pitchFamily="112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ＭＳ Ｐゴシック" pitchFamily="112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ＭＳ Ｐゴシック" pitchFamily="112" charset="-128"/>
                <a:cs typeface="+mn-cs"/>
              </a:defRPr>
            </a:lvl1pPr>
          </a:lstStyle>
          <a:p>
            <a:pPr>
              <a:defRPr/>
            </a:pPr>
            <a:fld id="{4E659764-473E-42E4-9109-B5FB495F5D6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06602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fld id="{00EC19DC-83A6-4E3A-BFE5-70C79A29D4CE}" type="slidenum">
              <a:rPr lang="de-DE" sz="1200" smtClean="0"/>
              <a:pPr/>
              <a:t>1</a:t>
            </a:fld>
            <a:endParaRPr lang="de-DE" sz="1200" smtClean="0"/>
          </a:p>
        </p:txBody>
      </p:sp>
      <p:sp>
        <p:nvSpPr>
          <p:cNvPr id="2560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smtClean="0">
                <a:latin typeface="Arial" pitchFamily="34" charset="0"/>
                <a:ea typeface="ＭＳ Ｐゴシック"/>
              </a:rPr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smtClean="0">
              <a:latin typeface="Arial" pitchFamily="34" charset="0"/>
              <a:ea typeface="ＭＳ Ｐゴシック"/>
            </a:endParaRP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latin typeface="Arial" pitchFamily="34" charset="0"/>
                <a:ea typeface="ＭＳ Ｐゴシック"/>
              </a:rPr>
              <a:t>  Upper area: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Title</a:t>
            </a:r>
            <a:r>
              <a:rPr lang="en-GB" sz="1100" smtClean="0">
                <a:latin typeface="Arial" pitchFamily="34" charset="0"/>
                <a:ea typeface="ＭＳ Ｐゴシック"/>
              </a:rPr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latin typeface="Arial" pitchFamily="34" charset="0"/>
                <a:ea typeface="ＭＳ Ｐゴシック"/>
              </a:rPr>
              <a:t>  Lower area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(subtitle):</a:t>
            </a:r>
            <a:r>
              <a:rPr lang="en-GB" sz="1100" smtClean="0">
                <a:latin typeface="Arial" pitchFamily="34" charset="0"/>
                <a:ea typeface="ＭＳ Ｐゴシック"/>
              </a:rPr>
              <a:t> Conference/meeting/workshop, location, date, </a:t>
            </a:r>
            <a:br>
              <a:rPr lang="en-GB" sz="1100" smtClean="0">
                <a:latin typeface="Arial" pitchFamily="34" charset="0"/>
                <a:ea typeface="ＭＳ Ｐゴシック"/>
              </a:rPr>
            </a:br>
            <a:r>
              <a:rPr lang="en-GB" sz="1100" smtClean="0">
                <a:latin typeface="Arial" pitchFamily="34" charset="0"/>
                <a:ea typeface="ＭＳ Ｐゴシック"/>
              </a:rPr>
              <a:t>  your name and affiliation, </a:t>
            </a:r>
            <a:br>
              <a:rPr lang="en-GB" sz="1100" smtClean="0">
                <a:latin typeface="Arial" pitchFamily="34" charset="0"/>
                <a:ea typeface="ＭＳ Ｐゴシック"/>
              </a:rPr>
            </a:br>
            <a:r>
              <a:rPr lang="en-GB" sz="1100" smtClean="0">
                <a:latin typeface="Arial" pitchFamily="34" charset="0"/>
                <a:ea typeface="ＭＳ Ｐゴシック"/>
              </a:rPr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latin typeface="Arial" pitchFamily="34" charset="0"/>
                <a:ea typeface="ＭＳ Ｐゴシック"/>
              </a:rPr>
              <a:t> Change the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partner logos</a:t>
            </a:r>
            <a:r>
              <a:rPr lang="en-GB" sz="1100" smtClean="0">
                <a:latin typeface="Arial" pitchFamily="34" charset="0"/>
                <a:ea typeface="ＭＳ Ｐゴシック"/>
              </a:rPr>
              <a:t> or add others in the last row.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fld id="{98778CD3-8F28-417D-A7D0-3C3D2710C771}" type="slidenum">
              <a:rPr lang="de-DE" sz="1200" smtClean="0"/>
              <a:pPr/>
              <a:t>10</a:t>
            </a:fld>
            <a:endParaRPr lang="de-DE" sz="12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latin typeface="Arial" pitchFamily="34" charset="0"/>
                <a:ea typeface="ＭＳ Ｐゴシック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Before you start</a:t>
            </a:r>
            <a:r>
              <a:rPr lang="en-GB" sz="1100" smtClean="0">
                <a:latin typeface="Arial" pitchFamily="34" charset="0"/>
                <a:ea typeface="ＭＳ Ｐゴシック"/>
              </a:rPr>
              <a:t> editing the slides of your talk change to the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Master Slide view</a:t>
            </a:r>
            <a:r>
              <a:rPr lang="en-GB" sz="1100" smtClean="0">
                <a:latin typeface="Arial" pitchFamily="34" charset="0"/>
                <a:ea typeface="ＭＳ Ｐゴシック"/>
              </a:rPr>
              <a:t>:   </a:t>
            </a:r>
            <a:br>
              <a:rPr lang="en-GB" sz="1100" smtClean="0">
                <a:latin typeface="Arial" pitchFamily="34" charset="0"/>
                <a:ea typeface="ＭＳ Ｐゴシック"/>
              </a:rPr>
            </a:br>
            <a:r>
              <a:rPr lang="en-GB" sz="1100" smtClean="0">
                <a:latin typeface="Arial" pitchFamily="34" charset="0"/>
                <a:ea typeface="ＭＳ Ｐゴシック"/>
              </a:rPr>
              <a:t>   Menu button “View”,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Master, Slide Master: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Edit the following 2 items in the 1st slide: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/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1)  1st row in the violet header: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If you want to use more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partner logos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position them left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beside the DESY logo in the footer area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Close Master View</a:t>
            </a:r>
            <a:endParaRPr lang="en-GB" sz="1100" b="1" smtClean="0">
              <a:latin typeface="Arial" pitchFamily="34" charset="0"/>
              <a:ea typeface="ＭＳ Ｐゴシック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smtClean="0">
              <a:latin typeface="Arial" pitchFamily="34" charset="0"/>
              <a:ea typeface="ＭＳ Ｐゴシック"/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fld id="{E1249867-4F73-48A9-BE67-74C0532FBD43}" type="slidenum">
              <a:rPr lang="de-DE" sz="1200" smtClean="0"/>
              <a:pPr/>
              <a:t>11</a:t>
            </a:fld>
            <a:endParaRPr lang="de-DE" sz="12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latin typeface="Arial" pitchFamily="34" charset="0"/>
                <a:ea typeface="ＭＳ Ｐゴシック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Before you start</a:t>
            </a:r>
            <a:r>
              <a:rPr lang="en-GB" sz="1100" smtClean="0">
                <a:latin typeface="Arial" pitchFamily="34" charset="0"/>
                <a:ea typeface="ＭＳ Ｐゴシック"/>
              </a:rPr>
              <a:t> editing the slides of your talk change to the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Master Slide view</a:t>
            </a:r>
            <a:r>
              <a:rPr lang="en-GB" sz="1100" smtClean="0">
                <a:latin typeface="Arial" pitchFamily="34" charset="0"/>
                <a:ea typeface="ＭＳ Ｐゴシック"/>
              </a:rPr>
              <a:t>:   </a:t>
            </a:r>
            <a:br>
              <a:rPr lang="en-GB" sz="1100" smtClean="0">
                <a:latin typeface="Arial" pitchFamily="34" charset="0"/>
                <a:ea typeface="ＭＳ Ｐゴシック"/>
              </a:rPr>
            </a:br>
            <a:r>
              <a:rPr lang="en-GB" sz="1100" smtClean="0">
                <a:latin typeface="Arial" pitchFamily="34" charset="0"/>
                <a:ea typeface="ＭＳ Ｐゴシック"/>
              </a:rPr>
              <a:t>   Menu button “View”,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Master, Slide Master: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Edit the following 2 items in the 1st slide: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/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1)  1st row in the violet header: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If you want to use more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partner logos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position them left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beside the DESY logo in the footer area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Close Master View</a:t>
            </a:r>
            <a:endParaRPr lang="en-GB" sz="1100" b="1" smtClean="0">
              <a:latin typeface="Arial" pitchFamily="34" charset="0"/>
              <a:ea typeface="ＭＳ Ｐゴシック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smtClean="0">
              <a:latin typeface="Arial" pitchFamily="34" charset="0"/>
              <a:ea typeface="ＭＳ Ｐゴシック"/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fld id="{817678EE-3626-4EB6-9857-1E95835FFB0A}" type="slidenum">
              <a:rPr lang="de-DE" sz="1200" smtClean="0"/>
              <a:pPr/>
              <a:t>2</a:t>
            </a:fld>
            <a:endParaRPr lang="de-DE" sz="12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latin typeface="Arial" pitchFamily="34" charset="0"/>
                <a:ea typeface="ＭＳ Ｐゴシック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Before you start</a:t>
            </a:r>
            <a:r>
              <a:rPr lang="en-GB" sz="1100" smtClean="0">
                <a:latin typeface="Arial" pitchFamily="34" charset="0"/>
                <a:ea typeface="ＭＳ Ｐゴシック"/>
              </a:rPr>
              <a:t> editing the slides of your talk change to the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Master Slide view</a:t>
            </a:r>
            <a:r>
              <a:rPr lang="en-GB" sz="1100" smtClean="0">
                <a:latin typeface="Arial" pitchFamily="34" charset="0"/>
                <a:ea typeface="ＭＳ Ｐゴシック"/>
              </a:rPr>
              <a:t>:   </a:t>
            </a:r>
            <a:br>
              <a:rPr lang="en-GB" sz="1100" smtClean="0">
                <a:latin typeface="Arial" pitchFamily="34" charset="0"/>
                <a:ea typeface="ＭＳ Ｐゴシック"/>
              </a:rPr>
            </a:br>
            <a:r>
              <a:rPr lang="en-GB" sz="1100" smtClean="0">
                <a:latin typeface="Arial" pitchFamily="34" charset="0"/>
                <a:ea typeface="ＭＳ Ｐゴシック"/>
              </a:rPr>
              <a:t>   Menu button “View”,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Master, Slide Master: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Edit the following 2 items in the 1st slide: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/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1)  1st row in the violet header: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If you want to use more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partner logos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position them left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beside the DESY logo in the footer area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Close Master View</a:t>
            </a:r>
            <a:endParaRPr lang="en-GB" sz="1100" b="1" smtClean="0">
              <a:latin typeface="Arial" pitchFamily="34" charset="0"/>
              <a:ea typeface="ＭＳ Ｐゴシック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smtClean="0">
              <a:latin typeface="Arial" pitchFamily="34" charset="0"/>
              <a:ea typeface="ＭＳ Ｐゴシック"/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fld id="{5CC272AE-F7C3-42AA-9B93-F1A91DD9F181}" type="slidenum">
              <a:rPr lang="de-DE" sz="1200" smtClean="0"/>
              <a:pPr/>
              <a:t>3</a:t>
            </a:fld>
            <a:endParaRPr lang="de-DE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latin typeface="Arial" pitchFamily="34" charset="0"/>
                <a:ea typeface="ＭＳ Ｐゴシック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Before you start</a:t>
            </a:r>
            <a:r>
              <a:rPr lang="en-GB" sz="1100" smtClean="0">
                <a:latin typeface="Arial" pitchFamily="34" charset="0"/>
                <a:ea typeface="ＭＳ Ｐゴシック"/>
              </a:rPr>
              <a:t> editing the slides of your talk change to the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Master Slide view</a:t>
            </a:r>
            <a:r>
              <a:rPr lang="en-GB" sz="1100" smtClean="0">
                <a:latin typeface="Arial" pitchFamily="34" charset="0"/>
                <a:ea typeface="ＭＳ Ｐゴシック"/>
              </a:rPr>
              <a:t>:   </a:t>
            </a:r>
            <a:br>
              <a:rPr lang="en-GB" sz="1100" smtClean="0">
                <a:latin typeface="Arial" pitchFamily="34" charset="0"/>
                <a:ea typeface="ＭＳ Ｐゴシック"/>
              </a:rPr>
            </a:br>
            <a:r>
              <a:rPr lang="en-GB" sz="1100" smtClean="0">
                <a:latin typeface="Arial" pitchFamily="34" charset="0"/>
                <a:ea typeface="ＭＳ Ｐゴシック"/>
              </a:rPr>
              <a:t>   Menu button “View”,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Master, Slide Master: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Edit the following 2 items in the 1st slide: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/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1)  1st row in the violet header: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If you want to use more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partner logos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position them left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beside the DESY logo in the footer area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Close Master View</a:t>
            </a:r>
            <a:endParaRPr lang="en-GB" sz="1100" b="1" smtClean="0">
              <a:latin typeface="Arial" pitchFamily="34" charset="0"/>
              <a:ea typeface="ＭＳ Ｐゴシック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smtClean="0">
              <a:latin typeface="Arial" pitchFamily="34" charset="0"/>
              <a:ea typeface="ＭＳ Ｐゴシック"/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fld id="{5CC272AE-F7C3-42AA-9B93-F1A91DD9F181}" type="slidenum">
              <a:rPr lang="de-DE" sz="1200" smtClean="0"/>
              <a:pPr/>
              <a:t>4</a:t>
            </a:fld>
            <a:endParaRPr lang="de-DE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latin typeface="Arial" pitchFamily="34" charset="0"/>
                <a:ea typeface="ＭＳ Ｐゴシック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Before you start</a:t>
            </a:r>
            <a:r>
              <a:rPr lang="en-GB" sz="1100" smtClean="0">
                <a:latin typeface="Arial" pitchFamily="34" charset="0"/>
                <a:ea typeface="ＭＳ Ｐゴシック"/>
              </a:rPr>
              <a:t> editing the slides of your talk change to the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Master Slide view</a:t>
            </a:r>
            <a:r>
              <a:rPr lang="en-GB" sz="1100" smtClean="0">
                <a:latin typeface="Arial" pitchFamily="34" charset="0"/>
                <a:ea typeface="ＭＳ Ｐゴシック"/>
              </a:rPr>
              <a:t>:   </a:t>
            </a:r>
            <a:br>
              <a:rPr lang="en-GB" sz="1100" smtClean="0">
                <a:latin typeface="Arial" pitchFamily="34" charset="0"/>
                <a:ea typeface="ＭＳ Ｐゴシック"/>
              </a:rPr>
            </a:br>
            <a:r>
              <a:rPr lang="en-GB" sz="1100" smtClean="0">
                <a:latin typeface="Arial" pitchFamily="34" charset="0"/>
                <a:ea typeface="ＭＳ Ｐゴシック"/>
              </a:rPr>
              <a:t>   Menu button “View”,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Master, Slide Master: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Edit the following 2 items in the 1st slide: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/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1)  1st row in the violet header: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If you want to use more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partner logos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position them left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beside the DESY logo in the footer area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Close Master View</a:t>
            </a:r>
            <a:endParaRPr lang="en-GB" sz="1100" b="1" smtClean="0">
              <a:latin typeface="Arial" pitchFamily="34" charset="0"/>
              <a:ea typeface="ＭＳ Ｐゴシック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smtClean="0">
              <a:latin typeface="Arial" pitchFamily="34" charset="0"/>
              <a:ea typeface="ＭＳ Ｐゴシック"/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fld id="{D4C3F909-150D-4B98-8F6B-B88AD9D05186}" type="slidenum">
              <a:rPr lang="de-DE" sz="1200" smtClean="0"/>
              <a:pPr/>
              <a:t>5</a:t>
            </a:fld>
            <a:endParaRPr lang="de-DE" sz="12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latin typeface="Arial" pitchFamily="34" charset="0"/>
                <a:ea typeface="ＭＳ Ｐゴシック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Before you start</a:t>
            </a:r>
            <a:r>
              <a:rPr lang="en-GB" sz="1100" smtClean="0">
                <a:latin typeface="Arial" pitchFamily="34" charset="0"/>
                <a:ea typeface="ＭＳ Ｐゴシック"/>
              </a:rPr>
              <a:t> editing the slides of your talk change to the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Master Slide view</a:t>
            </a:r>
            <a:r>
              <a:rPr lang="en-GB" sz="1100" smtClean="0">
                <a:latin typeface="Arial" pitchFamily="34" charset="0"/>
                <a:ea typeface="ＭＳ Ｐゴシック"/>
              </a:rPr>
              <a:t>:   </a:t>
            </a:r>
            <a:br>
              <a:rPr lang="en-GB" sz="1100" smtClean="0">
                <a:latin typeface="Arial" pitchFamily="34" charset="0"/>
                <a:ea typeface="ＭＳ Ｐゴシック"/>
              </a:rPr>
            </a:br>
            <a:r>
              <a:rPr lang="en-GB" sz="1100" smtClean="0">
                <a:latin typeface="Arial" pitchFamily="34" charset="0"/>
                <a:ea typeface="ＭＳ Ｐゴシック"/>
              </a:rPr>
              <a:t>   Menu button “View”,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Master, Slide Master: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Edit the following 2 items in the 1st slide: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/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1)  1st row in the violet header: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If you want to use more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partner logos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position them left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beside the DESY logo in the footer area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Close Master View</a:t>
            </a:r>
            <a:endParaRPr lang="en-GB" sz="1100" b="1" smtClean="0">
              <a:latin typeface="Arial" pitchFamily="34" charset="0"/>
              <a:ea typeface="ＭＳ Ｐゴシック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smtClean="0">
              <a:latin typeface="Arial" pitchFamily="34" charset="0"/>
              <a:ea typeface="ＭＳ Ｐゴシック"/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fld id="{7CD8B53F-6EFA-44A7-9F99-A809A9E022A6}" type="slidenum">
              <a:rPr lang="de-DE" sz="1200" smtClean="0"/>
              <a:pPr/>
              <a:t>6</a:t>
            </a:fld>
            <a:endParaRPr lang="de-DE" sz="12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latin typeface="Arial" pitchFamily="34" charset="0"/>
                <a:ea typeface="ＭＳ Ｐゴシック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Before you start</a:t>
            </a:r>
            <a:r>
              <a:rPr lang="en-GB" sz="1100" smtClean="0">
                <a:latin typeface="Arial" pitchFamily="34" charset="0"/>
                <a:ea typeface="ＭＳ Ｐゴシック"/>
              </a:rPr>
              <a:t> editing the slides of your talk change to the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Master Slide view</a:t>
            </a:r>
            <a:r>
              <a:rPr lang="en-GB" sz="1100" smtClean="0">
                <a:latin typeface="Arial" pitchFamily="34" charset="0"/>
                <a:ea typeface="ＭＳ Ｐゴシック"/>
              </a:rPr>
              <a:t>:   </a:t>
            </a:r>
            <a:br>
              <a:rPr lang="en-GB" sz="1100" smtClean="0">
                <a:latin typeface="Arial" pitchFamily="34" charset="0"/>
                <a:ea typeface="ＭＳ Ｐゴシック"/>
              </a:rPr>
            </a:br>
            <a:r>
              <a:rPr lang="en-GB" sz="1100" smtClean="0">
                <a:latin typeface="Arial" pitchFamily="34" charset="0"/>
                <a:ea typeface="ＭＳ Ｐゴシック"/>
              </a:rPr>
              <a:t>   Menu button “View”,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Master, Slide Master: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Edit the following 2 items in the 1st slide: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/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1)  1st row in the violet header: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If you want to use more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partner logos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position them left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beside the DESY logo in the footer area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Close Master View</a:t>
            </a:r>
            <a:endParaRPr lang="en-GB" sz="1100" b="1" smtClean="0">
              <a:latin typeface="Arial" pitchFamily="34" charset="0"/>
              <a:ea typeface="ＭＳ Ｐゴシック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smtClean="0">
              <a:latin typeface="Arial" pitchFamily="34" charset="0"/>
              <a:ea typeface="ＭＳ Ｐゴシック"/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fld id="{7CD8B53F-6EFA-44A7-9F99-A809A9E022A6}" type="slidenum">
              <a:rPr lang="de-DE" sz="1200" smtClean="0"/>
              <a:pPr/>
              <a:t>7</a:t>
            </a:fld>
            <a:endParaRPr lang="de-DE" sz="12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latin typeface="Arial" pitchFamily="34" charset="0"/>
                <a:ea typeface="ＭＳ Ｐゴシック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Before you start</a:t>
            </a:r>
            <a:r>
              <a:rPr lang="en-GB" sz="1100" smtClean="0">
                <a:latin typeface="Arial" pitchFamily="34" charset="0"/>
                <a:ea typeface="ＭＳ Ｐゴシック"/>
              </a:rPr>
              <a:t> editing the slides of your talk change to the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Master Slide view</a:t>
            </a:r>
            <a:r>
              <a:rPr lang="en-GB" sz="1100" smtClean="0">
                <a:latin typeface="Arial" pitchFamily="34" charset="0"/>
                <a:ea typeface="ＭＳ Ｐゴシック"/>
              </a:rPr>
              <a:t>:   </a:t>
            </a:r>
            <a:br>
              <a:rPr lang="en-GB" sz="1100" smtClean="0">
                <a:latin typeface="Arial" pitchFamily="34" charset="0"/>
                <a:ea typeface="ＭＳ Ｐゴシック"/>
              </a:rPr>
            </a:br>
            <a:r>
              <a:rPr lang="en-GB" sz="1100" smtClean="0">
                <a:latin typeface="Arial" pitchFamily="34" charset="0"/>
                <a:ea typeface="ＭＳ Ｐゴシック"/>
              </a:rPr>
              <a:t>   Menu button “View”,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Master, Slide Master: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Edit the following 2 items in the 1st slide: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/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1)  1st row in the violet header: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If you want to use more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partner logos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position them left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beside the DESY logo in the footer area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Close Master View</a:t>
            </a:r>
            <a:endParaRPr lang="en-GB" sz="1100" b="1" smtClean="0">
              <a:latin typeface="Arial" pitchFamily="34" charset="0"/>
              <a:ea typeface="ＭＳ Ｐゴシック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smtClean="0">
              <a:latin typeface="Arial" pitchFamily="34" charset="0"/>
              <a:ea typeface="ＭＳ Ｐゴシック"/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fld id="{D4C3F909-150D-4B98-8F6B-B88AD9D05186}" type="slidenum">
              <a:rPr lang="de-DE" sz="1200" smtClean="0"/>
              <a:pPr/>
              <a:t>8</a:t>
            </a:fld>
            <a:endParaRPr lang="de-DE" sz="12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latin typeface="Arial" pitchFamily="34" charset="0"/>
                <a:ea typeface="ＭＳ Ｐゴシック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Before you start</a:t>
            </a:r>
            <a:r>
              <a:rPr lang="en-GB" sz="1100" smtClean="0">
                <a:latin typeface="Arial" pitchFamily="34" charset="0"/>
                <a:ea typeface="ＭＳ Ｐゴシック"/>
              </a:rPr>
              <a:t> editing the slides of your talk change to the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Master Slide view</a:t>
            </a:r>
            <a:r>
              <a:rPr lang="en-GB" sz="1100" smtClean="0">
                <a:latin typeface="Arial" pitchFamily="34" charset="0"/>
                <a:ea typeface="ＭＳ Ｐゴシック"/>
              </a:rPr>
              <a:t>:   </a:t>
            </a:r>
            <a:br>
              <a:rPr lang="en-GB" sz="1100" smtClean="0">
                <a:latin typeface="Arial" pitchFamily="34" charset="0"/>
                <a:ea typeface="ＭＳ Ｐゴシック"/>
              </a:rPr>
            </a:br>
            <a:r>
              <a:rPr lang="en-GB" sz="1100" smtClean="0">
                <a:latin typeface="Arial" pitchFamily="34" charset="0"/>
                <a:ea typeface="ＭＳ Ｐゴシック"/>
              </a:rPr>
              <a:t>   Menu button “View”,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Master, Slide Master: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Edit the following 2 items in the 1st slide: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/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1)  1st row in the violet header: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If you want to use more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partner logos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position them left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beside the DESY logo in the footer area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Close Master View</a:t>
            </a:r>
            <a:endParaRPr lang="en-GB" sz="1100" b="1" smtClean="0">
              <a:latin typeface="Arial" pitchFamily="34" charset="0"/>
              <a:ea typeface="ＭＳ Ｐゴシック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smtClean="0">
              <a:latin typeface="Arial" pitchFamily="34" charset="0"/>
              <a:ea typeface="ＭＳ Ｐゴシック"/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fld id="{98778CD3-8F28-417D-A7D0-3C3D2710C771}" type="slidenum">
              <a:rPr lang="de-DE" sz="1200" smtClean="0"/>
              <a:pPr/>
              <a:t>9</a:t>
            </a:fld>
            <a:endParaRPr lang="de-DE" sz="12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latin typeface="Arial" pitchFamily="34" charset="0"/>
                <a:ea typeface="ＭＳ Ｐゴシック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Before you start</a:t>
            </a:r>
            <a:r>
              <a:rPr lang="en-GB" sz="1100" smtClean="0">
                <a:latin typeface="Arial" pitchFamily="34" charset="0"/>
                <a:ea typeface="ＭＳ Ｐゴシック"/>
              </a:rPr>
              <a:t> editing the slides of your talk change to the </a:t>
            </a:r>
            <a:r>
              <a:rPr lang="en-GB" sz="1100" b="1" smtClean="0">
                <a:latin typeface="Arial" pitchFamily="34" charset="0"/>
                <a:ea typeface="ＭＳ Ｐゴシック"/>
              </a:rPr>
              <a:t>Master Slide view</a:t>
            </a:r>
            <a:r>
              <a:rPr lang="en-GB" sz="1100" smtClean="0">
                <a:latin typeface="Arial" pitchFamily="34" charset="0"/>
                <a:ea typeface="ＭＳ Ｐゴシック"/>
              </a:rPr>
              <a:t>:   </a:t>
            </a:r>
            <a:br>
              <a:rPr lang="en-GB" sz="1100" smtClean="0">
                <a:latin typeface="Arial" pitchFamily="34" charset="0"/>
                <a:ea typeface="ＭＳ Ｐゴシック"/>
              </a:rPr>
            </a:br>
            <a:r>
              <a:rPr lang="en-GB" sz="1100" smtClean="0">
                <a:latin typeface="Arial" pitchFamily="34" charset="0"/>
                <a:ea typeface="ＭＳ Ｐゴシック"/>
              </a:rPr>
              <a:t>   Menu button “View”,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Master, Slide Master: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Edit the following 2 items in the 1st slide: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/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1)  1st row in the violet header: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endParaRPr lang="en-GB" sz="1100" smtClean="0">
              <a:latin typeface="Arial" pitchFamily="34" charset="0"/>
              <a:ea typeface="ＭＳ Ｐゴシック"/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If you want to use more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partner logos</a:t>
            </a: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position them left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beside the DESY logo in the footer area </a:t>
            </a:r>
            <a:b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</a:br>
            <a:r>
              <a:rPr lang="en-GB" sz="1100" smtClean="0">
                <a:latin typeface="Arial" pitchFamily="34" charset="0"/>
                <a:ea typeface="ＭＳ Ｐゴシック"/>
                <a:sym typeface="Wingdings" pitchFamily="2" charset="2"/>
              </a:rPr>
              <a:t>   </a:t>
            </a:r>
            <a:r>
              <a:rPr lang="en-GB" sz="1100" b="1" smtClean="0">
                <a:latin typeface="Arial" pitchFamily="34" charset="0"/>
                <a:ea typeface="ＭＳ Ｐゴシック"/>
                <a:sym typeface="Wingdings" pitchFamily="2" charset="2"/>
              </a:rPr>
              <a:t>Close Master View</a:t>
            </a:r>
            <a:endParaRPr lang="en-GB" sz="1100" b="1" smtClean="0">
              <a:latin typeface="Arial" pitchFamily="34" charset="0"/>
              <a:ea typeface="ＭＳ Ｐゴシック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smtClean="0">
              <a:latin typeface="Arial" pitchFamily="34" charset="0"/>
              <a:ea typeface="ＭＳ Ｐゴシック"/>
              <a:sym typeface="Wingdings" pitchFamily="2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F8B323"/>
              </a:buClr>
              <a:buFont typeface="Wingdings" pitchFamily="2" charset="2"/>
              <a:buChar char="n"/>
            </a:pPr>
            <a:endParaRPr lang="en-US"/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371441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5320F-CC45-4FD9-B4D0-7734F54CAA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xfrm>
            <a:off x="142875" y="6554887"/>
            <a:ext cx="5702300" cy="153888"/>
          </a:xfrm>
          <a:ln/>
        </p:spPr>
        <p:txBody>
          <a:bodyPr anchor="ctr">
            <a:spAutoFit/>
          </a:bodyPr>
          <a:lstStyle>
            <a:lvl1pPr algn="dist">
              <a:lnSpc>
                <a:spcPct val="100000"/>
              </a:lnSpc>
              <a:defRPr sz="1000"/>
            </a:lvl1pPr>
          </a:lstStyle>
          <a:p>
            <a:pPr algn="l">
              <a:defRPr/>
            </a:pPr>
            <a:r>
              <a:rPr lang="en-US" dirty="0" smtClean="0"/>
              <a:t>LLRF Collaboration Workshop, Cracow, April </a:t>
            </a:r>
            <a:r>
              <a:rPr lang="pl-PL" dirty="0" smtClean="0"/>
              <a:t>18</a:t>
            </a:r>
            <a:r>
              <a:rPr lang="en-US" dirty="0" smtClean="0"/>
              <a:t>, 2011                             </a:t>
            </a:r>
            <a:r>
              <a:rPr lang="en-US" dirty="0" err="1" smtClean="0"/>
              <a:t>Maciek</a:t>
            </a:r>
            <a:r>
              <a:rPr lang="en-US" dirty="0" smtClean="0"/>
              <a:t> </a:t>
            </a:r>
            <a:r>
              <a:rPr lang="en-US" dirty="0" err="1" smtClean="0"/>
              <a:t>Kudla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066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latin typeface="Arial" charset="0"/>
                <a:ea typeface="ＭＳ Ｐゴシック" pitchFamily="112" charset="-128"/>
                <a:cs typeface="+mn-cs"/>
              </a:defRPr>
            </a:lvl1pPr>
          </a:lstStyle>
          <a:p>
            <a:pPr>
              <a:defRPr/>
            </a:pPr>
            <a:fld id="{FB0D4A52-782E-4704-9AC9-A0F7F050C4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28" name="Picture 37" descr="Helmholtz_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  <a:latin typeface="Arial" charset="0"/>
                <a:ea typeface="ＭＳ Ｐゴシック" pitchFamily="112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LLRF Collaboration Workshop, Cracow, April </a:t>
            </a:r>
            <a:r>
              <a:rPr lang="pl-PL" dirty="0" smtClean="0"/>
              <a:t> 18</a:t>
            </a:r>
            <a:r>
              <a:rPr lang="en-US" dirty="0" smtClean="0"/>
              <a:t>, 2011                             </a:t>
            </a:r>
            <a:r>
              <a:rPr lang="en-US" dirty="0" err="1" smtClean="0"/>
              <a:t>Maciek</a:t>
            </a:r>
            <a:r>
              <a:rPr lang="en-US" dirty="0" smtClean="0"/>
              <a:t> </a:t>
            </a:r>
            <a:r>
              <a:rPr lang="en-US" dirty="0" err="1" smtClean="0"/>
              <a:t>Kudla</a:t>
            </a:r>
            <a:endParaRPr lang="en-GB" dirty="0"/>
          </a:p>
        </p:txBody>
      </p:sp>
      <p:sp>
        <p:nvSpPr>
          <p:cNvPr id="1030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31" name="Picture 121" descr="DESY-Logo-cyan-RGB_Hintergrund weis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GB" sz="2400"/>
          </a:p>
        </p:txBody>
      </p:sp>
      <p:pic>
        <p:nvPicPr>
          <p:cNvPr id="1033" name="Picture 127" descr="logo-XFEL_rg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5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3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  <a:cs typeface="ＭＳ Ｐゴシック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  <a:cs typeface="ＭＳ Ｐゴシック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  <a:cs typeface="ＭＳ Ｐゴシック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41656" y="3072124"/>
            <a:ext cx="5087154" cy="2009104"/>
          </a:xfrm>
          <a:ln w="9525"/>
        </p:spPr>
        <p:txBody>
          <a:bodyPr anchor="ctr"/>
          <a:lstStyle/>
          <a:p>
            <a:pPr eaLnBrk="1" hangingPunct="1">
              <a:lnSpc>
                <a:spcPct val="90000"/>
              </a:lnSpc>
            </a:pPr>
            <a:r>
              <a:rPr lang="pl-PL" sz="2400" i="1" dirty="0" smtClean="0">
                <a:solidFill>
                  <a:srgbClr val="002060"/>
                </a:solidFill>
              </a:rPr>
              <a:t>Maciek Kudla, </a:t>
            </a:r>
          </a:p>
          <a:p>
            <a:pPr eaLnBrk="1" hangingPunct="1">
              <a:lnSpc>
                <a:spcPct val="90000"/>
              </a:lnSpc>
            </a:pPr>
            <a:endParaRPr lang="pl-PL" sz="2000" i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pl-PL" sz="2000" i="1" dirty="0" smtClean="0"/>
              <a:t>LLRF </a:t>
            </a:r>
            <a:r>
              <a:rPr lang="en-US" sz="2000" i="1" dirty="0" smtClean="0"/>
              <a:t>Collaboration Workshop</a:t>
            </a:r>
            <a:r>
              <a:rPr lang="pl-PL" sz="2000" i="1" dirty="0" smtClean="0"/>
              <a:t>, </a:t>
            </a:r>
          </a:p>
          <a:p>
            <a:pPr eaLnBrk="1" hangingPunct="1">
              <a:lnSpc>
                <a:spcPct val="90000"/>
              </a:lnSpc>
            </a:pPr>
            <a:r>
              <a:rPr lang="pl-PL" sz="2000" i="1" smtClean="0"/>
              <a:t>Warsaw </a:t>
            </a:r>
            <a:endParaRPr lang="pl-PL" sz="2000" i="1" dirty="0" smtClean="0"/>
          </a:p>
          <a:p>
            <a:pPr eaLnBrk="1" hangingPunct="1">
              <a:lnSpc>
                <a:spcPct val="90000"/>
              </a:lnSpc>
            </a:pPr>
            <a:r>
              <a:rPr lang="pl-PL" sz="2000" i="1" smtClean="0"/>
              <a:t>December 14, </a:t>
            </a:r>
            <a:r>
              <a:rPr lang="pl-PL" sz="2000" i="1" dirty="0" smtClean="0"/>
              <a:t>2011</a:t>
            </a:r>
            <a:endParaRPr lang="en-GB" sz="2000" i="1" dirty="0" smtClean="0">
              <a:solidFill>
                <a:srgbClr val="002060"/>
              </a:solidFill>
            </a:endParaRPr>
          </a:p>
        </p:txBody>
      </p:sp>
      <p:sp>
        <p:nvSpPr>
          <p:cNvPr id="307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959383" y="1223143"/>
            <a:ext cx="7251700" cy="1844675"/>
          </a:xfrm>
        </p:spPr>
        <p:txBody>
          <a:bodyPr/>
          <a:lstStyle/>
          <a:p>
            <a:pPr eaLnBrk="1" hangingPunct="1"/>
            <a:r>
              <a:rPr lang="pl-PL" sz="5400" smtClean="0">
                <a:solidFill>
                  <a:schemeClr val="tx2"/>
                </a:solidFill>
              </a:rPr>
              <a:t>Hardware production and Quality Control</a:t>
            </a:r>
            <a:endParaRPr lang="en-GB" sz="5400" i="1" dirty="0" smtClean="0">
              <a:solidFill>
                <a:schemeClr val="tx2"/>
              </a:solidFill>
            </a:endParaRPr>
          </a:p>
        </p:txBody>
      </p:sp>
      <p:pic>
        <p:nvPicPr>
          <p:cNvPr id="3076" name="Picture 19" descr="DESY-Logo-cyan-RGB_Hintergrund wei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5348288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0" descr="Helmholtz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50" y="5373688"/>
            <a:ext cx="2201863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18867" y="273922"/>
            <a:ext cx="6613525" cy="481012"/>
          </a:xfrm>
        </p:spPr>
        <p:txBody>
          <a:bodyPr anchor="ctr"/>
          <a:lstStyle/>
          <a:p>
            <a:pPr eaLnBrk="1" hangingPunct="1"/>
            <a:r>
              <a:rPr lang="en-US" sz="3200" b="0" smtClean="0"/>
              <a:t>QC/QA issues – Documentation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631AC4-68C0-4545-A39A-DD4CAB0BF0D0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LLRF Collaboration Workshop</a:t>
            </a:r>
            <a:r>
              <a:rPr lang="en-US" smtClean="0"/>
              <a:t>, </a:t>
            </a:r>
            <a:r>
              <a:rPr lang="pl-PL" smtClean="0"/>
              <a:t>Warsaw</a:t>
            </a:r>
            <a:r>
              <a:rPr lang="en-US" smtClean="0"/>
              <a:t>, </a:t>
            </a:r>
            <a:r>
              <a:rPr lang="pl-PL" smtClean="0"/>
              <a:t>December</a:t>
            </a:r>
            <a:r>
              <a:rPr lang="en-US" smtClean="0"/>
              <a:t> </a:t>
            </a:r>
            <a:r>
              <a:rPr lang="pl-PL" smtClean="0"/>
              <a:t>14</a:t>
            </a:r>
            <a:r>
              <a:rPr lang="en-US" smtClean="0"/>
              <a:t>, </a:t>
            </a:r>
            <a:r>
              <a:rPr lang="en-US" dirty="0" smtClean="0"/>
              <a:t>2011                             </a:t>
            </a:r>
            <a:r>
              <a:rPr lang="en-US" dirty="0" err="1" smtClean="0"/>
              <a:t>Maciek</a:t>
            </a:r>
            <a:r>
              <a:rPr lang="en-US" dirty="0" smtClean="0"/>
              <a:t> </a:t>
            </a:r>
            <a:r>
              <a:rPr lang="en-US" dirty="0" err="1" smtClean="0"/>
              <a:t>Kudla</a:t>
            </a:r>
            <a:endParaRPr lang="en-GB" dirty="0"/>
          </a:p>
        </p:txBody>
      </p:sp>
      <p:sp>
        <p:nvSpPr>
          <p:cNvPr id="8" name="Rectangle 3"/>
          <p:cNvSpPr txBox="1">
            <a:spLocks noChangeAspect="1" noChangeArrowheads="1"/>
          </p:cNvSpPr>
          <p:nvPr/>
        </p:nvSpPr>
        <p:spPr bwMode="auto">
          <a:xfrm>
            <a:off x="432365" y="1250032"/>
            <a:ext cx="7996391" cy="50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1pPr>
            <a:lvl2pPr marL="558800" indent="-258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2pPr>
            <a:lvl3pPr marL="817563" indent="-2571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3pPr>
            <a:lvl4pPr marL="1077913" indent="-258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  <a:cs typeface="ＭＳ Ｐゴシック"/>
              </a:defRPr>
            </a:lvl4pPr>
            <a:lvl5pPr marL="1312863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  <a:cs typeface="ＭＳ Ｐゴシック"/>
              </a:defRPr>
            </a:lvl5pPr>
            <a:lvl6pPr marL="17700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>
                <a:solidFill>
                  <a:srgbClr val="00B050"/>
                </a:solidFill>
              </a:rPr>
              <a:t>Hardware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Now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/>
              <a:t>N disk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/>
              <a:t>Subversion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Final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/>
              <a:t>EDMS (also Test Reports)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>
                <a:solidFill>
                  <a:srgbClr val="00B050"/>
                </a:solidFill>
              </a:rPr>
              <a:t>Software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Now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/>
              <a:t>Subversion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Fin</a:t>
            </a:r>
            <a:r>
              <a:rPr lang="pl-PL" sz="1800" b="1" smtClean="0"/>
              <a:t>al</a:t>
            </a:r>
            <a:r>
              <a:rPr lang="en-US" sz="1800" b="1" smtClean="0"/>
              <a:t> </a:t>
            </a:r>
            <a:r>
              <a:rPr lang="pl-PL" sz="1800" b="1" smtClean="0"/>
              <a:t>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pl-PL" sz="1800" b="1" smtClean="0">
                <a:solidFill>
                  <a:srgbClr val="00B050"/>
                </a:solidFill>
              </a:rPr>
              <a:t>Firmw</a:t>
            </a:r>
            <a:r>
              <a:rPr lang="en-US" sz="1800" b="1" smtClean="0">
                <a:solidFill>
                  <a:srgbClr val="00B050"/>
                </a:solidFill>
              </a:rPr>
              <a:t>are</a:t>
            </a:r>
            <a:endParaRPr lang="en-US" sz="1800" b="1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1800" b="1"/>
              <a:t>Now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/>
              <a:t>Subversion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/>
              <a:t>Fin</a:t>
            </a:r>
            <a:r>
              <a:rPr lang="pl-PL" sz="1800" b="1"/>
              <a:t>al</a:t>
            </a:r>
            <a:r>
              <a:rPr lang="en-US" sz="1800" b="1"/>
              <a:t> </a:t>
            </a:r>
            <a:endParaRPr lang="pl-PL" sz="1800" b="1"/>
          </a:p>
          <a:p>
            <a:pPr lvl="1" eaLnBrk="1" hangingPunct="1">
              <a:lnSpc>
                <a:spcPct val="90000"/>
              </a:lnSpc>
            </a:pPr>
            <a:r>
              <a:rPr lang="pl-PL" sz="1800" b="1">
                <a:solidFill>
                  <a:srgbClr val="FD3A05"/>
                </a:solidFill>
              </a:rPr>
              <a:t>How to relate the </a:t>
            </a:r>
            <a:r>
              <a:rPr lang="pl-PL" sz="1800" b="1" smtClean="0">
                <a:solidFill>
                  <a:srgbClr val="FD3A05"/>
                </a:solidFill>
              </a:rPr>
              <a:t>firmware </a:t>
            </a:r>
            <a:r>
              <a:rPr lang="pl-PL" sz="1800" b="1">
                <a:solidFill>
                  <a:srgbClr val="FD3A05"/>
                </a:solidFill>
              </a:rPr>
              <a:t>to the XFEL </a:t>
            </a:r>
            <a:r>
              <a:rPr lang="pl-PL" sz="1800" b="1" smtClean="0">
                <a:solidFill>
                  <a:srgbClr val="FD3A05"/>
                </a:solidFill>
              </a:rPr>
              <a:t>Stations (Hardware) and Software ???</a:t>
            </a:r>
            <a:endParaRPr lang="pl-PL" sz="1800" b="1">
              <a:solidFill>
                <a:srgbClr val="FD3A05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pl-PL" sz="1800" b="1" smtClean="0">
              <a:solidFill>
                <a:schemeClr val="tx1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2659285" y="1748671"/>
            <a:ext cx="4787535" cy="29238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l-PL" sz="1300" b="1" smtClean="0"/>
              <a:t>MSK (N) disk: \4all\public\_xTCA_Units  </a:t>
            </a:r>
            <a:endParaRPr lang="en-US" sz="1300" b="1"/>
          </a:p>
        </p:txBody>
      </p:sp>
      <p:sp>
        <p:nvSpPr>
          <p:cNvPr id="12" name="pole tekstowe 11"/>
          <p:cNvSpPr txBox="1"/>
          <p:nvPr/>
        </p:nvSpPr>
        <p:spPr>
          <a:xfrm>
            <a:off x="2659285" y="2144312"/>
            <a:ext cx="4787534" cy="29238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300" b="1"/>
              <a:t>https://svnsrv.desy.de/k5websvn/wsvn/General.MSK_Doc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2659283" y="3653942"/>
            <a:ext cx="4787534" cy="29238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300" b="1"/>
              <a:t>https://</a:t>
            </a:r>
            <a:r>
              <a:rPr lang="en-US" sz="1300" b="1" smtClean="0"/>
              <a:t>svnsrv.desy.de/k5websvn/wsvn/General.MSK</a:t>
            </a:r>
            <a:endParaRPr lang="en-US" sz="1300" b="1"/>
          </a:p>
        </p:txBody>
      </p:sp>
    </p:spTree>
    <p:extLst>
      <p:ext uri="{BB962C8B-B14F-4D97-AF65-F5344CB8AC3E}">
        <p14:creationId xmlns:p14="http://schemas.microsoft.com/office/powerpoint/2010/main" val="14870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7163" y="274638"/>
            <a:ext cx="6613525" cy="481012"/>
          </a:xfrm>
        </p:spPr>
        <p:txBody>
          <a:bodyPr anchor="ctr"/>
          <a:lstStyle/>
          <a:p>
            <a:pPr eaLnBrk="1" hangingPunct="1"/>
            <a:r>
              <a:rPr lang="en-US" sz="3200" b="0" smtClean="0"/>
              <a:t>Closing remarks</a:t>
            </a:r>
          </a:p>
        </p:txBody>
      </p:sp>
      <p:sp>
        <p:nvSpPr>
          <p:cNvPr id="20483" name="Rectangl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303213" y="1509713"/>
            <a:ext cx="8416925" cy="35829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pl-PL" sz="1800" b="1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pl-PL" sz="1800" b="1">
                <a:solidFill>
                  <a:srgbClr val="00B0F0"/>
                </a:solidFill>
              </a:rPr>
              <a:t>n</a:t>
            </a:r>
            <a:r>
              <a:rPr lang="pl-PL" sz="1800" b="1" smtClean="0">
                <a:solidFill>
                  <a:srgbClr val="00B0F0"/>
                </a:solidFill>
              </a:rPr>
              <a:t>o </a:t>
            </a:r>
            <a:r>
              <a:rPr lang="pl-PL" sz="1800" b="1" smtClean="0">
                <a:solidFill>
                  <a:srgbClr val="00B0F0"/>
                </a:solidFill>
              </a:rPr>
              <a:t>one of 24 LLRF devices is in final version</a:t>
            </a:r>
          </a:p>
          <a:p>
            <a:pPr eaLnBrk="1" hangingPunct="1">
              <a:lnSpc>
                <a:spcPct val="90000"/>
              </a:lnSpc>
            </a:pPr>
            <a:r>
              <a:rPr lang="pl-PL" sz="1800" b="1" smtClean="0">
                <a:solidFill>
                  <a:srgbClr val="00B0F0"/>
                </a:solidFill>
              </a:rPr>
              <a:t>30</a:t>
            </a:r>
            <a:r>
              <a:rPr lang="pl-PL" sz="1800" b="1" smtClean="0">
                <a:solidFill>
                  <a:srgbClr val="00B0F0"/>
                </a:solidFill>
              </a:rPr>
              <a:t> </a:t>
            </a:r>
            <a:r>
              <a:rPr lang="pl-PL" sz="1800" b="1" smtClean="0">
                <a:solidFill>
                  <a:srgbClr val="00B0F0"/>
                </a:solidFill>
              </a:rPr>
              <a:t>of </a:t>
            </a:r>
            <a:r>
              <a:rPr lang="pl-PL" sz="1800" b="1" smtClean="0">
                <a:solidFill>
                  <a:srgbClr val="00B0F0"/>
                </a:solidFill>
              </a:rPr>
              <a:t>WP02 and WP18 </a:t>
            </a:r>
            <a:r>
              <a:rPr lang="pl-PL" sz="1800" b="1" smtClean="0">
                <a:solidFill>
                  <a:srgbClr val="00B0F0"/>
                </a:solidFill>
              </a:rPr>
              <a:t>installations </a:t>
            </a:r>
            <a:r>
              <a:rPr lang="pl-PL" sz="1800" b="1" smtClean="0">
                <a:solidFill>
                  <a:srgbClr val="00B0F0"/>
                </a:solidFill>
              </a:rPr>
              <a:t>to built </a:t>
            </a:r>
            <a:r>
              <a:rPr lang="pl-PL" sz="1800" b="1" smtClean="0">
                <a:solidFill>
                  <a:srgbClr val="00B0F0"/>
                </a:solidFill>
              </a:rPr>
              <a:t>and support during 2012</a:t>
            </a:r>
            <a:endParaRPr lang="pl-PL" sz="1800" b="1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pl-PL" sz="1800" b="1" smtClean="0"/>
              <a:t>test strategy proposed</a:t>
            </a:r>
          </a:p>
          <a:p>
            <a:pPr eaLnBrk="1" hangingPunct="1">
              <a:lnSpc>
                <a:spcPct val="90000"/>
              </a:lnSpc>
            </a:pPr>
            <a:r>
              <a:rPr lang="pl-PL" sz="1800" b="1"/>
              <a:t>t</a:t>
            </a:r>
            <a:r>
              <a:rPr lang="pl-PL" sz="1800" b="1" smtClean="0"/>
              <a:t>est </a:t>
            </a:r>
            <a:r>
              <a:rPr lang="pl-PL" sz="1800" b="1" smtClean="0"/>
              <a:t>procedures established  for 3 devices (uDWC, iTC, uVM)</a:t>
            </a:r>
          </a:p>
          <a:p>
            <a:pPr eaLnBrk="1" hangingPunct="1">
              <a:lnSpc>
                <a:spcPct val="90000"/>
              </a:lnSpc>
            </a:pPr>
            <a:endParaRPr lang="pl-PL" sz="1800" b="1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800" b="1" dirty="0" smtClean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E6B0B7-2AEB-4336-B982-ED564BF19443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LLRF Collaboration Workshop</a:t>
            </a:r>
            <a:r>
              <a:rPr lang="en-US" smtClean="0"/>
              <a:t>, </a:t>
            </a:r>
            <a:r>
              <a:rPr lang="pl-PL" smtClean="0"/>
              <a:t>Warsaw</a:t>
            </a:r>
            <a:r>
              <a:rPr lang="en-US" smtClean="0"/>
              <a:t>, </a:t>
            </a:r>
            <a:r>
              <a:rPr lang="pl-PL" smtClean="0"/>
              <a:t>December</a:t>
            </a:r>
            <a:r>
              <a:rPr lang="en-US" smtClean="0"/>
              <a:t> </a:t>
            </a:r>
            <a:r>
              <a:rPr lang="pl-PL" smtClean="0"/>
              <a:t>14</a:t>
            </a:r>
            <a:r>
              <a:rPr lang="en-US" smtClean="0"/>
              <a:t>, </a:t>
            </a:r>
            <a:r>
              <a:rPr lang="en-US" dirty="0" smtClean="0"/>
              <a:t>2011                             </a:t>
            </a:r>
            <a:r>
              <a:rPr lang="en-US" dirty="0" err="1" smtClean="0"/>
              <a:t>Maciek</a:t>
            </a:r>
            <a:r>
              <a:rPr lang="en-US" dirty="0" smtClean="0"/>
              <a:t> </a:t>
            </a:r>
            <a:r>
              <a:rPr lang="en-US" dirty="0" err="1" smtClean="0"/>
              <a:t>Kudla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7163" y="274638"/>
            <a:ext cx="6613525" cy="481012"/>
          </a:xfrm>
        </p:spPr>
        <p:txBody>
          <a:bodyPr anchor="ctr"/>
          <a:lstStyle/>
          <a:p>
            <a:pPr eaLnBrk="1" hangingPunct="1"/>
            <a:r>
              <a:rPr lang="pl-PL" sz="3200" b="0" smtClean="0"/>
              <a:t>Outline</a:t>
            </a:r>
            <a:endParaRPr lang="en-AU" sz="3200" b="0" smtClean="0"/>
          </a:p>
        </p:txBody>
      </p:sp>
      <p:sp>
        <p:nvSpPr>
          <p:cNvPr id="4099" name="Rectangl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2280120" y="2477776"/>
            <a:ext cx="4440237" cy="249600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sz="2000"/>
              <a:t>H</a:t>
            </a:r>
            <a:r>
              <a:rPr lang="pl-PL" sz="2000" smtClean="0"/>
              <a:t>ardware</a:t>
            </a:r>
            <a:r>
              <a:rPr lang="en-US" sz="2000" smtClean="0"/>
              <a:t> production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XFEL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Installations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Quality Issues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Device tracking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Documentation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C</a:t>
            </a:r>
            <a:r>
              <a:rPr lang="pl-PL" sz="2000" smtClean="0"/>
              <a:t>onclusions, remarks</a:t>
            </a:r>
            <a:endParaRPr lang="en-US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857FE-8813-43BE-8A24-288CB87EBBD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LLRF Collaboration Workshop</a:t>
            </a:r>
            <a:r>
              <a:rPr lang="en-US" smtClean="0"/>
              <a:t>, </a:t>
            </a:r>
            <a:r>
              <a:rPr lang="pl-PL" smtClean="0"/>
              <a:t>Warsaw</a:t>
            </a:r>
            <a:r>
              <a:rPr lang="en-US" smtClean="0"/>
              <a:t>, </a:t>
            </a:r>
            <a:r>
              <a:rPr lang="pl-PL" smtClean="0"/>
              <a:t>December</a:t>
            </a:r>
            <a:r>
              <a:rPr lang="en-US" smtClean="0"/>
              <a:t> </a:t>
            </a:r>
            <a:r>
              <a:rPr lang="pl-PL" smtClean="0"/>
              <a:t>14</a:t>
            </a:r>
            <a:r>
              <a:rPr lang="en-US" smtClean="0"/>
              <a:t>, </a:t>
            </a:r>
            <a:r>
              <a:rPr lang="en-US" dirty="0" smtClean="0"/>
              <a:t>2011                             </a:t>
            </a:r>
            <a:r>
              <a:rPr lang="en-US" dirty="0" err="1" smtClean="0"/>
              <a:t>Maciek</a:t>
            </a:r>
            <a:r>
              <a:rPr lang="en-US" dirty="0" smtClean="0"/>
              <a:t> </a:t>
            </a:r>
            <a:r>
              <a:rPr lang="en-US" dirty="0" err="1" smtClean="0"/>
              <a:t>Kudla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7163" y="274638"/>
            <a:ext cx="6613525" cy="481012"/>
          </a:xfrm>
        </p:spPr>
        <p:txBody>
          <a:bodyPr anchor="ctr"/>
          <a:lstStyle/>
          <a:p>
            <a:pPr eaLnBrk="1" hangingPunct="1"/>
            <a:r>
              <a:rPr lang="pl-PL" sz="3200" b="0" smtClean="0"/>
              <a:t>WP02 devices in XFEL</a:t>
            </a:r>
            <a:endParaRPr lang="en-AU" sz="3200" b="0" smtClean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101A67-97A8-438C-91FC-1E9C8C20A9D5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LLRF Collaboration Workshop</a:t>
            </a:r>
            <a:r>
              <a:rPr lang="en-US" smtClean="0"/>
              <a:t>, </a:t>
            </a:r>
            <a:r>
              <a:rPr lang="pl-PL" smtClean="0"/>
              <a:t>Warsaw</a:t>
            </a:r>
            <a:r>
              <a:rPr lang="en-US" smtClean="0"/>
              <a:t>,</a:t>
            </a:r>
            <a:r>
              <a:rPr lang="pl-PL" smtClean="0"/>
              <a:t> December</a:t>
            </a:r>
            <a:r>
              <a:rPr lang="en-US" smtClean="0"/>
              <a:t> </a:t>
            </a:r>
            <a:r>
              <a:rPr lang="pl-PL" smtClean="0"/>
              <a:t>14</a:t>
            </a:r>
            <a:r>
              <a:rPr lang="en-US" smtClean="0"/>
              <a:t>, </a:t>
            </a:r>
            <a:r>
              <a:rPr lang="en-US" dirty="0" smtClean="0"/>
              <a:t>2011                             </a:t>
            </a:r>
            <a:r>
              <a:rPr lang="en-US" dirty="0" err="1" smtClean="0"/>
              <a:t>Maciek</a:t>
            </a:r>
            <a:r>
              <a:rPr lang="en-US" dirty="0" smtClean="0"/>
              <a:t> </a:t>
            </a:r>
            <a:r>
              <a:rPr lang="en-US" dirty="0" err="1" smtClean="0"/>
              <a:t>Kudla</a:t>
            </a:r>
            <a:endParaRPr lang="en-GB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90155" y="6052793"/>
            <a:ext cx="863477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l-PL" sz="1600" b="1" smtClean="0"/>
              <a:t>MSK (N) disk: \4all\public\_xTCA_Units\Managment\DeviceManagement</a:t>
            </a:r>
            <a:r>
              <a:rPr lang="pl-PL" sz="1600" b="1" smtClean="0">
                <a:solidFill>
                  <a:srgbClr val="0066FF"/>
                </a:solidFill>
              </a:rPr>
              <a:t>Date</a:t>
            </a:r>
            <a:r>
              <a:rPr lang="pl-PL" sz="1600" b="1" smtClean="0"/>
              <a:t>.xlsm  </a:t>
            </a:r>
            <a:endParaRPr lang="en-US" sz="1600" b="1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95" y="1064832"/>
            <a:ext cx="3810532" cy="4706007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367120" y="1078733"/>
            <a:ext cx="4557805" cy="233910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l-PL" sz="1800" b="1" smtClean="0">
                <a:solidFill>
                  <a:srgbClr val="FF0000"/>
                </a:solidFill>
              </a:rPr>
              <a:t>24</a:t>
            </a:r>
            <a:r>
              <a:rPr lang="pl-PL" sz="1800" b="1" smtClean="0"/>
              <a:t> Devices: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b="1" smtClean="0">
                <a:solidFill>
                  <a:srgbClr val="FF0000"/>
                </a:solidFill>
              </a:rPr>
              <a:t>3</a:t>
            </a:r>
            <a:r>
              <a:rPr lang="pl-PL" sz="1600" b="1" smtClean="0"/>
              <a:t> types of Rack Containers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b="1" smtClean="0">
                <a:solidFill>
                  <a:srgbClr val="FF0000"/>
                </a:solidFill>
              </a:rPr>
              <a:t>6</a:t>
            </a:r>
            <a:r>
              <a:rPr lang="pl-PL" sz="1600" b="1" smtClean="0"/>
              <a:t> 19” modules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b="1" smtClean="0">
                <a:solidFill>
                  <a:srgbClr val="FF0000"/>
                </a:solidFill>
              </a:rPr>
              <a:t>1</a:t>
            </a:r>
            <a:r>
              <a:rPr lang="pl-PL" sz="1600" b="1" smtClean="0"/>
              <a:t> mTCA.4 crate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b="1">
                <a:solidFill>
                  <a:srgbClr val="FF0000"/>
                </a:solidFill>
              </a:rPr>
              <a:t>8</a:t>
            </a:r>
            <a:r>
              <a:rPr lang="pl-PL" sz="1600" b="1" smtClean="0">
                <a:solidFill>
                  <a:srgbClr val="FF0000"/>
                </a:solidFill>
              </a:rPr>
              <a:t> </a:t>
            </a:r>
            <a:r>
              <a:rPr lang="pl-PL" sz="1600" b="1" smtClean="0"/>
              <a:t>AMC Boards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b="1" smtClean="0">
                <a:solidFill>
                  <a:srgbClr val="FF0000"/>
                </a:solidFill>
              </a:rPr>
              <a:t>2</a:t>
            </a:r>
            <a:r>
              <a:rPr lang="pl-PL" sz="1600" b="1" smtClean="0"/>
              <a:t> RTM Boards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b="1">
                <a:solidFill>
                  <a:srgbClr val="FF0000"/>
                </a:solidFill>
              </a:rPr>
              <a:t>4</a:t>
            </a:r>
            <a:r>
              <a:rPr lang="pl-PL" sz="1600" b="1" smtClean="0"/>
              <a:t> special Boards (TMCB, uLOG, </a:t>
            </a:r>
          </a:p>
          <a:p>
            <a:r>
              <a:rPr lang="pl-PL" sz="1600" b="1"/>
              <a:t> </a:t>
            </a:r>
            <a:r>
              <a:rPr lang="pl-PL" sz="1600" b="1" smtClean="0"/>
              <a:t>     RFbackplane, mTCA PS) </a:t>
            </a:r>
          </a:p>
          <a:p>
            <a:r>
              <a:rPr lang="pl-PL" sz="1600" b="1" smtClean="0">
                <a:solidFill>
                  <a:srgbClr val="FF0000"/>
                </a:solidFill>
              </a:rPr>
              <a:t>But no one in version ready for production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4367120" y="3526801"/>
            <a:ext cx="4557805" cy="218521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l-PL" sz="1800" b="1" smtClean="0"/>
              <a:t>Industry products: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b="1" smtClean="0"/>
              <a:t>Rack containers, uADC, uTCAPS, uCPU, uDISK, uMCH, mTCA (</a:t>
            </a:r>
            <a:r>
              <a:rPr lang="pl-PL" sz="1600" b="1" smtClean="0">
                <a:solidFill>
                  <a:srgbClr val="FF0000"/>
                </a:solidFill>
              </a:rPr>
              <a:t>9</a:t>
            </a:r>
            <a:r>
              <a:rPr lang="pl-PL" sz="1600" b="1" smtClean="0"/>
              <a:t>)</a:t>
            </a:r>
            <a:endParaRPr lang="pl-PL" sz="1800" b="1" smtClean="0"/>
          </a:p>
          <a:p>
            <a:r>
              <a:rPr lang="pl-PL" sz="1800" b="1" smtClean="0"/>
              <a:t>Industrilized: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b="1" smtClean="0"/>
              <a:t>uDWC, uVM, uTC, </a:t>
            </a:r>
            <a:r>
              <a:rPr lang="pl-PL" sz="1600" b="1"/>
              <a:t>uADC, </a:t>
            </a:r>
            <a:r>
              <a:rPr lang="pl-PL" sz="1600" b="1" smtClean="0"/>
              <a:t>uLOG, TMCB (</a:t>
            </a:r>
            <a:r>
              <a:rPr lang="pl-PL" sz="1600" b="1" smtClean="0">
                <a:solidFill>
                  <a:srgbClr val="FF0000"/>
                </a:solidFill>
              </a:rPr>
              <a:t>6</a:t>
            </a:r>
            <a:r>
              <a:rPr lang="pl-PL" sz="1600" b="1" smtClean="0"/>
              <a:t>)</a:t>
            </a:r>
          </a:p>
          <a:p>
            <a:r>
              <a:rPr lang="pl-PL" sz="1800" b="1" smtClean="0"/>
              <a:t>To be decided (to industry, collaboration, DESY):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b="1">
                <a:solidFill>
                  <a:srgbClr val="FF0000"/>
                </a:solidFill>
              </a:rPr>
              <a:t>9</a:t>
            </a:r>
            <a:r>
              <a:rPr lang="pl-PL" sz="1600" b="1" smtClean="0"/>
              <a:t> devices (19” modules, etc)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509495" y="5427703"/>
            <a:ext cx="3605305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l-PL" sz="1800" b="1" smtClean="0"/>
              <a:t>WP18 Devices not yet counted</a:t>
            </a:r>
            <a:endParaRPr lang="pl-PL" sz="1600" smtClean="0"/>
          </a:p>
        </p:txBody>
      </p:sp>
      <p:cxnSp>
        <p:nvCxnSpPr>
          <p:cNvPr id="11" name="Łącznik prosty ze strzałką 10"/>
          <p:cNvCxnSpPr/>
          <p:nvPr/>
        </p:nvCxnSpPr>
        <p:spPr bwMode="auto">
          <a:xfrm flipV="1">
            <a:off x="3767311" y="3428999"/>
            <a:ext cx="142875" cy="1998705"/>
          </a:xfrm>
          <a:prstGeom prst="straightConnector1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Prostokąt 3"/>
          <p:cNvSpPr/>
          <p:nvPr/>
        </p:nvSpPr>
        <p:spPr bwMode="auto">
          <a:xfrm>
            <a:off x="777327" y="2122436"/>
            <a:ext cx="699654" cy="669255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2" name="Prostokąt 11"/>
          <p:cNvSpPr/>
          <p:nvPr/>
        </p:nvSpPr>
        <p:spPr bwMode="auto">
          <a:xfrm>
            <a:off x="777327" y="3082637"/>
            <a:ext cx="699654" cy="1094510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3" name="Prostokąt 12"/>
          <p:cNvSpPr/>
          <p:nvPr/>
        </p:nvSpPr>
        <p:spPr bwMode="auto">
          <a:xfrm>
            <a:off x="777327" y="4325309"/>
            <a:ext cx="699654" cy="345018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6" name="Prostokąt 15"/>
          <p:cNvSpPr/>
          <p:nvPr/>
        </p:nvSpPr>
        <p:spPr bwMode="auto">
          <a:xfrm>
            <a:off x="2287473" y="3581400"/>
            <a:ext cx="381000" cy="152399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7" name="Prostokąt 16"/>
          <p:cNvSpPr/>
          <p:nvPr/>
        </p:nvSpPr>
        <p:spPr bwMode="auto">
          <a:xfrm>
            <a:off x="2287471" y="3803073"/>
            <a:ext cx="381001" cy="152399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8" name="Prostokąt 17"/>
          <p:cNvSpPr/>
          <p:nvPr/>
        </p:nvSpPr>
        <p:spPr bwMode="auto">
          <a:xfrm>
            <a:off x="2287473" y="4249110"/>
            <a:ext cx="381000" cy="128926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46944" y="4382402"/>
            <a:ext cx="526473" cy="2308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l-PL" b="1" smtClean="0">
                <a:solidFill>
                  <a:srgbClr val="FF0000"/>
                </a:solidFill>
              </a:rPr>
              <a:t>Racks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146942" y="3428999"/>
            <a:ext cx="58189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l-PL" b="1" smtClean="0">
                <a:solidFill>
                  <a:srgbClr val="FF0000"/>
                </a:solidFill>
              </a:rPr>
              <a:t>AMCs,RTMs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1" name="pole tekstowe 20"/>
          <p:cNvSpPr txBox="1"/>
          <p:nvPr/>
        </p:nvSpPr>
        <p:spPr>
          <a:xfrm>
            <a:off x="146944" y="2209799"/>
            <a:ext cx="73429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l-PL" b="1" smtClean="0">
                <a:solidFill>
                  <a:srgbClr val="FF0000"/>
                </a:solidFill>
              </a:rPr>
              <a:t>19”</a:t>
            </a:r>
          </a:p>
          <a:p>
            <a:r>
              <a:rPr lang="pl-PL" b="1" smtClean="0">
                <a:solidFill>
                  <a:srgbClr val="FF0000"/>
                </a:solidFill>
              </a:rPr>
              <a:t>Modules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2" name="pole tekstowe 21"/>
          <p:cNvSpPr txBox="1"/>
          <p:nvPr/>
        </p:nvSpPr>
        <p:spPr>
          <a:xfrm>
            <a:off x="2110824" y="4983823"/>
            <a:ext cx="640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smtClean="0">
                <a:solidFill>
                  <a:srgbClr val="FF0000"/>
                </a:solidFill>
              </a:rPr>
              <a:t>Cost driving</a:t>
            </a:r>
          </a:p>
        </p:txBody>
      </p:sp>
      <p:cxnSp>
        <p:nvCxnSpPr>
          <p:cNvPr id="23" name="Łącznik prosty ze strzałką 22"/>
          <p:cNvCxnSpPr/>
          <p:nvPr/>
        </p:nvCxnSpPr>
        <p:spPr bwMode="auto">
          <a:xfrm flipV="1">
            <a:off x="2366869" y="4428351"/>
            <a:ext cx="111102" cy="555473"/>
          </a:xfrm>
          <a:prstGeom prst="straightConnector1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7581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7163" y="274638"/>
            <a:ext cx="6613525" cy="481012"/>
          </a:xfrm>
        </p:spPr>
        <p:txBody>
          <a:bodyPr anchor="ctr"/>
          <a:lstStyle/>
          <a:p>
            <a:pPr eaLnBrk="1" hangingPunct="1"/>
            <a:r>
              <a:rPr lang="pl-PL" sz="3200" b="0" smtClean="0"/>
              <a:t>WP02 devices in Installations</a:t>
            </a:r>
            <a:endParaRPr lang="en-AU" sz="3200" b="0" smtClean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101A67-97A8-438C-91FC-1E9C8C20A9D5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LLRF Collaboration Workshop</a:t>
            </a:r>
            <a:r>
              <a:rPr lang="en-US" smtClean="0"/>
              <a:t>, </a:t>
            </a:r>
            <a:r>
              <a:rPr lang="pl-PL" smtClean="0"/>
              <a:t>Warsaw</a:t>
            </a:r>
            <a:r>
              <a:rPr lang="en-US" smtClean="0"/>
              <a:t>, </a:t>
            </a:r>
            <a:r>
              <a:rPr lang="pl-PL" smtClean="0"/>
              <a:t>December</a:t>
            </a:r>
            <a:r>
              <a:rPr lang="en-US" smtClean="0"/>
              <a:t> </a:t>
            </a:r>
            <a:r>
              <a:rPr lang="pl-PL" smtClean="0"/>
              <a:t>14</a:t>
            </a:r>
            <a:r>
              <a:rPr lang="en-US" smtClean="0"/>
              <a:t>, </a:t>
            </a:r>
            <a:r>
              <a:rPr lang="en-US" dirty="0" smtClean="0"/>
              <a:t>2011                             </a:t>
            </a:r>
            <a:r>
              <a:rPr lang="en-US" dirty="0" err="1" smtClean="0"/>
              <a:t>Maciek</a:t>
            </a:r>
            <a:r>
              <a:rPr lang="en-US" dirty="0" smtClean="0"/>
              <a:t> </a:t>
            </a:r>
            <a:r>
              <a:rPr lang="en-US" dirty="0" err="1" smtClean="0"/>
              <a:t>Kudla</a:t>
            </a:r>
            <a:endParaRPr lang="en-GB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90155" y="6082886"/>
            <a:ext cx="863477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l-PL" sz="1600" b="1" smtClean="0"/>
              <a:t>MSK (N) disk: \4all\public\_xTCA_Units\Managment\DeviceManagement</a:t>
            </a:r>
            <a:r>
              <a:rPr lang="pl-PL" sz="1600" b="1" smtClean="0">
                <a:solidFill>
                  <a:srgbClr val="0066FF"/>
                </a:solidFill>
              </a:rPr>
              <a:t>Date</a:t>
            </a:r>
            <a:r>
              <a:rPr lang="pl-PL" sz="1600" b="1" smtClean="0"/>
              <a:t>.xlsm  </a:t>
            </a:r>
            <a:endParaRPr lang="en-US" sz="1600" b="1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97" y="1099795"/>
            <a:ext cx="5048955" cy="4906060"/>
          </a:xfrm>
          <a:prstGeom prst="rect">
            <a:avLst/>
          </a:prstGeom>
        </p:spPr>
      </p:pic>
      <p:sp>
        <p:nvSpPr>
          <p:cNvPr id="10" name="pole tekstowe 9"/>
          <p:cNvSpPr txBox="1"/>
          <p:nvPr/>
        </p:nvSpPr>
        <p:spPr>
          <a:xfrm>
            <a:off x="5657850" y="1099795"/>
            <a:ext cx="3267075" cy="110799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l-PL" sz="1800" b="1" smtClean="0">
                <a:solidFill>
                  <a:srgbClr val="FF0000"/>
                </a:solidFill>
              </a:rPr>
              <a:t>24</a:t>
            </a:r>
            <a:r>
              <a:rPr lang="pl-PL" sz="1800" b="1" smtClean="0"/>
              <a:t> Devices: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b="1" smtClean="0">
                <a:solidFill>
                  <a:srgbClr val="FF0000"/>
                </a:solidFill>
              </a:rPr>
              <a:t>66</a:t>
            </a:r>
            <a:r>
              <a:rPr lang="pl-PL" sz="1600" b="1" smtClean="0"/>
              <a:t> versions now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b="1" smtClean="0">
                <a:solidFill>
                  <a:srgbClr val="FF0000"/>
                </a:solidFill>
              </a:rPr>
              <a:t>but no one in final version, ready to production</a:t>
            </a:r>
            <a:endParaRPr lang="en-US" sz="1600" b="1"/>
          </a:p>
        </p:txBody>
      </p:sp>
      <p:sp>
        <p:nvSpPr>
          <p:cNvPr id="11" name="pole tekstowe 10"/>
          <p:cNvSpPr txBox="1"/>
          <p:nvPr/>
        </p:nvSpPr>
        <p:spPr>
          <a:xfrm>
            <a:off x="5657849" y="2349589"/>
            <a:ext cx="3267075" cy="86177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l-PL" sz="1800" b="1" smtClean="0">
                <a:solidFill>
                  <a:srgbClr val="FF0000"/>
                </a:solidFill>
              </a:rPr>
              <a:t>18</a:t>
            </a:r>
            <a:r>
              <a:rPr lang="pl-PL" sz="1800" b="1" smtClean="0"/>
              <a:t> LLRF installations: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b="1" smtClean="0"/>
              <a:t>Flash, AMTF, CMTB, Dlab, etc</a:t>
            </a:r>
            <a:endParaRPr lang="en-US" sz="1600" b="1"/>
          </a:p>
        </p:txBody>
      </p:sp>
      <p:sp>
        <p:nvSpPr>
          <p:cNvPr id="12" name="pole tekstowe 11"/>
          <p:cNvSpPr txBox="1"/>
          <p:nvPr/>
        </p:nvSpPr>
        <p:spPr>
          <a:xfrm>
            <a:off x="5657850" y="3383276"/>
            <a:ext cx="3267075" cy="89255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l-PL" sz="1800" b="1" smtClean="0">
                <a:solidFill>
                  <a:srgbClr val="FF0000"/>
                </a:solidFill>
              </a:rPr>
              <a:t>12</a:t>
            </a:r>
            <a:r>
              <a:rPr lang="pl-PL" sz="1800" b="1" smtClean="0"/>
              <a:t> ~Special Diagnostics</a:t>
            </a:r>
          </a:p>
          <a:p>
            <a:r>
              <a:rPr lang="pl-PL" sz="1800" b="1"/>
              <a:t> </a:t>
            </a:r>
            <a:r>
              <a:rPr lang="pl-PL" sz="1800" b="1" smtClean="0"/>
              <a:t>     installations: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b="1" smtClean="0"/>
              <a:t>Lasers, TDS, Regae, etc</a:t>
            </a:r>
            <a:endParaRPr lang="en-US" sz="1600" b="1"/>
          </a:p>
        </p:txBody>
      </p:sp>
      <p:sp>
        <p:nvSpPr>
          <p:cNvPr id="13" name="pole tekstowe 12"/>
          <p:cNvSpPr txBox="1"/>
          <p:nvPr/>
        </p:nvSpPr>
        <p:spPr>
          <a:xfrm>
            <a:off x="5657845" y="4404455"/>
            <a:ext cx="3267075" cy="110799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l-PL" sz="1800" b="1" smtClean="0"/>
              <a:t>Devices for Installations: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b="1" smtClean="0"/>
              <a:t>Installed or reserved – ~</a:t>
            </a:r>
            <a:r>
              <a:rPr lang="pl-PL" sz="1600" b="1" smtClean="0">
                <a:solidFill>
                  <a:srgbClr val="FF0000"/>
                </a:solidFill>
              </a:rPr>
              <a:t>100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1600" b="1" smtClean="0"/>
              <a:t>To be installed (produced, purchased) - ~</a:t>
            </a:r>
            <a:r>
              <a:rPr lang="pl-PL" sz="1600" b="1" smtClean="0">
                <a:solidFill>
                  <a:srgbClr val="FF0000"/>
                </a:solidFill>
              </a:rPr>
              <a:t>300</a:t>
            </a:r>
            <a:endParaRPr lang="en-US" sz="16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2221" y="273922"/>
            <a:ext cx="6613525" cy="481012"/>
          </a:xfrm>
        </p:spPr>
        <p:txBody>
          <a:bodyPr anchor="ctr"/>
          <a:lstStyle/>
          <a:p>
            <a:pPr eaLnBrk="1" hangingPunct="1"/>
            <a:r>
              <a:rPr lang="en-US" sz="3200" b="0" smtClean="0"/>
              <a:t>Preassumptions for </a:t>
            </a:r>
            <a:r>
              <a:rPr lang="pl-PL" sz="3200" b="0" smtClean="0"/>
              <a:t>d</a:t>
            </a:r>
            <a:r>
              <a:rPr lang="en-US" sz="3200" b="0" smtClean="0"/>
              <a:t>evice tests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2A7862-48A9-4173-AB69-FB7D62006E65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LLRF Collaboration Workshop</a:t>
            </a:r>
            <a:r>
              <a:rPr lang="en-US" smtClean="0"/>
              <a:t>, </a:t>
            </a:r>
            <a:r>
              <a:rPr lang="pl-PL" smtClean="0"/>
              <a:t>Warsaw</a:t>
            </a:r>
            <a:r>
              <a:rPr lang="en-US" smtClean="0"/>
              <a:t>,</a:t>
            </a:r>
            <a:r>
              <a:rPr lang="pl-PL" smtClean="0"/>
              <a:t> December</a:t>
            </a:r>
            <a:r>
              <a:rPr lang="en-US" smtClean="0"/>
              <a:t> </a:t>
            </a:r>
            <a:r>
              <a:rPr lang="pl-PL" smtClean="0"/>
              <a:t>14</a:t>
            </a:r>
            <a:r>
              <a:rPr lang="en-US" smtClean="0"/>
              <a:t>, </a:t>
            </a:r>
            <a:r>
              <a:rPr lang="en-US" dirty="0" smtClean="0"/>
              <a:t>2011                             </a:t>
            </a:r>
            <a:r>
              <a:rPr lang="en-US" dirty="0" err="1" smtClean="0"/>
              <a:t>Maciek</a:t>
            </a:r>
            <a:r>
              <a:rPr lang="en-US" dirty="0" smtClean="0"/>
              <a:t> </a:t>
            </a:r>
            <a:r>
              <a:rPr lang="en-US" dirty="0" err="1" smtClean="0"/>
              <a:t>Kudla</a:t>
            </a:r>
            <a:endParaRPr lang="en-GB" dirty="0"/>
          </a:p>
        </p:txBody>
      </p:sp>
      <p:sp>
        <p:nvSpPr>
          <p:cNvPr id="7" name="Rectangle 3"/>
          <p:cNvSpPr txBox="1">
            <a:spLocks noChangeAspect="1" noChangeArrowheads="1"/>
          </p:cNvSpPr>
          <p:nvPr/>
        </p:nvSpPr>
        <p:spPr bwMode="auto">
          <a:xfrm>
            <a:off x="495577" y="1605009"/>
            <a:ext cx="7996391" cy="404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1pPr>
            <a:lvl2pPr marL="558800" indent="-258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2pPr>
            <a:lvl3pPr marL="817563" indent="-2571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3pPr>
            <a:lvl4pPr marL="1077913" indent="-258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  <a:cs typeface="ＭＳ Ｐゴシック"/>
              </a:defRPr>
            </a:lvl4pPr>
            <a:lvl5pPr marL="1312863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  <a:cs typeface="ＭＳ Ｐゴシック"/>
              </a:defRPr>
            </a:lvl5pPr>
            <a:lvl6pPr marL="17700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pl-PL" sz="1800" b="1"/>
              <a:t>p</a:t>
            </a:r>
            <a:r>
              <a:rPr lang="pl-PL" sz="1800" b="1" smtClean="0"/>
              <a:t>roposal </a:t>
            </a:r>
            <a:r>
              <a:rPr lang="pl-PL" sz="1800" b="1"/>
              <a:t>to divide the Production </a:t>
            </a:r>
            <a:r>
              <a:rPr lang="pl-PL" sz="1800" b="1" smtClean="0"/>
              <a:t>contracts </a:t>
            </a:r>
            <a:r>
              <a:rPr lang="pl-PL" sz="1800" b="1"/>
              <a:t>into two parts: 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1800" b="1">
                <a:solidFill>
                  <a:srgbClr val="FF0000"/>
                </a:solidFill>
              </a:rPr>
              <a:t>preproduction (~5%)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1800" b="1" smtClean="0">
                <a:solidFill>
                  <a:srgbClr val="FF0000"/>
                </a:solidFill>
              </a:rPr>
              <a:t>full production </a:t>
            </a:r>
            <a:r>
              <a:rPr lang="pl-PL" sz="1800" b="1">
                <a:solidFill>
                  <a:srgbClr val="FF0000"/>
                </a:solidFill>
              </a:rPr>
              <a:t>(~95</a:t>
            </a:r>
            <a:r>
              <a:rPr lang="pl-PL" sz="1800" b="1" smtClean="0">
                <a:solidFill>
                  <a:srgbClr val="FF0000"/>
                </a:solidFill>
              </a:rPr>
              <a:t>%)</a:t>
            </a:r>
            <a:endParaRPr lang="pl-PL" sz="1800" b="1" smtClean="0"/>
          </a:p>
          <a:p>
            <a:pPr eaLnBrk="1" hangingPunct="1">
              <a:lnSpc>
                <a:spcPct val="90000"/>
              </a:lnSpc>
            </a:pPr>
            <a:r>
              <a:rPr lang="pl-PL" sz="1800" b="1"/>
              <a:t>a</a:t>
            </a:r>
            <a:r>
              <a:rPr lang="en-US" sz="1800" b="1" smtClean="0"/>
              <a:t>ll device functions (inputs, outputs, links, memories, d</a:t>
            </a:r>
            <a:r>
              <a:rPr lang="pl-PL" sz="1800" b="1" smtClean="0"/>
              <a:t>o</a:t>
            </a:r>
            <a:r>
              <a:rPr lang="en-US" sz="1800" b="1" smtClean="0"/>
              <a:t>wnload schemes, </a:t>
            </a:r>
            <a:r>
              <a:rPr lang="pl-PL" sz="1800" b="1" smtClean="0"/>
              <a:t>interfaces, </a:t>
            </a:r>
            <a:r>
              <a:rPr lang="en-US" sz="1800" b="1" smtClean="0"/>
              <a:t>etc) has to be tested</a:t>
            </a:r>
            <a:endParaRPr lang="pl-PL" sz="1800" b="1" smtClean="0"/>
          </a:p>
          <a:p>
            <a:pPr eaLnBrk="1" hangingPunct="1">
              <a:lnSpc>
                <a:spcPct val="90000"/>
              </a:lnSpc>
            </a:pPr>
            <a:r>
              <a:rPr lang="pl-PL" sz="1800" b="1" smtClean="0"/>
              <a:t>production test procedures </a:t>
            </a:r>
            <a:r>
              <a:rPr lang="pl-PL" sz="1800" b="1"/>
              <a:t>strategy </a:t>
            </a:r>
            <a:r>
              <a:rPr lang="pl-PL" sz="1800" b="1" smtClean="0"/>
              <a:t>to be defined </a:t>
            </a:r>
          </a:p>
          <a:p>
            <a:pPr eaLnBrk="1" hangingPunct="1">
              <a:lnSpc>
                <a:spcPct val="90000"/>
              </a:lnSpc>
            </a:pPr>
            <a:r>
              <a:rPr lang="pl-PL" sz="1800" b="1" smtClean="0"/>
              <a:t>t</a:t>
            </a:r>
            <a:r>
              <a:rPr lang="en-US" sz="1800" b="1" smtClean="0"/>
              <a:t>est stands </a:t>
            </a:r>
            <a:r>
              <a:rPr lang="pl-PL" sz="1800" b="1" smtClean="0"/>
              <a:t>(hardware, software) </a:t>
            </a:r>
            <a:r>
              <a:rPr lang="en-US" sz="1800" b="1" smtClean="0"/>
              <a:t>for Factory </a:t>
            </a:r>
            <a:r>
              <a:rPr lang="pl-PL" sz="1800" b="1" smtClean="0"/>
              <a:t>and DESY </a:t>
            </a:r>
            <a:r>
              <a:rPr lang="en-US" sz="1800" b="1" smtClean="0"/>
              <a:t>device tests needed</a:t>
            </a:r>
            <a:endParaRPr lang="pl-PL" sz="1800" b="1" smtClean="0"/>
          </a:p>
          <a:p>
            <a:pPr eaLnBrk="1" hangingPunct="1">
              <a:lnSpc>
                <a:spcPct val="90000"/>
              </a:lnSpc>
            </a:pPr>
            <a:endParaRPr lang="en-US" sz="1800" b="1" smtClean="0"/>
          </a:p>
          <a:p>
            <a:pPr eaLnBrk="1" hangingPunct="1">
              <a:lnSpc>
                <a:spcPct val="90000"/>
              </a:lnSpc>
            </a:pPr>
            <a:endParaRPr lang="en-US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228600" y="1309688"/>
            <a:ext cx="8686800" cy="4645944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pl-PL" b="1" smtClean="0">
                <a:solidFill>
                  <a:srgbClr val="00B050"/>
                </a:solidFill>
              </a:rPr>
              <a:t>When final device version established -&gt;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pl-PL" sz="1800" b="1" smtClean="0">
                <a:solidFill>
                  <a:srgbClr val="FF0000"/>
                </a:solidFill>
              </a:rPr>
              <a:t>DEVICES</a:t>
            </a:r>
          </a:p>
          <a:p>
            <a:pPr eaLnBrk="1" hangingPunct="1">
              <a:lnSpc>
                <a:spcPct val="90000"/>
              </a:lnSpc>
            </a:pPr>
            <a:r>
              <a:rPr lang="pl-PL" sz="1800" b="1" smtClean="0"/>
              <a:t>Preproduction  (~</a:t>
            </a:r>
            <a:r>
              <a:rPr lang="pl-PL" sz="1800" b="1"/>
              <a:t>5</a:t>
            </a:r>
            <a:r>
              <a:rPr lang="pl-PL" sz="1800" b="1" smtClean="0"/>
              <a:t>% of XFEL devices)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1800" b="1" smtClean="0"/>
              <a:t>Factory device tests (using the test stand built in DESY or in collaboration)  </a:t>
            </a:r>
            <a:r>
              <a:rPr lang="pl-PL" sz="1800" b="1" smtClean="0">
                <a:solidFill>
                  <a:srgbClr val="00B0F0"/>
                </a:solidFill>
              </a:rPr>
              <a:t>-&gt; Factory Test Report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1800" b="1" smtClean="0"/>
              <a:t>All produced device - DESY device tests </a:t>
            </a:r>
          </a:p>
          <a:p>
            <a:pPr lvl="2" eaLnBrk="1" hangingPunct="1">
              <a:lnSpc>
                <a:spcPct val="90000"/>
              </a:lnSpc>
            </a:pPr>
            <a:r>
              <a:rPr lang="pl-PL" sz="1800" b="1"/>
              <a:t>R</a:t>
            </a:r>
            <a:r>
              <a:rPr lang="pl-PL" sz="1800" b="1" smtClean="0"/>
              <a:t>epetition of Factory device tests </a:t>
            </a:r>
            <a:r>
              <a:rPr lang="pl-PL" sz="1800" b="1" smtClean="0">
                <a:solidFill>
                  <a:srgbClr val="00B0F0"/>
                </a:solidFill>
              </a:rPr>
              <a:t>-&gt; DESY Test Report</a:t>
            </a:r>
          </a:p>
          <a:p>
            <a:pPr lvl="2" eaLnBrk="1" hangingPunct="1">
              <a:lnSpc>
                <a:spcPct val="90000"/>
              </a:lnSpc>
            </a:pPr>
            <a:r>
              <a:rPr lang="pl-PL" sz="1800" b="1" smtClean="0"/>
              <a:t>System tests (CMTB, ACC1, etc) </a:t>
            </a:r>
            <a:r>
              <a:rPr lang="pl-PL" sz="1800" b="1" smtClean="0">
                <a:solidFill>
                  <a:srgbClr val="00B0F0"/>
                </a:solidFill>
              </a:rPr>
              <a:t>-&gt; check for integral tests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pl-PL" sz="1800" b="1">
                <a:solidFill>
                  <a:srgbClr val="00B050"/>
                </a:solidFill>
              </a:rPr>
              <a:t>If everything OK </a:t>
            </a:r>
            <a:r>
              <a:rPr lang="pl-PL" sz="1800" b="1" smtClean="0">
                <a:solidFill>
                  <a:srgbClr val="00B050"/>
                </a:solidFill>
              </a:rPr>
              <a:t>-&gt; </a:t>
            </a:r>
          </a:p>
          <a:p>
            <a:pPr eaLnBrk="1" hangingPunct="1">
              <a:lnSpc>
                <a:spcPct val="90000"/>
              </a:lnSpc>
            </a:pPr>
            <a:r>
              <a:rPr lang="pl-PL" sz="1800" b="1" smtClean="0"/>
              <a:t>Production (95% of device) </a:t>
            </a:r>
            <a:r>
              <a:rPr lang="pl-PL" sz="1800" b="1" smtClean="0">
                <a:solidFill>
                  <a:srgbClr val="FF0000"/>
                </a:solidFill>
              </a:rPr>
              <a:t>the same technology as preproduction!!!</a:t>
            </a:r>
            <a:endParaRPr lang="pl-PL" sz="1800" b="1" smtClean="0"/>
          </a:p>
          <a:p>
            <a:pPr lvl="1" eaLnBrk="1" hangingPunct="1">
              <a:lnSpc>
                <a:spcPct val="90000"/>
              </a:lnSpc>
            </a:pPr>
            <a:r>
              <a:rPr lang="pl-PL" sz="1800" b="1"/>
              <a:t>Device Factory </a:t>
            </a:r>
            <a:r>
              <a:rPr lang="pl-PL" sz="1800" b="1" smtClean="0"/>
              <a:t>tests as before </a:t>
            </a:r>
            <a:r>
              <a:rPr lang="pl-PL" sz="1800" b="1" smtClean="0">
                <a:solidFill>
                  <a:srgbClr val="00B0F0"/>
                </a:solidFill>
              </a:rPr>
              <a:t>-&gt; </a:t>
            </a:r>
            <a:r>
              <a:rPr lang="pl-PL" sz="1800" b="1">
                <a:solidFill>
                  <a:srgbClr val="00B0F0"/>
                </a:solidFill>
              </a:rPr>
              <a:t>Factory Test Report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1800" b="1" smtClean="0"/>
              <a:t>Selective DESY </a:t>
            </a:r>
            <a:r>
              <a:rPr lang="pl-PL" sz="1800" b="1"/>
              <a:t>device tests </a:t>
            </a:r>
            <a:r>
              <a:rPr lang="pl-PL" sz="1800" b="1" smtClean="0"/>
              <a:t>(~5%)</a:t>
            </a:r>
            <a:endParaRPr lang="pl-PL" sz="1800" b="1"/>
          </a:p>
          <a:p>
            <a:pPr lvl="2" eaLnBrk="1" hangingPunct="1">
              <a:lnSpc>
                <a:spcPct val="90000"/>
              </a:lnSpc>
            </a:pPr>
            <a:r>
              <a:rPr lang="pl-PL" sz="1800" b="1" smtClean="0"/>
              <a:t>Repetition </a:t>
            </a:r>
            <a:r>
              <a:rPr lang="pl-PL" sz="1800" b="1"/>
              <a:t>of Device Factory </a:t>
            </a:r>
            <a:r>
              <a:rPr lang="pl-PL" sz="1800" b="1" smtClean="0"/>
              <a:t>tests </a:t>
            </a:r>
            <a:r>
              <a:rPr lang="pl-PL" sz="1800" b="1">
                <a:solidFill>
                  <a:srgbClr val="00B0F0"/>
                </a:solidFill>
              </a:rPr>
              <a:t>-&gt; DESY Test </a:t>
            </a:r>
            <a:r>
              <a:rPr lang="pl-PL" sz="1800" b="1" smtClean="0">
                <a:solidFill>
                  <a:srgbClr val="00B0F0"/>
                </a:solidFill>
              </a:rPr>
              <a:t>Report</a:t>
            </a:r>
            <a:endParaRPr lang="pl-PL" sz="1800" b="1"/>
          </a:p>
          <a:p>
            <a:pPr lvl="2" eaLnBrk="1" hangingPunct="1">
              <a:lnSpc>
                <a:spcPct val="90000"/>
              </a:lnSpc>
            </a:pPr>
            <a:r>
              <a:rPr lang="pl-PL" sz="1800" b="1"/>
              <a:t>System tests (CMTB, ACC1, etc) </a:t>
            </a:r>
            <a:r>
              <a:rPr lang="pl-PL" sz="1800" b="1">
                <a:solidFill>
                  <a:srgbClr val="00B0F0"/>
                </a:solidFill>
              </a:rPr>
              <a:t>-&gt; check for integral tests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059873" y="341313"/>
            <a:ext cx="7335981" cy="481012"/>
          </a:xfrm>
        </p:spPr>
        <p:txBody>
          <a:bodyPr anchor="ctr"/>
          <a:lstStyle/>
          <a:p>
            <a:pPr eaLnBrk="1" hangingPunct="1"/>
            <a:r>
              <a:rPr lang="pl-PL" sz="3200" b="0" smtClean="0"/>
              <a:t>Device Production and Tests – Strategy</a:t>
            </a:r>
            <a:endParaRPr lang="en-US" sz="3200" b="0" dirty="0" smtClean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2D0358-24C5-4F83-BEFA-809E5F7665B2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LLRF Collaboration Workshop</a:t>
            </a:r>
            <a:r>
              <a:rPr lang="en-US" smtClean="0"/>
              <a:t>, </a:t>
            </a:r>
            <a:r>
              <a:rPr lang="pl-PL" smtClean="0"/>
              <a:t>Warsaw</a:t>
            </a:r>
            <a:r>
              <a:rPr lang="en-US" smtClean="0"/>
              <a:t>, </a:t>
            </a:r>
            <a:r>
              <a:rPr lang="pl-PL" smtClean="0"/>
              <a:t>December</a:t>
            </a:r>
            <a:r>
              <a:rPr lang="en-US" smtClean="0"/>
              <a:t> </a:t>
            </a:r>
            <a:r>
              <a:rPr lang="pl-PL" smtClean="0"/>
              <a:t>14</a:t>
            </a:r>
            <a:r>
              <a:rPr lang="en-US" smtClean="0"/>
              <a:t>, </a:t>
            </a:r>
            <a:r>
              <a:rPr lang="en-US" dirty="0" smtClean="0"/>
              <a:t>2011                             </a:t>
            </a:r>
            <a:r>
              <a:rPr lang="en-US" dirty="0" err="1" smtClean="0"/>
              <a:t>Maciek</a:t>
            </a:r>
            <a:r>
              <a:rPr lang="en-US" dirty="0" smtClean="0"/>
              <a:t> </a:t>
            </a:r>
            <a:r>
              <a:rPr lang="en-US" dirty="0" err="1" smtClean="0"/>
              <a:t>Kudla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419379" y="1316614"/>
            <a:ext cx="7996391" cy="479542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pl-PL" sz="1800" b="1" smtClean="0">
                <a:solidFill>
                  <a:srgbClr val="00B050"/>
                </a:solidFill>
              </a:rPr>
              <a:t>When all device accepted -&gt;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pl-PL" sz="1800" b="1" smtClean="0">
                <a:solidFill>
                  <a:srgbClr val="FF0000"/>
                </a:solidFill>
              </a:rPr>
              <a:t>CRATE</a:t>
            </a:r>
          </a:p>
          <a:p>
            <a:pPr eaLnBrk="1" hangingPunct="1">
              <a:lnSpc>
                <a:spcPct val="90000"/>
              </a:lnSpc>
            </a:pPr>
            <a:r>
              <a:rPr lang="pl-PL" sz="1800" b="1" smtClean="0"/>
              <a:t>Crate assembly (all modules, all internal connections)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1800" b="1"/>
              <a:t>DESY </a:t>
            </a:r>
            <a:r>
              <a:rPr lang="pl-PL" sz="1800" b="1" smtClean="0"/>
              <a:t>mTCA Crate tests (the purpose: check in fully occupied crate, all links to, downloading,  performance check, etc ) </a:t>
            </a:r>
            <a:r>
              <a:rPr lang="pl-PL" sz="1800" b="1" smtClean="0">
                <a:solidFill>
                  <a:srgbClr val="00B0F0"/>
                </a:solidFill>
              </a:rPr>
              <a:t>-&gt; </a:t>
            </a:r>
            <a:r>
              <a:rPr lang="pl-PL" sz="1800" b="1">
                <a:solidFill>
                  <a:srgbClr val="00B0F0"/>
                </a:solidFill>
              </a:rPr>
              <a:t>DESY </a:t>
            </a:r>
            <a:r>
              <a:rPr lang="pl-PL" sz="1800" b="1" smtClean="0">
                <a:solidFill>
                  <a:srgbClr val="00B0F0"/>
                </a:solidFill>
              </a:rPr>
              <a:t>Crate </a:t>
            </a:r>
            <a:r>
              <a:rPr lang="pl-PL" sz="1800" b="1">
                <a:solidFill>
                  <a:srgbClr val="00B0F0"/>
                </a:solidFill>
              </a:rPr>
              <a:t>Test </a:t>
            </a:r>
            <a:r>
              <a:rPr lang="pl-PL" sz="1800" b="1" smtClean="0">
                <a:solidFill>
                  <a:srgbClr val="00B0F0"/>
                </a:solidFill>
              </a:rPr>
              <a:t>Report</a:t>
            </a:r>
          </a:p>
          <a:p>
            <a:pPr marL="39687" indent="0" eaLnBrk="1" hangingPunct="1">
              <a:lnSpc>
                <a:spcPct val="90000"/>
              </a:lnSpc>
              <a:buNone/>
            </a:pPr>
            <a:endParaRPr lang="pl-PL" sz="1800" b="1" smtClean="0">
              <a:solidFill>
                <a:srgbClr val="00B050"/>
              </a:solidFill>
            </a:endParaRPr>
          </a:p>
          <a:p>
            <a:pPr marL="39687" indent="0" eaLnBrk="1" hangingPunct="1">
              <a:lnSpc>
                <a:spcPct val="90000"/>
              </a:lnSpc>
              <a:buNone/>
            </a:pPr>
            <a:r>
              <a:rPr lang="pl-PL" sz="1800" b="1" smtClean="0">
                <a:solidFill>
                  <a:srgbClr val="00B050"/>
                </a:solidFill>
              </a:rPr>
              <a:t>When </a:t>
            </a:r>
            <a:r>
              <a:rPr lang="pl-PL" sz="1800" b="1">
                <a:solidFill>
                  <a:srgbClr val="00B050"/>
                </a:solidFill>
              </a:rPr>
              <a:t>all </a:t>
            </a:r>
            <a:r>
              <a:rPr lang="pl-PL" sz="1800" b="1" smtClean="0">
                <a:solidFill>
                  <a:srgbClr val="00B050"/>
                </a:solidFill>
              </a:rPr>
              <a:t>crate tests passed -&gt;</a:t>
            </a:r>
          </a:p>
          <a:p>
            <a:pPr marL="39687" indent="0" eaLnBrk="1" hangingPunct="1">
              <a:lnSpc>
                <a:spcPct val="90000"/>
              </a:lnSpc>
              <a:buNone/>
            </a:pPr>
            <a:r>
              <a:rPr lang="pl-PL" sz="1800" b="1">
                <a:solidFill>
                  <a:srgbClr val="FF0000"/>
                </a:solidFill>
              </a:rPr>
              <a:t>RACK CONTINER</a:t>
            </a:r>
          </a:p>
          <a:p>
            <a:pPr eaLnBrk="1" hangingPunct="1">
              <a:lnSpc>
                <a:spcPct val="90000"/>
              </a:lnSpc>
            </a:pPr>
            <a:r>
              <a:rPr lang="pl-PL" sz="1800" b="1" smtClean="0"/>
              <a:t>Assembly the LLRF </a:t>
            </a:r>
            <a:r>
              <a:rPr lang="pl-PL" sz="1800" b="1"/>
              <a:t>r</a:t>
            </a:r>
            <a:r>
              <a:rPr lang="pl-PL" sz="1800" b="1" smtClean="0"/>
              <a:t>ack container (all 19” modules, mTCA crate, all in rack interconnections, clocks)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1800" b="1" smtClean="0"/>
              <a:t>DESY Rack tests (the purpose: interconnection test, long time operation, etc) </a:t>
            </a:r>
            <a:r>
              <a:rPr lang="pl-PL" sz="1800" b="1" smtClean="0">
                <a:solidFill>
                  <a:srgbClr val="00B0F0"/>
                </a:solidFill>
              </a:rPr>
              <a:t>-&gt; </a:t>
            </a:r>
            <a:r>
              <a:rPr lang="pl-PL" sz="1800" b="1">
                <a:solidFill>
                  <a:srgbClr val="00B0F0"/>
                </a:solidFill>
              </a:rPr>
              <a:t>DESY </a:t>
            </a:r>
            <a:r>
              <a:rPr lang="pl-PL" sz="1800" b="1" smtClean="0">
                <a:solidFill>
                  <a:srgbClr val="00B0F0"/>
                </a:solidFill>
              </a:rPr>
              <a:t>Rack container Test Report</a:t>
            </a:r>
          </a:p>
          <a:p>
            <a:pPr marL="39687" indent="0" eaLnBrk="1" hangingPunct="1">
              <a:lnSpc>
                <a:spcPct val="90000"/>
              </a:lnSpc>
              <a:buNone/>
            </a:pPr>
            <a:r>
              <a:rPr lang="pl-PL" sz="1800" b="1">
                <a:solidFill>
                  <a:srgbClr val="00B050"/>
                </a:solidFill>
              </a:rPr>
              <a:t>When </a:t>
            </a:r>
            <a:r>
              <a:rPr lang="pl-PL" sz="1800" b="1" smtClean="0">
                <a:solidFill>
                  <a:srgbClr val="00B050"/>
                </a:solidFill>
              </a:rPr>
              <a:t>rack tested -&gt;</a:t>
            </a:r>
          </a:p>
          <a:p>
            <a:pPr eaLnBrk="1" hangingPunct="1">
              <a:lnSpc>
                <a:spcPct val="90000"/>
              </a:lnSpc>
            </a:pPr>
            <a:r>
              <a:rPr lang="pl-PL" sz="1800" b="1" smtClean="0"/>
              <a:t>Move fully assembled to Rack Storage</a:t>
            </a:r>
          </a:p>
          <a:p>
            <a:pPr eaLnBrk="1" hangingPunct="1">
              <a:lnSpc>
                <a:spcPct val="90000"/>
              </a:lnSpc>
            </a:pPr>
            <a:r>
              <a:rPr lang="pl-PL" sz="1800" b="1" smtClean="0"/>
              <a:t>Install rack in XFEL, etc</a:t>
            </a:r>
            <a:endParaRPr lang="pl-PL" sz="1800" b="1"/>
          </a:p>
          <a:p>
            <a:pPr marL="39687" indent="0" eaLnBrk="1" hangingPunct="1">
              <a:lnSpc>
                <a:spcPct val="90000"/>
              </a:lnSpc>
              <a:buNone/>
            </a:pPr>
            <a:endParaRPr lang="pl-PL" sz="1800" b="1">
              <a:solidFill>
                <a:srgbClr val="00B050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pl-PL" sz="1800" b="1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276350" y="341313"/>
            <a:ext cx="7059613" cy="481012"/>
          </a:xfrm>
        </p:spPr>
        <p:txBody>
          <a:bodyPr anchor="ctr"/>
          <a:lstStyle/>
          <a:p>
            <a:pPr eaLnBrk="1" hangingPunct="1"/>
            <a:r>
              <a:rPr lang="pl-PL" sz="3200" b="0" smtClean="0"/>
              <a:t>Integration tests – Strategy </a:t>
            </a:r>
            <a:endParaRPr lang="en-US" sz="3200" b="0" dirty="0" smtClean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2D0358-24C5-4F83-BEFA-809E5F7665B2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LLRF Collaboration Workshop</a:t>
            </a:r>
            <a:r>
              <a:rPr lang="en-US" smtClean="0"/>
              <a:t>, </a:t>
            </a:r>
            <a:r>
              <a:rPr lang="pl-PL" smtClean="0"/>
              <a:t>Warsaw</a:t>
            </a:r>
            <a:r>
              <a:rPr lang="en-US" smtClean="0"/>
              <a:t>, </a:t>
            </a:r>
            <a:r>
              <a:rPr lang="pl-PL" smtClean="0"/>
              <a:t>December</a:t>
            </a:r>
            <a:r>
              <a:rPr lang="en-US" smtClean="0"/>
              <a:t> </a:t>
            </a:r>
            <a:r>
              <a:rPr lang="pl-PL" smtClean="0"/>
              <a:t>14</a:t>
            </a:r>
            <a:r>
              <a:rPr lang="en-US" smtClean="0"/>
              <a:t>, </a:t>
            </a:r>
            <a:r>
              <a:rPr lang="en-US" dirty="0" smtClean="0"/>
              <a:t>2011                             </a:t>
            </a:r>
            <a:r>
              <a:rPr lang="en-US" dirty="0" err="1" smtClean="0"/>
              <a:t>Maciek</a:t>
            </a:r>
            <a:r>
              <a:rPr lang="en-US" dirty="0" smtClean="0"/>
              <a:t> </a:t>
            </a:r>
            <a:r>
              <a:rPr lang="en-US" dirty="0" err="1" smtClean="0"/>
              <a:t>Kudla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49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2221" y="273922"/>
            <a:ext cx="6613525" cy="481012"/>
          </a:xfrm>
        </p:spPr>
        <p:txBody>
          <a:bodyPr anchor="ctr"/>
          <a:lstStyle/>
          <a:p>
            <a:pPr eaLnBrk="1" hangingPunct="1"/>
            <a:r>
              <a:rPr lang="pl-PL" sz="3200" b="0" smtClean="0"/>
              <a:t>WP02 Testing Structure</a:t>
            </a:r>
            <a:endParaRPr lang="en-GB" sz="3200" b="0" dirty="0" smtClean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2A7862-48A9-4173-AB69-FB7D62006E65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LLRF Collaboration Workshop</a:t>
            </a:r>
            <a:r>
              <a:rPr lang="en-US" smtClean="0"/>
              <a:t>, </a:t>
            </a:r>
            <a:r>
              <a:rPr lang="pl-PL" smtClean="0"/>
              <a:t>Warsaw</a:t>
            </a:r>
            <a:r>
              <a:rPr lang="en-US" smtClean="0"/>
              <a:t>, </a:t>
            </a:r>
            <a:r>
              <a:rPr lang="pl-PL" smtClean="0"/>
              <a:t>December</a:t>
            </a:r>
            <a:r>
              <a:rPr lang="en-US" smtClean="0"/>
              <a:t> </a:t>
            </a:r>
            <a:r>
              <a:rPr lang="pl-PL" smtClean="0"/>
              <a:t>14</a:t>
            </a:r>
            <a:r>
              <a:rPr lang="en-US" smtClean="0"/>
              <a:t>, </a:t>
            </a:r>
            <a:r>
              <a:rPr lang="en-US" dirty="0" smtClean="0"/>
              <a:t>2011                             </a:t>
            </a:r>
            <a:r>
              <a:rPr lang="en-US" dirty="0" err="1" smtClean="0"/>
              <a:t>Maciek</a:t>
            </a:r>
            <a:r>
              <a:rPr lang="en-US" dirty="0" smtClean="0"/>
              <a:t> </a:t>
            </a:r>
            <a:r>
              <a:rPr lang="en-US" dirty="0" err="1" smtClean="0"/>
              <a:t>Kudla</a:t>
            </a:r>
            <a:endParaRPr lang="en-GB" dirty="0"/>
          </a:p>
        </p:txBody>
      </p:sp>
      <p:sp>
        <p:nvSpPr>
          <p:cNvPr id="8" name="pole tekstowe 7"/>
          <p:cNvSpPr txBox="1"/>
          <p:nvPr/>
        </p:nvSpPr>
        <p:spPr>
          <a:xfrm rot="16200000">
            <a:off x="7958716" y="5559517"/>
            <a:ext cx="255867" cy="1465619"/>
          </a:xfrm>
          <a:prstGeom prst="rect">
            <a:avLst/>
          </a:prstGeom>
          <a:noFill/>
        </p:spPr>
        <p:txBody>
          <a:bodyPr vert="vert" wrap="square" lIns="20016" tIns="10008" rIns="20016" bIns="10008">
            <a:spAutoFit/>
          </a:bodyPr>
          <a:lstStyle/>
          <a:p>
            <a:pPr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pl-PL" sz="1400" dirty="0" err="1">
                <a:solidFill>
                  <a:srgbClr val="0070C0"/>
                </a:solidFill>
                <a:latin typeface="Arial" charset="0"/>
                <a:ea typeface="ＭＳ Ｐゴシック" pitchFamily="112" charset="-128"/>
                <a:cs typeface="+mn-cs"/>
              </a:rPr>
              <a:t>Courtesy</a:t>
            </a:r>
            <a:r>
              <a:rPr lang="pl-PL" sz="1400" dirty="0">
                <a:solidFill>
                  <a:srgbClr val="0070C0"/>
                </a:solidFill>
                <a:latin typeface="Arial" charset="0"/>
                <a:ea typeface="ＭＳ Ｐゴシック" pitchFamily="112" charset="-128"/>
                <a:cs typeface="+mn-cs"/>
              </a:rPr>
              <a:t> </a:t>
            </a:r>
            <a:r>
              <a:rPr lang="pl-PL" sz="1400" dirty="0" err="1">
                <a:solidFill>
                  <a:srgbClr val="0070C0"/>
                </a:solidFill>
                <a:latin typeface="Arial" charset="0"/>
                <a:ea typeface="ＭＳ Ｐゴシック" pitchFamily="112" charset="-128"/>
                <a:cs typeface="+mn-cs"/>
              </a:rPr>
              <a:t>F.Eints</a:t>
            </a:r>
            <a:endParaRPr lang="en-US" sz="1400" dirty="0">
              <a:solidFill>
                <a:srgbClr val="0070C0"/>
              </a:solidFill>
              <a:latin typeface="Arial" charset="0"/>
              <a:ea typeface="ＭＳ Ｐゴシック" pitchFamily="112" charset="-128"/>
              <a:cs typeface="+mn-cs"/>
            </a:endParaRPr>
          </a:p>
        </p:txBody>
      </p:sp>
      <p:sp>
        <p:nvSpPr>
          <p:cNvPr id="7" name="Text Box 1677"/>
          <p:cNvSpPr txBox="1">
            <a:spLocks noChangeArrowheads="1"/>
          </p:cNvSpPr>
          <p:nvPr/>
        </p:nvSpPr>
        <p:spPr bwMode="auto">
          <a:xfrm>
            <a:off x="0" y="1036638"/>
            <a:ext cx="9144000" cy="389543"/>
          </a:xfrm>
          <a:prstGeom prst="rect">
            <a:avLst/>
          </a:prstGeom>
          <a:solidFill>
            <a:srgbClr val="FD93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016" tIns="10008" rIns="20016" bIns="10008">
            <a:spAutoFit/>
          </a:bodyPr>
          <a:lstStyle>
            <a:lvl1pPr defTabSz="912813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marL="742950" indent="-285750" defTabSz="912813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marL="1143000" indent="-228600" defTabSz="912813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marL="1600200" indent="-228600" defTabSz="912813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marL="2057400" indent="-228600" defTabSz="912813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</a:pPr>
            <a:r>
              <a:rPr lang="en-US" sz="2400" b="1" smtClean="0">
                <a:solidFill>
                  <a:srgbClr val="26004D"/>
                </a:solidFill>
              </a:rPr>
              <a:t>WP02 Process Map (1/2) </a:t>
            </a:r>
            <a:endParaRPr lang="en-US" sz="2400" b="1">
              <a:solidFill>
                <a:srgbClr val="26004D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71" y="1426181"/>
            <a:ext cx="8272472" cy="478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Prostokąt 8"/>
          <p:cNvSpPr/>
          <p:nvPr/>
        </p:nvSpPr>
        <p:spPr bwMode="auto">
          <a:xfrm>
            <a:off x="1482436" y="2514600"/>
            <a:ext cx="540328" cy="1939636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" name="Prostokąt 9"/>
          <p:cNvSpPr/>
          <p:nvPr/>
        </p:nvSpPr>
        <p:spPr bwMode="auto">
          <a:xfrm>
            <a:off x="2022764" y="2514600"/>
            <a:ext cx="457200" cy="1634836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1" name="Prostokąt 10"/>
          <p:cNvSpPr/>
          <p:nvPr/>
        </p:nvSpPr>
        <p:spPr bwMode="auto">
          <a:xfrm>
            <a:off x="4038600" y="4371109"/>
            <a:ext cx="457200" cy="450272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1482436" y="1757339"/>
            <a:ext cx="63731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l-PL" b="1" smtClean="0">
                <a:solidFill>
                  <a:srgbClr val="FF0000"/>
                </a:solidFill>
              </a:rPr>
              <a:t>Factory</a:t>
            </a:r>
          </a:p>
          <a:p>
            <a:r>
              <a:rPr lang="pl-PL" b="1" smtClean="0">
                <a:solidFill>
                  <a:srgbClr val="FF0000"/>
                </a:solidFill>
              </a:rPr>
              <a:t>Tests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2022763" y="4881539"/>
            <a:ext cx="561109" cy="5078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l-PL" b="1" smtClean="0">
                <a:solidFill>
                  <a:srgbClr val="FF0000"/>
                </a:solidFill>
              </a:rPr>
              <a:t>DESY</a:t>
            </a:r>
          </a:p>
          <a:p>
            <a:r>
              <a:rPr lang="pl-PL" b="1" smtClean="0">
                <a:solidFill>
                  <a:srgbClr val="FF0000"/>
                </a:solidFill>
              </a:rPr>
              <a:t>Device</a:t>
            </a:r>
          </a:p>
          <a:p>
            <a:r>
              <a:rPr lang="pl-PL" b="1" smtClean="0">
                <a:solidFill>
                  <a:srgbClr val="FF0000"/>
                </a:solidFill>
              </a:rPr>
              <a:t>Tests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038600" y="3484418"/>
            <a:ext cx="533400" cy="5078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l-PL" b="1" smtClean="0">
                <a:solidFill>
                  <a:srgbClr val="FF0000"/>
                </a:solidFill>
              </a:rPr>
              <a:t>DesyRack Tests</a:t>
            </a:r>
          </a:p>
        </p:txBody>
      </p:sp>
      <p:cxnSp>
        <p:nvCxnSpPr>
          <p:cNvPr id="15" name="Łącznik prosty ze strzałką 14"/>
          <p:cNvCxnSpPr/>
          <p:nvPr/>
        </p:nvCxnSpPr>
        <p:spPr bwMode="auto">
          <a:xfrm flipV="1">
            <a:off x="2251364" y="4149437"/>
            <a:ext cx="1" cy="732102"/>
          </a:xfrm>
          <a:prstGeom prst="straightConnector1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Łącznik prosty ze strzałką 16"/>
          <p:cNvCxnSpPr>
            <a:stCxn id="14" idx="2"/>
          </p:cNvCxnSpPr>
          <p:nvPr/>
        </p:nvCxnSpPr>
        <p:spPr bwMode="auto">
          <a:xfrm>
            <a:off x="4305300" y="3992249"/>
            <a:ext cx="0" cy="378860"/>
          </a:xfrm>
          <a:prstGeom prst="straightConnector1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Łącznik prosty ze strzałką 19"/>
          <p:cNvCxnSpPr/>
          <p:nvPr/>
        </p:nvCxnSpPr>
        <p:spPr bwMode="auto">
          <a:xfrm>
            <a:off x="1752600" y="2126671"/>
            <a:ext cx="0" cy="378860"/>
          </a:xfrm>
          <a:prstGeom prst="straightConnector1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7420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18867" y="273922"/>
            <a:ext cx="6613525" cy="481012"/>
          </a:xfrm>
        </p:spPr>
        <p:txBody>
          <a:bodyPr anchor="ctr"/>
          <a:lstStyle/>
          <a:p>
            <a:pPr eaLnBrk="1" hangingPunct="1"/>
            <a:r>
              <a:rPr lang="en-US" sz="3200" b="0" smtClean="0"/>
              <a:t>QC/QA </a:t>
            </a:r>
            <a:r>
              <a:rPr lang="pl-PL" sz="3200" b="0" smtClean="0"/>
              <a:t>issues</a:t>
            </a:r>
            <a:r>
              <a:rPr lang="en-US" sz="3200" b="0" smtClean="0"/>
              <a:t> </a:t>
            </a:r>
            <a:r>
              <a:rPr lang="pl-PL" sz="3200" b="0" smtClean="0"/>
              <a:t>– Device tracking</a:t>
            </a:r>
            <a:endParaRPr lang="en-GB" sz="3200" b="0" dirty="0" smtClean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631AC4-68C0-4545-A39A-DD4CAB0BF0D0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LLRF Collaboration Workshop</a:t>
            </a:r>
            <a:r>
              <a:rPr lang="en-US" smtClean="0"/>
              <a:t>, </a:t>
            </a:r>
            <a:r>
              <a:rPr lang="pl-PL" smtClean="0"/>
              <a:t>Warsaw</a:t>
            </a:r>
            <a:r>
              <a:rPr lang="en-US" smtClean="0"/>
              <a:t>, </a:t>
            </a:r>
            <a:r>
              <a:rPr lang="pl-PL" smtClean="0"/>
              <a:t>December</a:t>
            </a:r>
            <a:r>
              <a:rPr lang="en-US" smtClean="0"/>
              <a:t> </a:t>
            </a:r>
            <a:r>
              <a:rPr lang="pl-PL" smtClean="0"/>
              <a:t>14</a:t>
            </a:r>
            <a:r>
              <a:rPr lang="en-US" smtClean="0"/>
              <a:t>, </a:t>
            </a:r>
            <a:r>
              <a:rPr lang="en-US" dirty="0" smtClean="0"/>
              <a:t>2011                             </a:t>
            </a:r>
            <a:r>
              <a:rPr lang="en-US" dirty="0" err="1" smtClean="0"/>
              <a:t>Maciek</a:t>
            </a:r>
            <a:r>
              <a:rPr lang="en-US" dirty="0" smtClean="0"/>
              <a:t> </a:t>
            </a:r>
            <a:r>
              <a:rPr lang="en-US" dirty="0" err="1" smtClean="0"/>
              <a:t>Kudla</a:t>
            </a:r>
            <a:endParaRPr lang="en-GB" dirty="0"/>
          </a:p>
        </p:txBody>
      </p:sp>
      <p:sp>
        <p:nvSpPr>
          <p:cNvPr id="11" name="Rectangle 3"/>
          <p:cNvSpPr txBox="1">
            <a:spLocks noChangeAspect="1" noChangeArrowheads="1"/>
          </p:cNvSpPr>
          <p:nvPr/>
        </p:nvSpPr>
        <p:spPr bwMode="auto">
          <a:xfrm>
            <a:off x="433232" y="1191924"/>
            <a:ext cx="7996391" cy="509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1pPr>
            <a:lvl2pPr marL="558800" indent="-258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2pPr>
            <a:lvl3pPr marL="817563" indent="-2571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3pPr>
            <a:lvl4pPr marL="1077913" indent="-258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  <a:cs typeface="ＭＳ Ｐゴシック"/>
              </a:defRPr>
            </a:lvl4pPr>
            <a:lvl5pPr marL="1312863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  <a:cs typeface="ＭＳ Ｐゴシック"/>
              </a:defRPr>
            </a:lvl5pPr>
            <a:lvl6pPr marL="17700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>
                <a:solidFill>
                  <a:srgbClr val="00B050"/>
                </a:solidFill>
              </a:rPr>
              <a:t>LLRF Labelling (all delivered devices must be labelled – Contact me)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Proposed form:</a:t>
            </a:r>
          </a:p>
          <a:p>
            <a:pPr eaLnBrk="1" hangingPunct="1">
              <a:lnSpc>
                <a:spcPct val="90000"/>
              </a:lnSpc>
            </a:pPr>
            <a:endParaRPr lang="en-US" sz="1800" b="1" smtClean="0"/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Labelling in Factory (labels delivered from DESY) or in DESY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>
                <a:solidFill>
                  <a:srgbClr val="00B050"/>
                </a:solidFill>
              </a:rPr>
              <a:t>Inventory (Contact Bibiane Wendland or me)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>
                <a:solidFill>
                  <a:schemeClr val="tx1"/>
                </a:solidFill>
              </a:rPr>
              <a:t>KDS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/>
              <a:t>now partially – not all devices have full models available, it is not reasonable to follow all versions changes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>
                <a:solidFill>
                  <a:srgbClr val="0070C0"/>
                </a:solidFill>
              </a:rPr>
              <a:t>But, is possible to make logical models for versions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/>
              <a:t>introduced devices: history events (locations, remarks)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>
                <a:solidFill>
                  <a:schemeClr val="tx1"/>
                </a:solidFill>
              </a:rPr>
              <a:t>Excel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/>
              <a:t>all LLRF registered devices are there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800" b="1" smtClean="0">
                <a:solidFill>
                  <a:srgbClr val="00B050"/>
                </a:solidFill>
              </a:rPr>
              <a:t>Device Interconnections, Cable connections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KDS – now limited usage</a:t>
            </a:r>
            <a:r>
              <a:rPr lang="pl-PL" sz="1800" b="1" smtClean="0"/>
              <a:t> of Installations</a:t>
            </a:r>
            <a:endParaRPr lang="en-US" sz="1800" b="1" smtClean="0"/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/>
              <a:t>not all devices have full models available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/>
              <a:t>no cable naming established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/>
              <a:t>not all Installations have their locations</a:t>
            </a:r>
            <a:endParaRPr lang="en-US" sz="1800" b="1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914" y="1483622"/>
            <a:ext cx="2000250" cy="558010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1772592" y="4132088"/>
            <a:ext cx="5861262" cy="29238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l-PL" sz="1300" b="1" smtClean="0"/>
              <a:t>MSK (N) disk: \4all\public\_xTCA_Units\Management\WP02Devices.xls </a:t>
            </a:r>
            <a:endParaRPr lang="en-US" sz="13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1610</TotalTime>
  <Words>1144</Words>
  <Application>Microsoft Office PowerPoint</Application>
  <PresentationFormat>Pokaz na ekranie (4:3)</PresentationFormat>
  <Paragraphs>202</Paragraphs>
  <Slides>11</Slides>
  <Notes>11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DESY European XFEL</vt:lpstr>
      <vt:lpstr>Hardware production and Quality Control</vt:lpstr>
      <vt:lpstr>Outline</vt:lpstr>
      <vt:lpstr>WP02 devices in XFEL</vt:lpstr>
      <vt:lpstr>WP02 devices in Installations</vt:lpstr>
      <vt:lpstr>Preassumptions for device tests</vt:lpstr>
      <vt:lpstr>Device Production and Tests – Strategy</vt:lpstr>
      <vt:lpstr>Integration tests – Strategy </vt:lpstr>
      <vt:lpstr>WP02 Testing Structure</vt:lpstr>
      <vt:lpstr>QC/QA issues – Device tracking</vt:lpstr>
      <vt:lpstr>QC/QA issues – Documentation</vt:lpstr>
      <vt:lpstr>Closing remarks</vt:lpstr>
    </vt:vector>
  </TitlesOfParts>
  <Company>xxx 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 xxx</dc:creator>
  <cp:lastModifiedBy>mkudla</cp:lastModifiedBy>
  <cp:revision>544</cp:revision>
  <cp:lastPrinted>2008-09-01T15:04:16Z</cp:lastPrinted>
  <dcterms:created xsi:type="dcterms:W3CDTF">2008-08-31T12:56:32Z</dcterms:created>
  <dcterms:modified xsi:type="dcterms:W3CDTF">2011-12-14T11:50:13Z</dcterms:modified>
</cp:coreProperties>
</file>