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81" r:id="rId3"/>
    <p:sldId id="265" r:id="rId4"/>
    <p:sldId id="263" r:id="rId5"/>
    <p:sldId id="264" r:id="rId6"/>
    <p:sldId id="273" r:id="rId7"/>
    <p:sldId id="269" r:id="rId8"/>
    <p:sldId id="280" r:id="rId9"/>
    <p:sldId id="270" r:id="rId10"/>
    <p:sldId id="262" r:id="rId11"/>
    <p:sldId id="279" r:id="rId12"/>
    <p:sldId id="266" r:id="rId13"/>
    <p:sldId id="271" r:id="rId14"/>
    <p:sldId id="275" r:id="rId15"/>
    <p:sldId id="25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A3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32E467-F593-9B49-A7C8-B9DB5D46E736}" v="111" dt="2025-11-06T04:18:53.3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59"/>
    <p:restoredTop sz="94694"/>
  </p:normalViewPr>
  <p:slideViewPr>
    <p:cSldViewPr snapToGrid="0" snapToObjects="1">
      <p:cViewPr varScale="1">
        <p:scale>
          <a:sx n="110" d="100"/>
          <a:sy n="110" d="100"/>
        </p:scale>
        <p:origin x="17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11/3/25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85326"/>
            <a:ext cx="10334625" cy="1803939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8418740" y="5755088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50602"/>
            <a:ext cx="10334625" cy="1838663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18740" y="5742910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Exploring Bluesky Data with </a:t>
            </a:r>
            <a:r>
              <a:rPr lang="en-US" dirty="0" err="1"/>
              <a:t>PyMca</a:t>
            </a:r>
            <a:r>
              <a:rPr lang="en-US" dirty="0"/>
              <a:t> and Tiled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2025-11-06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652170"/>
            <a:ext cx="10334625" cy="1259607"/>
          </a:xfrm>
        </p:spPr>
        <p:txBody>
          <a:bodyPr/>
          <a:lstStyle/>
          <a:p>
            <a:r>
              <a:rPr lang="en-US" dirty="0"/>
              <a:t>Abigail Giles, Joshua </a:t>
            </a:r>
            <a:r>
              <a:rPr lang="en-US" dirty="0" err="1"/>
              <a:t>Lohmolder</a:t>
            </a:r>
            <a:r>
              <a:rPr lang="en-US" dirty="0"/>
              <a:t>, and </a:t>
            </a:r>
            <a:r>
              <a:rPr lang="en-US" u="sng" dirty="0"/>
              <a:t>Padraic Shafer</a:t>
            </a:r>
          </a:p>
          <a:p>
            <a:r>
              <a:rPr lang="en-US" i="1" dirty="0"/>
              <a:t>NSLS-II Data Analysis &amp; Workflow Integration (DAWI)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AE23B-7D9F-65DF-70E8-AF68379F9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086657-1867-1A92-BB0C-DB197CAB6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072" y="2224527"/>
            <a:ext cx="9313178" cy="3886905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544231D-6026-0A5A-F876-C057ED7B0DCA}"/>
              </a:ext>
            </a:extLst>
          </p:cNvPr>
          <p:cNvSpPr/>
          <p:nvPr/>
        </p:nvSpPr>
        <p:spPr>
          <a:xfrm>
            <a:off x="1215342" y="4687748"/>
            <a:ext cx="4501201" cy="10717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4D6D4A-9752-0A19-7875-751EA67A6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 Models isolate functionality, testing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ABDA77-6255-CED5-552A-2871F1EA8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 descr="A black and white image of a planet&#10;&#10;AI-generated content may be incorrect.">
            <a:extLst>
              <a:ext uri="{FF2B5EF4-FFF2-40B4-BE49-F238E27FC236}">
                <a16:creationId xmlns:a16="http://schemas.microsoft.com/office/drawing/2014/main" id="{E360118C-BB0A-7AEA-5B43-DBF9E0695CE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32200" y="2847783"/>
            <a:ext cx="2463800" cy="1409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55A924-6E3C-AB51-CAD0-92B29A4437CD}"/>
              </a:ext>
            </a:extLst>
          </p:cNvPr>
          <p:cNvSpPr txBox="1"/>
          <p:nvPr/>
        </p:nvSpPr>
        <p:spPr>
          <a:xfrm>
            <a:off x="7708739" y="5451676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Run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0F0A95-9715-8C9B-554C-F2AD8E205D6D}"/>
              </a:ext>
            </a:extLst>
          </p:cNvPr>
          <p:cNvCxnSpPr>
            <a:cxnSpLocks/>
          </p:cNvCxnSpPr>
          <p:nvPr/>
        </p:nvCxnSpPr>
        <p:spPr>
          <a:xfrm>
            <a:off x="7766613" y="5736303"/>
            <a:ext cx="30094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black and white image of a planet&#10;&#10;AI-generated content may be incorrect.">
            <a:extLst>
              <a:ext uri="{FF2B5EF4-FFF2-40B4-BE49-F238E27FC236}">
                <a16:creationId xmlns:a16="http://schemas.microsoft.com/office/drawing/2014/main" id="{1E14B5DC-A79E-0B0D-745D-6721F7490B5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85183" y="5083175"/>
            <a:ext cx="2463800" cy="1409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9497CB-C02F-3E05-5183-AC5B266EE9AE}"/>
              </a:ext>
            </a:extLst>
          </p:cNvPr>
          <p:cNvSpPr txBox="1"/>
          <p:nvPr/>
        </p:nvSpPr>
        <p:spPr>
          <a:xfrm>
            <a:off x="1531750" y="4880739"/>
            <a:ext cx="3801041" cy="678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The majority of testing is performed</a:t>
            </a:r>
            <a:br>
              <a:rPr lang="en-US" dirty="0"/>
            </a:br>
            <a:r>
              <a:rPr lang="en-US" dirty="0"/>
              <a:t>against these objects / methods</a:t>
            </a:r>
          </a:p>
        </p:txBody>
      </p:sp>
    </p:spTree>
    <p:extLst>
      <p:ext uri="{BB962C8B-B14F-4D97-AF65-F5344CB8AC3E}">
        <p14:creationId xmlns:p14="http://schemas.microsoft.com/office/powerpoint/2010/main" val="1519561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397EE-9EA4-407F-1755-C31DB15B7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27818-9E0B-2E0A-00F9-66471ACEA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tests – </a:t>
            </a:r>
            <a:r>
              <a:rPr lang="en-US" dirty="0" err="1"/>
              <a:t>pytest</a:t>
            </a:r>
            <a:r>
              <a:rPr lang="en-US" dirty="0"/>
              <a:t> + </a:t>
            </a:r>
            <a:r>
              <a:rPr lang="en-US" dirty="0" err="1"/>
              <a:t>pytestqt</a:t>
            </a:r>
            <a:r>
              <a:rPr lang="en-US" dirty="0"/>
              <a:t> (</a:t>
            </a:r>
            <a:r>
              <a:rPr lang="en-US" dirty="0" err="1"/>
              <a:t>QtBot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83E9-3BCA-530D-5570-85D5BE4CC9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6401AC-7B82-8F1C-2FB2-B4EC66956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88" y="1768664"/>
            <a:ext cx="4738659" cy="4724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68C221-8668-2908-3CB2-098E5DA27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089" y="1768664"/>
            <a:ext cx="4903046" cy="47242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E85796-BA1B-3CA4-9BAD-24ACBA7300DB}"/>
              </a:ext>
            </a:extLst>
          </p:cNvPr>
          <p:cNvSpPr txBox="1"/>
          <p:nvPr/>
        </p:nvSpPr>
        <p:spPr>
          <a:xfrm>
            <a:off x="4539084" y="1445498"/>
            <a:ext cx="1432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i="1" dirty="0">
                <a:solidFill>
                  <a:schemeClr val="accent4">
                    <a:lumMod val="75000"/>
                  </a:schemeClr>
                </a:solidFill>
              </a:rPr>
              <a:t>View Model</a:t>
            </a:r>
          </a:p>
          <a:p>
            <a:pPr algn="r"/>
            <a:r>
              <a:rPr lang="en-US" dirty="0"/>
              <a:t>logic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546963-8BC8-BA9D-7758-956B851F891E}"/>
              </a:ext>
            </a:extLst>
          </p:cNvPr>
          <p:cNvSpPr txBox="1"/>
          <p:nvPr/>
        </p:nvSpPr>
        <p:spPr>
          <a:xfrm>
            <a:off x="11123135" y="1497307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72A33E"/>
                </a:solidFill>
              </a:rPr>
              <a:t>View</a:t>
            </a:r>
          </a:p>
          <a:p>
            <a:r>
              <a:rPr lang="en-US" dirty="0"/>
              <a:t>display</a:t>
            </a:r>
          </a:p>
        </p:txBody>
      </p:sp>
    </p:spTree>
    <p:extLst>
      <p:ext uri="{BB962C8B-B14F-4D97-AF65-F5344CB8AC3E}">
        <p14:creationId xmlns:p14="http://schemas.microsoft.com/office/powerpoint/2010/main" val="811983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BF93051-6525-69C6-009B-52249C559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6ADA0-BA8C-9DBE-7EE3-0A3BCF3CE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mental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07A04-BAE4-7A24-CE0C-3A40FAB940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A42E83-AF96-AD36-87C1-C117F7531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891" y="1690688"/>
            <a:ext cx="4547114" cy="49858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EAAC9F-FF59-A43B-EC0F-A2FF1C430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823" y="2065196"/>
            <a:ext cx="4063839" cy="391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17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C1DEC-FCD6-6266-21CB-B7A2C977E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645E1-C3C8-984B-4983-43DEAA349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Deployment and user conveniences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9FA2413-F3FF-DF5A-E63F-A4F0AD9B1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825625"/>
            <a:ext cx="5667255" cy="4207185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1600"/>
              </a:spcBef>
            </a:pPr>
            <a:r>
              <a:rPr lang="en-US" dirty="0" err="1"/>
              <a:t>PyMca</a:t>
            </a:r>
            <a:r>
              <a:rPr lang="en-US" dirty="0"/>
              <a:t> + Tiled on virtual desktop</a:t>
            </a:r>
          </a:p>
          <a:p>
            <a:pPr>
              <a:lnSpc>
                <a:spcPct val="110000"/>
              </a:lnSpc>
              <a:spcBef>
                <a:spcPts val="1600"/>
              </a:spcBef>
            </a:pPr>
            <a:r>
              <a:rPr lang="en-US" dirty="0"/>
              <a:t>Modules to load beamline ENV</a:t>
            </a:r>
          </a:p>
          <a:p>
            <a:pPr>
              <a:lnSpc>
                <a:spcPct val="110000"/>
              </a:lnSpc>
              <a:spcBef>
                <a:spcPts val="1600"/>
              </a:spcBef>
            </a:pPr>
            <a:r>
              <a:rPr lang="en-US" dirty="0" err="1"/>
              <a:t>PyMca</a:t>
            </a:r>
            <a:r>
              <a:rPr lang="en-US" dirty="0"/>
              <a:t> launches connected to beamline’s data catalog</a:t>
            </a:r>
          </a:p>
          <a:p>
            <a:pPr>
              <a:lnSpc>
                <a:spcPct val="110000"/>
              </a:lnSpc>
              <a:spcBef>
                <a:spcPts val="1600"/>
              </a:spcBef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TILED_PROFILE</a:t>
            </a:r>
          </a:p>
          <a:p>
            <a:pPr>
              <a:lnSpc>
                <a:spcPct val="110000"/>
              </a:lnSpc>
              <a:spcBef>
                <a:spcPts val="1600"/>
              </a:spcBef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TILED_DEFAULT_URL</a:t>
            </a:r>
          </a:p>
          <a:p>
            <a:pPr>
              <a:lnSpc>
                <a:spcPct val="110000"/>
              </a:lnSpc>
              <a:spcBef>
                <a:spcPts val="1600"/>
              </a:spcBef>
            </a:pPr>
            <a:r>
              <a:rPr lang="en-US" dirty="0"/>
              <a:t>Prompts login to Tiled at launch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8E06B-9AB0-BDB2-D61D-01CFA4BE75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C34AA2-A8B0-F679-7100-6F6D927A9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612" y="1758156"/>
            <a:ext cx="5139888" cy="434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19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3A64A-161C-ACD1-552B-6403F49EC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EC3CC-90ED-27B2-0BE4-76DFF722A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832" y="4319761"/>
            <a:ext cx="4413762" cy="23619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1E6817-C984-1E16-1F40-926284E2D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developments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1B972-6FDC-544A-90B1-0A9990844A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63BAF8-B97F-4DDB-7F58-F16012D6A8E7}"/>
              </a:ext>
            </a:extLst>
          </p:cNvPr>
          <p:cNvGrpSpPr/>
          <p:nvPr/>
        </p:nvGrpSpPr>
        <p:grpSpPr>
          <a:xfrm>
            <a:off x="5440144" y="1825625"/>
            <a:ext cx="6504928" cy="2098193"/>
            <a:chOff x="5054761" y="1825625"/>
            <a:chExt cx="6890311" cy="22225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A353D91-806B-1785-E086-B353BBFD5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54761" y="1825625"/>
              <a:ext cx="6781800" cy="22225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8A74F3-E263-EF3C-681A-416595E7EAAD}"/>
                </a:ext>
              </a:extLst>
            </p:cNvPr>
            <p:cNvSpPr/>
            <p:nvPr/>
          </p:nvSpPr>
          <p:spPr>
            <a:xfrm>
              <a:off x="11369531" y="3229337"/>
              <a:ext cx="575541" cy="8187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80EE0E3C-A087-85E3-4AC7-DD0649B42C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71" t="36253" r="64108" b="21424"/>
          <a:stretch>
            <a:fillRect/>
          </a:stretch>
        </p:blipFill>
        <p:spPr>
          <a:xfrm>
            <a:off x="8134116" y="4300972"/>
            <a:ext cx="3810956" cy="587592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7BE7A-3A85-58D1-2D92-A93A7C5FC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825625"/>
            <a:ext cx="4945821" cy="420718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600"/>
              </a:spcBef>
            </a:pPr>
            <a:r>
              <a:rPr lang="en-US" b="1" dirty="0"/>
              <a:t>Live streaming data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using Tiled </a:t>
            </a:r>
            <a:r>
              <a:rPr lang="en-US" dirty="0" err="1"/>
              <a:t>websockets</a:t>
            </a:r>
            <a:r>
              <a:rPr lang="en-US" dirty="0"/>
              <a:t>.</a:t>
            </a:r>
          </a:p>
          <a:p>
            <a:pPr>
              <a:lnSpc>
                <a:spcPct val="110000"/>
              </a:lnSpc>
              <a:spcBef>
                <a:spcPts val="1600"/>
              </a:spcBef>
            </a:pPr>
            <a:r>
              <a:rPr lang="en-US" b="1" dirty="0"/>
              <a:t>Auto-Add and Auto-Replace</a:t>
            </a:r>
            <a:br>
              <a:rPr lang="en-US" dirty="0"/>
            </a:br>
            <a:r>
              <a:rPr lang="en-US" dirty="0"/>
              <a:t>options to build multi-trace</a:t>
            </a:r>
            <a:br>
              <a:rPr lang="en-US" dirty="0"/>
            </a:br>
            <a:r>
              <a:rPr lang="en-US" dirty="0"/>
              <a:t>plots (or latest plot only).</a:t>
            </a:r>
          </a:p>
          <a:p>
            <a:pPr>
              <a:lnSpc>
                <a:spcPct val="110000"/>
              </a:lnSpc>
              <a:spcBef>
                <a:spcPts val="1600"/>
              </a:spcBef>
            </a:pPr>
            <a:r>
              <a:rPr lang="en-US" b="1" dirty="0"/>
              <a:t>Multi-run plot loading </a:t>
            </a:r>
            <a:r>
              <a:rPr lang="en-US" dirty="0"/>
              <a:t>to simplify batch comparisons.</a:t>
            </a:r>
          </a:p>
        </p:txBody>
      </p:sp>
    </p:spTree>
    <p:extLst>
      <p:ext uri="{BB962C8B-B14F-4D97-AF65-F5344CB8AC3E}">
        <p14:creationId xmlns:p14="http://schemas.microsoft.com/office/powerpoint/2010/main" val="3276696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586168D-54F1-72B2-2A35-F9358FBA9109}"/>
              </a:ext>
            </a:extLst>
          </p:cNvPr>
          <p:cNvGrpSpPr/>
          <p:nvPr/>
        </p:nvGrpSpPr>
        <p:grpSpPr>
          <a:xfrm>
            <a:off x="1481559" y="1829748"/>
            <a:ext cx="9549114" cy="4015467"/>
            <a:chOff x="1481559" y="1829748"/>
            <a:chExt cx="9549114" cy="40154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A074BFD-CA63-BF70-BB1E-55DB4D340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6617" y="1934867"/>
              <a:ext cx="8568460" cy="381722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D245A1-373E-E492-8A37-0869C4C57D51}"/>
                </a:ext>
              </a:extLst>
            </p:cNvPr>
            <p:cNvSpPr/>
            <p:nvPr/>
          </p:nvSpPr>
          <p:spPr>
            <a:xfrm>
              <a:off x="1481559" y="3784922"/>
              <a:ext cx="9549114" cy="2060293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8AB45A7-1A27-D750-31D1-FCD5D3A0AE96}"/>
                </a:ext>
              </a:extLst>
            </p:cNvPr>
            <p:cNvSpPr/>
            <p:nvPr/>
          </p:nvSpPr>
          <p:spPr>
            <a:xfrm>
              <a:off x="1566290" y="1829748"/>
              <a:ext cx="3225629" cy="2060293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1DC4BB6-BFC7-2424-74AF-B741FB678ACA}"/>
                </a:ext>
              </a:extLst>
            </p:cNvPr>
            <p:cNvSpPr/>
            <p:nvPr/>
          </p:nvSpPr>
          <p:spPr>
            <a:xfrm>
              <a:off x="7602246" y="1841747"/>
              <a:ext cx="3225629" cy="2060293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3B2AE46-B3D2-054A-9F92-273948CEE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D2EBA-591D-0D41-9C46-2E17C492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452245-3E93-C8CB-4405-30499241D870}"/>
              </a:ext>
            </a:extLst>
          </p:cNvPr>
          <p:cNvSpPr txBox="1"/>
          <p:nvPr/>
        </p:nvSpPr>
        <p:spPr>
          <a:xfrm>
            <a:off x="8345347" y="1271967"/>
            <a:ext cx="2061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DAWI team</a:t>
            </a:r>
          </a:p>
        </p:txBody>
      </p:sp>
      <p:pic>
        <p:nvPicPr>
          <p:cNvPr id="7" name="Picture 6" descr="A black and white image of a planet&#10;&#10;AI-generated content may be incorrect.">
            <a:extLst>
              <a:ext uri="{FF2B5EF4-FFF2-40B4-BE49-F238E27FC236}">
                <a16:creationId xmlns:a16="http://schemas.microsoft.com/office/drawing/2014/main" id="{B51F8BFB-644E-1455-2673-4BE522B47F8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40506" y="990155"/>
            <a:ext cx="3801281" cy="36512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0EBC1C-DD7C-7963-C21C-D2BF063A57EE}"/>
              </a:ext>
            </a:extLst>
          </p:cNvPr>
          <p:cNvSpPr txBox="1"/>
          <p:nvPr/>
        </p:nvSpPr>
        <p:spPr>
          <a:xfrm>
            <a:off x="3048965" y="6122168"/>
            <a:ext cx="6094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https://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github.com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/NSLS2/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pymca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/issues</a:t>
            </a:r>
          </a:p>
        </p:txBody>
      </p:sp>
    </p:spTree>
    <p:extLst>
      <p:ext uri="{BB962C8B-B14F-4D97-AF65-F5344CB8AC3E}">
        <p14:creationId xmlns:p14="http://schemas.microsoft.com/office/powerpoint/2010/main" val="1387988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15307-1ABE-45DE-39BC-69C556C38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987D6-F59E-D76C-03FA-E646CA0B1C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8A161A8-DCB8-4372-1EED-C03187213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87332"/>
            <a:ext cx="11195120" cy="1325563"/>
          </a:xfrm>
        </p:spPr>
        <p:txBody>
          <a:bodyPr/>
          <a:lstStyle/>
          <a:p>
            <a:r>
              <a:rPr lang="en-US" dirty="0"/>
              <a:t>Bluesky needs an interactive data viewer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D84213-FED8-DCA5-1015-5AE0B9F81D80}"/>
              </a:ext>
            </a:extLst>
          </p:cNvPr>
          <p:cNvSpPr txBox="1"/>
          <p:nvPr/>
        </p:nvSpPr>
        <p:spPr>
          <a:xfrm>
            <a:off x="1003986" y="1700683"/>
            <a:ext cx="24551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PyMca</a:t>
            </a:r>
            <a:br>
              <a:rPr lang="en-US" dirty="0"/>
            </a:br>
            <a:r>
              <a:rPr lang="en-US" dirty="0"/>
              <a:t>is familiar to many</a:t>
            </a:r>
            <a:br>
              <a:rPr lang="en-US" dirty="0"/>
            </a:br>
            <a:r>
              <a:rPr lang="en-US" dirty="0"/>
              <a:t>synchrotron users</a:t>
            </a:r>
            <a:br>
              <a:rPr lang="en-US" dirty="0"/>
            </a:br>
            <a:r>
              <a:rPr lang="en-US" dirty="0"/>
              <a:t>for visualizing data.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As a file-based tool,</a:t>
            </a:r>
            <a:br>
              <a:rPr lang="en-US" dirty="0"/>
            </a:br>
            <a:r>
              <a:rPr lang="en-US" dirty="0"/>
              <a:t>needed adaption for</a:t>
            </a:r>
            <a:br>
              <a:rPr lang="en-US" dirty="0"/>
            </a:br>
            <a:r>
              <a:rPr lang="en-US" dirty="0"/>
              <a:t>API-based data,</a:t>
            </a:r>
          </a:p>
          <a:p>
            <a:r>
              <a:rPr lang="en-US" b="1" dirty="0"/>
              <a:t>Tiled</a:t>
            </a:r>
            <a:r>
              <a:rPr lang="en-US" dirty="0"/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23DFB65-EF2C-0665-4ABF-EE3EF18BCCA2}"/>
              </a:ext>
            </a:extLst>
          </p:cNvPr>
          <p:cNvGrpSpPr/>
          <p:nvPr/>
        </p:nvGrpSpPr>
        <p:grpSpPr>
          <a:xfrm>
            <a:off x="3809187" y="1412895"/>
            <a:ext cx="7378827" cy="4767986"/>
            <a:chOff x="3161210" y="995833"/>
            <a:chExt cx="8937004" cy="577483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36DA39-B1A2-F426-9EB6-7AE8F35F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61210" y="1188543"/>
              <a:ext cx="8813882" cy="5582125"/>
            </a:xfrm>
            <a:prstGeom prst="rect">
              <a:avLst/>
            </a:prstGeom>
          </p:spPr>
        </p:pic>
        <p:pic>
          <p:nvPicPr>
            <p:cNvPr id="14" name="Picture 13" descr="A black and white image of a planet&#10;&#10;AI-generated content may be incorrect.">
              <a:extLst>
                <a:ext uri="{FF2B5EF4-FFF2-40B4-BE49-F238E27FC236}">
                  <a16:creationId xmlns:a16="http://schemas.microsoft.com/office/drawing/2014/main" id="{E715CCB7-3F25-8D97-44FF-E1383A0FD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235511" y="995833"/>
              <a:ext cx="2463800" cy="1409700"/>
            </a:xfrm>
            <a:prstGeom prst="rect">
              <a:avLst/>
            </a:prstGeom>
          </p:spPr>
        </p:pic>
        <p:pic>
          <p:nvPicPr>
            <p:cNvPr id="15" name="Picture 14" descr="A black and white image of a planet&#10;&#10;AI-generated content may be incorrect.">
              <a:extLst>
                <a:ext uri="{FF2B5EF4-FFF2-40B4-BE49-F238E27FC236}">
                  <a16:creationId xmlns:a16="http://schemas.microsoft.com/office/drawing/2014/main" id="{5D05FC14-5048-BDB4-8B74-A432AFE93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6699" y="3126904"/>
              <a:ext cx="2941515" cy="13255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0416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AF254-BCD1-682A-3E19-C392BE6AA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704CE04-9AA1-8214-F1F7-973A910E7792}"/>
              </a:ext>
            </a:extLst>
          </p:cNvPr>
          <p:cNvGrpSpPr/>
          <p:nvPr/>
        </p:nvGrpSpPr>
        <p:grpSpPr>
          <a:xfrm>
            <a:off x="9696659" y="4444678"/>
            <a:ext cx="2495341" cy="2413322"/>
            <a:chOff x="9696659" y="4444678"/>
            <a:chExt cx="2495341" cy="2413322"/>
          </a:xfrm>
        </p:grpSpPr>
        <p:pic>
          <p:nvPicPr>
            <p:cNvPr id="8" name="Picture 7" descr="A picture containing shape&#10;&#10;AI-generated content may be incorrect.">
              <a:extLst>
                <a:ext uri="{FF2B5EF4-FFF2-40B4-BE49-F238E27FC236}">
                  <a16:creationId xmlns:a16="http://schemas.microsoft.com/office/drawing/2014/main" id="{FB660C11-BBEF-340A-34C8-711498C36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9895184" y="4561183"/>
              <a:ext cx="2216968" cy="237666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16A978-9018-E3B6-2447-EEFAD148E181}"/>
                </a:ext>
              </a:extLst>
            </p:cNvPr>
            <p:cNvSpPr/>
            <p:nvPr/>
          </p:nvSpPr>
          <p:spPr>
            <a:xfrm>
              <a:off x="9696659" y="4444678"/>
              <a:ext cx="257569" cy="241332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42000">
                  <a:schemeClr val="bg1"/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72C7E-9E8E-2498-19D3-65A7CA6D4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Tiled – Bluesky’s data access service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5410ED-E72D-CE36-79C1-D82FD2867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REST API access to Bluesky runs, metadata, tables, images.</a:t>
            </a:r>
          </a:p>
          <a:p>
            <a:pPr marL="457200" indent="-4572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Enables search and structured, chunk-wise access to data.</a:t>
            </a:r>
          </a:p>
          <a:p>
            <a:pPr marL="457200" indent="-4572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Serves a variety of formats, providing data in a consistent structure regardless of the original format.</a:t>
            </a:r>
          </a:p>
          <a:p>
            <a:pPr marL="457200" indent="-4572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Slicing and sub-selection – transfer only the data of interest.</a:t>
            </a:r>
          </a:p>
          <a:p>
            <a:pPr marL="457200" indent="-4572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Fully featured, embeddable python client.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74B31C-CB19-3EB5-C53C-98BC3B31A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E7F11B-249F-40DF-6564-04703DC87F38}"/>
              </a:ext>
            </a:extLst>
          </p:cNvPr>
          <p:cNvSpPr txBox="1"/>
          <p:nvPr/>
        </p:nvSpPr>
        <p:spPr>
          <a:xfrm>
            <a:off x="6383215" y="6394848"/>
            <a:ext cx="3313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https://</a:t>
            </a:r>
            <a:r>
              <a:rPr lang="en-US" dirty="0" err="1">
                <a:solidFill>
                  <a:srgbClr val="0070C0"/>
                </a:solidFill>
              </a:rPr>
              <a:t>blueskyproject.io</a:t>
            </a:r>
            <a:r>
              <a:rPr lang="en-US" dirty="0">
                <a:solidFill>
                  <a:srgbClr val="0070C0"/>
                </a:solidFill>
              </a:rPr>
              <a:t>/tiled/</a:t>
            </a:r>
          </a:p>
        </p:txBody>
      </p:sp>
    </p:spTree>
    <p:extLst>
      <p:ext uri="{BB962C8B-B14F-4D97-AF65-F5344CB8AC3E}">
        <p14:creationId xmlns:p14="http://schemas.microsoft.com/office/powerpoint/2010/main" val="2396535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AB1BF-2358-9147-6539-B9C5AFD92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5B48E-B8BD-EC84-D5B4-8440B8DCF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PyMca</a:t>
            </a:r>
            <a:r>
              <a:rPr lang="en-US" dirty="0"/>
              <a:t> – Data analysis app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8ED1C77-A206-6A4E-FF88-978713224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Support for multiple data formats.</a:t>
            </a:r>
          </a:p>
          <a:p>
            <a:pPr marL="457200" indent="-4572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1D, 2D, 3D and 4D imaging capabilities.</a:t>
            </a:r>
          </a:p>
          <a:p>
            <a:pPr marL="457200" indent="-4572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Extensible application via plugins.</a:t>
            </a:r>
          </a:p>
          <a:p>
            <a:pPr marL="457200" indent="-4572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Domain aware (XRF, Powder diffraction, XAS, FT-IR, Raman, …).</a:t>
            </a:r>
          </a:p>
          <a:p>
            <a:pPr marL="457200" indent="-4572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Multivariate analysis.</a:t>
            </a:r>
          </a:p>
          <a:p>
            <a:pPr marL="457200" indent="-4572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Common data reduction operations (normalization, fitting, …).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22C4A-BD3C-34AB-07E6-FB7C9517E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050" name="Picture 2" descr="Logo">
            <a:extLst>
              <a:ext uri="{FF2B5EF4-FFF2-40B4-BE49-F238E27FC236}">
                <a16:creationId xmlns:a16="http://schemas.microsoft.com/office/drawing/2014/main" id="{47D09E2C-BCA3-A078-DB4B-D31029094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648" y="350134"/>
            <a:ext cx="3078866" cy="307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CB3F2B-72E8-FF53-3A32-34A9DEEC317E}"/>
              </a:ext>
            </a:extLst>
          </p:cNvPr>
          <p:cNvSpPr txBox="1"/>
          <p:nvPr/>
        </p:nvSpPr>
        <p:spPr>
          <a:xfrm>
            <a:off x="6812781" y="6308209"/>
            <a:ext cx="36274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https://</a:t>
            </a:r>
            <a:r>
              <a:rPr lang="en-US" dirty="0" err="1">
                <a:solidFill>
                  <a:srgbClr val="0070C0"/>
                </a:solidFill>
              </a:rPr>
              <a:t>www.silx.org</a:t>
            </a:r>
            <a:r>
              <a:rPr lang="en-US" dirty="0">
                <a:solidFill>
                  <a:srgbClr val="0070C0"/>
                </a:solidFill>
              </a:rPr>
              <a:t>/doc/</a:t>
            </a:r>
            <a:r>
              <a:rPr lang="en-US" dirty="0" err="1">
                <a:solidFill>
                  <a:srgbClr val="0070C0"/>
                </a:solidFill>
              </a:rPr>
              <a:t>PyMca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596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7F63C-A4BE-14EB-D386-3AD407E97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83A36-0BAC-E742-45D3-1DBB997E8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PyMca</a:t>
            </a:r>
            <a:r>
              <a:rPr lang="en-US" dirty="0"/>
              <a:t> + Tiled integration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0BDC6-BDDE-C3A7-171D-9BF71E6217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26DBEF3-D134-E12C-B397-9AD1376BE30C}"/>
              </a:ext>
            </a:extLst>
          </p:cNvPr>
          <p:cNvSpPr txBox="1">
            <a:spLocks/>
          </p:cNvSpPr>
          <p:nvPr/>
        </p:nvSpPr>
        <p:spPr>
          <a:xfrm>
            <a:off x="571500" y="1825624"/>
            <a:ext cx="11305652" cy="4565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dirty="0"/>
              <a:t>Leverage out-of-the box capabilities of </a:t>
            </a:r>
            <a:r>
              <a:rPr lang="en-US" dirty="0" err="1"/>
              <a:t>PyMca</a:t>
            </a:r>
            <a:endParaRPr lang="en-US" dirty="0"/>
          </a:p>
          <a:p>
            <a:pPr marL="0" indent="0"/>
            <a:r>
              <a:rPr lang="en-US" dirty="0">
                <a:solidFill>
                  <a:srgbClr val="00B0F0"/>
                </a:solidFill>
              </a:rPr>
              <a:t>  plotting, inspection,</a:t>
            </a:r>
          </a:p>
          <a:p>
            <a:pPr marL="0" indent="0"/>
            <a:r>
              <a:rPr lang="en-US" dirty="0">
                <a:solidFill>
                  <a:srgbClr val="00B0F0"/>
                </a:solidFill>
              </a:rPr>
              <a:t>  data reduction</a:t>
            </a:r>
          </a:p>
          <a:p>
            <a:pPr marL="0" indent="0"/>
            <a:r>
              <a:rPr lang="en-US" dirty="0"/>
              <a:t>w/ data powered by Tiled</a:t>
            </a:r>
          </a:p>
          <a:p>
            <a:pPr marL="0" indent="0"/>
            <a:r>
              <a:rPr lang="en-US" dirty="0">
                <a:solidFill>
                  <a:srgbClr val="00B0F0"/>
                </a:solidFill>
              </a:rPr>
              <a:t>  remote access, </a:t>
            </a:r>
          </a:p>
          <a:p>
            <a:pPr marL="0" indent="0"/>
            <a:r>
              <a:rPr lang="en-US" dirty="0">
                <a:solidFill>
                  <a:srgbClr val="00B0F0"/>
                </a:solidFill>
              </a:rPr>
              <a:t>  search, filtering,</a:t>
            </a:r>
          </a:p>
          <a:p>
            <a:pPr marL="0" indent="0"/>
            <a:r>
              <a:rPr lang="en-US" dirty="0">
                <a:solidFill>
                  <a:srgbClr val="00B0F0"/>
                </a:solidFill>
              </a:rPr>
              <a:t>  on demand,</a:t>
            </a:r>
          </a:p>
          <a:p>
            <a:pPr marL="0" indent="0"/>
            <a:r>
              <a:rPr lang="en-US" dirty="0">
                <a:solidFill>
                  <a:srgbClr val="00B0F0"/>
                </a:solidFill>
              </a:rPr>
              <a:t>  any NSLS-II beamline.</a:t>
            </a:r>
            <a:br>
              <a:rPr lang="en-US" dirty="0"/>
            </a:br>
            <a:r>
              <a:rPr lang="en-US" dirty="0"/>
              <a:t>  </a:t>
            </a:r>
          </a:p>
        </p:txBody>
      </p:sp>
      <p:pic>
        <p:nvPicPr>
          <p:cNvPr id="8" name="Picture 2" descr="Chart&#10;&#10;AI-generated content may be incorrect.">
            <a:extLst>
              <a:ext uri="{FF2B5EF4-FFF2-40B4-BE49-F238E27FC236}">
                <a16:creationId xmlns:a16="http://schemas.microsoft.com/office/drawing/2014/main" id="{F8DF98C5-E524-75A4-745F-E43306F0B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465" y="2547571"/>
            <a:ext cx="6319791" cy="394530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302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8FA04-CCC0-0CD9-80C6-7E7821B8A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D3B38C-A539-AD4F-9987-1DF50D3C9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781" y="4391181"/>
            <a:ext cx="4911246" cy="2290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FEF2FB-B63F-4C70-8FB6-1C6386FCB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Confluence of community interest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94FB19-D0A5-532E-122E-B393DD00F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600"/>
              </a:spcBef>
            </a:pPr>
            <a:r>
              <a:rPr lang="en-US" dirty="0"/>
              <a:t>Bluesky community call – brainstorming with </a:t>
            </a:r>
            <a:br>
              <a:rPr lang="en-US" dirty="0"/>
            </a:br>
            <a:r>
              <a:rPr lang="en-US" dirty="0"/>
              <a:t>Will Smith (BESSY II), Dan Allan (NSLS-II), et al.</a:t>
            </a:r>
          </a:p>
          <a:p>
            <a:pPr>
              <a:lnSpc>
                <a:spcPct val="110000"/>
              </a:lnSpc>
              <a:spcBef>
                <a:spcPts val="1600"/>
              </a:spcBef>
            </a:pPr>
            <a:r>
              <a:rPr lang="en-US" dirty="0"/>
              <a:t>Visit to NSLS-II by Linus Pithan (DESY), </a:t>
            </a:r>
            <a:br>
              <a:rPr lang="en-US" dirty="0"/>
            </a:br>
            <a:r>
              <a:rPr lang="en-US" dirty="0"/>
              <a:t>proof-of-concept demo for beamtime at OPLS.</a:t>
            </a:r>
          </a:p>
          <a:p>
            <a:pPr>
              <a:lnSpc>
                <a:spcPct val="110000"/>
              </a:lnSpc>
              <a:spcBef>
                <a:spcPts val="1600"/>
              </a:spcBef>
            </a:pPr>
            <a:r>
              <a:rPr lang="en-US" dirty="0"/>
              <a:t>NSLS-II </a:t>
            </a:r>
            <a:r>
              <a:rPr lang="en-US" i="1" dirty="0"/>
              <a:t>Complex Scattering </a:t>
            </a:r>
            <a:r>
              <a:rPr lang="en-US" dirty="0"/>
              <a:t>beamlines</a:t>
            </a:r>
            <a:br>
              <a:rPr lang="en-US" dirty="0"/>
            </a:br>
            <a:r>
              <a:rPr lang="en-US" dirty="0"/>
              <a:t>have expressed interest to </a:t>
            </a:r>
            <a:br>
              <a:rPr lang="en-US" dirty="0"/>
            </a:br>
            <a:r>
              <a:rPr lang="en-US" dirty="0"/>
              <a:t>incorporate it into user operations.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B232A-E682-06C7-0B82-724895D09B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20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D06C0-7A7F-A53F-F341-5C2403A34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E8EF-E886-ABDF-227F-6B72819A3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goals (Visible to users)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D964227-8E73-112B-DF9D-8EA742D67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PyMca</a:t>
            </a:r>
            <a:r>
              <a:rPr lang="en-US" dirty="0"/>
              <a:t> opens a Tiled browser that provides paginated access </a:t>
            </a:r>
            <a:br>
              <a:rPr lang="en-US" dirty="0"/>
            </a:br>
            <a:r>
              <a:rPr lang="en-US" dirty="0"/>
              <a:t>to the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BlueskyRun</a:t>
            </a:r>
            <a:r>
              <a:rPr lang="en-US" dirty="0" err="1"/>
              <a:t>s</a:t>
            </a:r>
            <a:r>
              <a:rPr lang="en-US" dirty="0"/>
              <a:t> in a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CatalogOfBlueskyRuns</a:t>
            </a:r>
            <a:r>
              <a:rPr lang="en-US" dirty="0"/>
              <a:t>.</a:t>
            </a:r>
          </a:p>
          <a:p>
            <a:pPr marL="457200" indent="-4572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Optionally filter the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BlueskyRun</a:t>
            </a:r>
            <a:r>
              <a:rPr lang="en-US" dirty="0"/>
              <a:t> datasets presented.</a:t>
            </a:r>
          </a:p>
          <a:p>
            <a:pPr marL="457200" indent="-4572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Present data from 'primary' and 'baseline' streams.</a:t>
            </a:r>
          </a:p>
          <a:p>
            <a:pPr marL="457200" indent="-4572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Optionally plot live streaming data.</a:t>
            </a:r>
          </a:p>
          <a:p>
            <a:pPr marL="457200" indent="-4572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Minimize the impact of I/O on GUI responsiveness.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1E5F7C-B19B-2747-A2A4-8806C31D5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110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CE2CF-F996-785E-80C3-6F9EB8511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B993B8-4907-6CB3-88F9-FD903A1BAF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1413" y="1124192"/>
            <a:ext cx="11539089" cy="5556080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53DD121-9311-AE04-695F-385861E17F9F}"/>
              </a:ext>
            </a:extLst>
          </p:cNvPr>
          <p:cNvSpPr/>
          <p:nvPr/>
        </p:nvSpPr>
        <p:spPr>
          <a:xfrm>
            <a:off x="9005104" y="2538209"/>
            <a:ext cx="2928395" cy="10717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01282-3DDE-097C-7FB2-96FF0637A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6F01AFE-99BE-165E-A510-D9BFFD074F35}"/>
              </a:ext>
            </a:extLst>
          </p:cNvPr>
          <p:cNvSpPr/>
          <p:nvPr/>
        </p:nvSpPr>
        <p:spPr>
          <a:xfrm>
            <a:off x="335666" y="2187615"/>
            <a:ext cx="5474825" cy="844952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E79E781-1D24-18EC-140A-874626026B3A}"/>
              </a:ext>
            </a:extLst>
          </p:cNvPr>
          <p:cNvSpPr/>
          <p:nvPr/>
        </p:nvSpPr>
        <p:spPr>
          <a:xfrm>
            <a:off x="481414" y="3057280"/>
            <a:ext cx="5120734" cy="1850386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B4A6C2B-E2C2-636C-198E-328A7260533A}"/>
              </a:ext>
            </a:extLst>
          </p:cNvPr>
          <p:cNvSpPr/>
          <p:nvPr/>
        </p:nvSpPr>
        <p:spPr>
          <a:xfrm>
            <a:off x="381964" y="4932379"/>
            <a:ext cx="5220183" cy="1850386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1DAD8B-5B7F-4C1D-F906-2CCC0E6CC465}"/>
              </a:ext>
            </a:extLst>
          </p:cNvPr>
          <p:cNvSpPr txBox="1"/>
          <p:nvPr/>
        </p:nvSpPr>
        <p:spPr>
          <a:xfrm>
            <a:off x="752354" y="625033"/>
            <a:ext cx="3106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2A33E"/>
                </a:solidFill>
              </a:rPr>
              <a:t>Tiled catalog select + search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C0F16B-8110-D684-5D8E-53AB60D2FF1D}"/>
              </a:ext>
            </a:extLst>
          </p:cNvPr>
          <p:cNvSpPr txBox="1"/>
          <p:nvPr/>
        </p:nvSpPr>
        <p:spPr>
          <a:xfrm>
            <a:off x="4952097" y="625033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</a:rPr>
              <a:t>BlueskyRun</a:t>
            </a:r>
            <a:r>
              <a:rPr lang="en-US" dirty="0">
                <a:solidFill>
                  <a:schemeClr val="accent2"/>
                </a:solidFill>
              </a:rPr>
              <a:t> selector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F31E5C-B5C0-3D92-8DFD-18ABCDDB4AF4}"/>
              </a:ext>
            </a:extLst>
          </p:cNvPr>
          <p:cNvSpPr txBox="1"/>
          <p:nvPr/>
        </p:nvSpPr>
        <p:spPr>
          <a:xfrm>
            <a:off x="8669438" y="625033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Data channel selector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3FEBF0-CFF5-1DE3-1084-4F0323252EA1}"/>
              </a:ext>
            </a:extLst>
          </p:cNvPr>
          <p:cNvCxnSpPr/>
          <p:nvPr/>
        </p:nvCxnSpPr>
        <p:spPr>
          <a:xfrm>
            <a:off x="2476982" y="994365"/>
            <a:ext cx="300942" cy="119325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8A18F1-8728-4B88-7417-1CD9D5A89935}"/>
              </a:ext>
            </a:extLst>
          </p:cNvPr>
          <p:cNvCxnSpPr>
            <a:cxnSpLocks/>
          </p:cNvCxnSpPr>
          <p:nvPr/>
        </p:nvCxnSpPr>
        <p:spPr>
          <a:xfrm flipH="1">
            <a:off x="4502552" y="1059279"/>
            <a:ext cx="769716" cy="1996553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427EDF4-A487-948E-25BC-DC16ADD376B9}"/>
              </a:ext>
            </a:extLst>
          </p:cNvPr>
          <p:cNvCxnSpPr>
            <a:cxnSpLocks/>
          </p:cNvCxnSpPr>
          <p:nvPr/>
        </p:nvCxnSpPr>
        <p:spPr>
          <a:xfrm flipH="1">
            <a:off x="5602147" y="882392"/>
            <a:ext cx="2928395" cy="421689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3D25F94-527B-DA4D-68EF-FB1E2E9764CE}"/>
              </a:ext>
            </a:extLst>
          </p:cNvPr>
          <p:cNvSpPr txBox="1"/>
          <p:nvPr/>
        </p:nvSpPr>
        <p:spPr>
          <a:xfrm>
            <a:off x="9293406" y="2750896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Paginated data loaded</a:t>
            </a:r>
            <a:br>
              <a:rPr lang="en-US" dirty="0"/>
            </a:br>
            <a:r>
              <a:rPr lang="en-US" dirty="0"/>
              <a:t>in separate thread</a:t>
            </a:r>
          </a:p>
        </p:txBody>
      </p:sp>
    </p:spTree>
    <p:extLst>
      <p:ext uri="{BB962C8B-B14F-4D97-AF65-F5344CB8AC3E}">
        <p14:creationId xmlns:p14="http://schemas.microsoft.com/office/powerpoint/2010/main" val="2107701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C26AF-8147-F2DE-4E48-91B3D8FEF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E838B-7342-A4FB-9BBA-2A9ABA28D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goals (Invisible to users)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42E5B8-3FB2-EB67-98C1-E0C37326A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Unit tests for new features</a:t>
            </a:r>
          </a:p>
          <a:p>
            <a:pPr marL="457200" indent="-4572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Separate the logic of widget interactions in a dialog / panel</a:t>
            </a:r>
            <a:br>
              <a:rPr lang="en-US" dirty="0"/>
            </a:br>
            <a:r>
              <a:rPr lang="en-US" dirty="0"/>
              <a:t>from the UI interactions + display details</a:t>
            </a:r>
          </a:p>
          <a:p>
            <a:pPr marL="457200" indent="-4572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Model – View – View Model (MVVM) approach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4E991-6EC7-8E7D-A041-BA793A4917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232E6C-105B-2126-06ED-1A9412EDDAA3}"/>
              </a:ext>
            </a:extLst>
          </p:cNvPr>
          <p:cNvSpPr txBox="1"/>
          <p:nvPr/>
        </p:nvSpPr>
        <p:spPr>
          <a:xfrm>
            <a:off x="1135464" y="4726494"/>
            <a:ext cx="1877437" cy="412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tiled.client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4D144C-7EDC-1742-6B66-FE49EE08CE6B}"/>
              </a:ext>
            </a:extLst>
          </p:cNvPr>
          <p:cNvSpPr txBox="1"/>
          <p:nvPr/>
        </p:nvSpPr>
        <p:spPr>
          <a:xfrm>
            <a:off x="7919704" y="4726494"/>
            <a:ext cx="3005951" cy="75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TiledCatalogSelector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110000"/>
              </a:lnSpc>
            </a:pP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TiledRunSelector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1FDA13-8E95-8E9D-ECA5-645315E0395C}"/>
              </a:ext>
            </a:extLst>
          </p:cNvPr>
          <p:cNvSpPr txBox="1"/>
          <p:nvPr/>
        </p:nvSpPr>
        <p:spPr>
          <a:xfrm>
            <a:off x="3469602" y="4726494"/>
            <a:ext cx="3993401" cy="1766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err="1">
                <a:solidFill>
                  <a:srgbClr val="72A33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QTiledWidget</a:t>
            </a:r>
            <a:endParaRPr lang="en-US" sz="2000" dirty="0">
              <a:solidFill>
                <a:srgbClr val="72A33E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110000"/>
              </a:lnSpc>
            </a:pPr>
            <a:r>
              <a:rPr lang="en-US" sz="2000" dirty="0" err="1">
                <a:solidFill>
                  <a:srgbClr val="72A33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QTiledSearch</a:t>
            </a:r>
            <a:endParaRPr lang="en-US" sz="2000" dirty="0">
              <a:solidFill>
                <a:srgbClr val="72A33E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110000"/>
              </a:lnSpc>
            </a:pPr>
            <a:r>
              <a:rPr lang="en-US" sz="2000" dirty="0" err="1">
                <a:solidFill>
                  <a:srgbClr val="72A33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QTiledCatalogSelectorDialog</a:t>
            </a:r>
            <a:endParaRPr lang="en-US" sz="2000" dirty="0">
              <a:solidFill>
                <a:srgbClr val="72A33E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110000"/>
              </a:lnSpc>
            </a:pPr>
            <a:r>
              <a:rPr lang="en-US" sz="2000" dirty="0" err="1">
                <a:solidFill>
                  <a:srgbClr val="72A33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QTiledDataChannelTable</a:t>
            </a:r>
            <a:endParaRPr lang="en-US" sz="2000" dirty="0">
              <a:solidFill>
                <a:srgbClr val="72A33E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110000"/>
              </a:lnSpc>
            </a:pPr>
            <a:endParaRPr lang="en-US" sz="2000" dirty="0">
              <a:solidFill>
                <a:srgbClr val="72A33E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2474DF-A2FD-D9AF-B724-E55919F4CFE5}"/>
              </a:ext>
            </a:extLst>
          </p:cNvPr>
          <p:cNvCxnSpPr>
            <a:cxnSpLocks/>
          </p:cNvCxnSpPr>
          <p:nvPr/>
        </p:nvCxnSpPr>
        <p:spPr>
          <a:xfrm>
            <a:off x="1135464" y="4230356"/>
            <a:ext cx="99478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DF5AC1B-B3F4-EEF4-ADFC-6B30ADDD6029}"/>
              </a:ext>
            </a:extLst>
          </p:cNvPr>
          <p:cNvCxnSpPr>
            <a:cxnSpLocks/>
          </p:cNvCxnSpPr>
          <p:nvPr/>
        </p:nvCxnSpPr>
        <p:spPr>
          <a:xfrm>
            <a:off x="2515507" y="4230356"/>
            <a:ext cx="754437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80CB39-A356-F892-C29C-C65E3A93AD95}"/>
              </a:ext>
            </a:extLst>
          </p:cNvPr>
          <p:cNvCxnSpPr>
            <a:cxnSpLocks/>
          </p:cNvCxnSpPr>
          <p:nvPr/>
        </p:nvCxnSpPr>
        <p:spPr>
          <a:xfrm>
            <a:off x="3702887" y="4232031"/>
            <a:ext cx="176341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618981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9DB1567C-4EAB-374B-B8C4-F1A1E9CCB783}" vid="{081803C1-0C52-BD4D-BC4C-7789A11D31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3827</TotalTime>
  <Words>565</Words>
  <Application>Microsoft Macintosh PowerPoint</Application>
  <PresentationFormat>Widescreen</PresentationFormat>
  <Paragraphs>96</Paragraphs>
  <Slides>15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Consolas</vt:lpstr>
      <vt:lpstr>BNL</vt:lpstr>
      <vt:lpstr>Exploring Bluesky Data with PyMca and Tiled</vt:lpstr>
      <vt:lpstr>Bluesky needs an interactive data viewer</vt:lpstr>
      <vt:lpstr>Tiled – Bluesky’s data access service</vt:lpstr>
      <vt:lpstr>PyMca – Data analysis app</vt:lpstr>
      <vt:lpstr>PyMca + Tiled integration</vt:lpstr>
      <vt:lpstr>Confluence of community interest</vt:lpstr>
      <vt:lpstr>Project goals (Visible to users)</vt:lpstr>
      <vt:lpstr>PowerPoint Presentation</vt:lpstr>
      <vt:lpstr>Project goals (Invisible to users)</vt:lpstr>
      <vt:lpstr>View Models isolate functionality, testing</vt:lpstr>
      <vt:lpstr>Unit tests – pytest + pytestqt (QtBot)</vt:lpstr>
      <vt:lpstr>Building a mental model</vt:lpstr>
      <vt:lpstr>Deployment and user conveniences</vt:lpstr>
      <vt:lpstr>Ongoing developments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Shafer, Padraic</dc:creator>
  <cp:keywords/>
  <dc:description/>
  <cp:lastModifiedBy>Shafer, Padraic</cp:lastModifiedBy>
  <cp:revision>2</cp:revision>
  <dcterms:created xsi:type="dcterms:W3CDTF">2025-11-03T12:34:38Z</dcterms:created>
  <dcterms:modified xsi:type="dcterms:W3CDTF">2025-11-06T04:21:52Z</dcterms:modified>
  <cp:category/>
</cp:coreProperties>
</file>