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</p:sldMasterIdLst>
  <p:notesMasterIdLst>
    <p:notesMasterId r:id="rId16"/>
  </p:notesMasterIdLst>
  <p:sldIdLst>
    <p:sldId id="256" r:id="rId4"/>
    <p:sldId id="950" r:id="rId5"/>
    <p:sldId id="949" r:id="rId6"/>
    <p:sldId id="944" r:id="rId7"/>
    <p:sldId id="945" r:id="rId8"/>
    <p:sldId id="951" r:id="rId9"/>
    <p:sldId id="954" r:id="rId10"/>
    <p:sldId id="953" r:id="rId11"/>
    <p:sldId id="955" r:id="rId12"/>
    <p:sldId id="956" r:id="rId13"/>
    <p:sldId id="957" r:id="rId14"/>
    <p:sldId id="958" r:id="rId15"/>
  </p:sldIdLst>
  <p:sldSz cx="12185650" cy="6840538"/>
  <p:notesSz cx="7559675" cy="10691813"/>
  <p:defaultTextStyle>
    <a:defPPr>
      <a:defRPr lang="de-DE"/>
    </a:defPPr>
    <a:lvl1pPr marL="0" algn="l" defTabSz="1217615" rtl="0" eaLnBrk="1" latinLnBrk="0" hangingPunct="1">
      <a:defRPr sz="2397" kern="1200">
        <a:solidFill>
          <a:schemeClr val="tx1"/>
        </a:solidFill>
        <a:latin typeface="+mn-lt"/>
        <a:ea typeface="+mn-ea"/>
        <a:cs typeface="+mn-cs"/>
      </a:defRPr>
    </a:lvl1pPr>
    <a:lvl2pPr marL="608808" algn="l" defTabSz="1217615" rtl="0" eaLnBrk="1" latinLnBrk="0" hangingPunct="1">
      <a:defRPr sz="2397" kern="1200">
        <a:solidFill>
          <a:schemeClr val="tx1"/>
        </a:solidFill>
        <a:latin typeface="+mn-lt"/>
        <a:ea typeface="+mn-ea"/>
        <a:cs typeface="+mn-cs"/>
      </a:defRPr>
    </a:lvl2pPr>
    <a:lvl3pPr marL="1217615" algn="l" defTabSz="1217615" rtl="0" eaLnBrk="1" latinLnBrk="0" hangingPunct="1">
      <a:defRPr sz="2397" kern="1200">
        <a:solidFill>
          <a:schemeClr val="tx1"/>
        </a:solidFill>
        <a:latin typeface="+mn-lt"/>
        <a:ea typeface="+mn-ea"/>
        <a:cs typeface="+mn-cs"/>
      </a:defRPr>
    </a:lvl3pPr>
    <a:lvl4pPr marL="1826423" algn="l" defTabSz="1217615" rtl="0" eaLnBrk="1" latinLnBrk="0" hangingPunct="1">
      <a:defRPr sz="2397" kern="1200">
        <a:solidFill>
          <a:schemeClr val="tx1"/>
        </a:solidFill>
        <a:latin typeface="+mn-lt"/>
        <a:ea typeface="+mn-ea"/>
        <a:cs typeface="+mn-cs"/>
      </a:defRPr>
    </a:lvl4pPr>
    <a:lvl5pPr marL="2435230" algn="l" defTabSz="1217615" rtl="0" eaLnBrk="1" latinLnBrk="0" hangingPunct="1">
      <a:defRPr sz="2397" kern="1200">
        <a:solidFill>
          <a:schemeClr val="tx1"/>
        </a:solidFill>
        <a:latin typeface="+mn-lt"/>
        <a:ea typeface="+mn-ea"/>
        <a:cs typeface="+mn-cs"/>
      </a:defRPr>
    </a:lvl5pPr>
    <a:lvl6pPr marL="3044038" algn="l" defTabSz="1217615" rtl="0" eaLnBrk="1" latinLnBrk="0" hangingPunct="1">
      <a:defRPr sz="2397" kern="1200">
        <a:solidFill>
          <a:schemeClr val="tx1"/>
        </a:solidFill>
        <a:latin typeface="+mn-lt"/>
        <a:ea typeface="+mn-ea"/>
        <a:cs typeface="+mn-cs"/>
      </a:defRPr>
    </a:lvl6pPr>
    <a:lvl7pPr marL="3652845" algn="l" defTabSz="1217615" rtl="0" eaLnBrk="1" latinLnBrk="0" hangingPunct="1">
      <a:defRPr sz="2397" kern="1200">
        <a:solidFill>
          <a:schemeClr val="tx1"/>
        </a:solidFill>
        <a:latin typeface="+mn-lt"/>
        <a:ea typeface="+mn-ea"/>
        <a:cs typeface="+mn-cs"/>
      </a:defRPr>
    </a:lvl7pPr>
    <a:lvl8pPr marL="4261653" algn="l" defTabSz="1217615" rtl="0" eaLnBrk="1" latinLnBrk="0" hangingPunct="1">
      <a:defRPr sz="2397" kern="1200">
        <a:solidFill>
          <a:schemeClr val="tx1"/>
        </a:solidFill>
        <a:latin typeface="+mn-lt"/>
        <a:ea typeface="+mn-ea"/>
        <a:cs typeface="+mn-cs"/>
      </a:defRPr>
    </a:lvl8pPr>
    <a:lvl9pPr marL="4870460" algn="l" defTabSz="1217615" rtl="0" eaLnBrk="1" latinLnBrk="0" hangingPunct="1">
      <a:defRPr sz="239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than, Linus" initials="PL" lastIdx="12" clrIdx="0">
    <p:extLst>
      <p:ext uri="{19B8F6BF-5375-455C-9EA6-DF929625EA0E}">
        <p15:presenceInfo xmlns:p15="http://schemas.microsoft.com/office/powerpoint/2012/main" userId="Pithan, Linus" providerId="None"/>
      </p:ext>
    </p:extLst>
  </p:cmAuthor>
  <p:cmAuthor id="2" name="Pithan, Linus" initials="PL [2]" lastIdx="13" clrIdx="1">
    <p:extLst>
      <p:ext uri="{19B8F6BF-5375-455C-9EA6-DF929625EA0E}">
        <p15:presenceInfo xmlns:p15="http://schemas.microsoft.com/office/powerpoint/2012/main" userId="S-1-5-21-3018955115-4118484798-3177128962-10257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2D6E"/>
    <a:srgbClr val="F0781E"/>
    <a:srgbClr val="FF0000"/>
    <a:srgbClr val="005AA0"/>
    <a:srgbClr val="0D368B"/>
    <a:srgbClr val="76A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/>
  </p:normalViewPr>
  <p:slideViewPr>
    <p:cSldViewPr snapToGrid="0">
      <p:cViewPr varScale="1">
        <p:scale>
          <a:sx n="77" d="100"/>
          <a:sy n="77" d="100"/>
        </p:scale>
        <p:origin x="80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B2DDBA-3704-455D-8B87-739708D27793}" type="datetimeFigureOut">
              <a:rPr lang="de-DE" smtClean="0"/>
              <a:t>05.11.2025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66738" y="1336675"/>
            <a:ext cx="64262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5136C-99C7-4C86-95EA-9381F20024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5781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283" y="272903"/>
            <a:ext cx="10966605" cy="114188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de-DE" sz="5852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subTitle"/>
          </p:nvPr>
        </p:nvSpPr>
        <p:spPr>
          <a:xfrm>
            <a:off x="609283" y="1600554"/>
            <a:ext cx="10966605" cy="396715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de-DE" sz="4256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DESY. | Technical Advisory Committee Meeting Sept. 2022 | PETRA IV WP 3.06 - Dr. Linus Pithan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775" y="815419"/>
            <a:ext cx="11370100" cy="378286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033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776" y="1402846"/>
            <a:ext cx="5613650" cy="2448125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776" y="3953441"/>
            <a:ext cx="5613650" cy="2448125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4225" y="1445699"/>
            <a:ext cx="5613651" cy="240527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4226" y="3995065"/>
            <a:ext cx="5613651" cy="240650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48476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DESY. | Technical Advisory Committee Meeting Sept. 2022 | PETRA IV WP 3.06 - Dr. Linus Pithan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775" y="815419"/>
            <a:ext cx="11370100" cy="378286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033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776" y="1402846"/>
            <a:ext cx="5613650" cy="2448125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776" y="3953441"/>
            <a:ext cx="5613650" cy="2448125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4226" y="1445698"/>
            <a:ext cx="5613649" cy="240527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4226" y="3995065"/>
            <a:ext cx="5613649" cy="240527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9792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DESY. | Technical Advisory Committee Meeting Sept. 2022 | PETRA IV WP 3.06 - Dr. Linus Pithan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775" y="815419"/>
            <a:ext cx="11370100" cy="378286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033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775" y="1402846"/>
            <a:ext cx="7520831" cy="2448125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775" y="3953441"/>
            <a:ext cx="7520831" cy="2448125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1405" y="1445699"/>
            <a:ext cx="3706470" cy="240527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1406" y="3995065"/>
            <a:ext cx="3706470" cy="240650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90295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DESY. | Technical Advisory Committee Meeting Sept. 2022 | PETRA IV WP 3.06 - Dr. Linus Pithan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775" y="815419"/>
            <a:ext cx="11370100" cy="378286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033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775" y="1402846"/>
            <a:ext cx="7520831" cy="2448125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775" y="3953441"/>
            <a:ext cx="7520831" cy="2448125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1406" y="1445698"/>
            <a:ext cx="3706468" cy="240527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1406" y="3995065"/>
            <a:ext cx="3706468" cy="240527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4985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DESY. | Technical Advisory Committee Meeting Sept. 2022 | PETRA IV WP 3.06 - Dr. Linus Pithan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775" y="815419"/>
            <a:ext cx="11370100" cy="378286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033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776" y="1402846"/>
            <a:ext cx="3706469" cy="2448125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776" y="3953441"/>
            <a:ext cx="3706469" cy="2448125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7044" y="1445699"/>
            <a:ext cx="3671562" cy="240527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7045" y="3995065"/>
            <a:ext cx="3671562" cy="240650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1405" y="1445699"/>
            <a:ext cx="3706470" cy="240527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1406" y="3995065"/>
            <a:ext cx="3706470" cy="240650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38443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DESY. | Technical Advisory Committee Meeting Sept. 2022 | PETRA IV WP 3.06 - Dr. Linus Pithan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775" y="815419"/>
            <a:ext cx="11370100" cy="378286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033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776" y="1445699"/>
            <a:ext cx="11370099" cy="49546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44444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DESY. | Technical Advisory Committee Meeting Sept. 2022 | PETRA IV WP 3.06 - Dr. Linus Pithan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775" y="815419"/>
            <a:ext cx="11370100" cy="378286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033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776" y="1445699"/>
            <a:ext cx="5613649" cy="49546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4225" y="1445699"/>
            <a:ext cx="5613650" cy="49546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60599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DESY. | Technical Advisory Committee Meeting Sept. 2022 | PETRA IV WP 3.06 - Dr. Linus Pithan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775" y="815419"/>
            <a:ext cx="11370100" cy="378286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033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777" y="1445699"/>
            <a:ext cx="3706468" cy="49546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7045" y="1445699"/>
            <a:ext cx="7520830" cy="49546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98498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DESY. | Technical Advisory Committee Meeting Sept. 2022 | PETRA IV WP 3.06 - Dr. Linus Pithan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775" y="815419"/>
            <a:ext cx="11370100" cy="378286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033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942095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DESY. | Technical Advisory Committee Meeting Sept. 2022 | PETRA IV WP 3.06 - Dr. Linus Pithan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92319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Zwei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3F6E932F-91BF-4BB6-A060-480141891B9A}"/>
              </a:ext>
            </a:extLst>
          </p:cNvPr>
          <p:cNvSpPr/>
          <p:nvPr userDrawn="1"/>
        </p:nvSpPr>
        <p:spPr>
          <a:xfrm>
            <a:off x="395082" y="4505239"/>
            <a:ext cx="2699141" cy="189509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4173" algn="l"/>
              </a:tabLst>
            </a:pPr>
            <a:r>
              <a:rPr lang="de-DE" sz="2391" b="1" dirty="0">
                <a:solidFill>
                  <a:srgbClr val="007BC8"/>
                </a:solidFill>
                <a:latin typeface="DesySans Office" panose="020B0503040000020003" pitchFamily="34" charset="0"/>
              </a:rPr>
              <a:t>DESY</a:t>
            </a:r>
            <a:r>
              <a:rPr lang="de-DE" sz="2391" b="1" dirty="0">
                <a:solidFill>
                  <a:srgbClr val="EB6E0F"/>
                </a:solidFill>
                <a:latin typeface="DesySans Office" panose="020B0503040000020003" pitchFamily="34" charset="0"/>
              </a:rPr>
              <a:t>.</a:t>
            </a:r>
            <a:r>
              <a:rPr lang="de-DE" sz="2391" dirty="0">
                <a:latin typeface="DesySans Office" panose="020B0503040000020003" pitchFamily="34" charset="0"/>
              </a:rPr>
              <a:t>	Deutsches </a:t>
            </a:r>
          </a:p>
          <a:p>
            <a:pPr>
              <a:lnSpc>
                <a:spcPct val="120000"/>
              </a:lnSpc>
            </a:pPr>
            <a:r>
              <a:rPr lang="de-DE" sz="2391" dirty="0">
                <a:latin typeface="DesySans Office" panose="020B0503040000020003" pitchFamily="34" charset="0"/>
              </a:rPr>
              <a:t>Elektronen-Synchrotron</a:t>
            </a:r>
          </a:p>
          <a:p>
            <a:pPr>
              <a:lnSpc>
                <a:spcPct val="120000"/>
              </a:lnSpc>
            </a:pPr>
            <a:endParaRPr lang="de-DE" sz="2391" dirty="0">
              <a:latin typeface="DesySans Office" panose="020B0503040000020003" pitchFamily="34" charset="0"/>
            </a:endParaRPr>
          </a:p>
          <a:p>
            <a:pPr>
              <a:lnSpc>
                <a:spcPct val="120000"/>
              </a:lnSpc>
            </a:pPr>
            <a:r>
              <a:rPr lang="de-DE" sz="2391" dirty="0">
                <a:latin typeface="DesySans Office" panose="020B0503040000020003" pitchFamily="34" charset="0"/>
              </a:rPr>
              <a:t>www.desy.de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082" y="3969997"/>
            <a:ext cx="4569619" cy="37215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sz="2391" b="1" dirty="0">
                <a:latin typeface="DesySans Office Cn Medium" panose="020B0706040000020003" pitchFamily="34" charset="0"/>
              </a:rPr>
              <a:t>Contact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8017" y="4505239"/>
            <a:ext cx="5146139" cy="1895098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 sz="1596">
                <a:latin typeface="DesySans Office" panose="020B0503040000020003" pitchFamily="34" charset="0"/>
              </a:defRPr>
            </a:lvl1pPr>
            <a:lvl2pPr marL="361045" indent="0">
              <a:buNone/>
              <a:defRPr/>
            </a:lvl2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38323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776" y="348721"/>
            <a:ext cx="11370100" cy="1850530"/>
          </a:xfrm>
        </p:spPr>
        <p:txBody>
          <a:bodyPr anchor="t"/>
          <a:lstStyle>
            <a:lvl1pPr algn="l">
              <a:lnSpc>
                <a:spcPct val="100000"/>
              </a:lnSpc>
              <a:defRPr sz="5985"/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775" y="2329069"/>
            <a:ext cx="11370100" cy="1521902"/>
          </a:xfrm>
        </p:spPr>
        <p:txBody>
          <a:bodyPr/>
          <a:lstStyle>
            <a:lvl1pPr marL="0" indent="0" algn="l">
              <a:buNone/>
              <a:defRPr sz="1795" b="1">
                <a:solidFill>
                  <a:schemeClr val="accent2"/>
                </a:solidFill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de-DE" noProof="0"/>
              <a:t>Formatvorlage des Untertitelmasters durch Klicken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181" y="4086349"/>
            <a:ext cx="11363627" cy="69859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795"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390" y="5655406"/>
            <a:ext cx="793337" cy="79217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88" y="6245970"/>
            <a:ext cx="993083" cy="13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50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85647" cy="3420270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776" y="348722"/>
            <a:ext cx="11370100" cy="1096977"/>
          </a:xfrm>
        </p:spPr>
        <p:txBody>
          <a:bodyPr anchor="t"/>
          <a:lstStyle>
            <a:lvl1pPr algn="l">
              <a:lnSpc>
                <a:spcPct val="100000"/>
              </a:lnSpc>
              <a:defRPr sz="5985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775" y="2329069"/>
            <a:ext cx="11370100" cy="887075"/>
          </a:xfrm>
        </p:spPr>
        <p:txBody>
          <a:bodyPr/>
          <a:lstStyle>
            <a:lvl1pPr marL="0" indent="0" algn="l">
              <a:buNone/>
              <a:defRPr sz="1795" b="1">
                <a:solidFill>
                  <a:schemeClr val="accent2"/>
                </a:solidFill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de-DE" noProof="0"/>
              <a:t>Formatvorlage des Untertitelmasters durch Klicken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180" y="4086349"/>
            <a:ext cx="11363626" cy="69859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795"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88" y="6245970"/>
            <a:ext cx="993083" cy="13480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390" y="5655406"/>
            <a:ext cx="793337" cy="79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16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776" y="348720"/>
            <a:ext cx="11370100" cy="3502250"/>
          </a:xfrm>
        </p:spPr>
        <p:txBody>
          <a:bodyPr anchor="t"/>
          <a:lstStyle>
            <a:lvl1pPr algn="l">
              <a:lnSpc>
                <a:spcPct val="100000"/>
              </a:lnSpc>
              <a:defRPr sz="5985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01849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776" y="348720"/>
            <a:ext cx="11370100" cy="3502250"/>
          </a:xfrm>
        </p:spPr>
        <p:txBody>
          <a:bodyPr anchor="t"/>
          <a:lstStyle>
            <a:lvl1pPr algn="l">
              <a:lnSpc>
                <a:spcPct val="100000"/>
              </a:lnSpc>
              <a:defRPr sz="5985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55906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775" y="1494326"/>
            <a:ext cx="11370100" cy="4997492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DESY. | Technical Advisory Committee Meeting Sept. 2022 | PETRA IV WP 3.06 - Dr. Linus Pithan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776" y="815419"/>
            <a:ext cx="11370099" cy="378286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033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98830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776" y="1402846"/>
            <a:ext cx="5613650" cy="4997492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DESY. | Technical Advisory Committee Meeting Sept. 2022 | PETRA IV WP 3.06 - Dr. Linus Pithan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775" y="815419"/>
            <a:ext cx="11370100" cy="378286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033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4227" y="1402846"/>
            <a:ext cx="5613649" cy="4997492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23059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776" y="1402846"/>
            <a:ext cx="3706469" cy="4997492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DESY. | Technical Advisory Committee Meeting Sept. 2022 | PETRA IV WP 3.06 - Dr. Linus Pithan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775" y="815419"/>
            <a:ext cx="11370100" cy="378286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033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7045" y="1402846"/>
            <a:ext cx="3671562" cy="4997492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1406" y="1402846"/>
            <a:ext cx="3706468" cy="4997492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28970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8"/>
          <p:cNvPicPr/>
          <p:nvPr/>
        </p:nvPicPr>
        <p:blipFill>
          <a:blip r:embed="rId3"/>
          <a:stretch/>
        </p:blipFill>
        <p:spPr>
          <a:xfrm>
            <a:off x="0" y="3351"/>
            <a:ext cx="12184211" cy="6839341"/>
          </a:xfrm>
          <a:prstGeom prst="rect">
            <a:avLst/>
          </a:prstGeom>
          <a:ln w="0">
            <a:noFill/>
          </a:ln>
        </p:spPr>
      </p:pic>
      <p:pic>
        <p:nvPicPr>
          <p:cNvPr id="22" name="Grafik 7"/>
          <p:cNvPicPr/>
          <p:nvPr/>
        </p:nvPicPr>
        <p:blipFill>
          <a:blip r:embed="rId4"/>
          <a:stretch/>
        </p:blipFill>
        <p:spPr>
          <a:xfrm>
            <a:off x="0" y="-4788"/>
            <a:ext cx="12191887" cy="6849874"/>
          </a:xfrm>
          <a:prstGeom prst="rect">
            <a:avLst/>
          </a:prstGeom>
          <a:ln w="0">
            <a:noFill/>
          </a:ln>
        </p:spPr>
      </p:pic>
      <p:sp>
        <p:nvSpPr>
          <p:cNvPr id="3" name="Textfeld 12"/>
          <p:cNvSpPr/>
          <p:nvPr/>
        </p:nvSpPr>
        <p:spPr>
          <a:xfrm>
            <a:off x="9148833" y="6520954"/>
            <a:ext cx="1356733" cy="18421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1216061">
              <a:lnSpc>
                <a:spcPct val="100000"/>
              </a:lnSpc>
            </a:pPr>
            <a:r>
              <a:rPr lang="de-DE" sz="1197" b="0" strike="noStrike" spc="-1">
                <a:solidFill>
                  <a:schemeClr val="accent2"/>
                </a:solidFill>
                <a:latin typeface="Arial"/>
              </a:rPr>
              <a:t>www.helmholtz.de</a:t>
            </a:r>
            <a:endParaRPr lang="de-DE" sz="1197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" name="Grafik 1"/>
          <p:cNvPicPr/>
          <p:nvPr/>
        </p:nvPicPr>
        <p:blipFill>
          <a:blip r:embed="rId5"/>
          <a:srcRect t="93808"/>
          <a:stretch/>
        </p:blipFill>
        <p:spPr>
          <a:xfrm>
            <a:off x="0" y="6424241"/>
            <a:ext cx="12191887" cy="420846"/>
          </a:xfrm>
          <a:prstGeom prst="rect">
            <a:avLst/>
          </a:prstGeom>
          <a:ln w="0">
            <a:noFill/>
          </a:ln>
        </p:spPr>
      </p:pic>
      <p:sp>
        <p:nvSpPr>
          <p:cNvPr id="13" name="Parallelogramm 19"/>
          <p:cNvSpPr/>
          <p:nvPr/>
        </p:nvSpPr>
        <p:spPr>
          <a:xfrm>
            <a:off x="7416455" y="6557341"/>
            <a:ext cx="574261" cy="94319"/>
          </a:xfrm>
          <a:prstGeom prst="parallelogram">
            <a:avLst>
              <a:gd name="adj" fmla="val 85550"/>
            </a:avLst>
          </a:prstGeom>
          <a:solidFill>
            <a:srgbClr val="D23264"/>
          </a:solidFill>
          <a:ln>
            <a:solidFill>
              <a:srgbClr val="D2326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19694" tIns="8618" rIns="119694" bIns="8618" anchor="ctr">
            <a:noAutofit/>
          </a:bodyPr>
          <a:lstStyle/>
          <a:p>
            <a:pPr algn="ctr" defTabSz="1216061">
              <a:lnSpc>
                <a:spcPct val="100000"/>
              </a:lnSpc>
            </a:pPr>
            <a:endParaRPr lang="en-US" sz="2394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14" name="Parallelogramm 21"/>
          <p:cNvSpPr/>
          <p:nvPr/>
        </p:nvSpPr>
        <p:spPr>
          <a:xfrm>
            <a:off x="6926630" y="6557341"/>
            <a:ext cx="574261" cy="94319"/>
          </a:xfrm>
          <a:prstGeom prst="parallelogram">
            <a:avLst>
              <a:gd name="adj" fmla="val 85550"/>
            </a:avLst>
          </a:prstGeom>
          <a:solidFill>
            <a:srgbClr val="FFD228"/>
          </a:solidFill>
          <a:ln>
            <a:solidFill>
              <a:srgbClr val="FFD22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19694" tIns="8618" rIns="119694" bIns="8618" anchor="ctr">
            <a:noAutofit/>
          </a:bodyPr>
          <a:lstStyle/>
          <a:p>
            <a:pPr algn="ctr" defTabSz="1216061">
              <a:lnSpc>
                <a:spcPct val="100000"/>
              </a:lnSpc>
            </a:pPr>
            <a:endParaRPr lang="en-US" sz="2394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15" name="Parallelogramm 22"/>
          <p:cNvSpPr/>
          <p:nvPr/>
        </p:nvSpPr>
        <p:spPr>
          <a:xfrm>
            <a:off x="6436326" y="6557341"/>
            <a:ext cx="574261" cy="94319"/>
          </a:xfrm>
          <a:prstGeom prst="parallelogram">
            <a:avLst>
              <a:gd name="adj" fmla="val 85550"/>
            </a:avLst>
          </a:prstGeom>
          <a:solidFill>
            <a:srgbClr val="F0791D"/>
          </a:solidFill>
          <a:ln>
            <a:solidFill>
              <a:srgbClr val="F0791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19694" tIns="8618" rIns="119694" bIns="8618" anchor="ctr">
            <a:noAutofit/>
          </a:bodyPr>
          <a:lstStyle/>
          <a:p>
            <a:pPr algn="ctr" defTabSz="1216061">
              <a:lnSpc>
                <a:spcPct val="100000"/>
              </a:lnSpc>
            </a:pPr>
            <a:endParaRPr lang="en-US" sz="2394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16" name="Parallelogramm 23"/>
          <p:cNvSpPr/>
          <p:nvPr/>
        </p:nvSpPr>
        <p:spPr>
          <a:xfrm flipH="1">
            <a:off x="913924" y="6498451"/>
            <a:ext cx="574261" cy="333708"/>
          </a:xfrm>
          <a:prstGeom prst="parallelogram">
            <a:avLst>
              <a:gd name="adj" fmla="val 92211"/>
            </a:avLst>
          </a:prstGeom>
          <a:solidFill>
            <a:srgbClr val="D23264"/>
          </a:solidFill>
          <a:ln>
            <a:solidFill>
              <a:srgbClr val="D2326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19694" tIns="59847" rIns="119694" bIns="59847" anchor="ctr">
            <a:noAutofit/>
          </a:bodyPr>
          <a:lstStyle/>
          <a:p>
            <a:pPr algn="ctr" defTabSz="1216061">
              <a:lnSpc>
                <a:spcPct val="100000"/>
              </a:lnSpc>
            </a:pPr>
            <a:endParaRPr lang="en-US" sz="2394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17" name="Parallelogramm 24"/>
          <p:cNvSpPr/>
          <p:nvPr/>
        </p:nvSpPr>
        <p:spPr>
          <a:xfrm flipH="1">
            <a:off x="1552471" y="6498451"/>
            <a:ext cx="574261" cy="333708"/>
          </a:xfrm>
          <a:prstGeom prst="parallelogram">
            <a:avLst>
              <a:gd name="adj" fmla="val 92211"/>
            </a:avLst>
          </a:prstGeom>
          <a:solidFill>
            <a:srgbClr val="F0791D"/>
          </a:solidFill>
          <a:ln>
            <a:solidFill>
              <a:srgbClr val="F0791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19694" tIns="59847" rIns="119694" bIns="59847" anchor="ctr">
            <a:noAutofit/>
          </a:bodyPr>
          <a:lstStyle/>
          <a:p>
            <a:pPr algn="ctr" defTabSz="1216061">
              <a:lnSpc>
                <a:spcPct val="100000"/>
              </a:lnSpc>
            </a:pPr>
            <a:endParaRPr lang="en-US" sz="2394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18" name="Parallelogramm 25"/>
          <p:cNvSpPr/>
          <p:nvPr/>
        </p:nvSpPr>
        <p:spPr>
          <a:xfrm flipH="1">
            <a:off x="1233437" y="6498451"/>
            <a:ext cx="575700" cy="333708"/>
          </a:xfrm>
          <a:prstGeom prst="parallelogram">
            <a:avLst>
              <a:gd name="adj" fmla="val 92211"/>
            </a:avLst>
          </a:prstGeom>
          <a:solidFill>
            <a:srgbClr val="FFD228"/>
          </a:solidFill>
          <a:ln>
            <a:solidFill>
              <a:srgbClr val="FFD22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19694" tIns="59847" rIns="119694" bIns="59847" anchor="ctr">
            <a:noAutofit/>
          </a:bodyPr>
          <a:lstStyle/>
          <a:p>
            <a:pPr algn="ctr" defTabSz="1216061">
              <a:lnSpc>
                <a:spcPct val="100000"/>
              </a:lnSpc>
            </a:pPr>
            <a:endParaRPr lang="en-US" sz="2394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282" y="272904"/>
            <a:ext cx="10966126" cy="114140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de-DE" sz="2394" b="0" strike="noStrike" spc="-1" dirty="0">
                <a:solidFill>
                  <a:srgbClr val="000000"/>
                </a:solidFill>
                <a:latin typeface="Calibri"/>
              </a:rPr>
              <a:t>Format des Titeltextes durch Klicken bearbeiten</a:t>
            </a: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283" y="1600554"/>
            <a:ext cx="10966605" cy="396715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4256" b="0" strike="noStrike" spc="-1" dirty="0">
                <a:solidFill>
                  <a:srgbClr val="000000"/>
                </a:solidFill>
                <a:latin typeface="Calibri"/>
              </a:rPr>
              <a:t>Format des Gliederungstextes durch Klicken bearbeiten</a:t>
            </a:r>
          </a:p>
          <a:p>
            <a:pPr marL="1149034" lvl="1" indent="-430888">
              <a:spcBef>
                <a:spcPts val="150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3724" b="0" strike="noStrike" spc="-1" dirty="0">
                <a:solidFill>
                  <a:srgbClr val="000000"/>
                </a:solidFill>
                <a:latin typeface="Calibri"/>
              </a:rPr>
              <a:t>Zweite Gliederungsebene</a:t>
            </a:r>
          </a:p>
          <a:p>
            <a:pPr marL="1723550" lvl="2" indent="-383011">
              <a:spcBef>
                <a:spcPts val="113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192" b="0" strike="noStrike" spc="-1" dirty="0">
                <a:solidFill>
                  <a:srgbClr val="000000"/>
                </a:solidFill>
                <a:latin typeface="Calibri"/>
              </a:rPr>
              <a:t>Dritte Gliederungsebene</a:t>
            </a:r>
          </a:p>
          <a:p>
            <a:pPr marL="2298067" lvl="3" indent="-287258">
              <a:spcBef>
                <a:spcPts val="75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660" b="0" strike="noStrike" spc="-1" dirty="0">
                <a:solidFill>
                  <a:srgbClr val="000000"/>
                </a:solidFill>
                <a:latin typeface="Calibri"/>
              </a:rPr>
              <a:t>Vierte Gliederungsebene</a:t>
            </a:r>
          </a:p>
          <a:p>
            <a:pPr marL="2872584" lvl="4" indent="-287258">
              <a:spcBef>
                <a:spcPts val="37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660" b="0" strike="noStrike" spc="-1" dirty="0">
                <a:solidFill>
                  <a:srgbClr val="000000"/>
                </a:solidFill>
                <a:latin typeface="Calibri"/>
              </a:rPr>
              <a:t>Fünfte Gliederungsebene</a:t>
            </a:r>
          </a:p>
          <a:p>
            <a:pPr marL="3447101" lvl="5" indent="-287258">
              <a:spcBef>
                <a:spcPts val="37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660" b="0" strike="noStrike" spc="-1" dirty="0">
                <a:solidFill>
                  <a:srgbClr val="000000"/>
                </a:solidFill>
                <a:latin typeface="Calibri"/>
              </a:rPr>
              <a:t>Sechste Gliederungsebene</a:t>
            </a:r>
          </a:p>
          <a:p>
            <a:pPr marL="4021618" lvl="6" indent="-287258">
              <a:spcBef>
                <a:spcPts val="37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660" b="0" strike="noStrike" spc="-1" dirty="0">
                <a:solidFill>
                  <a:srgbClr val="000000"/>
                </a:solidFill>
                <a:latin typeface="Calibri"/>
              </a:rPr>
              <a:t>Siebte Gliederungsebene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C6D0B79-91FD-4EB6-B213-03A3168EAD29}"/>
              </a:ext>
            </a:extLst>
          </p:cNvPr>
          <p:cNvSpPr/>
          <p:nvPr userDrawn="1"/>
        </p:nvSpPr>
        <p:spPr>
          <a:xfrm>
            <a:off x="1117017" y="272903"/>
            <a:ext cx="3537223" cy="76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63" dirty="0">
                <a:latin typeface="DesySans Office Cn Bold" panose="020B0806040000020003" pitchFamily="34" charset="0"/>
              </a:rPr>
              <a:t>Deutsches Elektronen-Synchrotron DESY</a:t>
            </a:r>
          </a:p>
          <a:p>
            <a:r>
              <a:rPr lang="de-DE" sz="1463" dirty="0">
                <a:latin typeface="DesySans Office Cn Bold" panose="020B0806040000020003" pitchFamily="34" charset="0"/>
              </a:rPr>
              <a:t>Ein Forschungszentrum </a:t>
            </a:r>
          </a:p>
          <a:p>
            <a:r>
              <a:rPr lang="de-DE" sz="1463" dirty="0">
                <a:latin typeface="DesySans Office Cn Bold" panose="020B0806040000020003" pitchFamily="34" charset="0"/>
              </a:rPr>
              <a:t>der Helmholtz-Gemeinschaft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350FEFC-747C-4F51-B93B-BF0511A71D5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59" y="184242"/>
            <a:ext cx="976058" cy="9740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dt="0"/>
  <p:txStyles>
    <p:titleStyle>
      <a:lvl1pPr indent="0" algn="l" defTabSz="1216061" rtl="0" eaLnBrk="1" latinLnBrk="0" hangingPunct="1">
        <a:lnSpc>
          <a:spcPct val="90000"/>
        </a:lnSpc>
        <a:spcBef>
          <a:spcPct val="0"/>
        </a:spcBef>
        <a:buNone/>
        <a:defRPr sz="5852" kern="1200">
          <a:solidFill>
            <a:schemeClr val="tx1"/>
          </a:solidFill>
          <a:latin typeface="DesySans Office" panose="020B0503040000020003" pitchFamily="34" charset="0"/>
          <a:ea typeface="+mj-ea"/>
          <a:cs typeface="+mj-cs"/>
        </a:defRPr>
      </a:lvl1pPr>
    </p:titleStyle>
    <p:bodyStyle>
      <a:lvl1pPr marL="574517" indent="-430888" algn="l" defTabSz="1216061" rtl="0" eaLnBrk="1" latinLnBrk="0" hangingPunct="1">
        <a:lnSpc>
          <a:spcPct val="90000"/>
        </a:lnSpc>
        <a:spcBef>
          <a:spcPts val="1884"/>
        </a:spcBef>
        <a:buClr>
          <a:srgbClr val="000000"/>
        </a:buClr>
        <a:buSzPct val="45000"/>
        <a:buFont typeface="Wingdings" charset="2"/>
        <a:buChar char=""/>
        <a:defRPr sz="3724" kern="1200">
          <a:solidFill>
            <a:schemeClr val="tx1"/>
          </a:solidFill>
          <a:latin typeface="DesySans Office" panose="020B0503040000020003" pitchFamily="34" charset="0"/>
          <a:ea typeface="+mn-ea"/>
          <a:cs typeface="+mn-cs"/>
        </a:defRPr>
      </a:lvl1pPr>
      <a:lvl2pPr marL="912045" indent="-304015" algn="l" defTabSz="1216061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192" kern="1200">
          <a:solidFill>
            <a:schemeClr val="tx1"/>
          </a:solidFill>
          <a:latin typeface="DesySans Office" panose="020B0503040000020003" pitchFamily="34" charset="0"/>
          <a:ea typeface="+mn-ea"/>
          <a:cs typeface="+mn-cs"/>
        </a:defRPr>
      </a:lvl2pPr>
      <a:lvl3pPr marL="1520076" indent="-304015" algn="l" defTabSz="1216061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0" kern="1200">
          <a:solidFill>
            <a:schemeClr val="tx1"/>
          </a:solidFill>
          <a:latin typeface="DesySans Office" panose="020B0503040000020003" pitchFamily="34" charset="0"/>
          <a:ea typeface="+mn-ea"/>
          <a:cs typeface="+mn-cs"/>
        </a:defRPr>
      </a:lvl3pPr>
      <a:lvl4pPr marL="2128106" indent="-304015" algn="l" defTabSz="1216061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DesySans Office" panose="020B0503040000020003" pitchFamily="34" charset="0"/>
          <a:ea typeface="+mn-ea"/>
          <a:cs typeface="+mn-cs"/>
        </a:defRPr>
      </a:lvl4pPr>
      <a:lvl5pPr marL="2736136" indent="-304015" algn="l" defTabSz="1216061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DesySans Office" panose="020B0503040000020003" pitchFamily="34" charset="0"/>
          <a:ea typeface="+mn-ea"/>
          <a:cs typeface="+mn-cs"/>
        </a:defRPr>
      </a:lvl5pPr>
      <a:lvl6pPr marL="3344167" indent="-304015" algn="l" defTabSz="1216061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DesySans Office" panose="020B0503040000020003" pitchFamily="34" charset="0"/>
          <a:ea typeface="+mn-ea"/>
          <a:cs typeface="+mn-cs"/>
        </a:defRPr>
      </a:lvl6pPr>
      <a:lvl7pPr marL="3952197" indent="-304015" algn="l" defTabSz="1216061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DesySans Office" panose="020B0503040000020003" pitchFamily="34" charset="0"/>
          <a:ea typeface="+mn-ea"/>
          <a:cs typeface="+mn-cs"/>
        </a:defRPr>
      </a:lvl7pPr>
      <a:lvl8pPr marL="4560227" indent="-304015" algn="l" defTabSz="1216061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5168257" indent="-304015" algn="l" defTabSz="1216061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6061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30" algn="l" defTabSz="1216061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061" algn="l" defTabSz="1216061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091" algn="l" defTabSz="1216061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121" algn="l" defTabSz="1216061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151" algn="l" defTabSz="1216061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182" algn="l" defTabSz="1216061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212" algn="l" defTabSz="1216061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242" algn="l" defTabSz="1216061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4"/>
          <p:cNvSpPr/>
          <p:nvPr/>
        </p:nvSpPr>
        <p:spPr>
          <a:xfrm>
            <a:off x="-8635" y="6295928"/>
            <a:ext cx="1695916" cy="403610"/>
          </a:xfrm>
          <a:custGeom>
            <a:avLst/>
            <a:gdLst>
              <a:gd name="textAreaLeft" fmla="*/ 0 w 1272600"/>
              <a:gd name="textAreaRight" fmla="*/ 1273680 w 1272600"/>
              <a:gd name="textAreaTop" fmla="*/ 0 h 303480"/>
              <a:gd name="textAreaBottom" fmla="*/ 304560 h 303480"/>
            </a:gdLst>
            <a:ahLst/>
            <a:cxnLst/>
            <a:rect l="textAreaLeft" t="textAreaTop" r="textAreaRight" b="textAreaBottom"/>
            <a:pathLst>
              <a:path w="1273854" h="505225">
                <a:moveTo>
                  <a:pt x="2496" y="0"/>
                </a:moveTo>
                <a:lnTo>
                  <a:pt x="979564" y="3516"/>
                </a:lnTo>
                <a:lnTo>
                  <a:pt x="1273854" y="498919"/>
                </a:lnTo>
                <a:lnTo>
                  <a:pt x="0" y="505225"/>
                </a:lnTo>
                <a:lnTo>
                  <a:pt x="2496" y="0"/>
                </a:lnTo>
                <a:close/>
              </a:path>
            </a:pathLst>
          </a:custGeom>
          <a:solidFill>
            <a:srgbClr val="005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19694" tIns="59847" rIns="119694" bIns="59847" anchor="ctr">
            <a:noAutofit/>
          </a:bodyPr>
          <a:lstStyle/>
          <a:p>
            <a:pPr algn="ctr" defTabSz="1216061">
              <a:lnSpc>
                <a:spcPct val="100000"/>
              </a:lnSpc>
            </a:pPr>
            <a:endParaRPr lang="de-DE" sz="2394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24" name="Grafik 2"/>
          <p:cNvPicPr/>
          <p:nvPr/>
        </p:nvPicPr>
        <p:blipFill>
          <a:blip r:embed="rId3"/>
          <a:stretch/>
        </p:blipFill>
        <p:spPr>
          <a:xfrm>
            <a:off x="0" y="6487439"/>
            <a:ext cx="12184211" cy="359562"/>
          </a:xfrm>
          <a:prstGeom prst="rect">
            <a:avLst/>
          </a:prstGeom>
          <a:ln w="0">
            <a:noFill/>
          </a:ln>
        </p:spPr>
      </p:pic>
      <p:sp>
        <p:nvSpPr>
          <p:cNvPr id="25" name="Textfeld 12"/>
          <p:cNvSpPr/>
          <p:nvPr/>
        </p:nvSpPr>
        <p:spPr>
          <a:xfrm>
            <a:off x="11119646" y="6501324"/>
            <a:ext cx="448129" cy="32553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9694" tIns="59847" rIns="119694" bIns="59847" anchor="t">
            <a:spAutoFit/>
          </a:bodyPr>
          <a:lstStyle/>
          <a:p>
            <a:pPr defTabSz="1216061">
              <a:lnSpc>
                <a:spcPct val="100000"/>
              </a:lnSpc>
            </a:pPr>
            <a:fld id="{A7EE6120-9C3D-4E2D-A15A-51B0DC397879}" type="slidenum">
              <a:rPr lang="en-GB" sz="1330" b="0" strike="noStrike" spc="-1">
                <a:solidFill>
                  <a:schemeClr val="lt1"/>
                </a:solidFill>
                <a:latin typeface="Arial"/>
              </a:rPr>
              <a:pPr defTabSz="1216061">
                <a:lnSpc>
                  <a:spcPct val="100000"/>
                </a:lnSpc>
              </a:pPr>
              <a:t>‹#›</a:t>
            </a:fld>
            <a:endParaRPr lang="de-DE" sz="133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arallelogramm 13"/>
          <p:cNvSpPr/>
          <p:nvPr/>
        </p:nvSpPr>
        <p:spPr>
          <a:xfrm>
            <a:off x="7416455" y="6557341"/>
            <a:ext cx="574261" cy="94319"/>
          </a:xfrm>
          <a:prstGeom prst="parallelogram">
            <a:avLst>
              <a:gd name="adj" fmla="val 85550"/>
            </a:avLst>
          </a:prstGeom>
          <a:solidFill>
            <a:srgbClr val="D23264"/>
          </a:solidFill>
          <a:ln>
            <a:solidFill>
              <a:srgbClr val="D2326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19694" tIns="8618" rIns="119694" bIns="8618" anchor="ctr">
            <a:noAutofit/>
          </a:bodyPr>
          <a:lstStyle/>
          <a:p>
            <a:pPr algn="ctr" defTabSz="1216061">
              <a:lnSpc>
                <a:spcPct val="100000"/>
              </a:lnSpc>
            </a:pPr>
            <a:endParaRPr lang="en-US" sz="2394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27" name="Parallelogramm 14"/>
          <p:cNvSpPr/>
          <p:nvPr/>
        </p:nvSpPr>
        <p:spPr>
          <a:xfrm>
            <a:off x="6926630" y="6557341"/>
            <a:ext cx="574261" cy="94319"/>
          </a:xfrm>
          <a:prstGeom prst="parallelogram">
            <a:avLst>
              <a:gd name="adj" fmla="val 85550"/>
            </a:avLst>
          </a:prstGeom>
          <a:solidFill>
            <a:srgbClr val="FFD228"/>
          </a:solidFill>
          <a:ln>
            <a:solidFill>
              <a:srgbClr val="FFD22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19694" tIns="8618" rIns="119694" bIns="8618" anchor="ctr">
            <a:noAutofit/>
          </a:bodyPr>
          <a:lstStyle/>
          <a:p>
            <a:pPr algn="ctr" defTabSz="1216061">
              <a:lnSpc>
                <a:spcPct val="100000"/>
              </a:lnSpc>
            </a:pPr>
            <a:endParaRPr lang="en-US" sz="2394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28" name="Parallelogramm 15"/>
          <p:cNvSpPr/>
          <p:nvPr/>
        </p:nvSpPr>
        <p:spPr>
          <a:xfrm>
            <a:off x="6436326" y="6557341"/>
            <a:ext cx="574261" cy="94319"/>
          </a:xfrm>
          <a:prstGeom prst="parallelogram">
            <a:avLst>
              <a:gd name="adj" fmla="val 85550"/>
            </a:avLst>
          </a:prstGeom>
          <a:solidFill>
            <a:srgbClr val="F0791D"/>
          </a:solidFill>
          <a:ln>
            <a:solidFill>
              <a:srgbClr val="F0791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19694" tIns="8618" rIns="119694" bIns="8618" anchor="ctr">
            <a:noAutofit/>
          </a:bodyPr>
          <a:lstStyle/>
          <a:p>
            <a:pPr algn="ctr" defTabSz="1216061">
              <a:lnSpc>
                <a:spcPct val="100000"/>
              </a:lnSpc>
            </a:pPr>
            <a:endParaRPr lang="en-US" sz="2394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0" y="305494"/>
            <a:ext cx="10966605" cy="114188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5852" b="0" strike="noStrike" spc="-1" dirty="0">
                <a:solidFill>
                  <a:srgbClr val="000000"/>
                </a:solidFill>
                <a:latin typeface="Calibri"/>
              </a:rPr>
              <a:t>Format des Titeltextes durch Klicken bearbeiten</a:t>
            </a: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609283" y="1600554"/>
            <a:ext cx="10966605" cy="396715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4256" b="0" strike="noStrike" spc="-1">
                <a:solidFill>
                  <a:srgbClr val="000000"/>
                </a:solidFill>
                <a:latin typeface="Calibri"/>
              </a:rPr>
              <a:t>Format des Gliederungstextes durch Klicken bearbeiten</a:t>
            </a:r>
          </a:p>
          <a:p>
            <a:pPr marL="1149034" lvl="1" indent="-430888">
              <a:spcBef>
                <a:spcPts val="150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3724" b="0" strike="noStrike" spc="-1">
                <a:solidFill>
                  <a:srgbClr val="000000"/>
                </a:solidFill>
                <a:latin typeface="Calibri"/>
              </a:rPr>
              <a:t>Zweite Gliederungsebene</a:t>
            </a:r>
          </a:p>
          <a:p>
            <a:pPr marL="1723550" lvl="2" indent="-383011">
              <a:spcBef>
                <a:spcPts val="113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192" b="0" strike="noStrike" spc="-1">
                <a:solidFill>
                  <a:srgbClr val="000000"/>
                </a:solidFill>
                <a:latin typeface="Calibri"/>
              </a:rPr>
              <a:t>Dritte Gliederungsebene</a:t>
            </a:r>
          </a:p>
          <a:p>
            <a:pPr marL="2298067" lvl="3" indent="-287258">
              <a:spcBef>
                <a:spcPts val="75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660" b="0" strike="noStrike" spc="-1">
                <a:solidFill>
                  <a:srgbClr val="000000"/>
                </a:solidFill>
                <a:latin typeface="Calibri"/>
              </a:rPr>
              <a:t>Vierte Gliederungsebene</a:t>
            </a:r>
          </a:p>
          <a:p>
            <a:pPr marL="2872584" lvl="4" indent="-287258">
              <a:spcBef>
                <a:spcPts val="37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660" b="0" strike="noStrike" spc="-1">
                <a:solidFill>
                  <a:srgbClr val="000000"/>
                </a:solidFill>
                <a:latin typeface="Calibri"/>
              </a:rPr>
              <a:t>Fünfte Gliederungsebene</a:t>
            </a:r>
          </a:p>
          <a:p>
            <a:pPr marL="3447101" lvl="5" indent="-287258">
              <a:spcBef>
                <a:spcPts val="37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660" b="0" strike="noStrike" spc="-1">
                <a:solidFill>
                  <a:srgbClr val="000000"/>
                </a:solidFill>
                <a:latin typeface="Calibri"/>
              </a:rPr>
              <a:t>Sechste Gliederungsebene</a:t>
            </a:r>
          </a:p>
          <a:p>
            <a:pPr marL="4021618" lvl="6" indent="-287258">
              <a:spcBef>
                <a:spcPts val="37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660" b="0" strike="noStrike" spc="-1">
                <a:solidFill>
                  <a:srgbClr val="000000"/>
                </a:solidFill>
                <a:latin typeface="Calibri"/>
              </a:rPr>
              <a:t>Siebte Gliederungsebene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68ABBA-C8A9-436C-B63B-B666D6BCC8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604" y="127947"/>
            <a:ext cx="1047261" cy="1045138"/>
          </a:xfrm>
          <a:prstGeom prst="rect">
            <a:avLst/>
          </a:prstGeom>
        </p:spPr>
      </p:pic>
      <p:sp>
        <p:nvSpPr>
          <p:cNvPr id="14" name="Foliennummernplatzhalter 3">
            <a:extLst>
              <a:ext uri="{FF2B5EF4-FFF2-40B4-BE49-F238E27FC236}">
                <a16:creationId xmlns:a16="http://schemas.microsoft.com/office/drawing/2014/main" id="{43D3D7B3-A2C9-4080-9213-FCC9799599F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9227" y="6679057"/>
            <a:ext cx="959500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10243621" algn="r"/>
              </a:tabLst>
              <a:defRPr/>
            </a:pPr>
            <a:r>
              <a:rPr lang="de-DE" altLang="de-DE" sz="900" b="1" kern="1200" dirty="0">
                <a:solidFill>
                  <a:schemeClr val="bg1"/>
                </a:solidFill>
                <a:latin typeface="DesySans Office" panose="020B0503040000020003" pitchFamily="34" charset="0"/>
                <a:ea typeface="+mn-ea"/>
                <a:cs typeface="Arial" charset="0"/>
              </a:rPr>
              <a:t>Dr. Linus Pithan   |</a:t>
            </a:r>
            <a:r>
              <a:rPr lang="en-GB" altLang="de-DE" sz="900" b="1" kern="1200" noProof="0" dirty="0">
                <a:solidFill>
                  <a:schemeClr val="bg1"/>
                </a:solidFill>
                <a:latin typeface="DesySans Office" panose="020B0503040000020003" pitchFamily="34" charset="0"/>
                <a:ea typeface="+mn-ea"/>
                <a:cs typeface="Arial" charset="0"/>
              </a:rPr>
              <a:t>   06.11.2024   </a:t>
            </a:r>
            <a:r>
              <a:rPr lang="de-DE" altLang="de-DE" sz="900" b="1" kern="1200" dirty="0">
                <a:solidFill>
                  <a:schemeClr val="bg1"/>
                </a:solidFill>
                <a:latin typeface="DesySans Office" panose="020B0503040000020003" pitchFamily="34" charset="0"/>
                <a:ea typeface="+mn-ea"/>
                <a:cs typeface="Arial" charset="0"/>
              </a:rPr>
              <a:t>|   linus.pithan@desy.de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sldNum="0" hdr="0" dt="0"/>
  <p:txStyles>
    <p:titleStyle>
      <a:lvl1pPr indent="0" algn="ctr" defTabSz="1216061" rtl="0" eaLnBrk="1" latinLnBrk="0" hangingPunct="1">
        <a:lnSpc>
          <a:spcPct val="90000"/>
        </a:lnSpc>
        <a:spcBef>
          <a:spcPct val="0"/>
        </a:spcBef>
        <a:buNone/>
        <a:defRPr sz="53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74517" indent="-430888" algn="l" defTabSz="1216061" rtl="0" eaLnBrk="1" latinLnBrk="0" hangingPunct="1">
        <a:lnSpc>
          <a:spcPct val="90000"/>
        </a:lnSpc>
        <a:spcBef>
          <a:spcPts val="1884"/>
        </a:spcBef>
        <a:buClr>
          <a:srgbClr val="000000"/>
        </a:buClr>
        <a:buSzPct val="45000"/>
        <a:buFont typeface="Wingdings" charset="2"/>
        <a:buChar char=""/>
        <a:defRPr sz="3724" kern="1200">
          <a:solidFill>
            <a:schemeClr val="tx1"/>
          </a:solidFill>
          <a:latin typeface="+mn-lt"/>
          <a:ea typeface="+mn-ea"/>
          <a:cs typeface="+mn-cs"/>
        </a:defRPr>
      </a:lvl1pPr>
      <a:lvl2pPr marL="912045" indent="-304015" algn="l" defTabSz="1216061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2pPr>
      <a:lvl3pPr marL="1520076" indent="-304015" algn="l" defTabSz="1216061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3pPr>
      <a:lvl4pPr marL="2128106" indent="-304015" algn="l" defTabSz="1216061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736136" indent="-304015" algn="l" defTabSz="1216061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344167" indent="-304015" algn="l" defTabSz="1216061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952197" indent="-304015" algn="l" defTabSz="1216061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560227" indent="-304015" algn="l" defTabSz="1216061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5168257" indent="-304015" algn="l" defTabSz="1216061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6061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30" algn="l" defTabSz="1216061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061" algn="l" defTabSz="1216061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091" algn="l" defTabSz="1216061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121" algn="l" defTabSz="1216061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151" algn="l" defTabSz="1216061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182" algn="l" defTabSz="1216061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212" algn="l" defTabSz="1216061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242" algn="l" defTabSz="1216061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776" y="348721"/>
            <a:ext cx="11370099" cy="4499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775" y="1402846"/>
            <a:ext cx="11370100" cy="49974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589" y="6564044"/>
            <a:ext cx="9943755" cy="1863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98">
                <a:solidFill>
                  <a:schemeClr val="tx1"/>
                </a:solidFill>
                <a:latin typeface="DesySans Office" panose="020B0503040000020003" pitchFamily="34" charset="0"/>
              </a:defRPr>
            </a:lvl1pPr>
          </a:lstStyle>
          <a:p>
            <a:r>
              <a:rPr lang="en-US" b="1">
                <a:solidFill>
                  <a:srgbClr val="007BC8"/>
                </a:solidFill>
              </a:rPr>
              <a:t>DESY. | Technical Advisory Committee Meeting Sept. 2022 | PETRA IV WP 3.06 - Dr. Linus Pithan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10842878" y="6564044"/>
            <a:ext cx="934998" cy="1863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998" b="1" noProof="0" dirty="0">
                <a:latin typeface="DesySans Office" panose="020B0503040000020003" pitchFamily="34" charset="0"/>
              </a:rPr>
              <a:t>Page </a:t>
            </a:r>
            <a:fld id="{0427E4B2-AC28-443E-BE04-5CD55098A90B}" type="slidenum">
              <a:rPr lang="en-US" sz="998" b="1" noProof="0" smtClean="0">
                <a:latin typeface="DesySans Office" panose="020B0503040000020003" pitchFamily="34" charset="0"/>
              </a:rPr>
              <a:pPr algn="r"/>
              <a:t>‹#›</a:t>
            </a:fld>
            <a:endParaRPr lang="en-US" sz="998" b="1" noProof="0" dirty="0">
              <a:latin typeface="DesySans Office" panose="020B050304000002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23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</p:sldLayoutIdLst>
  <p:hf sldNum="0" hdr="0" dt="0"/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2993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045" indent="-361045" algn="l" defTabSz="912114" rtl="0" eaLnBrk="1" latinLnBrk="0" hangingPunct="1">
        <a:lnSpc>
          <a:spcPct val="110000"/>
        </a:lnSpc>
        <a:spcBef>
          <a:spcPts val="0"/>
        </a:spcBef>
        <a:spcAft>
          <a:spcPts val="1197"/>
        </a:spcAft>
        <a:buFont typeface="Arial" panose="020B0604020202020204" pitchFamily="34" charset="0"/>
        <a:buChar char="•"/>
        <a:tabLst>
          <a:tab pos="361045" algn="l"/>
        </a:tabLst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627078" indent="-266033" algn="l" defTabSz="912114" rtl="0" eaLnBrk="1" latinLnBrk="0" hangingPunct="1">
        <a:lnSpc>
          <a:spcPct val="100000"/>
        </a:lnSpc>
        <a:spcBef>
          <a:spcPts val="0"/>
        </a:spcBef>
        <a:spcAft>
          <a:spcPts val="798"/>
        </a:spcAft>
        <a:buFont typeface="Arial" panose="020B0604020202020204" pitchFamily="34" charset="0"/>
        <a:buChar char="•"/>
        <a:defRPr sz="1596" kern="1200">
          <a:solidFill>
            <a:schemeClr val="tx1"/>
          </a:solidFill>
          <a:latin typeface="+mn-lt"/>
          <a:ea typeface="+mn-ea"/>
          <a:cs typeface="+mn-cs"/>
        </a:defRPr>
      </a:lvl2pPr>
      <a:lvl3pPr marL="893112" indent="-266033" algn="l" defTabSz="912114" rtl="0" eaLnBrk="1" latinLnBrk="0" hangingPunct="1">
        <a:lnSpc>
          <a:spcPct val="100000"/>
        </a:lnSpc>
        <a:spcBef>
          <a:spcPts val="0"/>
        </a:spcBef>
        <a:spcAft>
          <a:spcPts val="798"/>
        </a:spcAft>
        <a:buFont typeface="Arial" panose="020B0604020202020204" pitchFamily="34" charset="0"/>
        <a:buChar char="•"/>
        <a:defRPr sz="1596" kern="1200">
          <a:solidFill>
            <a:schemeClr val="tx1"/>
          </a:solidFill>
          <a:latin typeface="+mn-lt"/>
          <a:ea typeface="+mn-ea"/>
          <a:cs typeface="+mn-cs"/>
        </a:defRPr>
      </a:lvl3pPr>
      <a:lvl4pPr marL="1159145" indent="-266033" algn="l" defTabSz="912114" rtl="0" eaLnBrk="1" latinLnBrk="0" hangingPunct="1">
        <a:lnSpc>
          <a:spcPct val="100000"/>
        </a:lnSpc>
        <a:spcBef>
          <a:spcPts val="0"/>
        </a:spcBef>
        <a:spcAft>
          <a:spcPts val="798"/>
        </a:spcAft>
        <a:buFont typeface="Arial" panose="020B0604020202020204" pitchFamily="34" charset="0"/>
        <a:buChar char="•"/>
        <a:defRPr sz="1596" kern="1200">
          <a:solidFill>
            <a:schemeClr val="tx1"/>
          </a:solidFill>
          <a:latin typeface="+mn-lt"/>
          <a:ea typeface="+mn-ea"/>
          <a:cs typeface="+mn-cs"/>
        </a:defRPr>
      </a:lvl4pPr>
      <a:lvl5pPr marL="1434679" indent="-275534" algn="l" defTabSz="912114" rtl="0" eaLnBrk="1" latinLnBrk="0" hangingPunct="1">
        <a:lnSpc>
          <a:spcPct val="100000"/>
        </a:lnSpc>
        <a:spcBef>
          <a:spcPts val="0"/>
        </a:spcBef>
        <a:spcAft>
          <a:spcPts val="798"/>
        </a:spcAft>
        <a:buFont typeface="Arial" panose="020B0604020202020204" pitchFamily="34" charset="0"/>
        <a:buChar char="•"/>
        <a:defRPr sz="1596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13">
          <p15:clr>
            <a:srgbClr val="F26B43"/>
          </p15:clr>
        </p15:guide>
        <p15:guide id="2" pos="3885">
          <p15:clr>
            <a:srgbClr val="F26B43"/>
          </p15:clr>
        </p15:guide>
        <p15:guide id="3" pos="3795">
          <p15:clr>
            <a:srgbClr val="F26B43"/>
          </p15:clr>
        </p15:guide>
        <p15:guide id="4" pos="7423">
          <p15:clr>
            <a:srgbClr val="F26B43"/>
          </p15:clr>
        </p15:guide>
        <p15:guide id="5" pos="257">
          <p15:clr>
            <a:srgbClr val="F26B43"/>
          </p15:clr>
        </p15:guide>
        <p15:guide id="6" orient="horz" pos="4042">
          <p15:clr>
            <a:srgbClr val="F26B43"/>
          </p15:clr>
        </p15:guide>
        <p15:guide id="7" orient="horz" pos="2432">
          <p15:clr>
            <a:srgbClr val="F26B43"/>
          </p15:clr>
        </p15:guide>
        <p15:guide id="8" orient="horz" pos="2523">
          <p15:clr>
            <a:srgbClr val="F26B43"/>
          </p15:clr>
        </p15:guide>
        <p15:guide id="9" pos="2593">
          <p15:clr>
            <a:srgbClr val="F26B43"/>
          </p15:clr>
        </p15:guide>
        <p15:guide id="10" pos="2683">
          <p15:clr>
            <a:srgbClr val="F26B43"/>
          </p15:clr>
        </p15:guide>
        <p15:guide id="11" pos="4997">
          <p15:clr>
            <a:srgbClr val="F26B43"/>
          </p15:clr>
        </p15:guide>
        <p15:guide id="12" pos="508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8.svg"/><Relationship Id="rId5" Type="http://schemas.openxmlformats.org/officeDocument/2006/relationships/image" Target="../media/image23.png"/><Relationship Id="rId10" Type="http://schemas.openxmlformats.org/officeDocument/2006/relationships/image" Target="../media/image16.pn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8.svg"/><Relationship Id="rId4" Type="http://schemas.openxmlformats.org/officeDocument/2006/relationships/image" Target="../media/image23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6765" y="1704448"/>
            <a:ext cx="7802641" cy="92930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br>
              <a:rPr lang="en-US" sz="2926" b="1" cap="all" spc="-1" dirty="0">
                <a:solidFill>
                  <a:schemeClr val="lt1"/>
                </a:solidFill>
                <a:latin typeface="DesySans Office" panose="020B0503040000020003" pitchFamily="34" charset="0"/>
              </a:rPr>
            </a:br>
            <a:r>
              <a:rPr lang="en-US" sz="2926" b="1" cap="all" spc="-1" dirty="0">
                <a:solidFill>
                  <a:schemeClr val="lt1"/>
                </a:solidFill>
                <a:latin typeface="DesySans Office" panose="020B0503040000020003" pitchFamily="34" charset="0"/>
              </a:rPr>
              <a:t>Expanding the </a:t>
            </a:r>
            <a:r>
              <a:rPr lang="en-US" sz="2926" b="1" cap="all" spc="-1" dirty="0" err="1">
                <a:solidFill>
                  <a:schemeClr val="lt1"/>
                </a:solidFill>
                <a:latin typeface="DesySans Office" panose="020B0503040000020003" pitchFamily="34" charset="0"/>
              </a:rPr>
              <a:t>BlueSKY</a:t>
            </a:r>
            <a:r>
              <a:rPr lang="en-US" sz="2926" b="1" cap="all" spc="-1" dirty="0">
                <a:solidFill>
                  <a:schemeClr val="lt1"/>
                </a:solidFill>
                <a:latin typeface="DesySans Office" panose="020B0503040000020003" pitchFamily="34" charset="0"/>
              </a:rPr>
              <a:t> Queue-Server use case to further experiment Control &amp; Orchestration Systems</a:t>
            </a:r>
            <a:br>
              <a:rPr lang="en-US" sz="2926" b="1" cap="all" spc="-1" dirty="0">
                <a:solidFill>
                  <a:schemeClr val="lt1"/>
                </a:solidFill>
              </a:rPr>
            </a:br>
            <a:endParaRPr lang="de-DE" sz="2926" spc="-1" dirty="0">
              <a:solidFill>
                <a:srgbClr val="000000"/>
              </a:solidFill>
              <a:latin typeface="DesySans Office" panose="020B0503040000020003" pitchFamily="34" charset="0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subTitle"/>
          </p:nvPr>
        </p:nvSpPr>
        <p:spPr>
          <a:xfrm>
            <a:off x="-545597" y="3943205"/>
            <a:ext cx="9482244" cy="226591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ts val="2394"/>
              </a:lnSpc>
              <a:tabLst>
                <a:tab pos="0" algn="l"/>
              </a:tabLst>
            </a:pPr>
            <a:endParaRPr lang="en-US" sz="2394" b="1" spc="-1" dirty="0">
              <a:solidFill>
                <a:schemeClr val="lt1"/>
              </a:solidFill>
            </a:endParaRPr>
          </a:p>
          <a:p>
            <a:pPr>
              <a:lnSpc>
                <a:spcPts val="2394"/>
              </a:lnSpc>
              <a:tabLst>
                <a:tab pos="0" algn="l"/>
              </a:tabLst>
            </a:pPr>
            <a:r>
              <a:rPr lang="en-US" sz="2394" b="1" spc="-1" dirty="0">
                <a:solidFill>
                  <a:schemeClr val="lt1"/>
                </a:solidFill>
              </a:rPr>
              <a:t> </a:t>
            </a:r>
            <a:endParaRPr lang="en-US" sz="2394" b="1" spc="-1" dirty="0">
              <a:solidFill>
                <a:schemeClr val="lt1"/>
              </a:solidFill>
              <a:latin typeface="DesySans Office" panose="020B0503040000020003" pitchFamily="34" charset="0"/>
            </a:endParaRPr>
          </a:p>
          <a:p>
            <a:pPr>
              <a:lnSpc>
                <a:spcPts val="2394"/>
              </a:lnSpc>
              <a:tabLst>
                <a:tab pos="0" algn="l"/>
              </a:tabLst>
            </a:pPr>
            <a:r>
              <a:rPr lang="en-US" sz="2394" b="1" spc="-1" dirty="0">
                <a:solidFill>
                  <a:schemeClr val="lt1"/>
                </a:solidFill>
                <a:latin typeface="DesySans Office" panose="020B0503040000020003" pitchFamily="34" charset="0"/>
              </a:rPr>
              <a:t>Linus Pithan and Udai Singh</a:t>
            </a:r>
          </a:p>
          <a:p>
            <a:pPr>
              <a:lnSpc>
                <a:spcPts val="2394"/>
              </a:lnSpc>
              <a:tabLst>
                <a:tab pos="0" algn="l"/>
              </a:tabLst>
            </a:pPr>
            <a:endParaRPr lang="en-US" sz="2394" b="1" spc="-1" dirty="0">
              <a:solidFill>
                <a:schemeClr val="lt1"/>
              </a:solidFill>
            </a:endParaRPr>
          </a:p>
          <a:p>
            <a:pPr>
              <a:lnSpc>
                <a:spcPts val="2394"/>
              </a:lnSpc>
              <a:tabLst>
                <a:tab pos="0" algn="l"/>
              </a:tabLst>
            </a:pPr>
            <a:r>
              <a:rPr lang="en-US" sz="2394" b="1" spc="-1" dirty="0">
                <a:solidFill>
                  <a:schemeClr val="lt1"/>
                </a:solidFill>
                <a:latin typeface="DesySans Office" panose="020B0503040000020003" pitchFamily="34" charset="0"/>
              </a:rPr>
              <a:t>DESY FS-EC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04BB8EC-0E8C-4844-B0F1-ACCE0CA6AC7B}"/>
              </a:ext>
            </a:extLst>
          </p:cNvPr>
          <p:cNvSpPr/>
          <p:nvPr/>
        </p:nvSpPr>
        <p:spPr>
          <a:xfrm>
            <a:off x="239821" y="106532"/>
            <a:ext cx="972967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39382">
              <a:spcBef>
                <a:spcPts val="1463"/>
              </a:spcBef>
              <a:tabLst>
                <a:tab pos="0" algn="l"/>
              </a:tabLst>
            </a:pPr>
            <a:r>
              <a:rPr lang="en-US" sz="3200" b="1" spc="-1" dirty="0">
                <a:solidFill>
                  <a:schemeClr val="accent2"/>
                </a:solidFill>
                <a:latin typeface="DesySans Office" panose="020B0503040000020003" pitchFamily="34" charset="0"/>
              </a:rPr>
              <a:t>In a Nutshell: What did we investigate?</a:t>
            </a:r>
            <a:br>
              <a:rPr lang="en-US" sz="3200" b="1" spc="-1" dirty="0">
                <a:solidFill>
                  <a:schemeClr val="accent2"/>
                </a:solidFill>
                <a:latin typeface="DesySans Office" panose="020B0503040000020003" pitchFamily="34" charset="0"/>
              </a:rPr>
            </a:br>
            <a:r>
              <a:rPr lang="en-US" sz="2000" b="1" spc="-1" dirty="0">
                <a:solidFill>
                  <a:srgbClr val="005AA0"/>
                </a:solidFill>
                <a:latin typeface="DesySans Office" panose="020B0503040000020003" pitchFamily="34" charset="0"/>
              </a:rPr>
              <a:t>… How to port the </a:t>
            </a:r>
            <a:r>
              <a:rPr lang="en-US" sz="2000" b="1" spc="-1" dirty="0" err="1">
                <a:solidFill>
                  <a:srgbClr val="005AA0"/>
                </a:solidFill>
                <a:latin typeface="DesySans Office" panose="020B0503040000020003" pitchFamily="34" charset="0"/>
              </a:rPr>
              <a:t>RockIT</a:t>
            </a:r>
            <a:r>
              <a:rPr lang="en-US" sz="2000" b="1" spc="-1" dirty="0">
                <a:solidFill>
                  <a:srgbClr val="005AA0"/>
                </a:solidFill>
                <a:latin typeface="DesySans Office" panose="020B0503040000020003" pitchFamily="34" charset="0"/>
              </a:rPr>
              <a:t> interfaces to existing Petra III beamlines</a:t>
            </a:r>
            <a:endParaRPr lang="de-DE" sz="3200" b="1" spc="-1" dirty="0">
              <a:solidFill>
                <a:srgbClr val="000000"/>
              </a:solidFill>
              <a:latin typeface="DesySans Office" panose="020B0503040000020003" pitchFamily="34" charset="0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3F42FFE8-9140-7031-A0E0-0CE89603DCE7}"/>
              </a:ext>
            </a:extLst>
          </p:cNvPr>
          <p:cNvSpPr/>
          <p:nvPr/>
        </p:nvSpPr>
        <p:spPr>
          <a:xfrm>
            <a:off x="3235630" y="3510863"/>
            <a:ext cx="583660" cy="2723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E92133D-7A1E-AA5B-2460-2F8574CBA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9290" y="3454890"/>
            <a:ext cx="739302" cy="3843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405A88C-5FEB-A8FD-9207-08183B5267CB}"/>
              </a:ext>
            </a:extLst>
          </p:cNvPr>
          <p:cNvSpPr txBox="1"/>
          <p:nvPr/>
        </p:nvSpPr>
        <p:spPr>
          <a:xfrm>
            <a:off x="4462806" y="3406904"/>
            <a:ext cx="806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latin typeface="Arial Narrow" panose="020B0606020202030204" pitchFamily="34" charset="0"/>
              </a:rPr>
              <a:t>Data</a:t>
            </a:r>
            <a:endParaRPr lang="de-DE" sz="2800" i="1" dirty="0">
              <a:latin typeface="Arial Narrow" panose="020B0606020202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D5794C4-B690-81FB-3683-88D1D0AACA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183" y="4124583"/>
            <a:ext cx="707114" cy="69116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4319AD5-53CD-35D8-335F-3F86F6E3F9D9}"/>
              </a:ext>
            </a:extLst>
          </p:cNvPr>
          <p:cNvGrpSpPr/>
          <p:nvPr/>
        </p:nvGrpSpPr>
        <p:grpSpPr>
          <a:xfrm>
            <a:off x="6635494" y="4057661"/>
            <a:ext cx="2118868" cy="825007"/>
            <a:chOff x="528657" y="-606176"/>
            <a:chExt cx="3237283" cy="126047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87CF041-B14F-18A8-9366-5F03E0BCE6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75494"/>
            <a:stretch/>
          </p:blipFill>
          <p:spPr>
            <a:xfrm>
              <a:off x="528657" y="-606176"/>
              <a:ext cx="3237283" cy="126047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836B9BE-0D98-8B4A-C5F5-7CE245A9C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368" t="7590" r="55320" b="74899"/>
            <a:stretch/>
          </p:blipFill>
          <p:spPr>
            <a:xfrm>
              <a:off x="924672" y="-215757"/>
              <a:ext cx="2748831" cy="870057"/>
            </a:xfrm>
            <a:prstGeom prst="rect">
              <a:avLst/>
            </a:prstGeom>
          </p:spPr>
        </p:pic>
      </p:grpSp>
      <p:pic>
        <p:nvPicPr>
          <p:cNvPr id="18" name="Picture 2" descr="silx · GitLab">
            <a:extLst>
              <a:ext uri="{FF2B5EF4-FFF2-40B4-BE49-F238E27FC236}">
                <a16:creationId xmlns:a16="http://schemas.microsoft.com/office/drawing/2014/main" id="{B7ED47AA-D6C8-517C-29B4-E5CFB0B72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649" y="3145698"/>
            <a:ext cx="577388" cy="76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2E7FEC5-7573-80F0-E809-82E107C55F4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40"/>
          <a:stretch/>
        </p:blipFill>
        <p:spPr>
          <a:xfrm>
            <a:off x="6635494" y="3070978"/>
            <a:ext cx="2118868" cy="87860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34456C7-8393-FC22-DE86-7813B546FF7C}"/>
              </a:ext>
            </a:extLst>
          </p:cNvPr>
          <p:cNvSpPr txBox="1"/>
          <p:nvPr/>
        </p:nvSpPr>
        <p:spPr>
          <a:xfrm>
            <a:off x="8942711" y="3309295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Flint (Qt)</a:t>
            </a:r>
            <a:endParaRPr lang="de-DE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7ADE6B-9C0B-48B9-9BA9-CC8F599D940B}"/>
              </a:ext>
            </a:extLst>
          </p:cNvPr>
          <p:cNvSpPr txBox="1"/>
          <p:nvPr/>
        </p:nvSpPr>
        <p:spPr>
          <a:xfrm>
            <a:off x="8942711" y="4368711"/>
            <a:ext cx="1603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Daquiri (Web)</a:t>
            </a:r>
            <a:endParaRPr lang="de-DE" dirty="0"/>
          </a:p>
        </p:txBody>
      </p:sp>
      <p:sp>
        <p:nvSpPr>
          <p:cNvPr id="30" name="Arrow: Curved Down 29">
            <a:extLst>
              <a:ext uri="{FF2B5EF4-FFF2-40B4-BE49-F238E27FC236}">
                <a16:creationId xmlns:a16="http://schemas.microsoft.com/office/drawing/2014/main" id="{7CC15166-5F04-1BBB-53FE-FFC8672E1FD4}"/>
              </a:ext>
            </a:extLst>
          </p:cNvPr>
          <p:cNvSpPr/>
          <p:nvPr/>
        </p:nvSpPr>
        <p:spPr>
          <a:xfrm rot="11018637">
            <a:off x="2926465" y="4453789"/>
            <a:ext cx="2713941" cy="48744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14D29F-95A6-BCBB-A229-B6869E6254D7}"/>
              </a:ext>
            </a:extLst>
          </p:cNvPr>
          <p:cNvSpPr txBox="1"/>
          <p:nvPr/>
        </p:nvSpPr>
        <p:spPr>
          <a:xfrm>
            <a:off x="3673295" y="4562136"/>
            <a:ext cx="15790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QueueServer</a:t>
            </a:r>
            <a:r>
              <a:rPr lang="en-US" sz="1400" dirty="0"/>
              <a:t> API</a:t>
            </a:r>
            <a:endParaRPr lang="de-DE" sz="1400" dirty="0"/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5108DB85-3662-8570-0E90-6583F1F01A01}"/>
              </a:ext>
            </a:extLst>
          </p:cNvPr>
          <p:cNvSpPr/>
          <p:nvPr/>
        </p:nvSpPr>
        <p:spPr>
          <a:xfrm>
            <a:off x="5242448" y="3568500"/>
            <a:ext cx="583660" cy="2723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81331EA7-121D-ACCA-5287-8CC7CA82B483}"/>
              </a:ext>
            </a:extLst>
          </p:cNvPr>
          <p:cNvSpPr/>
          <p:nvPr/>
        </p:nvSpPr>
        <p:spPr>
          <a:xfrm rot="2121038">
            <a:off x="5162593" y="3975402"/>
            <a:ext cx="685817" cy="2723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2FFB6E-CFC1-82E8-D0F1-BCF985A3F5F7}"/>
              </a:ext>
            </a:extLst>
          </p:cNvPr>
          <p:cNvSpPr/>
          <p:nvPr/>
        </p:nvSpPr>
        <p:spPr>
          <a:xfrm>
            <a:off x="539354" y="2474570"/>
            <a:ext cx="2635609" cy="165001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7019A7-14AC-40E0-68C4-15F1028C7DE7}"/>
              </a:ext>
            </a:extLst>
          </p:cNvPr>
          <p:cNvSpPr txBox="1"/>
          <p:nvPr/>
        </p:nvSpPr>
        <p:spPr>
          <a:xfrm>
            <a:off x="623759" y="2572688"/>
            <a:ext cx="22899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</a:rPr>
              <a:t>QueueServer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F02B89-4567-9DD4-424A-2C46AD03707C}"/>
              </a:ext>
            </a:extLst>
          </p:cNvPr>
          <p:cNvSpPr/>
          <p:nvPr/>
        </p:nvSpPr>
        <p:spPr>
          <a:xfrm>
            <a:off x="885409" y="3009360"/>
            <a:ext cx="2289959" cy="11152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/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60B05B12-78BB-0528-159C-323FB47270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4263" y="3168470"/>
            <a:ext cx="1667235" cy="88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28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20638C-762F-8188-E386-251CA6CE5762}"/>
              </a:ext>
            </a:extLst>
          </p:cNvPr>
          <p:cNvSpPr/>
          <p:nvPr/>
        </p:nvSpPr>
        <p:spPr>
          <a:xfrm>
            <a:off x="348166" y="2108813"/>
            <a:ext cx="2635609" cy="33609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D62EF2-8E9E-7804-CAA4-AE96829602F2}"/>
              </a:ext>
            </a:extLst>
          </p:cNvPr>
          <p:cNvSpPr txBox="1"/>
          <p:nvPr/>
        </p:nvSpPr>
        <p:spPr>
          <a:xfrm>
            <a:off x="432571" y="2206932"/>
            <a:ext cx="22899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</a:rPr>
              <a:t>QueueServer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058C82-B847-AE2F-0EF0-AA697FDAF268}"/>
              </a:ext>
            </a:extLst>
          </p:cNvPr>
          <p:cNvSpPr/>
          <p:nvPr/>
        </p:nvSpPr>
        <p:spPr>
          <a:xfrm>
            <a:off x="743976" y="2656458"/>
            <a:ext cx="2239799" cy="28133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4BB8EC-0E8C-4844-B0F1-ACCE0CA6AC7B}"/>
              </a:ext>
            </a:extLst>
          </p:cNvPr>
          <p:cNvSpPr/>
          <p:nvPr/>
        </p:nvSpPr>
        <p:spPr>
          <a:xfrm>
            <a:off x="239821" y="106532"/>
            <a:ext cx="972967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39382">
              <a:spcBef>
                <a:spcPts val="1463"/>
              </a:spcBef>
              <a:tabLst>
                <a:tab pos="0" algn="l"/>
              </a:tabLst>
            </a:pPr>
            <a:r>
              <a:rPr lang="en-US" sz="3200" b="1" spc="-1" dirty="0">
                <a:solidFill>
                  <a:schemeClr val="accent2"/>
                </a:solidFill>
                <a:latin typeface="DesySans Office" panose="020B0503040000020003" pitchFamily="34" charset="0"/>
              </a:rPr>
              <a:t>In a Nutshell: What did we investigate?</a:t>
            </a:r>
            <a:br>
              <a:rPr lang="en-US" sz="3200" b="1" spc="-1" dirty="0">
                <a:solidFill>
                  <a:schemeClr val="accent2"/>
                </a:solidFill>
                <a:latin typeface="DesySans Office" panose="020B0503040000020003" pitchFamily="34" charset="0"/>
              </a:rPr>
            </a:br>
            <a:r>
              <a:rPr lang="en-US" sz="2000" b="1" spc="-1" dirty="0">
                <a:solidFill>
                  <a:srgbClr val="005AA0"/>
                </a:solidFill>
                <a:latin typeface="DesySans Office" panose="020B0503040000020003" pitchFamily="34" charset="0"/>
              </a:rPr>
              <a:t>… How to port the </a:t>
            </a:r>
            <a:r>
              <a:rPr lang="en-US" sz="2000" b="1" spc="-1" dirty="0" err="1">
                <a:solidFill>
                  <a:srgbClr val="005AA0"/>
                </a:solidFill>
                <a:latin typeface="DesySans Office" panose="020B0503040000020003" pitchFamily="34" charset="0"/>
              </a:rPr>
              <a:t>RockIT</a:t>
            </a:r>
            <a:r>
              <a:rPr lang="en-US" sz="2000" b="1" spc="-1" dirty="0">
                <a:solidFill>
                  <a:srgbClr val="005AA0"/>
                </a:solidFill>
                <a:latin typeface="DesySans Office" panose="020B0503040000020003" pitchFamily="34" charset="0"/>
              </a:rPr>
              <a:t> interfaces to existing Petra III beamlines</a:t>
            </a:r>
            <a:endParaRPr lang="de-DE" sz="3200" b="1" spc="-1" dirty="0">
              <a:solidFill>
                <a:srgbClr val="000000"/>
              </a:solidFill>
              <a:latin typeface="DesySans Office" panose="020B0503040000020003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F36D3BD-1935-EC59-2D50-D4EA0DDE6566}"/>
              </a:ext>
            </a:extLst>
          </p:cNvPr>
          <p:cNvGrpSpPr/>
          <p:nvPr/>
        </p:nvGrpSpPr>
        <p:grpSpPr>
          <a:xfrm>
            <a:off x="1129931" y="3261856"/>
            <a:ext cx="9973823" cy="2428189"/>
            <a:chOff x="216632" y="4287758"/>
            <a:chExt cx="9968628" cy="2426924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D18FFBA-E8D1-334B-17E0-90A1800D3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6632" y="4727059"/>
              <a:ext cx="1644701" cy="877173"/>
            </a:xfrm>
            <a:prstGeom prst="rect">
              <a:avLst/>
            </a:prstGeom>
          </p:spPr>
        </p:pic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3F830D7D-4CFD-402E-1AA0-5CBADC77ECCC}"/>
                </a:ext>
              </a:extLst>
            </p:cNvPr>
            <p:cNvSpPr/>
            <p:nvPr/>
          </p:nvSpPr>
          <p:spPr>
            <a:xfrm>
              <a:off x="2130357" y="4727643"/>
              <a:ext cx="583660" cy="27237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1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84EBDBB0-F86D-FAC8-86A7-8B05C54D5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714017" y="4671670"/>
              <a:ext cx="739302" cy="3843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476739F-48BD-D82A-65B0-B5A9226DD57C}"/>
                </a:ext>
              </a:extLst>
            </p:cNvPr>
            <p:cNvSpPr txBox="1"/>
            <p:nvPr/>
          </p:nvSpPr>
          <p:spPr>
            <a:xfrm>
              <a:off x="3357533" y="4623684"/>
              <a:ext cx="8066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1" i="1" dirty="0">
                  <a:latin typeface="Arial Narrow" panose="020B0606020202030204" pitchFamily="34" charset="0"/>
                </a:rPr>
                <a:t>Data</a:t>
              </a:r>
              <a:endParaRPr lang="de-DE" sz="2801" i="1" dirty="0">
                <a:latin typeface="Arial Narrow" panose="020B0606020202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84CACBB-3AE2-5DF3-5CE1-9FB290A21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9910" y="5341363"/>
              <a:ext cx="707114" cy="691164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44B591B-9CF1-BBD9-1BFC-9B07F4952B0A}"/>
                </a:ext>
              </a:extLst>
            </p:cNvPr>
            <p:cNvGrpSpPr/>
            <p:nvPr/>
          </p:nvGrpSpPr>
          <p:grpSpPr>
            <a:xfrm>
              <a:off x="5530221" y="5274441"/>
              <a:ext cx="2118868" cy="825007"/>
              <a:chOff x="528657" y="-606176"/>
              <a:chExt cx="3237283" cy="1260476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8A3440EE-19E5-7628-2D9F-2AF2B2CBCA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b="75494"/>
              <a:stretch/>
            </p:blipFill>
            <p:spPr>
              <a:xfrm>
                <a:off x="528657" y="-606176"/>
                <a:ext cx="3237283" cy="1260476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57558248-D3BF-3934-D7E0-B6C85FDF39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6368" t="7590" r="55320" b="74899"/>
              <a:stretch/>
            </p:blipFill>
            <p:spPr>
              <a:xfrm>
                <a:off x="924672" y="-215757"/>
                <a:ext cx="2748831" cy="870057"/>
              </a:xfrm>
              <a:prstGeom prst="rect">
                <a:avLst/>
              </a:prstGeom>
            </p:spPr>
          </p:pic>
        </p:grpSp>
        <p:pic>
          <p:nvPicPr>
            <p:cNvPr id="21" name="Picture 2" descr="silx · GitLab">
              <a:extLst>
                <a:ext uri="{FF2B5EF4-FFF2-40B4-BE49-F238E27FC236}">
                  <a16:creationId xmlns:a16="http://schemas.microsoft.com/office/drawing/2014/main" id="{8C8D206E-7F5A-572A-EBBB-16A18D4235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9376" y="4362478"/>
              <a:ext cx="577388" cy="766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645E5AF-A53B-DF61-52FC-8A8309A1EF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640"/>
            <a:stretch/>
          </p:blipFill>
          <p:spPr>
            <a:xfrm>
              <a:off x="5530221" y="4287758"/>
              <a:ext cx="2118868" cy="87860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3839EFF-1CC8-DEA8-B8F6-9A6FB00516CA}"/>
                </a:ext>
              </a:extLst>
            </p:cNvPr>
            <p:cNvSpPr txBox="1"/>
            <p:nvPr/>
          </p:nvSpPr>
          <p:spPr>
            <a:xfrm>
              <a:off x="7837438" y="4526075"/>
              <a:ext cx="2121093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1" dirty="0"/>
                <a:t>Qt GUIs (e.g. Flint)</a:t>
              </a:r>
              <a:endParaRPr lang="de-DE" sz="1801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2C279D2-2C74-A2D3-56B1-4F6A7C550E44}"/>
                </a:ext>
              </a:extLst>
            </p:cNvPr>
            <p:cNvSpPr txBox="1"/>
            <p:nvPr/>
          </p:nvSpPr>
          <p:spPr>
            <a:xfrm>
              <a:off x="7837438" y="5585491"/>
              <a:ext cx="2347822" cy="6465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1" dirty="0"/>
                <a:t>Web-GUI and API for</a:t>
              </a:r>
              <a:br>
                <a:rPr lang="en-US" sz="1801" dirty="0"/>
              </a:br>
              <a:r>
                <a:rPr lang="en-US" sz="1801" dirty="0"/>
                <a:t>beamline control</a:t>
              </a:r>
              <a:endParaRPr lang="de-DE" sz="1801" dirty="0"/>
            </a:p>
          </p:txBody>
        </p:sp>
        <p:sp>
          <p:nvSpPr>
            <p:cNvPr id="26" name="Arrow: Curved Down 25">
              <a:extLst>
                <a:ext uri="{FF2B5EF4-FFF2-40B4-BE49-F238E27FC236}">
                  <a16:creationId xmlns:a16="http://schemas.microsoft.com/office/drawing/2014/main" id="{9B99DD1E-2931-D2C9-5FD5-9FA174E553E7}"/>
                </a:ext>
              </a:extLst>
            </p:cNvPr>
            <p:cNvSpPr/>
            <p:nvPr/>
          </p:nvSpPr>
          <p:spPr>
            <a:xfrm rot="10088906">
              <a:off x="1999542" y="6022256"/>
              <a:ext cx="2713941" cy="487446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1">
                <a:solidFill>
                  <a:schemeClr val="tx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2D1B27B-AC4F-BC22-E406-3633759980DE}"/>
                </a:ext>
              </a:extLst>
            </p:cNvPr>
            <p:cNvSpPr txBox="1"/>
            <p:nvPr/>
          </p:nvSpPr>
          <p:spPr>
            <a:xfrm rot="20687533">
              <a:off x="2873353" y="6406905"/>
              <a:ext cx="15790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1" i="1" dirty="0" err="1"/>
                <a:t>QueueServer</a:t>
              </a:r>
              <a:r>
                <a:rPr lang="en-US" sz="1401" dirty="0"/>
                <a:t> API</a:t>
              </a:r>
              <a:endParaRPr lang="de-DE" sz="1401" dirty="0"/>
            </a:p>
          </p:txBody>
        </p:sp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3361015B-EB18-0F8A-391A-1782FA119B2E}"/>
                </a:ext>
              </a:extLst>
            </p:cNvPr>
            <p:cNvSpPr/>
            <p:nvPr/>
          </p:nvSpPr>
          <p:spPr>
            <a:xfrm>
              <a:off x="4137175" y="4785280"/>
              <a:ext cx="583660" cy="27237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1"/>
            </a:p>
          </p:txBody>
        </p:sp>
        <p:sp>
          <p:nvSpPr>
            <p:cNvPr id="29" name="Arrow: Right 28">
              <a:extLst>
                <a:ext uri="{FF2B5EF4-FFF2-40B4-BE49-F238E27FC236}">
                  <a16:creationId xmlns:a16="http://schemas.microsoft.com/office/drawing/2014/main" id="{715792EF-BF70-39E6-C066-31BBACDDD717}"/>
                </a:ext>
              </a:extLst>
            </p:cNvPr>
            <p:cNvSpPr/>
            <p:nvPr/>
          </p:nvSpPr>
          <p:spPr>
            <a:xfrm rot="2121038">
              <a:off x="4057320" y="5192182"/>
              <a:ext cx="685817" cy="27237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1"/>
            </a:p>
          </p:txBody>
        </p:sp>
      </p:grpSp>
      <p:pic>
        <p:nvPicPr>
          <p:cNvPr id="33" name="Graphic 32">
            <a:extLst>
              <a:ext uri="{FF2B5EF4-FFF2-40B4-BE49-F238E27FC236}">
                <a16:creationId xmlns:a16="http://schemas.microsoft.com/office/drawing/2014/main" id="{3BEAB599-CC26-3791-02F2-CCD8508CF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89507" y="2692104"/>
            <a:ext cx="1238694" cy="643924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936E2C4E-35B2-319F-33E5-DA68D641CB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2647" y="4846900"/>
            <a:ext cx="2172414" cy="678880"/>
          </a:xfrm>
          <a:prstGeom prst="rect">
            <a:avLst/>
          </a:prstGeom>
        </p:spPr>
      </p:pic>
      <p:sp>
        <p:nvSpPr>
          <p:cNvPr id="36" name="Arrow: Right 35">
            <a:extLst>
              <a:ext uri="{FF2B5EF4-FFF2-40B4-BE49-F238E27FC236}">
                <a16:creationId xmlns:a16="http://schemas.microsoft.com/office/drawing/2014/main" id="{29F5D6A3-040C-B583-31E2-9E8D339E0AD8}"/>
              </a:ext>
            </a:extLst>
          </p:cNvPr>
          <p:cNvSpPr/>
          <p:nvPr/>
        </p:nvSpPr>
        <p:spPr>
          <a:xfrm rot="18765474">
            <a:off x="4944174" y="3188284"/>
            <a:ext cx="751200" cy="3039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1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A37E5B0-4F41-C317-73BB-C4276C170FDC}"/>
              </a:ext>
            </a:extLst>
          </p:cNvPr>
          <p:cNvSpPr txBox="1"/>
          <p:nvPr/>
        </p:nvSpPr>
        <p:spPr>
          <a:xfrm>
            <a:off x="5771306" y="2680001"/>
            <a:ext cx="4508774" cy="369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dirty="0"/>
              <a:t>Maxwell / ASAP::O / processing workflows</a:t>
            </a:r>
            <a:endParaRPr lang="de-DE" sz="180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645E50-D242-FE30-5839-6AEEFD3A71D2}"/>
              </a:ext>
            </a:extLst>
          </p:cNvPr>
          <p:cNvSpPr txBox="1"/>
          <p:nvPr/>
        </p:nvSpPr>
        <p:spPr>
          <a:xfrm>
            <a:off x="1746564" y="3269915"/>
            <a:ext cx="412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or</a:t>
            </a:r>
            <a:endParaRPr lang="de-DE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1F5401-14AE-7C57-10BD-1C829238809C}"/>
              </a:ext>
            </a:extLst>
          </p:cNvPr>
          <p:cNvSpPr txBox="1"/>
          <p:nvPr/>
        </p:nvSpPr>
        <p:spPr>
          <a:xfrm>
            <a:off x="1699851" y="4579016"/>
            <a:ext cx="412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or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245609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04BB8EC-0E8C-4844-B0F1-ACCE0CA6AC7B}"/>
              </a:ext>
            </a:extLst>
          </p:cNvPr>
          <p:cNvSpPr/>
          <p:nvPr/>
        </p:nvSpPr>
        <p:spPr>
          <a:xfrm>
            <a:off x="239821" y="106532"/>
            <a:ext cx="9729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39382">
              <a:spcBef>
                <a:spcPts val="1463"/>
              </a:spcBef>
              <a:tabLst>
                <a:tab pos="0" algn="l"/>
              </a:tabLst>
            </a:pPr>
            <a:r>
              <a:rPr lang="en-US" sz="3200" b="1" spc="-1" dirty="0">
                <a:solidFill>
                  <a:schemeClr val="accent2"/>
                </a:solidFill>
                <a:latin typeface="DesySans Office" panose="020B0503040000020003" pitchFamily="34" charset="0"/>
              </a:rPr>
              <a:t>This is how far we got</a:t>
            </a:r>
            <a:endParaRPr lang="de-DE" sz="3200" b="1" spc="-1" dirty="0">
              <a:solidFill>
                <a:srgbClr val="000000"/>
              </a:solidFill>
              <a:latin typeface="DesySans Office" panose="020B05030400000200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1A54CF-4614-A7B6-578E-7D298A20A0DB}"/>
              </a:ext>
            </a:extLst>
          </p:cNvPr>
          <p:cNvSpPr txBox="1"/>
          <p:nvPr/>
        </p:nvSpPr>
        <p:spPr>
          <a:xfrm>
            <a:off x="310719" y="1269507"/>
            <a:ext cx="10526157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239382">
              <a:spcBef>
                <a:spcPts val="1463"/>
              </a:spcBef>
              <a:buClr>
                <a:srgbClr val="8CB423"/>
              </a:buClr>
              <a:buSzPct val="60000"/>
              <a:buFont typeface="Wingdings" panose="05000000000000000000" pitchFamily="2" charset="2"/>
              <a:buChar char="§"/>
              <a:tabLst>
                <a:tab pos="239382" algn="l"/>
                <a:tab pos="478764" algn="l"/>
              </a:tabLst>
            </a:pPr>
            <a:r>
              <a:rPr lang="en-US" sz="1800" spc="-1" dirty="0">
                <a:solidFill>
                  <a:srgbClr val="000000"/>
                </a:solidFill>
                <a:latin typeface="DesySans Office" panose="020B0503040000020003" pitchFamily="34" charset="0"/>
              </a:rPr>
              <a:t>Prototype </a:t>
            </a:r>
            <a:r>
              <a:rPr lang="en-US" sz="1800" spc="-1" dirty="0" err="1">
                <a:solidFill>
                  <a:srgbClr val="000000"/>
                </a:solidFill>
                <a:latin typeface="DesySans Office" panose="020B0503040000020003" pitchFamily="34" charset="0"/>
              </a:rPr>
              <a:t>QueueServer</a:t>
            </a:r>
            <a:r>
              <a:rPr lang="en-US" sz="1800" spc="-1" dirty="0">
                <a:solidFill>
                  <a:srgbClr val="000000"/>
                </a:solidFill>
                <a:latin typeface="DesySans Office" panose="020B0503040000020003" pitchFamily="34" charset="0"/>
              </a:rPr>
              <a:t> encapsulating Sardana (via Sarana-Door to </a:t>
            </a:r>
            <a:r>
              <a:rPr lang="en-US" sz="1800" spc="-1" dirty="0" err="1">
                <a:solidFill>
                  <a:srgbClr val="000000"/>
                </a:solidFill>
                <a:latin typeface="DesySans Office" panose="020B0503040000020003" pitchFamily="34" charset="0"/>
              </a:rPr>
              <a:t>MacroServer</a:t>
            </a:r>
            <a:r>
              <a:rPr lang="en-US" sz="1800" spc="-1" dirty="0">
                <a:solidFill>
                  <a:srgbClr val="000000"/>
                </a:solidFill>
                <a:latin typeface="DesySans Office" panose="020B0503040000020003" pitchFamily="34" charset="0"/>
              </a:rPr>
              <a:t>) </a:t>
            </a:r>
          </a:p>
          <a:p>
            <a:pPr marL="285750" indent="-285750" defTabSz="239382">
              <a:spcBef>
                <a:spcPts val="1463"/>
              </a:spcBef>
              <a:buClr>
                <a:srgbClr val="8CB423"/>
              </a:buClr>
              <a:buSzPct val="60000"/>
              <a:buFont typeface="Wingdings" panose="05000000000000000000" pitchFamily="2" charset="2"/>
              <a:buChar char="§"/>
              <a:tabLst>
                <a:tab pos="239382" algn="l"/>
                <a:tab pos="478764" algn="l"/>
              </a:tabLst>
            </a:pPr>
            <a:r>
              <a:rPr lang="en-US" sz="1800" spc="-1" dirty="0">
                <a:solidFill>
                  <a:srgbClr val="000000"/>
                </a:solidFill>
                <a:latin typeface="DesySans Office" panose="020B0503040000020003" pitchFamily="34" charset="0"/>
              </a:rPr>
              <a:t>Successful usage for an demonstration experiment for Autonomous AI-based decision making (at P08 together with user group from Uni Tübingen)</a:t>
            </a:r>
            <a:endParaRPr lang="en-US" sz="1800" spc="-1" dirty="0">
              <a:solidFill>
                <a:schemeClr val="dk1"/>
              </a:solidFill>
              <a:latin typeface="DesySans Office" panose="020B0503040000020003" pitchFamily="34" charset="0"/>
            </a:endParaRPr>
          </a:p>
          <a:p>
            <a:pPr marL="285750" indent="-285750" defTabSz="239382">
              <a:lnSpc>
                <a:spcPct val="100000"/>
              </a:lnSpc>
              <a:spcBef>
                <a:spcPts val="1463"/>
              </a:spcBef>
              <a:buClr>
                <a:srgbClr val="8CB423"/>
              </a:buClr>
              <a:buSzPct val="60000"/>
              <a:buFont typeface="Wingdings" panose="05000000000000000000" pitchFamily="2" charset="2"/>
              <a:buChar char="§"/>
              <a:tabLst>
                <a:tab pos="239382" algn="l"/>
                <a:tab pos="478764" algn="l"/>
              </a:tabLst>
            </a:pPr>
            <a:r>
              <a:rPr lang="en-US" sz="1800" spc="-1" dirty="0">
                <a:solidFill>
                  <a:schemeClr val="dk1"/>
                </a:solidFill>
                <a:latin typeface="DesySans Office" panose="020B0503040000020003" pitchFamily="34" charset="0"/>
              </a:rPr>
              <a:t>https://gitlab.desy.de/fs-ec/queueserver/-/tree/sardana</a:t>
            </a:r>
            <a:endParaRPr lang="de-DE" sz="1800" dirty="0">
              <a:latin typeface="DesySans Office" panose="020B0503040000020003" pitchFamily="34" charset="0"/>
            </a:endParaRPr>
          </a:p>
        </p:txBody>
      </p:sp>
      <p:pic>
        <p:nvPicPr>
          <p:cNvPr id="4" name="Picture 3" descr="A logo with a white background&#10;&#10;AI-generated content may be incorrect.">
            <a:extLst>
              <a:ext uri="{FF2B5EF4-FFF2-40B4-BE49-F238E27FC236}">
                <a16:creationId xmlns:a16="http://schemas.microsoft.com/office/drawing/2014/main" id="{3C5F0D63-4CC4-59B3-CB41-E983915D66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3" t="20462" r="11276" b="20440"/>
          <a:stretch/>
        </p:blipFill>
        <p:spPr>
          <a:xfrm>
            <a:off x="6774873" y="2319250"/>
            <a:ext cx="2593571" cy="77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621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9ed66754ea395ffd7fef1f7420139fe6">
            <a:hlinkClick r:id="" action="ppaction://media"/>
            <a:extLst>
              <a:ext uri="{FF2B5EF4-FFF2-40B4-BE49-F238E27FC236}">
                <a16:creationId xmlns:a16="http://schemas.microsoft.com/office/drawing/2014/main" id="{185D020F-D09D-D82A-3977-847EB46DC6A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61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3606" y="1"/>
            <a:ext cx="7818437" cy="684053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09" y="299687"/>
            <a:ext cx="2338493" cy="71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5">
            <a:extLst>
              <a:ext uri="{FF2B5EF4-FFF2-40B4-BE49-F238E27FC236}">
                <a16:creationId xmlns:a16="http://schemas.microsoft.com/office/drawing/2014/main" id="{31237025-579F-AC1B-722D-A378A4340D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09" y="299687"/>
            <a:ext cx="2338493" cy="718167"/>
          </a:xfrm>
          <a:prstGeom prst="rect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6FD9F7A6-1F7A-25E9-00C2-9F75DED9271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38410" y="1243805"/>
            <a:ext cx="10917831" cy="2936802"/>
          </a:xfrm>
          <a:prstGeom prst="rect">
            <a:avLst/>
          </a:prstGeom>
          <a:ln w="0">
            <a:noFill/>
          </a:ln>
        </p:spPr>
      </p:pic>
      <p:sp>
        <p:nvSpPr>
          <p:cNvPr id="11" name="Double Brace 10">
            <a:extLst>
              <a:ext uri="{FF2B5EF4-FFF2-40B4-BE49-F238E27FC236}">
                <a16:creationId xmlns:a16="http://schemas.microsoft.com/office/drawing/2014/main" id="{CCF6B4E8-9C7B-EC92-C16D-1C58625AB052}"/>
              </a:ext>
            </a:extLst>
          </p:cNvPr>
          <p:cNvSpPr/>
          <p:nvPr/>
        </p:nvSpPr>
        <p:spPr>
          <a:xfrm>
            <a:off x="1936865" y="4180607"/>
            <a:ext cx="1596039" cy="1787931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989F9A5-AF93-B4D2-241F-98BA0757E952}"/>
              </a:ext>
            </a:extLst>
          </p:cNvPr>
          <p:cNvGrpSpPr/>
          <p:nvPr/>
        </p:nvGrpSpPr>
        <p:grpSpPr>
          <a:xfrm>
            <a:off x="1939599" y="623883"/>
            <a:ext cx="6070599" cy="5854966"/>
            <a:chOff x="1939599" y="623883"/>
            <a:chExt cx="6070599" cy="5854966"/>
          </a:xfrm>
        </p:grpSpPr>
        <p:pic>
          <p:nvPicPr>
            <p:cNvPr id="3" name="Picture 8" descr="DAPHNE4NFDI — Startseite">
              <a:extLst>
                <a:ext uri="{FF2B5EF4-FFF2-40B4-BE49-F238E27FC236}">
                  <a16:creationId xmlns:a16="http://schemas.microsoft.com/office/drawing/2014/main" id="{F562C36A-B22E-1EA1-17CF-39AAEE9C4973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5432995" y="4641374"/>
              <a:ext cx="2577203" cy="1452946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" name="Picture 11">
              <a:extLst>
                <a:ext uri="{FF2B5EF4-FFF2-40B4-BE49-F238E27FC236}">
                  <a16:creationId xmlns:a16="http://schemas.microsoft.com/office/drawing/2014/main" id="{FDA749E2-71AB-CD85-06C4-159FBD0673DC}"/>
                </a:ext>
              </a:extLst>
            </p:cNvPr>
            <p:cNvPicPr/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/>
          </p:blipFill>
          <p:spPr>
            <a:xfrm>
              <a:off x="1939599" y="4800529"/>
              <a:ext cx="3191760" cy="1678320"/>
            </a:xfrm>
            <a:prstGeom prst="rect">
              <a:avLst/>
            </a:prstGeom>
            <a:ln w="0">
              <a:noFill/>
            </a:ln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9D0260B-3A0C-CC3E-E839-F4AE81C767A7}"/>
                </a:ext>
              </a:extLst>
            </p:cNvPr>
            <p:cNvCxnSpPr/>
            <p:nvPr/>
          </p:nvCxnSpPr>
          <p:spPr>
            <a:xfrm flipV="1">
              <a:off x="5029200" y="623883"/>
              <a:ext cx="0" cy="3739719"/>
            </a:xfrm>
            <a:prstGeom prst="line">
              <a:avLst/>
            </a:prstGeom>
            <a:ln w="571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ight Brace 11">
              <a:extLst>
                <a:ext uri="{FF2B5EF4-FFF2-40B4-BE49-F238E27FC236}">
                  <a16:creationId xmlns:a16="http://schemas.microsoft.com/office/drawing/2014/main" id="{E72CA29B-DE54-0CD9-45B5-C20922BDE562}"/>
                </a:ext>
              </a:extLst>
            </p:cNvPr>
            <p:cNvSpPr/>
            <p:nvPr/>
          </p:nvSpPr>
          <p:spPr>
            <a:xfrm rot="16200000">
              <a:off x="4896196" y="2785303"/>
              <a:ext cx="266008" cy="3308466"/>
            </a:xfrm>
            <a:prstGeom prst="rightBrac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32563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7AEF60-7C4F-0720-F2F4-C729C2E349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184" t="5013" r="12119" b="4572"/>
          <a:stretch/>
        </p:blipFill>
        <p:spPr>
          <a:xfrm>
            <a:off x="8716975" y="1269507"/>
            <a:ext cx="3369814" cy="49911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4BB8EC-0E8C-4844-B0F1-ACCE0CA6AC7B}"/>
              </a:ext>
            </a:extLst>
          </p:cNvPr>
          <p:cNvSpPr/>
          <p:nvPr/>
        </p:nvSpPr>
        <p:spPr>
          <a:xfrm>
            <a:off x="239821" y="167492"/>
            <a:ext cx="85845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39382">
              <a:spcBef>
                <a:spcPts val="1463"/>
              </a:spcBef>
              <a:tabLst>
                <a:tab pos="0" algn="l"/>
              </a:tabLst>
            </a:pPr>
            <a:r>
              <a:rPr lang="en-US" sz="3200" b="1" spc="-1" dirty="0">
                <a:solidFill>
                  <a:schemeClr val="accent2"/>
                </a:solidFill>
                <a:latin typeface="DesySans Office" panose="020B0503040000020003" pitchFamily="34" charset="0"/>
              </a:rPr>
              <a:t>Mix &amp; Match</a:t>
            </a:r>
            <a:endParaRPr lang="de-DE" sz="3200" b="1" spc="-1" dirty="0">
              <a:solidFill>
                <a:srgbClr val="000000"/>
              </a:solidFill>
              <a:latin typeface="DesySans Office" panose="020B05030400000200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1A4226-E944-4507-83DE-B17C41306802}"/>
              </a:ext>
            </a:extLst>
          </p:cNvPr>
          <p:cNvSpPr txBox="1"/>
          <p:nvPr/>
        </p:nvSpPr>
        <p:spPr>
          <a:xfrm>
            <a:off x="310719" y="1269507"/>
            <a:ext cx="7918881" cy="3993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39382">
              <a:spcBef>
                <a:spcPts val="1463"/>
              </a:spcBef>
              <a:buClr>
                <a:srgbClr val="8CB423"/>
              </a:buClr>
              <a:buSzPct val="60000"/>
              <a:tabLst>
                <a:tab pos="239382" algn="l"/>
                <a:tab pos="478764" algn="l"/>
              </a:tabLst>
            </a:pPr>
            <a:r>
              <a:rPr lang="en-US" sz="1800" spc="-1" dirty="0">
                <a:solidFill>
                  <a:schemeClr val="dk1"/>
                </a:solidFill>
                <a:latin typeface="DesySans Office" panose="020B0503040000020003" pitchFamily="34" charset="0"/>
              </a:rPr>
              <a:t>Our motivation to look at the outside of the box:</a:t>
            </a:r>
          </a:p>
          <a:p>
            <a:pPr marL="285750" indent="-285750" defTabSz="239382">
              <a:spcBef>
                <a:spcPts val="1463"/>
              </a:spcBef>
              <a:buClr>
                <a:srgbClr val="8CB423"/>
              </a:buClr>
              <a:buSzPct val="60000"/>
              <a:buFont typeface="Wingdings" panose="05000000000000000000" pitchFamily="2" charset="2"/>
              <a:buChar char="§"/>
              <a:tabLst>
                <a:tab pos="239382" algn="l"/>
                <a:tab pos="478764" algn="l"/>
              </a:tabLst>
            </a:pPr>
            <a:r>
              <a:rPr lang="en-US" sz="1800" spc="-1" dirty="0">
                <a:solidFill>
                  <a:srgbClr val="000000"/>
                </a:solidFill>
                <a:latin typeface="DesySans Office" panose="020B0503040000020003" pitchFamily="34" charset="0"/>
              </a:rPr>
              <a:t>We will run the Petra III beamlines with the exiting software stack for the next five years but want to start moving forward already today</a:t>
            </a:r>
          </a:p>
          <a:p>
            <a:pPr marL="285750" indent="-285750" defTabSz="239382">
              <a:spcBef>
                <a:spcPts val="1463"/>
              </a:spcBef>
              <a:buClr>
                <a:srgbClr val="8CB423"/>
              </a:buClr>
              <a:buSzPct val="60000"/>
              <a:buFont typeface="Wingdings" panose="05000000000000000000" pitchFamily="2" charset="2"/>
              <a:buChar char="§"/>
              <a:tabLst>
                <a:tab pos="239382" algn="l"/>
                <a:tab pos="478764" algn="l"/>
              </a:tabLst>
            </a:pPr>
            <a:r>
              <a:rPr lang="en-US" sz="1800" spc="-1" dirty="0">
                <a:solidFill>
                  <a:schemeClr val="dk1"/>
                </a:solidFill>
                <a:latin typeface="DesySans Office" panose="020B0503040000020003" pitchFamily="34" charset="0"/>
              </a:rPr>
              <a:t>For software developments that are yet to come we aim to define future-looking interfaces that for now will not narrow down our choices regarding the control software before the Petra IV project actually started</a:t>
            </a:r>
          </a:p>
          <a:p>
            <a:pPr marL="285750" indent="-285750" defTabSz="239382">
              <a:lnSpc>
                <a:spcPct val="100000"/>
              </a:lnSpc>
              <a:spcBef>
                <a:spcPts val="1463"/>
              </a:spcBef>
              <a:buClr>
                <a:srgbClr val="8CB423"/>
              </a:buClr>
              <a:buSzPct val="60000"/>
              <a:buFont typeface="Wingdings" panose="05000000000000000000" pitchFamily="2" charset="2"/>
              <a:buChar char="§"/>
              <a:tabLst>
                <a:tab pos="239382" algn="l"/>
                <a:tab pos="478764" algn="l"/>
              </a:tabLst>
            </a:pPr>
            <a:r>
              <a:rPr lang="en-US" sz="1800" spc="-1" dirty="0">
                <a:solidFill>
                  <a:schemeClr val="dk1"/>
                </a:solidFill>
                <a:latin typeface="DesySans Office" panose="020B0503040000020003" pitchFamily="34" charset="0"/>
              </a:rPr>
              <a:t>Traditionally using Tango BlueSky and it’s collaboration partners are “new” to us, so we aimed to explore possible bridges into the BlueSky eco-system. We consider this important, even if the facility might not be adopting BlueSky</a:t>
            </a:r>
          </a:p>
          <a:p>
            <a:endParaRPr lang="de-DE" sz="1800" dirty="0">
              <a:latin typeface="DesySans Office" panose="020B050304000002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836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04BB8EC-0E8C-4844-B0F1-ACCE0CA6AC7B}"/>
              </a:ext>
            </a:extLst>
          </p:cNvPr>
          <p:cNvSpPr/>
          <p:nvPr/>
        </p:nvSpPr>
        <p:spPr>
          <a:xfrm>
            <a:off x="239821" y="106532"/>
            <a:ext cx="9729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39382">
              <a:spcBef>
                <a:spcPts val="1463"/>
              </a:spcBef>
              <a:tabLst>
                <a:tab pos="0" algn="l"/>
              </a:tabLst>
            </a:pPr>
            <a:r>
              <a:rPr lang="en-US" sz="3200" b="1" spc="-1" dirty="0">
                <a:solidFill>
                  <a:schemeClr val="accent2"/>
                </a:solidFill>
                <a:latin typeface="DesySans Office" panose="020B0503040000020003" pitchFamily="34" charset="0"/>
              </a:rPr>
              <a:t>In a Nutshell: What is the BlueSky </a:t>
            </a:r>
            <a:r>
              <a:rPr lang="en-US" sz="3200" b="1" spc="-1" dirty="0" err="1">
                <a:solidFill>
                  <a:schemeClr val="accent2"/>
                </a:solidFill>
                <a:latin typeface="DesySans Office" panose="020B0503040000020003" pitchFamily="34" charset="0"/>
              </a:rPr>
              <a:t>QueueServer</a:t>
            </a:r>
            <a:r>
              <a:rPr lang="en-US" sz="3200" b="1" spc="-1" dirty="0">
                <a:solidFill>
                  <a:schemeClr val="accent2"/>
                </a:solidFill>
                <a:latin typeface="DesySans Office" panose="020B0503040000020003" pitchFamily="34" charset="0"/>
              </a:rPr>
              <a:t>?</a:t>
            </a:r>
            <a:endParaRPr lang="de-DE" sz="3200" b="1" spc="-1" dirty="0">
              <a:solidFill>
                <a:srgbClr val="000000"/>
              </a:solidFill>
              <a:latin typeface="DesySans Office" panose="020B05030400000200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1A54CF-4614-A7B6-578E-7D298A20A0DB}"/>
              </a:ext>
            </a:extLst>
          </p:cNvPr>
          <p:cNvSpPr txBox="1"/>
          <p:nvPr/>
        </p:nvSpPr>
        <p:spPr>
          <a:xfrm>
            <a:off x="310719" y="1269507"/>
            <a:ext cx="7918881" cy="3824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239382">
              <a:spcBef>
                <a:spcPts val="1463"/>
              </a:spcBef>
              <a:buClr>
                <a:srgbClr val="8CB423"/>
              </a:buClr>
              <a:buSzPct val="60000"/>
              <a:buFont typeface="Wingdings" panose="05000000000000000000" pitchFamily="2" charset="2"/>
              <a:buChar char="§"/>
              <a:tabLst>
                <a:tab pos="239382" algn="l"/>
                <a:tab pos="478764" algn="l"/>
              </a:tabLst>
            </a:pPr>
            <a:r>
              <a:rPr lang="en-US" sz="1800" spc="-1" dirty="0">
                <a:solidFill>
                  <a:srgbClr val="000000"/>
                </a:solidFill>
                <a:latin typeface="DesySans Office" panose="020B0503040000020003" pitchFamily="34" charset="0"/>
              </a:rPr>
              <a:t>The BlueSky </a:t>
            </a:r>
            <a:r>
              <a:rPr lang="en-US" sz="1800" spc="-1" dirty="0" err="1">
                <a:solidFill>
                  <a:srgbClr val="000000"/>
                </a:solidFill>
                <a:latin typeface="DesySans Office" panose="020B0503040000020003" pitchFamily="34" charset="0"/>
              </a:rPr>
              <a:t>QueueServer</a:t>
            </a:r>
            <a:r>
              <a:rPr lang="en-US" sz="1800" spc="-1" dirty="0">
                <a:solidFill>
                  <a:srgbClr val="000000"/>
                </a:solidFill>
                <a:latin typeface="DesySans Office" panose="020B0503040000020003" pitchFamily="34" charset="0"/>
              </a:rPr>
              <a:t> automates the execution of BlueSky plans</a:t>
            </a:r>
          </a:p>
          <a:p>
            <a:pPr marL="285750" indent="-285750" defTabSz="239382">
              <a:spcBef>
                <a:spcPts val="1463"/>
              </a:spcBef>
              <a:buClr>
                <a:srgbClr val="8CB423"/>
              </a:buClr>
              <a:buSzPct val="60000"/>
              <a:buFont typeface="Wingdings" panose="05000000000000000000" pitchFamily="2" charset="2"/>
              <a:buChar char="§"/>
              <a:tabLst>
                <a:tab pos="239382" algn="l"/>
                <a:tab pos="478764" algn="l"/>
              </a:tabLst>
            </a:pPr>
            <a:r>
              <a:rPr lang="en-US" sz="1800" spc="-1" dirty="0">
                <a:solidFill>
                  <a:srgbClr val="000000"/>
                </a:solidFill>
                <a:latin typeface="DesySans Office" panose="020B0503040000020003" pitchFamily="34" charset="0"/>
              </a:rPr>
              <a:t>Manages a queue of what is to be measured next</a:t>
            </a:r>
          </a:p>
          <a:p>
            <a:pPr marL="285750" indent="-285750" defTabSz="239382">
              <a:spcBef>
                <a:spcPts val="1463"/>
              </a:spcBef>
              <a:buClr>
                <a:srgbClr val="8CB423"/>
              </a:buClr>
              <a:buSzPct val="60000"/>
              <a:buFont typeface="Wingdings" panose="05000000000000000000" pitchFamily="2" charset="2"/>
              <a:buChar char="§"/>
              <a:tabLst>
                <a:tab pos="239382" algn="l"/>
                <a:tab pos="478764" algn="l"/>
              </a:tabLst>
            </a:pPr>
            <a:r>
              <a:rPr lang="en-US" sz="1800" spc="-1" dirty="0">
                <a:solidFill>
                  <a:schemeClr val="dk1"/>
                </a:solidFill>
                <a:latin typeface="DesySans Office" panose="020B0503040000020003" pitchFamily="34" charset="0"/>
              </a:rPr>
              <a:t>It provides and API-controlled environment for experiment control incl. access control and role management</a:t>
            </a:r>
          </a:p>
          <a:p>
            <a:pPr marL="285750" indent="-285750" defTabSz="239382">
              <a:lnSpc>
                <a:spcPct val="100000"/>
              </a:lnSpc>
              <a:spcBef>
                <a:spcPts val="1463"/>
              </a:spcBef>
              <a:buClr>
                <a:srgbClr val="8CB423"/>
              </a:buClr>
              <a:buSzPct val="60000"/>
              <a:buFont typeface="Wingdings" panose="05000000000000000000" pitchFamily="2" charset="2"/>
              <a:buChar char="§"/>
              <a:tabLst>
                <a:tab pos="239382" algn="l"/>
                <a:tab pos="478764" algn="l"/>
              </a:tabLst>
            </a:pPr>
            <a:r>
              <a:rPr lang="en-US" sz="1800" spc="-1" dirty="0">
                <a:solidFill>
                  <a:schemeClr val="dk1"/>
                </a:solidFill>
                <a:latin typeface="DesySans Office" panose="020B0503040000020003" pitchFamily="34" charset="0"/>
              </a:rPr>
              <a:t>Dual communication layer (</a:t>
            </a:r>
            <a:r>
              <a:rPr lang="en-US" sz="1800" spc="-1" dirty="0" err="1">
                <a:solidFill>
                  <a:schemeClr val="dk1"/>
                </a:solidFill>
                <a:latin typeface="DesySans Office" panose="020B0503040000020003" pitchFamily="34" charset="0"/>
              </a:rPr>
              <a:t>ZeroMQ</a:t>
            </a:r>
            <a:r>
              <a:rPr lang="en-US" sz="1800" spc="-1" dirty="0">
                <a:solidFill>
                  <a:schemeClr val="dk1"/>
                </a:solidFill>
                <a:latin typeface="DesySans Office" panose="020B0503040000020003" pitchFamily="34" charset="0"/>
              </a:rPr>
              <a:t> Messaging and HTTP RESTful)</a:t>
            </a:r>
          </a:p>
          <a:p>
            <a:pPr marL="285750" indent="-285750" defTabSz="239382">
              <a:lnSpc>
                <a:spcPct val="100000"/>
              </a:lnSpc>
              <a:spcBef>
                <a:spcPts val="1463"/>
              </a:spcBef>
              <a:buClr>
                <a:srgbClr val="8CB423"/>
              </a:buClr>
              <a:buSzPct val="60000"/>
              <a:buFont typeface="Wingdings" panose="05000000000000000000" pitchFamily="2" charset="2"/>
              <a:buChar char="§"/>
              <a:tabLst>
                <a:tab pos="239382" algn="l"/>
                <a:tab pos="478764" algn="l"/>
              </a:tabLst>
            </a:pPr>
            <a:r>
              <a:rPr lang="en-US" sz="1800" spc="-1" dirty="0">
                <a:solidFill>
                  <a:schemeClr val="dk1"/>
                </a:solidFill>
                <a:latin typeface="DesySans Office" panose="020B0503040000020003" pitchFamily="34" charset="0"/>
              </a:rPr>
              <a:t>Wraps around a “kernel” (think about </a:t>
            </a:r>
            <a:r>
              <a:rPr lang="en-US" sz="1800" spc="-1" dirty="0" err="1">
                <a:solidFill>
                  <a:schemeClr val="dk1"/>
                </a:solidFill>
                <a:latin typeface="DesySans Office" panose="020B0503040000020003" pitchFamily="34" charset="0"/>
              </a:rPr>
              <a:t>ipython</a:t>
            </a:r>
            <a:r>
              <a:rPr lang="en-US" sz="1800" spc="-1" dirty="0">
                <a:solidFill>
                  <a:schemeClr val="dk1"/>
                </a:solidFill>
                <a:latin typeface="DesySans Office" panose="020B0503040000020003" pitchFamily="34" charset="0"/>
              </a:rPr>
              <a:t> kernels that run on the server when you use </a:t>
            </a:r>
            <a:r>
              <a:rPr lang="en-US" sz="1800" spc="-1" dirty="0" err="1">
                <a:solidFill>
                  <a:schemeClr val="dk1"/>
                </a:solidFill>
                <a:latin typeface="DesySans Office" panose="020B0503040000020003" pitchFamily="34" charset="0"/>
              </a:rPr>
              <a:t>Jupyter</a:t>
            </a:r>
            <a:r>
              <a:rPr lang="en-US" sz="1800" spc="-1" dirty="0">
                <a:solidFill>
                  <a:schemeClr val="dk1"/>
                </a:solidFill>
                <a:latin typeface="DesySans Office" panose="020B0503040000020003" pitchFamily="34" charset="0"/>
              </a:rPr>
              <a:t>  through the browser) </a:t>
            </a:r>
            <a:br>
              <a:rPr lang="en-US" sz="1800" spc="-1" dirty="0">
                <a:solidFill>
                  <a:schemeClr val="dk1"/>
                </a:solidFill>
                <a:latin typeface="DesySans Office" panose="020B0503040000020003" pitchFamily="34" charset="0"/>
              </a:rPr>
            </a:br>
            <a:r>
              <a:rPr lang="en-US" sz="1800" spc="-1" dirty="0">
                <a:solidFill>
                  <a:schemeClr val="dk1"/>
                </a:solidFill>
                <a:latin typeface="DesySans Office" panose="020B0503040000020003" pitchFamily="34" charset="0"/>
              </a:rPr>
              <a:t>… The BlueSky Run Engine runs in this kernel</a:t>
            </a:r>
          </a:p>
          <a:p>
            <a:pPr marL="285750" indent="-285750" defTabSz="239382">
              <a:lnSpc>
                <a:spcPct val="100000"/>
              </a:lnSpc>
              <a:spcBef>
                <a:spcPts val="1463"/>
              </a:spcBef>
              <a:buClr>
                <a:srgbClr val="8CB423"/>
              </a:buClr>
              <a:buSzPct val="60000"/>
              <a:buFont typeface="Wingdings" panose="05000000000000000000" pitchFamily="2" charset="2"/>
              <a:buChar char="§"/>
              <a:tabLst>
                <a:tab pos="239382" algn="l"/>
                <a:tab pos="478764" algn="l"/>
              </a:tabLst>
            </a:pPr>
            <a:r>
              <a:rPr lang="en-US" sz="1800" spc="-1" dirty="0">
                <a:solidFill>
                  <a:schemeClr val="dk1"/>
                </a:solidFill>
                <a:latin typeface="DesySans Office" panose="020B0503040000020003" pitchFamily="34" charset="0"/>
              </a:rPr>
              <a:t>https://blueskyproject.io/bluesky-queueserver/</a:t>
            </a:r>
          </a:p>
          <a:p>
            <a:endParaRPr lang="de-DE" sz="1800" dirty="0">
              <a:latin typeface="DesySans Office" panose="020B05030400000200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C1BD44-2625-B979-B92E-04D78F7CE31E}"/>
              </a:ext>
            </a:extLst>
          </p:cNvPr>
          <p:cNvSpPr/>
          <p:nvPr/>
        </p:nvSpPr>
        <p:spPr>
          <a:xfrm rot="17864869">
            <a:off x="7920412" y="3249557"/>
            <a:ext cx="52629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Intended usage</a:t>
            </a:r>
          </a:p>
        </p:txBody>
      </p:sp>
    </p:spTree>
    <p:extLst>
      <p:ext uri="{BB962C8B-B14F-4D97-AF65-F5344CB8AC3E}">
        <p14:creationId xmlns:p14="http://schemas.microsoft.com/office/powerpoint/2010/main" val="3983736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04BB8EC-0E8C-4844-B0F1-ACCE0CA6AC7B}"/>
              </a:ext>
            </a:extLst>
          </p:cNvPr>
          <p:cNvSpPr/>
          <p:nvPr/>
        </p:nvSpPr>
        <p:spPr>
          <a:xfrm>
            <a:off x="239821" y="106532"/>
            <a:ext cx="9729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39382">
              <a:spcBef>
                <a:spcPts val="1463"/>
              </a:spcBef>
              <a:tabLst>
                <a:tab pos="0" algn="l"/>
              </a:tabLst>
            </a:pPr>
            <a:r>
              <a:rPr lang="en-US" sz="3200" b="1" spc="-1" dirty="0">
                <a:solidFill>
                  <a:schemeClr val="accent2"/>
                </a:solidFill>
                <a:latin typeface="DesySans Office" panose="020B0503040000020003" pitchFamily="34" charset="0"/>
              </a:rPr>
              <a:t>In a Nutshell: What is the BlueSky </a:t>
            </a:r>
            <a:r>
              <a:rPr lang="en-US" sz="3200" b="1" spc="-1" dirty="0" err="1">
                <a:solidFill>
                  <a:schemeClr val="accent2"/>
                </a:solidFill>
                <a:latin typeface="DesySans Office" panose="020B0503040000020003" pitchFamily="34" charset="0"/>
              </a:rPr>
              <a:t>QueueServer</a:t>
            </a:r>
            <a:r>
              <a:rPr lang="en-US" sz="3200" b="1" spc="-1" dirty="0">
                <a:solidFill>
                  <a:schemeClr val="accent2"/>
                </a:solidFill>
                <a:latin typeface="DesySans Office" panose="020B0503040000020003" pitchFamily="34" charset="0"/>
              </a:rPr>
              <a:t>?</a:t>
            </a:r>
            <a:endParaRPr lang="de-DE" sz="3200" b="1" spc="-1" dirty="0">
              <a:solidFill>
                <a:srgbClr val="000000"/>
              </a:solidFill>
              <a:latin typeface="DesySans Office" panose="020B05030400000200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C1BD44-2625-B979-B92E-04D78F7CE31E}"/>
              </a:ext>
            </a:extLst>
          </p:cNvPr>
          <p:cNvSpPr/>
          <p:nvPr/>
        </p:nvSpPr>
        <p:spPr>
          <a:xfrm rot="17864869">
            <a:off x="7768014" y="3414659"/>
            <a:ext cx="52629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Intended usage</a:t>
            </a:r>
          </a:p>
        </p:txBody>
      </p:sp>
      <p:pic>
        <p:nvPicPr>
          <p:cNvPr id="5" name="Picture 4" descr="A diagram of a computer system&#10;&#10;AI-generated content may be incorrect.">
            <a:extLst>
              <a:ext uri="{FF2B5EF4-FFF2-40B4-BE49-F238E27FC236}">
                <a16:creationId xmlns:a16="http://schemas.microsoft.com/office/drawing/2014/main" id="{0EE80F36-5FD7-CFF7-FFB4-8CF4D995D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782136"/>
            <a:ext cx="6502399" cy="47139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8A1FC4-3396-C29B-D15E-16A96219A61E}"/>
              </a:ext>
            </a:extLst>
          </p:cNvPr>
          <p:cNvSpPr txBox="1"/>
          <p:nvPr/>
        </p:nvSpPr>
        <p:spPr>
          <a:xfrm>
            <a:off x="152400" y="5931049"/>
            <a:ext cx="98171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/>
              <a:t>Figure </a:t>
            </a:r>
            <a:r>
              <a:rPr lang="de-DE" sz="1600" dirty="0" err="1"/>
              <a:t>from</a:t>
            </a:r>
            <a:r>
              <a:rPr lang="de-DE" sz="1600" dirty="0"/>
              <a:t> https://blueskyproject.io/bluesky-queueserver/introduction_for_users.html</a:t>
            </a:r>
          </a:p>
        </p:txBody>
      </p:sp>
    </p:spTree>
    <p:extLst>
      <p:ext uri="{BB962C8B-B14F-4D97-AF65-F5344CB8AC3E}">
        <p14:creationId xmlns:p14="http://schemas.microsoft.com/office/powerpoint/2010/main" val="2952045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04BB8EC-0E8C-4844-B0F1-ACCE0CA6AC7B}"/>
              </a:ext>
            </a:extLst>
          </p:cNvPr>
          <p:cNvSpPr/>
          <p:nvPr/>
        </p:nvSpPr>
        <p:spPr>
          <a:xfrm>
            <a:off x="239821" y="106532"/>
            <a:ext cx="9729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39382">
              <a:spcBef>
                <a:spcPts val="1463"/>
              </a:spcBef>
              <a:tabLst>
                <a:tab pos="0" algn="l"/>
              </a:tabLst>
            </a:pPr>
            <a:r>
              <a:rPr lang="en-US" sz="3200" b="1" spc="-1" dirty="0">
                <a:solidFill>
                  <a:schemeClr val="accent2"/>
                </a:solidFill>
                <a:latin typeface="DesySans Office" panose="020B0503040000020003" pitchFamily="34" charset="0"/>
              </a:rPr>
              <a:t>In a Nutshell: What is the BlueSky </a:t>
            </a:r>
            <a:r>
              <a:rPr lang="en-US" sz="3200" b="1" spc="-1" dirty="0" err="1">
                <a:solidFill>
                  <a:schemeClr val="accent2"/>
                </a:solidFill>
                <a:latin typeface="DesySans Office" panose="020B0503040000020003" pitchFamily="34" charset="0"/>
              </a:rPr>
              <a:t>QueueServer</a:t>
            </a:r>
            <a:r>
              <a:rPr lang="en-US" sz="3200" b="1" spc="-1" dirty="0">
                <a:solidFill>
                  <a:schemeClr val="accent2"/>
                </a:solidFill>
                <a:latin typeface="DesySans Office" panose="020B0503040000020003" pitchFamily="34" charset="0"/>
              </a:rPr>
              <a:t>?</a:t>
            </a:r>
            <a:endParaRPr lang="de-DE" sz="3200" b="1" spc="-1" dirty="0">
              <a:solidFill>
                <a:srgbClr val="000000"/>
              </a:solidFill>
              <a:latin typeface="DesySans Office" panose="020B05030400000200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C1BD44-2625-B979-B92E-04D78F7CE31E}"/>
              </a:ext>
            </a:extLst>
          </p:cNvPr>
          <p:cNvSpPr/>
          <p:nvPr/>
        </p:nvSpPr>
        <p:spPr>
          <a:xfrm rot="17864869">
            <a:off x="7950007" y="3308937"/>
            <a:ext cx="52629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Intended usage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6F9170-1D31-8CFA-7207-6DD8E1C32562}"/>
              </a:ext>
            </a:extLst>
          </p:cNvPr>
          <p:cNvSpPr/>
          <p:nvPr/>
        </p:nvSpPr>
        <p:spPr>
          <a:xfrm>
            <a:off x="3073199" y="1226776"/>
            <a:ext cx="6039251" cy="401228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8E3CCC-4DBA-19B7-601D-2F4C6D6B2E16}"/>
              </a:ext>
            </a:extLst>
          </p:cNvPr>
          <p:cNvSpPr txBox="1"/>
          <p:nvPr/>
        </p:nvSpPr>
        <p:spPr>
          <a:xfrm>
            <a:off x="3174800" y="1281698"/>
            <a:ext cx="5937651" cy="461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QueueServer</a:t>
            </a:r>
            <a:r>
              <a:rPr lang="en-US" b="1" dirty="0">
                <a:solidFill>
                  <a:schemeClr val="bg1"/>
                </a:solidFill>
              </a:rPr>
              <a:t> Process that exposes API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E8A1AB-144A-B8F9-C659-382EE7CDB193}"/>
              </a:ext>
            </a:extLst>
          </p:cNvPr>
          <p:cNvSpPr/>
          <p:nvPr/>
        </p:nvSpPr>
        <p:spPr>
          <a:xfrm>
            <a:off x="3637529" y="1861458"/>
            <a:ext cx="5474921" cy="3377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3FD37A-AEB2-F98F-06D7-9FE766C177BF}"/>
              </a:ext>
            </a:extLst>
          </p:cNvPr>
          <p:cNvSpPr txBox="1"/>
          <p:nvPr/>
        </p:nvSpPr>
        <p:spPr>
          <a:xfrm>
            <a:off x="3716905" y="1866965"/>
            <a:ext cx="5147496" cy="461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Worker Environment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E93701-C483-2CC5-431F-B30FF6E4B5FF}"/>
              </a:ext>
            </a:extLst>
          </p:cNvPr>
          <p:cNvSpPr/>
          <p:nvPr/>
        </p:nvSpPr>
        <p:spPr>
          <a:xfrm>
            <a:off x="4201859" y="2447726"/>
            <a:ext cx="4910591" cy="2791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261F7D0-5344-797D-E1B2-40A8CA5A0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85554" y="3414766"/>
            <a:ext cx="2743200" cy="8572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C16A38-2BBD-4504-A5DB-35401E3A0831}"/>
              </a:ext>
            </a:extLst>
          </p:cNvPr>
          <p:cNvSpPr txBox="1"/>
          <p:nvPr/>
        </p:nvSpPr>
        <p:spPr>
          <a:xfrm>
            <a:off x="5670907" y="4063711"/>
            <a:ext cx="3561794" cy="461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Run Engine</a:t>
            </a:r>
            <a:endParaRPr lang="de-DE" b="1" dirty="0">
              <a:solidFill>
                <a:schemeClr val="bg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5364334-196F-1BBD-D2AE-75459960021F}"/>
              </a:ext>
            </a:extLst>
          </p:cNvPr>
          <p:cNvGrpSpPr/>
          <p:nvPr/>
        </p:nvGrpSpPr>
        <p:grpSpPr>
          <a:xfrm>
            <a:off x="672057" y="2033933"/>
            <a:ext cx="2347831" cy="1208648"/>
            <a:chOff x="672057" y="2033933"/>
            <a:chExt cx="2347831" cy="1208648"/>
          </a:xfrm>
        </p:grpSpPr>
        <p:pic>
          <p:nvPicPr>
            <p:cNvPr id="15" name="Graphic 14" descr="Laptop with solid fill">
              <a:extLst>
                <a:ext uri="{FF2B5EF4-FFF2-40B4-BE49-F238E27FC236}">
                  <a16:creationId xmlns:a16="http://schemas.microsoft.com/office/drawing/2014/main" id="{A77D460B-60F0-DAD9-1D55-A337D0B17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72057" y="2097573"/>
              <a:ext cx="914400" cy="9144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A9C77C2-6FC6-B284-15B5-5074AF8882DC}"/>
                </a:ext>
              </a:extLst>
            </p:cNvPr>
            <p:cNvSpPr txBox="1"/>
            <p:nvPr/>
          </p:nvSpPr>
          <p:spPr>
            <a:xfrm>
              <a:off x="737162" y="2781364"/>
              <a:ext cx="784189" cy="461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user</a:t>
              </a:r>
              <a:endParaRPr lang="de-DE" dirty="0"/>
            </a:p>
          </p:txBody>
        </p:sp>
        <p:sp>
          <p:nvSpPr>
            <p:cNvPr id="17" name="Arrow: Left-Right 16">
              <a:extLst>
                <a:ext uri="{FF2B5EF4-FFF2-40B4-BE49-F238E27FC236}">
                  <a16:creationId xmlns:a16="http://schemas.microsoft.com/office/drawing/2014/main" id="{9550BF80-AD30-28CC-7BF3-888AC3366803}"/>
                </a:ext>
              </a:extLst>
            </p:cNvPr>
            <p:cNvSpPr/>
            <p:nvPr/>
          </p:nvSpPr>
          <p:spPr>
            <a:xfrm>
              <a:off x="1821827" y="2422390"/>
              <a:ext cx="964415" cy="457200"/>
            </a:xfrm>
            <a:prstGeom prst="leftRightArrow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EF52412-C516-90BF-67A1-40678EDF274D}"/>
                </a:ext>
              </a:extLst>
            </p:cNvPr>
            <p:cNvSpPr txBox="1"/>
            <p:nvPr/>
          </p:nvSpPr>
          <p:spPr>
            <a:xfrm>
              <a:off x="1706708" y="2033933"/>
              <a:ext cx="1313180" cy="11989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HTTPS</a:t>
              </a:r>
            </a:p>
            <a:p>
              <a:pPr algn="ctr"/>
              <a:endParaRPr lang="en-US" dirty="0"/>
            </a:p>
            <a:p>
              <a:pPr algn="ctr"/>
              <a:r>
                <a:rPr lang="en-US" dirty="0" err="1"/>
                <a:t>ZeroMQ</a:t>
              </a:r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71066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04BB8EC-0E8C-4844-B0F1-ACCE0CA6AC7B}"/>
              </a:ext>
            </a:extLst>
          </p:cNvPr>
          <p:cNvSpPr/>
          <p:nvPr/>
        </p:nvSpPr>
        <p:spPr>
          <a:xfrm>
            <a:off x="239821" y="106532"/>
            <a:ext cx="9729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39382">
              <a:spcBef>
                <a:spcPts val="1463"/>
              </a:spcBef>
              <a:tabLst>
                <a:tab pos="0" algn="l"/>
              </a:tabLst>
            </a:pPr>
            <a:r>
              <a:rPr lang="en-US" sz="3200" b="1" spc="-1" dirty="0">
                <a:solidFill>
                  <a:schemeClr val="accent2"/>
                </a:solidFill>
                <a:latin typeface="DesySans Office" panose="020B0503040000020003" pitchFamily="34" charset="0"/>
              </a:rPr>
              <a:t>In a Nutshell: What did we investigate?</a:t>
            </a:r>
            <a:endParaRPr lang="de-DE" sz="3200" b="1" spc="-1" dirty="0">
              <a:solidFill>
                <a:srgbClr val="000000"/>
              </a:solidFill>
              <a:latin typeface="DesySans Office" panose="020B05030400000200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1A54CF-4614-A7B6-578E-7D298A20A0DB}"/>
              </a:ext>
            </a:extLst>
          </p:cNvPr>
          <p:cNvSpPr txBox="1"/>
          <p:nvPr/>
        </p:nvSpPr>
        <p:spPr>
          <a:xfrm>
            <a:off x="343388" y="1001128"/>
            <a:ext cx="7918881" cy="1392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239382">
              <a:spcBef>
                <a:spcPts val="1463"/>
              </a:spcBef>
              <a:buClr>
                <a:srgbClr val="8CB423"/>
              </a:buClr>
              <a:buSzPct val="60000"/>
              <a:buFont typeface="Wingdings" panose="05000000000000000000" pitchFamily="2" charset="2"/>
              <a:buChar char="§"/>
              <a:tabLst>
                <a:tab pos="239382" algn="l"/>
                <a:tab pos="478764" algn="l"/>
              </a:tabLst>
            </a:pPr>
            <a:r>
              <a:rPr lang="en-US" sz="1800" spc="-1" dirty="0">
                <a:solidFill>
                  <a:srgbClr val="000000"/>
                </a:solidFill>
                <a:latin typeface="DesySans Office" panose="020B0503040000020003" pitchFamily="34" charset="0"/>
              </a:rPr>
              <a:t>We asked ourself: Why should the embedding API to communicate to the orchestrating engine be specific to one orchestration engine?</a:t>
            </a:r>
          </a:p>
          <a:p>
            <a:pPr marL="285750" indent="-285750" defTabSz="239382">
              <a:spcBef>
                <a:spcPts val="1463"/>
              </a:spcBef>
              <a:buClr>
                <a:srgbClr val="8CB423"/>
              </a:buClr>
              <a:buSzPct val="60000"/>
              <a:buFont typeface="Wingdings" panose="05000000000000000000" pitchFamily="2" charset="2"/>
              <a:buChar char="§"/>
              <a:tabLst>
                <a:tab pos="239382" algn="l"/>
                <a:tab pos="478764" algn="l"/>
              </a:tabLst>
            </a:pPr>
            <a:r>
              <a:rPr lang="en-US" sz="1800" spc="-1" dirty="0">
                <a:solidFill>
                  <a:schemeClr val="dk1"/>
                </a:solidFill>
                <a:latin typeface="DesySans Office" panose="020B0503040000020003" pitchFamily="34" charset="0"/>
              </a:rPr>
              <a:t>Want to evaluate: Is the </a:t>
            </a:r>
            <a:r>
              <a:rPr lang="en-US" sz="1800" spc="-1" dirty="0" err="1">
                <a:solidFill>
                  <a:schemeClr val="dk1"/>
                </a:solidFill>
                <a:latin typeface="DesySans Office" panose="020B0503040000020003" pitchFamily="34" charset="0"/>
              </a:rPr>
              <a:t>QueueServer</a:t>
            </a:r>
            <a:r>
              <a:rPr lang="en-US" sz="1800" spc="-1" dirty="0">
                <a:solidFill>
                  <a:schemeClr val="dk1"/>
                </a:solidFill>
                <a:latin typeface="DesySans Office" panose="020B0503040000020003" pitchFamily="34" charset="0"/>
              </a:rPr>
              <a:t> API generic enough to also wrap around other control systems</a:t>
            </a:r>
            <a:r>
              <a:rPr lang="de-DE" sz="1800" spc="-1" dirty="0">
                <a:solidFill>
                  <a:schemeClr val="dk1"/>
                </a:solidFill>
                <a:latin typeface="DesySans Office" panose="020B0503040000020003" pitchFamily="34" charset="0"/>
              </a:rPr>
              <a:t>?</a:t>
            </a:r>
            <a:endParaRPr lang="en-US" sz="1800" spc="-1" dirty="0">
              <a:solidFill>
                <a:schemeClr val="dk1"/>
              </a:solidFill>
              <a:latin typeface="DesySans Office" panose="020B05030400000200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CFA1EA-64AA-D10B-E356-81514A89EF81}"/>
              </a:ext>
            </a:extLst>
          </p:cNvPr>
          <p:cNvSpPr/>
          <p:nvPr/>
        </p:nvSpPr>
        <p:spPr>
          <a:xfrm>
            <a:off x="119936" y="2741830"/>
            <a:ext cx="3784800" cy="333319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145A26-4D5B-A009-193D-D8B454ADF1BD}"/>
              </a:ext>
            </a:extLst>
          </p:cNvPr>
          <p:cNvSpPr txBox="1"/>
          <p:nvPr/>
        </p:nvSpPr>
        <p:spPr>
          <a:xfrm>
            <a:off x="204340" y="2787456"/>
            <a:ext cx="2270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</a:rPr>
              <a:t>QueueServer</a:t>
            </a:r>
            <a:r>
              <a:rPr lang="en-US" sz="2000" b="1" dirty="0">
                <a:solidFill>
                  <a:schemeClr val="bg1"/>
                </a:solidFill>
              </a:rPr>
              <a:t> API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E6D27B-ED85-B4C9-3CC8-0F6D22B009D2}"/>
              </a:ext>
            </a:extLst>
          </p:cNvPr>
          <p:cNvSpPr/>
          <p:nvPr/>
        </p:nvSpPr>
        <p:spPr>
          <a:xfrm>
            <a:off x="588752" y="3269090"/>
            <a:ext cx="3315984" cy="28059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DC43C7-FF82-A4A0-7678-24E7DC988390}"/>
              </a:ext>
            </a:extLst>
          </p:cNvPr>
          <p:cNvSpPr txBox="1"/>
          <p:nvPr/>
        </p:nvSpPr>
        <p:spPr>
          <a:xfrm>
            <a:off x="654692" y="3273665"/>
            <a:ext cx="4276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Worker Environment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F93BCB-6ED2-2745-788B-7B1FA9E4A417}"/>
              </a:ext>
            </a:extLst>
          </p:cNvPr>
          <p:cNvSpPr/>
          <p:nvPr/>
        </p:nvSpPr>
        <p:spPr>
          <a:xfrm>
            <a:off x="1057566" y="3756131"/>
            <a:ext cx="2847169" cy="23188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1927073-1D80-13D3-C75B-8D43CA392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78543" y="4386447"/>
            <a:ext cx="2278906" cy="7121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F57355-5880-AE92-7DED-71B4302997C0}"/>
              </a:ext>
            </a:extLst>
          </p:cNvPr>
          <p:cNvSpPr txBox="1"/>
          <p:nvPr/>
        </p:nvSpPr>
        <p:spPr>
          <a:xfrm>
            <a:off x="1972010" y="4924076"/>
            <a:ext cx="2958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Run Engine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86ADE55-264F-51DD-81FC-156C4AD6BD08}"/>
              </a:ext>
            </a:extLst>
          </p:cNvPr>
          <p:cNvSpPr txBox="1"/>
          <p:nvPr/>
        </p:nvSpPr>
        <p:spPr>
          <a:xfrm>
            <a:off x="4680711" y="3298650"/>
            <a:ext cx="4276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Worker Environment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652EEB0-F4B9-5816-D0D4-007BCF1A3F01}"/>
              </a:ext>
            </a:extLst>
          </p:cNvPr>
          <p:cNvSpPr txBox="1"/>
          <p:nvPr/>
        </p:nvSpPr>
        <p:spPr>
          <a:xfrm>
            <a:off x="8865943" y="3327336"/>
            <a:ext cx="4276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Worker Environment</a:t>
            </a:r>
            <a:endParaRPr lang="de-DE" sz="2000" b="1" dirty="0">
              <a:solidFill>
                <a:schemeClr val="bg1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953C534-6619-61DC-3D7F-ADE885D6E963}"/>
              </a:ext>
            </a:extLst>
          </p:cNvPr>
          <p:cNvGrpSpPr/>
          <p:nvPr/>
        </p:nvGrpSpPr>
        <p:grpSpPr>
          <a:xfrm>
            <a:off x="4226263" y="2741830"/>
            <a:ext cx="3784800" cy="3333192"/>
            <a:chOff x="4226263" y="2741830"/>
            <a:chExt cx="3784800" cy="333319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4B8E82B-1DE3-5361-164B-CC5EDD26E579}"/>
                </a:ext>
              </a:extLst>
            </p:cNvPr>
            <p:cNvSpPr/>
            <p:nvPr/>
          </p:nvSpPr>
          <p:spPr>
            <a:xfrm>
              <a:off x="4226263" y="2741830"/>
              <a:ext cx="3784800" cy="333319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0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A14BE4D-57A1-0D52-4AED-E8E55E6E8EE6}"/>
                </a:ext>
              </a:extLst>
            </p:cNvPr>
            <p:cNvSpPr txBox="1"/>
            <p:nvPr/>
          </p:nvSpPr>
          <p:spPr>
            <a:xfrm>
              <a:off x="4310667" y="2787456"/>
              <a:ext cx="22703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solidFill>
                    <a:schemeClr val="bg1"/>
                  </a:solidFill>
                </a:rPr>
                <a:t>QueueServer</a:t>
              </a:r>
              <a:r>
                <a:rPr lang="en-US" sz="2000" b="1" dirty="0">
                  <a:solidFill>
                    <a:schemeClr val="bg1"/>
                  </a:solidFill>
                </a:rPr>
                <a:t> API</a:t>
              </a:r>
              <a:endParaRPr lang="de-DE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CAF2EF6-54B1-2977-63E7-35817BE522F4}"/>
                </a:ext>
              </a:extLst>
            </p:cNvPr>
            <p:cNvSpPr/>
            <p:nvPr/>
          </p:nvSpPr>
          <p:spPr>
            <a:xfrm>
              <a:off x="4695079" y="3269090"/>
              <a:ext cx="3315984" cy="28059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000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13756D8-01DA-509C-17A5-2AEB617E3C4F}"/>
                </a:ext>
              </a:extLst>
            </p:cNvPr>
            <p:cNvSpPr/>
            <p:nvPr/>
          </p:nvSpPr>
          <p:spPr>
            <a:xfrm>
              <a:off x="5163893" y="3756131"/>
              <a:ext cx="2847169" cy="231889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000" dirty="0"/>
            </a:p>
          </p:txBody>
        </p:sp>
        <p:pic>
          <p:nvPicPr>
            <p:cNvPr id="33" name="Picture 3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F3EB808-228E-404E-799A-F7A643C8F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37043" y="4386447"/>
              <a:ext cx="1644701" cy="877173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51AAD50-33B5-9F10-4047-6A09D4580D1F}"/>
              </a:ext>
            </a:extLst>
          </p:cNvPr>
          <p:cNvGrpSpPr/>
          <p:nvPr/>
        </p:nvGrpSpPr>
        <p:grpSpPr>
          <a:xfrm>
            <a:off x="8397127" y="2741830"/>
            <a:ext cx="3784800" cy="3333192"/>
            <a:chOff x="8397127" y="2741830"/>
            <a:chExt cx="3784800" cy="333319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B44E32B-83C5-B059-45C2-2D2D61F3B945}"/>
                </a:ext>
              </a:extLst>
            </p:cNvPr>
            <p:cNvSpPr/>
            <p:nvPr/>
          </p:nvSpPr>
          <p:spPr>
            <a:xfrm>
              <a:off x="8397127" y="2741830"/>
              <a:ext cx="3784800" cy="333319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0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753BF8B-DE57-DECB-7B50-89AA22DFD77F}"/>
                </a:ext>
              </a:extLst>
            </p:cNvPr>
            <p:cNvSpPr txBox="1"/>
            <p:nvPr/>
          </p:nvSpPr>
          <p:spPr>
            <a:xfrm>
              <a:off x="8481531" y="2787456"/>
              <a:ext cx="22703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solidFill>
                    <a:schemeClr val="bg1"/>
                  </a:solidFill>
                </a:rPr>
                <a:t>QueueServer</a:t>
              </a:r>
              <a:r>
                <a:rPr lang="en-US" sz="2000" b="1" dirty="0">
                  <a:solidFill>
                    <a:schemeClr val="bg1"/>
                  </a:solidFill>
                </a:rPr>
                <a:t> API</a:t>
              </a:r>
              <a:endParaRPr lang="de-DE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04AD068-B6FC-481F-BB1D-438B49EAC3D1}"/>
                </a:ext>
              </a:extLst>
            </p:cNvPr>
            <p:cNvSpPr/>
            <p:nvPr/>
          </p:nvSpPr>
          <p:spPr>
            <a:xfrm>
              <a:off x="8865943" y="3269090"/>
              <a:ext cx="3315984" cy="28059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000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1525798-768F-462C-D850-4111DECBA093}"/>
                </a:ext>
              </a:extLst>
            </p:cNvPr>
            <p:cNvSpPr/>
            <p:nvPr/>
          </p:nvSpPr>
          <p:spPr>
            <a:xfrm>
              <a:off x="9334757" y="3756131"/>
              <a:ext cx="2847169" cy="23188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0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ED49133-C604-26F7-5DE4-6B7BE2ED7F7D}"/>
                </a:ext>
              </a:extLst>
            </p:cNvPr>
            <p:cNvSpPr txBox="1"/>
            <p:nvPr/>
          </p:nvSpPr>
          <p:spPr>
            <a:xfrm>
              <a:off x="9769081" y="4733978"/>
              <a:ext cx="441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…</a:t>
              </a:r>
              <a:endParaRPr lang="de-DE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4465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F5CC0CC1-F258-E24E-643B-EFDA22909E0F}"/>
              </a:ext>
            </a:extLst>
          </p:cNvPr>
          <p:cNvSpPr/>
          <p:nvPr/>
        </p:nvSpPr>
        <p:spPr>
          <a:xfrm>
            <a:off x="539354" y="2474570"/>
            <a:ext cx="2635609" cy="165001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CD78097-C371-FE98-9284-3D0CF8E4BD16}"/>
              </a:ext>
            </a:extLst>
          </p:cNvPr>
          <p:cNvSpPr txBox="1"/>
          <p:nvPr/>
        </p:nvSpPr>
        <p:spPr>
          <a:xfrm>
            <a:off x="623759" y="2572688"/>
            <a:ext cx="22899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</a:rPr>
              <a:t>QueueServer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4BB8EC-0E8C-4844-B0F1-ACCE0CA6AC7B}"/>
              </a:ext>
            </a:extLst>
          </p:cNvPr>
          <p:cNvSpPr/>
          <p:nvPr/>
        </p:nvSpPr>
        <p:spPr>
          <a:xfrm>
            <a:off x="239821" y="106532"/>
            <a:ext cx="972967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39382">
              <a:spcBef>
                <a:spcPts val="1463"/>
              </a:spcBef>
              <a:tabLst>
                <a:tab pos="0" algn="l"/>
              </a:tabLst>
            </a:pPr>
            <a:r>
              <a:rPr lang="en-US" sz="3200" b="1" spc="-1" dirty="0">
                <a:solidFill>
                  <a:schemeClr val="accent2"/>
                </a:solidFill>
                <a:latin typeface="DesySans Office" panose="020B0503040000020003" pitchFamily="34" charset="0"/>
              </a:rPr>
              <a:t>In a Nutshell: What did we investigate?</a:t>
            </a:r>
            <a:br>
              <a:rPr lang="en-US" sz="3200" b="1" spc="-1" dirty="0">
                <a:solidFill>
                  <a:schemeClr val="accent2"/>
                </a:solidFill>
                <a:latin typeface="DesySans Office" panose="020B0503040000020003" pitchFamily="34" charset="0"/>
              </a:rPr>
            </a:br>
            <a:r>
              <a:rPr lang="en-US" sz="2000" b="1" spc="-1" dirty="0">
                <a:solidFill>
                  <a:srgbClr val="005AA0"/>
                </a:solidFill>
                <a:latin typeface="DesySans Office" panose="020B0503040000020003" pitchFamily="34" charset="0"/>
              </a:rPr>
              <a:t>… The </a:t>
            </a:r>
            <a:r>
              <a:rPr lang="en-US" sz="2000" b="1" spc="-1" dirty="0" err="1">
                <a:solidFill>
                  <a:srgbClr val="005AA0"/>
                </a:solidFill>
                <a:latin typeface="DesySans Office" panose="020B0503040000020003" pitchFamily="34" charset="0"/>
              </a:rPr>
              <a:t>RockIT</a:t>
            </a:r>
            <a:r>
              <a:rPr lang="en-US" sz="2000" b="1" spc="-1" dirty="0">
                <a:solidFill>
                  <a:srgbClr val="005AA0"/>
                </a:solidFill>
                <a:latin typeface="DesySans Office" panose="020B0503040000020003" pitchFamily="34" charset="0"/>
              </a:rPr>
              <a:t> setup at DESY</a:t>
            </a:r>
            <a:endParaRPr lang="de-DE" sz="3200" b="1" spc="-1" dirty="0">
              <a:solidFill>
                <a:srgbClr val="000000"/>
              </a:solidFill>
              <a:latin typeface="DesySans Office" panose="020B0503040000020003" pitchFamily="34" charset="0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3F42FFE8-9140-7031-A0E0-0CE89603DCE7}"/>
              </a:ext>
            </a:extLst>
          </p:cNvPr>
          <p:cNvSpPr/>
          <p:nvPr/>
        </p:nvSpPr>
        <p:spPr>
          <a:xfrm>
            <a:off x="3235630" y="3510863"/>
            <a:ext cx="583660" cy="2723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E92133D-7A1E-AA5B-2460-2F8574CBA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9290" y="3454890"/>
            <a:ext cx="739302" cy="3843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405A88C-5FEB-A8FD-9207-08183B5267CB}"/>
              </a:ext>
            </a:extLst>
          </p:cNvPr>
          <p:cNvSpPr txBox="1"/>
          <p:nvPr/>
        </p:nvSpPr>
        <p:spPr>
          <a:xfrm>
            <a:off x="4462806" y="3406904"/>
            <a:ext cx="806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latin typeface="Arial Narrow" panose="020B0606020202030204" pitchFamily="34" charset="0"/>
              </a:rPr>
              <a:t>Data</a:t>
            </a:r>
            <a:endParaRPr lang="de-DE" sz="2800" i="1" dirty="0">
              <a:latin typeface="Arial Narrow" panose="020B0606020202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D5794C4-B690-81FB-3683-88D1D0AACA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183" y="4124583"/>
            <a:ext cx="707114" cy="69116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4319AD5-53CD-35D8-335F-3F86F6E3F9D9}"/>
              </a:ext>
            </a:extLst>
          </p:cNvPr>
          <p:cNvGrpSpPr/>
          <p:nvPr/>
        </p:nvGrpSpPr>
        <p:grpSpPr>
          <a:xfrm>
            <a:off x="6635494" y="4057661"/>
            <a:ext cx="2118868" cy="825007"/>
            <a:chOff x="528657" y="-606176"/>
            <a:chExt cx="3237283" cy="126047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87CF041-B14F-18A8-9366-5F03E0BCE6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75494"/>
            <a:stretch/>
          </p:blipFill>
          <p:spPr>
            <a:xfrm>
              <a:off x="528657" y="-606176"/>
              <a:ext cx="3237283" cy="126047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836B9BE-0D98-8B4A-C5F5-7CE245A9C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368" t="7590" r="55320" b="74899"/>
            <a:stretch/>
          </p:blipFill>
          <p:spPr>
            <a:xfrm>
              <a:off x="924672" y="-215757"/>
              <a:ext cx="2748831" cy="870057"/>
            </a:xfrm>
            <a:prstGeom prst="rect">
              <a:avLst/>
            </a:prstGeom>
          </p:spPr>
        </p:pic>
      </p:grpSp>
      <p:pic>
        <p:nvPicPr>
          <p:cNvPr id="18" name="Picture 2" descr="silx · GitLab">
            <a:extLst>
              <a:ext uri="{FF2B5EF4-FFF2-40B4-BE49-F238E27FC236}">
                <a16:creationId xmlns:a16="http://schemas.microsoft.com/office/drawing/2014/main" id="{B7ED47AA-D6C8-517C-29B4-E5CFB0B72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649" y="3145698"/>
            <a:ext cx="577388" cy="76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2E7FEC5-7573-80F0-E809-82E107C55F4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40"/>
          <a:stretch/>
        </p:blipFill>
        <p:spPr>
          <a:xfrm>
            <a:off x="6635494" y="3070978"/>
            <a:ext cx="2118868" cy="87860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34456C7-8393-FC22-DE86-7813B546FF7C}"/>
              </a:ext>
            </a:extLst>
          </p:cNvPr>
          <p:cNvSpPr txBox="1"/>
          <p:nvPr/>
        </p:nvSpPr>
        <p:spPr>
          <a:xfrm>
            <a:off x="8942711" y="3309295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Flint (Qt)</a:t>
            </a:r>
            <a:endParaRPr lang="de-DE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7ADE6B-9C0B-48B9-9BA9-CC8F599D940B}"/>
              </a:ext>
            </a:extLst>
          </p:cNvPr>
          <p:cNvSpPr txBox="1"/>
          <p:nvPr/>
        </p:nvSpPr>
        <p:spPr>
          <a:xfrm>
            <a:off x="8942711" y="4368711"/>
            <a:ext cx="1603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Daquiri (Web)</a:t>
            </a:r>
            <a:endParaRPr lang="de-DE" dirty="0"/>
          </a:p>
        </p:txBody>
      </p:sp>
      <p:sp>
        <p:nvSpPr>
          <p:cNvPr id="30" name="Arrow: Curved Down 29">
            <a:extLst>
              <a:ext uri="{FF2B5EF4-FFF2-40B4-BE49-F238E27FC236}">
                <a16:creationId xmlns:a16="http://schemas.microsoft.com/office/drawing/2014/main" id="{7CC15166-5F04-1BBB-53FE-FFC8672E1FD4}"/>
              </a:ext>
            </a:extLst>
          </p:cNvPr>
          <p:cNvSpPr/>
          <p:nvPr/>
        </p:nvSpPr>
        <p:spPr>
          <a:xfrm rot="11018637">
            <a:off x="2926465" y="4453789"/>
            <a:ext cx="2713941" cy="48744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14D29F-95A6-BCBB-A229-B6869E6254D7}"/>
              </a:ext>
            </a:extLst>
          </p:cNvPr>
          <p:cNvSpPr txBox="1"/>
          <p:nvPr/>
        </p:nvSpPr>
        <p:spPr>
          <a:xfrm>
            <a:off x="3673295" y="4562136"/>
            <a:ext cx="15790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QueueServer</a:t>
            </a:r>
            <a:r>
              <a:rPr lang="en-US" sz="1400" dirty="0"/>
              <a:t> API</a:t>
            </a:r>
            <a:endParaRPr lang="de-DE" sz="1400" dirty="0"/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5108DB85-3662-8570-0E90-6583F1F01A01}"/>
              </a:ext>
            </a:extLst>
          </p:cNvPr>
          <p:cNvSpPr/>
          <p:nvPr/>
        </p:nvSpPr>
        <p:spPr>
          <a:xfrm>
            <a:off x="5242448" y="3568500"/>
            <a:ext cx="583660" cy="2723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81331EA7-121D-ACCA-5287-8CC7CA82B483}"/>
              </a:ext>
            </a:extLst>
          </p:cNvPr>
          <p:cNvSpPr/>
          <p:nvPr/>
        </p:nvSpPr>
        <p:spPr>
          <a:xfrm rot="2121038">
            <a:off x="5162593" y="3975402"/>
            <a:ext cx="685817" cy="2723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0C4DD21-0016-8E8B-1875-30A824EB8DD0}"/>
              </a:ext>
            </a:extLst>
          </p:cNvPr>
          <p:cNvSpPr/>
          <p:nvPr/>
        </p:nvSpPr>
        <p:spPr>
          <a:xfrm>
            <a:off x="885409" y="3009360"/>
            <a:ext cx="2289959" cy="11152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/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5988323A-7DBA-2B69-BBC3-394166D985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1497" y="3269484"/>
            <a:ext cx="2123466" cy="66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90560"/>
      </p:ext>
    </p:extLst>
  </p:cSld>
  <p:clrMapOvr>
    <a:masterClrMapping/>
  </p:clrMapOvr>
</p:sld>
</file>

<file path=ppt/theme/theme1.xml><?xml version="1.0" encoding="utf-8"?>
<a:theme xmlns:a="http://schemas.openxmlformats.org/drawingml/2006/main" name="MT_Template_20180606">
  <a:themeElements>
    <a:clrScheme name="hz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haltsfolie_Materie">
  <a:themeElements>
    <a:clrScheme name="hz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SY_PowerPoint_16x9_en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Präsentation10" id="{2B0CCFEF-3092-0942-8FFD-946A8089C971}" vid="{71341955-5B0B-6345-98C1-5CB085C5AEB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519</Words>
  <Application>Microsoft Office PowerPoint</Application>
  <PresentationFormat>Custom</PresentationFormat>
  <Paragraphs>67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Arial Narrow</vt:lpstr>
      <vt:lpstr>Calibri</vt:lpstr>
      <vt:lpstr>DesySans Office</vt:lpstr>
      <vt:lpstr>DesySans Office Cn Bold</vt:lpstr>
      <vt:lpstr>DesySans Office Cn Medium</vt:lpstr>
      <vt:lpstr>Symbol</vt:lpstr>
      <vt:lpstr>Wingdings</vt:lpstr>
      <vt:lpstr>MT_Template_20180606</vt:lpstr>
      <vt:lpstr>Inhaltsfolie_Materie</vt:lpstr>
      <vt:lpstr>DESY_PowerPoint_16x9_en</vt:lpstr>
      <vt:lpstr> Expanding the BlueSKY Queue-Server use case to further experiment Control &amp; Orchestration Systems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DESY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Friederike Januschek</dc:creator>
  <dc:description/>
  <cp:lastModifiedBy>Pithan, Linus</cp:lastModifiedBy>
  <cp:revision>537</cp:revision>
  <cp:lastPrinted>2017-11-14T14:35:41Z</cp:lastPrinted>
  <dcterms:created xsi:type="dcterms:W3CDTF">2018-06-08T12:23:54Z</dcterms:created>
  <dcterms:modified xsi:type="dcterms:W3CDTF">2025-11-05T08:25:11Z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On-screen Show (16:9)</vt:lpwstr>
  </property>
  <property fmtid="{D5CDD505-2E9C-101B-9397-08002B2CF9AE}" pid="3" name="Slides">
    <vt:r8>5</vt:r8>
  </property>
</Properties>
</file>