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64" r:id="rId2"/>
    <p:sldId id="281" r:id="rId3"/>
    <p:sldId id="292" r:id="rId4"/>
    <p:sldId id="280" r:id="rId5"/>
    <p:sldId id="294" r:id="rId6"/>
    <p:sldId id="284" r:id="rId7"/>
    <p:sldId id="286" r:id="rId8"/>
    <p:sldId id="302" r:id="rId9"/>
    <p:sldId id="305" r:id="rId10"/>
    <p:sldId id="306" r:id="rId11"/>
    <p:sldId id="288" r:id="rId12"/>
    <p:sldId id="275" r:id="rId13"/>
    <p:sldId id="300" r:id="rId14"/>
    <p:sldId id="289" r:id="rId15"/>
    <p:sldId id="290" r:id="rId16"/>
    <p:sldId id="296" r:id="rId17"/>
    <p:sldId id="297" r:id="rId18"/>
    <p:sldId id="298" r:id="rId19"/>
    <p:sldId id="299" r:id="rId20"/>
    <p:sldId id="304" r:id="rId21"/>
    <p:sldId id="285" r:id="rId22"/>
    <p:sldId id="291"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D7102C"/>
    <a:srgbClr val="70D721"/>
    <a:srgbClr val="37A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96" d="100"/>
          <a:sy n="96" d="100"/>
        </p:scale>
        <p:origin x="101"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81BF0-8672-42AF-8D04-B77DFDAE2FD4}" type="datetimeFigureOut">
              <a:rPr lang="en-US" smtClean="0"/>
              <a:t>02-Jul-25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5E4E5-A7E9-48BD-BE71-684F920C7C18}" type="slidenum">
              <a:rPr lang="en-US" smtClean="0"/>
              <a:t>‹#›</a:t>
            </a:fld>
            <a:endParaRPr lang="en-US"/>
          </a:p>
        </p:txBody>
      </p:sp>
    </p:spTree>
    <p:extLst>
      <p:ext uri="{BB962C8B-B14F-4D97-AF65-F5344CB8AC3E}">
        <p14:creationId xmlns:p14="http://schemas.microsoft.com/office/powerpoint/2010/main" val="160381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06BB26-B07B-477B-BCAB-E2E24EB23CA1}" type="datetime1">
              <a:rPr lang="en-US" smtClean="0"/>
              <a:t>02-Jul-25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402367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65384-3FB2-4C29-A728-8FE12C4DCF70}" type="datetime1">
              <a:rPr lang="en-US" smtClean="0"/>
              <a:t>02-Jul-25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191843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53CCD-B3F5-4BDD-95B2-32FEEEA85E77}" type="datetime1">
              <a:rPr lang="en-US" smtClean="0"/>
              <a:t>02-Jul-25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314955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CA54E-6412-4CAB-8B4C-812954365AFB}" type="datetime1">
              <a:rPr lang="en-US" smtClean="0"/>
              <a:t>02-Jul-25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125023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5FAD24-F1D6-4EA9-9B5D-C2DDF1F9B436}" type="datetime1">
              <a:rPr lang="en-US" smtClean="0"/>
              <a:t>02-Jul-25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325476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EE2774-996D-4FBD-B823-F2CB5E13B7E3}" type="datetime1">
              <a:rPr lang="en-US" smtClean="0"/>
              <a:t>02-Jul-25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35535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8AA53D-AF22-4B09-8E47-0A334AED8216}" type="datetime1">
              <a:rPr lang="en-US" smtClean="0"/>
              <a:t>02-Jul-25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105242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71794F-3C66-45CF-AB3B-ADAB39A1F8C8}" type="datetime1">
              <a:rPr lang="en-US" smtClean="0"/>
              <a:t>02-Jul-25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300573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01448-1E51-42B8-AD16-8C8E6D1A8517}" type="datetime1">
              <a:rPr lang="en-US" smtClean="0"/>
              <a:t>02-Jul-25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362453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E40D7E-6216-44FE-B0E1-62DE7EB5F8BC}" type="datetime1">
              <a:rPr lang="en-US" smtClean="0"/>
              <a:t>02-Jul-25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403975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AAC305-CF07-4A8D-8BA0-C4FA018048F0}" type="datetime1">
              <a:rPr lang="en-US" smtClean="0"/>
              <a:t>02-Jul-25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A4472-F842-4EA0-94C8-9D62062CA9D8}" type="slidenum">
              <a:rPr lang="en-US" smtClean="0"/>
              <a:t>‹#›</a:t>
            </a:fld>
            <a:endParaRPr lang="en-US"/>
          </a:p>
        </p:txBody>
      </p:sp>
    </p:spTree>
    <p:extLst>
      <p:ext uri="{BB962C8B-B14F-4D97-AF65-F5344CB8AC3E}">
        <p14:creationId xmlns:p14="http://schemas.microsoft.com/office/powerpoint/2010/main" val="166398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1CE6-81CB-4703-AB47-53E44872E624}" type="datetime1">
              <a:rPr lang="en-US" smtClean="0"/>
              <a:t>02-Jul-25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A4472-F842-4EA0-94C8-9D62062CA9D8}" type="slidenum">
              <a:rPr lang="en-US" smtClean="0"/>
              <a:t>‹#›</a:t>
            </a:fld>
            <a:endParaRPr lang="en-US"/>
          </a:p>
        </p:txBody>
      </p:sp>
    </p:spTree>
    <p:extLst>
      <p:ext uri="{BB962C8B-B14F-4D97-AF65-F5344CB8AC3E}">
        <p14:creationId xmlns:p14="http://schemas.microsoft.com/office/powerpoint/2010/main" val="133950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indico.desy.de/event/4996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flukafiles.web.cern.ch/guides/unstructured_mesh/unstructured_mesh_mini_guide.html"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flukafiles.web.cern.ch/guides/unstructured_mesh/unstructured_mesh_mini_guide/generation.html" TargetMode="External"/><Relationship Id="rId4" Type="http://schemas.openxmlformats.org/officeDocument/2006/relationships/hyperlink" Target="https://flukafiles.web.cern.ch/tools/geom_mesh_utils.tar.gz"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1C0CD1-B2AF-D709-2C97-5697D6923DDC}"/>
              </a:ext>
            </a:extLst>
          </p:cNvPr>
          <p:cNvSpPr>
            <a:spLocks noGrp="1"/>
          </p:cNvSpPr>
          <p:nvPr>
            <p:ph type="ctrTitle"/>
          </p:nvPr>
        </p:nvSpPr>
        <p:spPr>
          <a:xfrm>
            <a:off x="357809" y="795603"/>
            <a:ext cx="11476380" cy="1537203"/>
          </a:xfrm>
        </p:spPr>
        <p:txBody>
          <a:bodyPr>
            <a:noAutofit/>
          </a:bodyPr>
          <a:lstStyle/>
          <a:p>
            <a:r>
              <a:rPr lang="en-US" sz="3200" b="1" dirty="0" smtClean="0">
                <a:solidFill>
                  <a:srgbClr val="0070C0"/>
                </a:solidFill>
                <a:latin typeface="+mn-lt"/>
                <a:ea typeface="+mn-ea"/>
                <a:cs typeface="+mn-cs"/>
              </a:rPr>
              <a:t>Electron Beam Dump Simulation</a:t>
            </a:r>
            <a:br>
              <a:rPr lang="en-US" sz="3200" b="1" dirty="0" smtClean="0">
                <a:solidFill>
                  <a:srgbClr val="0070C0"/>
                </a:solidFill>
                <a:latin typeface="+mn-lt"/>
                <a:ea typeface="+mn-ea"/>
                <a:cs typeface="+mn-cs"/>
              </a:rPr>
            </a:br>
            <a:r>
              <a:rPr lang="en-US" sz="3200" b="1" dirty="0" smtClean="0">
                <a:solidFill>
                  <a:srgbClr val="0070C0"/>
                </a:solidFill>
                <a:latin typeface="+mn-lt"/>
                <a:ea typeface="+mn-ea"/>
                <a:cs typeface="+mn-cs"/>
              </a:rPr>
              <a:t/>
            </a:r>
            <a:br>
              <a:rPr lang="en-US" sz="3200" b="1" dirty="0" smtClean="0">
                <a:solidFill>
                  <a:srgbClr val="0070C0"/>
                </a:solidFill>
                <a:latin typeface="+mn-lt"/>
                <a:ea typeface="+mn-ea"/>
                <a:cs typeface="+mn-cs"/>
              </a:rPr>
            </a:br>
            <a:r>
              <a:rPr lang="en-US" sz="2000" dirty="0">
                <a:solidFill>
                  <a:srgbClr val="0070C0"/>
                </a:solidFill>
                <a:latin typeface="+mn-lt"/>
                <a:ea typeface="+mn-ea"/>
                <a:cs typeface="+mn-cs"/>
              </a:rPr>
              <a:t>Report on: </a:t>
            </a:r>
            <a:r>
              <a:rPr lang="ru-RU" sz="2000" dirty="0" smtClean="0">
                <a:solidFill>
                  <a:srgbClr val="0070C0"/>
                </a:solidFill>
                <a:latin typeface="+mn-lt"/>
                <a:ea typeface="+mn-ea"/>
                <a:cs typeface="+mn-cs"/>
              </a:rPr>
              <a:t/>
            </a:r>
            <a:br>
              <a:rPr lang="ru-RU" sz="2000" dirty="0" smtClean="0">
                <a:solidFill>
                  <a:srgbClr val="0070C0"/>
                </a:solidFill>
                <a:latin typeface="+mn-lt"/>
                <a:ea typeface="+mn-ea"/>
                <a:cs typeface="+mn-cs"/>
              </a:rPr>
            </a:br>
            <a:r>
              <a:rPr lang="en-US" sz="2000" dirty="0" smtClean="0">
                <a:solidFill>
                  <a:srgbClr val="0070C0"/>
                </a:solidFill>
                <a:latin typeface="+mn-lt"/>
                <a:ea typeface="+mn-ea"/>
                <a:cs typeface="+mn-cs"/>
              </a:rPr>
              <a:t>Complex Model Import, 40 GeV Beam Simulation</a:t>
            </a:r>
            <a:endParaRPr lang="ru-RU" sz="2000" i="1" dirty="0">
              <a:solidFill>
                <a:srgbClr val="0070C0"/>
              </a:solidFill>
            </a:endParaRPr>
          </a:p>
        </p:txBody>
      </p:sp>
      <p:sp>
        <p:nvSpPr>
          <p:cNvPr id="8" name="TextBox 7">
            <a:extLst>
              <a:ext uri="{FF2B5EF4-FFF2-40B4-BE49-F238E27FC236}">
                <a16:creationId xmlns:a16="http://schemas.microsoft.com/office/drawing/2014/main" id="{F8AA2235-06BB-D188-7650-3A55BE5F8CAB}"/>
              </a:ext>
            </a:extLst>
          </p:cNvPr>
          <p:cNvSpPr txBox="1"/>
          <p:nvPr/>
        </p:nvSpPr>
        <p:spPr>
          <a:xfrm>
            <a:off x="5235218" y="3050581"/>
            <a:ext cx="1721562" cy="400110"/>
          </a:xfrm>
          <a:prstGeom prst="rect">
            <a:avLst/>
          </a:prstGeom>
          <a:noFill/>
        </p:spPr>
        <p:txBody>
          <a:bodyPr wrap="none" rtlCol="0">
            <a:spAutoFit/>
          </a:bodyPr>
          <a:lstStyle/>
          <a:p>
            <a:pPr algn="ctr"/>
            <a:r>
              <a:rPr lang="en-US" sz="2000" dirty="0">
                <a:solidFill>
                  <a:srgbClr val="0070C0"/>
                </a:solidFill>
              </a:rPr>
              <a:t>Sergii </a:t>
            </a:r>
            <a:r>
              <a:rPr lang="en-US" sz="2000" dirty="0" smtClean="0">
                <a:solidFill>
                  <a:srgbClr val="0070C0"/>
                </a:solidFill>
              </a:rPr>
              <a:t>Vasiukov</a:t>
            </a:r>
            <a:endParaRPr lang="ru-RU" sz="2000" dirty="0">
              <a:solidFill>
                <a:srgbClr val="0070C0"/>
              </a:solidFill>
            </a:endParaRPr>
          </a:p>
        </p:txBody>
      </p:sp>
      <p:grpSp>
        <p:nvGrpSpPr>
          <p:cNvPr id="14" name="Group 13"/>
          <p:cNvGrpSpPr/>
          <p:nvPr/>
        </p:nvGrpSpPr>
        <p:grpSpPr>
          <a:xfrm>
            <a:off x="4705283" y="5681815"/>
            <a:ext cx="2877494" cy="822960"/>
            <a:chOff x="3602788" y="5152086"/>
            <a:chExt cx="2877494" cy="822960"/>
          </a:xfrm>
        </p:grpSpPr>
        <p:pic>
          <p:nvPicPr>
            <p:cNvPr id="6" name="Picture 5"/>
            <p:cNvPicPr>
              <a:picLocks noChangeAspect="1"/>
            </p:cNvPicPr>
            <p:nvPr/>
          </p:nvPicPr>
          <p:blipFill rotWithShape="1">
            <a:blip r:embed="rId2"/>
            <a:srcRect l="4521" t="18633" r="-1" b="15780"/>
            <a:stretch/>
          </p:blipFill>
          <p:spPr>
            <a:xfrm>
              <a:off x="5207342" y="5152086"/>
              <a:ext cx="1272940" cy="822960"/>
            </a:xfrm>
            <a:prstGeom prst="rect">
              <a:avLst/>
            </a:prstGeom>
          </p:spPr>
        </p:pic>
        <p:pic>
          <p:nvPicPr>
            <p:cNvPr id="7" name="Picture 6"/>
            <p:cNvPicPr>
              <a:picLocks noChangeAspect="1"/>
            </p:cNvPicPr>
            <p:nvPr/>
          </p:nvPicPr>
          <p:blipFill>
            <a:blip r:embed="rId3"/>
            <a:stretch>
              <a:fillRect/>
            </a:stretch>
          </p:blipFill>
          <p:spPr>
            <a:xfrm>
              <a:off x="3602788" y="5152086"/>
              <a:ext cx="874395" cy="822960"/>
            </a:xfrm>
            <a:prstGeom prst="rect">
              <a:avLst/>
            </a:prstGeom>
          </p:spPr>
        </p:pic>
      </p:grpSp>
      <p:sp>
        <p:nvSpPr>
          <p:cNvPr id="15" name="TextBox 14">
            <a:extLst>
              <a:ext uri="{FF2B5EF4-FFF2-40B4-BE49-F238E27FC236}">
                <a16:creationId xmlns:a16="http://schemas.microsoft.com/office/drawing/2014/main" id="{0B0310D7-0FD1-B6E8-A247-321AF9E0DF96}"/>
              </a:ext>
            </a:extLst>
          </p:cNvPr>
          <p:cNvSpPr txBox="1"/>
          <p:nvPr/>
        </p:nvSpPr>
        <p:spPr>
          <a:xfrm>
            <a:off x="5306168" y="3969682"/>
            <a:ext cx="1579663" cy="646331"/>
          </a:xfrm>
          <a:prstGeom prst="rect">
            <a:avLst/>
          </a:prstGeom>
          <a:noFill/>
        </p:spPr>
        <p:txBody>
          <a:bodyPr wrap="none" rtlCol="0">
            <a:spAutoFit/>
          </a:bodyPr>
          <a:lstStyle/>
          <a:p>
            <a:r>
              <a:rPr lang="en-US" dirty="0" smtClean="0">
                <a:solidFill>
                  <a:srgbClr val="0070C0"/>
                </a:solidFill>
              </a:rPr>
              <a:t>ELBEX meeting</a:t>
            </a:r>
          </a:p>
          <a:p>
            <a:pPr algn="ctr"/>
            <a:r>
              <a:rPr lang="en-US" dirty="0" smtClean="0">
                <a:solidFill>
                  <a:srgbClr val="0070C0"/>
                </a:solidFill>
              </a:rPr>
              <a:t>02.07.2025</a:t>
            </a:r>
            <a:endParaRPr lang="ru-RU" dirty="0">
              <a:solidFill>
                <a:srgbClr val="0070C0"/>
              </a:solidFill>
            </a:endParaRPr>
          </a:p>
        </p:txBody>
      </p:sp>
      <p:sp>
        <p:nvSpPr>
          <p:cNvPr id="3" name="TextBox 2"/>
          <p:cNvSpPr txBox="1"/>
          <p:nvPr/>
        </p:nvSpPr>
        <p:spPr>
          <a:xfrm>
            <a:off x="4287171" y="5135004"/>
            <a:ext cx="3617657" cy="369332"/>
          </a:xfrm>
          <a:prstGeom prst="rect">
            <a:avLst/>
          </a:prstGeom>
          <a:noFill/>
        </p:spPr>
        <p:txBody>
          <a:bodyPr wrap="none" rtlCol="0">
            <a:spAutoFit/>
          </a:bodyPr>
          <a:lstStyle/>
          <a:p>
            <a:r>
              <a:rPr lang="en-US" dirty="0">
                <a:hlinkClick r:id="rId4"/>
              </a:rPr>
              <a:t>https://indico.desy.de/event/49964</a:t>
            </a:r>
            <a:r>
              <a:rPr lang="en-US" dirty="0" smtClean="0">
                <a:hlinkClick r:id="rId4"/>
              </a:rPr>
              <a:t>/</a:t>
            </a:r>
            <a:endParaRPr lang="en-US" dirty="0"/>
          </a:p>
        </p:txBody>
      </p:sp>
    </p:spTree>
    <p:extLst>
      <p:ext uri="{BB962C8B-B14F-4D97-AF65-F5344CB8AC3E}">
        <p14:creationId xmlns:p14="http://schemas.microsoft.com/office/powerpoint/2010/main" val="1261263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762" y="1596510"/>
            <a:ext cx="6095238" cy="45714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1596510"/>
            <a:ext cx="6095238" cy="4571429"/>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10</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3668953" cy="523220"/>
          </a:xfrm>
          <a:prstGeom prst="rect">
            <a:avLst/>
          </a:prstGeom>
          <a:noFill/>
        </p:spPr>
        <p:txBody>
          <a:bodyPr wrap="none" rtlCol="0">
            <a:spAutoFit/>
          </a:bodyPr>
          <a:lstStyle/>
          <a:p>
            <a:r>
              <a:rPr lang="en-US" sz="2800" b="1" dirty="0" smtClean="0">
                <a:solidFill>
                  <a:srgbClr val="0070C0"/>
                </a:solidFill>
              </a:rPr>
              <a:t>Residual Decay: 1 week</a:t>
            </a:r>
            <a:endParaRPr lang="en-US" sz="2800" b="1" dirty="0">
              <a:solidFill>
                <a:srgbClr val="0070C0"/>
              </a:solidFill>
            </a:endParaRPr>
          </a:p>
        </p:txBody>
      </p:sp>
      <p:pic>
        <p:nvPicPr>
          <p:cNvPr id="9" name="Picture 8"/>
          <p:cNvPicPr>
            <a:picLocks noChangeAspect="1"/>
          </p:cNvPicPr>
          <p:nvPr/>
        </p:nvPicPr>
        <p:blipFill rotWithShape="1">
          <a:blip r:embed="rId4"/>
          <a:srcRect l="19216" r="17252"/>
          <a:stretch/>
        </p:blipFill>
        <p:spPr>
          <a:xfrm>
            <a:off x="5269467" y="522258"/>
            <a:ext cx="1653066" cy="1501190"/>
          </a:xfrm>
          <a:prstGeom prst="rect">
            <a:avLst/>
          </a:prstGeom>
        </p:spPr>
      </p:pic>
      <p:sp>
        <p:nvSpPr>
          <p:cNvPr id="15" name="TextBox 14"/>
          <p:cNvSpPr txBox="1"/>
          <p:nvPr/>
        </p:nvSpPr>
        <p:spPr>
          <a:xfrm>
            <a:off x="2559568" y="1596509"/>
            <a:ext cx="976101" cy="369332"/>
          </a:xfrm>
          <a:prstGeom prst="rect">
            <a:avLst/>
          </a:prstGeom>
          <a:noFill/>
        </p:spPr>
        <p:txBody>
          <a:bodyPr wrap="none" rtlCol="0">
            <a:spAutoFit/>
          </a:bodyPr>
          <a:lstStyle/>
          <a:p>
            <a:r>
              <a:rPr lang="en-US" dirty="0" smtClean="0"/>
              <a:t>Left side</a:t>
            </a:r>
            <a:endParaRPr lang="en-US" dirty="0"/>
          </a:p>
        </p:txBody>
      </p:sp>
      <p:sp>
        <p:nvSpPr>
          <p:cNvPr id="16" name="TextBox 15"/>
          <p:cNvSpPr txBox="1"/>
          <p:nvPr/>
        </p:nvSpPr>
        <p:spPr>
          <a:xfrm>
            <a:off x="8667206" y="1596509"/>
            <a:ext cx="952825" cy="369332"/>
          </a:xfrm>
          <a:prstGeom prst="rect">
            <a:avLst/>
          </a:prstGeom>
          <a:noFill/>
        </p:spPr>
        <p:txBody>
          <a:bodyPr wrap="none" rtlCol="0">
            <a:spAutoFit/>
          </a:bodyPr>
          <a:lstStyle/>
          <a:p>
            <a:r>
              <a:rPr lang="en-US" dirty="0" smtClean="0"/>
              <a:t>Top side</a:t>
            </a:r>
            <a:endParaRPr lang="en-US" dirty="0"/>
          </a:p>
        </p:txBody>
      </p:sp>
    </p:spTree>
    <p:extLst>
      <p:ext uri="{BB962C8B-B14F-4D97-AF65-F5344CB8AC3E}">
        <p14:creationId xmlns:p14="http://schemas.microsoft.com/office/powerpoint/2010/main" val="3512095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11</a:t>
            </a:fld>
            <a:endParaRPr lang="en-US"/>
          </a:p>
        </p:txBody>
      </p:sp>
      <p:sp>
        <p:nvSpPr>
          <p:cNvPr id="5" name="Rectangle 4"/>
          <p:cNvSpPr/>
          <p:nvPr/>
        </p:nvSpPr>
        <p:spPr>
          <a:xfrm>
            <a:off x="881271" y="990602"/>
            <a:ext cx="6513442" cy="1692771"/>
          </a:xfrm>
          <a:prstGeom prst="rect">
            <a:avLst/>
          </a:prstGeom>
        </p:spPr>
        <p:txBody>
          <a:bodyPr wrap="square">
            <a:spAutoFit/>
          </a:bodyPr>
          <a:lstStyle/>
          <a:p>
            <a:r>
              <a:rPr lang="en-US" sz="1600" b="1" dirty="0" smtClean="0">
                <a:solidFill>
                  <a:srgbClr val="0070C0"/>
                </a:solidFill>
              </a:rPr>
              <a:t>The model makes it possible to</a:t>
            </a:r>
            <a:endParaRPr lang="ru-RU" sz="1600" b="1" dirty="0" smtClean="0">
              <a:solidFill>
                <a:srgbClr val="0070C0"/>
              </a:solidFill>
            </a:endParaRPr>
          </a:p>
          <a:p>
            <a:endParaRPr lang="en-US" sz="1600" b="1" dirty="0" smtClean="0">
              <a:solidFill>
                <a:srgbClr val="0070C0"/>
              </a:solidFill>
            </a:endParaRPr>
          </a:p>
          <a:p>
            <a:pPr>
              <a:lnSpc>
                <a:spcPct val="150000"/>
              </a:lnSpc>
              <a:buFont typeface="Arial" panose="020B0604020202020204" pitchFamily="34" charset="0"/>
              <a:buChar char="•"/>
            </a:pPr>
            <a:r>
              <a:rPr lang="en-US" sz="1600" dirty="0" smtClean="0">
                <a:solidFill>
                  <a:srgbClr val="0070C0"/>
                </a:solidFill>
              </a:rPr>
              <a:t> Dose </a:t>
            </a:r>
            <a:r>
              <a:rPr lang="en-US" sz="1600" dirty="0">
                <a:solidFill>
                  <a:srgbClr val="0070C0"/>
                </a:solidFill>
              </a:rPr>
              <a:t>rate heat map and profiles;</a:t>
            </a:r>
          </a:p>
          <a:p>
            <a:pPr>
              <a:lnSpc>
                <a:spcPct val="150000"/>
              </a:lnSpc>
              <a:buFont typeface="Arial" panose="020B0604020202020204" pitchFamily="34" charset="0"/>
              <a:buChar char="•"/>
            </a:pPr>
            <a:r>
              <a:rPr lang="en-US" sz="1600" dirty="0">
                <a:solidFill>
                  <a:srgbClr val="0070C0"/>
                </a:solidFill>
              </a:rPr>
              <a:t> Assess dose outside shielding (important for personnel and electronics);</a:t>
            </a:r>
          </a:p>
          <a:p>
            <a:pPr>
              <a:lnSpc>
                <a:spcPct val="150000"/>
              </a:lnSpc>
              <a:buFont typeface="Arial" panose="020B0604020202020204" pitchFamily="34" charset="0"/>
              <a:buChar char="•"/>
            </a:pPr>
            <a:r>
              <a:rPr lang="en-US" sz="1600" dirty="0" smtClean="0">
                <a:solidFill>
                  <a:srgbClr val="0070C0"/>
                </a:solidFill>
              </a:rPr>
              <a:t> Evaluate </a:t>
            </a:r>
            <a:r>
              <a:rPr lang="en-US" sz="1600" dirty="0">
                <a:solidFill>
                  <a:srgbClr val="0070C0"/>
                </a:solidFill>
              </a:rPr>
              <a:t>shielding efficiency.</a:t>
            </a:r>
          </a:p>
        </p:txBody>
      </p:sp>
      <p:sp>
        <p:nvSpPr>
          <p:cNvPr id="7" name="TextBox 6">
            <a:extLst>
              <a:ext uri="{FF2B5EF4-FFF2-40B4-BE49-F238E27FC236}">
                <a16:creationId xmlns:a16="http://schemas.microsoft.com/office/drawing/2014/main" id="{B1069FC5-E886-4096-96C1-C70DA064CB7E}"/>
              </a:ext>
            </a:extLst>
          </p:cNvPr>
          <p:cNvSpPr txBox="1"/>
          <p:nvPr/>
        </p:nvSpPr>
        <p:spPr>
          <a:xfrm>
            <a:off x="263352" y="260648"/>
            <a:ext cx="6044603" cy="523220"/>
          </a:xfrm>
          <a:prstGeom prst="rect">
            <a:avLst/>
          </a:prstGeom>
          <a:noFill/>
        </p:spPr>
        <p:txBody>
          <a:bodyPr wrap="none" rtlCol="0">
            <a:spAutoFit/>
          </a:bodyPr>
          <a:lstStyle/>
          <a:p>
            <a:r>
              <a:rPr lang="en-US" sz="2800" b="1" dirty="0">
                <a:solidFill>
                  <a:srgbClr val="0070C0"/>
                </a:solidFill>
              </a:rPr>
              <a:t>What the Model Allows You to Observe</a:t>
            </a:r>
          </a:p>
        </p:txBody>
      </p:sp>
      <p:sp>
        <p:nvSpPr>
          <p:cNvPr id="2" name="TextBox 1"/>
          <p:cNvSpPr txBox="1"/>
          <p:nvPr/>
        </p:nvSpPr>
        <p:spPr>
          <a:xfrm>
            <a:off x="881271" y="3043301"/>
            <a:ext cx="9575827" cy="2800767"/>
          </a:xfrm>
          <a:prstGeom prst="rect">
            <a:avLst/>
          </a:prstGeom>
          <a:noFill/>
        </p:spPr>
        <p:txBody>
          <a:bodyPr wrap="none" rtlCol="0">
            <a:spAutoFit/>
          </a:bodyPr>
          <a:lstStyle/>
          <a:p>
            <a:r>
              <a:rPr lang="en-US" sz="1600" b="1" dirty="0">
                <a:solidFill>
                  <a:srgbClr val="0070C0"/>
                </a:solidFill>
              </a:rPr>
              <a:t>Arguments demonstrating the model’s suitability for an electron beam </a:t>
            </a:r>
            <a:r>
              <a:rPr lang="en-US" sz="1600" b="1" dirty="0" smtClean="0">
                <a:solidFill>
                  <a:srgbClr val="0070C0"/>
                </a:solidFill>
              </a:rPr>
              <a:t>dump</a:t>
            </a:r>
            <a:endParaRPr lang="ru-RU" sz="1600" b="1" dirty="0" smtClean="0">
              <a:solidFill>
                <a:srgbClr val="0070C0"/>
              </a:solidFill>
            </a:endParaRPr>
          </a:p>
          <a:p>
            <a:endParaRPr lang="en-US" sz="1600" b="1" dirty="0">
              <a:solidFill>
                <a:srgbClr val="0070C0"/>
              </a:solidFill>
            </a:endParaRPr>
          </a:p>
          <a:p>
            <a:pPr marL="285750" indent="-285750">
              <a:lnSpc>
                <a:spcPct val="150000"/>
              </a:lnSpc>
              <a:buFont typeface="Arial" panose="020B0604020202020204" pitchFamily="34" charset="0"/>
              <a:buChar char="•"/>
            </a:pPr>
            <a:r>
              <a:rPr lang="en-US" sz="1600" dirty="0">
                <a:solidFill>
                  <a:srgbClr val="0070C0"/>
                </a:solidFill>
              </a:rPr>
              <a:t>The 40 GeV electron beam energy corresponds </a:t>
            </a:r>
            <a:r>
              <a:rPr lang="en-US" sz="1600" dirty="0" smtClean="0">
                <a:solidFill>
                  <a:srgbClr val="0070C0"/>
                </a:solidFill>
              </a:rPr>
              <a:t>to</a:t>
            </a:r>
            <a:r>
              <a:rPr lang="ru-RU" sz="1600" dirty="0" smtClean="0">
                <a:solidFill>
                  <a:srgbClr val="0070C0"/>
                </a:solidFill>
              </a:rPr>
              <a:t> </a:t>
            </a:r>
            <a:r>
              <a:rPr lang="en-US" sz="1600" dirty="0" smtClean="0">
                <a:solidFill>
                  <a:srgbClr val="0070C0"/>
                </a:solidFill>
              </a:rPr>
              <a:t>new </a:t>
            </a:r>
            <a:r>
              <a:rPr lang="en-US" sz="1600" dirty="0">
                <a:solidFill>
                  <a:srgbClr val="0070C0"/>
                </a:solidFill>
              </a:rPr>
              <a:t>realistic accelerator conditions.</a:t>
            </a:r>
          </a:p>
          <a:p>
            <a:pPr marL="285750" indent="-285750">
              <a:lnSpc>
                <a:spcPct val="150000"/>
              </a:lnSpc>
              <a:buFont typeface="Arial" panose="020B0604020202020204" pitchFamily="34" charset="0"/>
              <a:buChar char="•"/>
            </a:pPr>
            <a:r>
              <a:rPr lang="en-US" sz="1600" dirty="0" smtClean="0">
                <a:solidFill>
                  <a:srgbClr val="0070C0"/>
                </a:solidFill>
              </a:rPr>
              <a:t>Main physical </a:t>
            </a:r>
            <a:r>
              <a:rPr lang="en-US" sz="1600" dirty="0">
                <a:solidFill>
                  <a:srgbClr val="0070C0"/>
                </a:solidFill>
              </a:rPr>
              <a:t>processes relevant to a high‑energy beam dump are activated and explicitly treated.</a:t>
            </a:r>
          </a:p>
          <a:p>
            <a:pPr marL="285750" indent="-285750">
              <a:lnSpc>
                <a:spcPct val="150000"/>
              </a:lnSpc>
              <a:buFont typeface="Arial" panose="020B0604020202020204" pitchFamily="34" charset="0"/>
              <a:buChar char="•"/>
            </a:pPr>
            <a:r>
              <a:rPr lang="en-US" sz="1600" dirty="0" smtClean="0">
                <a:solidFill>
                  <a:srgbClr val="0070C0"/>
                </a:solidFill>
              </a:rPr>
              <a:t>The complex beam </a:t>
            </a:r>
            <a:r>
              <a:rPr lang="en-US" sz="1600" dirty="0">
                <a:solidFill>
                  <a:srgbClr val="0070C0"/>
                </a:solidFill>
              </a:rPr>
              <a:t>dump geometry is imported from detailed CAD (ABAQUS) data, ensuring geometric fidelity.</a:t>
            </a:r>
          </a:p>
          <a:p>
            <a:pPr marL="285750" indent="-285750">
              <a:lnSpc>
                <a:spcPct val="150000"/>
              </a:lnSpc>
              <a:buFont typeface="Arial" panose="020B0604020202020204" pitchFamily="34" charset="0"/>
              <a:buChar char="•"/>
            </a:pPr>
            <a:r>
              <a:rPr lang="en-US" sz="1600" dirty="0">
                <a:solidFill>
                  <a:srgbClr val="0070C0"/>
                </a:solidFill>
              </a:rPr>
              <a:t>Energy‑loss and fluence scorers quantify heating and material damage inside the dump.</a:t>
            </a:r>
          </a:p>
          <a:p>
            <a:pPr marL="285750" indent="-285750">
              <a:lnSpc>
                <a:spcPct val="150000"/>
              </a:lnSpc>
              <a:buFont typeface="Arial" panose="020B0604020202020204" pitchFamily="34" charset="0"/>
              <a:buChar char="•"/>
            </a:pPr>
            <a:r>
              <a:rPr lang="en-US" sz="1600" dirty="0">
                <a:solidFill>
                  <a:srgbClr val="0070C0"/>
                </a:solidFill>
              </a:rPr>
              <a:t>Dose‑equivalent scoring in surrounding regions addresses radiation‑protection requirements.</a:t>
            </a:r>
          </a:p>
          <a:p>
            <a:pPr marL="285750" indent="-285750">
              <a:lnSpc>
                <a:spcPct val="150000"/>
              </a:lnSpc>
              <a:buFont typeface="Arial" panose="020B0604020202020204" pitchFamily="34" charset="0"/>
              <a:buChar char="•"/>
            </a:pPr>
            <a:r>
              <a:rPr lang="en-US" sz="1600" dirty="0">
                <a:solidFill>
                  <a:srgbClr val="0070C0"/>
                </a:solidFill>
              </a:rPr>
              <a:t>Residual‑dose calculations provide </a:t>
            </a:r>
            <a:r>
              <a:rPr lang="en-US" sz="1600" dirty="0" err="1">
                <a:solidFill>
                  <a:srgbClr val="0070C0"/>
                </a:solidFill>
              </a:rPr>
              <a:t>cooldown</a:t>
            </a:r>
            <a:r>
              <a:rPr lang="en-US" sz="1600" dirty="0">
                <a:solidFill>
                  <a:srgbClr val="0070C0"/>
                </a:solidFill>
              </a:rPr>
              <a:t> estimates for safe human access and maintenance.</a:t>
            </a:r>
          </a:p>
        </p:txBody>
      </p:sp>
    </p:spTree>
    <p:extLst>
      <p:ext uri="{BB962C8B-B14F-4D97-AF65-F5344CB8AC3E}">
        <p14:creationId xmlns:p14="http://schemas.microsoft.com/office/powerpoint/2010/main" val="1037549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1C0CD1-B2AF-D709-2C97-5697D6923DDC}"/>
              </a:ext>
            </a:extLst>
          </p:cNvPr>
          <p:cNvSpPr>
            <a:spLocks noGrp="1"/>
          </p:cNvSpPr>
          <p:nvPr>
            <p:ph type="ctrTitle"/>
          </p:nvPr>
        </p:nvSpPr>
        <p:spPr>
          <a:xfrm>
            <a:off x="1055440" y="1857368"/>
            <a:ext cx="10081120" cy="628650"/>
          </a:xfrm>
        </p:spPr>
        <p:txBody>
          <a:bodyPr>
            <a:normAutofit/>
          </a:bodyPr>
          <a:lstStyle/>
          <a:p>
            <a:r>
              <a:rPr lang="en-US" sz="3600" b="1" dirty="0" smtClean="0">
                <a:solidFill>
                  <a:srgbClr val="0070C0"/>
                </a:solidFill>
              </a:rPr>
              <a:t>Thank you for attention</a:t>
            </a:r>
            <a:endParaRPr lang="ru-RU" sz="3600" i="1" dirty="0">
              <a:solidFill>
                <a:srgbClr val="0070C0"/>
              </a:solidFill>
            </a:endParaRPr>
          </a:p>
        </p:txBody>
      </p:sp>
      <p:sp>
        <p:nvSpPr>
          <p:cNvPr id="4" name="TextBox 3">
            <a:extLst>
              <a:ext uri="{FF2B5EF4-FFF2-40B4-BE49-F238E27FC236}">
                <a16:creationId xmlns:a16="http://schemas.microsoft.com/office/drawing/2014/main" id="{0B0310D7-0FD1-B6E8-A247-321AF9E0DF96}"/>
              </a:ext>
            </a:extLst>
          </p:cNvPr>
          <p:cNvSpPr txBox="1"/>
          <p:nvPr/>
        </p:nvSpPr>
        <p:spPr>
          <a:xfrm>
            <a:off x="10668000" y="6203853"/>
            <a:ext cx="1236236" cy="369332"/>
          </a:xfrm>
          <a:prstGeom prst="rect">
            <a:avLst/>
          </a:prstGeom>
          <a:noFill/>
        </p:spPr>
        <p:txBody>
          <a:bodyPr wrap="none" rtlCol="0">
            <a:spAutoFit/>
          </a:bodyPr>
          <a:lstStyle/>
          <a:p>
            <a:r>
              <a:rPr lang="en-US" dirty="0" smtClean="0">
                <a:solidFill>
                  <a:srgbClr val="0070C0"/>
                </a:solidFill>
              </a:rPr>
              <a:t>02.07.2025</a:t>
            </a:r>
            <a:endParaRPr lang="ru-RU" dirty="0">
              <a:solidFill>
                <a:srgbClr val="0070C0"/>
              </a:solidFill>
            </a:endParaRPr>
          </a:p>
        </p:txBody>
      </p:sp>
      <p:sp>
        <p:nvSpPr>
          <p:cNvPr id="5" name="TextBox 4">
            <a:extLst>
              <a:ext uri="{FF2B5EF4-FFF2-40B4-BE49-F238E27FC236}">
                <a16:creationId xmlns:a16="http://schemas.microsoft.com/office/drawing/2014/main" id="{E0750BEF-0523-88CB-6EFB-2691AB16C5CF}"/>
              </a:ext>
            </a:extLst>
          </p:cNvPr>
          <p:cNvSpPr txBox="1"/>
          <p:nvPr/>
        </p:nvSpPr>
        <p:spPr>
          <a:xfrm>
            <a:off x="287764" y="6203853"/>
            <a:ext cx="1430456" cy="369332"/>
          </a:xfrm>
          <a:prstGeom prst="rect">
            <a:avLst/>
          </a:prstGeom>
          <a:noFill/>
        </p:spPr>
        <p:txBody>
          <a:bodyPr wrap="none" rtlCol="0">
            <a:spAutoFit/>
          </a:bodyPr>
          <a:lstStyle/>
          <a:p>
            <a:r>
              <a:rPr lang="en-US" dirty="0">
                <a:solidFill>
                  <a:srgbClr val="0070C0"/>
                </a:solidFill>
              </a:rPr>
              <a:t>INFN Padova</a:t>
            </a:r>
            <a:endParaRPr lang="ru-RU" dirty="0">
              <a:solidFill>
                <a:srgbClr val="0070C0"/>
              </a:solidFill>
            </a:endParaRPr>
          </a:p>
        </p:txBody>
      </p:sp>
      <p:sp>
        <p:nvSpPr>
          <p:cNvPr id="8" name="TextBox 7">
            <a:extLst>
              <a:ext uri="{FF2B5EF4-FFF2-40B4-BE49-F238E27FC236}">
                <a16:creationId xmlns:a16="http://schemas.microsoft.com/office/drawing/2014/main" id="{F8AA2235-06BB-D188-7650-3A55BE5F8CAB}"/>
              </a:ext>
            </a:extLst>
          </p:cNvPr>
          <p:cNvSpPr txBox="1"/>
          <p:nvPr/>
        </p:nvSpPr>
        <p:spPr>
          <a:xfrm>
            <a:off x="5313130" y="6203853"/>
            <a:ext cx="1565750" cy="369332"/>
          </a:xfrm>
          <a:prstGeom prst="rect">
            <a:avLst/>
          </a:prstGeom>
          <a:noFill/>
        </p:spPr>
        <p:txBody>
          <a:bodyPr wrap="none" rtlCol="0">
            <a:spAutoFit/>
          </a:bodyPr>
          <a:lstStyle/>
          <a:p>
            <a:r>
              <a:rPr lang="en-US" dirty="0">
                <a:solidFill>
                  <a:srgbClr val="0070C0"/>
                </a:solidFill>
              </a:rPr>
              <a:t>Sergii Vasiukov</a:t>
            </a:r>
            <a:endParaRPr lang="ru-RU" dirty="0">
              <a:solidFill>
                <a:srgbClr val="0070C0"/>
              </a:solidFill>
            </a:endParaRPr>
          </a:p>
        </p:txBody>
      </p:sp>
      <p:grpSp>
        <p:nvGrpSpPr>
          <p:cNvPr id="14" name="Group 13"/>
          <p:cNvGrpSpPr/>
          <p:nvPr/>
        </p:nvGrpSpPr>
        <p:grpSpPr>
          <a:xfrm>
            <a:off x="4657253" y="4996134"/>
            <a:ext cx="2877494" cy="822960"/>
            <a:chOff x="3602788" y="5152086"/>
            <a:chExt cx="2877494" cy="822960"/>
          </a:xfrm>
        </p:grpSpPr>
        <p:pic>
          <p:nvPicPr>
            <p:cNvPr id="15" name="Picture 14"/>
            <p:cNvPicPr>
              <a:picLocks noChangeAspect="1"/>
            </p:cNvPicPr>
            <p:nvPr/>
          </p:nvPicPr>
          <p:blipFill rotWithShape="1">
            <a:blip r:embed="rId2"/>
            <a:srcRect l="4521" t="18633" r="-1" b="15780"/>
            <a:stretch/>
          </p:blipFill>
          <p:spPr>
            <a:xfrm>
              <a:off x="5207342" y="5152086"/>
              <a:ext cx="1272940" cy="822960"/>
            </a:xfrm>
            <a:prstGeom prst="rect">
              <a:avLst/>
            </a:prstGeom>
          </p:spPr>
        </p:pic>
        <p:pic>
          <p:nvPicPr>
            <p:cNvPr id="16" name="Picture 15"/>
            <p:cNvPicPr>
              <a:picLocks noChangeAspect="1"/>
            </p:cNvPicPr>
            <p:nvPr/>
          </p:nvPicPr>
          <p:blipFill>
            <a:blip r:embed="rId3"/>
            <a:stretch>
              <a:fillRect/>
            </a:stretch>
          </p:blipFill>
          <p:spPr>
            <a:xfrm>
              <a:off x="3602788" y="5152086"/>
              <a:ext cx="874395" cy="822960"/>
            </a:xfrm>
            <a:prstGeom prst="rect">
              <a:avLst/>
            </a:prstGeom>
          </p:spPr>
        </p:pic>
      </p:grpSp>
    </p:spTree>
    <p:extLst>
      <p:ext uri="{BB962C8B-B14F-4D97-AF65-F5344CB8AC3E}">
        <p14:creationId xmlns:p14="http://schemas.microsoft.com/office/powerpoint/2010/main" val="4272442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13</a:t>
            </a:fld>
            <a:endParaRPr lang="en-US"/>
          </a:p>
        </p:txBody>
      </p:sp>
      <p:sp>
        <p:nvSpPr>
          <p:cNvPr id="6" name="TextBox 5">
            <a:extLst>
              <a:ext uri="{FF2B5EF4-FFF2-40B4-BE49-F238E27FC236}">
                <a16:creationId xmlns:a16="http://schemas.microsoft.com/office/drawing/2014/main" id="{B1069FC5-E886-4096-96C1-C70DA064CB7E}"/>
              </a:ext>
            </a:extLst>
          </p:cNvPr>
          <p:cNvSpPr txBox="1"/>
          <p:nvPr/>
        </p:nvSpPr>
        <p:spPr>
          <a:xfrm>
            <a:off x="3578644" y="2782669"/>
            <a:ext cx="5034712" cy="646331"/>
          </a:xfrm>
          <a:prstGeom prst="rect">
            <a:avLst/>
          </a:prstGeom>
          <a:noFill/>
        </p:spPr>
        <p:txBody>
          <a:bodyPr wrap="none" rtlCol="0">
            <a:spAutoFit/>
          </a:bodyPr>
          <a:lstStyle/>
          <a:p>
            <a:r>
              <a:rPr lang="en-US" sz="3600" b="1" dirty="0">
                <a:solidFill>
                  <a:srgbClr val="0070C0"/>
                </a:solidFill>
              </a:rPr>
              <a:t>Supplementary Materials</a:t>
            </a:r>
          </a:p>
        </p:txBody>
      </p:sp>
    </p:spTree>
    <p:extLst>
      <p:ext uri="{BB962C8B-B14F-4D97-AF65-F5344CB8AC3E}">
        <p14:creationId xmlns:p14="http://schemas.microsoft.com/office/powerpoint/2010/main" val="3253705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21621" y="1444060"/>
            <a:ext cx="5615805" cy="3240000"/>
          </a:xfrm>
          <a:prstGeom prst="rect">
            <a:avLst/>
          </a:prstGeom>
        </p:spPr>
      </p:pic>
      <p:pic>
        <p:nvPicPr>
          <p:cNvPr id="11" name="Picture 10"/>
          <p:cNvPicPr>
            <a:picLocks noChangeAspect="1"/>
          </p:cNvPicPr>
          <p:nvPr/>
        </p:nvPicPr>
        <p:blipFill>
          <a:blip r:embed="rId3"/>
          <a:stretch>
            <a:fillRect/>
          </a:stretch>
        </p:blipFill>
        <p:spPr>
          <a:xfrm>
            <a:off x="246626" y="1465138"/>
            <a:ext cx="5595567" cy="324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14</a:t>
            </a:fld>
            <a:endParaRPr lang="en-US"/>
          </a:p>
        </p:txBody>
      </p:sp>
      <p:pic>
        <p:nvPicPr>
          <p:cNvPr id="8" name="Picture 7"/>
          <p:cNvPicPr>
            <a:picLocks noChangeAspect="1"/>
          </p:cNvPicPr>
          <p:nvPr/>
        </p:nvPicPr>
        <p:blipFill rotWithShape="1">
          <a:blip r:embed="rId4"/>
          <a:srcRect l="87479" t="80000" r="-1"/>
          <a:stretch/>
        </p:blipFill>
        <p:spPr>
          <a:xfrm>
            <a:off x="6749523" y="4825659"/>
            <a:ext cx="1991550" cy="1904880"/>
          </a:xfrm>
          <a:prstGeom prst="rect">
            <a:avLst/>
          </a:prstGeom>
          <a:noFill/>
          <a:ln w="57150" cap="flat" cmpd="sng" algn="ctr">
            <a:solidFill>
              <a:srgbClr val="D7102C"/>
            </a:solidFill>
            <a:prstDash val="solid"/>
            <a:round/>
            <a:headEnd type="none" w="med" len="med"/>
            <a:tailEnd type="none" w="med" len="med"/>
          </a:ln>
        </p:spPr>
      </p:pic>
      <p:pic>
        <p:nvPicPr>
          <p:cNvPr id="12" name="Picture 11"/>
          <p:cNvPicPr>
            <a:picLocks noChangeAspect="1"/>
          </p:cNvPicPr>
          <p:nvPr/>
        </p:nvPicPr>
        <p:blipFill rotWithShape="1">
          <a:blip r:embed="rId2"/>
          <a:srcRect l="87980" t="80014"/>
          <a:stretch/>
        </p:blipFill>
        <p:spPr>
          <a:xfrm>
            <a:off x="9129523" y="4834723"/>
            <a:ext cx="1966722" cy="1886752"/>
          </a:xfrm>
          <a:prstGeom prst="rect">
            <a:avLst/>
          </a:prstGeom>
          <a:noFill/>
          <a:ln w="57150" cap="flat" cmpd="sng" algn="ctr">
            <a:solidFill>
              <a:srgbClr val="70D721"/>
            </a:solidFill>
            <a:prstDash val="solid"/>
            <a:round/>
            <a:headEnd type="none" w="med" len="med"/>
            <a:tailEnd type="none" w="med" len="med"/>
          </a:ln>
        </p:spPr>
      </p:pic>
      <p:sp>
        <p:nvSpPr>
          <p:cNvPr id="13" name="Oval 12"/>
          <p:cNvSpPr/>
          <p:nvPr/>
        </p:nvSpPr>
        <p:spPr>
          <a:xfrm>
            <a:off x="5130481" y="3978226"/>
            <a:ext cx="826936" cy="826936"/>
          </a:xfrm>
          <a:prstGeom prst="ellipse">
            <a:avLst/>
          </a:prstGeom>
          <a:noFill/>
          <a:ln w="57150" cap="flat" cmpd="sng" algn="ctr">
            <a:solidFill>
              <a:srgbClr val="D710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6" name="Straight Arrow Connector 15"/>
          <p:cNvCxnSpPr>
            <a:stCxn id="13" idx="5"/>
            <a:endCxn id="8" idx="1"/>
          </p:cNvCxnSpPr>
          <p:nvPr/>
        </p:nvCxnSpPr>
        <p:spPr>
          <a:xfrm>
            <a:off x="5836315" y="4684060"/>
            <a:ext cx="913208" cy="1094039"/>
          </a:xfrm>
          <a:prstGeom prst="straightConnector1">
            <a:avLst/>
          </a:prstGeom>
          <a:noFill/>
          <a:ln w="28575" cap="flat" cmpd="sng" algn="ctr">
            <a:solidFill>
              <a:srgbClr val="D710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cxnSp>
      <p:sp>
        <p:nvSpPr>
          <p:cNvPr id="18" name="Oval 17"/>
          <p:cNvSpPr/>
          <p:nvPr/>
        </p:nvSpPr>
        <p:spPr>
          <a:xfrm>
            <a:off x="11238188" y="3960514"/>
            <a:ext cx="826936" cy="826936"/>
          </a:xfrm>
          <a:prstGeom prst="ellipse">
            <a:avLst/>
          </a:prstGeom>
          <a:noFill/>
          <a:ln w="57150" cap="flat" cmpd="sng" algn="ctr">
            <a:solidFill>
              <a:srgbClr val="70D72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9" name="Straight Arrow Connector 18"/>
          <p:cNvCxnSpPr>
            <a:stCxn id="18" idx="3"/>
            <a:endCxn id="12" idx="3"/>
          </p:cNvCxnSpPr>
          <p:nvPr/>
        </p:nvCxnSpPr>
        <p:spPr>
          <a:xfrm flipH="1">
            <a:off x="11096245" y="4666348"/>
            <a:ext cx="263045" cy="1111751"/>
          </a:xfrm>
          <a:prstGeom prst="straightConnector1">
            <a:avLst/>
          </a:prstGeom>
          <a:noFill/>
          <a:ln w="28575" cap="flat" cmpd="sng" algn="ctr">
            <a:solidFill>
              <a:srgbClr val="70D72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cxnSp>
      <p:sp>
        <p:nvSpPr>
          <p:cNvPr id="24" name="TextBox 23"/>
          <p:cNvSpPr txBox="1"/>
          <p:nvPr/>
        </p:nvSpPr>
        <p:spPr>
          <a:xfrm>
            <a:off x="1865817" y="1074728"/>
            <a:ext cx="2418098" cy="369332"/>
          </a:xfrm>
          <a:prstGeom prst="rect">
            <a:avLst/>
          </a:prstGeom>
          <a:noFill/>
        </p:spPr>
        <p:txBody>
          <a:bodyPr wrap="none" rtlCol="0">
            <a:spAutoFit/>
          </a:bodyPr>
          <a:lstStyle/>
          <a:p>
            <a:r>
              <a:rPr lang="en-US" b="1" dirty="0" smtClean="0">
                <a:solidFill>
                  <a:schemeClr val="accent1"/>
                </a:solidFill>
              </a:rPr>
              <a:t>Initial Model XYZ (CAD)</a:t>
            </a:r>
            <a:endParaRPr lang="en-US" b="1" dirty="0">
              <a:solidFill>
                <a:schemeClr val="accent1"/>
              </a:solidFill>
            </a:endParaRPr>
          </a:p>
        </p:txBody>
      </p:sp>
      <p:sp>
        <p:nvSpPr>
          <p:cNvPr id="25" name="TextBox 24"/>
          <p:cNvSpPr txBox="1"/>
          <p:nvPr/>
        </p:nvSpPr>
        <p:spPr>
          <a:xfrm>
            <a:off x="7745298" y="1074728"/>
            <a:ext cx="2833724" cy="369332"/>
          </a:xfrm>
          <a:prstGeom prst="rect">
            <a:avLst/>
          </a:prstGeom>
          <a:noFill/>
        </p:spPr>
        <p:txBody>
          <a:bodyPr wrap="none" rtlCol="0">
            <a:spAutoFit/>
          </a:bodyPr>
          <a:lstStyle/>
          <a:p>
            <a:r>
              <a:rPr lang="en-US" b="1" dirty="0" smtClean="0">
                <a:solidFill>
                  <a:schemeClr val="accent1"/>
                </a:solidFill>
              </a:rPr>
              <a:t>Rotated Model XZY (FLUKA)</a:t>
            </a:r>
            <a:endParaRPr lang="en-US" b="1" dirty="0">
              <a:solidFill>
                <a:schemeClr val="accent1"/>
              </a:solidFill>
            </a:endParaRPr>
          </a:p>
        </p:txBody>
      </p:sp>
      <p:sp>
        <p:nvSpPr>
          <p:cNvPr id="26" name="TextBox 25">
            <a:extLst>
              <a:ext uri="{FF2B5EF4-FFF2-40B4-BE49-F238E27FC236}">
                <a16:creationId xmlns:a16="http://schemas.microsoft.com/office/drawing/2014/main" id="{B1069FC5-E886-4096-96C1-C70DA064CB7E}"/>
              </a:ext>
            </a:extLst>
          </p:cNvPr>
          <p:cNvSpPr txBox="1"/>
          <p:nvPr/>
        </p:nvSpPr>
        <p:spPr>
          <a:xfrm>
            <a:off x="263352" y="260648"/>
            <a:ext cx="5089727" cy="523220"/>
          </a:xfrm>
          <a:prstGeom prst="rect">
            <a:avLst/>
          </a:prstGeom>
          <a:noFill/>
        </p:spPr>
        <p:txBody>
          <a:bodyPr wrap="none" rtlCol="0">
            <a:spAutoFit/>
          </a:bodyPr>
          <a:lstStyle/>
          <a:p>
            <a:r>
              <a:rPr lang="en-US" sz="2800" b="1" dirty="0" smtClean="0">
                <a:solidFill>
                  <a:srgbClr val="0070C0"/>
                </a:solidFill>
              </a:rPr>
              <a:t>BEAM DUMP: Model Orientation</a:t>
            </a:r>
            <a:endParaRPr lang="en-US" sz="2800" b="1" dirty="0">
              <a:solidFill>
                <a:srgbClr val="0070C0"/>
              </a:solidFill>
            </a:endParaRPr>
          </a:p>
        </p:txBody>
      </p:sp>
      <p:sp>
        <p:nvSpPr>
          <p:cNvPr id="27" name="TextBox 26"/>
          <p:cNvSpPr txBox="1"/>
          <p:nvPr/>
        </p:nvSpPr>
        <p:spPr>
          <a:xfrm>
            <a:off x="391639" y="5098938"/>
            <a:ext cx="5152310" cy="1384995"/>
          </a:xfrm>
          <a:prstGeom prst="rect">
            <a:avLst/>
          </a:prstGeom>
          <a:noFill/>
        </p:spPr>
        <p:txBody>
          <a:bodyPr wrap="square" rtlCol="0">
            <a:spAutoFit/>
          </a:bodyPr>
          <a:lstStyle/>
          <a:p>
            <a:pPr algn="just"/>
            <a:r>
              <a:rPr lang="en-US" sz="1400" dirty="0"/>
              <a:t>The correct orientation of the model must be done before importing it into </a:t>
            </a:r>
            <a:r>
              <a:rPr lang="en-US" sz="1400" dirty="0" smtClean="0"/>
              <a:t>FLUKA</a:t>
            </a:r>
            <a:r>
              <a:rPr lang="en-US" sz="1400" dirty="0"/>
              <a:t>. </a:t>
            </a:r>
            <a:r>
              <a:rPr lang="en-US" sz="1400" dirty="0" smtClean="0"/>
              <a:t>Minimizing </a:t>
            </a:r>
            <a:r>
              <a:rPr lang="en-US" sz="1400" dirty="0"/>
              <a:t>rotation and positioning operations ensures </a:t>
            </a:r>
            <a:r>
              <a:rPr lang="en-US" sz="1400" dirty="0" smtClean="0"/>
              <a:t>fewer </a:t>
            </a:r>
            <a:r>
              <a:rPr lang="en-US" sz="1400" dirty="0"/>
              <a:t>bugs during simulation and data post-processing</a:t>
            </a:r>
            <a:r>
              <a:rPr lang="en-US" sz="1400" dirty="0" smtClean="0"/>
              <a:t>.</a:t>
            </a:r>
            <a:endParaRPr lang="ru-RU" sz="1400" dirty="0" smtClean="0"/>
          </a:p>
          <a:p>
            <a:pPr algn="just"/>
            <a:endParaRPr lang="en-US" sz="1400" dirty="0"/>
          </a:p>
          <a:p>
            <a:pPr algn="just"/>
            <a:r>
              <a:rPr lang="en-US" sz="1400" i="1" dirty="0">
                <a:solidFill>
                  <a:srgbClr val="FF0000"/>
                </a:solidFill>
              </a:rPr>
              <a:t>Advice: perform all work with the model in a CAD file, convert and import the finished model into </a:t>
            </a:r>
            <a:r>
              <a:rPr lang="en-US" sz="1400" i="1" dirty="0" smtClean="0">
                <a:solidFill>
                  <a:srgbClr val="FF0000"/>
                </a:solidFill>
              </a:rPr>
              <a:t>FLUKA</a:t>
            </a:r>
            <a:r>
              <a:rPr lang="ru-RU" sz="1400" i="1" dirty="0" smtClean="0">
                <a:solidFill>
                  <a:srgbClr val="FF0000"/>
                </a:solidFill>
              </a:rPr>
              <a:t>!</a:t>
            </a:r>
            <a:endParaRPr lang="en-US" sz="1400" i="1" dirty="0">
              <a:solidFill>
                <a:srgbClr val="FF0000"/>
              </a:solidFill>
            </a:endParaRPr>
          </a:p>
        </p:txBody>
      </p:sp>
      <p:pic>
        <p:nvPicPr>
          <p:cNvPr id="35" name="Picture 34"/>
          <p:cNvPicPr>
            <a:picLocks noChangeAspect="1"/>
          </p:cNvPicPr>
          <p:nvPr/>
        </p:nvPicPr>
        <p:blipFill rotWithShape="1">
          <a:blip r:embed="rId5">
            <a:extLst>
              <a:ext uri="{28A0092B-C50C-407E-A947-70E740481C1C}">
                <a14:useLocalDpi xmlns:a14="http://schemas.microsoft.com/office/drawing/2010/main" val="0"/>
              </a:ext>
            </a:extLst>
          </a:blip>
          <a:srcRect l="8472" t="16273" r="56618" b="14535"/>
          <a:stretch/>
        </p:blipFill>
        <p:spPr>
          <a:xfrm>
            <a:off x="4700450" y="1534601"/>
            <a:ext cx="1089774" cy="1080000"/>
          </a:xfrm>
          <a:prstGeom prst="rect">
            <a:avLst/>
          </a:prstGeom>
        </p:spPr>
      </p:pic>
      <p:pic>
        <p:nvPicPr>
          <p:cNvPr id="37" name="Picture 36"/>
          <p:cNvPicPr>
            <a:picLocks noChangeAspect="1"/>
          </p:cNvPicPr>
          <p:nvPr/>
        </p:nvPicPr>
        <p:blipFill rotWithShape="1">
          <a:blip r:embed="rId5">
            <a:extLst>
              <a:ext uri="{28A0092B-C50C-407E-A947-70E740481C1C}">
                <a14:useLocalDpi xmlns:a14="http://schemas.microsoft.com/office/drawing/2010/main" val="0"/>
              </a:ext>
            </a:extLst>
          </a:blip>
          <a:srcRect l="51931" t="14231" r="9248" b="14700"/>
          <a:stretch/>
        </p:blipFill>
        <p:spPr>
          <a:xfrm>
            <a:off x="10757514" y="1504369"/>
            <a:ext cx="1179912" cy="1080000"/>
          </a:xfrm>
          <a:prstGeom prst="rect">
            <a:avLst/>
          </a:prstGeom>
        </p:spPr>
      </p:pic>
      <p:sp>
        <p:nvSpPr>
          <p:cNvPr id="38" name="TextBox 37"/>
          <p:cNvSpPr txBox="1"/>
          <p:nvPr/>
        </p:nvSpPr>
        <p:spPr>
          <a:xfrm>
            <a:off x="6335118" y="1504369"/>
            <a:ext cx="2204450" cy="369332"/>
          </a:xfrm>
          <a:prstGeom prst="rect">
            <a:avLst/>
          </a:prstGeom>
          <a:noFill/>
        </p:spPr>
        <p:txBody>
          <a:bodyPr wrap="none" rtlCol="0">
            <a:spAutoFit/>
          </a:bodyPr>
          <a:lstStyle/>
          <a:p>
            <a:r>
              <a:rPr lang="en-US" sz="900" i="1" dirty="0" smtClean="0"/>
              <a:t>Step 1: rotate on 90 degrees around X axis</a:t>
            </a:r>
          </a:p>
          <a:p>
            <a:r>
              <a:rPr lang="en-US" sz="900" i="1" dirty="0" smtClean="0"/>
              <a:t>Step 2: rotate on 180 degrees around Z axis</a:t>
            </a:r>
            <a:endParaRPr lang="en-US" sz="900" i="1" dirty="0"/>
          </a:p>
        </p:txBody>
      </p:sp>
    </p:spTree>
    <p:extLst>
      <p:ext uri="{BB962C8B-B14F-4D97-AF65-F5344CB8AC3E}">
        <p14:creationId xmlns:p14="http://schemas.microsoft.com/office/powerpoint/2010/main" val="3914144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15</a:t>
            </a:fld>
            <a:endParaRPr lang="en-US"/>
          </a:p>
        </p:txBody>
      </p:sp>
      <p:pic>
        <p:nvPicPr>
          <p:cNvPr id="5" name="Picture 4"/>
          <p:cNvPicPr>
            <a:picLocks noChangeAspect="1"/>
          </p:cNvPicPr>
          <p:nvPr/>
        </p:nvPicPr>
        <p:blipFill>
          <a:blip r:embed="rId2"/>
          <a:stretch>
            <a:fillRect/>
          </a:stretch>
        </p:blipFill>
        <p:spPr>
          <a:xfrm>
            <a:off x="588396" y="3094643"/>
            <a:ext cx="5220497" cy="1758810"/>
          </a:xfrm>
          <a:prstGeom prst="rect">
            <a:avLst/>
          </a:prstGeom>
        </p:spPr>
      </p:pic>
      <p:sp>
        <p:nvSpPr>
          <p:cNvPr id="7" name="TextBox 6"/>
          <p:cNvSpPr txBox="1"/>
          <p:nvPr/>
        </p:nvSpPr>
        <p:spPr>
          <a:xfrm>
            <a:off x="2308055" y="1007665"/>
            <a:ext cx="7575890" cy="646331"/>
          </a:xfrm>
          <a:prstGeom prst="rect">
            <a:avLst/>
          </a:prstGeom>
          <a:noFill/>
        </p:spPr>
        <p:txBody>
          <a:bodyPr wrap="square" rtlCol="0">
            <a:spAutoFit/>
          </a:bodyPr>
          <a:lstStyle/>
          <a:p>
            <a:pPr algn="ctr"/>
            <a:r>
              <a:rPr lang="en-US" dirty="0">
                <a:hlinkClick r:id="rId3"/>
              </a:rPr>
              <a:t>Unstructured meshes mini </a:t>
            </a:r>
            <a:r>
              <a:rPr lang="en-US" dirty="0" smtClean="0">
                <a:hlinkClick r:id="rId3"/>
              </a:rPr>
              <a:t>guide</a:t>
            </a:r>
            <a:r>
              <a:rPr lang="en-US" dirty="0" smtClean="0"/>
              <a:t> has been used to convert CAD file of the complex model to FLUKA UNMESH card (ABAQUS file)</a:t>
            </a:r>
            <a:endParaRPr lang="en-US" dirty="0"/>
          </a:p>
        </p:txBody>
      </p:sp>
      <p:sp>
        <p:nvSpPr>
          <p:cNvPr id="8" name="TextBox 7"/>
          <p:cNvSpPr txBox="1"/>
          <p:nvPr/>
        </p:nvSpPr>
        <p:spPr>
          <a:xfrm>
            <a:off x="588396" y="1886932"/>
            <a:ext cx="11070204" cy="923330"/>
          </a:xfrm>
          <a:prstGeom prst="rect">
            <a:avLst/>
          </a:prstGeom>
          <a:noFill/>
        </p:spPr>
        <p:txBody>
          <a:bodyPr wrap="square" rtlCol="0">
            <a:spAutoFit/>
          </a:bodyPr>
          <a:lstStyle/>
          <a:p>
            <a:pPr algn="just"/>
            <a:r>
              <a:rPr lang="en-US" dirty="0"/>
              <a:t>Starting with FLUKA version 4-5.0, the support of multiple types of the first order polyhedral meshes, the Unstructured Meshes (UM), has been included in the code. This document has the scope to guide in the use of UM as geometry of FLUKA simulations.</a:t>
            </a:r>
          </a:p>
        </p:txBody>
      </p:sp>
      <p:sp>
        <p:nvSpPr>
          <p:cNvPr id="9" name="TextBox 8"/>
          <p:cNvSpPr txBox="1"/>
          <p:nvPr/>
        </p:nvSpPr>
        <p:spPr>
          <a:xfrm>
            <a:off x="6667880" y="3198167"/>
            <a:ext cx="4685257" cy="461665"/>
          </a:xfrm>
          <a:prstGeom prst="rect">
            <a:avLst/>
          </a:prstGeom>
          <a:noFill/>
        </p:spPr>
        <p:txBody>
          <a:bodyPr wrap="none" rtlCol="0">
            <a:spAutoFit/>
          </a:bodyPr>
          <a:lstStyle/>
          <a:p>
            <a:r>
              <a:rPr lang="en-US" sz="2400" b="1" dirty="0" smtClean="0">
                <a:solidFill>
                  <a:schemeClr val="accent1"/>
                </a:solidFill>
              </a:rPr>
              <a:t>CAD file → STEP file </a:t>
            </a:r>
            <a:r>
              <a:rPr lang="en-US" sz="2400" b="1" dirty="0">
                <a:solidFill>
                  <a:schemeClr val="accent1"/>
                </a:solidFill>
              </a:rPr>
              <a:t>→</a:t>
            </a:r>
            <a:r>
              <a:rPr lang="en-US" sz="2400" b="1" dirty="0" smtClean="0">
                <a:solidFill>
                  <a:schemeClr val="accent1"/>
                </a:solidFill>
              </a:rPr>
              <a:t> ABAQUS file</a:t>
            </a:r>
            <a:endParaRPr lang="en-US" sz="2400" b="1" dirty="0">
              <a:solidFill>
                <a:schemeClr val="accent1"/>
              </a:solidFill>
            </a:endParaRPr>
          </a:p>
        </p:txBody>
      </p:sp>
      <p:sp>
        <p:nvSpPr>
          <p:cNvPr id="10" name="TextBox 9"/>
          <p:cNvSpPr txBox="1"/>
          <p:nvPr/>
        </p:nvSpPr>
        <p:spPr>
          <a:xfrm>
            <a:off x="588396" y="5244147"/>
            <a:ext cx="11070204" cy="1200329"/>
          </a:xfrm>
          <a:prstGeom prst="rect">
            <a:avLst/>
          </a:prstGeom>
          <a:noFill/>
        </p:spPr>
        <p:txBody>
          <a:bodyPr wrap="square" rtlCol="0">
            <a:spAutoFit/>
          </a:bodyPr>
          <a:lstStyle/>
          <a:p>
            <a:pPr algn="just"/>
            <a:r>
              <a:rPr lang="en-US" dirty="0"/>
              <a:t>A specific tool, FLUKA_mesh_fix.py has been developed for this purpose. It is a Python script, located in the </a:t>
            </a:r>
            <a:r>
              <a:rPr lang="en-US" dirty="0" err="1">
                <a:hlinkClick r:id="rId4"/>
              </a:rPr>
              <a:t>geom_mesh_utils</a:t>
            </a:r>
            <a:r>
              <a:rPr lang="en-US" dirty="0"/>
              <a:t> package, which utilizes Voxel </a:t>
            </a:r>
            <a:r>
              <a:rPr lang="en-US" dirty="0" err="1"/>
              <a:t>remeshing</a:t>
            </a:r>
            <a:r>
              <a:rPr lang="en-US" dirty="0"/>
              <a:t>, similar to the one in Blender. The script employs a comparable functionality from the </a:t>
            </a:r>
            <a:r>
              <a:rPr lang="en-US" dirty="0" err="1"/>
              <a:t>Meshlib</a:t>
            </a:r>
            <a:r>
              <a:rPr lang="en-US" dirty="0"/>
              <a:t> library, which is more flexible in terms of supported systems and Python </a:t>
            </a:r>
            <a:r>
              <a:rPr lang="en-US" dirty="0" smtClean="0"/>
              <a:t>versions (</a:t>
            </a:r>
            <a:r>
              <a:rPr lang="en-US" dirty="0" smtClean="0">
                <a:hlinkClick r:id="rId5"/>
              </a:rPr>
              <a:t>more details and guide for the meshing script</a:t>
            </a:r>
            <a:r>
              <a:rPr lang="en-US" dirty="0" smtClean="0"/>
              <a:t>).</a:t>
            </a:r>
            <a:endParaRPr lang="en-US" dirty="0"/>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5073505" cy="523220"/>
          </a:xfrm>
          <a:prstGeom prst="rect">
            <a:avLst/>
          </a:prstGeom>
          <a:noFill/>
        </p:spPr>
        <p:txBody>
          <a:bodyPr wrap="none" rtlCol="0">
            <a:spAutoFit/>
          </a:bodyPr>
          <a:lstStyle/>
          <a:p>
            <a:r>
              <a:rPr lang="en-US" sz="2800" b="1" dirty="0">
                <a:solidFill>
                  <a:srgbClr val="0070C0"/>
                </a:solidFill>
              </a:rPr>
              <a:t>Complex Model </a:t>
            </a:r>
            <a:r>
              <a:rPr lang="en-US" sz="2800" b="1" dirty="0" smtClean="0">
                <a:solidFill>
                  <a:srgbClr val="0070C0"/>
                </a:solidFill>
              </a:rPr>
              <a:t>Import to FLUKA</a:t>
            </a:r>
            <a:endParaRPr lang="en-US" sz="2800" b="1" dirty="0">
              <a:solidFill>
                <a:srgbClr val="0070C0"/>
              </a:solidFill>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0992" y="3848116"/>
            <a:ext cx="1119032" cy="1119032"/>
          </a:xfrm>
          <a:prstGeom prst="rect">
            <a:avLst/>
          </a:prstGeom>
        </p:spPr>
      </p:pic>
    </p:spTree>
    <p:extLst>
      <p:ext uri="{BB962C8B-B14F-4D97-AF65-F5344CB8AC3E}">
        <p14:creationId xmlns:p14="http://schemas.microsoft.com/office/powerpoint/2010/main" val="1177295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16</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6757299" cy="523220"/>
          </a:xfrm>
          <a:prstGeom prst="rect">
            <a:avLst/>
          </a:prstGeom>
          <a:noFill/>
        </p:spPr>
        <p:txBody>
          <a:bodyPr wrap="none" rtlCol="0">
            <a:spAutoFit/>
          </a:bodyPr>
          <a:lstStyle/>
          <a:p>
            <a:r>
              <a:rPr lang="en-US" sz="2800" b="1" dirty="0" smtClean="0">
                <a:solidFill>
                  <a:srgbClr val="0070C0"/>
                </a:solidFill>
              </a:rPr>
              <a:t>Radiation Hardness: beam width 10 x 10 um</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6392" t="8877" r="10261" b="6998"/>
          <a:stretch/>
        </p:blipFill>
        <p:spPr>
          <a:xfrm>
            <a:off x="1133657" y="909000"/>
            <a:ext cx="9924686" cy="5040000"/>
          </a:xfrm>
          <a:prstGeom prst="rect">
            <a:avLst/>
          </a:prstGeom>
        </p:spPr>
      </p:pic>
      <p:sp>
        <p:nvSpPr>
          <p:cNvPr id="2" name="TextBox 1"/>
          <p:cNvSpPr txBox="1"/>
          <p:nvPr/>
        </p:nvSpPr>
        <p:spPr>
          <a:xfrm>
            <a:off x="2687541" y="5080885"/>
            <a:ext cx="370614" cy="369332"/>
          </a:xfrm>
          <a:prstGeom prst="rect">
            <a:avLst/>
          </a:prstGeom>
          <a:noFill/>
        </p:spPr>
        <p:txBody>
          <a:bodyPr wrap="none" rtlCol="0">
            <a:spAutoFit/>
          </a:bodyPr>
          <a:lstStyle/>
          <a:p>
            <a:r>
              <a:rPr lang="en-US" dirty="0" smtClean="0"/>
              <a:t>Al</a:t>
            </a:r>
            <a:endParaRPr lang="en-US" dirty="0"/>
          </a:p>
        </p:txBody>
      </p:sp>
      <p:sp>
        <p:nvSpPr>
          <p:cNvPr id="9" name="TextBox 8"/>
          <p:cNvSpPr txBox="1"/>
          <p:nvPr/>
        </p:nvSpPr>
        <p:spPr>
          <a:xfrm>
            <a:off x="8095753" y="5080885"/>
            <a:ext cx="429926" cy="369332"/>
          </a:xfrm>
          <a:prstGeom prst="rect">
            <a:avLst/>
          </a:prstGeom>
          <a:noFill/>
        </p:spPr>
        <p:txBody>
          <a:bodyPr wrap="none" rtlCol="0">
            <a:spAutoFit/>
          </a:bodyPr>
          <a:lstStyle/>
          <a:p>
            <a:r>
              <a:rPr lang="en-US" dirty="0" smtClean="0">
                <a:solidFill>
                  <a:schemeClr val="bg1"/>
                </a:solidFill>
              </a:rPr>
              <a:t>Cu</a:t>
            </a:r>
            <a:endParaRPr lang="en-US" dirty="0">
              <a:solidFill>
                <a:schemeClr val="bg1"/>
              </a:solidFill>
            </a:endParaRPr>
          </a:p>
        </p:txBody>
      </p:sp>
    </p:spTree>
    <p:extLst>
      <p:ext uri="{BB962C8B-B14F-4D97-AF65-F5344CB8AC3E}">
        <p14:creationId xmlns:p14="http://schemas.microsoft.com/office/powerpoint/2010/main" val="4292610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17</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7122784" cy="523220"/>
          </a:xfrm>
          <a:prstGeom prst="rect">
            <a:avLst/>
          </a:prstGeom>
          <a:noFill/>
        </p:spPr>
        <p:txBody>
          <a:bodyPr wrap="none" rtlCol="0">
            <a:spAutoFit/>
          </a:bodyPr>
          <a:lstStyle/>
          <a:p>
            <a:r>
              <a:rPr lang="en-US" sz="2800" b="1" dirty="0" smtClean="0">
                <a:solidFill>
                  <a:srgbClr val="0070C0"/>
                </a:solidFill>
              </a:rPr>
              <a:t>Radiation Hardness: beam width 10</a:t>
            </a:r>
            <a:r>
              <a:rPr lang="ru-RU" sz="2800" b="1" dirty="0" smtClean="0">
                <a:solidFill>
                  <a:srgbClr val="0070C0"/>
                </a:solidFill>
              </a:rPr>
              <a:t>0</a:t>
            </a:r>
            <a:r>
              <a:rPr lang="en-US" sz="2800" b="1" dirty="0" smtClean="0">
                <a:solidFill>
                  <a:srgbClr val="0070C0"/>
                </a:solidFill>
              </a:rPr>
              <a:t> x 10</a:t>
            </a:r>
            <a:r>
              <a:rPr lang="ru-RU" sz="2800" b="1" dirty="0" smtClean="0">
                <a:solidFill>
                  <a:srgbClr val="0070C0"/>
                </a:solidFill>
              </a:rPr>
              <a:t>0</a:t>
            </a:r>
            <a:r>
              <a:rPr lang="en-US" sz="2800" b="1" dirty="0" smtClean="0">
                <a:solidFill>
                  <a:srgbClr val="0070C0"/>
                </a:solidFill>
              </a:rPr>
              <a:t> um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35" t="8098" r="10130" b="6350"/>
          <a:stretch/>
        </p:blipFill>
        <p:spPr>
          <a:xfrm>
            <a:off x="1182003" y="909000"/>
            <a:ext cx="9827994" cy="5040000"/>
          </a:xfrm>
          <a:prstGeom prst="rect">
            <a:avLst/>
          </a:prstGeom>
        </p:spPr>
      </p:pic>
      <p:sp>
        <p:nvSpPr>
          <p:cNvPr id="6" name="TextBox 5"/>
          <p:cNvSpPr txBox="1"/>
          <p:nvPr/>
        </p:nvSpPr>
        <p:spPr>
          <a:xfrm>
            <a:off x="2687541" y="5080885"/>
            <a:ext cx="370614" cy="369332"/>
          </a:xfrm>
          <a:prstGeom prst="rect">
            <a:avLst/>
          </a:prstGeom>
          <a:noFill/>
        </p:spPr>
        <p:txBody>
          <a:bodyPr wrap="none" rtlCol="0">
            <a:spAutoFit/>
          </a:bodyPr>
          <a:lstStyle/>
          <a:p>
            <a:r>
              <a:rPr lang="en-US" dirty="0" smtClean="0"/>
              <a:t>Al</a:t>
            </a:r>
            <a:endParaRPr lang="en-US" dirty="0"/>
          </a:p>
        </p:txBody>
      </p:sp>
      <p:sp>
        <p:nvSpPr>
          <p:cNvPr id="7" name="TextBox 6"/>
          <p:cNvSpPr txBox="1"/>
          <p:nvPr/>
        </p:nvSpPr>
        <p:spPr>
          <a:xfrm>
            <a:off x="8095753" y="5080885"/>
            <a:ext cx="429926" cy="369332"/>
          </a:xfrm>
          <a:prstGeom prst="rect">
            <a:avLst/>
          </a:prstGeom>
          <a:noFill/>
        </p:spPr>
        <p:txBody>
          <a:bodyPr wrap="none" rtlCol="0">
            <a:spAutoFit/>
          </a:bodyPr>
          <a:lstStyle/>
          <a:p>
            <a:r>
              <a:rPr lang="en-US" dirty="0" smtClean="0">
                <a:solidFill>
                  <a:schemeClr val="bg1"/>
                </a:solidFill>
              </a:rPr>
              <a:t>Cu</a:t>
            </a:r>
            <a:endParaRPr lang="en-US" dirty="0">
              <a:solidFill>
                <a:schemeClr val="bg1"/>
              </a:solidFill>
            </a:endParaRPr>
          </a:p>
        </p:txBody>
      </p:sp>
    </p:spTree>
    <p:extLst>
      <p:ext uri="{BB962C8B-B14F-4D97-AF65-F5344CB8AC3E}">
        <p14:creationId xmlns:p14="http://schemas.microsoft.com/office/powerpoint/2010/main" val="1644414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262" t="8358" r="10195" b="6608"/>
          <a:stretch/>
        </p:blipFill>
        <p:spPr>
          <a:xfrm>
            <a:off x="1175086" y="909000"/>
            <a:ext cx="9841828" cy="504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18</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6491201" cy="523220"/>
          </a:xfrm>
          <a:prstGeom prst="rect">
            <a:avLst/>
          </a:prstGeom>
          <a:noFill/>
        </p:spPr>
        <p:txBody>
          <a:bodyPr wrap="none" rtlCol="0">
            <a:spAutoFit/>
          </a:bodyPr>
          <a:lstStyle/>
          <a:p>
            <a:r>
              <a:rPr lang="en-US" sz="2800" b="1" dirty="0" smtClean="0">
                <a:solidFill>
                  <a:srgbClr val="0070C0"/>
                </a:solidFill>
              </a:rPr>
              <a:t>Radiation Hardness: beam width 1 x 1 mm</a:t>
            </a:r>
          </a:p>
        </p:txBody>
      </p:sp>
      <p:sp>
        <p:nvSpPr>
          <p:cNvPr id="7" name="TextBox 6"/>
          <p:cNvSpPr txBox="1"/>
          <p:nvPr/>
        </p:nvSpPr>
        <p:spPr>
          <a:xfrm>
            <a:off x="2687541" y="5080885"/>
            <a:ext cx="370614" cy="369332"/>
          </a:xfrm>
          <a:prstGeom prst="rect">
            <a:avLst/>
          </a:prstGeom>
          <a:noFill/>
        </p:spPr>
        <p:txBody>
          <a:bodyPr wrap="none" rtlCol="0">
            <a:spAutoFit/>
          </a:bodyPr>
          <a:lstStyle/>
          <a:p>
            <a:r>
              <a:rPr lang="en-US" dirty="0" smtClean="0"/>
              <a:t>Al</a:t>
            </a:r>
            <a:endParaRPr lang="en-US" dirty="0"/>
          </a:p>
        </p:txBody>
      </p:sp>
      <p:sp>
        <p:nvSpPr>
          <p:cNvPr id="8" name="TextBox 7"/>
          <p:cNvSpPr txBox="1"/>
          <p:nvPr/>
        </p:nvSpPr>
        <p:spPr>
          <a:xfrm>
            <a:off x="8095753" y="5080885"/>
            <a:ext cx="429926" cy="369332"/>
          </a:xfrm>
          <a:prstGeom prst="rect">
            <a:avLst/>
          </a:prstGeom>
          <a:noFill/>
        </p:spPr>
        <p:txBody>
          <a:bodyPr wrap="none" rtlCol="0">
            <a:spAutoFit/>
          </a:bodyPr>
          <a:lstStyle/>
          <a:p>
            <a:r>
              <a:rPr lang="en-US" dirty="0" smtClean="0">
                <a:solidFill>
                  <a:schemeClr val="bg1"/>
                </a:solidFill>
              </a:rPr>
              <a:t>Cu</a:t>
            </a:r>
            <a:endParaRPr lang="en-US" dirty="0">
              <a:solidFill>
                <a:schemeClr val="bg1"/>
              </a:solidFill>
            </a:endParaRPr>
          </a:p>
        </p:txBody>
      </p:sp>
    </p:spTree>
    <p:extLst>
      <p:ext uri="{BB962C8B-B14F-4D97-AF65-F5344CB8AC3E}">
        <p14:creationId xmlns:p14="http://schemas.microsoft.com/office/powerpoint/2010/main" val="841111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652" t="8229" r="10196" b="6479"/>
          <a:stretch/>
        </p:blipFill>
        <p:spPr>
          <a:xfrm>
            <a:off x="1213020" y="909000"/>
            <a:ext cx="9765960" cy="504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19</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6856685" cy="523220"/>
          </a:xfrm>
          <a:prstGeom prst="rect">
            <a:avLst/>
          </a:prstGeom>
          <a:noFill/>
        </p:spPr>
        <p:txBody>
          <a:bodyPr wrap="none" rtlCol="0">
            <a:spAutoFit/>
          </a:bodyPr>
          <a:lstStyle/>
          <a:p>
            <a:r>
              <a:rPr lang="en-US" sz="2800" b="1" dirty="0" smtClean="0">
                <a:solidFill>
                  <a:srgbClr val="0070C0"/>
                </a:solidFill>
              </a:rPr>
              <a:t>Radiation Hardness: beam width 10 x 10 mm</a:t>
            </a:r>
          </a:p>
        </p:txBody>
      </p:sp>
      <p:sp>
        <p:nvSpPr>
          <p:cNvPr id="7" name="TextBox 6"/>
          <p:cNvSpPr txBox="1"/>
          <p:nvPr/>
        </p:nvSpPr>
        <p:spPr>
          <a:xfrm>
            <a:off x="2687541" y="5080885"/>
            <a:ext cx="370614" cy="369332"/>
          </a:xfrm>
          <a:prstGeom prst="rect">
            <a:avLst/>
          </a:prstGeom>
          <a:noFill/>
        </p:spPr>
        <p:txBody>
          <a:bodyPr wrap="none" rtlCol="0">
            <a:spAutoFit/>
          </a:bodyPr>
          <a:lstStyle/>
          <a:p>
            <a:r>
              <a:rPr lang="en-US" dirty="0" smtClean="0"/>
              <a:t>Al</a:t>
            </a:r>
            <a:endParaRPr lang="en-US" dirty="0"/>
          </a:p>
        </p:txBody>
      </p:sp>
      <p:sp>
        <p:nvSpPr>
          <p:cNvPr id="8" name="TextBox 7"/>
          <p:cNvSpPr txBox="1"/>
          <p:nvPr/>
        </p:nvSpPr>
        <p:spPr>
          <a:xfrm>
            <a:off x="8095753" y="5080885"/>
            <a:ext cx="429926" cy="369332"/>
          </a:xfrm>
          <a:prstGeom prst="rect">
            <a:avLst/>
          </a:prstGeom>
          <a:noFill/>
        </p:spPr>
        <p:txBody>
          <a:bodyPr wrap="none" rtlCol="0">
            <a:spAutoFit/>
          </a:bodyPr>
          <a:lstStyle/>
          <a:p>
            <a:r>
              <a:rPr lang="en-US" dirty="0" smtClean="0">
                <a:solidFill>
                  <a:schemeClr val="bg1"/>
                </a:solidFill>
              </a:rPr>
              <a:t>Cu</a:t>
            </a:r>
            <a:endParaRPr lang="en-US" dirty="0">
              <a:solidFill>
                <a:schemeClr val="bg1"/>
              </a:solidFill>
            </a:endParaRPr>
          </a:p>
        </p:txBody>
      </p:sp>
    </p:spTree>
    <p:extLst>
      <p:ext uri="{BB962C8B-B14F-4D97-AF65-F5344CB8AC3E}">
        <p14:creationId xmlns:p14="http://schemas.microsoft.com/office/powerpoint/2010/main" val="3351581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263352" y="1089458"/>
            <a:ext cx="4792436" cy="5094639"/>
            <a:chOff x="6891492" y="688483"/>
            <a:chExt cx="4792436" cy="5094639"/>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718" r="31322" b="14007"/>
            <a:stretch/>
          </p:blipFill>
          <p:spPr>
            <a:xfrm>
              <a:off x="6891492" y="688483"/>
              <a:ext cx="4792436" cy="5094639"/>
            </a:xfrm>
            <a:prstGeom prst="rect">
              <a:avLst/>
            </a:prstGeom>
          </p:spPr>
        </p:pic>
        <p:sp>
          <p:nvSpPr>
            <p:cNvPr id="7" name="TextBox 6"/>
            <p:cNvSpPr txBox="1"/>
            <p:nvPr/>
          </p:nvSpPr>
          <p:spPr>
            <a:xfrm>
              <a:off x="7358247" y="4658629"/>
              <a:ext cx="586408" cy="261610"/>
            </a:xfrm>
            <a:prstGeom prst="rect">
              <a:avLst/>
            </a:prstGeom>
            <a:solidFill>
              <a:schemeClr val="accent1">
                <a:lumMod val="20000"/>
                <a:lumOff val="80000"/>
              </a:schemeClr>
            </a:solidFill>
          </p:spPr>
          <p:txBody>
            <a:bodyPr wrap="square" rtlCol="0">
              <a:spAutoFit/>
            </a:bodyPr>
            <a:lstStyle>
              <a:defPPr>
                <a:defRPr lang="en-US"/>
              </a:defPPr>
              <a:lvl1pPr lvl="0" algn="ctr">
                <a:defRPr sz="1100">
                  <a:solidFill>
                    <a:prstClr val="black"/>
                  </a:solidFill>
                </a:defRPr>
              </a:lvl1pPr>
            </a:lstStyle>
            <a:p>
              <a:r>
                <a:rPr lang="en-US" dirty="0"/>
                <a:t>Reg_5</a:t>
              </a:r>
            </a:p>
          </p:txBody>
        </p:sp>
        <p:cxnSp>
          <p:nvCxnSpPr>
            <p:cNvPr id="11" name="Elbow Connector 10"/>
            <p:cNvCxnSpPr>
              <a:stCxn id="20" idx="1"/>
            </p:cNvCxnSpPr>
            <p:nvPr/>
          </p:nvCxnSpPr>
          <p:spPr>
            <a:xfrm rot="10800000" flipV="1">
              <a:off x="9337127" y="1512408"/>
              <a:ext cx="216035" cy="427208"/>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7" idx="2"/>
            </p:cNvCxnSpPr>
            <p:nvPr/>
          </p:nvCxnSpPr>
          <p:spPr>
            <a:xfrm rot="16200000" flipH="1">
              <a:off x="7764203" y="4807486"/>
              <a:ext cx="169764" cy="395269"/>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553161" y="1381603"/>
              <a:ext cx="586408" cy="261610"/>
            </a:xfrm>
            <a:prstGeom prst="rect">
              <a:avLst/>
            </a:prstGeom>
            <a:solidFill>
              <a:schemeClr val="accent1">
                <a:lumMod val="20000"/>
                <a:lumOff val="80000"/>
              </a:schemeClr>
            </a:solidFill>
          </p:spPr>
          <p:txBody>
            <a:bodyPr wrap="square" rtlCol="0">
              <a:spAutoFit/>
            </a:bodyPr>
            <a:lstStyle>
              <a:defPPr>
                <a:defRPr lang="en-US"/>
              </a:defPPr>
              <a:lvl1pPr lvl="0" algn="ctr">
                <a:defRPr sz="1100">
                  <a:solidFill>
                    <a:prstClr val="black"/>
                  </a:solidFill>
                </a:defRPr>
              </a:lvl1pPr>
            </a:lstStyle>
            <a:p>
              <a:r>
                <a:rPr lang="en-US" dirty="0"/>
                <a:t>Reg_3</a:t>
              </a:r>
            </a:p>
          </p:txBody>
        </p:sp>
        <p:cxnSp>
          <p:nvCxnSpPr>
            <p:cNvPr id="23" name="Elbow Connector 22"/>
            <p:cNvCxnSpPr>
              <a:stCxn id="24" idx="1"/>
            </p:cNvCxnSpPr>
            <p:nvPr/>
          </p:nvCxnSpPr>
          <p:spPr>
            <a:xfrm rot="10800000" flipV="1">
              <a:off x="10336696" y="2786539"/>
              <a:ext cx="723900" cy="330372"/>
            </a:xfrm>
            <a:prstGeom prst="bentConnector3">
              <a:avLst>
                <a:gd name="adj1" fmla="val 50000"/>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060596" y="2655734"/>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Reg_1</a:t>
              </a:r>
              <a:endParaRPr lang="en-US" sz="1100" dirty="0">
                <a:solidFill>
                  <a:prstClr val="black"/>
                </a:solidFill>
              </a:endParaRPr>
            </a:p>
          </p:txBody>
        </p:sp>
        <p:cxnSp>
          <p:nvCxnSpPr>
            <p:cNvPr id="36" name="Elbow Connector 35"/>
            <p:cNvCxnSpPr>
              <a:stCxn id="37" idx="2"/>
            </p:cNvCxnSpPr>
            <p:nvPr/>
          </p:nvCxnSpPr>
          <p:spPr>
            <a:xfrm rot="16200000" flipH="1">
              <a:off x="8154239" y="3219415"/>
              <a:ext cx="246777" cy="665945"/>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51451" y="3167390"/>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Reg_2</a:t>
              </a:r>
              <a:endParaRPr lang="en-US" sz="1100" dirty="0">
                <a:solidFill>
                  <a:prstClr val="black"/>
                </a:solidFill>
              </a:endParaRPr>
            </a:p>
          </p:txBody>
        </p:sp>
        <p:cxnSp>
          <p:nvCxnSpPr>
            <p:cNvPr id="40" name="Elbow Connector 39"/>
            <p:cNvCxnSpPr>
              <a:stCxn id="41" idx="0"/>
            </p:cNvCxnSpPr>
            <p:nvPr/>
          </p:nvCxnSpPr>
          <p:spPr>
            <a:xfrm rot="16200000" flipV="1">
              <a:off x="8725829" y="3979698"/>
              <a:ext cx="302094" cy="532547"/>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849945" y="4397019"/>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Reg_6</a:t>
              </a:r>
              <a:endParaRPr lang="en-US" sz="1100" dirty="0">
                <a:solidFill>
                  <a:prstClr val="black"/>
                </a:solidFill>
              </a:endParaRPr>
            </a:p>
          </p:txBody>
        </p:sp>
        <p:cxnSp>
          <p:nvCxnSpPr>
            <p:cNvPr id="44" name="Elbow Connector 43"/>
            <p:cNvCxnSpPr>
              <a:stCxn id="45" idx="0"/>
            </p:cNvCxnSpPr>
            <p:nvPr/>
          </p:nvCxnSpPr>
          <p:spPr>
            <a:xfrm rot="16200000" flipV="1">
              <a:off x="9659277" y="3489233"/>
              <a:ext cx="302094" cy="532547"/>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783393" y="3906554"/>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Reg_7</a:t>
              </a:r>
              <a:endParaRPr lang="en-US" sz="1100" dirty="0">
                <a:solidFill>
                  <a:prstClr val="black"/>
                </a:solidFill>
              </a:endParaRPr>
            </a:p>
          </p:txBody>
        </p:sp>
        <p:cxnSp>
          <p:nvCxnSpPr>
            <p:cNvPr id="46" name="Elbow Connector 45"/>
            <p:cNvCxnSpPr>
              <a:stCxn id="47" idx="0"/>
            </p:cNvCxnSpPr>
            <p:nvPr/>
          </p:nvCxnSpPr>
          <p:spPr>
            <a:xfrm rot="16200000" flipV="1">
              <a:off x="10643276" y="3582866"/>
              <a:ext cx="302094" cy="532547"/>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767392" y="4000187"/>
              <a:ext cx="586408" cy="261610"/>
            </a:xfrm>
            <a:prstGeom prst="rect">
              <a:avLst/>
            </a:prstGeom>
            <a:solidFill>
              <a:schemeClr val="accent1">
                <a:lumMod val="20000"/>
                <a:lumOff val="80000"/>
              </a:schemeClr>
            </a:solidFill>
          </p:spPr>
          <p:txBody>
            <a:bodyPr wrap="square" rtlCol="0">
              <a:spAutoFit/>
            </a:bodyPr>
            <a:lstStyle/>
            <a:p>
              <a:pPr lvl="0" algn="ctr">
                <a:defRPr/>
              </a:pPr>
              <a:r>
                <a:rPr lang="en-US" sz="1100" dirty="0" smtClean="0">
                  <a:solidFill>
                    <a:prstClr val="black"/>
                  </a:solidFill>
                </a:rPr>
                <a:t>Reg_8</a:t>
              </a:r>
              <a:endParaRPr lang="en-US" sz="1100" dirty="0">
                <a:solidFill>
                  <a:prstClr val="black"/>
                </a:solidFill>
              </a:endParaRPr>
            </a:p>
          </p:txBody>
        </p:sp>
        <p:cxnSp>
          <p:nvCxnSpPr>
            <p:cNvPr id="48" name="Elbow Connector 47"/>
            <p:cNvCxnSpPr>
              <a:stCxn id="49" idx="3"/>
            </p:cNvCxnSpPr>
            <p:nvPr/>
          </p:nvCxnSpPr>
          <p:spPr>
            <a:xfrm>
              <a:off x="9510091" y="2839626"/>
              <a:ext cx="135835" cy="432900"/>
            </a:xfrm>
            <a:prstGeom prst="bentConnector2">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923683" y="2708821"/>
              <a:ext cx="586408" cy="261610"/>
            </a:xfrm>
            <a:prstGeom prst="rect">
              <a:avLst/>
            </a:prstGeom>
            <a:solidFill>
              <a:schemeClr val="accent1">
                <a:lumMod val="20000"/>
                <a:lumOff val="80000"/>
              </a:schemeClr>
            </a:solidFill>
          </p:spPr>
          <p:txBody>
            <a:bodyPr wrap="square" rtlCol="0">
              <a:spAutoFit/>
            </a:bodyPr>
            <a:lstStyle>
              <a:defPPr>
                <a:defRPr lang="en-US"/>
              </a:defPPr>
              <a:lvl1pPr lvl="0" algn="ctr">
                <a:defRPr sz="1100">
                  <a:solidFill>
                    <a:prstClr val="black"/>
                  </a:solidFill>
                </a:defRPr>
              </a:lvl1pPr>
            </a:lstStyle>
            <a:p>
              <a:r>
                <a:rPr lang="en-US" dirty="0" smtClean="0"/>
                <a:t>Reg_4</a:t>
              </a:r>
              <a:endParaRPr lang="en-US" dirty="0"/>
            </a:p>
          </p:txBody>
        </p:sp>
      </p:grpSp>
      <p:sp>
        <p:nvSpPr>
          <p:cNvPr id="4" name="Slide Number Placeholder 3"/>
          <p:cNvSpPr>
            <a:spLocks noGrp="1"/>
          </p:cNvSpPr>
          <p:nvPr>
            <p:ph type="sldNum" sz="quarter" idx="12"/>
          </p:nvPr>
        </p:nvSpPr>
        <p:spPr/>
        <p:txBody>
          <a:bodyPr/>
          <a:lstStyle/>
          <a:p>
            <a:fld id="{EBBA4472-F842-4EA0-94C8-9D62062CA9D8}" type="slidenum">
              <a:rPr lang="en-US" smtClean="0"/>
              <a:t>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97966461"/>
              </p:ext>
            </p:extLst>
          </p:nvPr>
        </p:nvGraphicFramePr>
        <p:xfrm>
          <a:off x="5406911" y="1782578"/>
          <a:ext cx="6572558" cy="3337560"/>
        </p:xfrm>
        <a:graphic>
          <a:graphicData uri="http://schemas.openxmlformats.org/drawingml/2006/table">
            <a:tbl>
              <a:tblPr firstRow="1" bandRow="1">
                <a:tableStyleId>{5C22544A-7EE6-4342-B048-85BDC9FD1C3A}</a:tableStyleId>
              </a:tblPr>
              <a:tblGrid>
                <a:gridCol w="2356231">
                  <a:extLst>
                    <a:ext uri="{9D8B030D-6E8A-4147-A177-3AD203B41FA5}">
                      <a16:colId xmlns:a16="http://schemas.microsoft.com/office/drawing/2014/main" val="2044462171"/>
                    </a:ext>
                  </a:extLst>
                </a:gridCol>
                <a:gridCol w="1499665">
                  <a:extLst>
                    <a:ext uri="{9D8B030D-6E8A-4147-A177-3AD203B41FA5}">
                      <a16:colId xmlns:a16="http://schemas.microsoft.com/office/drawing/2014/main" val="2864431383"/>
                    </a:ext>
                  </a:extLst>
                </a:gridCol>
                <a:gridCol w="1499665">
                  <a:extLst>
                    <a:ext uri="{9D8B030D-6E8A-4147-A177-3AD203B41FA5}">
                      <a16:colId xmlns:a16="http://schemas.microsoft.com/office/drawing/2014/main" val="3571330351"/>
                    </a:ext>
                  </a:extLst>
                </a:gridCol>
                <a:gridCol w="1216997">
                  <a:extLst>
                    <a:ext uri="{9D8B030D-6E8A-4147-A177-3AD203B41FA5}">
                      <a16:colId xmlns:a16="http://schemas.microsoft.com/office/drawing/2014/main" val="1745116300"/>
                    </a:ext>
                  </a:extLst>
                </a:gridCol>
              </a:tblGrid>
              <a:tr h="370840">
                <a:tc>
                  <a:txBody>
                    <a:bodyPr/>
                    <a:lstStyle/>
                    <a:p>
                      <a:r>
                        <a:rPr lang="en-US" sz="1400" dirty="0" smtClean="0"/>
                        <a:t>Element</a:t>
                      </a:r>
                      <a:endParaRPr lang="en-US" sz="1400" dirty="0"/>
                    </a:p>
                  </a:txBody>
                  <a:tcPr/>
                </a:tc>
                <a:tc>
                  <a:txBody>
                    <a:bodyPr/>
                    <a:lstStyle/>
                    <a:p>
                      <a:r>
                        <a:rPr lang="en-US" sz="1400" b="1" kern="1200" dirty="0" smtClean="0">
                          <a:solidFill>
                            <a:schemeClr val="lt1"/>
                          </a:solidFill>
                          <a:latin typeface="+mn-lt"/>
                          <a:ea typeface="+mn-ea"/>
                          <a:cs typeface="+mn-cs"/>
                        </a:rPr>
                        <a:t>Dimensions, mm</a:t>
                      </a:r>
                      <a:endParaRPr lang="en-US" sz="1400" b="1" kern="1200" dirty="0">
                        <a:solidFill>
                          <a:schemeClr val="lt1"/>
                        </a:solidFill>
                        <a:latin typeface="+mn-lt"/>
                        <a:ea typeface="+mn-ea"/>
                        <a:cs typeface="+mn-cs"/>
                      </a:endParaRPr>
                    </a:p>
                  </a:txBody>
                  <a:tcPr/>
                </a:tc>
                <a:tc>
                  <a:txBody>
                    <a:bodyPr/>
                    <a:lstStyle/>
                    <a:p>
                      <a:r>
                        <a:rPr lang="en-US" sz="1400" dirty="0" smtClean="0"/>
                        <a:t>Material</a:t>
                      </a:r>
                      <a:endParaRPr lang="en-US" sz="1400" dirty="0"/>
                    </a:p>
                  </a:txBody>
                  <a:tcPr/>
                </a:tc>
                <a:tc>
                  <a:txBody>
                    <a:bodyPr/>
                    <a:lstStyle/>
                    <a:p>
                      <a:r>
                        <a:rPr lang="en-US" sz="1400" dirty="0" smtClean="0"/>
                        <a:t>Model region</a:t>
                      </a:r>
                      <a:endParaRPr lang="en-US" sz="1400" dirty="0"/>
                    </a:p>
                  </a:txBody>
                  <a:tcPr/>
                </a:tc>
                <a:extLst>
                  <a:ext uri="{0D108BD9-81ED-4DB2-BD59-A6C34878D82A}">
                    <a16:rowId xmlns:a16="http://schemas.microsoft.com/office/drawing/2014/main" val="3723532844"/>
                  </a:ext>
                </a:extLst>
              </a:tr>
              <a:tr h="370840">
                <a:tc>
                  <a:txBody>
                    <a:bodyPr/>
                    <a:lstStyle/>
                    <a:p>
                      <a:r>
                        <a:rPr lang="en-US" sz="1400" dirty="0" smtClean="0"/>
                        <a:t>Top Concrete Shield (TCS)</a:t>
                      </a:r>
                      <a:endParaRPr lang="en-US" sz="1400" dirty="0"/>
                    </a:p>
                  </a:txBody>
                  <a:tcPr/>
                </a:tc>
                <a:tc rowSpan="2">
                  <a:txBody>
                    <a:bodyPr/>
                    <a:lstStyle/>
                    <a:p>
                      <a:r>
                        <a:rPr lang="pt-BR" sz="1400" kern="1200" dirty="0" smtClean="0">
                          <a:solidFill>
                            <a:schemeClr val="dk1"/>
                          </a:solidFill>
                          <a:latin typeface="+mn-lt"/>
                          <a:ea typeface="+mn-ea"/>
                          <a:cs typeface="+mn-cs"/>
                        </a:rPr>
                        <a:t>950 x 1200 x h530</a:t>
                      </a:r>
                      <a:endParaRPr lang="en-US" sz="1400" kern="1200" dirty="0">
                        <a:solidFill>
                          <a:schemeClr val="dk1"/>
                        </a:solidFill>
                        <a:latin typeface="+mn-lt"/>
                        <a:ea typeface="+mn-ea"/>
                        <a:cs typeface="+mn-cs"/>
                      </a:endParaRPr>
                    </a:p>
                  </a:txBody>
                  <a:tcPr anchor="ctr"/>
                </a:tc>
                <a:tc>
                  <a:txBody>
                    <a:bodyPr/>
                    <a:lstStyle/>
                    <a:p>
                      <a:r>
                        <a:rPr lang="en-US" sz="1400" dirty="0" smtClean="0"/>
                        <a:t>Concrete Portland</a:t>
                      </a:r>
                      <a:endParaRPr lang="en-US" sz="1400" dirty="0"/>
                    </a:p>
                  </a:txBody>
                  <a:tcPr/>
                </a:tc>
                <a:tc>
                  <a:txBody>
                    <a:bodyPr/>
                    <a:lstStyle/>
                    <a:p>
                      <a:pPr algn="ctr"/>
                      <a:r>
                        <a:rPr lang="en-US" sz="1400" dirty="0" smtClean="0"/>
                        <a:t>Reg_3</a:t>
                      </a:r>
                      <a:endParaRPr lang="en-US" sz="1400" dirty="0"/>
                    </a:p>
                  </a:txBody>
                  <a:tcPr/>
                </a:tc>
                <a:extLst>
                  <a:ext uri="{0D108BD9-81ED-4DB2-BD59-A6C34878D82A}">
                    <a16:rowId xmlns:a16="http://schemas.microsoft.com/office/drawing/2014/main" val="158556906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Bottom Concrete Shield (BCS)</a:t>
                      </a:r>
                    </a:p>
                  </a:txBody>
                  <a:tcPr/>
                </a:tc>
                <a:tc vMerge="1">
                  <a:txBody>
                    <a:bodyPr/>
                    <a:lstStyle/>
                    <a:p>
                      <a:endParaRPr lang="en-US" sz="1400" dirty="0"/>
                    </a:p>
                  </a:txBody>
                  <a:tcPr/>
                </a:tc>
                <a:tc>
                  <a:txBody>
                    <a:bodyPr/>
                    <a:lstStyle/>
                    <a:p>
                      <a:r>
                        <a:rPr lang="en-US" sz="1400" dirty="0" smtClean="0"/>
                        <a:t>Concrete Portland</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Reg_5</a:t>
                      </a:r>
                    </a:p>
                  </a:txBody>
                  <a:tcPr/>
                </a:tc>
                <a:extLst>
                  <a:ext uri="{0D108BD9-81ED-4DB2-BD59-A6C34878D82A}">
                    <a16:rowId xmlns:a16="http://schemas.microsoft.com/office/drawing/2014/main" val="2472782357"/>
                  </a:ext>
                </a:extLst>
              </a:tr>
              <a:tr h="370840">
                <a:tc>
                  <a:txBody>
                    <a:bodyPr/>
                    <a:lstStyle/>
                    <a:p>
                      <a:r>
                        <a:rPr lang="en-US" sz="1400" dirty="0" smtClean="0"/>
                        <a:t>Copper back</a:t>
                      </a:r>
                      <a:endParaRPr lang="en-US" sz="1400" dirty="0"/>
                    </a:p>
                  </a:txBody>
                  <a:tcPr/>
                </a:tc>
                <a:tc>
                  <a:txBody>
                    <a:bodyPr/>
                    <a:lstStyle/>
                    <a:p>
                      <a:r>
                        <a:rPr lang="en-US" sz="1400" dirty="0" smtClean="0"/>
                        <a:t>D260 x L300</a:t>
                      </a:r>
                      <a:endParaRPr lang="en-US" sz="1400" dirty="0"/>
                    </a:p>
                  </a:txBody>
                  <a:tcPr/>
                </a:tc>
                <a:tc>
                  <a:txBody>
                    <a:bodyPr/>
                    <a:lstStyle/>
                    <a:p>
                      <a:r>
                        <a:rPr lang="en-US" sz="1400" dirty="0" smtClean="0"/>
                        <a:t>Copper</a:t>
                      </a:r>
                      <a:endParaRPr lang="en-US" sz="1400" dirty="0"/>
                    </a:p>
                  </a:txBody>
                  <a:tcPr/>
                </a:tc>
                <a:tc>
                  <a:txBody>
                    <a:bodyPr/>
                    <a:lstStyle/>
                    <a:p>
                      <a:pPr algn="ctr"/>
                      <a:r>
                        <a:rPr lang="en-US" sz="1400" dirty="0" smtClean="0"/>
                        <a:t>Reg_1</a:t>
                      </a:r>
                      <a:endParaRPr lang="en-US" sz="1400" dirty="0"/>
                    </a:p>
                  </a:txBody>
                  <a:tcPr/>
                </a:tc>
                <a:extLst>
                  <a:ext uri="{0D108BD9-81ED-4DB2-BD59-A6C34878D82A}">
                    <a16:rowId xmlns:a16="http://schemas.microsoft.com/office/drawing/2014/main" val="381021217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Copper shield</a:t>
                      </a:r>
                    </a:p>
                  </a:txBody>
                  <a:tcPr/>
                </a:tc>
                <a:tc>
                  <a:txBody>
                    <a:bodyPr/>
                    <a:lstStyle/>
                    <a:p>
                      <a:r>
                        <a:rPr lang="en-US" sz="1400" dirty="0" smtClean="0"/>
                        <a:t>D260, d130, L200</a:t>
                      </a:r>
                      <a:endParaRPr lang="en-US" sz="1400" dirty="0"/>
                    </a:p>
                  </a:txBody>
                  <a:tcPr/>
                </a:tc>
                <a:tc>
                  <a:txBody>
                    <a:bodyPr/>
                    <a:lstStyle/>
                    <a:p>
                      <a:r>
                        <a:rPr lang="en-US" sz="1400" dirty="0" smtClean="0"/>
                        <a:t>Copper</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Reg_4</a:t>
                      </a:r>
                    </a:p>
                  </a:txBody>
                  <a:tcPr/>
                </a:tc>
                <a:extLst>
                  <a:ext uri="{0D108BD9-81ED-4DB2-BD59-A6C34878D82A}">
                    <a16:rowId xmlns:a16="http://schemas.microsoft.com/office/drawing/2014/main" val="3782416965"/>
                  </a:ext>
                </a:extLst>
              </a:tr>
              <a:tr h="370840">
                <a:tc>
                  <a:txBody>
                    <a:bodyPr/>
                    <a:lstStyle/>
                    <a:p>
                      <a:r>
                        <a:rPr lang="en-US" sz="1400" dirty="0" smtClean="0"/>
                        <a:t>Beam Transport</a:t>
                      </a:r>
                      <a:r>
                        <a:rPr lang="en-US" sz="1400" baseline="0" dirty="0" smtClean="0"/>
                        <a:t> Pipe (BTP)</a:t>
                      </a:r>
                      <a:endParaRPr lang="en-US" sz="1400" dirty="0"/>
                    </a:p>
                  </a:txBody>
                  <a:tcPr/>
                </a:tc>
                <a:tc>
                  <a:txBody>
                    <a:bodyPr/>
                    <a:lstStyle/>
                    <a:p>
                      <a:r>
                        <a:rPr lang="en-US" sz="1400" dirty="0" smtClean="0"/>
                        <a:t>Di40, De43</a:t>
                      </a:r>
                      <a:endParaRPr lang="en-US" sz="1400" dirty="0"/>
                    </a:p>
                  </a:txBody>
                  <a:tcPr/>
                </a:tc>
                <a:tc>
                  <a:txBody>
                    <a:bodyPr/>
                    <a:lstStyle/>
                    <a:p>
                      <a:r>
                        <a:rPr lang="en-US" sz="1400" dirty="0" smtClean="0"/>
                        <a:t>Steel</a:t>
                      </a:r>
                      <a:endParaRPr lang="en-US" sz="1400" dirty="0"/>
                    </a:p>
                  </a:txBody>
                  <a:tcPr/>
                </a:tc>
                <a:tc>
                  <a:txBody>
                    <a:bodyPr/>
                    <a:lstStyle/>
                    <a:p>
                      <a:pPr algn="ctr"/>
                      <a:r>
                        <a:rPr lang="en-US" sz="1400" dirty="0" smtClean="0"/>
                        <a:t>Reg_2</a:t>
                      </a:r>
                      <a:endParaRPr lang="en-US" sz="1400" dirty="0"/>
                    </a:p>
                  </a:txBody>
                  <a:tcPr/>
                </a:tc>
                <a:extLst>
                  <a:ext uri="{0D108BD9-81ED-4DB2-BD59-A6C34878D82A}">
                    <a16:rowId xmlns:a16="http://schemas.microsoft.com/office/drawing/2014/main" val="3662861353"/>
                  </a:ext>
                </a:extLst>
              </a:tr>
              <a:tr h="370840">
                <a:tc>
                  <a:txBody>
                    <a:bodyPr/>
                    <a:lstStyle/>
                    <a:p>
                      <a:r>
                        <a:rPr lang="en-US" sz="1400" dirty="0" smtClean="0"/>
                        <a:t>Metal plate</a:t>
                      </a:r>
                      <a:endParaRPr lang="en-US" sz="1400" dirty="0"/>
                    </a:p>
                  </a:txBody>
                  <a:tcPr/>
                </a:tc>
                <a:tc>
                  <a:txBody>
                    <a:bodyPr/>
                    <a:lstStyle/>
                    <a:p>
                      <a:r>
                        <a:rPr lang="en-US" sz="1400" dirty="0" smtClean="0"/>
                        <a:t>W400, L800, t10</a:t>
                      </a:r>
                      <a:endParaRPr lang="en-US" sz="1400" dirty="0"/>
                    </a:p>
                  </a:txBody>
                  <a:tcPr/>
                </a:tc>
                <a:tc>
                  <a:txBody>
                    <a:bodyPr/>
                    <a:lstStyle/>
                    <a:p>
                      <a:r>
                        <a:rPr lang="en-US" sz="1400" dirty="0" smtClean="0"/>
                        <a:t>Steel</a:t>
                      </a:r>
                      <a:endParaRPr lang="en-US" sz="1400" dirty="0"/>
                    </a:p>
                  </a:txBody>
                  <a:tcPr/>
                </a:tc>
                <a:tc>
                  <a:txBody>
                    <a:bodyPr/>
                    <a:lstStyle/>
                    <a:p>
                      <a:pPr algn="ctr"/>
                      <a:r>
                        <a:rPr lang="en-US" sz="1400" dirty="0" smtClean="0"/>
                        <a:t>Reg_8</a:t>
                      </a:r>
                      <a:endParaRPr lang="en-US" sz="1400" dirty="0"/>
                    </a:p>
                  </a:txBody>
                  <a:tcPr/>
                </a:tc>
                <a:extLst>
                  <a:ext uri="{0D108BD9-81ED-4DB2-BD59-A6C34878D82A}">
                    <a16:rowId xmlns:a16="http://schemas.microsoft.com/office/drawing/2014/main" val="4005987715"/>
                  </a:ext>
                </a:extLst>
              </a:tr>
              <a:tr h="370840">
                <a:tc>
                  <a:txBody>
                    <a:bodyPr/>
                    <a:lstStyle/>
                    <a:p>
                      <a:r>
                        <a:rPr lang="en-US" sz="1400" dirty="0" smtClean="0"/>
                        <a:t>Beam</a:t>
                      </a:r>
                      <a:r>
                        <a:rPr lang="en-US" sz="1400" baseline="0" dirty="0" smtClean="0"/>
                        <a:t> Dump </a:t>
                      </a:r>
                      <a:r>
                        <a:rPr lang="en-US" sz="1400" dirty="0" smtClean="0"/>
                        <a:t>Core (BDC)</a:t>
                      </a:r>
                      <a:endParaRPr lang="en-US" sz="1400" dirty="0"/>
                    </a:p>
                  </a:txBody>
                  <a:tcPr/>
                </a:tc>
                <a:tc>
                  <a:txBody>
                    <a:bodyPr/>
                    <a:lstStyle/>
                    <a:p>
                      <a:r>
                        <a:rPr lang="en-US" sz="1400" dirty="0" smtClean="0"/>
                        <a:t>D130, L200</a:t>
                      </a:r>
                      <a:endParaRPr lang="en-US" sz="1400" dirty="0"/>
                    </a:p>
                  </a:txBody>
                  <a:tcPr/>
                </a:tc>
                <a:tc>
                  <a:txBody>
                    <a:bodyPr/>
                    <a:lstStyle/>
                    <a:p>
                      <a:r>
                        <a:rPr lang="en-US" sz="1400" dirty="0" smtClean="0"/>
                        <a:t>Aluminum</a:t>
                      </a:r>
                      <a:endParaRPr lang="en-US" sz="1400" dirty="0"/>
                    </a:p>
                  </a:txBody>
                  <a:tcPr/>
                </a:tc>
                <a:tc>
                  <a:txBody>
                    <a:bodyPr/>
                    <a:lstStyle/>
                    <a:p>
                      <a:pPr algn="ctr"/>
                      <a:r>
                        <a:rPr lang="en-US" sz="1400" dirty="0" smtClean="0"/>
                        <a:t>Reg_7</a:t>
                      </a:r>
                      <a:endParaRPr lang="en-US" sz="1400" dirty="0"/>
                    </a:p>
                  </a:txBody>
                  <a:tcPr/>
                </a:tc>
                <a:extLst>
                  <a:ext uri="{0D108BD9-81ED-4DB2-BD59-A6C34878D82A}">
                    <a16:rowId xmlns:a16="http://schemas.microsoft.com/office/drawing/2014/main" val="3130324305"/>
                  </a:ext>
                </a:extLst>
              </a:tr>
              <a:tr h="370840">
                <a:tc>
                  <a:txBody>
                    <a:bodyPr/>
                    <a:lstStyle/>
                    <a:p>
                      <a:r>
                        <a:rPr lang="en-US" sz="1400" dirty="0" smtClean="0"/>
                        <a:t>Beam Exit</a:t>
                      </a:r>
                      <a:r>
                        <a:rPr lang="en-US" sz="1400" baseline="0" dirty="0" smtClean="0"/>
                        <a:t> Pipe (BEP)</a:t>
                      </a:r>
                      <a:endParaRPr lang="en-US" sz="1400" dirty="0"/>
                    </a:p>
                  </a:txBody>
                  <a:tcPr/>
                </a:tc>
                <a:tc>
                  <a:txBody>
                    <a:bodyPr/>
                    <a:lstStyle/>
                    <a:p>
                      <a:r>
                        <a:rPr lang="en-US" sz="1400" dirty="0" smtClean="0"/>
                        <a:t>Di63, De67</a:t>
                      </a:r>
                      <a:endParaRPr lang="en-US" sz="1400" dirty="0"/>
                    </a:p>
                  </a:txBody>
                  <a:tcPr/>
                </a:tc>
                <a:tc>
                  <a:txBody>
                    <a:bodyPr/>
                    <a:lstStyle/>
                    <a:p>
                      <a:r>
                        <a:rPr lang="en-US" sz="1400" dirty="0" smtClean="0"/>
                        <a:t>Aluminum</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Reg_6</a:t>
                      </a:r>
                    </a:p>
                  </a:txBody>
                  <a:tcPr/>
                </a:tc>
                <a:extLst>
                  <a:ext uri="{0D108BD9-81ED-4DB2-BD59-A6C34878D82A}">
                    <a16:rowId xmlns:a16="http://schemas.microsoft.com/office/drawing/2014/main" val="2394200366"/>
                  </a:ext>
                </a:extLst>
              </a:tr>
            </a:tbl>
          </a:graphicData>
        </a:graphic>
      </p:graphicFrame>
      <p:sp>
        <p:nvSpPr>
          <p:cNvPr id="52" name="TextBox 51">
            <a:extLst>
              <a:ext uri="{FF2B5EF4-FFF2-40B4-BE49-F238E27FC236}">
                <a16:creationId xmlns:a16="http://schemas.microsoft.com/office/drawing/2014/main" id="{B1069FC5-E886-4096-96C1-C70DA064CB7E}"/>
              </a:ext>
            </a:extLst>
          </p:cNvPr>
          <p:cNvSpPr txBox="1"/>
          <p:nvPr/>
        </p:nvSpPr>
        <p:spPr>
          <a:xfrm>
            <a:off x="263352" y="260648"/>
            <a:ext cx="7481022" cy="523220"/>
          </a:xfrm>
          <a:prstGeom prst="rect">
            <a:avLst/>
          </a:prstGeom>
          <a:noFill/>
        </p:spPr>
        <p:txBody>
          <a:bodyPr wrap="none" rtlCol="0">
            <a:spAutoFit/>
          </a:bodyPr>
          <a:lstStyle/>
          <a:p>
            <a:r>
              <a:rPr lang="en-US" sz="2800" b="1" dirty="0" smtClean="0">
                <a:solidFill>
                  <a:srgbClr val="0070C0"/>
                </a:solidFill>
              </a:rPr>
              <a:t>BEAM DUMP: Geometry </a:t>
            </a:r>
            <a:r>
              <a:rPr lang="en-US" sz="2800" b="1" dirty="0">
                <a:solidFill>
                  <a:srgbClr val="0070C0"/>
                </a:solidFill>
              </a:rPr>
              <a:t>and Model </a:t>
            </a:r>
            <a:r>
              <a:rPr lang="en-US" sz="2800" b="1" dirty="0" smtClean="0">
                <a:solidFill>
                  <a:srgbClr val="0070C0"/>
                </a:solidFill>
              </a:rPr>
              <a:t>Components</a:t>
            </a:r>
            <a:endParaRPr lang="en-US" sz="2800" b="1" dirty="0">
              <a:solidFill>
                <a:srgbClr val="0070C0"/>
              </a:solidFill>
            </a:endParaRPr>
          </a:p>
        </p:txBody>
      </p:sp>
    </p:spTree>
    <p:extLst>
      <p:ext uri="{BB962C8B-B14F-4D97-AF65-F5344CB8AC3E}">
        <p14:creationId xmlns:p14="http://schemas.microsoft.com/office/powerpoint/2010/main" val="4281559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6973" t="8315" r="11388" b="4807"/>
          <a:stretch/>
        </p:blipFill>
        <p:spPr>
          <a:xfrm>
            <a:off x="6066813" y="1089000"/>
            <a:ext cx="5740800" cy="468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20</a:t>
            </a:fld>
            <a:endParaRPr lang="en-US"/>
          </a:p>
        </p:txBody>
      </p:sp>
      <p:sp>
        <p:nvSpPr>
          <p:cNvPr id="6" name="TextBox 5">
            <a:extLst>
              <a:ext uri="{FF2B5EF4-FFF2-40B4-BE49-F238E27FC236}">
                <a16:creationId xmlns:a16="http://schemas.microsoft.com/office/drawing/2014/main" id="{B1069FC5-E886-4096-96C1-C70DA064CB7E}"/>
              </a:ext>
            </a:extLst>
          </p:cNvPr>
          <p:cNvSpPr txBox="1"/>
          <p:nvPr/>
        </p:nvSpPr>
        <p:spPr>
          <a:xfrm>
            <a:off x="263352" y="260648"/>
            <a:ext cx="5205143" cy="523220"/>
          </a:xfrm>
          <a:prstGeom prst="rect">
            <a:avLst/>
          </a:prstGeom>
          <a:noFill/>
        </p:spPr>
        <p:txBody>
          <a:bodyPr wrap="none" rtlCol="0">
            <a:spAutoFit/>
          </a:bodyPr>
          <a:lstStyle/>
          <a:p>
            <a:r>
              <a:rPr lang="en-US" sz="2800" b="1" dirty="0" smtClean="0">
                <a:solidFill>
                  <a:srgbClr val="0070C0"/>
                </a:solidFill>
              </a:rPr>
              <a:t>Radiation </a:t>
            </a:r>
            <a:r>
              <a:rPr lang="en-US" sz="2800" b="1" dirty="0">
                <a:solidFill>
                  <a:srgbClr val="0070C0"/>
                </a:solidFill>
              </a:rPr>
              <a:t>R</a:t>
            </a:r>
            <a:r>
              <a:rPr lang="en-US" sz="2800" b="1" dirty="0" smtClean="0">
                <a:solidFill>
                  <a:srgbClr val="0070C0"/>
                </a:solidFill>
              </a:rPr>
              <a:t>esistance: limits check</a:t>
            </a:r>
          </a:p>
        </p:txBody>
      </p:sp>
      <p:sp>
        <p:nvSpPr>
          <p:cNvPr id="9" name="Right Arrow 8"/>
          <p:cNvSpPr/>
          <p:nvPr/>
        </p:nvSpPr>
        <p:spPr>
          <a:xfrm>
            <a:off x="4642236" y="3186684"/>
            <a:ext cx="64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537763" y="595012"/>
            <a:ext cx="3962675" cy="5667976"/>
          </a:xfrm>
          <a:prstGeom prst="rect">
            <a:avLst/>
          </a:prstGeom>
        </p:spPr>
      </p:pic>
    </p:spTree>
    <p:extLst>
      <p:ext uri="{BB962C8B-B14F-4D97-AF65-F5344CB8AC3E}">
        <p14:creationId xmlns:p14="http://schemas.microsoft.com/office/powerpoint/2010/main" val="1626529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21</a:t>
            </a:fld>
            <a:endParaRPr lang="en-US"/>
          </a:p>
        </p:txBody>
      </p:sp>
      <p:sp>
        <p:nvSpPr>
          <p:cNvPr id="8" name="TextBox 7">
            <a:extLst>
              <a:ext uri="{FF2B5EF4-FFF2-40B4-BE49-F238E27FC236}">
                <a16:creationId xmlns:a16="http://schemas.microsoft.com/office/drawing/2014/main" id="{B1069FC5-E886-4096-96C1-C70DA064CB7E}"/>
              </a:ext>
            </a:extLst>
          </p:cNvPr>
          <p:cNvSpPr txBox="1"/>
          <p:nvPr/>
        </p:nvSpPr>
        <p:spPr>
          <a:xfrm>
            <a:off x="263352" y="260648"/>
            <a:ext cx="6117957" cy="523220"/>
          </a:xfrm>
          <a:prstGeom prst="rect">
            <a:avLst/>
          </a:prstGeom>
          <a:noFill/>
        </p:spPr>
        <p:txBody>
          <a:bodyPr wrap="none" rtlCol="0">
            <a:spAutoFit/>
          </a:bodyPr>
          <a:lstStyle/>
          <a:p>
            <a:r>
              <a:rPr lang="en-US" sz="2800" b="1" dirty="0" smtClean="0">
                <a:solidFill>
                  <a:srgbClr val="0070C0"/>
                </a:solidFill>
              </a:rPr>
              <a:t>Simulation results: Track-length fluence</a:t>
            </a:r>
            <a:endParaRPr lang="en-US" sz="2800" b="1" dirty="0">
              <a:solidFill>
                <a:srgbClr val="0070C0"/>
              </a:solidFill>
            </a:endParaRPr>
          </a:p>
        </p:txBody>
      </p:sp>
      <p:sp>
        <p:nvSpPr>
          <p:cNvPr id="2" name="TextBox 1"/>
          <p:cNvSpPr txBox="1"/>
          <p:nvPr/>
        </p:nvSpPr>
        <p:spPr>
          <a:xfrm>
            <a:off x="271197" y="4969252"/>
            <a:ext cx="11425918" cy="1754326"/>
          </a:xfrm>
          <a:prstGeom prst="rect">
            <a:avLst/>
          </a:prstGeom>
          <a:noFill/>
        </p:spPr>
        <p:txBody>
          <a:bodyPr wrap="square" rtlCol="0">
            <a:spAutoFit/>
          </a:bodyPr>
          <a:lstStyle/>
          <a:p>
            <a:pPr marL="171450" indent="-171450" algn="just">
              <a:buFont typeface="Arial" panose="020B0604020202020204" pitchFamily="34" charset="0"/>
              <a:buChar char="•"/>
            </a:pPr>
            <a:r>
              <a:rPr lang="en-US" sz="1400" dirty="0">
                <a:solidFill>
                  <a:srgbClr val="0070C0"/>
                </a:solidFill>
              </a:rPr>
              <a:t>The aluminum cylindrical core is exposed to a significant flux of secondary particles, especially electrons and photons at low energies, and protons and neutrons at higher energies</a:t>
            </a:r>
            <a:r>
              <a:rPr lang="en-US" sz="1400" dirty="0" smtClean="0">
                <a:solidFill>
                  <a:srgbClr val="0070C0"/>
                </a:solidFill>
              </a:rPr>
              <a:t>.</a:t>
            </a:r>
          </a:p>
          <a:p>
            <a:pPr marL="171450" indent="-171450" algn="just">
              <a:buFont typeface="Arial" panose="020B0604020202020204" pitchFamily="34" charset="0"/>
              <a:buChar char="•"/>
            </a:pPr>
            <a:endParaRPr lang="en-US" sz="800" dirty="0">
              <a:solidFill>
                <a:srgbClr val="0070C0"/>
              </a:solidFill>
            </a:endParaRPr>
          </a:p>
          <a:p>
            <a:pPr marL="171450" indent="-171450" algn="just">
              <a:buFont typeface="Arial" panose="020B0604020202020204" pitchFamily="34" charset="0"/>
              <a:buChar char="•"/>
            </a:pPr>
            <a:r>
              <a:rPr lang="en-US" sz="1400" dirty="0">
                <a:solidFill>
                  <a:srgbClr val="0070C0"/>
                </a:solidFill>
              </a:rPr>
              <a:t>The maximum track-length fluence reaches approximately 10¹⁰–10¹¹ [1/(cm²·GeV·nC)] around 1–10 MeV, which is critical for assessing radiation hardness</a:t>
            </a:r>
            <a:r>
              <a:rPr lang="en-US" sz="1400" dirty="0" smtClean="0">
                <a:solidFill>
                  <a:srgbClr val="0070C0"/>
                </a:solidFill>
              </a:rPr>
              <a:t>.</a:t>
            </a:r>
          </a:p>
          <a:p>
            <a:pPr marL="171450" indent="-171450" algn="just">
              <a:buFont typeface="Arial" panose="020B0604020202020204" pitchFamily="34" charset="0"/>
              <a:buChar char="•"/>
            </a:pPr>
            <a:endParaRPr lang="en-US" sz="800" dirty="0">
              <a:solidFill>
                <a:srgbClr val="0070C0"/>
              </a:solidFill>
            </a:endParaRPr>
          </a:p>
          <a:p>
            <a:pPr marL="171450" indent="-171450" algn="just">
              <a:buFont typeface="Arial" panose="020B0604020202020204" pitchFamily="34" charset="0"/>
              <a:buChar char="•"/>
            </a:pPr>
            <a:r>
              <a:rPr lang="en-US" sz="1400" dirty="0">
                <a:solidFill>
                  <a:srgbClr val="0070C0"/>
                </a:solidFill>
              </a:rPr>
              <a:t>The spectrum is characteristic of hadronic and electromagnetic cascades generated by primary particle interactions with the target</a:t>
            </a:r>
            <a:r>
              <a:rPr lang="en-US" sz="1400" dirty="0" smtClean="0">
                <a:solidFill>
                  <a:srgbClr val="0070C0"/>
                </a:solidFill>
              </a:rPr>
              <a:t>.</a:t>
            </a:r>
            <a:endParaRPr lang="en-US" sz="1400" dirty="0">
              <a:solidFill>
                <a:srgbClr val="0070C0"/>
              </a:solidFill>
            </a:endParaRPr>
          </a:p>
          <a:p>
            <a:pPr marL="171450" indent="-171450" algn="just">
              <a:buFont typeface="Arial" panose="020B0604020202020204" pitchFamily="34" charset="0"/>
              <a:buChar char="•"/>
            </a:pPr>
            <a:endParaRPr lang="en-US" sz="800" dirty="0">
              <a:solidFill>
                <a:srgbClr val="0070C0"/>
              </a:solidFill>
            </a:endParaRPr>
          </a:p>
          <a:p>
            <a:pPr marL="171450" indent="-171450" algn="just">
              <a:buFont typeface="Arial" panose="020B0604020202020204" pitchFamily="34" charset="0"/>
              <a:buChar char="•"/>
            </a:pPr>
            <a:r>
              <a:rPr lang="en-US" sz="1400" dirty="0" smtClean="0">
                <a:solidFill>
                  <a:srgbClr val="0070C0"/>
                </a:solidFill>
              </a:rPr>
              <a:t>The </a:t>
            </a:r>
            <a:r>
              <a:rPr lang="en-US" sz="1400" dirty="0">
                <a:solidFill>
                  <a:srgbClr val="0070C0"/>
                </a:solidFill>
              </a:rPr>
              <a:t>fluence distribution highlights the dominant particle types and energy ranges that contribute most to radiation dose and particle flux, which is essential for shielding design, material selection, and electronic damage evaluation.</a:t>
            </a:r>
          </a:p>
        </p:txBody>
      </p:sp>
      <mc:AlternateContent xmlns:mc="http://schemas.openxmlformats.org/markup-compatibility/2006" xmlns:a14="http://schemas.microsoft.com/office/drawing/2010/main">
        <mc:Choice Requires="a14">
          <p:sp>
            <p:nvSpPr>
              <p:cNvPr id="5" name="TextBox 4"/>
              <p:cNvSpPr txBox="1"/>
              <p:nvPr/>
            </p:nvSpPr>
            <p:spPr>
              <a:xfrm>
                <a:off x="6096000" y="1384851"/>
                <a:ext cx="5601115" cy="2655214"/>
              </a:xfrm>
              <a:prstGeom prst="rect">
                <a:avLst/>
              </a:prstGeom>
              <a:noFill/>
            </p:spPr>
            <p:txBody>
              <a:bodyPr wrap="square" rtlCol="0">
                <a:spAutoFit/>
              </a:bodyPr>
              <a:lstStyle/>
              <a:p>
                <a:pPr algn="just"/>
                <a:r>
                  <a:rPr lang="en-US" sz="1200" b="1" dirty="0" smtClean="0"/>
                  <a:t>Normalization</a:t>
                </a:r>
              </a:p>
              <a:p>
                <a:pPr algn="just"/>
                <a:r>
                  <a:rPr lang="en-US" sz="1200" dirty="0"/>
                  <a:t>To compare results and interpret the data quantitatively, the track-length fluence was normalized using the formula:</a:t>
                </a:r>
              </a:p>
              <a:p>
                <a:pPr algn="just"/>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𝑁𝑜𝑟𝑚</m:t>
                      </m:r>
                      <m:r>
                        <a:rPr lang="en-US" sz="1200" b="0" i="1" smtClean="0">
                          <a:latin typeface="Cambria Math" panose="02040503050406030204" pitchFamily="18" charset="0"/>
                        </a:rPr>
                        <m:t> </m:t>
                      </m:r>
                      <m:r>
                        <a:rPr lang="en-US" sz="1200" b="0" i="1" smtClean="0">
                          <a:latin typeface="Cambria Math" panose="02040503050406030204" pitchFamily="18" charset="0"/>
                        </a:rPr>
                        <m:t>𝐹𝑎𝑐𝑡𝑜𝑟</m:t>
                      </m:r>
                      <m:r>
                        <a:rPr lang="en-US" sz="1200" b="0" i="1" smtClean="0">
                          <a:latin typeface="Cambria Math" panose="02040503050406030204" pitchFamily="18" charset="0"/>
                        </a:rPr>
                        <m:t>= </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ea typeface="Cambria Math" panose="02040503050406030204" pitchFamily="18" charset="0"/>
                            </a:rPr>
                            <m:t>𝜋</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𝐿</m:t>
                          </m:r>
                          <m:r>
                            <a:rPr lang="en-US" sz="1200" b="0" i="1" smtClean="0">
                              <a:latin typeface="Cambria Math" panose="02040503050406030204" pitchFamily="18" charset="0"/>
                              <a:ea typeface="Cambria Math" panose="02040503050406030204" pitchFamily="18" charset="0"/>
                            </a:rPr>
                            <m:t>∙</m:t>
                          </m:r>
                          <m:sSup>
                            <m:sSupPr>
                              <m:ctrlPr>
                                <a:rPr lang="en-US" sz="1200" b="0" i="1" smtClean="0">
                                  <a:latin typeface="Cambria Math" panose="02040503050406030204" pitchFamily="18" charset="0"/>
                                  <a:ea typeface="Cambria Math" panose="02040503050406030204" pitchFamily="18" charset="0"/>
                                </a:rPr>
                              </m:ctrlPr>
                            </m:sSupPr>
                            <m:e>
                              <m:r>
                                <a:rPr lang="en-US" sz="1200" b="0" i="1" smtClean="0">
                                  <a:latin typeface="Cambria Math" panose="02040503050406030204" pitchFamily="18" charset="0"/>
                                  <a:ea typeface="Cambria Math" panose="02040503050406030204" pitchFamily="18" charset="0"/>
                                </a:rPr>
                                <m:t>𝑅</m:t>
                              </m:r>
                            </m:e>
                            <m:sup>
                              <m:r>
                                <a:rPr lang="en-US" sz="1200" b="0" i="1" smtClean="0">
                                  <a:latin typeface="Cambria Math" panose="02040503050406030204" pitchFamily="18" charset="0"/>
                                  <a:ea typeface="Cambria Math" panose="02040503050406030204" pitchFamily="18" charset="0"/>
                                </a:rPr>
                                <m:t>2</m:t>
                              </m:r>
                            </m:sup>
                          </m:sSup>
                        </m:den>
                      </m:f>
                      <m:r>
                        <a:rPr lang="en-US" sz="1200" b="0" i="1" smtClean="0">
                          <a:latin typeface="Cambria Math" panose="02040503050406030204" pitchFamily="18" charset="0"/>
                          <a:ea typeface="Cambria Math" panose="02040503050406030204" pitchFamily="18" charset="0"/>
                        </a:rPr>
                        <m:t>∙</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𝑁</m:t>
                          </m:r>
                        </m:e>
                        <m:sub>
                          <m:r>
                            <a:rPr lang="en-US" sz="1200" b="0" i="1" smtClean="0">
                              <a:latin typeface="Cambria Math" panose="02040503050406030204" pitchFamily="18" charset="0"/>
                              <a:ea typeface="Cambria Math" panose="02040503050406030204" pitchFamily="18" charset="0"/>
                            </a:rPr>
                            <m:t>𝐴</m:t>
                          </m:r>
                        </m:sub>
                      </m:sSub>
                    </m:oMath>
                  </m:oMathPara>
                </a14:m>
                <a:endParaRPr lang="en-US" sz="1200" dirty="0" smtClean="0"/>
              </a:p>
              <a:p>
                <a:pPr algn="just"/>
                <a:r>
                  <a:rPr lang="en-US" sz="1200" dirty="0" smtClean="0"/>
                  <a:t>​where: L=20 </a:t>
                </a:r>
                <a:r>
                  <a:rPr lang="en-US" sz="1200" dirty="0"/>
                  <a:t>cm — radius of the cylindrical aluminum </a:t>
                </a:r>
                <a:r>
                  <a:rPr lang="en-US" sz="1200" dirty="0" smtClean="0"/>
                  <a:t>core, R=6.5 </a:t>
                </a:r>
                <a:r>
                  <a:rPr lang="en-US" sz="1200" dirty="0"/>
                  <a:t>cm </a:t>
                </a:r>
                <a:r>
                  <a:rPr lang="en-US" sz="1200" dirty="0" smtClean="0"/>
                  <a:t>—the core radius, N</a:t>
                </a:r>
                <a:r>
                  <a:rPr lang="en-US" sz="1200" baseline="-25000" dirty="0" smtClean="0"/>
                  <a:t>A</a:t>
                </a:r>
                <a:r>
                  <a:rPr lang="en-US" sz="1200" dirty="0" smtClean="0"/>
                  <a:t>=6.24×10</a:t>
                </a:r>
                <a:r>
                  <a:rPr lang="en-US" sz="1200" baseline="30000" dirty="0" smtClean="0"/>
                  <a:t>9</a:t>
                </a:r>
                <a:r>
                  <a:rPr lang="en-US" sz="1200" dirty="0" smtClean="0"/>
                  <a:t> — </a:t>
                </a:r>
                <a:r>
                  <a:rPr lang="en-US" sz="1200" dirty="0"/>
                  <a:t>conversion factor from </a:t>
                </a:r>
                <a:r>
                  <a:rPr lang="en-US" sz="1200" dirty="0" err="1"/>
                  <a:t>nC</a:t>
                </a:r>
                <a:r>
                  <a:rPr lang="en-US" sz="1200" dirty="0"/>
                  <a:t> to the number of primary </a:t>
                </a:r>
                <a:r>
                  <a:rPr lang="en-US" sz="1200" dirty="0" smtClean="0"/>
                  <a:t>particles.</a:t>
                </a:r>
              </a:p>
              <a:p>
                <a:pPr algn="just"/>
                <a:endParaRPr lang="en-US" sz="1200" dirty="0"/>
              </a:p>
              <a:p>
                <a:pPr algn="just"/>
                <a:r>
                  <a:rPr lang="en-US" sz="1200" dirty="0"/>
                  <a:t>This normalization allows expressing the fluence per unit volume per unit energy per unit charge, yielding values in: [1/(cm²·GeV·nC)]</a:t>
                </a:r>
              </a:p>
              <a:p>
                <a:pPr algn="just"/>
                <a:endParaRPr lang="en-US" sz="1200" dirty="0" smtClean="0"/>
              </a:p>
              <a:p>
                <a:pPr lvl="0" algn="just"/>
                <a:r>
                  <a:rPr lang="en-US" sz="1200" dirty="0">
                    <a:solidFill>
                      <a:prstClr val="black"/>
                    </a:solidFill>
                  </a:rPr>
                  <a:t>Such normalization makes the results applicable for evaluating radiation effects per unit incident charge, facilitating comparisons across different experimental setups or beam intensities</a:t>
                </a:r>
                <a:r>
                  <a:rPr lang="en-US" sz="1200" dirty="0" smtClean="0">
                    <a:solidFill>
                      <a:prstClr val="black"/>
                    </a:solidFill>
                  </a:rPr>
                  <a:t>.</a:t>
                </a:r>
                <a:endParaRPr lang="en-US" sz="1200" dirty="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096000" y="1384851"/>
                <a:ext cx="5601115" cy="2655214"/>
              </a:xfrm>
              <a:prstGeom prst="rect">
                <a:avLst/>
              </a:prstGeom>
              <a:blipFill>
                <a:blip r:embed="rId2"/>
                <a:stretch>
                  <a:fillRect b="-917"/>
                </a:stretch>
              </a:blipFill>
            </p:spPr>
            <p:txBody>
              <a:bodyPr/>
              <a:lstStyle/>
              <a:p>
                <a:r>
                  <a:rPr lang="en-US">
                    <a:noFill/>
                  </a:rPr>
                  <a:t> </a:t>
                </a:r>
              </a:p>
            </p:txBody>
          </p:sp>
        </mc:Fallback>
      </mc:AlternateContent>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3479"/>
          <a:stretch/>
        </p:blipFill>
        <p:spPr>
          <a:xfrm>
            <a:off x="275120" y="836405"/>
            <a:ext cx="5709036" cy="4132847"/>
          </a:xfrm>
          <a:prstGeom prst="rect">
            <a:avLst/>
          </a:prstGeom>
        </p:spPr>
      </p:pic>
      <p:pic>
        <p:nvPicPr>
          <p:cNvPr id="11" name="Picture 10"/>
          <p:cNvPicPr>
            <a:picLocks noChangeAspect="1"/>
          </p:cNvPicPr>
          <p:nvPr/>
        </p:nvPicPr>
        <p:blipFill rotWithShape="1">
          <a:blip r:embed="rId4"/>
          <a:srcRect l="16885" t="22377" r="21462" b="41130"/>
          <a:stretch/>
        </p:blipFill>
        <p:spPr>
          <a:xfrm>
            <a:off x="1071398" y="3509357"/>
            <a:ext cx="1720788" cy="744953"/>
          </a:xfrm>
          <a:prstGeom prst="rect">
            <a:avLst/>
          </a:prstGeom>
        </p:spPr>
      </p:pic>
    </p:spTree>
    <p:extLst>
      <p:ext uri="{BB962C8B-B14F-4D97-AF65-F5344CB8AC3E}">
        <p14:creationId xmlns:p14="http://schemas.microsoft.com/office/powerpoint/2010/main" val="1179868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22</a:t>
            </a:fld>
            <a:endParaRPr lang="en-US"/>
          </a:p>
        </p:txBody>
      </p:sp>
      <p:sp>
        <p:nvSpPr>
          <p:cNvPr id="8" name="TextBox 7">
            <a:extLst>
              <a:ext uri="{FF2B5EF4-FFF2-40B4-BE49-F238E27FC236}">
                <a16:creationId xmlns:a16="http://schemas.microsoft.com/office/drawing/2014/main" id="{B1069FC5-E886-4096-96C1-C70DA064CB7E}"/>
              </a:ext>
            </a:extLst>
          </p:cNvPr>
          <p:cNvSpPr txBox="1"/>
          <p:nvPr/>
        </p:nvSpPr>
        <p:spPr>
          <a:xfrm>
            <a:off x="263352" y="260648"/>
            <a:ext cx="4319452" cy="523220"/>
          </a:xfrm>
          <a:prstGeom prst="rect">
            <a:avLst/>
          </a:prstGeom>
          <a:noFill/>
        </p:spPr>
        <p:txBody>
          <a:bodyPr wrap="none" rtlCol="0">
            <a:spAutoFit/>
          </a:bodyPr>
          <a:lstStyle/>
          <a:p>
            <a:r>
              <a:rPr lang="it-IT" sz="2800" b="1" dirty="0" smtClean="0">
                <a:solidFill>
                  <a:srgbClr val="0070C0"/>
                </a:solidFill>
              </a:rPr>
              <a:t>Physics and Transport Cards</a:t>
            </a:r>
            <a:endParaRPr lang="en-US" sz="2800" b="1" dirty="0">
              <a:solidFill>
                <a:srgbClr val="0070C0"/>
              </a:solidFill>
            </a:endParaRPr>
          </a:p>
        </p:txBody>
      </p:sp>
      <p:pic>
        <p:nvPicPr>
          <p:cNvPr id="5" name="Picture 4"/>
          <p:cNvPicPr>
            <a:picLocks noChangeAspect="1"/>
          </p:cNvPicPr>
          <p:nvPr/>
        </p:nvPicPr>
        <p:blipFill rotWithShape="1">
          <a:blip r:embed="rId2"/>
          <a:srcRect r="7650"/>
          <a:stretch/>
        </p:blipFill>
        <p:spPr>
          <a:xfrm>
            <a:off x="6263338" y="110609"/>
            <a:ext cx="5760000" cy="2305547"/>
          </a:xfrm>
          <a:prstGeom prst="rect">
            <a:avLst/>
          </a:prstGeom>
        </p:spPr>
      </p:pic>
      <p:pic>
        <p:nvPicPr>
          <p:cNvPr id="10" name="Picture 9"/>
          <p:cNvPicPr>
            <a:picLocks noChangeAspect="1"/>
          </p:cNvPicPr>
          <p:nvPr/>
        </p:nvPicPr>
        <p:blipFill rotWithShape="1">
          <a:blip r:embed="rId3"/>
          <a:srcRect l="228" r="12523"/>
          <a:stretch/>
        </p:blipFill>
        <p:spPr>
          <a:xfrm>
            <a:off x="6263338" y="2473306"/>
            <a:ext cx="5760000" cy="4316559"/>
          </a:xfrm>
          <a:prstGeom prst="rect">
            <a:avLst/>
          </a:prstGeom>
        </p:spPr>
      </p:pic>
      <p:sp>
        <p:nvSpPr>
          <p:cNvPr id="2" name="TextBox 1"/>
          <p:cNvSpPr txBox="1"/>
          <p:nvPr/>
        </p:nvSpPr>
        <p:spPr>
          <a:xfrm>
            <a:off x="174929" y="1152773"/>
            <a:ext cx="5921071" cy="4616648"/>
          </a:xfrm>
          <a:prstGeom prst="rect">
            <a:avLst/>
          </a:prstGeom>
          <a:noFill/>
        </p:spPr>
        <p:txBody>
          <a:bodyPr wrap="square" rtlCol="0">
            <a:spAutoFit/>
          </a:bodyPr>
          <a:lstStyle/>
          <a:p>
            <a:pPr algn="ctr"/>
            <a:r>
              <a:rPr lang="en-US" sz="1400" b="1" dirty="0" smtClean="0">
                <a:solidFill>
                  <a:srgbClr val="0070C0"/>
                </a:solidFill>
              </a:rPr>
              <a:t>Physics included in the calculation</a:t>
            </a:r>
            <a:endParaRPr lang="ru-RU" sz="1400" b="1" dirty="0" smtClean="0">
              <a:solidFill>
                <a:srgbClr val="0070C0"/>
              </a:solidFill>
            </a:endParaRPr>
          </a:p>
          <a:p>
            <a:pPr algn="ctr"/>
            <a:endParaRPr lang="ru-RU" sz="1400" dirty="0">
              <a:solidFill>
                <a:srgbClr val="0070C0"/>
              </a:solidFill>
            </a:endParaRPr>
          </a:p>
          <a:p>
            <a:pPr marL="342900" indent="-342900">
              <a:buFont typeface="Arial" panose="020B0604020202020204" pitchFamily="34" charset="0"/>
              <a:buChar char="•"/>
            </a:pPr>
            <a:r>
              <a:rPr lang="en-US" sz="1400" dirty="0" smtClean="0">
                <a:solidFill>
                  <a:srgbClr val="0070C0"/>
                </a:solidFill>
              </a:rPr>
              <a:t>Electromagnetic transport of electrons and photons — included; lower transport thresholds set to 500 </a:t>
            </a:r>
            <a:r>
              <a:rPr lang="en-US" sz="1400" dirty="0" err="1" smtClean="0">
                <a:solidFill>
                  <a:srgbClr val="0070C0"/>
                </a:solidFill>
              </a:rPr>
              <a:t>keV</a:t>
            </a:r>
            <a:r>
              <a:rPr lang="en-US" sz="1400" dirty="0" smtClean="0">
                <a:solidFill>
                  <a:srgbClr val="0070C0"/>
                </a:solidFill>
              </a:rPr>
              <a:t> for e⁻ and 10 </a:t>
            </a:r>
            <a:r>
              <a:rPr lang="en-US" sz="1400" dirty="0" err="1" smtClean="0">
                <a:solidFill>
                  <a:srgbClr val="0070C0"/>
                </a:solidFill>
              </a:rPr>
              <a:t>keV</a:t>
            </a:r>
            <a:r>
              <a:rPr lang="en-US" sz="1400" dirty="0" smtClean="0">
                <a:solidFill>
                  <a:srgbClr val="0070C0"/>
                </a:solidFill>
              </a:rPr>
              <a:t> for γ.</a:t>
            </a:r>
            <a:endParaRPr lang="ru-RU" sz="1400" dirty="0" smtClean="0">
              <a:solidFill>
                <a:srgbClr val="0070C0"/>
              </a:solidFill>
            </a:endParaRPr>
          </a:p>
          <a:p>
            <a:endParaRPr lang="ru-RU" sz="1400" dirty="0" smtClean="0">
              <a:solidFill>
                <a:srgbClr val="0070C0"/>
              </a:solidFill>
            </a:endParaRPr>
          </a:p>
          <a:p>
            <a:pPr marL="342900" indent="-342900">
              <a:buFont typeface="Arial" panose="020B0604020202020204" pitchFamily="34" charset="0"/>
              <a:buChar char="•"/>
            </a:pPr>
            <a:r>
              <a:rPr lang="en-US" sz="1400" dirty="0" smtClean="0">
                <a:solidFill>
                  <a:srgbClr val="0070C0"/>
                </a:solidFill>
              </a:rPr>
              <a:t>Residual‑nuclei production — included via the RADDECAY and DCYSCORE cards.</a:t>
            </a:r>
            <a:endParaRPr lang="ru-RU" sz="1400" dirty="0" smtClean="0">
              <a:solidFill>
                <a:srgbClr val="0070C0"/>
              </a:solidFill>
            </a:endParaRPr>
          </a:p>
          <a:p>
            <a:endParaRPr lang="ru-RU" sz="1400" dirty="0" smtClean="0">
              <a:solidFill>
                <a:srgbClr val="0070C0"/>
              </a:solidFill>
            </a:endParaRPr>
          </a:p>
          <a:p>
            <a:pPr marL="342900" indent="-342900">
              <a:buFont typeface="Arial" panose="020B0604020202020204" pitchFamily="34" charset="0"/>
              <a:buChar char="•"/>
            </a:pPr>
            <a:r>
              <a:rPr lang="en-US" sz="1400" dirty="0" smtClean="0">
                <a:solidFill>
                  <a:srgbClr val="0070C0"/>
                </a:solidFill>
              </a:rPr>
              <a:t>Nuclear evaporation — enabled through PHYSICS EVAPORAT, allowing the de‑excitation of highly excited nuclei.</a:t>
            </a:r>
            <a:endParaRPr lang="ru-RU" sz="1400" dirty="0" smtClean="0">
              <a:solidFill>
                <a:srgbClr val="0070C0"/>
              </a:solidFill>
            </a:endParaRPr>
          </a:p>
          <a:p>
            <a:endParaRPr lang="ru-RU" sz="1400" dirty="0" smtClean="0">
              <a:solidFill>
                <a:srgbClr val="0070C0"/>
              </a:solidFill>
            </a:endParaRPr>
          </a:p>
          <a:p>
            <a:pPr marL="342900" indent="-342900">
              <a:buFont typeface="Arial" panose="020B0604020202020204" pitchFamily="34" charset="0"/>
              <a:buChar char="•"/>
            </a:pPr>
            <a:r>
              <a:rPr lang="en-US" sz="1400" dirty="0" smtClean="0">
                <a:solidFill>
                  <a:srgbClr val="0070C0"/>
                </a:solidFill>
              </a:rPr>
              <a:t>Coalescence of light fragments — enabled through PHYSICS COALESCE.</a:t>
            </a:r>
            <a:endParaRPr lang="ru-RU" sz="1400" dirty="0" smtClean="0">
              <a:solidFill>
                <a:srgbClr val="0070C0"/>
              </a:solidFill>
            </a:endParaRPr>
          </a:p>
          <a:p>
            <a:endParaRPr lang="ru-RU" sz="1400" dirty="0" smtClean="0">
              <a:solidFill>
                <a:srgbClr val="0070C0"/>
              </a:solidFill>
            </a:endParaRPr>
          </a:p>
          <a:p>
            <a:pPr marL="342900" indent="-342900">
              <a:buFont typeface="Arial" panose="020B0604020202020204" pitchFamily="34" charset="0"/>
              <a:buChar char="•"/>
            </a:pPr>
            <a:r>
              <a:rPr lang="en-US" sz="1400" dirty="0" smtClean="0">
                <a:solidFill>
                  <a:srgbClr val="0070C0"/>
                </a:solidFill>
              </a:rPr>
              <a:t>Photo‑nuclear reactions — included and accelerated with a mean‑free‑path bias (LAM‑BIAS).</a:t>
            </a:r>
            <a:endParaRPr lang="ru-RU" sz="1400" dirty="0" smtClean="0">
              <a:solidFill>
                <a:srgbClr val="0070C0"/>
              </a:solidFill>
            </a:endParaRPr>
          </a:p>
          <a:p>
            <a:endParaRPr lang="ru-RU" sz="1400" dirty="0" smtClean="0">
              <a:solidFill>
                <a:srgbClr val="0070C0"/>
              </a:solidFill>
            </a:endParaRPr>
          </a:p>
          <a:p>
            <a:pPr marL="342900" indent="-342900">
              <a:buFont typeface="Arial" panose="020B0604020202020204" pitchFamily="34" charset="0"/>
              <a:buChar char="•"/>
            </a:pPr>
            <a:r>
              <a:rPr lang="en-US" sz="1400" dirty="0" smtClean="0">
                <a:solidFill>
                  <a:srgbClr val="0070C0"/>
                </a:solidFill>
              </a:rPr>
              <a:t>Muon, photon and neutron interactions — fully enabled by the corresponding PHYSICS, PHOTONUC and scoring cards.</a:t>
            </a:r>
            <a:endParaRPr lang="ru-RU" sz="1400" dirty="0">
              <a:solidFill>
                <a:srgbClr val="0070C0"/>
              </a:solidFill>
            </a:endParaRPr>
          </a:p>
          <a:p>
            <a:endParaRPr lang="ru-RU" sz="1400" dirty="0" smtClean="0">
              <a:solidFill>
                <a:srgbClr val="0070C0"/>
              </a:solidFill>
            </a:endParaRPr>
          </a:p>
          <a:p>
            <a:pPr marL="342900" indent="-342900">
              <a:buFont typeface="Arial" panose="020B0604020202020204" pitchFamily="34" charset="0"/>
              <a:buChar char="•"/>
            </a:pPr>
            <a:r>
              <a:rPr lang="en-US" sz="1400" dirty="0" smtClean="0">
                <a:solidFill>
                  <a:srgbClr val="0070C0"/>
                </a:solidFill>
              </a:rPr>
              <a:t>Secondary (bremsstrahlung) radiation — handled by FLUKA’s built‑in electromagnetic model.</a:t>
            </a:r>
            <a:endParaRPr lang="en-US" sz="1400" dirty="0">
              <a:solidFill>
                <a:srgbClr val="0070C0"/>
              </a:solidFill>
            </a:endParaRPr>
          </a:p>
        </p:txBody>
      </p:sp>
    </p:spTree>
    <p:extLst>
      <p:ext uri="{BB962C8B-B14F-4D97-AF65-F5344CB8AC3E}">
        <p14:creationId xmlns:p14="http://schemas.microsoft.com/office/powerpoint/2010/main" val="864650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30173"/>
          <a:stretch/>
        </p:blipFill>
        <p:spPr>
          <a:xfrm>
            <a:off x="406847" y="958796"/>
            <a:ext cx="5694034" cy="1676634"/>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23</a:t>
            </a:fld>
            <a:endParaRPr lang="en-US"/>
          </a:p>
        </p:txBody>
      </p:sp>
      <p:sp>
        <p:nvSpPr>
          <p:cNvPr id="8" name="TextBox 7">
            <a:extLst>
              <a:ext uri="{FF2B5EF4-FFF2-40B4-BE49-F238E27FC236}">
                <a16:creationId xmlns:a16="http://schemas.microsoft.com/office/drawing/2014/main" id="{B1069FC5-E886-4096-96C1-C70DA064CB7E}"/>
              </a:ext>
            </a:extLst>
          </p:cNvPr>
          <p:cNvSpPr txBox="1"/>
          <p:nvPr/>
        </p:nvSpPr>
        <p:spPr>
          <a:xfrm>
            <a:off x="263352" y="260648"/>
            <a:ext cx="3692357" cy="523220"/>
          </a:xfrm>
          <a:prstGeom prst="rect">
            <a:avLst/>
          </a:prstGeom>
          <a:noFill/>
        </p:spPr>
        <p:txBody>
          <a:bodyPr wrap="none" rtlCol="0">
            <a:spAutoFit/>
          </a:bodyPr>
          <a:lstStyle/>
          <a:p>
            <a:r>
              <a:rPr lang="en-US" sz="2800" b="1" dirty="0" smtClean="0">
                <a:solidFill>
                  <a:srgbClr val="0070C0"/>
                </a:solidFill>
              </a:rPr>
              <a:t>Residual Decay Settings</a:t>
            </a:r>
            <a:endParaRPr lang="en-US" sz="2800" b="1" dirty="0">
              <a:solidFill>
                <a:srgbClr val="0070C0"/>
              </a:solidFill>
            </a:endParaRPr>
          </a:p>
        </p:txBody>
      </p:sp>
      <p:sp>
        <p:nvSpPr>
          <p:cNvPr id="3" name="TextBox 2"/>
          <p:cNvSpPr txBox="1"/>
          <p:nvPr/>
        </p:nvSpPr>
        <p:spPr>
          <a:xfrm>
            <a:off x="2158189" y="2705617"/>
            <a:ext cx="2103846" cy="307777"/>
          </a:xfrm>
          <a:prstGeom prst="rect">
            <a:avLst/>
          </a:prstGeom>
          <a:noFill/>
        </p:spPr>
        <p:txBody>
          <a:bodyPr wrap="none" rtlCol="0">
            <a:spAutoFit/>
          </a:bodyPr>
          <a:lstStyle/>
          <a:p>
            <a:r>
              <a:rPr lang="it-IT" sz="1400" b="1" dirty="0">
                <a:solidFill>
                  <a:srgbClr val="0070C0"/>
                </a:solidFill>
              </a:rPr>
              <a:t>Irradiation Exposure Time</a:t>
            </a:r>
            <a:endParaRPr lang="en-US" sz="1400" b="1" dirty="0">
              <a:solidFill>
                <a:srgbClr val="0070C0"/>
              </a:solidFill>
            </a:endParaRPr>
          </a:p>
        </p:txBody>
      </p:sp>
      <p:sp>
        <p:nvSpPr>
          <p:cNvPr id="9" name="TextBox 8"/>
          <p:cNvSpPr txBox="1"/>
          <p:nvPr/>
        </p:nvSpPr>
        <p:spPr>
          <a:xfrm>
            <a:off x="4262035" y="1383510"/>
            <a:ext cx="1728487" cy="523220"/>
          </a:xfrm>
          <a:prstGeom prst="rect">
            <a:avLst/>
          </a:prstGeom>
          <a:noFill/>
        </p:spPr>
        <p:txBody>
          <a:bodyPr wrap="none" rtlCol="0">
            <a:spAutoFit/>
          </a:bodyPr>
          <a:lstStyle/>
          <a:p>
            <a:r>
              <a:rPr lang="it-IT" sz="1400" b="1" dirty="0" smtClean="0">
                <a:solidFill>
                  <a:srgbClr val="0070C0"/>
                </a:solidFill>
              </a:rPr>
              <a:t>Beam intensity</a:t>
            </a:r>
            <a:br>
              <a:rPr lang="it-IT" sz="1400" b="1" dirty="0" smtClean="0">
                <a:solidFill>
                  <a:srgbClr val="0070C0"/>
                </a:solidFill>
              </a:rPr>
            </a:br>
            <a:r>
              <a:rPr lang="it-IT" sz="1400" b="1" dirty="0" smtClean="0">
                <a:solidFill>
                  <a:srgbClr val="0070C0"/>
                </a:solidFill>
              </a:rPr>
              <a:t>electrons per second</a:t>
            </a:r>
            <a:endParaRPr lang="en-US" sz="1400" b="1" dirty="0">
              <a:solidFill>
                <a:srgbClr val="0070C0"/>
              </a:solidFill>
            </a:endParaRPr>
          </a:p>
        </p:txBody>
      </p:sp>
      <p:cxnSp>
        <p:nvCxnSpPr>
          <p:cNvPr id="11" name="Straight Arrow Connector 10"/>
          <p:cNvCxnSpPr>
            <a:stCxn id="3" idx="0"/>
          </p:cNvCxnSpPr>
          <p:nvPr/>
        </p:nvCxnSpPr>
        <p:spPr>
          <a:xfrm flipH="1" flipV="1">
            <a:off x="3208120" y="2078027"/>
            <a:ext cx="1992" cy="62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35972" y="958796"/>
            <a:ext cx="5152445" cy="1477328"/>
          </a:xfrm>
          <a:prstGeom prst="rect">
            <a:avLst/>
          </a:prstGeom>
          <a:noFill/>
        </p:spPr>
        <p:txBody>
          <a:bodyPr wrap="square" rtlCol="0">
            <a:spAutoFit/>
          </a:bodyPr>
          <a:lstStyle/>
          <a:p>
            <a:pPr algn="just"/>
            <a:r>
              <a:rPr lang="en-US" dirty="0"/>
              <a:t>Defines how long and with what intensity the system is </a:t>
            </a:r>
            <a:r>
              <a:rPr lang="en-US" dirty="0" smtClean="0"/>
              <a:t>irradiated (e.g. 10 sec, 10 h).</a:t>
            </a:r>
          </a:p>
          <a:p>
            <a:pPr algn="just"/>
            <a:r>
              <a:rPr lang="en-US" dirty="0" smtClean="0"/>
              <a:t>Irradiation </a:t>
            </a:r>
            <a:r>
              <a:rPr lang="en-US" dirty="0"/>
              <a:t>profile (IRRPROFI): 1 </a:t>
            </a:r>
            <a:r>
              <a:rPr lang="en-US" dirty="0" err="1"/>
              <a:t>nC</a:t>
            </a:r>
            <a:r>
              <a:rPr lang="en-US" dirty="0"/>
              <a:t> per pulse at 10 Hz with 50 bunches per train, giving 3.12 × 10¹² primary particles per hour.</a:t>
            </a:r>
          </a:p>
        </p:txBody>
      </p:sp>
      <p:sp>
        <p:nvSpPr>
          <p:cNvPr id="18" name="TextBox 17"/>
          <p:cNvSpPr txBox="1"/>
          <p:nvPr/>
        </p:nvSpPr>
        <p:spPr>
          <a:xfrm>
            <a:off x="6535972" y="3374271"/>
            <a:ext cx="5160397" cy="1200329"/>
          </a:xfrm>
          <a:prstGeom prst="rect">
            <a:avLst/>
          </a:prstGeom>
          <a:noFill/>
        </p:spPr>
        <p:txBody>
          <a:bodyPr wrap="square" rtlCol="0">
            <a:spAutoFit/>
          </a:bodyPr>
          <a:lstStyle/>
          <a:p>
            <a:pPr algn="just"/>
            <a:r>
              <a:rPr lang="en-US" dirty="0" smtClean="0"/>
              <a:t>Specifies </a:t>
            </a:r>
            <a:r>
              <a:rPr lang="en-US" dirty="0"/>
              <a:t>moments after shutdown for dose </a:t>
            </a:r>
            <a:r>
              <a:rPr lang="en-US" dirty="0" smtClean="0"/>
              <a:t>evaluation. Decay </a:t>
            </a:r>
            <a:r>
              <a:rPr lang="en-US" dirty="0"/>
              <a:t>times (DCYTIMES): residual‑dose evaluations scheduled at 1 h, 1 d, 7 d, 14 d and 30 d after beam shutdown.</a:t>
            </a:r>
          </a:p>
        </p:txBody>
      </p:sp>
      <p:sp>
        <p:nvSpPr>
          <p:cNvPr id="19" name="TextBox 18"/>
          <p:cNvSpPr txBox="1"/>
          <p:nvPr/>
        </p:nvSpPr>
        <p:spPr>
          <a:xfrm>
            <a:off x="7509960" y="4872594"/>
            <a:ext cx="4178457" cy="1200329"/>
          </a:xfrm>
          <a:prstGeom prst="rect">
            <a:avLst/>
          </a:prstGeom>
          <a:noFill/>
        </p:spPr>
        <p:txBody>
          <a:bodyPr wrap="square" rtlCol="0">
            <a:spAutoFit/>
          </a:bodyPr>
          <a:lstStyle/>
          <a:p>
            <a:pPr algn="just"/>
            <a:r>
              <a:rPr lang="en-US" dirty="0"/>
              <a:t>With RADDECAY, FLUKA simulates the entire chain of residual radiation, including β-decay, γ-emission, and neutron emission from unstable nuclei.</a:t>
            </a:r>
          </a:p>
        </p:txBody>
      </p:sp>
      <p:pic>
        <p:nvPicPr>
          <p:cNvPr id="10" name="Picture 9"/>
          <p:cNvPicPr>
            <a:picLocks noChangeAspect="1"/>
          </p:cNvPicPr>
          <p:nvPr/>
        </p:nvPicPr>
        <p:blipFill>
          <a:blip r:embed="rId3"/>
          <a:stretch>
            <a:fillRect/>
          </a:stretch>
        </p:blipFill>
        <p:spPr>
          <a:xfrm>
            <a:off x="406847" y="3374271"/>
            <a:ext cx="5849166" cy="714475"/>
          </a:xfrm>
          <a:prstGeom prst="rect">
            <a:avLst/>
          </a:prstGeom>
        </p:spPr>
      </p:pic>
      <p:pic>
        <p:nvPicPr>
          <p:cNvPr id="12" name="Picture 11"/>
          <p:cNvPicPr>
            <a:picLocks noChangeAspect="1"/>
          </p:cNvPicPr>
          <p:nvPr/>
        </p:nvPicPr>
        <p:blipFill>
          <a:blip r:embed="rId4"/>
          <a:stretch>
            <a:fillRect/>
          </a:stretch>
        </p:blipFill>
        <p:spPr>
          <a:xfrm>
            <a:off x="406847" y="4872594"/>
            <a:ext cx="6820852" cy="1714739"/>
          </a:xfrm>
          <a:prstGeom prst="rect">
            <a:avLst/>
          </a:prstGeom>
        </p:spPr>
      </p:pic>
    </p:spTree>
    <p:extLst>
      <p:ext uri="{BB962C8B-B14F-4D97-AF65-F5344CB8AC3E}">
        <p14:creationId xmlns:p14="http://schemas.microsoft.com/office/powerpoint/2010/main" val="2077635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091000770"/>
              </p:ext>
            </p:extLst>
          </p:nvPr>
        </p:nvGraphicFramePr>
        <p:xfrm>
          <a:off x="7234945" y="2586701"/>
          <a:ext cx="3494582" cy="2350770"/>
        </p:xfrm>
        <a:graphic>
          <a:graphicData uri="http://schemas.openxmlformats.org/drawingml/2006/table">
            <a:tbl>
              <a:tblPr firstRow="1" bandRow="1">
                <a:tableStyleId>{5C22544A-7EE6-4342-B048-85BDC9FD1C3A}</a:tableStyleId>
              </a:tblPr>
              <a:tblGrid>
                <a:gridCol w="2474046">
                  <a:extLst>
                    <a:ext uri="{9D8B030D-6E8A-4147-A177-3AD203B41FA5}">
                      <a16:colId xmlns:a16="http://schemas.microsoft.com/office/drawing/2014/main" val="3926588817"/>
                    </a:ext>
                  </a:extLst>
                </a:gridCol>
                <a:gridCol w="1020536">
                  <a:extLst>
                    <a:ext uri="{9D8B030D-6E8A-4147-A177-3AD203B41FA5}">
                      <a16:colId xmlns:a16="http://schemas.microsoft.com/office/drawing/2014/main" val="2449300368"/>
                    </a:ext>
                  </a:extLst>
                </a:gridCol>
              </a:tblGrid>
              <a:tr h="370840">
                <a:tc>
                  <a:txBody>
                    <a:bodyPr/>
                    <a:lstStyle/>
                    <a:p>
                      <a:pPr>
                        <a:spcAft>
                          <a:spcPts val="0"/>
                        </a:spcAft>
                      </a:pPr>
                      <a:r>
                        <a:rPr lang="de-DE" sz="1400" kern="100" dirty="0">
                          <a:effectLst/>
                        </a:rPr>
                        <a:t>Parameter</a:t>
                      </a:r>
                      <a:endParaRPr lang="en-US" sz="1400" kern="100" dirty="0">
                        <a:effectLst/>
                        <a:latin typeface="Carlito"/>
                        <a:ea typeface="Noto Serif SC"/>
                        <a:cs typeface="Noto Sans"/>
                      </a:endParaRPr>
                    </a:p>
                  </a:txBody>
                  <a:tcPr marL="34925" marR="34925" marT="34925" marB="34925"/>
                </a:tc>
                <a:tc>
                  <a:txBody>
                    <a:bodyPr/>
                    <a:lstStyle/>
                    <a:p>
                      <a:pPr algn="ctr">
                        <a:spcAft>
                          <a:spcPts val="0"/>
                        </a:spcAft>
                      </a:pPr>
                      <a:r>
                        <a:rPr lang="de-DE" sz="1400" kern="100">
                          <a:effectLst/>
                        </a:rPr>
                        <a:t>Value</a:t>
                      </a:r>
                      <a:endParaRPr lang="en-US" sz="1400" kern="100">
                        <a:effectLst/>
                        <a:latin typeface="Carlito"/>
                        <a:ea typeface="Noto Serif SC"/>
                        <a:cs typeface="Noto Sans"/>
                      </a:endParaRPr>
                    </a:p>
                  </a:txBody>
                  <a:tcPr marL="34925" marR="34925" marT="34925" marB="34925"/>
                </a:tc>
                <a:extLst>
                  <a:ext uri="{0D108BD9-81ED-4DB2-BD59-A6C34878D82A}">
                    <a16:rowId xmlns:a16="http://schemas.microsoft.com/office/drawing/2014/main" val="3923461715"/>
                  </a:ext>
                </a:extLst>
              </a:tr>
              <a:tr h="370840">
                <a:tc>
                  <a:txBody>
                    <a:bodyPr/>
                    <a:lstStyle/>
                    <a:p>
                      <a:pPr>
                        <a:spcAft>
                          <a:spcPts val="0"/>
                        </a:spcAft>
                      </a:pPr>
                      <a:r>
                        <a:rPr lang="de-DE" sz="1400" kern="100">
                          <a:effectLst/>
                        </a:rPr>
                        <a:t>Maximum Beam Energy</a:t>
                      </a:r>
                      <a:endParaRPr lang="en-US" sz="1400" kern="100">
                        <a:effectLst/>
                        <a:latin typeface="Carlito"/>
                        <a:ea typeface="Noto Serif SC"/>
                        <a:cs typeface="Noto Sans"/>
                      </a:endParaRPr>
                    </a:p>
                  </a:txBody>
                  <a:tcPr marL="34925" marR="34925" marT="34925" marB="34925"/>
                </a:tc>
                <a:tc>
                  <a:txBody>
                    <a:bodyPr/>
                    <a:lstStyle/>
                    <a:p>
                      <a:pPr algn="ctr">
                        <a:spcAft>
                          <a:spcPts val="0"/>
                        </a:spcAft>
                      </a:pPr>
                      <a:r>
                        <a:rPr lang="de-DE" sz="1400" kern="100">
                          <a:effectLst/>
                        </a:rPr>
                        <a:t>40 GeV</a:t>
                      </a:r>
                      <a:endParaRPr lang="en-US" sz="1400" kern="100">
                        <a:effectLst/>
                        <a:latin typeface="Carlito"/>
                        <a:ea typeface="Noto Serif SC"/>
                        <a:cs typeface="Noto Sans"/>
                      </a:endParaRPr>
                    </a:p>
                  </a:txBody>
                  <a:tcPr marL="34925" marR="34925" marT="34925" marB="34925"/>
                </a:tc>
                <a:extLst>
                  <a:ext uri="{0D108BD9-81ED-4DB2-BD59-A6C34878D82A}">
                    <a16:rowId xmlns:a16="http://schemas.microsoft.com/office/drawing/2014/main" val="1331988111"/>
                  </a:ext>
                </a:extLst>
              </a:tr>
              <a:tr h="370840">
                <a:tc>
                  <a:txBody>
                    <a:bodyPr/>
                    <a:lstStyle/>
                    <a:p>
                      <a:pPr>
                        <a:spcAft>
                          <a:spcPts val="0"/>
                        </a:spcAft>
                      </a:pPr>
                      <a:r>
                        <a:rPr lang="de-DE" sz="1400" kern="100">
                          <a:effectLst/>
                        </a:rPr>
                        <a:t>Maximum number of bunches extracted per train to XTD8</a:t>
                      </a:r>
                      <a:endParaRPr lang="en-US" sz="1400" kern="100">
                        <a:effectLst/>
                        <a:latin typeface="Carlito"/>
                        <a:ea typeface="Noto Serif SC"/>
                        <a:cs typeface="Noto Sans"/>
                      </a:endParaRPr>
                    </a:p>
                  </a:txBody>
                  <a:tcPr marL="34925" marR="34925" marT="34925" marB="34925"/>
                </a:tc>
                <a:tc>
                  <a:txBody>
                    <a:bodyPr/>
                    <a:lstStyle/>
                    <a:p>
                      <a:pPr algn="ctr">
                        <a:spcAft>
                          <a:spcPts val="0"/>
                        </a:spcAft>
                      </a:pPr>
                      <a:r>
                        <a:rPr lang="de-DE" sz="1400" kern="100" dirty="0">
                          <a:effectLst/>
                        </a:rPr>
                        <a:t>50</a:t>
                      </a:r>
                      <a:endParaRPr lang="en-US" sz="1400" kern="100" dirty="0">
                        <a:effectLst/>
                        <a:latin typeface="Carlito"/>
                        <a:ea typeface="Noto Serif SC"/>
                        <a:cs typeface="Noto Sans"/>
                      </a:endParaRPr>
                    </a:p>
                  </a:txBody>
                  <a:tcPr marL="34925" marR="34925" marT="34925" marB="34925"/>
                </a:tc>
                <a:extLst>
                  <a:ext uri="{0D108BD9-81ED-4DB2-BD59-A6C34878D82A}">
                    <a16:rowId xmlns:a16="http://schemas.microsoft.com/office/drawing/2014/main" val="230583993"/>
                  </a:ext>
                </a:extLst>
              </a:tr>
              <a:tr h="370840">
                <a:tc>
                  <a:txBody>
                    <a:bodyPr/>
                    <a:lstStyle/>
                    <a:p>
                      <a:pPr>
                        <a:spcAft>
                          <a:spcPts val="0"/>
                        </a:spcAft>
                      </a:pPr>
                      <a:r>
                        <a:rPr lang="de-DE" sz="1400" kern="100">
                          <a:effectLst/>
                        </a:rPr>
                        <a:t>Repetition rate</a:t>
                      </a:r>
                      <a:endParaRPr lang="en-US" sz="1400" kern="100">
                        <a:effectLst/>
                        <a:latin typeface="Carlito"/>
                        <a:ea typeface="Noto Serif SC"/>
                        <a:cs typeface="Noto Sans"/>
                      </a:endParaRPr>
                    </a:p>
                  </a:txBody>
                  <a:tcPr marL="34925" marR="34925" marT="34925" marB="34925"/>
                </a:tc>
                <a:tc>
                  <a:txBody>
                    <a:bodyPr/>
                    <a:lstStyle/>
                    <a:p>
                      <a:pPr algn="ctr">
                        <a:spcAft>
                          <a:spcPts val="0"/>
                        </a:spcAft>
                      </a:pPr>
                      <a:r>
                        <a:rPr lang="de-DE" sz="1400" kern="100">
                          <a:effectLst/>
                        </a:rPr>
                        <a:t>10 Hz</a:t>
                      </a:r>
                      <a:endParaRPr lang="en-US" sz="1400" kern="100">
                        <a:effectLst/>
                        <a:latin typeface="Carlito"/>
                        <a:ea typeface="Noto Serif SC"/>
                        <a:cs typeface="Noto Sans"/>
                      </a:endParaRPr>
                    </a:p>
                  </a:txBody>
                  <a:tcPr marL="34925" marR="34925" marT="34925" marB="34925"/>
                </a:tc>
                <a:extLst>
                  <a:ext uri="{0D108BD9-81ED-4DB2-BD59-A6C34878D82A}">
                    <a16:rowId xmlns:a16="http://schemas.microsoft.com/office/drawing/2014/main" val="1815901885"/>
                  </a:ext>
                </a:extLst>
              </a:tr>
              <a:tr h="370840">
                <a:tc>
                  <a:txBody>
                    <a:bodyPr/>
                    <a:lstStyle/>
                    <a:p>
                      <a:pPr>
                        <a:spcAft>
                          <a:spcPts val="0"/>
                        </a:spcAft>
                      </a:pPr>
                      <a:r>
                        <a:rPr lang="de-DE" sz="1400" kern="100">
                          <a:effectLst/>
                        </a:rPr>
                        <a:t>Maximum bunch charge</a:t>
                      </a:r>
                      <a:endParaRPr lang="en-US" sz="1400" kern="100">
                        <a:effectLst/>
                        <a:latin typeface="Carlito"/>
                        <a:ea typeface="Noto Serif SC"/>
                        <a:cs typeface="Noto Sans"/>
                      </a:endParaRPr>
                    </a:p>
                  </a:txBody>
                  <a:tcPr marL="34925" marR="34925" marT="34925" marB="34925"/>
                </a:tc>
                <a:tc>
                  <a:txBody>
                    <a:bodyPr/>
                    <a:lstStyle/>
                    <a:p>
                      <a:pPr algn="ctr">
                        <a:spcAft>
                          <a:spcPts val="0"/>
                        </a:spcAft>
                      </a:pPr>
                      <a:r>
                        <a:rPr lang="de-DE" sz="1400" kern="100">
                          <a:effectLst/>
                        </a:rPr>
                        <a:t>1 nC</a:t>
                      </a:r>
                      <a:endParaRPr lang="en-US" sz="1400" kern="100">
                        <a:effectLst/>
                        <a:latin typeface="Carlito"/>
                        <a:ea typeface="Noto Serif SC"/>
                        <a:cs typeface="Noto Sans"/>
                      </a:endParaRPr>
                    </a:p>
                  </a:txBody>
                  <a:tcPr marL="34925" marR="34925" marT="34925" marB="34925"/>
                </a:tc>
                <a:extLst>
                  <a:ext uri="{0D108BD9-81ED-4DB2-BD59-A6C34878D82A}">
                    <a16:rowId xmlns:a16="http://schemas.microsoft.com/office/drawing/2014/main" val="1188614621"/>
                  </a:ext>
                </a:extLst>
              </a:tr>
              <a:tr h="370840">
                <a:tc>
                  <a:txBody>
                    <a:bodyPr/>
                    <a:lstStyle/>
                    <a:p>
                      <a:pPr>
                        <a:spcAft>
                          <a:spcPts val="0"/>
                        </a:spcAft>
                      </a:pPr>
                      <a:r>
                        <a:rPr lang="de-DE" sz="1400" kern="100">
                          <a:effectLst/>
                        </a:rPr>
                        <a:t>Intra-train bunch spacing</a:t>
                      </a:r>
                      <a:endParaRPr lang="en-US" sz="1400" kern="100">
                        <a:effectLst/>
                        <a:latin typeface="Carlito"/>
                        <a:ea typeface="Noto Serif SC"/>
                        <a:cs typeface="Noto Sans"/>
                      </a:endParaRPr>
                    </a:p>
                  </a:txBody>
                  <a:tcPr marL="34925" marR="34925" marT="34925" marB="34925"/>
                </a:tc>
                <a:tc>
                  <a:txBody>
                    <a:bodyPr/>
                    <a:lstStyle/>
                    <a:p>
                      <a:pPr algn="ctr">
                        <a:spcAft>
                          <a:spcPts val="0"/>
                        </a:spcAft>
                      </a:pPr>
                      <a:r>
                        <a:rPr lang="de-DE" sz="1400" kern="100" dirty="0">
                          <a:effectLst/>
                        </a:rPr>
                        <a:t>220 </a:t>
                      </a:r>
                      <a:r>
                        <a:rPr lang="de-DE" sz="1400" kern="100" dirty="0" err="1">
                          <a:effectLst/>
                        </a:rPr>
                        <a:t>ns</a:t>
                      </a:r>
                      <a:endParaRPr lang="en-US" sz="1400" kern="100" dirty="0">
                        <a:effectLst/>
                        <a:latin typeface="Carlito"/>
                        <a:ea typeface="Noto Serif SC"/>
                        <a:cs typeface="Noto Sans"/>
                      </a:endParaRPr>
                    </a:p>
                  </a:txBody>
                  <a:tcPr marL="34925" marR="34925" marT="34925" marB="34925"/>
                </a:tc>
                <a:extLst>
                  <a:ext uri="{0D108BD9-81ED-4DB2-BD59-A6C34878D82A}">
                    <a16:rowId xmlns:a16="http://schemas.microsoft.com/office/drawing/2014/main" val="1378596417"/>
                  </a:ext>
                </a:extLst>
              </a:tr>
            </a:tbl>
          </a:graphicData>
        </a:graphic>
      </p:graphicFrame>
      <p:sp>
        <p:nvSpPr>
          <p:cNvPr id="8" name="TextBox 7">
            <a:extLst>
              <a:ext uri="{FF2B5EF4-FFF2-40B4-BE49-F238E27FC236}">
                <a16:creationId xmlns:a16="http://schemas.microsoft.com/office/drawing/2014/main" id="{B1069FC5-E886-4096-96C1-C70DA064CB7E}"/>
              </a:ext>
            </a:extLst>
          </p:cNvPr>
          <p:cNvSpPr txBox="1"/>
          <p:nvPr/>
        </p:nvSpPr>
        <p:spPr>
          <a:xfrm>
            <a:off x="263352" y="260648"/>
            <a:ext cx="9748181" cy="523220"/>
          </a:xfrm>
          <a:prstGeom prst="rect">
            <a:avLst/>
          </a:prstGeom>
          <a:noFill/>
        </p:spPr>
        <p:txBody>
          <a:bodyPr wrap="none" rtlCol="0">
            <a:spAutoFit/>
          </a:bodyPr>
          <a:lstStyle/>
          <a:p>
            <a:r>
              <a:rPr lang="en-US" sz="2800" b="1" dirty="0">
                <a:solidFill>
                  <a:srgbClr val="0070C0"/>
                </a:solidFill>
              </a:rPr>
              <a:t>Requirements for ELBEX main electron beam </a:t>
            </a:r>
            <a:r>
              <a:rPr lang="en-US" sz="2800" b="1" dirty="0" smtClean="0">
                <a:solidFill>
                  <a:srgbClr val="0070C0"/>
                </a:solidFill>
              </a:rPr>
              <a:t>dump (14.05.2025)</a:t>
            </a:r>
            <a:endParaRPr lang="en-US" sz="2800" b="1" dirty="0">
              <a:solidFill>
                <a:srgbClr val="0070C0"/>
              </a:solidFill>
            </a:endParaRPr>
          </a:p>
        </p:txBody>
      </p:sp>
      <p:sp>
        <p:nvSpPr>
          <p:cNvPr id="5" name="TextBox 4"/>
          <p:cNvSpPr txBox="1"/>
          <p:nvPr/>
        </p:nvSpPr>
        <p:spPr>
          <a:xfrm>
            <a:off x="543164" y="770819"/>
            <a:ext cx="11033935" cy="1815882"/>
          </a:xfrm>
          <a:prstGeom prst="rect">
            <a:avLst/>
          </a:prstGeom>
          <a:noFill/>
        </p:spPr>
        <p:txBody>
          <a:bodyPr wrap="square" rtlCol="0">
            <a:spAutoFit/>
          </a:bodyPr>
          <a:lstStyle/>
          <a:p>
            <a:pPr algn="just">
              <a:lnSpc>
                <a:spcPct val="150000"/>
              </a:lnSpc>
            </a:pPr>
            <a:r>
              <a:rPr lang="de-DE" sz="1600" i="1" dirty="0"/>
              <a:t>The </a:t>
            </a:r>
            <a:r>
              <a:rPr lang="de-DE" sz="1600" i="1" dirty="0" err="1"/>
              <a:t>main</a:t>
            </a:r>
            <a:r>
              <a:rPr lang="de-DE" sz="1600" i="1" dirty="0"/>
              <a:t> </a:t>
            </a:r>
            <a:r>
              <a:rPr lang="de-DE" sz="1600" i="1" dirty="0" err="1"/>
              <a:t>electron</a:t>
            </a:r>
            <a:r>
              <a:rPr lang="de-DE" sz="1600" i="1" dirty="0"/>
              <a:t> </a:t>
            </a:r>
            <a:r>
              <a:rPr lang="de-DE" sz="1600" i="1" dirty="0" err="1"/>
              <a:t>dump</a:t>
            </a:r>
            <a:r>
              <a:rPr lang="de-DE" sz="1600" i="1" dirty="0"/>
              <a:t> </a:t>
            </a:r>
            <a:r>
              <a:rPr lang="de-DE" sz="1600" i="1" dirty="0" err="1"/>
              <a:t>is</a:t>
            </a:r>
            <a:r>
              <a:rPr lang="de-DE" sz="1600" i="1" dirty="0"/>
              <a:t> </a:t>
            </a:r>
            <a:r>
              <a:rPr lang="de-DE" sz="1600" i="1" dirty="0" err="1"/>
              <a:t>placed</a:t>
            </a:r>
            <a:r>
              <a:rPr lang="de-DE" sz="1600" i="1" dirty="0"/>
              <a:t> at </a:t>
            </a:r>
            <a:r>
              <a:rPr lang="de-DE" sz="1600" i="1" dirty="0" err="1"/>
              <a:t>the</a:t>
            </a:r>
            <a:r>
              <a:rPr lang="de-DE" sz="1600" i="1" dirty="0"/>
              <a:t> end </a:t>
            </a:r>
            <a:r>
              <a:rPr lang="de-DE" sz="1600" i="1" dirty="0" err="1"/>
              <a:t>of</a:t>
            </a:r>
            <a:r>
              <a:rPr lang="de-DE" sz="1600" i="1" dirty="0"/>
              <a:t> </a:t>
            </a:r>
            <a:r>
              <a:rPr lang="de-DE" sz="1600" i="1" dirty="0" err="1"/>
              <a:t>the</a:t>
            </a:r>
            <a:r>
              <a:rPr lang="de-DE" sz="1600" i="1" dirty="0"/>
              <a:t> ELBEX </a:t>
            </a:r>
            <a:r>
              <a:rPr lang="de-DE" sz="1600" i="1" dirty="0" err="1"/>
              <a:t>user</a:t>
            </a:r>
            <a:r>
              <a:rPr lang="de-DE" sz="1600" i="1" dirty="0"/>
              <a:t> </a:t>
            </a:r>
            <a:r>
              <a:rPr lang="de-DE" sz="1600" i="1" dirty="0" err="1"/>
              <a:t>beamline</a:t>
            </a:r>
            <a:r>
              <a:rPr lang="de-DE" sz="1600" i="1" dirty="0"/>
              <a:t> </a:t>
            </a:r>
            <a:r>
              <a:rPr lang="de-DE" sz="1600" i="1" dirty="0" err="1"/>
              <a:t>located</a:t>
            </a:r>
            <a:r>
              <a:rPr lang="de-DE" sz="1600" i="1" dirty="0"/>
              <a:t> in XTD8. The </a:t>
            </a:r>
            <a:r>
              <a:rPr lang="de-DE" sz="1600" i="1" dirty="0" err="1"/>
              <a:t>electron</a:t>
            </a:r>
            <a:r>
              <a:rPr lang="de-DE" sz="1600" i="1" dirty="0"/>
              <a:t> beam </a:t>
            </a:r>
            <a:r>
              <a:rPr lang="de-DE" sz="1600" i="1" dirty="0" err="1"/>
              <a:t>is</a:t>
            </a:r>
            <a:r>
              <a:rPr lang="de-DE" sz="1600" i="1" dirty="0"/>
              <a:t> </a:t>
            </a:r>
            <a:r>
              <a:rPr lang="de-DE" sz="1600" i="1" dirty="0" err="1"/>
              <a:t>bent</a:t>
            </a:r>
            <a:r>
              <a:rPr lang="de-DE" sz="1600" i="1" dirty="0"/>
              <a:t> </a:t>
            </a:r>
            <a:r>
              <a:rPr lang="de-DE" sz="1600" i="1" dirty="0" err="1"/>
              <a:t>downwards</a:t>
            </a:r>
            <a:r>
              <a:rPr lang="de-DE" sz="1600" i="1" dirty="0"/>
              <a:t> </a:t>
            </a:r>
            <a:r>
              <a:rPr lang="de-DE" sz="1600" i="1" dirty="0" err="1"/>
              <a:t>towards</a:t>
            </a:r>
            <a:r>
              <a:rPr lang="de-DE" sz="1600" i="1" dirty="0"/>
              <a:t> </a:t>
            </a:r>
            <a:r>
              <a:rPr lang="de-DE" sz="1600" i="1" dirty="0" err="1"/>
              <a:t>the</a:t>
            </a:r>
            <a:r>
              <a:rPr lang="de-DE" sz="1600" i="1" dirty="0"/>
              <a:t> </a:t>
            </a:r>
            <a:r>
              <a:rPr lang="de-DE" sz="1600" i="1" dirty="0" err="1"/>
              <a:t>dump</a:t>
            </a:r>
            <a:r>
              <a:rPr lang="de-DE" sz="1600" i="1" dirty="0"/>
              <a:t> </a:t>
            </a:r>
            <a:r>
              <a:rPr lang="de-DE" sz="1600" i="1" dirty="0" err="1"/>
              <a:t>with</a:t>
            </a:r>
            <a:r>
              <a:rPr lang="de-DE" sz="1600" i="1" dirty="0"/>
              <a:t> a permanent </a:t>
            </a:r>
            <a:r>
              <a:rPr lang="de-DE" sz="1600" i="1" dirty="0" err="1"/>
              <a:t>dipole</a:t>
            </a:r>
            <a:r>
              <a:rPr lang="de-DE" sz="1600" i="1" dirty="0"/>
              <a:t> </a:t>
            </a:r>
            <a:r>
              <a:rPr lang="de-DE" sz="1600" i="1" dirty="0" err="1"/>
              <a:t>magnet</a:t>
            </a:r>
            <a:r>
              <a:rPr lang="de-DE" sz="1600" i="1" dirty="0"/>
              <a:t> (</a:t>
            </a:r>
            <a:r>
              <a:rPr lang="de-DE" sz="1600" i="1" dirty="0" err="1"/>
              <a:t>see</a:t>
            </a:r>
            <a:r>
              <a:rPr lang="de-DE" sz="1600" i="1" dirty="0"/>
              <a:t> </a:t>
            </a:r>
            <a:r>
              <a:rPr lang="de-DE" sz="1600" i="1" dirty="0" err="1"/>
              <a:t>sketch</a:t>
            </a:r>
            <a:r>
              <a:rPr lang="de-DE" sz="1600" i="1" dirty="0"/>
              <a:t>). The </a:t>
            </a:r>
            <a:r>
              <a:rPr lang="de-DE" sz="1600" i="1" dirty="0" err="1"/>
              <a:t>dump</a:t>
            </a:r>
            <a:r>
              <a:rPr lang="de-DE" sz="1600" i="1" dirty="0"/>
              <a:t> </a:t>
            </a:r>
            <a:r>
              <a:rPr lang="de-DE" sz="1600" i="1" dirty="0" err="1"/>
              <a:t>is</a:t>
            </a:r>
            <a:r>
              <a:rPr lang="de-DE" sz="1600" i="1" dirty="0"/>
              <a:t> </a:t>
            </a:r>
            <a:r>
              <a:rPr lang="de-DE" sz="1600" i="1" dirty="0" err="1"/>
              <a:t>placed</a:t>
            </a:r>
            <a:r>
              <a:rPr lang="de-DE" sz="1600" i="1" dirty="0"/>
              <a:t> at an angle α </a:t>
            </a:r>
            <a:r>
              <a:rPr lang="de-DE" sz="1600" i="1" dirty="0" err="1"/>
              <a:t>and</a:t>
            </a:r>
            <a:r>
              <a:rPr lang="de-DE" sz="1600" i="1" dirty="0"/>
              <a:t> at a </a:t>
            </a:r>
            <a:r>
              <a:rPr lang="de-DE" sz="1600" i="1" dirty="0" err="1"/>
              <a:t>distance</a:t>
            </a:r>
            <a:r>
              <a:rPr lang="de-DE" sz="1600" i="1" dirty="0"/>
              <a:t> </a:t>
            </a:r>
            <a:r>
              <a:rPr lang="de-DE" sz="1600" i="1" dirty="0" err="1"/>
              <a:t>Δz</a:t>
            </a:r>
            <a:r>
              <a:rPr lang="de-DE" sz="1600" i="1" dirty="0"/>
              <a:t> </a:t>
            </a:r>
            <a:r>
              <a:rPr lang="de-DE" sz="1600" i="1" dirty="0" err="1"/>
              <a:t>from</a:t>
            </a:r>
            <a:r>
              <a:rPr lang="de-DE" sz="1600" i="1" dirty="0"/>
              <a:t> </a:t>
            </a:r>
            <a:r>
              <a:rPr lang="de-DE" sz="1600" i="1" dirty="0" err="1"/>
              <a:t>the</a:t>
            </a:r>
            <a:r>
              <a:rPr lang="de-DE" sz="1600" i="1" dirty="0"/>
              <a:t> permanent </a:t>
            </a:r>
            <a:r>
              <a:rPr lang="de-DE" sz="1600" i="1" dirty="0" err="1"/>
              <a:t>magnet</a:t>
            </a:r>
            <a:r>
              <a:rPr lang="de-DE" sz="1600" i="1" dirty="0"/>
              <a:t> such </a:t>
            </a:r>
            <a:r>
              <a:rPr lang="de-DE" sz="1600" i="1" dirty="0" err="1"/>
              <a:t>that</a:t>
            </a:r>
            <a:r>
              <a:rPr lang="de-DE" sz="1600" i="1" dirty="0"/>
              <a:t> </a:t>
            </a:r>
            <a:r>
              <a:rPr lang="de-DE" sz="1600" i="1" dirty="0" err="1"/>
              <a:t>sufficient</a:t>
            </a:r>
            <a:r>
              <a:rPr lang="de-DE" sz="1600" i="1" dirty="0"/>
              <a:t> </a:t>
            </a:r>
            <a:r>
              <a:rPr lang="de-DE" sz="1600" i="1" dirty="0" err="1"/>
              <a:t>space</a:t>
            </a:r>
            <a:r>
              <a:rPr lang="de-DE" sz="1600" i="1" dirty="0"/>
              <a:t> </a:t>
            </a:r>
            <a:r>
              <a:rPr lang="de-DE" sz="1600" i="1" dirty="0" err="1"/>
              <a:t>Δy</a:t>
            </a:r>
            <a:r>
              <a:rPr lang="de-DE" sz="1600" i="1" dirty="0"/>
              <a:t> </a:t>
            </a:r>
            <a:r>
              <a:rPr lang="de-DE" sz="1600" i="1" dirty="0" err="1"/>
              <a:t>remains</a:t>
            </a:r>
            <a:r>
              <a:rPr lang="de-DE" sz="1600" i="1" dirty="0"/>
              <a:t> </a:t>
            </a:r>
            <a:r>
              <a:rPr lang="de-DE" sz="1600" i="1" dirty="0" err="1"/>
              <a:t>between</a:t>
            </a:r>
            <a:r>
              <a:rPr lang="de-DE" sz="1600" i="1" dirty="0"/>
              <a:t> </a:t>
            </a:r>
            <a:r>
              <a:rPr lang="de-DE" sz="1600" i="1" dirty="0" err="1"/>
              <a:t>the</a:t>
            </a:r>
            <a:r>
              <a:rPr lang="de-DE" sz="1600" i="1" dirty="0"/>
              <a:t> </a:t>
            </a:r>
            <a:r>
              <a:rPr lang="de-DE" sz="1600" i="1" dirty="0" err="1"/>
              <a:t>dump</a:t>
            </a:r>
            <a:r>
              <a:rPr lang="de-DE" sz="1600" i="1" dirty="0"/>
              <a:t> </a:t>
            </a:r>
            <a:r>
              <a:rPr lang="de-DE" sz="1600" i="1" dirty="0" err="1"/>
              <a:t>and</a:t>
            </a:r>
            <a:r>
              <a:rPr lang="de-DE" sz="1600" i="1" dirty="0"/>
              <a:t> </a:t>
            </a:r>
            <a:r>
              <a:rPr lang="de-DE" sz="1600" i="1" dirty="0" err="1"/>
              <a:t>the</a:t>
            </a:r>
            <a:r>
              <a:rPr lang="de-DE" sz="1600" i="1" dirty="0"/>
              <a:t> </a:t>
            </a:r>
            <a:r>
              <a:rPr lang="de-DE" sz="1600" i="1" dirty="0" smtClean="0"/>
              <a:t>X-</a:t>
            </a:r>
            <a:r>
              <a:rPr lang="de-DE" sz="1600" i="1" dirty="0" err="1" smtClean="0"/>
              <a:t>ray</a:t>
            </a:r>
            <a:r>
              <a:rPr lang="de-DE" sz="1600" i="1" dirty="0" smtClean="0"/>
              <a:t> </a:t>
            </a:r>
            <a:r>
              <a:rPr lang="de-DE" sz="1600" i="1" dirty="0"/>
              <a:t>beam </a:t>
            </a:r>
            <a:r>
              <a:rPr lang="de-DE" sz="1600" i="1" dirty="0" err="1"/>
              <a:t>pipe</a:t>
            </a:r>
            <a:r>
              <a:rPr lang="de-DE" sz="1600" i="1" dirty="0"/>
              <a:t> </a:t>
            </a:r>
            <a:r>
              <a:rPr lang="de-DE" sz="1600" i="1" dirty="0" err="1"/>
              <a:t>going</a:t>
            </a:r>
            <a:r>
              <a:rPr lang="de-DE" sz="1600" i="1" dirty="0"/>
              <a:t> at a </a:t>
            </a:r>
            <a:r>
              <a:rPr lang="de-DE" sz="1600" i="1" dirty="0" err="1"/>
              <a:t>height</a:t>
            </a:r>
            <a:r>
              <a:rPr lang="de-DE" sz="1600" i="1" dirty="0"/>
              <a:t> </a:t>
            </a:r>
            <a:r>
              <a:rPr lang="de-DE" sz="1600" i="1" dirty="0" err="1"/>
              <a:t>of</a:t>
            </a:r>
            <a:r>
              <a:rPr lang="de-DE" sz="1600" i="1" dirty="0"/>
              <a:t> 1.4m </a:t>
            </a:r>
            <a:r>
              <a:rPr lang="de-DE" sz="1600" i="1" dirty="0" err="1"/>
              <a:t>above</a:t>
            </a:r>
            <a:r>
              <a:rPr lang="de-DE" sz="1600" i="1" dirty="0"/>
              <a:t> </a:t>
            </a:r>
            <a:r>
              <a:rPr lang="de-DE" sz="1600" i="1" dirty="0" err="1"/>
              <a:t>the</a:t>
            </a:r>
            <a:r>
              <a:rPr lang="de-DE" sz="1600" i="1" dirty="0"/>
              <a:t> </a:t>
            </a:r>
            <a:r>
              <a:rPr lang="de-DE" sz="1600" i="1" dirty="0" err="1"/>
              <a:t>tunnel</a:t>
            </a:r>
            <a:r>
              <a:rPr lang="de-DE" sz="1600" i="1" dirty="0"/>
              <a:t> </a:t>
            </a:r>
            <a:r>
              <a:rPr lang="de-DE" sz="1600" i="1" dirty="0" err="1"/>
              <a:t>floor</a:t>
            </a:r>
            <a:r>
              <a:rPr lang="de-DE" sz="1600" i="1" dirty="0"/>
              <a:t> </a:t>
            </a:r>
            <a:r>
              <a:rPr lang="de-DE" sz="1600" i="1" dirty="0" err="1"/>
              <a:t>straight</a:t>
            </a:r>
            <a:r>
              <a:rPr lang="de-DE" sz="1600" i="1" dirty="0"/>
              <a:t> </a:t>
            </a:r>
            <a:r>
              <a:rPr lang="de-DE" sz="1600" i="1" dirty="0" err="1"/>
              <a:t>towards</a:t>
            </a:r>
            <a:r>
              <a:rPr lang="de-DE" sz="1600" i="1" dirty="0"/>
              <a:t> </a:t>
            </a:r>
            <a:r>
              <a:rPr lang="de-DE" sz="1600" i="1" dirty="0" err="1"/>
              <a:t>the</a:t>
            </a:r>
            <a:r>
              <a:rPr lang="de-DE" sz="1600" i="1" dirty="0"/>
              <a:t> </a:t>
            </a:r>
            <a:r>
              <a:rPr lang="de-DE" sz="1600" i="1" dirty="0" err="1"/>
              <a:t>fusion</a:t>
            </a:r>
            <a:r>
              <a:rPr lang="de-DE" sz="1600" i="1" dirty="0"/>
              <a:t> </a:t>
            </a:r>
            <a:r>
              <a:rPr lang="de-DE" sz="1600" i="1" dirty="0" err="1"/>
              <a:t>area</a:t>
            </a:r>
            <a:r>
              <a:rPr lang="de-DE" sz="1600" i="1" dirty="0"/>
              <a:t> </a:t>
            </a:r>
            <a:r>
              <a:rPr lang="de-DE" sz="1600" i="1" dirty="0" err="1"/>
              <a:t>and</a:t>
            </a:r>
            <a:r>
              <a:rPr lang="de-DE" sz="1600" i="1" dirty="0"/>
              <a:t> </a:t>
            </a:r>
            <a:r>
              <a:rPr lang="de-DE" sz="1600" i="1" dirty="0" err="1"/>
              <a:t>the</a:t>
            </a:r>
            <a:r>
              <a:rPr lang="de-DE" sz="1600" i="1" dirty="0"/>
              <a:t> </a:t>
            </a:r>
            <a:r>
              <a:rPr lang="de-DE" sz="1600" i="1" dirty="0" err="1"/>
              <a:t>Schenefeld</a:t>
            </a:r>
            <a:r>
              <a:rPr lang="de-DE" sz="1600" i="1" dirty="0"/>
              <a:t> hall.</a:t>
            </a:r>
            <a:endParaRPr lang="en-US" sz="1600" i="1" dirty="0"/>
          </a:p>
          <a:p>
            <a:pPr algn="just"/>
            <a:endParaRPr lang="en-US" sz="1600" dirty="0"/>
          </a:p>
        </p:txBody>
      </p:sp>
      <p:pic>
        <p:nvPicPr>
          <p:cNvPr id="9" name="Bild1"/>
          <p:cNvPicPr/>
          <p:nvPr/>
        </p:nvPicPr>
        <p:blipFill>
          <a:blip r:embed="rId2"/>
          <a:stretch>
            <a:fillRect/>
          </a:stretch>
        </p:blipFill>
        <p:spPr bwMode="auto">
          <a:xfrm>
            <a:off x="543164" y="2372016"/>
            <a:ext cx="5844210" cy="3168348"/>
          </a:xfrm>
          <a:prstGeom prst="rect">
            <a:avLst/>
          </a:prstGeom>
        </p:spPr>
      </p:pic>
      <p:sp>
        <p:nvSpPr>
          <p:cNvPr id="7" name="TextBox 6"/>
          <p:cNvSpPr txBox="1"/>
          <p:nvPr/>
        </p:nvSpPr>
        <p:spPr>
          <a:xfrm>
            <a:off x="5027700" y="5540364"/>
            <a:ext cx="6549399" cy="369332"/>
          </a:xfrm>
          <a:prstGeom prst="rect">
            <a:avLst/>
          </a:prstGeom>
          <a:noFill/>
        </p:spPr>
        <p:txBody>
          <a:bodyPr wrap="square" rtlCol="0">
            <a:spAutoFit/>
          </a:bodyPr>
          <a:lstStyle/>
          <a:p>
            <a:r>
              <a:rPr lang="it-IT" b="1" dirty="0" smtClean="0">
                <a:solidFill>
                  <a:srgbClr val="FF0000"/>
                </a:solidFill>
              </a:rPr>
              <a:t>Beam intensity = 6.24 x 10</a:t>
            </a:r>
            <a:r>
              <a:rPr lang="it-IT" b="1" baseline="30000" dirty="0" smtClean="0">
                <a:solidFill>
                  <a:srgbClr val="FF0000"/>
                </a:solidFill>
              </a:rPr>
              <a:t>18</a:t>
            </a:r>
            <a:r>
              <a:rPr lang="it-IT" b="1" dirty="0" smtClean="0">
                <a:solidFill>
                  <a:srgbClr val="FF0000"/>
                </a:solidFill>
              </a:rPr>
              <a:t> x 10</a:t>
            </a:r>
            <a:r>
              <a:rPr lang="it-IT" b="1" baseline="30000" dirty="0" smtClean="0">
                <a:solidFill>
                  <a:srgbClr val="FF0000"/>
                </a:solidFill>
              </a:rPr>
              <a:t>-9</a:t>
            </a:r>
            <a:r>
              <a:rPr lang="it-IT" b="1" dirty="0" smtClean="0">
                <a:solidFill>
                  <a:srgbClr val="FF0000"/>
                </a:solidFill>
              </a:rPr>
              <a:t> x 10 </a:t>
            </a:r>
            <a:r>
              <a:rPr lang="it-IT" b="1" dirty="0">
                <a:solidFill>
                  <a:srgbClr val="FF0000"/>
                </a:solidFill>
              </a:rPr>
              <a:t>x 50 = </a:t>
            </a:r>
            <a:r>
              <a:rPr lang="it-IT" b="1" dirty="0" smtClean="0">
                <a:solidFill>
                  <a:srgbClr val="FF0000"/>
                </a:solidFill>
              </a:rPr>
              <a:t>3.12 </a:t>
            </a:r>
            <a:r>
              <a:rPr lang="it-IT" b="1" dirty="0">
                <a:solidFill>
                  <a:srgbClr val="FF0000"/>
                </a:solidFill>
              </a:rPr>
              <a:t>x </a:t>
            </a:r>
            <a:r>
              <a:rPr lang="it-IT" b="1" dirty="0" smtClean="0">
                <a:solidFill>
                  <a:srgbClr val="FF0000"/>
                </a:solidFill>
              </a:rPr>
              <a:t>10</a:t>
            </a:r>
            <a:r>
              <a:rPr lang="it-IT" b="1" baseline="30000" dirty="0" smtClean="0">
                <a:solidFill>
                  <a:srgbClr val="FF0000"/>
                </a:solidFill>
              </a:rPr>
              <a:t>12</a:t>
            </a:r>
            <a:r>
              <a:rPr lang="it-IT" b="1" dirty="0">
                <a:solidFill>
                  <a:srgbClr val="FF0000"/>
                </a:solidFill>
              </a:rPr>
              <a:t> </a:t>
            </a:r>
            <a:r>
              <a:rPr lang="it-IT" b="1" dirty="0" smtClean="0">
                <a:solidFill>
                  <a:srgbClr val="FF0000"/>
                </a:solidFill>
              </a:rPr>
              <a:t>e</a:t>
            </a:r>
            <a:r>
              <a:rPr lang="it-IT" b="1" baseline="30000" dirty="0" smtClean="0">
                <a:solidFill>
                  <a:srgbClr val="FF0000"/>
                </a:solidFill>
              </a:rPr>
              <a:t>-</a:t>
            </a:r>
            <a:r>
              <a:rPr lang="it-IT" b="1" dirty="0" smtClean="0">
                <a:solidFill>
                  <a:srgbClr val="FF0000"/>
                </a:solidFill>
              </a:rPr>
              <a:t> per sec</a:t>
            </a:r>
            <a:endParaRPr lang="en-US" b="1" dirty="0">
              <a:solidFill>
                <a:srgbClr val="FF0000"/>
              </a:solidFill>
            </a:endParaRPr>
          </a:p>
        </p:txBody>
      </p:sp>
    </p:spTree>
    <p:extLst>
      <p:ext uri="{BB962C8B-B14F-4D97-AF65-F5344CB8AC3E}">
        <p14:creationId xmlns:p14="http://schemas.microsoft.com/office/powerpoint/2010/main" val="4059708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23351024"/>
              </p:ext>
            </p:extLst>
          </p:nvPr>
        </p:nvGraphicFramePr>
        <p:xfrm>
          <a:off x="987609" y="1053809"/>
          <a:ext cx="4110456" cy="2956560"/>
        </p:xfrm>
        <a:graphic>
          <a:graphicData uri="http://schemas.openxmlformats.org/drawingml/2006/table">
            <a:tbl>
              <a:tblPr firstRow="1" bandRow="1">
                <a:tableStyleId>{5C22544A-7EE6-4342-B048-85BDC9FD1C3A}</a:tableStyleId>
              </a:tblPr>
              <a:tblGrid>
                <a:gridCol w="1847467">
                  <a:extLst>
                    <a:ext uri="{9D8B030D-6E8A-4147-A177-3AD203B41FA5}">
                      <a16:colId xmlns:a16="http://schemas.microsoft.com/office/drawing/2014/main" val="3926588817"/>
                    </a:ext>
                  </a:extLst>
                </a:gridCol>
                <a:gridCol w="2262989">
                  <a:extLst>
                    <a:ext uri="{9D8B030D-6E8A-4147-A177-3AD203B41FA5}">
                      <a16:colId xmlns:a16="http://schemas.microsoft.com/office/drawing/2014/main" val="2449300368"/>
                    </a:ext>
                  </a:extLst>
                </a:gridCol>
              </a:tblGrid>
              <a:tr h="370840">
                <a:tc>
                  <a:txBody>
                    <a:bodyPr/>
                    <a:lstStyle/>
                    <a:p>
                      <a:r>
                        <a:rPr lang="en-US" sz="1400" dirty="0"/>
                        <a:t>Parameter</a:t>
                      </a:r>
                    </a:p>
                  </a:txBody>
                  <a:tcPr anchor="ctr"/>
                </a:tc>
                <a:tc>
                  <a:txBody>
                    <a:bodyPr/>
                    <a:lstStyle/>
                    <a:p>
                      <a:r>
                        <a:rPr lang="en-US" sz="1400" dirty="0"/>
                        <a:t>Value</a:t>
                      </a:r>
                    </a:p>
                  </a:txBody>
                  <a:tcPr anchor="ctr"/>
                </a:tc>
                <a:extLst>
                  <a:ext uri="{0D108BD9-81ED-4DB2-BD59-A6C34878D82A}">
                    <a16:rowId xmlns:a16="http://schemas.microsoft.com/office/drawing/2014/main" val="3923461715"/>
                  </a:ext>
                </a:extLst>
              </a:tr>
              <a:tr h="370840">
                <a:tc>
                  <a:txBody>
                    <a:bodyPr/>
                    <a:lstStyle/>
                    <a:p>
                      <a:r>
                        <a:rPr lang="en-US" sz="1400"/>
                        <a:t>Particle</a:t>
                      </a:r>
                    </a:p>
                  </a:txBody>
                  <a:tcPr anchor="ctr"/>
                </a:tc>
                <a:tc>
                  <a:txBody>
                    <a:bodyPr/>
                    <a:lstStyle/>
                    <a:p>
                      <a:r>
                        <a:rPr lang="en-US" sz="1400" dirty="0"/>
                        <a:t>Electron</a:t>
                      </a:r>
                    </a:p>
                  </a:txBody>
                  <a:tcPr anchor="ctr"/>
                </a:tc>
                <a:extLst>
                  <a:ext uri="{0D108BD9-81ED-4DB2-BD59-A6C34878D82A}">
                    <a16:rowId xmlns:a16="http://schemas.microsoft.com/office/drawing/2014/main" val="1331988111"/>
                  </a:ext>
                </a:extLst>
              </a:tr>
              <a:tr h="370840">
                <a:tc>
                  <a:txBody>
                    <a:bodyPr/>
                    <a:lstStyle/>
                    <a:p>
                      <a:r>
                        <a:rPr lang="en-US" sz="1400"/>
                        <a:t>Energy</a:t>
                      </a:r>
                    </a:p>
                  </a:txBody>
                  <a:tcPr anchor="ctr"/>
                </a:tc>
                <a:tc>
                  <a:txBody>
                    <a:bodyPr/>
                    <a:lstStyle/>
                    <a:p>
                      <a:r>
                        <a:rPr lang="en-US" sz="1400" dirty="0" smtClean="0"/>
                        <a:t>40.0 GeV</a:t>
                      </a:r>
                      <a:endParaRPr lang="en-US" sz="1400" dirty="0"/>
                    </a:p>
                  </a:txBody>
                  <a:tcPr anchor="ctr"/>
                </a:tc>
                <a:extLst>
                  <a:ext uri="{0D108BD9-81ED-4DB2-BD59-A6C34878D82A}">
                    <a16:rowId xmlns:a16="http://schemas.microsoft.com/office/drawing/2014/main" val="230583993"/>
                  </a:ext>
                </a:extLst>
              </a:tr>
              <a:tr h="370840">
                <a:tc>
                  <a:txBody>
                    <a:bodyPr/>
                    <a:lstStyle/>
                    <a:p>
                      <a:r>
                        <a:rPr lang="en-US" sz="1400" dirty="0" smtClean="0"/>
                        <a:t>Type</a:t>
                      </a:r>
                      <a:endParaRPr lang="en-US" sz="1400" dirty="0"/>
                    </a:p>
                  </a:txBody>
                  <a:tcPr anchor="ctr"/>
                </a:tc>
                <a:tc>
                  <a:txBody>
                    <a:bodyPr/>
                    <a:lstStyle/>
                    <a:p>
                      <a:r>
                        <a:rPr lang="en-US" sz="1400" dirty="0" smtClean="0"/>
                        <a:t>Gauss</a:t>
                      </a:r>
                      <a:endParaRPr lang="en-US" sz="1400" dirty="0"/>
                    </a:p>
                  </a:txBody>
                  <a:tcPr anchor="ctr"/>
                </a:tc>
                <a:extLst>
                  <a:ext uri="{0D108BD9-81ED-4DB2-BD59-A6C34878D82A}">
                    <a16:rowId xmlns:a16="http://schemas.microsoft.com/office/drawing/2014/main" val="1815901885"/>
                  </a:ext>
                </a:extLst>
              </a:tr>
              <a:tr h="370840">
                <a:tc>
                  <a:txBody>
                    <a:bodyPr/>
                    <a:lstStyle/>
                    <a:p>
                      <a:r>
                        <a:rPr lang="en-US" sz="1400" dirty="0" smtClean="0"/>
                        <a:t>FWHM</a:t>
                      </a:r>
                      <a:endParaRPr lang="en-US" sz="1400" dirty="0"/>
                    </a:p>
                  </a:txBody>
                  <a:tcPr anchor="ctr"/>
                </a:tc>
                <a:tc>
                  <a:txBody>
                    <a:bodyPr/>
                    <a:lstStyle/>
                    <a:p>
                      <a:r>
                        <a:rPr lang="en-US" sz="1400" dirty="0" smtClean="0"/>
                        <a:t>0.1</a:t>
                      </a:r>
                      <a:r>
                        <a:rPr lang="en-US" sz="1400" baseline="0" dirty="0" smtClean="0"/>
                        <a:t> mm</a:t>
                      </a:r>
                      <a:r>
                        <a:rPr lang="ru-RU" sz="1400" baseline="0" dirty="0" smtClean="0"/>
                        <a:t> (0.01 </a:t>
                      </a:r>
                      <a:r>
                        <a:rPr lang="en-US" sz="1400" baseline="0" dirty="0" smtClean="0"/>
                        <a:t>cm</a:t>
                      </a:r>
                      <a:r>
                        <a:rPr lang="ru-RU" sz="1400" baseline="0" dirty="0" smtClean="0"/>
                        <a:t>)</a:t>
                      </a:r>
                      <a:endParaRPr lang="en-US" sz="1400" dirty="0"/>
                    </a:p>
                  </a:txBody>
                  <a:tcPr anchor="ctr"/>
                </a:tc>
                <a:extLst>
                  <a:ext uri="{0D108BD9-81ED-4DB2-BD59-A6C34878D82A}">
                    <a16:rowId xmlns:a16="http://schemas.microsoft.com/office/drawing/2014/main" val="1188614621"/>
                  </a:ext>
                </a:extLst>
              </a:tr>
              <a:tr h="370840">
                <a:tc>
                  <a:txBody>
                    <a:bodyPr/>
                    <a:lstStyle/>
                    <a:p>
                      <a:r>
                        <a:rPr lang="en-US" sz="1400"/>
                        <a:t>Initial position</a:t>
                      </a:r>
                    </a:p>
                  </a:txBody>
                  <a:tcPr anchor="ctr"/>
                </a:tc>
                <a:tc>
                  <a:txBody>
                    <a:bodyPr/>
                    <a:lstStyle/>
                    <a:p>
                      <a:r>
                        <a:rPr lang="en-US" sz="1400" dirty="0" smtClean="0"/>
                        <a:t>X = 0 cm</a:t>
                      </a:r>
                      <a:br>
                        <a:rPr lang="en-US" sz="1400" dirty="0" smtClean="0"/>
                      </a:br>
                      <a:r>
                        <a:rPr lang="en-US" sz="1400" dirty="0" smtClean="0"/>
                        <a:t>Y</a:t>
                      </a:r>
                      <a:r>
                        <a:rPr lang="en-US" sz="1400" baseline="0" dirty="0" smtClean="0"/>
                        <a:t> </a:t>
                      </a:r>
                      <a:r>
                        <a:rPr lang="en-US" sz="1400" dirty="0" smtClean="0"/>
                        <a:t>= -141.82 mm</a:t>
                      </a:r>
                    </a:p>
                    <a:p>
                      <a:r>
                        <a:rPr lang="en-US" sz="1400" dirty="0" smtClean="0"/>
                        <a:t>Z = 3069480.0 mm</a:t>
                      </a:r>
                      <a:endParaRPr lang="en-US" sz="1400" dirty="0"/>
                    </a:p>
                  </a:txBody>
                  <a:tcPr anchor="ctr"/>
                </a:tc>
                <a:extLst>
                  <a:ext uri="{0D108BD9-81ED-4DB2-BD59-A6C34878D82A}">
                    <a16:rowId xmlns:a16="http://schemas.microsoft.com/office/drawing/2014/main" val="1378596417"/>
                  </a:ext>
                </a:extLst>
              </a:tr>
              <a:tr h="370840">
                <a:tc>
                  <a:txBody>
                    <a:bodyPr/>
                    <a:lstStyle/>
                    <a:p>
                      <a:r>
                        <a:rPr lang="en-US" sz="1400" dirty="0" smtClean="0"/>
                        <a:t>beam incident tilting</a:t>
                      </a:r>
                      <a:endParaRPr lang="en-US" sz="1400" dirty="0"/>
                    </a:p>
                  </a:txBody>
                  <a:tcPr anchor="ctr"/>
                </a:tc>
                <a:tc>
                  <a:txBody>
                    <a:bodyPr/>
                    <a:lstStyle/>
                    <a:p>
                      <a:r>
                        <a:rPr lang="en-US" sz="1400" dirty="0" smtClean="0"/>
                        <a:t>Cos Y ~ 2.5 degrees</a:t>
                      </a:r>
                      <a:endParaRPr lang="en-US" sz="1400" dirty="0"/>
                    </a:p>
                  </a:txBody>
                  <a:tcPr anchor="ctr"/>
                </a:tc>
                <a:extLst>
                  <a:ext uri="{0D108BD9-81ED-4DB2-BD59-A6C34878D82A}">
                    <a16:rowId xmlns:a16="http://schemas.microsoft.com/office/drawing/2014/main" val="1222519800"/>
                  </a:ext>
                </a:extLst>
              </a:tr>
            </a:tbl>
          </a:graphicData>
        </a:graphic>
      </p:graphicFrame>
      <p:sp>
        <p:nvSpPr>
          <p:cNvPr id="8" name="TextBox 7">
            <a:extLst>
              <a:ext uri="{FF2B5EF4-FFF2-40B4-BE49-F238E27FC236}">
                <a16:creationId xmlns:a16="http://schemas.microsoft.com/office/drawing/2014/main" id="{B1069FC5-E886-4096-96C1-C70DA064CB7E}"/>
              </a:ext>
            </a:extLst>
          </p:cNvPr>
          <p:cNvSpPr txBox="1"/>
          <p:nvPr/>
        </p:nvSpPr>
        <p:spPr>
          <a:xfrm>
            <a:off x="263352" y="260648"/>
            <a:ext cx="2818016" cy="523220"/>
          </a:xfrm>
          <a:prstGeom prst="rect">
            <a:avLst/>
          </a:prstGeom>
          <a:noFill/>
        </p:spPr>
        <p:txBody>
          <a:bodyPr wrap="none" rtlCol="0">
            <a:spAutoFit/>
          </a:bodyPr>
          <a:lstStyle/>
          <a:p>
            <a:r>
              <a:rPr lang="en-US" sz="2800" b="1" dirty="0">
                <a:solidFill>
                  <a:srgbClr val="0070C0"/>
                </a:solidFill>
              </a:rPr>
              <a:t>Beam </a:t>
            </a:r>
            <a:r>
              <a:rPr lang="en-US" sz="2800" b="1" dirty="0" smtClean="0">
                <a:solidFill>
                  <a:srgbClr val="0070C0"/>
                </a:solidFill>
              </a:rPr>
              <a:t>Parameters</a:t>
            </a:r>
            <a:endParaRPr lang="en-US" sz="2800" b="1" dirty="0">
              <a:solidFill>
                <a:srgbClr val="0070C0"/>
              </a:solidFill>
            </a:endParaRPr>
          </a:p>
        </p:txBody>
      </p:sp>
      <p:pic>
        <p:nvPicPr>
          <p:cNvPr id="2" name="Picture 1"/>
          <p:cNvPicPr>
            <a:picLocks noChangeAspect="1"/>
          </p:cNvPicPr>
          <p:nvPr/>
        </p:nvPicPr>
        <p:blipFill>
          <a:blip r:embed="rId2"/>
          <a:stretch>
            <a:fillRect/>
          </a:stretch>
        </p:blipFill>
        <p:spPr>
          <a:xfrm>
            <a:off x="987609" y="4523238"/>
            <a:ext cx="7910412" cy="1890300"/>
          </a:xfrm>
          <a:prstGeom prst="rect">
            <a:avLst/>
          </a:prstGeom>
        </p:spPr>
      </p:pic>
      <p:pic>
        <p:nvPicPr>
          <p:cNvPr id="6" name="Picture 5"/>
          <p:cNvPicPr>
            <a:picLocks noChangeAspect="1"/>
          </p:cNvPicPr>
          <p:nvPr/>
        </p:nvPicPr>
        <p:blipFill>
          <a:blip r:embed="rId3"/>
          <a:stretch>
            <a:fillRect/>
          </a:stretch>
        </p:blipFill>
        <p:spPr>
          <a:xfrm>
            <a:off x="6096000" y="1049419"/>
            <a:ext cx="5499467" cy="2990462"/>
          </a:xfrm>
          <a:prstGeom prst="rect">
            <a:avLst/>
          </a:prstGeom>
        </p:spPr>
      </p:pic>
    </p:spTree>
    <p:extLst>
      <p:ext uri="{BB962C8B-B14F-4D97-AF65-F5344CB8AC3E}">
        <p14:creationId xmlns:p14="http://schemas.microsoft.com/office/powerpoint/2010/main" val="1002663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6973" t="8315" r="11388" b="4807"/>
          <a:stretch/>
        </p:blipFill>
        <p:spPr>
          <a:xfrm>
            <a:off x="6149128" y="1858912"/>
            <a:ext cx="5740800" cy="4680000"/>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5</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5133328" cy="523220"/>
          </a:xfrm>
          <a:prstGeom prst="rect">
            <a:avLst/>
          </a:prstGeom>
          <a:noFill/>
        </p:spPr>
        <p:txBody>
          <a:bodyPr wrap="none" rtlCol="0">
            <a:spAutoFit/>
          </a:bodyPr>
          <a:lstStyle/>
          <a:p>
            <a:r>
              <a:rPr lang="en-US" sz="2800" b="1" dirty="0" smtClean="0">
                <a:solidFill>
                  <a:srgbClr val="0070C0"/>
                </a:solidFill>
              </a:rPr>
              <a:t>Radiation Resistance of materials</a:t>
            </a:r>
          </a:p>
        </p:txBody>
      </p:sp>
      <p:graphicFrame>
        <p:nvGraphicFramePr>
          <p:cNvPr id="32" name="Table 31"/>
          <p:cNvGraphicFramePr>
            <a:graphicFrameLocks noGrp="1"/>
          </p:cNvGraphicFramePr>
          <p:nvPr>
            <p:extLst>
              <p:ext uri="{D42A27DB-BD31-4B8C-83A1-F6EECF244321}">
                <p14:modId xmlns:p14="http://schemas.microsoft.com/office/powerpoint/2010/main" val="3566040395"/>
              </p:ext>
            </p:extLst>
          </p:nvPr>
        </p:nvGraphicFramePr>
        <p:xfrm>
          <a:off x="6430321" y="674324"/>
          <a:ext cx="5528387" cy="1112520"/>
        </p:xfrm>
        <a:graphic>
          <a:graphicData uri="http://schemas.openxmlformats.org/drawingml/2006/table">
            <a:tbl>
              <a:tblPr firstRow="1" bandRow="1">
                <a:tableStyleId>{5C22544A-7EE6-4342-B048-85BDC9FD1C3A}</a:tableStyleId>
              </a:tblPr>
              <a:tblGrid>
                <a:gridCol w="1336548">
                  <a:extLst>
                    <a:ext uri="{9D8B030D-6E8A-4147-A177-3AD203B41FA5}">
                      <a16:colId xmlns:a16="http://schemas.microsoft.com/office/drawing/2014/main" val="2288664306"/>
                    </a:ext>
                  </a:extLst>
                </a:gridCol>
                <a:gridCol w="2191766">
                  <a:extLst>
                    <a:ext uri="{9D8B030D-6E8A-4147-A177-3AD203B41FA5}">
                      <a16:colId xmlns:a16="http://schemas.microsoft.com/office/drawing/2014/main" val="4103385747"/>
                    </a:ext>
                  </a:extLst>
                </a:gridCol>
                <a:gridCol w="2000073">
                  <a:extLst>
                    <a:ext uri="{9D8B030D-6E8A-4147-A177-3AD203B41FA5}">
                      <a16:colId xmlns:a16="http://schemas.microsoft.com/office/drawing/2014/main" val="362935665"/>
                    </a:ext>
                  </a:extLst>
                </a:gridCol>
              </a:tblGrid>
              <a:tr h="370840">
                <a:tc>
                  <a:txBody>
                    <a:bodyPr/>
                    <a:lstStyle/>
                    <a:p>
                      <a:r>
                        <a:rPr lang="it-IT" sz="1200" dirty="0" smtClean="0"/>
                        <a:t>Material</a:t>
                      </a:r>
                      <a:endParaRPr lang="en-US" sz="1200" dirty="0"/>
                    </a:p>
                  </a:txBody>
                  <a:tcPr/>
                </a:tc>
                <a:tc>
                  <a:txBody>
                    <a:bodyPr/>
                    <a:lstStyle/>
                    <a:p>
                      <a:r>
                        <a:rPr lang="en-US" sz="1200" dirty="0" smtClean="0"/>
                        <a:t>Energy deposition limit</a:t>
                      </a:r>
                      <a:r>
                        <a:rPr lang="ru-RU" sz="1200" dirty="0" smtClean="0"/>
                        <a:t> (</a:t>
                      </a:r>
                      <a:r>
                        <a:rPr lang="it-IT" sz="1200" dirty="0" smtClean="0"/>
                        <a:t>theor.</a:t>
                      </a:r>
                      <a:r>
                        <a:rPr lang="ru-RU" sz="1200" dirty="0" smtClean="0"/>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Energy deposition (sim.)</a:t>
                      </a:r>
                      <a:endParaRPr lang="en-US" sz="1200" dirty="0"/>
                    </a:p>
                  </a:txBody>
                  <a:tcPr/>
                </a:tc>
                <a:extLst>
                  <a:ext uri="{0D108BD9-81ED-4DB2-BD59-A6C34878D82A}">
                    <a16:rowId xmlns:a16="http://schemas.microsoft.com/office/drawing/2014/main" val="2107838406"/>
                  </a:ext>
                </a:extLst>
              </a:tr>
              <a:tr h="370840">
                <a:tc>
                  <a:txBody>
                    <a:bodyPr/>
                    <a:lstStyle/>
                    <a:p>
                      <a:pPr algn="ctr"/>
                      <a:r>
                        <a:rPr lang="it-IT" sz="1200" dirty="0" smtClean="0"/>
                        <a:t>Al</a:t>
                      </a:r>
                      <a:r>
                        <a:rPr lang="ru-RU" sz="1200" dirty="0" smtClean="0"/>
                        <a:t> (</a:t>
                      </a:r>
                      <a:r>
                        <a:rPr lang="el-GR" sz="1200" dirty="0" smtClean="0"/>
                        <a:t>ρ</a:t>
                      </a:r>
                      <a:r>
                        <a:rPr lang="ru-RU" sz="1200" dirty="0" smtClean="0"/>
                        <a:t>=2.7</a:t>
                      </a:r>
                      <a:r>
                        <a:rPr lang="it-IT" sz="1200" dirty="0" smtClean="0"/>
                        <a:t> g</a:t>
                      </a:r>
                      <a:r>
                        <a:rPr lang="en-US" sz="1200" dirty="0" smtClean="0"/>
                        <a:t>/cm</a:t>
                      </a:r>
                      <a:r>
                        <a:rPr lang="en-US" sz="1200" baseline="30000" dirty="0" smtClean="0"/>
                        <a:t>3</a:t>
                      </a:r>
                      <a:r>
                        <a:rPr lang="ru-RU" sz="1200" dirty="0" smtClean="0"/>
                        <a:t>)</a:t>
                      </a:r>
                      <a:endParaRPr lang="en-US" sz="1200" dirty="0"/>
                    </a:p>
                  </a:txBody>
                  <a:tcPr/>
                </a:tc>
                <a:tc>
                  <a:txBody>
                    <a:bodyPr/>
                    <a:lstStyle/>
                    <a:p>
                      <a:pPr algn="ctr"/>
                      <a:r>
                        <a:rPr lang="it-IT" sz="1200" dirty="0" smtClean="0">
                          <a:solidFill>
                            <a:schemeClr val="tx1"/>
                          </a:solidFill>
                        </a:rPr>
                        <a:t>100</a:t>
                      </a:r>
                      <a:r>
                        <a:rPr lang="it-IT" sz="1200" baseline="0" dirty="0" smtClean="0">
                          <a:solidFill>
                            <a:schemeClr val="tx1"/>
                          </a:solidFill>
                        </a:rPr>
                        <a:t> </a:t>
                      </a:r>
                      <a:r>
                        <a:rPr lang="en-US" sz="1200" baseline="0" dirty="0" smtClean="0">
                          <a:solidFill>
                            <a:schemeClr val="tx1"/>
                          </a:solidFill>
                        </a:rPr>
                        <a:t>– 200 J/g</a:t>
                      </a:r>
                      <a:endParaRPr lang="en-US" sz="1200" dirty="0">
                        <a:solidFill>
                          <a:schemeClr val="tx1"/>
                        </a:solidFill>
                      </a:endParaRPr>
                    </a:p>
                  </a:txBody>
                  <a:tcPr/>
                </a:tc>
                <a:tc>
                  <a:txBody>
                    <a:bodyPr/>
                    <a:lstStyle/>
                    <a:p>
                      <a:pPr algn="ctr"/>
                      <a:r>
                        <a:rPr lang="it-IT" sz="1200" b="1" dirty="0" smtClean="0"/>
                        <a:t>17 J/g</a:t>
                      </a:r>
                      <a:endParaRPr lang="en-US" sz="1200" b="1" dirty="0"/>
                    </a:p>
                  </a:txBody>
                  <a:tcPr/>
                </a:tc>
                <a:extLst>
                  <a:ext uri="{0D108BD9-81ED-4DB2-BD59-A6C34878D82A}">
                    <a16:rowId xmlns:a16="http://schemas.microsoft.com/office/drawing/2014/main" val="1893977704"/>
                  </a:ext>
                </a:extLst>
              </a:tr>
              <a:tr h="370840">
                <a:tc>
                  <a:txBody>
                    <a:bodyPr/>
                    <a:lstStyle/>
                    <a:p>
                      <a:pPr algn="ctr"/>
                      <a:r>
                        <a:rPr lang="it-IT" sz="1200" dirty="0" smtClean="0"/>
                        <a:t>Cu </a:t>
                      </a:r>
                      <a:r>
                        <a:rPr lang="ru-RU" sz="1200" dirty="0" smtClean="0"/>
                        <a:t>(</a:t>
                      </a:r>
                      <a:r>
                        <a:rPr lang="el-GR" sz="1200" dirty="0" smtClean="0"/>
                        <a:t>ρ</a:t>
                      </a:r>
                      <a:r>
                        <a:rPr lang="ru-RU" sz="1200" dirty="0" smtClean="0"/>
                        <a:t>=</a:t>
                      </a:r>
                      <a:r>
                        <a:rPr lang="en-US" sz="1200" dirty="0" smtClean="0"/>
                        <a:t>8.96 </a:t>
                      </a:r>
                      <a:r>
                        <a:rPr lang="it-IT" sz="1200" dirty="0" smtClean="0"/>
                        <a:t>g</a:t>
                      </a:r>
                      <a:r>
                        <a:rPr lang="en-US" sz="1200" dirty="0" smtClean="0"/>
                        <a:t>/cm</a:t>
                      </a:r>
                      <a:r>
                        <a:rPr lang="en-US" sz="1200" baseline="30000" dirty="0" smtClean="0"/>
                        <a:t>3</a:t>
                      </a:r>
                      <a:r>
                        <a:rPr lang="ru-RU" sz="1200" dirty="0" smtClean="0"/>
                        <a:t>)</a:t>
                      </a:r>
                      <a:endParaRPr lang="en-US" sz="1200" dirty="0"/>
                    </a:p>
                  </a:txBody>
                  <a:tcPr/>
                </a:tc>
                <a:tc>
                  <a:txBody>
                    <a:bodyPr/>
                    <a:lstStyle/>
                    <a:p>
                      <a:pPr algn="ctr"/>
                      <a:r>
                        <a:rPr lang="en-US" sz="1200" dirty="0" smtClean="0">
                          <a:solidFill>
                            <a:schemeClr val="tx1"/>
                          </a:solidFill>
                        </a:rPr>
                        <a:t>500 – 1000 J/g</a:t>
                      </a:r>
                      <a:endParaRPr lang="en-US" sz="12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b="1" dirty="0" smtClean="0"/>
                        <a:t>36 </a:t>
                      </a:r>
                      <a:r>
                        <a:rPr lang="it-IT" sz="1200" b="1" dirty="0" smtClean="0"/>
                        <a:t>J/g</a:t>
                      </a:r>
                      <a:endParaRPr lang="en-US" sz="1200" b="1" dirty="0" smtClean="0"/>
                    </a:p>
                  </a:txBody>
                  <a:tcPr/>
                </a:tc>
                <a:extLst>
                  <a:ext uri="{0D108BD9-81ED-4DB2-BD59-A6C34878D82A}">
                    <a16:rowId xmlns:a16="http://schemas.microsoft.com/office/drawing/2014/main" val="3256596479"/>
                  </a:ext>
                </a:extLst>
              </a:tr>
            </a:tbl>
          </a:graphicData>
        </a:graphic>
      </p:graphicFrame>
      <p:grpSp>
        <p:nvGrpSpPr>
          <p:cNvPr id="18" name="Group 17"/>
          <p:cNvGrpSpPr/>
          <p:nvPr/>
        </p:nvGrpSpPr>
        <p:grpSpPr>
          <a:xfrm>
            <a:off x="74690" y="1779365"/>
            <a:ext cx="6130161" cy="4576985"/>
            <a:chOff x="367683" y="2117516"/>
            <a:chExt cx="6130161" cy="4576985"/>
          </a:xfrm>
        </p:grpSpPr>
        <p:grpSp>
          <p:nvGrpSpPr>
            <p:cNvPr id="3" name="Group 2"/>
            <p:cNvGrpSpPr/>
            <p:nvPr/>
          </p:nvGrpSpPr>
          <p:grpSpPr>
            <a:xfrm>
              <a:off x="367683" y="2117516"/>
              <a:ext cx="6130161" cy="4576985"/>
              <a:chOff x="367683" y="2117516"/>
              <a:chExt cx="6130161" cy="4576985"/>
            </a:xfrm>
          </p:grpSpPr>
          <p:grpSp>
            <p:nvGrpSpPr>
              <p:cNvPr id="17" name="Group 16"/>
              <p:cNvGrpSpPr/>
              <p:nvPr/>
            </p:nvGrpSpPr>
            <p:grpSpPr>
              <a:xfrm>
                <a:off x="367683" y="2117516"/>
                <a:ext cx="6130161" cy="4576985"/>
                <a:chOff x="367683" y="2117516"/>
                <a:chExt cx="6130161" cy="4576985"/>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610" t="8098" r="28888" b="6350"/>
                <a:stretch/>
              </p:blipFill>
              <p:spPr>
                <a:xfrm>
                  <a:off x="3216000" y="2134751"/>
                  <a:ext cx="2880000" cy="223353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6083" t="8358" r="28198" b="6608"/>
                <a:stretch/>
              </p:blipFill>
              <p:spPr>
                <a:xfrm>
                  <a:off x="367683" y="4454849"/>
                  <a:ext cx="2880000" cy="221130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6503" t="8229" r="28859" b="6479"/>
                <a:stretch/>
              </p:blipFill>
              <p:spPr>
                <a:xfrm>
                  <a:off x="3216000" y="4429529"/>
                  <a:ext cx="2880000" cy="2261945"/>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5769" t="8877" r="29518" b="6998"/>
                <a:stretch/>
              </p:blipFill>
              <p:spPr>
                <a:xfrm>
                  <a:off x="367683" y="2137550"/>
                  <a:ext cx="2880000" cy="222793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82310" t="8229" r="9487" b="6479"/>
                <a:stretch/>
              </p:blipFill>
              <p:spPr>
                <a:xfrm>
                  <a:off x="6064318" y="4426501"/>
                  <a:ext cx="433526" cy="2268000"/>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82310" t="8229" r="9487" b="6479"/>
                <a:stretch/>
              </p:blipFill>
              <p:spPr>
                <a:xfrm>
                  <a:off x="6064318" y="2117516"/>
                  <a:ext cx="433526" cy="2268000"/>
                </a:xfrm>
                <a:prstGeom prst="rect">
                  <a:avLst/>
                </a:prstGeom>
              </p:spPr>
            </p:pic>
          </p:grpSp>
          <p:sp>
            <p:nvSpPr>
              <p:cNvPr id="2" name="TextBox 1"/>
              <p:cNvSpPr txBox="1"/>
              <p:nvPr/>
            </p:nvSpPr>
            <p:spPr>
              <a:xfrm>
                <a:off x="518900" y="3878622"/>
                <a:ext cx="309700" cy="276999"/>
              </a:xfrm>
              <a:prstGeom prst="rect">
                <a:avLst/>
              </a:prstGeom>
              <a:noFill/>
            </p:spPr>
            <p:txBody>
              <a:bodyPr wrap="none" rtlCol="0">
                <a:spAutoFit/>
              </a:bodyPr>
              <a:lstStyle/>
              <a:p>
                <a:r>
                  <a:rPr lang="en-US" sz="1200" dirty="0" smtClean="0"/>
                  <a:t>Al</a:t>
                </a:r>
                <a:endParaRPr lang="en-US" sz="1200" dirty="0"/>
              </a:p>
            </p:txBody>
          </p:sp>
          <p:sp>
            <p:nvSpPr>
              <p:cNvPr id="22" name="TextBox 21"/>
              <p:cNvSpPr txBox="1"/>
              <p:nvPr/>
            </p:nvSpPr>
            <p:spPr>
              <a:xfrm>
                <a:off x="518900" y="6217850"/>
                <a:ext cx="309700" cy="276999"/>
              </a:xfrm>
              <a:prstGeom prst="rect">
                <a:avLst/>
              </a:prstGeom>
              <a:noFill/>
            </p:spPr>
            <p:txBody>
              <a:bodyPr wrap="none" rtlCol="0">
                <a:spAutoFit/>
              </a:bodyPr>
              <a:lstStyle/>
              <a:p>
                <a:r>
                  <a:rPr lang="en-US" sz="1200" dirty="0" smtClean="0"/>
                  <a:t>Al</a:t>
                </a:r>
                <a:endParaRPr lang="en-US" sz="1200" dirty="0"/>
              </a:p>
            </p:txBody>
          </p:sp>
          <p:sp>
            <p:nvSpPr>
              <p:cNvPr id="23" name="TextBox 22"/>
              <p:cNvSpPr txBox="1"/>
              <p:nvPr/>
            </p:nvSpPr>
            <p:spPr>
              <a:xfrm>
                <a:off x="3398796" y="3878622"/>
                <a:ext cx="309700" cy="276999"/>
              </a:xfrm>
              <a:prstGeom prst="rect">
                <a:avLst/>
              </a:prstGeom>
              <a:noFill/>
            </p:spPr>
            <p:txBody>
              <a:bodyPr wrap="none" rtlCol="0">
                <a:spAutoFit/>
              </a:bodyPr>
              <a:lstStyle/>
              <a:p>
                <a:r>
                  <a:rPr lang="en-US" sz="1200" dirty="0" smtClean="0"/>
                  <a:t>Al</a:t>
                </a:r>
                <a:endParaRPr lang="en-US" sz="1200" dirty="0"/>
              </a:p>
            </p:txBody>
          </p:sp>
          <p:sp>
            <p:nvSpPr>
              <p:cNvPr id="24" name="TextBox 23"/>
              <p:cNvSpPr txBox="1"/>
              <p:nvPr/>
            </p:nvSpPr>
            <p:spPr>
              <a:xfrm>
                <a:off x="3398796" y="6217850"/>
                <a:ext cx="309700" cy="276999"/>
              </a:xfrm>
              <a:prstGeom prst="rect">
                <a:avLst/>
              </a:prstGeom>
              <a:noFill/>
            </p:spPr>
            <p:txBody>
              <a:bodyPr wrap="none" rtlCol="0">
                <a:spAutoFit/>
              </a:bodyPr>
              <a:lstStyle/>
              <a:p>
                <a:r>
                  <a:rPr lang="en-US" sz="1200" dirty="0" smtClean="0"/>
                  <a:t>Al</a:t>
                </a:r>
                <a:endParaRPr lang="en-US" sz="1200" dirty="0"/>
              </a:p>
            </p:txBody>
          </p:sp>
          <p:sp>
            <p:nvSpPr>
              <p:cNvPr id="25" name="TextBox 24"/>
              <p:cNvSpPr txBox="1"/>
              <p:nvPr/>
            </p:nvSpPr>
            <p:spPr>
              <a:xfrm>
                <a:off x="2774416" y="3878622"/>
                <a:ext cx="346570" cy="276999"/>
              </a:xfrm>
              <a:prstGeom prst="rect">
                <a:avLst/>
              </a:prstGeom>
              <a:noFill/>
            </p:spPr>
            <p:txBody>
              <a:bodyPr wrap="none" rtlCol="0">
                <a:spAutoFit/>
              </a:bodyPr>
              <a:lstStyle/>
              <a:p>
                <a:r>
                  <a:rPr lang="en-US" sz="1200" dirty="0" smtClean="0">
                    <a:solidFill>
                      <a:schemeClr val="bg1">
                        <a:lumMod val="85000"/>
                      </a:schemeClr>
                    </a:solidFill>
                  </a:rPr>
                  <a:t>Cu</a:t>
                </a:r>
                <a:endParaRPr lang="en-US" sz="1200" dirty="0">
                  <a:solidFill>
                    <a:schemeClr val="bg1">
                      <a:lumMod val="85000"/>
                    </a:schemeClr>
                  </a:solidFill>
                </a:endParaRPr>
              </a:p>
            </p:txBody>
          </p:sp>
          <p:sp>
            <p:nvSpPr>
              <p:cNvPr id="27" name="TextBox 26"/>
              <p:cNvSpPr txBox="1"/>
              <p:nvPr/>
            </p:nvSpPr>
            <p:spPr>
              <a:xfrm>
                <a:off x="2774416" y="6217850"/>
                <a:ext cx="346570" cy="276999"/>
              </a:xfrm>
              <a:prstGeom prst="rect">
                <a:avLst/>
              </a:prstGeom>
              <a:noFill/>
            </p:spPr>
            <p:txBody>
              <a:bodyPr wrap="none" rtlCol="0">
                <a:spAutoFit/>
              </a:bodyPr>
              <a:lstStyle/>
              <a:p>
                <a:r>
                  <a:rPr lang="en-US" sz="1200" dirty="0" smtClean="0">
                    <a:solidFill>
                      <a:schemeClr val="bg1">
                        <a:lumMod val="85000"/>
                      </a:schemeClr>
                    </a:solidFill>
                  </a:rPr>
                  <a:t>Cu</a:t>
                </a:r>
                <a:endParaRPr lang="en-US" sz="1200" dirty="0">
                  <a:solidFill>
                    <a:schemeClr val="bg1">
                      <a:lumMod val="85000"/>
                    </a:schemeClr>
                  </a:solidFill>
                </a:endParaRPr>
              </a:p>
            </p:txBody>
          </p:sp>
          <p:sp>
            <p:nvSpPr>
              <p:cNvPr id="29" name="TextBox 28"/>
              <p:cNvSpPr txBox="1"/>
              <p:nvPr/>
            </p:nvSpPr>
            <p:spPr>
              <a:xfrm>
                <a:off x="5654312" y="3878622"/>
                <a:ext cx="346570" cy="276999"/>
              </a:xfrm>
              <a:prstGeom prst="rect">
                <a:avLst/>
              </a:prstGeom>
              <a:noFill/>
            </p:spPr>
            <p:txBody>
              <a:bodyPr wrap="none" rtlCol="0">
                <a:spAutoFit/>
              </a:bodyPr>
              <a:lstStyle/>
              <a:p>
                <a:r>
                  <a:rPr lang="en-US" sz="1200" dirty="0" smtClean="0">
                    <a:solidFill>
                      <a:schemeClr val="bg1">
                        <a:lumMod val="85000"/>
                      </a:schemeClr>
                    </a:solidFill>
                  </a:rPr>
                  <a:t>Cu</a:t>
                </a:r>
                <a:endParaRPr lang="en-US" sz="1200" dirty="0">
                  <a:solidFill>
                    <a:schemeClr val="bg1">
                      <a:lumMod val="85000"/>
                    </a:schemeClr>
                  </a:solidFill>
                </a:endParaRPr>
              </a:p>
            </p:txBody>
          </p:sp>
          <p:sp>
            <p:nvSpPr>
              <p:cNvPr id="30" name="TextBox 29"/>
              <p:cNvSpPr txBox="1"/>
              <p:nvPr/>
            </p:nvSpPr>
            <p:spPr>
              <a:xfrm>
                <a:off x="5654312" y="6217850"/>
                <a:ext cx="346570" cy="276999"/>
              </a:xfrm>
              <a:prstGeom prst="rect">
                <a:avLst/>
              </a:prstGeom>
              <a:noFill/>
            </p:spPr>
            <p:txBody>
              <a:bodyPr wrap="none" rtlCol="0">
                <a:spAutoFit/>
              </a:bodyPr>
              <a:lstStyle/>
              <a:p>
                <a:r>
                  <a:rPr lang="en-US" sz="1200" dirty="0" smtClean="0">
                    <a:solidFill>
                      <a:schemeClr val="bg1">
                        <a:lumMod val="85000"/>
                      </a:schemeClr>
                    </a:solidFill>
                  </a:rPr>
                  <a:t>Cu</a:t>
                </a:r>
                <a:endParaRPr lang="en-US" sz="1200" dirty="0">
                  <a:solidFill>
                    <a:schemeClr val="bg1">
                      <a:lumMod val="85000"/>
                    </a:schemeClr>
                  </a:solidFill>
                </a:endParaRPr>
              </a:p>
            </p:txBody>
          </p:sp>
        </p:grpSp>
        <p:sp>
          <p:nvSpPr>
            <p:cNvPr id="12" name="Rectangle 11"/>
            <p:cNvSpPr/>
            <p:nvPr/>
          </p:nvSpPr>
          <p:spPr>
            <a:xfrm>
              <a:off x="518900" y="2256456"/>
              <a:ext cx="689612" cy="307777"/>
            </a:xfrm>
            <a:prstGeom prst="rect">
              <a:avLst/>
            </a:prstGeom>
          </p:spPr>
          <p:txBody>
            <a:bodyPr wrap="none">
              <a:spAutoFit/>
            </a:bodyPr>
            <a:lstStyle/>
            <a:p>
              <a:r>
                <a:rPr lang="en-US" sz="1400" b="1" dirty="0"/>
                <a:t>10 um </a:t>
              </a:r>
            </a:p>
          </p:txBody>
        </p:sp>
        <p:sp>
          <p:nvSpPr>
            <p:cNvPr id="49" name="Rectangle 48"/>
            <p:cNvSpPr/>
            <p:nvPr/>
          </p:nvSpPr>
          <p:spPr>
            <a:xfrm>
              <a:off x="3368726" y="2256455"/>
              <a:ext cx="780983" cy="307777"/>
            </a:xfrm>
            <a:prstGeom prst="rect">
              <a:avLst/>
            </a:prstGeom>
          </p:spPr>
          <p:txBody>
            <a:bodyPr wrap="none">
              <a:spAutoFit/>
            </a:bodyPr>
            <a:lstStyle/>
            <a:p>
              <a:r>
                <a:rPr lang="en-US" sz="1400" b="1" dirty="0" smtClean="0"/>
                <a:t>100 </a:t>
              </a:r>
              <a:r>
                <a:rPr lang="en-US" sz="1400" b="1" dirty="0"/>
                <a:t>um </a:t>
              </a:r>
            </a:p>
          </p:txBody>
        </p:sp>
        <p:sp>
          <p:nvSpPr>
            <p:cNvPr id="50" name="Rectangle 49"/>
            <p:cNvSpPr/>
            <p:nvPr/>
          </p:nvSpPr>
          <p:spPr>
            <a:xfrm>
              <a:off x="518900" y="4561012"/>
              <a:ext cx="647934" cy="307777"/>
            </a:xfrm>
            <a:prstGeom prst="rect">
              <a:avLst/>
            </a:prstGeom>
          </p:spPr>
          <p:txBody>
            <a:bodyPr wrap="none">
              <a:spAutoFit/>
            </a:bodyPr>
            <a:lstStyle/>
            <a:p>
              <a:r>
                <a:rPr lang="en-US" sz="1400" b="1" dirty="0" smtClean="0"/>
                <a:t>1 mm </a:t>
              </a:r>
              <a:endParaRPr lang="en-US" sz="1400" b="1" dirty="0"/>
            </a:p>
          </p:txBody>
        </p:sp>
        <p:sp>
          <p:nvSpPr>
            <p:cNvPr id="51" name="Rectangle 50"/>
            <p:cNvSpPr/>
            <p:nvPr/>
          </p:nvSpPr>
          <p:spPr>
            <a:xfrm>
              <a:off x="3368726" y="4561012"/>
              <a:ext cx="739305" cy="307777"/>
            </a:xfrm>
            <a:prstGeom prst="rect">
              <a:avLst/>
            </a:prstGeom>
          </p:spPr>
          <p:txBody>
            <a:bodyPr wrap="none">
              <a:spAutoFit/>
            </a:bodyPr>
            <a:lstStyle/>
            <a:p>
              <a:r>
                <a:rPr lang="en-US" sz="1400" b="1" dirty="0" smtClean="0"/>
                <a:t>10 mm </a:t>
              </a:r>
              <a:endParaRPr lang="en-US" sz="1400" b="1" dirty="0"/>
            </a:p>
          </p:txBody>
        </p:sp>
      </p:grpSp>
      <p:sp>
        <p:nvSpPr>
          <p:cNvPr id="53" name="Oval 52"/>
          <p:cNvSpPr/>
          <p:nvPr/>
        </p:nvSpPr>
        <p:spPr>
          <a:xfrm>
            <a:off x="8338876" y="2822744"/>
            <a:ext cx="477078" cy="1272209"/>
          </a:xfrm>
          <a:prstGeom prst="ellipse">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55" name="Straight Arrow Connector 54"/>
          <p:cNvCxnSpPr>
            <a:stCxn id="53" idx="7"/>
            <a:endCxn id="56" idx="3"/>
          </p:cNvCxnSpPr>
          <p:nvPr/>
        </p:nvCxnSpPr>
        <p:spPr>
          <a:xfrm flipV="1">
            <a:off x="8746088" y="1671153"/>
            <a:ext cx="1965017" cy="1337902"/>
          </a:xfrm>
          <a:prstGeom prst="straightConnector1">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cxnSp>
      <p:sp>
        <p:nvSpPr>
          <p:cNvPr id="56" name="Oval 55"/>
          <p:cNvSpPr/>
          <p:nvPr/>
        </p:nvSpPr>
        <p:spPr>
          <a:xfrm>
            <a:off x="10600836" y="996851"/>
            <a:ext cx="752964" cy="789994"/>
          </a:xfrm>
          <a:prstGeom prst="ellipse">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62" name="Group 61"/>
          <p:cNvGrpSpPr/>
          <p:nvPr/>
        </p:nvGrpSpPr>
        <p:grpSpPr>
          <a:xfrm>
            <a:off x="223648" y="983912"/>
            <a:ext cx="5716029" cy="645187"/>
            <a:chOff x="223648" y="983912"/>
            <a:chExt cx="5716029" cy="645187"/>
          </a:xfrm>
        </p:grpSpPr>
        <p:pic>
          <p:nvPicPr>
            <p:cNvPr id="58" name="Picture 57"/>
            <p:cNvPicPr>
              <a:picLocks noChangeAspect="1"/>
            </p:cNvPicPr>
            <p:nvPr/>
          </p:nvPicPr>
          <p:blipFill>
            <a:blip r:embed="rId7"/>
            <a:stretch>
              <a:fillRect/>
            </a:stretch>
          </p:blipFill>
          <p:spPr>
            <a:xfrm>
              <a:off x="223648" y="983912"/>
              <a:ext cx="5716029" cy="593758"/>
            </a:xfrm>
            <a:prstGeom prst="rect">
              <a:avLst/>
            </a:prstGeom>
          </p:spPr>
        </p:pic>
        <p:sp>
          <p:nvSpPr>
            <p:cNvPr id="60" name="TextBox 59"/>
            <p:cNvSpPr txBox="1"/>
            <p:nvPr/>
          </p:nvSpPr>
          <p:spPr>
            <a:xfrm>
              <a:off x="2626656" y="1321322"/>
              <a:ext cx="402674" cy="307777"/>
            </a:xfrm>
            <a:prstGeom prst="rect">
              <a:avLst/>
            </a:prstGeom>
            <a:noFill/>
          </p:spPr>
          <p:txBody>
            <a:bodyPr wrap="none" rtlCol="0">
              <a:spAutoFit/>
            </a:bodyPr>
            <a:lstStyle/>
            <a:p>
              <a:r>
                <a:rPr lang="en-US" sz="1400" b="1" dirty="0" smtClean="0">
                  <a:solidFill>
                    <a:srgbClr val="FF0000"/>
                  </a:solidFill>
                </a:rPr>
                <a:t>cm</a:t>
              </a:r>
              <a:endParaRPr lang="en-US" sz="1400" b="1" dirty="0">
                <a:solidFill>
                  <a:srgbClr val="FF0000"/>
                </a:solidFill>
              </a:endParaRPr>
            </a:p>
          </p:txBody>
        </p:sp>
        <p:sp>
          <p:nvSpPr>
            <p:cNvPr id="61" name="TextBox 60"/>
            <p:cNvSpPr txBox="1"/>
            <p:nvPr/>
          </p:nvSpPr>
          <p:spPr>
            <a:xfrm>
              <a:off x="5301610" y="1312928"/>
              <a:ext cx="402674" cy="307777"/>
            </a:xfrm>
            <a:prstGeom prst="rect">
              <a:avLst/>
            </a:prstGeom>
            <a:noFill/>
          </p:spPr>
          <p:txBody>
            <a:bodyPr wrap="none" rtlCol="0">
              <a:spAutoFit/>
            </a:bodyPr>
            <a:lstStyle/>
            <a:p>
              <a:r>
                <a:rPr lang="en-US" sz="1400" b="1" dirty="0" smtClean="0">
                  <a:solidFill>
                    <a:srgbClr val="FF0000"/>
                  </a:solidFill>
                </a:rPr>
                <a:t>cm</a:t>
              </a:r>
              <a:endParaRPr lang="en-US" sz="1400" b="1" dirty="0">
                <a:solidFill>
                  <a:srgbClr val="FF0000"/>
                </a:solidFill>
              </a:endParaRPr>
            </a:p>
          </p:txBody>
        </p:sp>
      </p:grpSp>
      <p:cxnSp>
        <p:nvCxnSpPr>
          <p:cNvPr id="69" name="Straight Connector 68"/>
          <p:cNvCxnSpPr/>
          <p:nvPr/>
        </p:nvCxnSpPr>
        <p:spPr>
          <a:xfrm>
            <a:off x="6901732" y="3387253"/>
            <a:ext cx="4810539"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0525209" y="3029464"/>
            <a:ext cx="1213024" cy="369332"/>
          </a:xfrm>
          <a:prstGeom prst="rect">
            <a:avLst/>
          </a:prstGeom>
          <a:noFill/>
        </p:spPr>
        <p:txBody>
          <a:bodyPr wrap="none" rtlCol="0">
            <a:spAutoFit/>
          </a:bodyPr>
          <a:lstStyle/>
          <a:p>
            <a:r>
              <a:rPr lang="en-US" dirty="0" smtClean="0">
                <a:solidFill>
                  <a:srgbClr val="FF0000"/>
                </a:solidFill>
              </a:rPr>
              <a:t>15 J/g limit</a:t>
            </a:r>
            <a:endParaRPr lang="en-US" dirty="0">
              <a:solidFill>
                <a:srgbClr val="FF0000"/>
              </a:solidFill>
            </a:endParaRPr>
          </a:p>
        </p:txBody>
      </p:sp>
    </p:spTree>
    <p:extLst>
      <p:ext uri="{BB962C8B-B14F-4D97-AF65-F5344CB8AC3E}">
        <p14:creationId xmlns:p14="http://schemas.microsoft.com/office/powerpoint/2010/main" val="1817703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6</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8069068" cy="523220"/>
          </a:xfrm>
          <a:prstGeom prst="rect">
            <a:avLst/>
          </a:prstGeom>
          <a:noFill/>
        </p:spPr>
        <p:txBody>
          <a:bodyPr wrap="none" rtlCol="0">
            <a:spAutoFit/>
          </a:bodyPr>
          <a:lstStyle/>
          <a:p>
            <a:r>
              <a:rPr lang="en-US" sz="2800" b="1" dirty="0" smtClean="0">
                <a:solidFill>
                  <a:srgbClr val="0070C0"/>
                </a:solidFill>
              </a:rPr>
              <a:t>Simulation results: heat maps dose rate in the tunnel</a:t>
            </a:r>
            <a:endParaRPr lang="en-US" sz="2800" b="1" dirty="0">
              <a:solidFill>
                <a:srgbClr val="0070C0"/>
              </a:solidFill>
            </a:endParaRPr>
          </a:p>
        </p:txBody>
      </p:sp>
      <p:pic>
        <p:nvPicPr>
          <p:cNvPr id="2" name="Picture 1"/>
          <p:cNvPicPr>
            <a:picLocks noChangeAspect="1"/>
          </p:cNvPicPr>
          <p:nvPr/>
        </p:nvPicPr>
        <p:blipFill>
          <a:blip r:embed="rId2"/>
          <a:stretch>
            <a:fillRect/>
          </a:stretch>
        </p:blipFill>
        <p:spPr>
          <a:xfrm>
            <a:off x="1217875" y="1212270"/>
            <a:ext cx="9756250" cy="5468510"/>
          </a:xfrm>
          <a:prstGeom prst="rect">
            <a:avLst/>
          </a:prstGeom>
        </p:spPr>
      </p:pic>
      <p:sp>
        <p:nvSpPr>
          <p:cNvPr id="6" name="TextBox 5"/>
          <p:cNvSpPr txBox="1"/>
          <p:nvPr/>
        </p:nvSpPr>
        <p:spPr>
          <a:xfrm>
            <a:off x="3231722" y="802243"/>
            <a:ext cx="5728556" cy="369332"/>
          </a:xfrm>
          <a:prstGeom prst="rect">
            <a:avLst/>
          </a:prstGeom>
          <a:noFill/>
        </p:spPr>
        <p:txBody>
          <a:bodyPr wrap="none" rtlCol="0">
            <a:spAutoFit/>
          </a:bodyPr>
          <a:lstStyle/>
          <a:p>
            <a:r>
              <a:rPr lang="en-US" i="1" dirty="0">
                <a:solidFill>
                  <a:schemeClr val="bg2">
                    <a:lumMod val="50000"/>
                  </a:schemeClr>
                </a:solidFill>
              </a:rPr>
              <a:t>Thanks to Ted Liang for his help with the model and advice.</a:t>
            </a:r>
          </a:p>
        </p:txBody>
      </p:sp>
    </p:spTree>
    <p:extLst>
      <p:ext uri="{BB962C8B-B14F-4D97-AF65-F5344CB8AC3E}">
        <p14:creationId xmlns:p14="http://schemas.microsoft.com/office/powerpoint/2010/main" val="270232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7</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3573992" cy="523220"/>
          </a:xfrm>
          <a:prstGeom prst="rect">
            <a:avLst/>
          </a:prstGeom>
          <a:noFill/>
        </p:spPr>
        <p:txBody>
          <a:bodyPr wrap="none" rtlCol="0">
            <a:spAutoFit/>
          </a:bodyPr>
          <a:lstStyle/>
          <a:p>
            <a:r>
              <a:rPr lang="en-US" sz="2800" b="1" dirty="0" smtClean="0">
                <a:solidFill>
                  <a:srgbClr val="0070C0"/>
                </a:solidFill>
              </a:rPr>
              <a:t>Residual Decay: 1 hour</a:t>
            </a:r>
            <a:endParaRPr lang="en-US" sz="2800" b="1" dirty="0">
              <a:solidFill>
                <a:srgbClr val="0070C0"/>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1596510"/>
            <a:ext cx="6095238" cy="457142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437" y="1596511"/>
            <a:ext cx="6095238" cy="4571429"/>
          </a:xfrm>
          <a:prstGeom prst="rect">
            <a:avLst/>
          </a:prstGeom>
        </p:spPr>
      </p:pic>
      <p:pic>
        <p:nvPicPr>
          <p:cNvPr id="19" name="Picture 18"/>
          <p:cNvPicPr>
            <a:picLocks noChangeAspect="1"/>
          </p:cNvPicPr>
          <p:nvPr/>
        </p:nvPicPr>
        <p:blipFill rotWithShape="1">
          <a:blip r:embed="rId4"/>
          <a:srcRect l="19216" r="17252"/>
          <a:stretch/>
        </p:blipFill>
        <p:spPr>
          <a:xfrm>
            <a:off x="5269467" y="522258"/>
            <a:ext cx="1653066" cy="1501190"/>
          </a:xfrm>
          <a:prstGeom prst="rect">
            <a:avLst/>
          </a:prstGeom>
        </p:spPr>
      </p:pic>
      <p:sp>
        <p:nvSpPr>
          <p:cNvPr id="20" name="TextBox 19"/>
          <p:cNvSpPr txBox="1"/>
          <p:nvPr/>
        </p:nvSpPr>
        <p:spPr>
          <a:xfrm>
            <a:off x="2489285" y="1596509"/>
            <a:ext cx="1118191" cy="369332"/>
          </a:xfrm>
          <a:prstGeom prst="rect">
            <a:avLst/>
          </a:prstGeom>
          <a:noFill/>
        </p:spPr>
        <p:txBody>
          <a:bodyPr wrap="none" rtlCol="0">
            <a:spAutoFit/>
          </a:bodyPr>
          <a:lstStyle/>
          <a:p>
            <a:r>
              <a:rPr lang="en-US" dirty="0" smtClean="0"/>
              <a:t>Front side</a:t>
            </a:r>
            <a:endParaRPr lang="en-US" dirty="0"/>
          </a:p>
        </p:txBody>
      </p:sp>
      <p:sp>
        <p:nvSpPr>
          <p:cNvPr id="21" name="TextBox 20"/>
          <p:cNvSpPr txBox="1"/>
          <p:nvPr/>
        </p:nvSpPr>
        <p:spPr>
          <a:xfrm>
            <a:off x="8602507" y="1596509"/>
            <a:ext cx="1055097" cy="369332"/>
          </a:xfrm>
          <a:prstGeom prst="rect">
            <a:avLst/>
          </a:prstGeom>
          <a:noFill/>
        </p:spPr>
        <p:txBody>
          <a:bodyPr wrap="none" rtlCol="0">
            <a:spAutoFit/>
          </a:bodyPr>
          <a:lstStyle/>
          <a:p>
            <a:r>
              <a:rPr lang="en-US" dirty="0" smtClean="0"/>
              <a:t>Back side</a:t>
            </a:r>
            <a:endParaRPr lang="en-US" dirty="0"/>
          </a:p>
        </p:txBody>
      </p:sp>
    </p:spTree>
    <p:extLst>
      <p:ext uri="{BB962C8B-B14F-4D97-AF65-F5344CB8AC3E}">
        <p14:creationId xmlns:p14="http://schemas.microsoft.com/office/powerpoint/2010/main" val="3289253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BA4472-F842-4EA0-94C8-9D62062CA9D8}" type="slidenum">
              <a:rPr lang="en-US" smtClean="0"/>
              <a:t>8</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3573992" cy="523220"/>
          </a:xfrm>
          <a:prstGeom prst="rect">
            <a:avLst/>
          </a:prstGeom>
          <a:noFill/>
        </p:spPr>
        <p:txBody>
          <a:bodyPr wrap="none" rtlCol="0">
            <a:spAutoFit/>
          </a:bodyPr>
          <a:lstStyle/>
          <a:p>
            <a:r>
              <a:rPr lang="en-US" sz="2800" b="1" dirty="0" smtClean="0">
                <a:solidFill>
                  <a:srgbClr val="0070C0"/>
                </a:solidFill>
              </a:rPr>
              <a:t>Residual Decay: 1 hour</a:t>
            </a:r>
            <a:endParaRPr lang="en-US" sz="2800" b="1" dirty="0">
              <a:solidFill>
                <a:srgbClr val="0070C0"/>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96510"/>
            <a:ext cx="6095238" cy="4571429"/>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6511"/>
            <a:ext cx="6095238" cy="4571429"/>
          </a:xfrm>
          <a:prstGeom prst="rect">
            <a:avLst/>
          </a:prstGeom>
        </p:spPr>
      </p:pic>
      <p:pic>
        <p:nvPicPr>
          <p:cNvPr id="9" name="Picture 8"/>
          <p:cNvPicPr>
            <a:picLocks noChangeAspect="1"/>
          </p:cNvPicPr>
          <p:nvPr/>
        </p:nvPicPr>
        <p:blipFill rotWithShape="1">
          <a:blip r:embed="rId4"/>
          <a:srcRect l="19216" r="17252"/>
          <a:stretch/>
        </p:blipFill>
        <p:spPr>
          <a:xfrm>
            <a:off x="5269467" y="522258"/>
            <a:ext cx="1653066" cy="1501190"/>
          </a:xfrm>
          <a:prstGeom prst="rect">
            <a:avLst/>
          </a:prstGeom>
        </p:spPr>
      </p:pic>
      <p:sp>
        <p:nvSpPr>
          <p:cNvPr id="15" name="TextBox 14"/>
          <p:cNvSpPr txBox="1"/>
          <p:nvPr/>
        </p:nvSpPr>
        <p:spPr>
          <a:xfrm>
            <a:off x="2559568" y="1596509"/>
            <a:ext cx="976101" cy="369332"/>
          </a:xfrm>
          <a:prstGeom prst="rect">
            <a:avLst/>
          </a:prstGeom>
          <a:noFill/>
        </p:spPr>
        <p:txBody>
          <a:bodyPr wrap="none" rtlCol="0">
            <a:spAutoFit/>
          </a:bodyPr>
          <a:lstStyle/>
          <a:p>
            <a:r>
              <a:rPr lang="en-US" dirty="0" smtClean="0"/>
              <a:t>Left side</a:t>
            </a:r>
            <a:endParaRPr lang="en-US" dirty="0"/>
          </a:p>
        </p:txBody>
      </p:sp>
      <p:sp>
        <p:nvSpPr>
          <p:cNvPr id="16" name="TextBox 15"/>
          <p:cNvSpPr txBox="1"/>
          <p:nvPr/>
        </p:nvSpPr>
        <p:spPr>
          <a:xfrm>
            <a:off x="8667206" y="1596509"/>
            <a:ext cx="952825" cy="369332"/>
          </a:xfrm>
          <a:prstGeom prst="rect">
            <a:avLst/>
          </a:prstGeom>
          <a:noFill/>
        </p:spPr>
        <p:txBody>
          <a:bodyPr wrap="none" rtlCol="0">
            <a:spAutoFit/>
          </a:bodyPr>
          <a:lstStyle/>
          <a:p>
            <a:r>
              <a:rPr lang="en-US" dirty="0" smtClean="0"/>
              <a:t>Top side</a:t>
            </a:r>
            <a:endParaRPr lang="en-US" dirty="0"/>
          </a:p>
        </p:txBody>
      </p:sp>
    </p:spTree>
    <p:extLst>
      <p:ext uri="{BB962C8B-B14F-4D97-AF65-F5344CB8AC3E}">
        <p14:creationId xmlns:p14="http://schemas.microsoft.com/office/powerpoint/2010/main" val="418143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6" y="1596508"/>
            <a:ext cx="6095238" cy="45714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436" y="1596509"/>
            <a:ext cx="6095238" cy="4571429"/>
          </a:xfrm>
          <a:prstGeom prst="rect">
            <a:avLst/>
          </a:prstGeom>
        </p:spPr>
      </p:pic>
      <p:sp>
        <p:nvSpPr>
          <p:cNvPr id="4" name="Slide Number Placeholder 3"/>
          <p:cNvSpPr>
            <a:spLocks noGrp="1"/>
          </p:cNvSpPr>
          <p:nvPr>
            <p:ph type="sldNum" sz="quarter" idx="12"/>
          </p:nvPr>
        </p:nvSpPr>
        <p:spPr/>
        <p:txBody>
          <a:bodyPr/>
          <a:lstStyle/>
          <a:p>
            <a:fld id="{EBBA4472-F842-4EA0-94C8-9D62062CA9D8}" type="slidenum">
              <a:rPr lang="en-US" smtClean="0"/>
              <a:t>9</a:t>
            </a:fld>
            <a:endParaRPr lang="en-US"/>
          </a:p>
        </p:txBody>
      </p:sp>
      <p:sp>
        <p:nvSpPr>
          <p:cNvPr id="11" name="TextBox 10">
            <a:extLst>
              <a:ext uri="{FF2B5EF4-FFF2-40B4-BE49-F238E27FC236}">
                <a16:creationId xmlns:a16="http://schemas.microsoft.com/office/drawing/2014/main" id="{B1069FC5-E886-4096-96C1-C70DA064CB7E}"/>
              </a:ext>
            </a:extLst>
          </p:cNvPr>
          <p:cNvSpPr txBox="1"/>
          <p:nvPr/>
        </p:nvSpPr>
        <p:spPr>
          <a:xfrm>
            <a:off x="263352" y="260648"/>
            <a:ext cx="3668953" cy="523220"/>
          </a:xfrm>
          <a:prstGeom prst="rect">
            <a:avLst/>
          </a:prstGeom>
          <a:noFill/>
        </p:spPr>
        <p:txBody>
          <a:bodyPr wrap="none" rtlCol="0">
            <a:spAutoFit/>
          </a:bodyPr>
          <a:lstStyle/>
          <a:p>
            <a:r>
              <a:rPr lang="en-US" sz="2800" b="1" dirty="0" smtClean="0">
                <a:solidFill>
                  <a:srgbClr val="0070C0"/>
                </a:solidFill>
              </a:rPr>
              <a:t>Residual Decay: 1 week</a:t>
            </a:r>
            <a:endParaRPr lang="en-US" sz="2800" b="1" dirty="0">
              <a:solidFill>
                <a:srgbClr val="0070C0"/>
              </a:solidFill>
            </a:endParaRPr>
          </a:p>
        </p:txBody>
      </p:sp>
      <p:pic>
        <p:nvPicPr>
          <p:cNvPr id="19" name="Picture 18"/>
          <p:cNvPicPr>
            <a:picLocks noChangeAspect="1"/>
          </p:cNvPicPr>
          <p:nvPr/>
        </p:nvPicPr>
        <p:blipFill rotWithShape="1">
          <a:blip r:embed="rId4"/>
          <a:srcRect l="19216" r="17252"/>
          <a:stretch/>
        </p:blipFill>
        <p:spPr>
          <a:xfrm>
            <a:off x="5269467" y="522258"/>
            <a:ext cx="1653066" cy="1501190"/>
          </a:xfrm>
          <a:prstGeom prst="rect">
            <a:avLst/>
          </a:prstGeom>
        </p:spPr>
      </p:pic>
      <p:sp>
        <p:nvSpPr>
          <p:cNvPr id="20" name="TextBox 19"/>
          <p:cNvSpPr txBox="1"/>
          <p:nvPr/>
        </p:nvSpPr>
        <p:spPr>
          <a:xfrm>
            <a:off x="2489285" y="1596509"/>
            <a:ext cx="1118191" cy="369332"/>
          </a:xfrm>
          <a:prstGeom prst="rect">
            <a:avLst/>
          </a:prstGeom>
          <a:noFill/>
        </p:spPr>
        <p:txBody>
          <a:bodyPr wrap="none" rtlCol="0">
            <a:spAutoFit/>
          </a:bodyPr>
          <a:lstStyle/>
          <a:p>
            <a:r>
              <a:rPr lang="en-US" dirty="0" smtClean="0"/>
              <a:t>Front side</a:t>
            </a:r>
            <a:endParaRPr lang="en-US" dirty="0"/>
          </a:p>
        </p:txBody>
      </p:sp>
      <p:sp>
        <p:nvSpPr>
          <p:cNvPr id="21" name="TextBox 20"/>
          <p:cNvSpPr txBox="1"/>
          <p:nvPr/>
        </p:nvSpPr>
        <p:spPr>
          <a:xfrm>
            <a:off x="8602507" y="1596509"/>
            <a:ext cx="1055097" cy="369332"/>
          </a:xfrm>
          <a:prstGeom prst="rect">
            <a:avLst/>
          </a:prstGeom>
          <a:noFill/>
        </p:spPr>
        <p:txBody>
          <a:bodyPr wrap="none" rtlCol="0">
            <a:spAutoFit/>
          </a:bodyPr>
          <a:lstStyle/>
          <a:p>
            <a:r>
              <a:rPr lang="en-US" dirty="0" smtClean="0"/>
              <a:t>Back side</a:t>
            </a:r>
            <a:endParaRPr lang="en-US" dirty="0"/>
          </a:p>
        </p:txBody>
      </p:sp>
    </p:spTree>
    <p:extLst>
      <p:ext uri="{BB962C8B-B14F-4D97-AF65-F5344CB8AC3E}">
        <p14:creationId xmlns:p14="http://schemas.microsoft.com/office/powerpoint/2010/main" val="4002830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2767</TotalTime>
  <Words>1023</Words>
  <Application>Microsoft Office PowerPoint</Application>
  <PresentationFormat>Widescreen</PresentationFormat>
  <Paragraphs>224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Carlito</vt:lpstr>
      <vt:lpstr>Noto Sans</vt:lpstr>
      <vt:lpstr>Noto Serif SC</vt:lpstr>
      <vt:lpstr>Office Theme</vt:lpstr>
      <vt:lpstr>Electron Beam Dump Simulation  Report on:  Complex Model Import, 40 GeV Beam Simulation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vasiukov</dc:creator>
  <cp:lastModifiedBy>Sergii Vasiukov</cp:lastModifiedBy>
  <cp:revision>126</cp:revision>
  <dcterms:created xsi:type="dcterms:W3CDTF">2024-01-30T09:35:40Z</dcterms:created>
  <dcterms:modified xsi:type="dcterms:W3CDTF">2025-07-02T12:12:16Z</dcterms:modified>
</cp:coreProperties>
</file>