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sldIdLst>
    <p:sldId id="256" r:id="rId2"/>
    <p:sldId id="290" r:id="rId3"/>
    <p:sldId id="260" r:id="rId4"/>
    <p:sldId id="264" r:id="rId5"/>
    <p:sldId id="281" r:id="rId6"/>
    <p:sldId id="265" r:id="rId7"/>
    <p:sldId id="298" r:id="rId8"/>
    <p:sldId id="283" r:id="rId9"/>
    <p:sldId id="266" r:id="rId10"/>
    <p:sldId id="299" r:id="rId11"/>
    <p:sldId id="300" r:id="rId12"/>
    <p:sldId id="269" r:id="rId13"/>
    <p:sldId id="270" r:id="rId14"/>
    <p:sldId id="301" r:id="rId15"/>
    <p:sldId id="302" r:id="rId16"/>
    <p:sldId id="303" r:id="rId17"/>
    <p:sldId id="282" r:id="rId18"/>
    <p:sldId id="30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1176" autoAdjust="0"/>
  </p:normalViewPr>
  <p:slideViewPr>
    <p:cSldViewPr snapToGrid="0">
      <p:cViewPr varScale="1">
        <p:scale>
          <a:sx n="94" d="100"/>
          <a:sy n="94" d="100"/>
        </p:scale>
        <p:origin x="396" y="7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8673B-923E-4724-BFA6-B09A57CD8D58}" type="datetimeFigureOut">
              <a:rPr lang="hu-HU" smtClean="0"/>
              <a:t>2025. 11. 17.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C3B83-0EB8-4119-8086-1A7D495A37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6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An extension of standard nonequilibrium thermodynamics is presented, where the gravitational potential is a thermodynamic state variable, </a:t>
                </a:r>
                <a:endParaRPr lang="hu-HU" sz="1200" dirty="0"/>
              </a:p>
              <a:p>
                <a:r>
                  <a:rPr lang="hu-HU" sz="1200" dirty="0"/>
                  <a:t>S</a:t>
                </a:r>
                <a:r>
                  <a:rPr lang="en-US" sz="1200" dirty="0" err="1"/>
                  <a:t>tandard</a:t>
                </a:r>
                <a:r>
                  <a:rPr lang="en-US" sz="1200" dirty="0"/>
                  <a:t> and rigorous methods of Rational Mechanics and nonequilibrium thermodynamic framework allow a set of evolution equations to be derived for the gravitational field and the derivation of thermodynamic forces and fluxes.</a:t>
                </a:r>
                <a:endParaRPr lang="hu-HU" sz="1200" dirty="0"/>
              </a:p>
              <a:p>
                <a:r>
                  <a:rPr lang="en-US" sz="1200" dirty="0"/>
                  <a:t>The method effectively substitutes variational principles for ideal systems without dissipation, and provides the evolution equations for dissipative continua at the same time.</a:t>
                </a:r>
                <a:endParaRPr lang="hu-HU" sz="1200" dirty="0"/>
              </a:p>
              <a:p>
                <a:r>
                  <a:rPr lang="en-US" sz="1200" dirty="0"/>
                  <a:t>An important aspect of this framework is the application of</a:t>
                </a:r>
                <a:r>
                  <a:rPr lang="hu-HU" sz="1200" dirty="0"/>
                  <a:t> </a:t>
                </a:r>
                <a14:m>
                  <m:oMath xmlns:m="http://schemas.openxmlformats.org/officeDocument/2006/math">
                    <m:r>
                      <a:rPr lang="hu-HU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200" dirty="0"/>
                  <a:t>-, or thermometer flow-frame</a:t>
                </a:r>
                <a:r>
                  <a:rPr lang="hu-HU" sz="1200" dirty="0"/>
                  <a:t>,</a:t>
                </a:r>
                <a:r>
                  <a:rPr lang="en-US" sz="1200" dirty="0"/>
                  <a:t> i.e. tying the flow of the continuum, the flow-frame, to the temperature four-vector, compared to the usual Landau-Lifshitz (or energy) or Eckart (conserved particle) flow-frames, which have been proved unstable.</a:t>
                </a:r>
              </a:p>
              <a:p>
                <a:r>
                  <a:rPr lang="en-US" sz="1200" dirty="0"/>
                  <a:t>With certain straightforward assumptions for the gravitating system, a </a:t>
                </a:r>
                <a:r>
                  <a:rPr lang="en-US" sz="1200" dirty="0" err="1"/>
                  <a:t>nondissipative</a:t>
                </a:r>
                <a:r>
                  <a:rPr lang="en-US" sz="1200" dirty="0"/>
                  <a:t> gravitational field equation can be derived in the form of a modified Poisson equation</a:t>
                </a:r>
              </a:p>
              <a:p>
                <a:r>
                  <a:rPr lang="en-US" sz="1200" dirty="0"/>
                  <a:t>Analytical solutions show a double crossover, allowing for different gravitational </a:t>
                </a:r>
                <a:r>
                  <a:rPr lang="en-US" sz="1200" dirty="0" err="1"/>
                  <a:t>behaviour</a:t>
                </a:r>
                <a:r>
                  <a:rPr lang="en-US" sz="1200" dirty="0"/>
                  <a:t> on different size scales (S. Abe &amp; 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Symmetry 2022, 14, 1048(7)).</a:t>
                </a:r>
                <a:endParaRPr lang="hu-HU" sz="1200" dirty="0"/>
              </a:p>
              <a:p>
                <a:r>
                  <a:rPr lang="en-US" sz="1200" dirty="0"/>
                  <a:t>This property presents a possible approach to explain Dark Matter-related phenomena on galactic scales, and different dynamics on extragalactic scales. </a:t>
                </a:r>
                <a:endParaRPr lang="hu-HU" sz="1200" dirty="0"/>
              </a:p>
              <a:p>
                <a:r>
                  <a:rPr lang="hu-HU" sz="1200" dirty="0"/>
                  <a:t>A </a:t>
                </a:r>
                <a:r>
                  <a:rPr lang="en-US" sz="1200" dirty="0"/>
                  <a:t>direct connection to quantum mechanics is presented, as well, (P.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Physics of Fluids, (2023) 35(5).).</a:t>
                </a:r>
                <a:endParaRPr lang="hu-H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An extension of standard nonequilibrium thermodynamics is presented, where the gravitational potential is a thermodynamic state variable, </a:t>
                </a:r>
                <a:endParaRPr lang="hu-HU" sz="1200" dirty="0"/>
              </a:p>
              <a:p>
                <a:r>
                  <a:rPr lang="hu-HU" sz="1200" dirty="0"/>
                  <a:t>S</a:t>
                </a:r>
                <a:r>
                  <a:rPr lang="en-US" sz="1200" dirty="0" err="1"/>
                  <a:t>tandard</a:t>
                </a:r>
                <a:r>
                  <a:rPr lang="en-US" sz="1200" dirty="0"/>
                  <a:t> and rigorous methods of Rational Mechanics and nonequilibrium thermodynamic framework allow a set of evolution equations to be derived for the gravitational field and the derivation of thermodynamic forces and fluxes.</a:t>
                </a:r>
                <a:endParaRPr lang="hu-HU" sz="1200" dirty="0"/>
              </a:p>
              <a:p>
                <a:r>
                  <a:rPr lang="en-US" sz="1200" dirty="0"/>
                  <a:t>The method effectively substitutes variational principles for ideal systems without dissipation, and provides the evolution equations for dissipative continua at the same time.</a:t>
                </a:r>
                <a:endParaRPr lang="hu-HU" sz="1200" dirty="0"/>
              </a:p>
              <a:p>
                <a:r>
                  <a:rPr lang="en-US" sz="1200" dirty="0"/>
                  <a:t>An important aspect of this framework is the application of</a:t>
                </a:r>
                <a:r>
                  <a:rPr lang="hu-HU" sz="1200" dirty="0"/>
                  <a:t> </a:t>
                </a:r>
                <a:r>
                  <a:rPr lang="hu-HU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</a:t>
                </a:r>
                <a:r>
                  <a:rPr lang="en-US" sz="1200" dirty="0"/>
                  <a:t>-, or thermometer flow-frame</a:t>
                </a:r>
                <a:r>
                  <a:rPr lang="hu-HU" sz="1200" dirty="0"/>
                  <a:t>,</a:t>
                </a:r>
                <a:r>
                  <a:rPr lang="en-US" sz="1200" dirty="0"/>
                  <a:t> i.e. tying the flow of the continuum, the flow-frame, to the temperature four-vector, compared to the usual Landau-Lifshitz (or energy) or Eckart (conserved particle) flow-frames, which have been proved unstable.</a:t>
                </a:r>
              </a:p>
              <a:p>
                <a:r>
                  <a:rPr lang="en-US" sz="1200" dirty="0"/>
                  <a:t>With certain straightforward assumptions for the gravitating system, a </a:t>
                </a:r>
                <a:r>
                  <a:rPr lang="en-US" sz="1200" dirty="0" err="1"/>
                  <a:t>nondissipative</a:t>
                </a:r>
                <a:r>
                  <a:rPr lang="en-US" sz="1200" dirty="0"/>
                  <a:t> gravitational field equation can be derived in the form of a modified Poisson equation</a:t>
                </a:r>
              </a:p>
              <a:p>
                <a:r>
                  <a:rPr lang="en-US" sz="1200" dirty="0"/>
                  <a:t>Analytical solutions show a double crossover, allowing for different gravitational </a:t>
                </a:r>
                <a:r>
                  <a:rPr lang="en-US" sz="1200" dirty="0" err="1"/>
                  <a:t>behaviour</a:t>
                </a:r>
                <a:r>
                  <a:rPr lang="en-US" sz="1200" dirty="0"/>
                  <a:t> on different size scales (S. Abe &amp; 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Symmetry 2022, 14, 1048(7)).</a:t>
                </a:r>
                <a:endParaRPr lang="hu-HU" sz="1200" dirty="0"/>
              </a:p>
              <a:p>
                <a:r>
                  <a:rPr lang="en-US" sz="1200" dirty="0"/>
                  <a:t>This property presents a possible approach to explain Dark Matter-related phenomena on galactic scales, and different dynamics on extragalactic scales. </a:t>
                </a:r>
                <a:endParaRPr lang="hu-HU" sz="1200" dirty="0"/>
              </a:p>
              <a:p>
                <a:r>
                  <a:rPr lang="hu-HU" sz="1200" dirty="0"/>
                  <a:t>A </a:t>
                </a:r>
                <a:r>
                  <a:rPr lang="en-US" sz="1200" dirty="0"/>
                  <a:t>direct connection to quantum mechanics is presented, as well, (P.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Physics of Fluids, (2023) 35(5).).</a:t>
                </a:r>
                <a:endParaRPr lang="hu-HU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3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Lineáris</a:t>
            </a:r>
            <a:r>
              <a:rPr lang="hu-HU" baseline="0" dirty="0"/>
              <a:t> és </a:t>
            </a:r>
            <a:r>
              <a:rPr lang="hu-HU" baseline="0" dirty="0" err="1"/>
              <a:t>izotróp</a:t>
            </a:r>
            <a:r>
              <a:rPr lang="hu-HU" baseline="0" dirty="0"/>
              <a:t> kapcsolat a mechanikai és gravitációs tagok közt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C569-566C-4653-8B09-2E47193A738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7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Nemdisszipatív</a:t>
            </a:r>
            <a:r>
              <a:rPr lang="hu-HU" dirty="0"/>
              <a:t> esetre is információt adnak a formulák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Fejlődési egyenletet tud adni a </a:t>
            </a:r>
            <a:r>
              <a:rPr lang="hu-HU" dirty="0" err="1"/>
              <a:t>themo</a:t>
            </a:r>
            <a:r>
              <a:rPr lang="hu-HU" dirty="0"/>
              <a:t>. a gravitációra</a:t>
            </a:r>
          </a:p>
          <a:p>
            <a:r>
              <a:rPr lang="hu-HU" dirty="0"/>
              <a:t>Eta</a:t>
            </a:r>
            <a:r>
              <a:rPr lang="hu-HU" baseline="0" dirty="0"/>
              <a:t> – </a:t>
            </a:r>
            <a:r>
              <a:rPr lang="hu-HU" baseline="0" dirty="0" err="1"/>
              <a:t>sheer</a:t>
            </a:r>
            <a:r>
              <a:rPr lang="hu-HU" baseline="0" dirty="0"/>
              <a:t> </a:t>
            </a:r>
            <a:r>
              <a:rPr lang="hu-HU" baseline="0" dirty="0" err="1"/>
              <a:t>viscosity</a:t>
            </a:r>
            <a:endParaRPr lang="hu-HU" baseline="0" dirty="0"/>
          </a:p>
          <a:p>
            <a:r>
              <a:rPr lang="hu-HU" baseline="0" dirty="0"/>
              <a:t>3. + 4. egyenlet a gravitáció nélkül a </a:t>
            </a:r>
            <a:r>
              <a:rPr lang="hu-HU" baseline="0" dirty="0" err="1"/>
              <a:t>Navier-Stokes</a:t>
            </a:r>
            <a:r>
              <a:rPr lang="hu-HU" baseline="0" dirty="0"/>
              <a:t> egyenlethez vezet</a:t>
            </a:r>
          </a:p>
          <a:p>
            <a:r>
              <a:rPr lang="hu-HU" baseline="0" dirty="0"/>
              <a:t>Nagy P – </a:t>
            </a:r>
            <a:r>
              <a:rPr lang="hu-HU" baseline="0" dirty="0" err="1"/>
              <a:t>Newtoinian</a:t>
            </a:r>
            <a:r>
              <a:rPr lang="hu-HU" baseline="0" dirty="0"/>
              <a:t> </a:t>
            </a:r>
            <a:r>
              <a:rPr lang="hu-HU" baseline="0" dirty="0" err="1"/>
              <a:t>pressure</a:t>
            </a:r>
            <a:r>
              <a:rPr lang="hu-HU" baseline="0" dirty="0"/>
              <a:t> </a:t>
            </a:r>
            <a:r>
              <a:rPr lang="hu-HU" baseline="0" dirty="0" err="1"/>
              <a:t>tensor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C569-566C-4653-8B09-2E47193A738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93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22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Nemrelativisztikus kapcsolat a </a:t>
            </a:r>
            <a:r>
              <a:rPr lang="hu-HU" dirty="0" err="1"/>
              <a:t>grav</a:t>
            </a:r>
            <a:r>
              <a:rPr lang="hu-HU" dirty="0"/>
              <a:t> + </a:t>
            </a:r>
            <a:r>
              <a:rPr lang="hu-HU" dirty="0" err="1"/>
              <a:t>thermo</a:t>
            </a:r>
            <a:r>
              <a:rPr lang="hu-HU" dirty="0"/>
              <a:t> közt új dolog (relativisztikusan nehéz, mint látni fogjuk)</a:t>
            </a:r>
          </a:p>
          <a:p>
            <a:r>
              <a:rPr lang="en-US" dirty="0"/>
              <a:t>Dissipative field equation </a:t>
            </a:r>
            <a:r>
              <a:rPr lang="hu-HU" dirty="0"/>
              <a:t>is</a:t>
            </a:r>
            <a:r>
              <a:rPr lang="en-US" dirty="0"/>
              <a:t> obtained</a:t>
            </a:r>
          </a:p>
          <a:p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en-US" dirty="0"/>
              <a:t>can be derived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given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endParaRPr lang="hu-HU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17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</a:t>
            </a:r>
            <a:r>
              <a:rPr lang="en-US" dirty="0"/>
              <a:t> – conductive entropy</a:t>
            </a:r>
            <a:r>
              <a:rPr lang="hu-HU" baseline="0" dirty="0"/>
              <a:t> </a:t>
            </a:r>
            <a:r>
              <a:rPr lang="hu-HU" baseline="0" dirty="0" err="1"/>
              <a:t>current</a:t>
            </a:r>
            <a:r>
              <a:rPr lang="hu-HU" baseline="0" dirty="0"/>
              <a:t> (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flux</a:t>
            </a:r>
            <a:r>
              <a:rPr lang="hu-HU" baseline="0" dirty="0"/>
              <a:t>)</a:t>
            </a:r>
          </a:p>
          <a:p>
            <a:r>
              <a:rPr lang="hu-HU" baseline="0" dirty="0"/>
              <a:t>(s pont) – </a:t>
            </a:r>
            <a:r>
              <a:rPr lang="hu-HU" baseline="0" dirty="0" err="1"/>
              <a:t>specific</a:t>
            </a:r>
            <a:r>
              <a:rPr lang="hu-HU" baseline="0" dirty="0"/>
              <a:t> 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rate</a:t>
            </a:r>
            <a:endParaRPr lang="hu-HU" baseline="0" dirty="0"/>
          </a:p>
          <a:p>
            <a:r>
              <a:rPr lang="hu-HU" baseline="0" dirty="0"/>
              <a:t>Egyenlőtlenség bal oldala – 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production</a:t>
            </a:r>
            <a:r>
              <a:rPr lang="hu-HU" baseline="0" dirty="0"/>
              <a:t> </a:t>
            </a:r>
            <a:r>
              <a:rPr lang="hu-HU" baseline="0" dirty="0" err="1"/>
              <a:t>density</a:t>
            </a:r>
            <a:r>
              <a:rPr lang="hu-HU" baseline="0" dirty="0"/>
              <a:t> </a:t>
            </a:r>
            <a:r>
              <a:rPr lang="hu-HU" baseline="0" dirty="0" err="1"/>
              <a:t>rate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C569-566C-4653-8B09-2E47193A738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25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Jó modellezési tulajdonságok (meglepő eredmény asztrofizikusan)</a:t>
            </a:r>
          </a:p>
          <a:p>
            <a:r>
              <a:rPr lang="hu-HU" dirty="0"/>
              <a:t>(Hidrodinamikai keret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Chandrashekar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dynamic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viscosity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45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66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46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gravitációs modell – új </a:t>
            </a:r>
            <a:r>
              <a:rPr lang="hu-HU" dirty="0" err="1"/>
              <a:t>predikciókat</a:t>
            </a:r>
            <a:r>
              <a:rPr lang="hu-HU" dirty="0"/>
              <a:t> ad</a:t>
            </a:r>
          </a:p>
          <a:p>
            <a:r>
              <a:rPr lang="hu-HU" dirty="0"/>
              <a:t>ÉS kapcsolódási pont a QM-el – egységes leírásban vannak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33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74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4E2-5DD7-4CD2-AFA2-C952EC7D8305}" type="datetime1">
              <a:rPr lang="hu-HU" smtClean="0"/>
              <a:t>2025. 11. 17.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01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E2C-04F1-4BDA-A403-C1C0EC229D5E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81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29F-D431-486B-ACE4-A4D81E99DC66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78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D97C-B896-448A-83F3-D808ECEB9234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05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423-2BB0-4E01-B0B2-6DA76726BAD1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17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107-A4EE-4BB5-9090-47108715B232}" type="datetime1">
              <a:rPr lang="hu-HU" smtClean="0"/>
              <a:t>2025. 11. 17.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53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36F0-709D-4C52-BECD-91EF6844F848}" type="datetime1">
              <a:rPr lang="hu-HU" smtClean="0"/>
              <a:t>2025. 11. 17.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88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0DB-9EF9-49C7-AB2C-E440F70C8A9B}" type="datetime1">
              <a:rPr lang="hu-HU" smtClean="0"/>
              <a:t>2025. 11. 17.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71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464F-1E08-495D-8DB9-7E8BCB20FA2B}" type="datetime1">
              <a:rPr lang="hu-HU" smtClean="0"/>
              <a:t>2025. 11. 17.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5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578-3D05-44FD-8CEA-710E13CAD091}" type="datetime1">
              <a:rPr lang="hu-HU" smtClean="0"/>
              <a:t>2025. 11. 17.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48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F3B1-8C43-483D-8E8D-7D22FA338B1D}" type="datetime1">
              <a:rPr lang="hu-HU" smtClean="0"/>
              <a:t>2025. 11. 17.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63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8682-7234-41BC-ABF2-48BAB1158F26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6F48-260A-4C30-ABB7-A9CE86878392}" type="datetime1">
              <a:rPr lang="hu-HU" smtClean="0"/>
              <a:t>2025. 11. 17.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06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90D-BDE6-46D5-82B6-88A44312E6B4}" type="datetime1">
              <a:rPr lang="hu-HU" smtClean="0"/>
              <a:t>2025. 11. 17.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5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7165-3537-4967-A024-59D9B469B041}" type="datetime1">
              <a:rPr lang="hu-HU" smtClean="0"/>
              <a:t>2025. 11. 17.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60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6B68-56C8-412F-9335-B6F1CFE8C014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6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42FD-E4D4-46F2-AFD2-1A7A0C5DD352}" type="datetime1">
              <a:rPr lang="hu-HU" smtClean="0"/>
              <a:t>2025. 11. 17.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84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9C75C7B-1319-4D14-AE5A-823C9FDA57B3}" type="datetime1">
              <a:rPr lang="hu-HU" smtClean="0"/>
              <a:t>2025. 11. 17.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632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Thermodynamically modified theories of Newtonian gravity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533498"/>
          </a:xfrm>
        </p:spPr>
        <p:txBody>
          <a:bodyPr>
            <a:normAutofit/>
          </a:bodyPr>
          <a:lstStyle/>
          <a:p>
            <a:r>
              <a:rPr lang="hu-HU" sz="2400" dirty="0"/>
              <a:t>Máté </a:t>
            </a:r>
            <a:r>
              <a:rPr lang="hu-HU" sz="2400" dirty="0" smtClean="0"/>
              <a:t>Pszota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4" y="5722747"/>
            <a:ext cx="3412066" cy="7542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722747"/>
            <a:ext cx="3848100" cy="7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Self-consistent, self-coupled scalar gravity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Franklin (2014) and others</a:t>
                </a:r>
                <a:r>
                  <a:rPr lang="en-US" dirty="0"/>
                  <a:t>;</a:t>
                </a:r>
                <a:r>
                  <a:rPr lang="en-US" dirty="0" smtClean="0"/>
                  <a:t> to incorporate relativistic self-coupling from the gravitational field: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hu-HU" dirty="0" err="1" smtClean="0">
                    <a:ea typeface="Cambria Math" panose="02040503050406030204" pitchFamily="18" charset="0"/>
                  </a:rPr>
                  <a:t>Stationary</a:t>
                </a:r>
                <a:r>
                  <a:rPr lang="hu-HU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field equation</a:t>
                </a:r>
                <a:r>
                  <a:rPr lang="hu-HU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Vacuum solution,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(no coupling):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 smtClean="0"/>
                  <a:t>Vacuum solution,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b="0" dirty="0" smtClean="0"/>
                  <a:t>:                             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erf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rad>
                                    <m:d>
                                      <m:dPr>
                                        <m:begChr m:val="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endChr m:val="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3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modified gravity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Lazar (2020)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consider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special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quadratic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higher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order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modifications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form</a:t>
                </a:r>
                <a:r>
                  <a:rPr lang="hu-HU" dirty="0" smtClean="0"/>
                  <a:t> of: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beg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Results in Yukawa-like </a:t>
                </a:r>
                <a:r>
                  <a:rPr lang="hu-HU" dirty="0" err="1" smtClean="0"/>
                  <a:t>vacuum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solutions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where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hu-HU" dirty="0" smtClean="0"/>
                  <a:t>are </a:t>
                </a:r>
                <a:r>
                  <a:rPr lang="en-US" dirty="0" smtClean="0"/>
                  <a:t>(real</a:t>
                </a:r>
                <a:r>
                  <a:rPr lang="en-US" dirty="0" smtClean="0"/>
                  <a:t>) internal characteristic length scale parameters</a:t>
                </a:r>
              </a:p>
              <a:p>
                <a:r>
                  <a:rPr lang="en-US" dirty="0" smtClean="0"/>
                  <a:t>Stationary field equation: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hu-HU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𝛻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𝛻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Could help with the cancellation of Newtonian singularities or short-scale modifications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2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B01B9F-56DE-D244-D5C9-7D44802F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7279BF-1C20-DEE0-F469-2F989F09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Non-equilibrium thermodynamics provides a solid foundation for studying modifications to Newtonian gravity</a:t>
            </a:r>
            <a:endParaRPr lang="en-US" sz="2400" dirty="0"/>
          </a:p>
          <a:p>
            <a:r>
              <a:rPr lang="en-US" sz="2400" dirty="0" smtClean="0"/>
              <a:t>The theories can represent theoretically justified alternative weak-field limits of </a:t>
            </a:r>
            <a:r>
              <a:rPr lang="hu-HU" sz="2400" dirty="0" err="1" smtClean="0"/>
              <a:t>any</a:t>
            </a:r>
            <a:r>
              <a:rPr lang="hu-HU" sz="2400" dirty="0" smtClean="0"/>
              <a:t> </a:t>
            </a:r>
            <a:r>
              <a:rPr lang="hu-HU" sz="2400" dirty="0" err="1" smtClean="0"/>
              <a:t>generalized</a:t>
            </a:r>
            <a:r>
              <a:rPr lang="hu-HU" sz="2400" dirty="0" smtClean="0"/>
              <a:t> </a:t>
            </a:r>
            <a:r>
              <a:rPr lang="en-US" sz="2400" dirty="0" smtClean="0"/>
              <a:t>General Relativity</a:t>
            </a:r>
            <a:r>
              <a:rPr lang="hu-HU" sz="2400" dirty="0" smtClean="0"/>
              <a:t> </a:t>
            </a:r>
            <a:r>
              <a:rPr lang="hu-HU" sz="2400" dirty="0" err="1" smtClean="0"/>
              <a:t>theories</a:t>
            </a:r>
            <a:endParaRPr lang="hu-HU" sz="2400" dirty="0"/>
          </a:p>
          <a:p>
            <a:r>
              <a:rPr lang="hu-HU" sz="2400" dirty="0" err="1"/>
              <a:t>Thermodynamic</a:t>
            </a:r>
            <a:r>
              <a:rPr lang="hu-HU" sz="2400" dirty="0"/>
              <a:t> </a:t>
            </a:r>
            <a:r>
              <a:rPr lang="hu-HU" sz="2400" dirty="0" err="1" smtClean="0"/>
              <a:t>gravity</a:t>
            </a:r>
            <a:r>
              <a:rPr lang="en-US" sz="2400" dirty="0" smtClean="0"/>
              <a:t> and other similar modifications</a:t>
            </a:r>
            <a:r>
              <a:rPr lang="hu-HU" sz="2400" dirty="0" smtClean="0"/>
              <a:t> </a:t>
            </a:r>
            <a:r>
              <a:rPr lang="en-US" sz="2400" dirty="0" smtClean="0"/>
              <a:t>offer a possibility of describing </a:t>
            </a:r>
            <a:r>
              <a:rPr lang="hu-HU" sz="2400" dirty="0" err="1" smtClean="0"/>
              <a:t>dynamics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en-US" sz="2400" dirty="0" smtClean="0"/>
              <a:t>galactic</a:t>
            </a:r>
            <a:r>
              <a:rPr lang="hu-HU" sz="2400" dirty="0" smtClean="0"/>
              <a:t> </a:t>
            </a:r>
            <a:r>
              <a:rPr lang="hu-HU" sz="2400" dirty="0" err="1"/>
              <a:t>scales</a:t>
            </a:r>
            <a:endParaRPr lang="hu-HU" sz="2400" dirty="0"/>
          </a:p>
          <a:p>
            <a:r>
              <a:rPr lang="hu-HU" sz="2400" dirty="0" err="1"/>
              <a:t>Hydrodynamic</a:t>
            </a:r>
            <a:r>
              <a:rPr lang="hu-HU" sz="2400" dirty="0"/>
              <a:t> </a:t>
            </a:r>
            <a:r>
              <a:rPr lang="hu-HU" sz="2400" dirty="0" err="1"/>
              <a:t>description</a:t>
            </a:r>
            <a:r>
              <a:rPr lang="hu-HU" sz="2400" dirty="0"/>
              <a:t> </a:t>
            </a:r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/>
              <a:t>be a </a:t>
            </a:r>
            <a:r>
              <a:rPr lang="hu-HU" sz="2400" dirty="0" err="1"/>
              <a:t>thermodynamic</a:t>
            </a:r>
            <a:r>
              <a:rPr lang="hu-HU" sz="2400" dirty="0"/>
              <a:t> link </a:t>
            </a:r>
            <a:r>
              <a:rPr lang="hu-HU" sz="2400" dirty="0" err="1"/>
              <a:t>between</a:t>
            </a:r>
            <a:r>
              <a:rPr lang="hu-HU" sz="2400" dirty="0"/>
              <a:t> QM and </a:t>
            </a:r>
            <a:r>
              <a:rPr lang="hu-HU" sz="2400" dirty="0" err="1"/>
              <a:t>gravity</a:t>
            </a:r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2FEFC6D-5012-9D68-C02B-D6B78394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2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E23D1-22E3-5661-1B78-1D902402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CCED83-EDFF-9AAF-6689-A6946DEB0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r>
              <a:rPr lang="hu-HU" dirty="0"/>
              <a:t>Main </a:t>
            </a:r>
            <a:r>
              <a:rPr lang="hu-HU" dirty="0" err="1"/>
              <a:t>references</a:t>
            </a:r>
            <a:r>
              <a:rPr lang="hu-HU" dirty="0"/>
              <a:t>:</a:t>
            </a:r>
            <a:endParaRPr lang="en-US" dirty="0"/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Peter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Ván</a:t>
            </a:r>
            <a:r>
              <a:rPr lang="en-US" b="0" i="0" dirty="0">
                <a:effectLst/>
                <a:latin typeface="Arial" panose="020B0604020202020204" pitchFamily="34" charset="0"/>
              </a:rPr>
              <a:t> and Sumiyoshi Abe. Emergence of extended Newtonian gravity from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thermodynamics.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Physica</a:t>
            </a:r>
            <a:r>
              <a:rPr lang="en-US" b="0" i="0" dirty="0">
                <a:effectLst/>
                <a:latin typeface="Arial" panose="020B0604020202020204" pitchFamily="34" charset="0"/>
              </a:rPr>
              <a:t> A: Statistical Mechanics and its Applications, 588:126505,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 smtClean="0">
                <a:effectLst/>
                <a:latin typeface="Arial" panose="020B0604020202020204" pitchFamily="34" charset="0"/>
              </a:rPr>
              <a:t>2022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Joel Franklin. Self-consistent, self-coupled scalar gravity. American Journal of Physics, 83:332–337, 2014</a:t>
            </a:r>
            <a:r>
              <a:rPr lang="en-US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Lazar, M. Gradient modification of Newtonian gravity. Phys. Rev. D. 102, 096002 (2020,11</a:t>
            </a:r>
            <a:r>
              <a:rPr lang="en-US" dirty="0" smtClean="0">
                <a:effectLst/>
                <a:latin typeface="Arial" panose="020B0604020202020204" pitchFamily="34" charset="0"/>
              </a:rPr>
              <a:t>)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S</a:t>
            </a:r>
            <a:r>
              <a:rPr lang="en-US" b="0" i="0" dirty="0">
                <a:effectLst/>
                <a:latin typeface="Arial" panose="020B0604020202020204" pitchFamily="34" charset="0"/>
              </a:rPr>
              <a:t>. Abe and P.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Ván</a:t>
            </a:r>
            <a:r>
              <a:rPr lang="en-US" b="0" i="0" dirty="0">
                <a:effectLst/>
                <a:latin typeface="Arial" panose="020B0604020202020204" pitchFamily="34" charset="0"/>
              </a:rPr>
              <a:t>. Crossover in Extended Newtonian Gravity Emerging from Thermodynamics. Symmetry, 14(5), 2022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hu-HU" dirty="0">
                <a:effectLst/>
                <a:latin typeface="Arial" panose="020B0604020202020204" pitchFamily="34" charset="0"/>
              </a:rPr>
              <a:t>M. Pszota and P. </a:t>
            </a:r>
            <a:r>
              <a:rPr lang="hu-HU" dirty="0" err="1">
                <a:effectLst/>
                <a:latin typeface="Arial" panose="020B0604020202020204" pitchFamily="34" charset="0"/>
              </a:rPr>
              <a:t>Ván</a:t>
            </a:r>
            <a:r>
              <a:rPr lang="hu-HU" dirty="0">
                <a:effectLst/>
                <a:latin typeface="Arial" panose="020B0604020202020204" pitchFamily="34" charset="0"/>
              </a:rPr>
              <a:t>. </a:t>
            </a:r>
            <a:r>
              <a:rPr lang="en-US" dirty="0">
                <a:effectLst/>
                <a:latin typeface="Arial" panose="020B0604020202020204" pitchFamily="34" charset="0"/>
              </a:rPr>
              <a:t>Field equation of thermodynamic gravity and galactic rotational curves</a:t>
            </a:r>
            <a:r>
              <a:rPr lang="hu-HU" dirty="0">
                <a:effectLst/>
                <a:latin typeface="Arial" panose="020B0604020202020204" pitchFamily="34" charset="0"/>
              </a:rPr>
              <a:t>. DOI 10.1016/j.dark.2024.101660, </a:t>
            </a:r>
            <a:r>
              <a:rPr lang="en-US" dirty="0" smtClean="0">
                <a:effectLst/>
                <a:latin typeface="Arial" panose="020B0604020202020204" pitchFamily="34" charset="0"/>
              </a:rPr>
              <a:t>Physics </a:t>
            </a:r>
            <a:r>
              <a:rPr lang="en-US" dirty="0">
                <a:effectLst/>
                <a:latin typeface="Arial" panose="020B0604020202020204" pitchFamily="34" charset="0"/>
              </a:rPr>
              <a:t>of the Dark Universe</a:t>
            </a:r>
            <a:r>
              <a:rPr lang="hu-HU" dirty="0">
                <a:effectLst/>
                <a:latin typeface="Arial" panose="020B0604020202020204" pitchFamily="34" charset="0"/>
              </a:rPr>
              <a:t>, (</a:t>
            </a:r>
            <a:r>
              <a:rPr lang="hu-HU" dirty="0"/>
              <a:t>arXiv:2306.01825v3)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450000" lvl="1" indent="0">
              <a:buNone/>
            </a:pPr>
            <a:endParaRPr lang="hu-HU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DC01D6-0E8F-F471-2DAF-2A20DEB7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8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Thermodynamic </a:t>
            </a:r>
            <a:r>
              <a:rPr lang="en-US" dirty="0" smtClean="0"/>
              <a:t>derivation</a:t>
            </a:r>
            <a:r>
              <a:rPr lang="hu-HU" dirty="0" smtClean="0"/>
              <a:t> in </a:t>
            </a:r>
            <a:r>
              <a:rPr lang="hu-HU" dirty="0" err="1" smtClean="0"/>
              <a:t>depth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from the Gibbs-relation the full differential of the entropy: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it to rewrite the time derivative of the entropy: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517773" y="2286253"/>
            <a:ext cx="11145805" cy="924054"/>
            <a:chOff x="523097" y="2966973"/>
            <a:chExt cx="11145805" cy="924054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097" y="2966973"/>
              <a:ext cx="11145805" cy="924054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768" y="2966973"/>
              <a:ext cx="562053" cy="266737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96" y="3429000"/>
              <a:ext cx="199188" cy="266737"/>
            </a:xfrm>
            <a:prstGeom prst="rect">
              <a:avLst/>
            </a:prstGeom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89" y="4019304"/>
            <a:ext cx="9831172" cy="140037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804" y="4099053"/>
            <a:ext cx="590632" cy="44773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804" y="5171440"/>
            <a:ext cx="590632" cy="24823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620" y="4882778"/>
            <a:ext cx="291580" cy="447737"/>
          </a:xfrm>
          <a:prstGeom prst="rect">
            <a:avLst/>
          </a:prstGeom>
        </p:spPr>
      </p:pic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</a:t>
            </a:r>
            <a:r>
              <a:rPr lang="en-US" dirty="0" smtClean="0"/>
              <a:t>derivation</a:t>
            </a:r>
            <a:r>
              <a:rPr lang="hu-HU" dirty="0"/>
              <a:t> in </a:t>
            </a:r>
            <a:r>
              <a:rPr lang="hu-HU" dirty="0" err="1"/>
              <a:t>depth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allows us to rewrite the entropy balance with the separation of divergences</a:t>
            </a:r>
          </a:p>
          <a:p>
            <a:r>
              <a:rPr lang="en-US" dirty="0" smtClean="0"/>
              <a:t>The entropy flux will be: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527299" y="2892642"/>
            <a:ext cx="11126753" cy="1438476"/>
            <a:chOff x="527299" y="2892642"/>
            <a:chExt cx="11126753" cy="1438476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99" y="2892642"/>
              <a:ext cx="11126753" cy="1438476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8779" y="4062787"/>
              <a:ext cx="543001" cy="209579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294" y="2892642"/>
              <a:ext cx="543001" cy="209579"/>
            </a:xfrm>
            <a:prstGeom prst="rect">
              <a:avLst/>
            </a:prstGeom>
          </p:spPr>
        </p:pic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8F093D7F-8159-D273-55AD-9C6D0FF8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40E5792-422E-F92E-DFE6-0A758E020812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Thermodynamic forces and fluxes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áblázat 1">
                <a:extLst>
                  <a:ext uri="{FF2B5EF4-FFF2-40B4-BE49-F238E27FC236}">
                    <a16:creationId xmlns:a16="http://schemas.microsoft.com/office/drawing/2014/main" id="{FD187E9F-2F5E-158A-AB86-DE6DC1C9A0D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56826" y="1438309"/>
              <a:ext cx="8267700" cy="454205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55900">
                      <a:extLst>
                        <a:ext uri="{9D8B030D-6E8A-4147-A177-3AD203B41FA5}">
                          <a16:colId xmlns:a16="http://schemas.microsoft.com/office/drawing/2014/main" val="878634185"/>
                        </a:ext>
                      </a:extLst>
                    </a:gridCol>
                    <a:gridCol w="2110573">
                      <a:extLst>
                        <a:ext uri="{9D8B030D-6E8A-4147-A177-3AD203B41FA5}">
                          <a16:colId xmlns:a16="http://schemas.microsoft.com/office/drawing/2014/main" val="4080209033"/>
                        </a:ext>
                      </a:extLst>
                    </a:gridCol>
                    <a:gridCol w="3401227">
                      <a:extLst>
                        <a:ext uri="{9D8B030D-6E8A-4147-A177-3AD203B41FA5}">
                          <a16:colId xmlns:a16="http://schemas.microsoft.com/office/drawing/2014/main" val="4171046697"/>
                        </a:ext>
                      </a:extLst>
                    </a:gridCol>
                  </a:tblGrid>
                  <a:tr h="513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Interaction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force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flux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6244638"/>
                      </a:ext>
                    </a:extLst>
                  </a:tr>
                  <a:tr h="979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4267813"/>
                      </a:ext>
                    </a:extLst>
                  </a:tr>
                  <a:tr h="18241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Mechanical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b="1" i="0" smtClean="0">
                                            <a:latin typeface="Cambria Math" panose="02040503050406030204" pitchFamily="18" charset="0"/>
                                          </a:rPr>
                                          <m:t>𝐏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800" b="1" i="0" smtClean="0">
                                            <a:latin typeface="Cambria Math" panose="02040503050406030204" pitchFamily="18" charset="0"/>
                                          </a:rPr>
                                          <m:t>𝐈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endChr m:val=""/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𝛻𝜑𝛻𝜑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𝛻𝜑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𝛻𝜑</m:t>
                                                </m:r>
                                                <m:r>
                                                  <a:rPr lang="en-US" sz="18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𝐈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144635"/>
                      </a:ext>
                    </a:extLst>
                  </a:tr>
                  <a:tr h="839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 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8286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áblázat 1">
                <a:extLst>
                  <a:ext uri="{FF2B5EF4-FFF2-40B4-BE49-F238E27FC236}">
                    <a16:creationId xmlns:a16="http://schemas.microsoft.com/office/drawing/2014/main" id="{FD187E9F-2F5E-158A-AB86-DE6DC1C9A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687551"/>
                  </p:ext>
                </p:extLst>
              </p:nvPr>
            </p:nvGraphicFramePr>
            <p:xfrm>
              <a:off x="1956826" y="1438309"/>
              <a:ext cx="8267700" cy="48100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55900">
                      <a:extLst>
                        <a:ext uri="{9D8B030D-6E8A-4147-A177-3AD203B41FA5}">
                          <a16:colId xmlns:a16="http://schemas.microsoft.com/office/drawing/2014/main" val="878634185"/>
                        </a:ext>
                      </a:extLst>
                    </a:gridCol>
                    <a:gridCol w="2110573">
                      <a:extLst>
                        <a:ext uri="{9D8B030D-6E8A-4147-A177-3AD203B41FA5}">
                          <a16:colId xmlns:a16="http://schemas.microsoft.com/office/drawing/2014/main" val="4080209033"/>
                        </a:ext>
                      </a:extLst>
                    </a:gridCol>
                    <a:gridCol w="3401227">
                      <a:extLst>
                        <a:ext uri="{9D8B030D-6E8A-4147-A177-3AD203B41FA5}">
                          <a16:colId xmlns:a16="http://schemas.microsoft.com/office/drawing/2014/main" val="417104669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Interaction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force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flux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6244638"/>
                      </a:ext>
                    </a:extLst>
                  </a:tr>
                  <a:tr h="979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0836" t="-74534" r="-161960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548" t="-74534" r="-717" b="-3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4267813"/>
                      </a:ext>
                    </a:extLst>
                  </a:tr>
                  <a:tr h="18241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Mechanical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0836" t="-93667" r="-161960" b="-7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548" t="-93667" r="-717" b="-7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144635"/>
                      </a:ext>
                    </a:extLst>
                  </a:tr>
                  <a:tr h="13054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0836" t="-271495" r="-161960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548" t="-271495" r="-717" b="-1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82861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01" y="1285909"/>
            <a:ext cx="8524397" cy="526729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66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CD27C46-FFC1-0BA3-7270-943438421E50}"/>
                  </a:ext>
                </a:extLst>
              </p:cNvPr>
              <p:cNvSpPr txBox="1"/>
              <p:nvPr/>
            </p:nvSpPr>
            <p:spPr>
              <a:xfrm>
                <a:off x="2048203" y="1777109"/>
                <a:ext cx="83058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num>
                        <m:den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CD27C46-FFC1-0BA3-7270-94343842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03" y="1777109"/>
                <a:ext cx="83058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939472B-AC7A-5B8B-7602-086647522734}"/>
                  </a:ext>
                </a:extLst>
              </p:cNvPr>
              <p:cNvSpPr txBox="1"/>
              <p:nvPr/>
            </p:nvSpPr>
            <p:spPr>
              <a:xfrm>
                <a:off x="2048203" y="3494633"/>
                <a:ext cx="802990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Sp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cs-CZ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</m:e>
                      </m:d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939472B-AC7A-5B8B-7602-08664752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03" y="3494633"/>
                <a:ext cx="8029903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9864E8C-7529-6202-EAFF-6CBCD1A4F6CC}"/>
                  </a:ext>
                </a:extLst>
              </p:cNvPr>
              <p:cNvSpPr txBox="1"/>
              <p:nvPr/>
            </p:nvSpPr>
            <p:spPr>
              <a:xfrm>
                <a:off x="3048000" y="2607496"/>
                <a:ext cx="6096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9864E8C-7529-6202-EAFF-6CBCD1A4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07496"/>
                <a:ext cx="6096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E671983-7F26-E5D7-4F73-75952E06BAC7}"/>
                  </a:ext>
                </a:extLst>
              </p:cNvPr>
              <p:cNvSpPr txBox="1"/>
              <p:nvPr/>
            </p:nvSpPr>
            <p:spPr>
              <a:xfrm>
                <a:off x="838200" y="4302402"/>
                <a:ext cx="105156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cs-CZ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Sp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f>
                        <m:f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η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  <m:r>
                                    <a:rPr lang="cs-CZ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𝑣𝐼</m:t>
                          </m: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E671983-7F26-E5D7-4F73-75952E06B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02402"/>
                <a:ext cx="1051560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8F093D7F-8159-D273-55AD-9C6D0FF8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40E5792-422E-F92E-DFE6-0A758E020812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Onsagerian</a:t>
            </a:r>
            <a:r>
              <a:rPr lang="en-US" dirty="0" smtClean="0"/>
              <a:t> c</a:t>
            </a:r>
            <a:r>
              <a:rPr lang="hu-HU" dirty="0" err="1" smtClean="0"/>
              <a:t>onstitutive</a:t>
            </a:r>
            <a:r>
              <a:rPr lang="hu-HU" dirty="0" smtClean="0"/>
              <a:t> </a:t>
            </a:r>
            <a:r>
              <a:rPr lang="hu-HU" dirty="0"/>
              <a:t>relations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70D906D-C291-29C3-C3CA-C10C2FBA5423}"/>
              </a:ext>
            </a:extLst>
          </p:cNvPr>
          <p:cNvSpPr/>
          <p:nvPr/>
        </p:nvSpPr>
        <p:spPr>
          <a:xfrm>
            <a:off x="3985260" y="2607496"/>
            <a:ext cx="2674620" cy="92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24406"/>
            <a:ext cx="12192000" cy="38105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8157" y="4716788"/>
            <a:ext cx="485843" cy="495369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18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277D53-5C6A-C125-B13A-5C3E545E1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" y="1987191"/>
            <a:ext cx="3584399" cy="36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72" y="1987191"/>
            <a:ext cx="3647370" cy="36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30" y="1988566"/>
            <a:ext cx="3627631" cy="3600000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066195" y="7620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NGC 3198 </a:t>
            </a:r>
            <a:r>
              <a:rPr lang="hu-HU" dirty="0" err="1" smtClean="0"/>
              <a:t>velocity</a:t>
            </a:r>
            <a:r>
              <a:rPr lang="hu-HU" dirty="0" smtClean="0"/>
              <a:t> </a:t>
            </a:r>
            <a:r>
              <a:rPr lang="hu-HU" dirty="0" err="1" smtClean="0"/>
              <a:t>curves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09AA7E7-4038-AA4C-92F9-89DB8CF89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1" y="227616"/>
            <a:ext cx="1592365" cy="159236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CDC69798-A310-4A02-8CC3-6A07432FF741}"/>
              </a:ext>
            </a:extLst>
          </p:cNvPr>
          <p:cNvSpPr txBox="1"/>
          <p:nvPr/>
        </p:nvSpPr>
        <p:spPr>
          <a:xfrm rot="16200000">
            <a:off x="-166846" y="635083"/>
            <a:ext cx="1710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NGC 3198</a:t>
            </a:r>
          </a:p>
          <a:p>
            <a:r>
              <a:rPr lang="hu-HU" sz="1400" dirty="0" err="1"/>
              <a:t>Source</a:t>
            </a:r>
            <a:r>
              <a:rPr lang="hu-HU" sz="1400" dirty="0"/>
              <a:t>: </a:t>
            </a:r>
            <a:r>
              <a:rPr lang="hu-HU" sz="1400" dirty="0" err="1"/>
              <a:t>Sloan</a:t>
            </a:r>
            <a:r>
              <a:rPr lang="hu-HU" sz="1400" dirty="0"/>
              <a:t> Digital </a:t>
            </a:r>
            <a:r>
              <a:rPr lang="hu-HU" sz="1400" dirty="0" err="1"/>
              <a:t>Sky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69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Overview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en-US" sz="2400" dirty="0" err="1" smtClean="0"/>
              <a:t>generalised</a:t>
            </a:r>
            <a:r>
              <a:rPr lang="en-US" sz="2400" dirty="0" smtClean="0"/>
              <a:t> </a:t>
            </a:r>
            <a:r>
              <a:rPr lang="en-US" sz="2400" dirty="0"/>
              <a:t>derivation of a gradient modification of Newtonian gravity </a:t>
            </a:r>
            <a:r>
              <a:rPr lang="en-US" sz="2400" dirty="0" smtClean="0"/>
              <a:t>within </a:t>
            </a:r>
            <a:r>
              <a:rPr lang="en-US" sz="2400" dirty="0"/>
              <a:t>a thermodynamic </a:t>
            </a:r>
            <a:r>
              <a:rPr lang="en-US" sz="2400" dirty="0" smtClean="0"/>
              <a:t>framework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err="1"/>
              <a:t>Modified</a:t>
            </a:r>
            <a:r>
              <a:rPr lang="hu-HU" sz="2400" dirty="0"/>
              <a:t> </a:t>
            </a:r>
            <a:r>
              <a:rPr lang="hu-HU" sz="2400" dirty="0" err="1" smtClean="0"/>
              <a:t>gravit</a:t>
            </a:r>
            <a:r>
              <a:rPr lang="en-US" sz="2400" dirty="0" err="1" smtClean="0"/>
              <a:t>ies</a:t>
            </a:r>
            <a:r>
              <a:rPr lang="hu-HU" sz="2400" dirty="0" smtClean="0"/>
              <a:t> </a:t>
            </a:r>
            <a:r>
              <a:rPr lang="hu-HU" sz="2400" dirty="0"/>
              <a:t>and </a:t>
            </a:r>
            <a:r>
              <a:rPr lang="en-US" sz="2400" dirty="0" smtClean="0"/>
              <a:t>their possible</a:t>
            </a:r>
            <a:r>
              <a:rPr lang="hu-HU" sz="2400" dirty="0" smtClean="0"/>
              <a:t> </a:t>
            </a:r>
            <a:r>
              <a:rPr lang="hu-HU" sz="2400" dirty="0" err="1" smtClean="0"/>
              <a:t>applications</a:t>
            </a:r>
            <a:endParaRPr lang="hu-HU" sz="2400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CFF775-E2BB-AD99-7175-C866059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and thermodynamics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Gravitational field coupled to thermodynamic equations of state</a:t>
                </a:r>
              </a:p>
              <a:p>
                <a:pPr lvl="1"/>
                <a:r>
                  <a:rPr lang="hu-HU" sz="2000" dirty="0" smtClean="0"/>
                  <a:t>A </a:t>
                </a:r>
                <a:r>
                  <a:rPr lang="hu-HU" sz="2000" dirty="0" err="1" smtClean="0"/>
                  <a:t>general</a:t>
                </a:r>
                <a:r>
                  <a:rPr lang="hu-HU" sz="2000" dirty="0"/>
                  <a:t> </a:t>
                </a:r>
                <a:r>
                  <a:rPr lang="hu-HU" sz="2000" dirty="0" err="1" smtClean="0"/>
                  <a:t>energy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density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function</a:t>
                </a:r>
                <a:r>
                  <a:rPr lang="hu-HU" sz="2000" dirty="0" smtClean="0"/>
                  <a:t> </a:t>
                </a:r>
                <a:r>
                  <a:rPr lang="hu-HU" sz="2000" dirty="0" smtClean="0"/>
                  <a:t>of </a:t>
                </a:r>
                <a:r>
                  <a:rPr lang="hu-HU" sz="2000" dirty="0" err="1" smtClean="0"/>
                  <a:t>the</a:t>
                </a:r>
                <a:r>
                  <a:rPr lang="hu-HU" sz="2000" dirty="0" smtClean="0"/>
                  <a:t> </a:t>
                </a:r>
                <a:r>
                  <a:rPr lang="en-US" sz="2000" dirty="0" smtClean="0"/>
                  <a:t>g</a:t>
                </a:r>
                <a:r>
                  <a:rPr lang="hu-HU" sz="2000" dirty="0" err="1" smtClean="0"/>
                  <a:t>ravitational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field</a:t>
                </a:r>
                <a:r>
                  <a:rPr lang="hu-HU" sz="2000" dirty="0" smtClean="0"/>
                  <a:t> and </a:t>
                </a:r>
                <a:r>
                  <a:rPr lang="hu-HU" sz="2000" dirty="0" err="1" smtClean="0"/>
                  <a:t>up-to</a:t>
                </a:r>
                <a:r>
                  <a:rPr lang="hu-HU" sz="2000" dirty="0" smtClean="0"/>
                  <a:t> 3rd </a:t>
                </a:r>
                <a:r>
                  <a:rPr lang="hu-HU" sz="2000" dirty="0" err="1" smtClean="0"/>
                  <a:t>order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gradients</a:t>
                </a:r>
                <a:r>
                  <a:rPr lang="hu-HU" sz="2000" dirty="0" smtClean="0"/>
                  <a:t> is </a:t>
                </a:r>
                <a:r>
                  <a:rPr lang="en-US" sz="2000" dirty="0" smtClean="0"/>
                  <a:t>added to the internal energy:</a:t>
                </a:r>
                <a:endParaRPr lang="hu-HU" sz="20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𝑇𝑠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𝑝𝑣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Hydrodynamic framework</a:t>
                </a:r>
                <a:r>
                  <a:rPr lang="hu-HU" sz="2400" dirty="0"/>
                  <a:t>, </a:t>
                </a:r>
                <a:r>
                  <a:rPr lang="hu-HU" sz="2400" dirty="0" err="1"/>
                  <a:t>extensivity</a:t>
                </a:r>
                <a:r>
                  <a:rPr lang="hu-HU" sz="2400" dirty="0"/>
                  <a:t> is </a:t>
                </a:r>
                <a:r>
                  <a:rPr lang="hu-HU" sz="2400" dirty="0" err="1"/>
                  <a:t>conserved</a:t>
                </a:r>
                <a:endParaRPr lang="en-US" sz="2400" dirty="0"/>
              </a:p>
              <a:p>
                <a:r>
                  <a:rPr lang="hu-HU" sz="2400" dirty="0" err="1"/>
                  <a:t>Simple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heuristic</a:t>
                </a:r>
                <a:r>
                  <a:rPr lang="hu-HU" sz="2400" dirty="0"/>
                  <a:t> </a:t>
                </a:r>
                <a:r>
                  <a:rPr lang="hu-HU" sz="2400" dirty="0" err="1"/>
                  <a:t>derivation</a:t>
                </a:r>
                <a:r>
                  <a:rPr lang="hu-HU" sz="2400" dirty="0"/>
                  <a:t> </a:t>
                </a:r>
                <a:r>
                  <a:rPr lang="hu-HU" sz="2400" dirty="0" err="1"/>
                  <a:t>or</a:t>
                </a:r>
                <a:r>
                  <a:rPr lang="hu-HU" sz="2400" dirty="0"/>
                  <a:t> </a:t>
                </a:r>
                <a:r>
                  <a:rPr lang="hu-HU" sz="2400" dirty="0" err="1"/>
                  <a:t>Liu</a:t>
                </a:r>
                <a:r>
                  <a:rPr lang="en-US" sz="2400" dirty="0"/>
                  <a:t>’s procedure </a:t>
                </a:r>
                <a:r>
                  <a:rPr lang="hu-HU" sz="2400" dirty="0" err="1"/>
                  <a:t>for</a:t>
                </a:r>
                <a:r>
                  <a:rPr lang="hu-HU" sz="2400" dirty="0"/>
                  <a:t> </a:t>
                </a:r>
                <a:r>
                  <a:rPr lang="hu-HU" sz="2400" dirty="0" err="1"/>
                  <a:t>the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evolution</a:t>
                </a:r>
                <a:r>
                  <a:rPr lang="hu-HU" sz="2400" dirty="0"/>
                  <a:t> </a:t>
                </a:r>
                <a:r>
                  <a:rPr lang="hu-HU" sz="2400" dirty="0" err="1" smtClean="0"/>
                  <a:t>equations</a:t>
                </a:r>
                <a:endParaRPr lang="en-US" sz="2400" dirty="0" smtClean="0"/>
              </a:p>
              <a:p>
                <a:r>
                  <a:rPr lang="en-US" sz="2400" dirty="0" smtClean="0"/>
                  <a:t>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hu-HU" sz="240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hu-HU" sz="240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hu-HU" sz="240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hu-HU" sz="24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17D1EAA4-6373-B068-D239-22F9BA307DFB}"/>
              </a:ext>
            </a:extLst>
          </p:cNvPr>
          <p:cNvSpPr txBox="1"/>
          <p:nvPr/>
        </p:nvSpPr>
        <p:spPr>
          <a:xfrm>
            <a:off x="913795" y="6248400"/>
            <a:ext cx="11216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</a:t>
            </a:r>
            <a:r>
              <a:rPr lang="hu-HU" dirty="0"/>
              <a:t>ÁN and ABE, </a:t>
            </a:r>
            <a:r>
              <a:rPr lang="en-US" dirty="0" err="1"/>
              <a:t>Physica</a:t>
            </a:r>
            <a:r>
              <a:rPr lang="en-US" dirty="0"/>
              <a:t> A: Statistical Mechanics and its Applications, 588:126505</a:t>
            </a:r>
            <a:endParaRPr lang="hu-HU" dirty="0"/>
          </a:p>
          <a:p>
            <a:pPr algn="r"/>
            <a:r>
              <a:rPr lang="hu-HU" dirty="0"/>
              <a:t>VÁN,</a:t>
            </a:r>
            <a:r>
              <a:rPr lang="hu-HU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Physics of Fluids 35, 057105 (2023)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algn="r"/>
            <a:endParaRPr lang="hu-HU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3B43EB32-C164-0BB6-8514-A7FF9054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9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and thermodynamics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Balances of mass, momentum and internal energy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are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constraints</a:t>
                </a:r>
                <a:r>
                  <a:rPr lang="en-US" sz="2400" dirty="0"/>
                  <a:t>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𝜌𝛻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∶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 smtClean="0"/>
                  <a:t>II</a:t>
                </a:r>
                <a:r>
                  <a:rPr lang="en-US" sz="2400" dirty="0"/>
                  <a:t>. law of thermodynamics: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sz="2800" b="0" dirty="0" smtClean="0">
                  <a:ea typeface="Cambria Math" panose="02040503050406030204" pitchFamily="18" charset="0"/>
                </a:endParaRPr>
              </a:p>
              <a:p>
                <a:r>
                  <a:rPr lang="hu-HU" sz="2400" dirty="0" err="1" smtClean="0"/>
                  <a:t>Gibbs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relation</a:t>
                </a:r>
                <a:r>
                  <a:rPr lang="hu-HU" sz="2400" dirty="0" smtClean="0"/>
                  <a:t>, </a:t>
                </a:r>
                <a:r>
                  <a:rPr lang="hu-HU" sz="2400" dirty="0" err="1" smtClean="0"/>
                  <a:t>separation</a:t>
                </a:r>
                <a:r>
                  <a:rPr lang="hu-HU" sz="2400" dirty="0" smtClean="0"/>
                  <a:t> of </a:t>
                </a:r>
                <a:r>
                  <a:rPr lang="hu-HU" sz="2400" dirty="0" err="1" smtClean="0"/>
                  <a:t>divergences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method</a:t>
                </a:r>
                <a:endParaRPr lang="en-US" sz="24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29F2EC4-C02D-A1BD-F8B1-466E2CD2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8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17840972-A93D-F163-BB44-2DD45EF3EF65}"/>
              </a:ext>
            </a:extLst>
          </p:cNvPr>
          <p:cNvSpPr txBox="1">
            <a:spLocks/>
          </p:cNvSpPr>
          <p:nvPr/>
        </p:nvSpPr>
        <p:spPr>
          <a:xfrm>
            <a:off x="913794" y="167679"/>
            <a:ext cx="10353762" cy="73548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Full entropy balance</a:t>
            </a: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270087" y="812083"/>
            <a:ext cx="11641175" cy="5696745"/>
            <a:chOff x="270087" y="812083"/>
            <a:chExt cx="11641175" cy="5696745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087" y="812083"/>
              <a:ext cx="11641175" cy="5696745"/>
            </a:xfrm>
            <a:prstGeom prst="rect">
              <a:avLst/>
            </a:prstGeom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93" y="812083"/>
              <a:ext cx="543001" cy="209579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159" y="6075362"/>
              <a:ext cx="543001" cy="209579"/>
            </a:xfrm>
            <a:prstGeom prst="rect">
              <a:avLst/>
            </a:prstGeom>
          </p:spPr>
        </p:pic>
      </p:grp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>
          <a:xfrm>
            <a:off x="270087" y="6196026"/>
            <a:ext cx="6672865" cy="365125"/>
          </a:xfrm>
        </p:spPr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5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586936" y="4375355"/>
            <a:ext cx="4580183" cy="787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343512" y="4476955"/>
            <a:ext cx="247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solidFill>
                  <a:srgbClr val="FF0000"/>
                </a:solidFill>
              </a:rPr>
              <a:t>Poisson</a:t>
            </a:r>
            <a:r>
              <a:rPr lang="en-US" sz="2400" i="1" dirty="0" smtClean="0">
                <a:solidFill>
                  <a:srgbClr val="FF0000"/>
                </a:solidFill>
              </a:rPr>
              <a:t>’s equation</a:t>
            </a:r>
            <a:r>
              <a:rPr lang="hu-HU" sz="2400" i="1" dirty="0" smtClean="0">
                <a:solidFill>
                  <a:srgbClr val="FF0000"/>
                </a:solidFill>
              </a:rPr>
              <a:t>!</a:t>
            </a:r>
            <a:endParaRPr lang="hu-H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334976"/>
              </a:xfrm>
            </p:spPr>
            <p:txBody>
              <a:bodyPr numCol="1">
                <a:normAutofit/>
              </a:bodyPr>
              <a:lstStyle/>
              <a:p>
                <a:r>
                  <a:rPr lang="en-US" dirty="0"/>
                  <a:t>Cross-effect can arise between 2 of the resulting constitutive </a:t>
                </a:r>
                <a:r>
                  <a:rPr lang="en-US" dirty="0" smtClean="0"/>
                  <a:t>equations, and a dissipative field equation for gravity can be derived assuming negligible pressure terms:</a:t>
                </a:r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𝜕𝜑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and classical holography holds: </a:t>
                </a:r>
                <a:endParaRPr lang="en-US" dirty="0"/>
              </a:p>
              <a:p>
                <a:pPr marL="3690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3349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and thermodynamics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0E1E137-7F42-11A7-11A5-D574BF9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873017" y="2435655"/>
            <a:ext cx="8445966" cy="2843940"/>
            <a:chOff x="2342065" y="2499585"/>
            <a:chExt cx="7497221" cy="2524477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2065" y="2499585"/>
              <a:ext cx="7497221" cy="2524477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2526" y="4327046"/>
              <a:ext cx="300272" cy="495369"/>
            </a:xfrm>
            <a:prstGeom prst="rect">
              <a:avLst/>
            </a:prstGeom>
          </p:spPr>
        </p:pic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619" y="5279595"/>
            <a:ext cx="4039164" cy="8097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6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851620" y="5279595"/>
            <a:ext cx="4039164" cy="787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3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thermodynamic gravity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V</a:t>
                </a:r>
                <a:r>
                  <a:rPr lang="hu-HU" sz="2400" dirty="0" smtClean="0"/>
                  <a:t>án </a:t>
                </a:r>
                <a:r>
                  <a:rPr lang="en-US" sz="2400" dirty="0" smtClean="0"/>
                  <a:t>&amp; Abe (2022), include the gravitational field energy:</a:t>
                </a:r>
              </a:p>
              <a:p>
                <a:endParaRPr lang="en-US" dirty="0" smtClean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Stationary </a:t>
                </a:r>
                <a:r>
                  <a:rPr lang="en-US" sz="2400" dirty="0" smtClean="0"/>
                  <a:t>field equation </a:t>
                </a:r>
                <a:r>
                  <a:rPr lang="en-US" sz="2400" dirty="0"/>
                  <a:t>is a modified Poisson’s equation</a:t>
                </a:r>
                <a:r>
                  <a:rPr lang="en-US" sz="2400" dirty="0" smtClean="0"/>
                  <a:t>:</a:t>
                </a:r>
              </a:p>
              <a:p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1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D9E251-6E35-34DB-89AB-1488101A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Vacuum</a:t>
            </a:r>
            <a:r>
              <a:rPr lang="hu-HU" dirty="0"/>
              <a:t> </a:t>
            </a:r>
            <a:r>
              <a:rPr lang="hu-HU" dirty="0" err="1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55255D37-4FF4-6D14-45D9-D883FD73F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5487005" cy="40587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𝐶𝑟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In Newtonian limit: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Explain dark matter observations in galaxies?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55255D37-4FF4-6D14-45D9-D883FD73F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5487005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E085A61-304A-E25E-CB0B-5A7DAEB2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Universe Attract.Workshop 2025</a:t>
            </a:r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4FE3417-A5BE-415D-AC3E-F548F386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31" y="1494504"/>
            <a:ext cx="4666753" cy="454250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4289FED-7D25-2886-0092-FA1CBCC1C4C1}"/>
              </a:ext>
            </a:extLst>
          </p:cNvPr>
          <p:cNvSpPr txBox="1"/>
          <p:nvPr/>
        </p:nvSpPr>
        <p:spPr>
          <a:xfrm>
            <a:off x="3409950" y="6488668"/>
            <a:ext cx="87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ABE and VÁN, </a:t>
            </a:r>
            <a:r>
              <a:rPr lang="en-US" dirty="0"/>
              <a:t>Symmetry 2022, 14(5), 1048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5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Galactic</a:t>
            </a:r>
            <a:r>
              <a:rPr lang="hu-HU" dirty="0"/>
              <a:t> </a:t>
            </a:r>
            <a:r>
              <a:rPr lang="hu-HU" dirty="0" err="1"/>
              <a:t>rotation</a:t>
            </a:r>
            <a:r>
              <a:rPr lang="hu-HU" dirty="0"/>
              <a:t> </a:t>
            </a:r>
            <a:r>
              <a:rPr lang="hu-HU" dirty="0" err="1"/>
              <a:t>curves</a:t>
            </a:r>
            <a:endParaRPr lang="hu-HU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A9963669-0EC7-1285-E8CB-8D758C048195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277D53-5C6A-C125-B13A-5C3E545E1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57" y="1627661"/>
            <a:ext cx="4706470" cy="4726955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953E96D2-F056-C5C9-9BAB-C9C264684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1049"/>
            <a:ext cx="5784185" cy="4058751"/>
          </a:xfrm>
        </p:spPr>
        <p:txBody>
          <a:bodyPr/>
          <a:lstStyle/>
          <a:p>
            <a:r>
              <a:rPr lang="hu-HU" dirty="0" err="1"/>
              <a:t>Thermodynamic</a:t>
            </a:r>
            <a:r>
              <a:rPr lang="hu-HU" dirty="0"/>
              <a:t> </a:t>
            </a:r>
            <a:r>
              <a:rPr lang="hu-HU" dirty="0" err="1"/>
              <a:t>gravity</a:t>
            </a:r>
            <a:r>
              <a:rPr lang="hu-HU" dirty="0"/>
              <a:t> </a:t>
            </a:r>
            <a:r>
              <a:rPr lang="hu-HU" dirty="0" err="1"/>
              <a:t>applied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observed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 </a:t>
            </a:r>
            <a:r>
              <a:rPr lang="hu-HU" dirty="0" err="1"/>
              <a:t>distributions</a:t>
            </a:r>
            <a:endParaRPr lang="hu-HU" dirty="0"/>
          </a:p>
          <a:p>
            <a:r>
              <a:rPr lang="hu-HU" dirty="0" err="1"/>
              <a:t>Comparable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MOND </a:t>
            </a:r>
            <a:r>
              <a:rPr lang="hu-HU" dirty="0" err="1"/>
              <a:t>approaches</a:t>
            </a:r>
            <a:r>
              <a:rPr lang="hu-HU" dirty="0"/>
              <a:t> (</a:t>
            </a:r>
            <a:r>
              <a:rPr lang="hu-HU" b="0" i="0" u="none" strike="noStrike" dirty="0">
                <a:effectLst/>
                <a:latin typeface="ElsevierSans"/>
              </a:rPr>
              <a:t>DOI </a:t>
            </a:r>
            <a:r>
              <a:rPr lang="en-US" b="0" i="0" u="none" strike="noStrike" dirty="0">
                <a:effectLst/>
                <a:latin typeface="ElsevierSans"/>
              </a:rPr>
              <a:t>10.1016/j.dark.2024.101660</a:t>
            </a:r>
            <a:r>
              <a:rPr lang="hu-HU" dirty="0"/>
              <a:t>):</a:t>
            </a:r>
          </a:p>
          <a:p>
            <a:endParaRPr lang="hu-HU" dirty="0"/>
          </a:p>
          <a:p>
            <a:r>
              <a:rPr lang="hu-HU" dirty="0" err="1"/>
              <a:t>Fewer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áblázat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526199"/>
                  </p:ext>
                </p:extLst>
              </p:nvPr>
            </p:nvGraphicFramePr>
            <p:xfrm>
              <a:off x="913795" y="3676650"/>
              <a:ext cx="5419816" cy="175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908">
                      <a:extLst>
                        <a:ext uri="{9D8B030D-6E8A-4147-A177-3AD203B41FA5}">
                          <a16:colId xmlns:a16="http://schemas.microsoft.com/office/drawing/2014/main" val="446434259"/>
                        </a:ext>
                      </a:extLst>
                    </a:gridCol>
                    <a:gridCol w="2709908">
                      <a:extLst>
                        <a:ext uri="{9D8B030D-6E8A-4147-A177-3AD203B41FA5}">
                          <a16:colId xmlns:a16="http://schemas.microsoft.com/office/drawing/2014/main" val="314453140"/>
                        </a:ext>
                      </a:extLst>
                    </a:gridCol>
                  </a:tblGrid>
                  <a:tr h="3417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/>
                            <a:t>Model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58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/>
                            <a:t>Thermodynamic</a:t>
                          </a:r>
                          <a:r>
                            <a:rPr lang="hu-HU" dirty="0"/>
                            <a:t> </a:t>
                          </a:r>
                          <a:r>
                            <a:rPr lang="hu-HU" dirty="0" err="1"/>
                            <a:t>gravity</a:t>
                          </a:r>
                          <a:endParaRPr lang="hu-HU" dirty="0"/>
                        </a:p>
                        <a:p>
                          <a:pPr algn="ctr"/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1.29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211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/>
                            <a:t>Dark</a:t>
                          </a:r>
                          <a:r>
                            <a:rPr lang="hu-HU" dirty="0"/>
                            <a:t> </a:t>
                          </a:r>
                          <a:r>
                            <a:rPr lang="hu-HU" dirty="0" err="1"/>
                            <a:t>matter</a:t>
                          </a:r>
                          <a:r>
                            <a:rPr lang="hu-HU" dirty="0"/>
                            <a:t> – DC14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1.26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48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/>
                            <a:t>MOND – EFE </a:t>
                          </a:r>
                          <a:r>
                            <a:rPr lang="hu-HU" dirty="0" err="1"/>
                            <a:t>realisation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356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áblázat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526199"/>
                  </p:ext>
                </p:extLst>
              </p:nvPr>
            </p:nvGraphicFramePr>
            <p:xfrm>
              <a:off x="913795" y="3676650"/>
              <a:ext cx="5419816" cy="175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908">
                      <a:extLst>
                        <a:ext uri="{9D8B030D-6E8A-4147-A177-3AD203B41FA5}">
                          <a16:colId xmlns:a16="http://schemas.microsoft.com/office/drawing/2014/main" val="446434259"/>
                        </a:ext>
                      </a:extLst>
                    </a:gridCol>
                    <a:gridCol w="2709908">
                      <a:extLst>
                        <a:ext uri="{9D8B030D-6E8A-4147-A177-3AD203B41FA5}">
                          <a16:colId xmlns:a16="http://schemas.microsoft.com/office/drawing/2014/main" val="314453140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Model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8197" r="-1124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9584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Thermodynamic</a:t>
                          </a:r>
                          <a:r>
                            <a:rPr lang="hu-HU" dirty="0" smtClean="0"/>
                            <a:t> </a:t>
                          </a:r>
                          <a:r>
                            <a:rPr lang="hu-HU" dirty="0" err="1" smtClean="0"/>
                            <a:t>gravity</a:t>
                          </a:r>
                          <a:endParaRPr lang="hu-HU" dirty="0" smtClean="0"/>
                        </a:p>
                        <a:p>
                          <a:pPr algn="ctr"/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1.29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211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Dark</a:t>
                          </a:r>
                          <a:r>
                            <a:rPr lang="hu-HU" dirty="0" smtClean="0"/>
                            <a:t> </a:t>
                          </a:r>
                          <a:r>
                            <a:rPr lang="hu-HU" dirty="0" err="1" smtClean="0"/>
                            <a:t>matter</a:t>
                          </a:r>
                          <a:r>
                            <a:rPr lang="hu-HU" dirty="0" smtClean="0"/>
                            <a:t> – DC14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1.26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48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MOND – EFE </a:t>
                          </a:r>
                          <a:r>
                            <a:rPr lang="hu-HU" dirty="0" err="1" smtClean="0"/>
                            <a:t>realisation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1.62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356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Élőláb helye 3">
            <a:extLst>
              <a:ext uri="{FF2B5EF4-FFF2-40B4-BE49-F238E27FC236}">
                <a16:creationId xmlns:a16="http://schemas.microsoft.com/office/drawing/2014/main" id="{FAD005A5-48EF-8896-9CE4-F2988F8F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</p:spPr>
        <p:txBody>
          <a:bodyPr/>
          <a:lstStyle/>
          <a:p>
            <a:r>
              <a:rPr lang="en-US" smtClean="0"/>
              <a:t>Quantum Universe Attract.Workshop 2025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09AA7E7-4038-AA4C-92F9-89DB8CF89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1" y="227616"/>
            <a:ext cx="1592365" cy="159236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CDC69798-A310-4A02-8CC3-6A07432FF741}"/>
              </a:ext>
            </a:extLst>
          </p:cNvPr>
          <p:cNvSpPr txBox="1"/>
          <p:nvPr/>
        </p:nvSpPr>
        <p:spPr>
          <a:xfrm rot="16200000">
            <a:off x="-166846" y="635083"/>
            <a:ext cx="1710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NGC 3198</a:t>
            </a:r>
          </a:p>
          <a:p>
            <a:r>
              <a:rPr lang="hu-HU" sz="1400" dirty="0" err="1"/>
              <a:t>Source</a:t>
            </a:r>
            <a:r>
              <a:rPr lang="hu-HU" sz="1400" dirty="0"/>
              <a:t>: </a:t>
            </a:r>
            <a:r>
              <a:rPr lang="hu-HU" sz="1400" dirty="0" err="1"/>
              <a:t>Sloan</a:t>
            </a:r>
            <a:r>
              <a:rPr lang="hu-HU" sz="1400" dirty="0"/>
              <a:t> Digital </a:t>
            </a:r>
            <a:r>
              <a:rPr lang="hu-HU" sz="1400" dirty="0" err="1"/>
              <a:t>Sky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endParaRPr lang="en-US" sz="1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9</a:t>
            </a:fld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áblázat 12">
                <a:extLst>
                  <a:ext uri="{FF2B5EF4-FFF2-40B4-BE49-F238E27FC236}">
                    <a16:creationId xmlns:a16="http://schemas.microsoft.com/office/drawing/2014/main" id="{5C2197C5-CFF9-0201-CCC6-23551A9E2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426983"/>
                  </p:ext>
                </p:extLst>
              </p:nvPr>
            </p:nvGraphicFramePr>
            <p:xfrm>
              <a:off x="913795" y="3676650"/>
              <a:ext cx="5419817" cy="185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907">
                      <a:extLst>
                        <a:ext uri="{9D8B030D-6E8A-4147-A177-3AD203B41FA5}">
                          <a16:colId xmlns:a16="http://schemas.microsoft.com/office/drawing/2014/main" val="446434259"/>
                        </a:ext>
                      </a:extLst>
                    </a:gridCol>
                    <a:gridCol w="1354955">
                      <a:extLst>
                        <a:ext uri="{9D8B030D-6E8A-4147-A177-3AD203B41FA5}">
                          <a16:colId xmlns:a16="http://schemas.microsoft.com/office/drawing/2014/main" val="314453140"/>
                        </a:ext>
                      </a:extLst>
                    </a:gridCol>
                    <a:gridCol w="1354955">
                      <a:extLst>
                        <a:ext uri="{9D8B030D-6E8A-4147-A177-3AD203B41FA5}">
                          <a16:colId xmlns:a16="http://schemas.microsoft.com/office/drawing/2014/main" val="1528988274"/>
                        </a:ext>
                      </a:extLst>
                    </a:gridCol>
                  </a:tblGrid>
                  <a:tr h="20034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Model</a:t>
                          </a:r>
                          <a:endParaRPr lang="hu-HU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b="1" dirty="0" err="1" smtClean="0"/>
                            <a:t>Goodness</a:t>
                          </a:r>
                          <a:r>
                            <a:rPr lang="hu-HU" b="1" dirty="0" smtClean="0"/>
                            <a:t> of </a:t>
                          </a:r>
                          <a:r>
                            <a:rPr lang="hu-HU" b="1" dirty="0" err="1" smtClean="0"/>
                            <a:t>the</a:t>
                          </a:r>
                          <a:r>
                            <a:rPr lang="hu-HU" b="1" dirty="0" smtClean="0"/>
                            <a:t> fit</a:t>
                          </a:r>
                          <a:endParaRPr lang="hu-HU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58471"/>
                      </a:ext>
                    </a:extLst>
                  </a:tr>
                  <a:tr h="200343">
                    <a:tc vMerge="1"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BIC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5169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Thermodynamic</a:t>
                          </a:r>
                          <a:r>
                            <a:rPr lang="hu-HU" baseline="0" dirty="0" smtClean="0"/>
                            <a:t> </a:t>
                          </a:r>
                          <a:r>
                            <a:rPr lang="hu-HU" baseline="0" dirty="0" err="1" smtClean="0"/>
                            <a:t>gravity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49,11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-97,58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83211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Dark</a:t>
                          </a:r>
                          <a:r>
                            <a:rPr lang="hu-HU" baseline="0" dirty="0" smtClean="0"/>
                            <a:t> </a:t>
                          </a:r>
                          <a:r>
                            <a:rPr lang="hu-HU" baseline="0" dirty="0" err="1" smtClean="0"/>
                            <a:t>Matter</a:t>
                          </a:r>
                          <a:r>
                            <a:rPr lang="hu-HU" dirty="0" smtClean="0"/>
                            <a:t> </a:t>
                          </a:r>
                          <a:r>
                            <a:rPr lang="hu-HU" dirty="0"/>
                            <a:t>– DC14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47,20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-95,73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748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/>
                            <a:t>MOND – EFE </a:t>
                          </a:r>
                          <a:r>
                            <a:rPr lang="hu-HU" dirty="0" err="1" smtClean="0"/>
                            <a:t>realisation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45,36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-97,57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5625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áblázat 12">
                <a:extLst>
                  <a:ext uri="{FF2B5EF4-FFF2-40B4-BE49-F238E27FC236}">
                    <a16:creationId xmlns:a16="http://schemas.microsoft.com/office/drawing/2014/main" id="{5C2197C5-CFF9-0201-CCC6-23551A9E2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426983"/>
                  </p:ext>
                </p:extLst>
              </p:nvPr>
            </p:nvGraphicFramePr>
            <p:xfrm>
              <a:off x="913795" y="3676650"/>
              <a:ext cx="5419817" cy="185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907">
                      <a:extLst>
                        <a:ext uri="{9D8B030D-6E8A-4147-A177-3AD203B41FA5}">
                          <a16:colId xmlns:a16="http://schemas.microsoft.com/office/drawing/2014/main" val="446434259"/>
                        </a:ext>
                      </a:extLst>
                    </a:gridCol>
                    <a:gridCol w="1354955">
                      <a:extLst>
                        <a:ext uri="{9D8B030D-6E8A-4147-A177-3AD203B41FA5}">
                          <a16:colId xmlns:a16="http://schemas.microsoft.com/office/drawing/2014/main" val="314453140"/>
                        </a:ext>
                      </a:extLst>
                    </a:gridCol>
                    <a:gridCol w="1354955">
                      <a:extLst>
                        <a:ext uri="{9D8B030D-6E8A-4147-A177-3AD203B41FA5}">
                          <a16:colId xmlns:a16="http://schemas.microsoft.com/office/drawing/2014/main" val="1528988274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Model</a:t>
                          </a:r>
                          <a:endParaRPr lang="hu-HU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b="1" dirty="0" err="1" smtClean="0"/>
                            <a:t>Goodness</a:t>
                          </a:r>
                          <a:r>
                            <a:rPr lang="hu-HU" b="1" dirty="0" smtClean="0"/>
                            <a:t> of </a:t>
                          </a:r>
                          <a:r>
                            <a:rPr lang="hu-HU" b="1" dirty="0" err="1" smtClean="0"/>
                            <a:t>the</a:t>
                          </a:r>
                          <a:r>
                            <a:rPr lang="hu-HU" b="1" dirty="0" smtClean="0"/>
                            <a:t> fit</a:t>
                          </a:r>
                          <a:endParaRPr lang="hu-HU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58471"/>
                      </a:ext>
                    </a:extLst>
                  </a:tr>
                  <a:tr h="371920">
                    <a:tc vMerge="1"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901" t="-106557" r="-10270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BIC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5169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Thermodynamic</a:t>
                          </a:r>
                          <a:r>
                            <a:rPr lang="hu-HU" baseline="0" dirty="0" smtClean="0"/>
                            <a:t> </a:t>
                          </a:r>
                          <a:r>
                            <a:rPr lang="hu-HU" baseline="0" dirty="0" err="1" smtClean="0"/>
                            <a:t>gravity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49,11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-97,58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83211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Dark</a:t>
                          </a:r>
                          <a:r>
                            <a:rPr lang="hu-HU" baseline="0" dirty="0" smtClean="0"/>
                            <a:t> </a:t>
                          </a:r>
                          <a:r>
                            <a:rPr lang="hu-HU" baseline="0" dirty="0" err="1" smtClean="0"/>
                            <a:t>Matter</a:t>
                          </a:r>
                          <a:r>
                            <a:rPr lang="hu-HU" dirty="0" smtClean="0"/>
                            <a:t> </a:t>
                          </a:r>
                          <a:r>
                            <a:rPr lang="hu-HU" dirty="0"/>
                            <a:t>– DC14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47,20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-95,73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748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/>
                            <a:t>MOND – EFE </a:t>
                          </a:r>
                          <a:r>
                            <a:rPr lang="hu-HU" dirty="0" err="1" smtClean="0"/>
                            <a:t>realisation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45,36</a:t>
                          </a:r>
                          <a:endParaRPr lang="hu-H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-97,57</a:t>
                          </a:r>
                          <a:endParaRPr lang="hu-H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5625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04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7506</TotalTime>
  <Words>934</Words>
  <Application>Microsoft Office PowerPoint</Application>
  <PresentationFormat>Szélesvásznú</PresentationFormat>
  <Paragraphs>204</Paragraphs>
  <Slides>18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 Math</vt:lpstr>
      <vt:lpstr>ElsevierSans</vt:lpstr>
      <vt:lpstr>Times New Roman</vt:lpstr>
      <vt:lpstr>Trebuchet MS</vt:lpstr>
      <vt:lpstr>Wingdings 2</vt:lpstr>
      <vt:lpstr>Pala</vt:lpstr>
      <vt:lpstr>Thermodynamically modified theories of Newtonian gravity</vt:lpstr>
      <vt:lpstr>Overview</vt:lpstr>
      <vt:lpstr>Gravitation and thermodynamics</vt:lpstr>
      <vt:lpstr>Gravitation and thermodynamics</vt:lpstr>
      <vt:lpstr>PowerPoint-bemutató</vt:lpstr>
      <vt:lpstr>Gravitation and thermodynamics</vt:lpstr>
      <vt:lpstr>Standard thermodynamic gravity</vt:lpstr>
      <vt:lpstr>Vacuum solution</vt:lpstr>
      <vt:lpstr>Galactic rotation curves</vt:lpstr>
      <vt:lpstr>Self-consistent, self-coupled scalar gravity</vt:lpstr>
      <vt:lpstr>Gradient modified gravity</vt:lpstr>
      <vt:lpstr>Summary</vt:lpstr>
      <vt:lpstr>Thank you for your attention!</vt:lpstr>
      <vt:lpstr>Thermodynamic derivation in depth</vt:lpstr>
      <vt:lpstr>Thermodynamic derivation in depth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Pszota Máté</dc:creator>
  <cp:lastModifiedBy>Pszota Máté</cp:lastModifiedBy>
  <cp:revision>80</cp:revision>
  <dcterms:created xsi:type="dcterms:W3CDTF">2023-12-01T10:02:53Z</dcterms:created>
  <dcterms:modified xsi:type="dcterms:W3CDTF">2025-11-17T16:30:48Z</dcterms:modified>
</cp:coreProperties>
</file>