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64" r:id="rId2"/>
    <p:sldId id="319" r:id="rId3"/>
    <p:sldId id="320" r:id="rId4"/>
    <p:sldId id="314" r:id="rId5"/>
    <p:sldId id="310" r:id="rId6"/>
    <p:sldId id="308" r:id="rId7"/>
    <p:sldId id="309" r:id="rId8"/>
    <p:sldId id="315" r:id="rId9"/>
    <p:sldId id="311" r:id="rId10"/>
    <p:sldId id="318" r:id="rId11"/>
    <p:sldId id="275" r:id="rId12"/>
    <p:sldId id="317" r:id="rId13"/>
    <p:sldId id="281" r:id="rId14"/>
    <p:sldId id="292" r:id="rId15"/>
    <p:sldId id="280" r:id="rId16"/>
    <p:sldId id="294" r:id="rId17"/>
    <p:sldId id="284" r:id="rId18"/>
    <p:sldId id="286" r:id="rId19"/>
    <p:sldId id="302" r:id="rId20"/>
    <p:sldId id="305" r:id="rId21"/>
    <p:sldId id="306" r:id="rId22"/>
    <p:sldId id="288" r:id="rId23"/>
    <p:sldId id="300" r:id="rId24"/>
    <p:sldId id="289" r:id="rId25"/>
    <p:sldId id="290" r:id="rId26"/>
    <p:sldId id="296" r:id="rId27"/>
    <p:sldId id="297" r:id="rId28"/>
    <p:sldId id="298" r:id="rId29"/>
    <p:sldId id="299" r:id="rId30"/>
    <p:sldId id="304" r:id="rId31"/>
    <p:sldId id="285" r:id="rId32"/>
    <p:sldId id="291"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D7102C"/>
    <a:srgbClr val="70D721"/>
    <a:srgbClr val="37A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6" d="100"/>
          <a:sy n="96" d="100"/>
        </p:scale>
        <p:origin x="101"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81BF0-8672-42AF-8D04-B77DFDAE2FD4}" type="datetimeFigureOut">
              <a:rPr lang="en-US" smtClean="0"/>
              <a:t>16-Jul-25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5E4E5-A7E9-48BD-BE71-684F920C7C18}" type="slidenum">
              <a:rPr lang="en-US" smtClean="0"/>
              <a:t>‹#›</a:t>
            </a:fld>
            <a:endParaRPr lang="en-US"/>
          </a:p>
        </p:txBody>
      </p:sp>
    </p:spTree>
    <p:extLst>
      <p:ext uri="{BB962C8B-B14F-4D97-AF65-F5344CB8AC3E}">
        <p14:creationId xmlns:p14="http://schemas.microsoft.com/office/powerpoint/2010/main" val="160381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06BB26-B07B-477B-BCAB-E2E24EB23CA1}" type="datetime1">
              <a:rPr lang="en-US" smtClean="0"/>
              <a:t>16-Jul-25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402367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65384-3FB2-4C29-A728-8FE12C4DCF70}" type="datetime1">
              <a:rPr lang="en-US" smtClean="0"/>
              <a:t>16-Jul-25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191843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53CCD-B3F5-4BDD-95B2-32FEEEA85E77}" type="datetime1">
              <a:rPr lang="en-US" smtClean="0"/>
              <a:t>16-Jul-25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14955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CA54E-6412-4CAB-8B4C-812954365AFB}" type="datetime1">
              <a:rPr lang="en-US" smtClean="0"/>
              <a:t>16-Jul-25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125023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5FAD24-F1D6-4EA9-9B5D-C2DDF1F9B436}" type="datetime1">
              <a:rPr lang="en-US" smtClean="0"/>
              <a:t>16-Jul-25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25476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E2774-996D-4FBD-B823-F2CB5E13B7E3}" type="datetime1">
              <a:rPr lang="en-US" smtClean="0"/>
              <a:t>16-Jul-25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5535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AA53D-AF22-4B09-8E47-0A334AED8216}" type="datetime1">
              <a:rPr lang="en-US" smtClean="0"/>
              <a:t>16-Jul-25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105242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71794F-3C66-45CF-AB3B-ADAB39A1F8C8}" type="datetime1">
              <a:rPr lang="en-US" smtClean="0"/>
              <a:t>16-Jul-25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00573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01448-1E51-42B8-AD16-8C8E6D1A8517}" type="datetime1">
              <a:rPr lang="en-US" smtClean="0"/>
              <a:t>16-Jul-25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62453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40D7E-6216-44FE-B0E1-62DE7EB5F8BC}" type="datetime1">
              <a:rPr lang="en-US" smtClean="0"/>
              <a:t>16-Jul-25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403975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AAC305-CF07-4A8D-8BA0-C4FA018048F0}" type="datetime1">
              <a:rPr lang="en-US" smtClean="0"/>
              <a:t>16-Jul-25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166398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1CE6-81CB-4703-AB47-53E44872E624}" type="datetime1">
              <a:rPr lang="en-US" smtClean="0"/>
              <a:t>16-Jul-25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A4472-F842-4EA0-94C8-9D62062CA9D8}" type="slidenum">
              <a:rPr lang="en-US" smtClean="0"/>
              <a:t>‹#›</a:t>
            </a:fld>
            <a:endParaRPr lang="en-US"/>
          </a:p>
        </p:txBody>
      </p:sp>
    </p:spTree>
    <p:extLst>
      <p:ext uri="{BB962C8B-B14F-4D97-AF65-F5344CB8AC3E}">
        <p14:creationId xmlns:p14="http://schemas.microsoft.com/office/powerpoint/2010/main" val="13395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indico.desy.de/event/5004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hyperlink" Target="https://flukafiles.web.cern.ch/guides/unstructured_mesh/unstructured_mesh_mini_guide.html"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flukafiles.web.cern.ch/guides/unstructured_mesh/unstructured_mesh_mini_guide/generation.html" TargetMode="External"/><Relationship Id="rId4" Type="http://schemas.openxmlformats.org/officeDocument/2006/relationships/hyperlink" Target="https://flukafiles.web.cern.ch/tools/geom_mesh_utils.tar.gz"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hyperlink" Target="https://gitlab.cern.ch/SY_STI_TCD/Fluka-to-ansys-tabl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1C0CD1-B2AF-D709-2C97-5697D6923DDC}"/>
              </a:ext>
            </a:extLst>
          </p:cNvPr>
          <p:cNvSpPr>
            <a:spLocks noGrp="1"/>
          </p:cNvSpPr>
          <p:nvPr>
            <p:ph type="ctrTitle"/>
          </p:nvPr>
        </p:nvSpPr>
        <p:spPr>
          <a:xfrm>
            <a:off x="357809" y="795603"/>
            <a:ext cx="11476380" cy="1537203"/>
          </a:xfrm>
        </p:spPr>
        <p:txBody>
          <a:bodyPr>
            <a:noAutofit/>
          </a:bodyPr>
          <a:lstStyle/>
          <a:p>
            <a:r>
              <a:rPr lang="en-US" sz="3200" b="1" dirty="0" smtClean="0">
                <a:solidFill>
                  <a:srgbClr val="0070C0"/>
                </a:solidFill>
                <a:latin typeface="+mn-lt"/>
                <a:ea typeface="+mn-ea"/>
                <a:cs typeface="+mn-cs"/>
              </a:rPr>
              <a:t>Electron Beam Dump Simulation</a:t>
            </a:r>
            <a:br>
              <a:rPr lang="en-US" sz="3200" b="1" dirty="0" smtClean="0">
                <a:solidFill>
                  <a:srgbClr val="0070C0"/>
                </a:solidFill>
                <a:latin typeface="+mn-lt"/>
                <a:ea typeface="+mn-ea"/>
                <a:cs typeface="+mn-cs"/>
              </a:rPr>
            </a:br>
            <a:r>
              <a:rPr lang="en-US" sz="3200" b="1" dirty="0" smtClean="0">
                <a:solidFill>
                  <a:srgbClr val="0070C0"/>
                </a:solidFill>
                <a:latin typeface="+mn-lt"/>
                <a:ea typeface="+mn-ea"/>
                <a:cs typeface="+mn-cs"/>
              </a:rPr>
              <a:t/>
            </a:r>
            <a:br>
              <a:rPr lang="en-US" sz="3200" b="1" dirty="0" smtClean="0">
                <a:solidFill>
                  <a:srgbClr val="0070C0"/>
                </a:solidFill>
                <a:latin typeface="+mn-lt"/>
                <a:ea typeface="+mn-ea"/>
                <a:cs typeface="+mn-cs"/>
              </a:rPr>
            </a:br>
            <a:r>
              <a:rPr lang="en-US" sz="2000" dirty="0">
                <a:solidFill>
                  <a:srgbClr val="0070C0"/>
                </a:solidFill>
                <a:latin typeface="+mn-lt"/>
                <a:ea typeface="+mn-ea"/>
                <a:cs typeface="+mn-cs"/>
              </a:rPr>
              <a:t>Report </a:t>
            </a:r>
            <a:r>
              <a:rPr lang="en-US" sz="2000" dirty="0" smtClean="0">
                <a:solidFill>
                  <a:srgbClr val="0070C0"/>
                </a:solidFill>
                <a:latin typeface="+mn-lt"/>
                <a:ea typeface="+mn-ea"/>
                <a:cs typeface="+mn-cs"/>
              </a:rPr>
              <a:t>on: Dose rate at  Q = 1 </a:t>
            </a:r>
            <a:r>
              <a:rPr lang="en-US" sz="2000" dirty="0" err="1" smtClean="0">
                <a:solidFill>
                  <a:srgbClr val="0070C0"/>
                </a:solidFill>
                <a:latin typeface="+mn-lt"/>
                <a:ea typeface="+mn-ea"/>
                <a:cs typeface="+mn-cs"/>
              </a:rPr>
              <a:t>nC</a:t>
            </a:r>
            <a:r>
              <a:rPr lang="en-US" sz="2000" dirty="0" smtClean="0">
                <a:solidFill>
                  <a:srgbClr val="0070C0"/>
                </a:solidFill>
                <a:latin typeface="+mn-lt"/>
                <a:ea typeface="+mn-ea"/>
                <a:cs typeface="+mn-cs"/>
              </a:rPr>
              <a:t>, Nuclei Charts</a:t>
            </a:r>
            <a:endParaRPr lang="ru-RU" sz="2000" i="1" dirty="0">
              <a:solidFill>
                <a:srgbClr val="0070C0"/>
              </a:solidFill>
            </a:endParaRPr>
          </a:p>
        </p:txBody>
      </p:sp>
      <p:sp>
        <p:nvSpPr>
          <p:cNvPr id="8" name="TextBox 7">
            <a:extLst>
              <a:ext uri="{FF2B5EF4-FFF2-40B4-BE49-F238E27FC236}">
                <a16:creationId xmlns:a16="http://schemas.microsoft.com/office/drawing/2014/main" id="{F8AA2235-06BB-D188-7650-3A55BE5F8CAB}"/>
              </a:ext>
            </a:extLst>
          </p:cNvPr>
          <p:cNvSpPr txBox="1"/>
          <p:nvPr/>
        </p:nvSpPr>
        <p:spPr>
          <a:xfrm>
            <a:off x="5235218" y="3050581"/>
            <a:ext cx="1721562" cy="400110"/>
          </a:xfrm>
          <a:prstGeom prst="rect">
            <a:avLst/>
          </a:prstGeom>
          <a:noFill/>
        </p:spPr>
        <p:txBody>
          <a:bodyPr wrap="none" rtlCol="0">
            <a:spAutoFit/>
          </a:bodyPr>
          <a:lstStyle/>
          <a:p>
            <a:pPr algn="ctr"/>
            <a:r>
              <a:rPr lang="en-US" sz="2000" dirty="0">
                <a:solidFill>
                  <a:srgbClr val="0070C0"/>
                </a:solidFill>
              </a:rPr>
              <a:t>Sergii </a:t>
            </a:r>
            <a:r>
              <a:rPr lang="en-US" sz="2000" dirty="0" smtClean="0">
                <a:solidFill>
                  <a:srgbClr val="0070C0"/>
                </a:solidFill>
              </a:rPr>
              <a:t>Vasiukov</a:t>
            </a:r>
            <a:endParaRPr lang="ru-RU" sz="2000" dirty="0">
              <a:solidFill>
                <a:srgbClr val="0070C0"/>
              </a:solidFill>
            </a:endParaRPr>
          </a:p>
        </p:txBody>
      </p:sp>
      <p:grpSp>
        <p:nvGrpSpPr>
          <p:cNvPr id="14" name="Group 13"/>
          <p:cNvGrpSpPr/>
          <p:nvPr/>
        </p:nvGrpSpPr>
        <p:grpSpPr>
          <a:xfrm>
            <a:off x="4705283" y="5681815"/>
            <a:ext cx="2877494" cy="822960"/>
            <a:chOff x="3602788" y="5152086"/>
            <a:chExt cx="2877494" cy="822960"/>
          </a:xfrm>
        </p:grpSpPr>
        <p:pic>
          <p:nvPicPr>
            <p:cNvPr id="6" name="Picture 5"/>
            <p:cNvPicPr>
              <a:picLocks noChangeAspect="1"/>
            </p:cNvPicPr>
            <p:nvPr/>
          </p:nvPicPr>
          <p:blipFill rotWithShape="1">
            <a:blip r:embed="rId2"/>
            <a:srcRect l="4521" t="18633" r="-1" b="15780"/>
            <a:stretch/>
          </p:blipFill>
          <p:spPr>
            <a:xfrm>
              <a:off x="5207342" y="5152086"/>
              <a:ext cx="1272940" cy="822960"/>
            </a:xfrm>
            <a:prstGeom prst="rect">
              <a:avLst/>
            </a:prstGeom>
          </p:spPr>
        </p:pic>
        <p:pic>
          <p:nvPicPr>
            <p:cNvPr id="7" name="Picture 6"/>
            <p:cNvPicPr>
              <a:picLocks noChangeAspect="1"/>
            </p:cNvPicPr>
            <p:nvPr/>
          </p:nvPicPr>
          <p:blipFill>
            <a:blip r:embed="rId3"/>
            <a:stretch>
              <a:fillRect/>
            </a:stretch>
          </p:blipFill>
          <p:spPr>
            <a:xfrm>
              <a:off x="3602788" y="5152086"/>
              <a:ext cx="874395" cy="822960"/>
            </a:xfrm>
            <a:prstGeom prst="rect">
              <a:avLst/>
            </a:prstGeom>
          </p:spPr>
        </p:pic>
      </p:grpSp>
      <p:sp>
        <p:nvSpPr>
          <p:cNvPr id="15" name="TextBox 14">
            <a:extLst>
              <a:ext uri="{FF2B5EF4-FFF2-40B4-BE49-F238E27FC236}">
                <a16:creationId xmlns:a16="http://schemas.microsoft.com/office/drawing/2014/main" id="{0B0310D7-0FD1-B6E8-A247-321AF9E0DF96}"/>
              </a:ext>
            </a:extLst>
          </p:cNvPr>
          <p:cNvSpPr txBox="1"/>
          <p:nvPr/>
        </p:nvSpPr>
        <p:spPr>
          <a:xfrm>
            <a:off x="5306168" y="3969682"/>
            <a:ext cx="1579663" cy="646331"/>
          </a:xfrm>
          <a:prstGeom prst="rect">
            <a:avLst/>
          </a:prstGeom>
          <a:noFill/>
        </p:spPr>
        <p:txBody>
          <a:bodyPr wrap="none" rtlCol="0">
            <a:spAutoFit/>
          </a:bodyPr>
          <a:lstStyle/>
          <a:p>
            <a:r>
              <a:rPr lang="en-US" dirty="0" smtClean="0">
                <a:solidFill>
                  <a:srgbClr val="0070C0"/>
                </a:solidFill>
              </a:rPr>
              <a:t>ELBEX meeting</a:t>
            </a:r>
          </a:p>
          <a:p>
            <a:pPr algn="ctr"/>
            <a:r>
              <a:rPr lang="en-US" dirty="0" smtClean="0">
                <a:solidFill>
                  <a:srgbClr val="0070C0"/>
                </a:solidFill>
              </a:rPr>
              <a:t>16</a:t>
            </a:r>
            <a:r>
              <a:rPr lang="en-US" dirty="0" smtClean="0">
                <a:solidFill>
                  <a:srgbClr val="0070C0"/>
                </a:solidFill>
              </a:rPr>
              <a:t>.07.2025</a:t>
            </a:r>
            <a:endParaRPr lang="ru-RU" dirty="0">
              <a:solidFill>
                <a:srgbClr val="0070C0"/>
              </a:solidFill>
            </a:endParaRPr>
          </a:p>
        </p:txBody>
      </p:sp>
      <p:sp>
        <p:nvSpPr>
          <p:cNvPr id="3" name="TextBox 2"/>
          <p:cNvSpPr txBox="1"/>
          <p:nvPr/>
        </p:nvSpPr>
        <p:spPr>
          <a:xfrm>
            <a:off x="4287171" y="5135004"/>
            <a:ext cx="3617657" cy="369332"/>
          </a:xfrm>
          <a:prstGeom prst="rect">
            <a:avLst/>
          </a:prstGeom>
          <a:noFill/>
        </p:spPr>
        <p:txBody>
          <a:bodyPr wrap="none" rtlCol="0">
            <a:spAutoFit/>
          </a:bodyPr>
          <a:lstStyle/>
          <a:p>
            <a:r>
              <a:rPr lang="en-US" dirty="0">
                <a:hlinkClick r:id="rId4"/>
              </a:rPr>
              <a:t>https://indico.desy.de/event/50043</a:t>
            </a:r>
            <a:r>
              <a:rPr lang="en-US" dirty="0" smtClean="0">
                <a:hlinkClick r:id="rId4"/>
              </a:rPr>
              <a:t>/</a:t>
            </a:r>
            <a:endParaRPr lang="en-US" dirty="0"/>
          </a:p>
        </p:txBody>
      </p:sp>
    </p:spTree>
    <p:extLst>
      <p:ext uri="{BB962C8B-B14F-4D97-AF65-F5344CB8AC3E}">
        <p14:creationId xmlns:p14="http://schemas.microsoft.com/office/powerpoint/2010/main" val="1261263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10</a:t>
            </a:fld>
            <a:endParaRPr lang="en-US"/>
          </a:p>
        </p:txBody>
      </p:sp>
      <p:sp>
        <p:nvSpPr>
          <p:cNvPr id="5" name="TextBox 4">
            <a:extLst>
              <a:ext uri="{FF2B5EF4-FFF2-40B4-BE49-F238E27FC236}">
                <a16:creationId xmlns:a16="http://schemas.microsoft.com/office/drawing/2014/main" id="{B1069FC5-E886-4096-96C1-C70DA064CB7E}"/>
              </a:ext>
            </a:extLst>
          </p:cNvPr>
          <p:cNvSpPr txBox="1"/>
          <p:nvPr/>
        </p:nvSpPr>
        <p:spPr>
          <a:xfrm>
            <a:off x="263352" y="260648"/>
            <a:ext cx="5133328" cy="523220"/>
          </a:xfrm>
          <a:prstGeom prst="rect">
            <a:avLst/>
          </a:prstGeom>
          <a:noFill/>
        </p:spPr>
        <p:txBody>
          <a:bodyPr wrap="none" rtlCol="0">
            <a:spAutoFit/>
          </a:bodyPr>
          <a:lstStyle/>
          <a:p>
            <a:r>
              <a:rPr lang="en-US" sz="2800" b="1" dirty="0" smtClean="0">
                <a:solidFill>
                  <a:srgbClr val="0070C0"/>
                </a:solidFill>
              </a:rPr>
              <a:t>Radiation Resistance of </a:t>
            </a:r>
            <a:r>
              <a:rPr lang="en-US" sz="2800" b="1" dirty="0" smtClean="0">
                <a:solidFill>
                  <a:srgbClr val="0070C0"/>
                </a:solidFill>
              </a:rPr>
              <a:t>materials</a:t>
            </a:r>
            <a:endParaRPr lang="en-US" sz="2800" b="1" dirty="0" smtClean="0">
              <a:solidFill>
                <a:srgbClr val="0070C0"/>
              </a:solidFill>
            </a:endParaRPr>
          </a:p>
        </p:txBody>
      </p:sp>
      <p:sp>
        <p:nvSpPr>
          <p:cNvPr id="6" name="TextBox 5"/>
          <p:cNvSpPr txBox="1"/>
          <p:nvPr/>
        </p:nvSpPr>
        <p:spPr>
          <a:xfrm>
            <a:off x="5193527" y="890546"/>
            <a:ext cx="1804946" cy="369332"/>
          </a:xfrm>
          <a:prstGeom prst="rect">
            <a:avLst/>
          </a:prstGeom>
          <a:noFill/>
        </p:spPr>
        <p:txBody>
          <a:bodyPr wrap="square" rtlCol="0">
            <a:spAutoFit/>
          </a:bodyPr>
          <a:lstStyle/>
          <a:p>
            <a:r>
              <a:rPr lang="en-US" b="1" dirty="0">
                <a:solidFill>
                  <a:srgbClr val="0070C0"/>
                </a:solidFill>
              </a:rPr>
              <a:t>IN PROGRESS</a:t>
            </a:r>
            <a:r>
              <a:rPr lang="en-US" b="1" dirty="0" smtClean="0">
                <a:solidFill>
                  <a:srgbClr val="0070C0"/>
                </a:solidFill>
              </a:rPr>
              <a:t>…</a:t>
            </a:r>
            <a:endParaRPr lang="en-US" b="1" dirty="0">
              <a:solidFill>
                <a:srgbClr val="0070C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25240"/>
            <a:ext cx="5760000" cy="4320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00" y="1660755"/>
            <a:ext cx="5760000" cy="3848972"/>
          </a:xfrm>
          <a:prstGeom prst="rect">
            <a:avLst/>
          </a:prstGeom>
        </p:spPr>
      </p:pic>
      <p:sp>
        <p:nvSpPr>
          <p:cNvPr id="10" name="TextBox 9"/>
          <p:cNvSpPr txBox="1"/>
          <p:nvPr/>
        </p:nvSpPr>
        <p:spPr>
          <a:xfrm>
            <a:off x="2754656" y="1482419"/>
            <a:ext cx="922688" cy="400110"/>
          </a:xfrm>
          <a:prstGeom prst="rect">
            <a:avLst/>
          </a:prstGeom>
          <a:noFill/>
        </p:spPr>
        <p:txBody>
          <a:bodyPr wrap="none" rtlCol="0">
            <a:spAutoFit/>
          </a:bodyPr>
          <a:lstStyle/>
          <a:p>
            <a:r>
              <a:rPr lang="it-IT" sz="2000" b="1" dirty="0" smtClean="0">
                <a:solidFill>
                  <a:srgbClr val="0070C0"/>
                </a:solidFill>
              </a:rPr>
              <a:t>Al core</a:t>
            </a:r>
            <a:endParaRPr lang="en-US" sz="2000" b="1" dirty="0">
              <a:solidFill>
                <a:srgbClr val="0070C0"/>
              </a:solidFill>
            </a:endParaRPr>
          </a:p>
        </p:txBody>
      </p:sp>
      <p:sp>
        <p:nvSpPr>
          <p:cNvPr id="11" name="TextBox 10"/>
          <p:cNvSpPr txBox="1"/>
          <p:nvPr/>
        </p:nvSpPr>
        <p:spPr>
          <a:xfrm>
            <a:off x="8470092" y="1467584"/>
            <a:ext cx="1011815" cy="400110"/>
          </a:xfrm>
          <a:prstGeom prst="rect">
            <a:avLst/>
          </a:prstGeom>
          <a:noFill/>
        </p:spPr>
        <p:txBody>
          <a:bodyPr wrap="none" rtlCol="0">
            <a:spAutoFit/>
          </a:bodyPr>
          <a:lstStyle/>
          <a:p>
            <a:r>
              <a:rPr lang="it-IT" sz="2000" b="1" dirty="0" smtClean="0">
                <a:solidFill>
                  <a:srgbClr val="0070C0"/>
                </a:solidFill>
              </a:rPr>
              <a:t>Cu back</a:t>
            </a:r>
            <a:endParaRPr lang="en-US" sz="2000" b="1" dirty="0">
              <a:solidFill>
                <a:srgbClr val="0070C0"/>
              </a:solidFill>
            </a:endParaRPr>
          </a:p>
        </p:txBody>
      </p:sp>
    </p:spTree>
    <p:extLst>
      <p:ext uri="{BB962C8B-B14F-4D97-AF65-F5344CB8AC3E}">
        <p14:creationId xmlns:p14="http://schemas.microsoft.com/office/powerpoint/2010/main" val="65977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1C0CD1-B2AF-D709-2C97-5697D6923DDC}"/>
              </a:ext>
            </a:extLst>
          </p:cNvPr>
          <p:cNvSpPr>
            <a:spLocks noGrp="1"/>
          </p:cNvSpPr>
          <p:nvPr>
            <p:ph type="ctrTitle"/>
          </p:nvPr>
        </p:nvSpPr>
        <p:spPr>
          <a:xfrm>
            <a:off x="1055440" y="1857368"/>
            <a:ext cx="10081120" cy="628650"/>
          </a:xfrm>
        </p:spPr>
        <p:txBody>
          <a:bodyPr>
            <a:normAutofit/>
          </a:bodyPr>
          <a:lstStyle/>
          <a:p>
            <a:r>
              <a:rPr lang="en-US" sz="3600" b="1" dirty="0" smtClean="0">
                <a:solidFill>
                  <a:srgbClr val="0070C0"/>
                </a:solidFill>
              </a:rPr>
              <a:t>Thank you for attention</a:t>
            </a:r>
            <a:endParaRPr lang="ru-RU" sz="3600" i="1" dirty="0">
              <a:solidFill>
                <a:srgbClr val="0070C0"/>
              </a:solidFill>
            </a:endParaRPr>
          </a:p>
        </p:txBody>
      </p:sp>
      <p:sp>
        <p:nvSpPr>
          <p:cNvPr id="4" name="TextBox 3">
            <a:extLst>
              <a:ext uri="{FF2B5EF4-FFF2-40B4-BE49-F238E27FC236}">
                <a16:creationId xmlns:a16="http://schemas.microsoft.com/office/drawing/2014/main" id="{0B0310D7-0FD1-B6E8-A247-321AF9E0DF96}"/>
              </a:ext>
            </a:extLst>
          </p:cNvPr>
          <p:cNvSpPr txBox="1"/>
          <p:nvPr/>
        </p:nvSpPr>
        <p:spPr>
          <a:xfrm>
            <a:off x="10668000" y="6203853"/>
            <a:ext cx="1236236" cy="369332"/>
          </a:xfrm>
          <a:prstGeom prst="rect">
            <a:avLst/>
          </a:prstGeom>
          <a:noFill/>
        </p:spPr>
        <p:txBody>
          <a:bodyPr wrap="none" rtlCol="0">
            <a:spAutoFit/>
          </a:bodyPr>
          <a:lstStyle/>
          <a:p>
            <a:r>
              <a:rPr lang="en-US" dirty="0" smtClean="0">
                <a:solidFill>
                  <a:srgbClr val="0070C0"/>
                </a:solidFill>
              </a:rPr>
              <a:t>16.07.2025</a:t>
            </a:r>
            <a:endParaRPr lang="ru-RU" dirty="0">
              <a:solidFill>
                <a:srgbClr val="0070C0"/>
              </a:solidFill>
            </a:endParaRPr>
          </a:p>
        </p:txBody>
      </p:sp>
      <p:sp>
        <p:nvSpPr>
          <p:cNvPr id="5" name="TextBox 4">
            <a:extLst>
              <a:ext uri="{FF2B5EF4-FFF2-40B4-BE49-F238E27FC236}">
                <a16:creationId xmlns:a16="http://schemas.microsoft.com/office/drawing/2014/main" id="{E0750BEF-0523-88CB-6EFB-2691AB16C5CF}"/>
              </a:ext>
            </a:extLst>
          </p:cNvPr>
          <p:cNvSpPr txBox="1"/>
          <p:nvPr/>
        </p:nvSpPr>
        <p:spPr>
          <a:xfrm>
            <a:off x="287764" y="6203853"/>
            <a:ext cx="1430456" cy="369332"/>
          </a:xfrm>
          <a:prstGeom prst="rect">
            <a:avLst/>
          </a:prstGeom>
          <a:noFill/>
        </p:spPr>
        <p:txBody>
          <a:bodyPr wrap="none" rtlCol="0">
            <a:spAutoFit/>
          </a:bodyPr>
          <a:lstStyle/>
          <a:p>
            <a:r>
              <a:rPr lang="en-US" dirty="0">
                <a:solidFill>
                  <a:srgbClr val="0070C0"/>
                </a:solidFill>
              </a:rPr>
              <a:t>INFN Padova</a:t>
            </a:r>
            <a:endParaRPr lang="ru-RU" dirty="0">
              <a:solidFill>
                <a:srgbClr val="0070C0"/>
              </a:solidFill>
            </a:endParaRPr>
          </a:p>
        </p:txBody>
      </p:sp>
      <p:sp>
        <p:nvSpPr>
          <p:cNvPr id="8" name="TextBox 7">
            <a:extLst>
              <a:ext uri="{FF2B5EF4-FFF2-40B4-BE49-F238E27FC236}">
                <a16:creationId xmlns:a16="http://schemas.microsoft.com/office/drawing/2014/main" id="{F8AA2235-06BB-D188-7650-3A55BE5F8CAB}"/>
              </a:ext>
            </a:extLst>
          </p:cNvPr>
          <p:cNvSpPr txBox="1"/>
          <p:nvPr/>
        </p:nvSpPr>
        <p:spPr>
          <a:xfrm>
            <a:off x="5313130" y="6203853"/>
            <a:ext cx="1565750" cy="369332"/>
          </a:xfrm>
          <a:prstGeom prst="rect">
            <a:avLst/>
          </a:prstGeom>
          <a:noFill/>
        </p:spPr>
        <p:txBody>
          <a:bodyPr wrap="none" rtlCol="0">
            <a:spAutoFit/>
          </a:bodyPr>
          <a:lstStyle/>
          <a:p>
            <a:r>
              <a:rPr lang="en-US" dirty="0">
                <a:solidFill>
                  <a:srgbClr val="0070C0"/>
                </a:solidFill>
              </a:rPr>
              <a:t>Sergii Vasiukov</a:t>
            </a:r>
            <a:endParaRPr lang="ru-RU" dirty="0">
              <a:solidFill>
                <a:srgbClr val="0070C0"/>
              </a:solidFill>
            </a:endParaRPr>
          </a:p>
        </p:txBody>
      </p:sp>
      <p:grpSp>
        <p:nvGrpSpPr>
          <p:cNvPr id="14" name="Group 13"/>
          <p:cNvGrpSpPr/>
          <p:nvPr/>
        </p:nvGrpSpPr>
        <p:grpSpPr>
          <a:xfrm>
            <a:off x="4657253" y="4996134"/>
            <a:ext cx="2877494" cy="822960"/>
            <a:chOff x="3602788" y="5152086"/>
            <a:chExt cx="2877494" cy="822960"/>
          </a:xfrm>
        </p:grpSpPr>
        <p:pic>
          <p:nvPicPr>
            <p:cNvPr id="15" name="Picture 14"/>
            <p:cNvPicPr>
              <a:picLocks noChangeAspect="1"/>
            </p:cNvPicPr>
            <p:nvPr/>
          </p:nvPicPr>
          <p:blipFill rotWithShape="1">
            <a:blip r:embed="rId2"/>
            <a:srcRect l="4521" t="18633" r="-1" b="15780"/>
            <a:stretch/>
          </p:blipFill>
          <p:spPr>
            <a:xfrm>
              <a:off x="5207342" y="5152086"/>
              <a:ext cx="1272940" cy="822960"/>
            </a:xfrm>
            <a:prstGeom prst="rect">
              <a:avLst/>
            </a:prstGeom>
          </p:spPr>
        </p:pic>
        <p:pic>
          <p:nvPicPr>
            <p:cNvPr id="16" name="Picture 15"/>
            <p:cNvPicPr>
              <a:picLocks noChangeAspect="1"/>
            </p:cNvPicPr>
            <p:nvPr/>
          </p:nvPicPr>
          <p:blipFill>
            <a:blip r:embed="rId3"/>
            <a:stretch>
              <a:fillRect/>
            </a:stretch>
          </p:blipFill>
          <p:spPr>
            <a:xfrm>
              <a:off x="3602788" y="5152086"/>
              <a:ext cx="874395" cy="822960"/>
            </a:xfrm>
            <a:prstGeom prst="rect">
              <a:avLst/>
            </a:prstGeom>
          </p:spPr>
        </p:pic>
      </p:grpSp>
    </p:spTree>
    <p:extLst>
      <p:ext uri="{BB962C8B-B14F-4D97-AF65-F5344CB8AC3E}">
        <p14:creationId xmlns:p14="http://schemas.microsoft.com/office/powerpoint/2010/main" val="4272442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12</a:t>
            </a:fld>
            <a:endParaRPr lang="en-US"/>
          </a:p>
        </p:txBody>
      </p:sp>
      <p:sp>
        <p:nvSpPr>
          <p:cNvPr id="5" name="Заголовок 1">
            <a:extLst>
              <a:ext uri="{FF2B5EF4-FFF2-40B4-BE49-F238E27FC236}">
                <a16:creationId xmlns:a16="http://schemas.microsoft.com/office/drawing/2014/main" id="{A71C0CD1-B2AF-D709-2C97-5697D6923DDC}"/>
              </a:ext>
            </a:extLst>
          </p:cNvPr>
          <p:cNvSpPr txBox="1">
            <a:spLocks/>
          </p:cNvSpPr>
          <p:nvPr/>
        </p:nvSpPr>
        <p:spPr>
          <a:xfrm>
            <a:off x="5110038" y="2660398"/>
            <a:ext cx="1971923" cy="1537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70C0"/>
                </a:solidFill>
                <a:latin typeface="+mn-lt"/>
                <a:ea typeface="+mn-ea"/>
                <a:cs typeface="+mn-cs"/>
              </a:rPr>
              <a:t>BACK UP</a:t>
            </a:r>
            <a:endParaRPr lang="ru-RU" sz="2000" i="1" dirty="0">
              <a:solidFill>
                <a:srgbClr val="0070C0"/>
              </a:solidFill>
            </a:endParaRPr>
          </a:p>
        </p:txBody>
      </p:sp>
    </p:spTree>
    <p:extLst>
      <p:ext uri="{BB962C8B-B14F-4D97-AF65-F5344CB8AC3E}">
        <p14:creationId xmlns:p14="http://schemas.microsoft.com/office/powerpoint/2010/main" val="2006356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63352" y="1089458"/>
            <a:ext cx="4792436" cy="5094639"/>
            <a:chOff x="6891492" y="688483"/>
            <a:chExt cx="4792436" cy="5094639"/>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718" r="31322" b="14007"/>
            <a:stretch/>
          </p:blipFill>
          <p:spPr>
            <a:xfrm>
              <a:off x="6891492" y="688483"/>
              <a:ext cx="4792436" cy="5094639"/>
            </a:xfrm>
            <a:prstGeom prst="rect">
              <a:avLst/>
            </a:prstGeom>
          </p:spPr>
        </p:pic>
        <p:sp>
          <p:nvSpPr>
            <p:cNvPr id="7" name="TextBox 6"/>
            <p:cNvSpPr txBox="1"/>
            <p:nvPr/>
          </p:nvSpPr>
          <p:spPr>
            <a:xfrm>
              <a:off x="7358247" y="4658629"/>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a:t>Reg_5</a:t>
              </a:r>
            </a:p>
          </p:txBody>
        </p:sp>
        <p:cxnSp>
          <p:nvCxnSpPr>
            <p:cNvPr id="11" name="Elbow Connector 10"/>
            <p:cNvCxnSpPr>
              <a:stCxn id="20" idx="1"/>
            </p:cNvCxnSpPr>
            <p:nvPr/>
          </p:nvCxnSpPr>
          <p:spPr>
            <a:xfrm rot="10800000" flipV="1">
              <a:off x="9337127" y="1512408"/>
              <a:ext cx="216035" cy="427208"/>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2"/>
            </p:cNvCxnSpPr>
            <p:nvPr/>
          </p:nvCxnSpPr>
          <p:spPr>
            <a:xfrm rot="16200000" flipH="1">
              <a:off x="7764203" y="4807486"/>
              <a:ext cx="169764" cy="395269"/>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553161" y="1381603"/>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a:t>Reg_3</a:t>
              </a:r>
            </a:p>
          </p:txBody>
        </p:sp>
        <p:cxnSp>
          <p:nvCxnSpPr>
            <p:cNvPr id="23" name="Elbow Connector 22"/>
            <p:cNvCxnSpPr>
              <a:stCxn id="24" idx="1"/>
            </p:cNvCxnSpPr>
            <p:nvPr/>
          </p:nvCxnSpPr>
          <p:spPr>
            <a:xfrm rot="10800000" flipV="1">
              <a:off x="10336696" y="2786539"/>
              <a:ext cx="723900" cy="330372"/>
            </a:xfrm>
            <a:prstGeom prst="bentConnector3">
              <a:avLst>
                <a:gd name="adj1" fmla="val 50000"/>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060596" y="2655734"/>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Reg_1</a:t>
              </a:r>
              <a:endParaRPr lang="en-US" sz="1100" dirty="0">
                <a:solidFill>
                  <a:prstClr val="black"/>
                </a:solidFill>
              </a:endParaRPr>
            </a:p>
          </p:txBody>
        </p:sp>
        <p:cxnSp>
          <p:nvCxnSpPr>
            <p:cNvPr id="36" name="Elbow Connector 35"/>
            <p:cNvCxnSpPr>
              <a:stCxn id="37" idx="2"/>
            </p:cNvCxnSpPr>
            <p:nvPr/>
          </p:nvCxnSpPr>
          <p:spPr>
            <a:xfrm rot="16200000" flipH="1">
              <a:off x="8154239" y="3219415"/>
              <a:ext cx="246777" cy="665945"/>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51451" y="3167390"/>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Reg_2</a:t>
              </a:r>
              <a:endParaRPr lang="en-US" sz="1100" dirty="0">
                <a:solidFill>
                  <a:prstClr val="black"/>
                </a:solidFill>
              </a:endParaRPr>
            </a:p>
          </p:txBody>
        </p:sp>
        <p:cxnSp>
          <p:nvCxnSpPr>
            <p:cNvPr id="40" name="Elbow Connector 39"/>
            <p:cNvCxnSpPr>
              <a:stCxn id="41" idx="0"/>
            </p:cNvCxnSpPr>
            <p:nvPr/>
          </p:nvCxnSpPr>
          <p:spPr>
            <a:xfrm rot="16200000" flipV="1">
              <a:off x="8725829" y="3979698"/>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49945" y="4397019"/>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Reg_6</a:t>
              </a:r>
              <a:endParaRPr lang="en-US" sz="1100" dirty="0">
                <a:solidFill>
                  <a:prstClr val="black"/>
                </a:solidFill>
              </a:endParaRPr>
            </a:p>
          </p:txBody>
        </p:sp>
        <p:cxnSp>
          <p:nvCxnSpPr>
            <p:cNvPr id="44" name="Elbow Connector 43"/>
            <p:cNvCxnSpPr>
              <a:stCxn id="45" idx="0"/>
            </p:cNvCxnSpPr>
            <p:nvPr/>
          </p:nvCxnSpPr>
          <p:spPr>
            <a:xfrm rot="16200000" flipV="1">
              <a:off x="9659277" y="3489233"/>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783393" y="3906554"/>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Reg_7</a:t>
              </a:r>
              <a:endParaRPr lang="en-US" sz="1100" dirty="0">
                <a:solidFill>
                  <a:prstClr val="black"/>
                </a:solidFill>
              </a:endParaRPr>
            </a:p>
          </p:txBody>
        </p:sp>
        <p:cxnSp>
          <p:nvCxnSpPr>
            <p:cNvPr id="46" name="Elbow Connector 45"/>
            <p:cNvCxnSpPr>
              <a:stCxn id="47" idx="0"/>
            </p:cNvCxnSpPr>
            <p:nvPr/>
          </p:nvCxnSpPr>
          <p:spPr>
            <a:xfrm rot="16200000" flipV="1">
              <a:off x="10643276" y="3582866"/>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767392" y="4000187"/>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Reg_8</a:t>
              </a:r>
              <a:endParaRPr lang="en-US" sz="1100" dirty="0">
                <a:solidFill>
                  <a:prstClr val="black"/>
                </a:solidFill>
              </a:endParaRPr>
            </a:p>
          </p:txBody>
        </p:sp>
        <p:cxnSp>
          <p:nvCxnSpPr>
            <p:cNvPr id="48" name="Elbow Connector 47"/>
            <p:cNvCxnSpPr>
              <a:stCxn id="49" idx="3"/>
            </p:cNvCxnSpPr>
            <p:nvPr/>
          </p:nvCxnSpPr>
          <p:spPr>
            <a:xfrm>
              <a:off x="9510091" y="2839626"/>
              <a:ext cx="135835" cy="432900"/>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923683" y="2708821"/>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smtClean="0"/>
                <a:t>Reg_4</a:t>
              </a:r>
              <a:endParaRPr lang="en-US" dirty="0"/>
            </a:p>
          </p:txBody>
        </p:sp>
      </p:grpSp>
      <p:sp>
        <p:nvSpPr>
          <p:cNvPr id="4" name="Slide Number Placeholder 3"/>
          <p:cNvSpPr>
            <a:spLocks noGrp="1"/>
          </p:cNvSpPr>
          <p:nvPr>
            <p:ph type="sldNum" sz="quarter" idx="12"/>
          </p:nvPr>
        </p:nvSpPr>
        <p:spPr/>
        <p:txBody>
          <a:bodyPr/>
          <a:lstStyle/>
          <a:p>
            <a:fld id="{EBBA4472-F842-4EA0-94C8-9D62062CA9D8}" type="slidenum">
              <a:rPr lang="en-US" smtClean="0"/>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97966461"/>
              </p:ext>
            </p:extLst>
          </p:nvPr>
        </p:nvGraphicFramePr>
        <p:xfrm>
          <a:off x="5406911" y="1782578"/>
          <a:ext cx="6572558" cy="3337560"/>
        </p:xfrm>
        <a:graphic>
          <a:graphicData uri="http://schemas.openxmlformats.org/drawingml/2006/table">
            <a:tbl>
              <a:tblPr firstRow="1" bandRow="1">
                <a:tableStyleId>{5C22544A-7EE6-4342-B048-85BDC9FD1C3A}</a:tableStyleId>
              </a:tblPr>
              <a:tblGrid>
                <a:gridCol w="2356231">
                  <a:extLst>
                    <a:ext uri="{9D8B030D-6E8A-4147-A177-3AD203B41FA5}">
                      <a16:colId xmlns:a16="http://schemas.microsoft.com/office/drawing/2014/main" val="2044462171"/>
                    </a:ext>
                  </a:extLst>
                </a:gridCol>
                <a:gridCol w="1499665">
                  <a:extLst>
                    <a:ext uri="{9D8B030D-6E8A-4147-A177-3AD203B41FA5}">
                      <a16:colId xmlns:a16="http://schemas.microsoft.com/office/drawing/2014/main" val="2864431383"/>
                    </a:ext>
                  </a:extLst>
                </a:gridCol>
                <a:gridCol w="1499665">
                  <a:extLst>
                    <a:ext uri="{9D8B030D-6E8A-4147-A177-3AD203B41FA5}">
                      <a16:colId xmlns:a16="http://schemas.microsoft.com/office/drawing/2014/main" val="3571330351"/>
                    </a:ext>
                  </a:extLst>
                </a:gridCol>
                <a:gridCol w="1216997">
                  <a:extLst>
                    <a:ext uri="{9D8B030D-6E8A-4147-A177-3AD203B41FA5}">
                      <a16:colId xmlns:a16="http://schemas.microsoft.com/office/drawing/2014/main" val="1745116300"/>
                    </a:ext>
                  </a:extLst>
                </a:gridCol>
              </a:tblGrid>
              <a:tr h="370840">
                <a:tc>
                  <a:txBody>
                    <a:bodyPr/>
                    <a:lstStyle/>
                    <a:p>
                      <a:r>
                        <a:rPr lang="en-US" sz="1400" dirty="0" smtClean="0"/>
                        <a:t>Element</a:t>
                      </a:r>
                      <a:endParaRPr lang="en-US" sz="1400" dirty="0"/>
                    </a:p>
                  </a:txBody>
                  <a:tcPr/>
                </a:tc>
                <a:tc>
                  <a:txBody>
                    <a:bodyPr/>
                    <a:lstStyle/>
                    <a:p>
                      <a:r>
                        <a:rPr lang="en-US" sz="1400" b="1" kern="1200" dirty="0" smtClean="0">
                          <a:solidFill>
                            <a:schemeClr val="lt1"/>
                          </a:solidFill>
                          <a:latin typeface="+mn-lt"/>
                          <a:ea typeface="+mn-ea"/>
                          <a:cs typeface="+mn-cs"/>
                        </a:rPr>
                        <a:t>Dimensions, mm</a:t>
                      </a:r>
                      <a:endParaRPr lang="en-US" sz="1400" b="1" kern="1200" dirty="0">
                        <a:solidFill>
                          <a:schemeClr val="lt1"/>
                        </a:solidFill>
                        <a:latin typeface="+mn-lt"/>
                        <a:ea typeface="+mn-ea"/>
                        <a:cs typeface="+mn-cs"/>
                      </a:endParaRPr>
                    </a:p>
                  </a:txBody>
                  <a:tcPr/>
                </a:tc>
                <a:tc>
                  <a:txBody>
                    <a:bodyPr/>
                    <a:lstStyle/>
                    <a:p>
                      <a:r>
                        <a:rPr lang="en-US" sz="1400" dirty="0" smtClean="0"/>
                        <a:t>Material</a:t>
                      </a:r>
                      <a:endParaRPr lang="en-US" sz="1400" dirty="0"/>
                    </a:p>
                  </a:txBody>
                  <a:tcPr/>
                </a:tc>
                <a:tc>
                  <a:txBody>
                    <a:bodyPr/>
                    <a:lstStyle/>
                    <a:p>
                      <a:r>
                        <a:rPr lang="en-US" sz="1400" dirty="0" smtClean="0"/>
                        <a:t>Model region</a:t>
                      </a:r>
                      <a:endParaRPr lang="en-US" sz="1400" dirty="0"/>
                    </a:p>
                  </a:txBody>
                  <a:tcPr/>
                </a:tc>
                <a:extLst>
                  <a:ext uri="{0D108BD9-81ED-4DB2-BD59-A6C34878D82A}">
                    <a16:rowId xmlns:a16="http://schemas.microsoft.com/office/drawing/2014/main" val="3723532844"/>
                  </a:ext>
                </a:extLst>
              </a:tr>
              <a:tr h="370840">
                <a:tc>
                  <a:txBody>
                    <a:bodyPr/>
                    <a:lstStyle/>
                    <a:p>
                      <a:r>
                        <a:rPr lang="en-US" sz="1400" dirty="0" smtClean="0"/>
                        <a:t>Top Concrete Shield (TCS)</a:t>
                      </a:r>
                      <a:endParaRPr lang="en-US" sz="1400" dirty="0"/>
                    </a:p>
                  </a:txBody>
                  <a:tcPr/>
                </a:tc>
                <a:tc rowSpan="2">
                  <a:txBody>
                    <a:bodyPr/>
                    <a:lstStyle/>
                    <a:p>
                      <a:r>
                        <a:rPr lang="pt-BR" sz="1400" kern="1200" dirty="0" smtClean="0">
                          <a:solidFill>
                            <a:schemeClr val="dk1"/>
                          </a:solidFill>
                          <a:latin typeface="+mn-lt"/>
                          <a:ea typeface="+mn-ea"/>
                          <a:cs typeface="+mn-cs"/>
                        </a:rPr>
                        <a:t>950 x 1200 x h530</a:t>
                      </a:r>
                      <a:endParaRPr lang="en-US" sz="1400" kern="1200" dirty="0">
                        <a:solidFill>
                          <a:schemeClr val="dk1"/>
                        </a:solidFill>
                        <a:latin typeface="+mn-lt"/>
                        <a:ea typeface="+mn-ea"/>
                        <a:cs typeface="+mn-cs"/>
                      </a:endParaRPr>
                    </a:p>
                  </a:txBody>
                  <a:tcPr anchor="ctr"/>
                </a:tc>
                <a:tc>
                  <a:txBody>
                    <a:bodyPr/>
                    <a:lstStyle/>
                    <a:p>
                      <a:r>
                        <a:rPr lang="en-US" sz="1400" dirty="0" smtClean="0"/>
                        <a:t>Concrete Portland</a:t>
                      </a:r>
                      <a:endParaRPr lang="en-US" sz="1400" dirty="0"/>
                    </a:p>
                  </a:txBody>
                  <a:tcPr/>
                </a:tc>
                <a:tc>
                  <a:txBody>
                    <a:bodyPr/>
                    <a:lstStyle/>
                    <a:p>
                      <a:pPr algn="ctr"/>
                      <a:r>
                        <a:rPr lang="en-US" sz="1400" dirty="0" smtClean="0"/>
                        <a:t>Reg_3</a:t>
                      </a:r>
                      <a:endParaRPr lang="en-US" sz="1400" dirty="0"/>
                    </a:p>
                  </a:txBody>
                  <a:tcPr/>
                </a:tc>
                <a:extLst>
                  <a:ext uri="{0D108BD9-81ED-4DB2-BD59-A6C34878D82A}">
                    <a16:rowId xmlns:a16="http://schemas.microsoft.com/office/drawing/2014/main" val="15855690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Bottom Concrete Shield (BCS)</a:t>
                      </a:r>
                    </a:p>
                  </a:txBody>
                  <a:tcPr/>
                </a:tc>
                <a:tc vMerge="1">
                  <a:txBody>
                    <a:bodyPr/>
                    <a:lstStyle/>
                    <a:p>
                      <a:endParaRPr lang="en-US" sz="1400" dirty="0"/>
                    </a:p>
                  </a:txBody>
                  <a:tcPr/>
                </a:tc>
                <a:tc>
                  <a:txBody>
                    <a:bodyPr/>
                    <a:lstStyle/>
                    <a:p>
                      <a:r>
                        <a:rPr lang="en-US" sz="1400" dirty="0" smtClean="0"/>
                        <a:t>Concrete Portland</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Reg_5</a:t>
                      </a:r>
                    </a:p>
                  </a:txBody>
                  <a:tcPr/>
                </a:tc>
                <a:extLst>
                  <a:ext uri="{0D108BD9-81ED-4DB2-BD59-A6C34878D82A}">
                    <a16:rowId xmlns:a16="http://schemas.microsoft.com/office/drawing/2014/main" val="2472782357"/>
                  </a:ext>
                </a:extLst>
              </a:tr>
              <a:tr h="370840">
                <a:tc>
                  <a:txBody>
                    <a:bodyPr/>
                    <a:lstStyle/>
                    <a:p>
                      <a:r>
                        <a:rPr lang="en-US" sz="1400" dirty="0" smtClean="0"/>
                        <a:t>Copper back</a:t>
                      </a:r>
                      <a:endParaRPr lang="en-US" sz="1400" dirty="0"/>
                    </a:p>
                  </a:txBody>
                  <a:tcPr/>
                </a:tc>
                <a:tc>
                  <a:txBody>
                    <a:bodyPr/>
                    <a:lstStyle/>
                    <a:p>
                      <a:r>
                        <a:rPr lang="en-US" sz="1400" dirty="0" smtClean="0"/>
                        <a:t>D260 x L300</a:t>
                      </a:r>
                      <a:endParaRPr lang="en-US" sz="1400" dirty="0"/>
                    </a:p>
                  </a:txBody>
                  <a:tcPr/>
                </a:tc>
                <a:tc>
                  <a:txBody>
                    <a:bodyPr/>
                    <a:lstStyle/>
                    <a:p>
                      <a:r>
                        <a:rPr lang="en-US" sz="1400" dirty="0" smtClean="0"/>
                        <a:t>Copper</a:t>
                      </a:r>
                      <a:endParaRPr lang="en-US" sz="1400" dirty="0"/>
                    </a:p>
                  </a:txBody>
                  <a:tcPr/>
                </a:tc>
                <a:tc>
                  <a:txBody>
                    <a:bodyPr/>
                    <a:lstStyle/>
                    <a:p>
                      <a:pPr algn="ctr"/>
                      <a:r>
                        <a:rPr lang="en-US" sz="1400" dirty="0" smtClean="0"/>
                        <a:t>Reg_1</a:t>
                      </a:r>
                      <a:endParaRPr lang="en-US" sz="1400" dirty="0"/>
                    </a:p>
                  </a:txBody>
                  <a:tcPr/>
                </a:tc>
                <a:extLst>
                  <a:ext uri="{0D108BD9-81ED-4DB2-BD59-A6C34878D82A}">
                    <a16:rowId xmlns:a16="http://schemas.microsoft.com/office/drawing/2014/main" val="381021217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Copper shield</a:t>
                      </a:r>
                    </a:p>
                  </a:txBody>
                  <a:tcPr/>
                </a:tc>
                <a:tc>
                  <a:txBody>
                    <a:bodyPr/>
                    <a:lstStyle/>
                    <a:p>
                      <a:r>
                        <a:rPr lang="en-US" sz="1400" dirty="0" smtClean="0"/>
                        <a:t>D260, d130, L200</a:t>
                      </a:r>
                      <a:endParaRPr lang="en-US" sz="1400" dirty="0"/>
                    </a:p>
                  </a:txBody>
                  <a:tcPr/>
                </a:tc>
                <a:tc>
                  <a:txBody>
                    <a:bodyPr/>
                    <a:lstStyle/>
                    <a:p>
                      <a:r>
                        <a:rPr lang="en-US" sz="1400" dirty="0" smtClean="0"/>
                        <a:t>Copper</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Reg_4</a:t>
                      </a:r>
                    </a:p>
                  </a:txBody>
                  <a:tcPr/>
                </a:tc>
                <a:extLst>
                  <a:ext uri="{0D108BD9-81ED-4DB2-BD59-A6C34878D82A}">
                    <a16:rowId xmlns:a16="http://schemas.microsoft.com/office/drawing/2014/main" val="3782416965"/>
                  </a:ext>
                </a:extLst>
              </a:tr>
              <a:tr h="370840">
                <a:tc>
                  <a:txBody>
                    <a:bodyPr/>
                    <a:lstStyle/>
                    <a:p>
                      <a:r>
                        <a:rPr lang="en-US" sz="1400" dirty="0" smtClean="0"/>
                        <a:t>Beam Transport</a:t>
                      </a:r>
                      <a:r>
                        <a:rPr lang="en-US" sz="1400" baseline="0" dirty="0" smtClean="0"/>
                        <a:t> Pipe (BTP)</a:t>
                      </a:r>
                      <a:endParaRPr lang="en-US" sz="1400" dirty="0"/>
                    </a:p>
                  </a:txBody>
                  <a:tcPr/>
                </a:tc>
                <a:tc>
                  <a:txBody>
                    <a:bodyPr/>
                    <a:lstStyle/>
                    <a:p>
                      <a:r>
                        <a:rPr lang="en-US" sz="1400" dirty="0" smtClean="0"/>
                        <a:t>Di40, De43</a:t>
                      </a:r>
                      <a:endParaRPr lang="en-US" sz="1400" dirty="0"/>
                    </a:p>
                  </a:txBody>
                  <a:tcPr/>
                </a:tc>
                <a:tc>
                  <a:txBody>
                    <a:bodyPr/>
                    <a:lstStyle/>
                    <a:p>
                      <a:r>
                        <a:rPr lang="en-US" sz="1400" dirty="0" smtClean="0"/>
                        <a:t>Steel</a:t>
                      </a:r>
                      <a:endParaRPr lang="en-US" sz="1400" dirty="0"/>
                    </a:p>
                  </a:txBody>
                  <a:tcPr/>
                </a:tc>
                <a:tc>
                  <a:txBody>
                    <a:bodyPr/>
                    <a:lstStyle/>
                    <a:p>
                      <a:pPr algn="ctr"/>
                      <a:r>
                        <a:rPr lang="en-US" sz="1400" dirty="0" smtClean="0"/>
                        <a:t>Reg_2</a:t>
                      </a:r>
                      <a:endParaRPr lang="en-US" sz="1400" dirty="0"/>
                    </a:p>
                  </a:txBody>
                  <a:tcPr/>
                </a:tc>
                <a:extLst>
                  <a:ext uri="{0D108BD9-81ED-4DB2-BD59-A6C34878D82A}">
                    <a16:rowId xmlns:a16="http://schemas.microsoft.com/office/drawing/2014/main" val="3662861353"/>
                  </a:ext>
                </a:extLst>
              </a:tr>
              <a:tr h="370840">
                <a:tc>
                  <a:txBody>
                    <a:bodyPr/>
                    <a:lstStyle/>
                    <a:p>
                      <a:r>
                        <a:rPr lang="en-US" sz="1400" dirty="0" smtClean="0"/>
                        <a:t>Metal plate</a:t>
                      </a:r>
                      <a:endParaRPr lang="en-US" sz="1400" dirty="0"/>
                    </a:p>
                  </a:txBody>
                  <a:tcPr/>
                </a:tc>
                <a:tc>
                  <a:txBody>
                    <a:bodyPr/>
                    <a:lstStyle/>
                    <a:p>
                      <a:r>
                        <a:rPr lang="en-US" sz="1400" dirty="0" smtClean="0"/>
                        <a:t>W400, L800, t10</a:t>
                      </a:r>
                      <a:endParaRPr lang="en-US" sz="1400" dirty="0"/>
                    </a:p>
                  </a:txBody>
                  <a:tcPr/>
                </a:tc>
                <a:tc>
                  <a:txBody>
                    <a:bodyPr/>
                    <a:lstStyle/>
                    <a:p>
                      <a:r>
                        <a:rPr lang="en-US" sz="1400" dirty="0" smtClean="0"/>
                        <a:t>Steel</a:t>
                      </a:r>
                      <a:endParaRPr lang="en-US" sz="1400" dirty="0"/>
                    </a:p>
                  </a:txBody>
                  <a:tcPr/>
                </a:tc>
                <a:tc>
                  <a:txBody>
                    <a:bodyPr/>
                    <a:lstStyle/>
                    <a:p>
                      <a:pPr algn="ctr"/>
                      <a:r>
                        <a:rPr lang="en-US" sz="1400" dirty="0" smtClean="0"/>
                        <a:t>Reg_8</a:t>
                      </a:r>
                      <a:endParaRPr lang="en-US" sz="1400" dirty="0"/>
                    </a:p>
                  </a:txBody>
                  <a:tcPr/>
                </a:tc>
                <a:extLst>
                  <a:ext uri="{0D108BD9-81ED-4DB2-BD59-A6C34878D82A}">
                    <a16:rowId xmlns:a16="http://schemas.microsoft.com/office/drawing/2014/main" val="4005987715"/>
                  </a:ext>
                </a:extLst>
              </a:tr>
              <a:tr h="370840">
                <a:tc>
                  <a:txBody>
                    <a:bodyPr/>
                    <a:lstStyle/>
                    <a:p>
                      <a:r>
                        <a:rPr lang="en-US" sz="1400" dirty="0" smtClean="0"/>
                        <a:t>Beam</a:t>
                      </a:r>
                      <a:r>
                        <a:rPr lang="en-US" sz="1400" baseline="0" dirty="0" smtClean="0"/>
                        <a:t> Dump </a:t>
                      </a:r>
                      <a:r>
                        <a:rPr lang="en-US" sz="1400" dirty="0" smtClean="0"/>
                        <a:t>Core (BDC)</a:t>
                      </a:r>
                      <a:endParaRPr lang="en-US" sz="1400" dirty="0"/>
                    </a:p>
                  </a:txBody>
                  <a:tcPr/>
                </a:tc>
                <a:tc>
                  <a:txBody>
                    <a:bodyPr/>
                    <a:lstStyle/>
                    <a:p>
                      <a:r>
                        <a:rPr lang="en-US" sz="1400" dirty="0" smtClean="0"/>
                        <a:t>D130, L200</a:t>
                      </a:r>
                      <a:endParaRPr lang="en-US" sz="1400" dirty="0"/>
                    </a:p>
                  </a:txBody>
                  <a:tcPr/>
                </a:tc>
                <a:tc>
                  <a:txBody>
                    <a:bodyPr/>
                    <a:lstStyle/>
                    <a:p>
                      <a:r>
                        <a:rPr lang="en-US" sz="1400" dirty="0" smtClean="0"/>
                        <a:t>Aluminum</a:t>
                      </a:r>
                      <a:endParaRPr lang="en-US" sz="1400" dirty="0"/>
                    </a:p>
                  </a:txBody>
                  <a:tcPr/>
                </a:tc>
                <a:tc>
                  <a:txBody>
                    <a:bodyPr/>
                    <a:lstStyle/>
                    <a:p>
                      <a:pPr algn="ctr"/>
                      <a:r>
                        <a:rPr lang="en-US" sz="1400" dirty="0" smtClean="0"/>
                        <a:t>Reg_7</a:t>
                      </a:r>
                      <a:endParaRPr lang="en-US" sz="1400" dirty="0"/>
                    </a:p>
                  </a:txBody>
                  <a:tcPr/>
                </a:tc>
                <a:extLst>
                  <a:ext uri="{0D108BD9-81ED-4DB2-BD59-A6C34878D82A}">
                    <a16:rowId xmlns:a16="http://schemas.microsoft.com/office/drawing/2014/main" val="3130324305"/>
                  </a:ext>
                </a:extLst>
              </a:tr>
              <a:tr h="370840">
                <a:tc>
                  <a:txBody>
                    <a:bodyPr/>
                    <a:lstStyle/>
                    <a:p>
                      <a:r>
                        <a:rPr lang="en-US" sz="1400" dirty="0" smtClean="0"/>
                        <a:t>Beam Exit</a:t>
                      </a:r>
                      <a:r>
                        <a:rPr lang="en-US" sz="1400" baseline="0" dirty="0" smtClean="0"/>
                        <a:t> Pipe (BEP)</a:t>
                      </a:r>
                      <a:endParaRPr lang="en-US" sz="1400" dirty="0"/>
                    </a:p>
                  </a:txBody>
                  <a:tcPr/>
                </a:tc>
                <a:tc>
                  <a:txBody>
                    <a:bodyPr/>
                    <a:lstStyle/>
                    <a:p>
                      <a:r>
                        <a:rPr lang="en-US" sz="1400" dirty="0" smtClean="0"/>
                        <a:t>Di63, De67</a:t>
                      </a:r>
                      <a:endParaRPr lang="en-US" sz="1400" dirty="0"/>
                    </a:p>
                  </a:txBody>
                  <a:tcPr/>
                </a:tc>
                <a:tc>
                  <a:txBody>
                    <a:bodyPr/>
                    <a:lstStyle/>
                    <a:p>
                      <a:r>
                        <a:rPr lang="en-US" sz="1400" dirty="0" smtClean="0"/>
                        <a:t>Aluminum</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Reg_6</a:t>
                      </a:r>
                    </a:p>
                  </a:txBody>
                  <a:tcPr/>
                </a:tc>
                <a:extLst>
                  <a:ext uri="{0D108BD9-81ED-4DB2-BD59-A6C34878D82A}">
                    <a16:rowId xmlns:a16="http://schemas.microsoft.com/office/drawing/2014/main" val="2394200366"/>
                  </a:ext>
                </a:extLst>
              </a:tr>
            </a:tbl>
          </a:graphicData>
        </a:graphic>
      </p:graphicFrame>
      <p:sp>
        <p:nvSpPr>
          <p:cNvPr id="52" name="TextBox 51">
            <a:extLst>
              <a:ext uri="{FF2B5EF4-FFF2-40B4-BE49-F238E27FC236}">
                <a16:creationId xmlns:a16="http://schemas.microsoft.com/office/drawing/2014/main" id="{B1069FC5-E886-4096-96C1-C70DA064CB7E}"/>
              </a:ext>
            </a:extLst>
          </p:cNvPr>
          <p:cNvSpPr txBox="1"/>
          <p:nvPr/>
        </p:nvSpPr>
        <p:spPr>
          <a:xfrm>
            <a:off x="263352" y="260648"/>
            <a:ext cx="7481022" cy="523220"/>
          </a:xfrm>
          <a:prstGeom prst="rect">
            <a:avLst/>
          </a:prstGeom>
          <a:noFill/>
        </p:spPr>
        <p:txBody>
          <a:bodyPr wrap="none" rtlCol="0">
            <a:spAutoFit/>
          </a:bodyPr>
          <a:lstStyle/>
          <a:p>
            <a:r>
              <a:rPr lang="en-US" sz="2800" b="1" dirty="0" smtClean="0">
                <a:solidFill>
                  <a:srgbClr val="0070C0"/>
                </a:solidFill>
              </a:rPr>
              <a:t>BEAM DUMP: Geometry </a:t>
            </a:r>
            <a:r>
              <a:rPr lang="en-US" sz="2800" b="1" dirty="0">
                <a:solidFill>
                  <a:srgbClr val="0070C0"/>
                </a:solidFill>
              </a:rPr>
              <a:t>and Model </a:t>
            </a:r>
            <a:r>
              <a:rPr lang="en-US" sz="2800" b="1" dirty="0" smtClean="0">
                <a:solidFill>
                  <a:srgbClr val="0070C0"/>
                </a:solidFill>
              </a:rPr>
              <a:t>Components</a:t>
            </a:r>
            <a:endParaRPr lang="en-US" sz="2800" b="1" dirty="0">
              <a:solidFill>
                <a:srgbClr val="0070C0"/>
              </a:solidFill>
            </a:endParaRPr>
          </a:p>
        </p:txBody>
      </p:sp>
    </p:spTree>
    <p:extLst>
      <p:ext uri="{BB962C8B-B14F-4D97-AF65-F5344CB8AC3E}">
        <p14:creationId xmlns:p14="http://schemas.microsoft.com/office/powerpoint/2010/main" val="4281559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91000770"/>
              </p:ext>
            </p:extLst>
          </p:nvPr>
        </p:nvGraphicFramePr>
        <p:xfrm>
          <a:off x="7234945" y="2586701"/>
          <a:ext cx="3494582" cy="2350770"/>
        </p:xfrm>
        <a:graphic>
          <a:graphicData uri="http://schemas.openxmlformats.org/drawingml/2006/table">
            <a:tbl>
              <a:tblPr firstRow="1" bandRow="1">
                <a:tableStyleId>{5C22544A-7EE6-4342-B048-85BDC9FD1C3A}</a:tableStyleId>
              </a:tblPr>
              <a:tblGrid>
                <a:gridCol w="2474046">
                  <a:extLst>
                    <a:ext uri="{9D8B030D-6E8A-4147-A177-3AD203B41FA5}">
                      <a16:colId xmlns:a16="http://schemas.microsoft.com/office/drawing/2014/main" val="3926588817"/>
                    </a:ext>
                  </a:extLst>
                </a:gridCol>
                <a:gridCol w="1020536">
                  <a:extLst>
                    <a:ext uri="{9D8B030D-6E8A-4147-A177-3AD203B41FA5}">
                      <a16:colId xmlns:a16="http://schemas.microsoft.com/office/drawing/2014/main" val="2449300368"/>
                    </a:ext>
                  </a:extLst>
                </a:gridCol>
              </a:tblGrid>
              <a:tr h="370840">
                <a:tc>
                  <a:txBody>
                    <a:bodyPr/>
                    <a:lstStyle/>
                    <a:p>
                      <a:pPr>
                        <a:spcAft>
                          <a:spcPts val="0"/>
                        </a:spcAft>
                      </a:pPr>
                      <a:r>
                        <a:rPr lang="de-DE" sz="1400" kern="100" dirty="0">
                          <a:effectLst/>
                        </a:rPr>
                        <a:t>Parameter</a:t>
                      </a:r>
                      <a:endParaRPr lang="en-US" sz="1400" kern="100" dirty="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Value</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3923461715"/>
                  </a:ext>
                </a:extLst>
              </a:tr>
              <a:tr h="370840">
                <a:tc>
                  <a:txBody>
                    <a:bodyPr/>
                    <a:lstStyle/>
                    <a:p>
                      <a:pPr>
                        <a:spcAft>
                          <a:spcPts val="0"/>
                        </a:spcAft>
                      </a:pPr>
                      <a:r>
                        <a:rPr lang="de-DE" sz="1400" kern="100">
                          <a:effectLst/>
                        </a:rPr>
                        <a:t>Maximum Beam Energy</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40 GeV</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331988111"/>
                  </a:ext>
                </a:extLst>
              </a:tr>
              <a:tr h="370840">
                <a:tc>
                  <a:txBody>
                    <a:bodyPr/>
                    <a:lstStyle/>
                    <a:p>
                      <a:pPr>
                        <a:spcAft>
                          <a:spcPts val="0"/>
                        </a:spcAft>
                      </a:pPr>
                      <a:r>
                        <a:rPr lang="de-DE" sz="1400" kern="100" dirty="0">
                          <a:effectLst/>
                        </a:rPr>
                        <a:t>Maximum </a:t>
                      </a:r>
                      <a:r>
                        <a:rPr lang="de-DE" sz="1400" kern="100" dirty="0" err="1">
                          <a:effectLst/>
                        </a:rPr>
                        <a:t>number</a:t>
                      </a:r>
                      <a:r>
                        <a:rPr lang="de-DE" sz="1400" kern="100" dirty="0">
                          <a:effectLst/>
                        </a:rPr>
                        <a:t> </a:t>
                      </a:r>
                      <a:r>
                        <a:rPr lang="de-DE" sz="1400" kern="100" dirty="0" err="1">
                          <a:effectLst/>
                        </a:rPr>
                        <a:t>of</a:t>
                      </a:r>
                      <a:r>
                        <a:rPr lang="de-DE" sz="1400" kern="100" dirty="0">
                          <a:effectLst/>
                        </a:rPr>
                        <a:t> </a:t>
                      </a:r>
                      <a:r>
                        <a:rPr lang="de-DE" sz="1400" kern="100" dirty="0" err="1">
                          <a:effectLst/>
                        </a:rPr>
                        <a:t>bunches</a:t>
                      </a:r>
                      <a:r>
                        <a:rPr lang="de-DE" sz="1400" kern="100" dirty="0">
                          <a:effectLst/>
                        </a:rPr>
                        <a:t> </a:t>
                      </a:r>
                      <a:r>
                        <a:rPr lang="de-DE" sz="1400" kern="100" dirty="0" err="1">
                          <a:effectLst/>
                        </a:rPr>
                        <a:t>extracted</a:t>
                      </a:r>
                      <a:r>
                        <a:rPr lang="de-DE" sz="1400" kern="100" dirty="0">
                          <a:effectLst/>
                        </a:rPr>
                        <a:t> per </a:t>
                      </a:r>
                      <a:r>
                        <a:rPr lang="de-DE" sz="1400" kern="100" dirty="0" err="1">
                          <a:effectLst/>
                        </a:rPr>
                        <a:t>train</a:t>
                      </a:r>
                      <a:r>
                        <a:rPr lang="de-DE" sz="1400" kern="100" dirty="0">
                          <a:effectLst/>
                        </a:rPr>
                        <a:t> </a:t>
                      </a:r>
                      <a:r>
                        <a:rPr lang="de-DE" sz="1400" kern="100" dirty="0" err="1">
                          <a:effectLst/>
                        </a:rPr>
                        <a:t>to</a:t>
                      </a:r>
                      <a:r>
                        <a:rPr lang="de-DE" sz="1400" kern="100" dirty="0">
                          <a:effectLst/>
                        </a:rPr>
                        <a:t> XTD8</a:t>
                      </a:r>
                      <a:endParaRPr lang="en-US" sz="1400" kern="100" dirty="0">
                        <a:effectLst/>
                        <a:latin typeface="Carlito"/>
                        <a:ea typeface="Noto Serif SC"/>
                        <a:cs typeface="Noto Sans"/>
                      </a:endParaRPr>
                    </a:p>
                  </a:txBody>
                  <a:tcPr marL="34925" marR="34925" marT="34925" marB="34925"/>
                </a:tc>
                <a:tc>
                  <a:txBody>
                    <a:bodyPr/>
                    <a:lstStyle/>
                    <a:p>
                      <a:pPr algn="ctr">
                        <a:spcAft>
                          <a:spcPts val="0"/>
                        </a:spcAft>
                      </a:pPr>
                      <a:r>
                        <a:rPr lang="de-DE" sz="1400" kern="100" dirty="0">
                          <a:effectLst/>
                        </a:rPr>
                        <a:t>50</a:t>
                      </a:r>
                      <a:endParaRPr lang="en-US" sz="1400" kern="100" dirty="0">
                        <a:effectLst/>
                        <a:latin typeface="Carlito"/>
                        <a:ea typeface="Noto Serif SC"/>
                        <a:cs typeface="Noto Sans"/>
                      </a:endParaRPr>
                    </a:p>
                  </a:txBody>
                  <a:tcPr marL="34925" marR="34925" marT="34925" marB="34925"/>
                </a:tc>
                <a:extLst>
                  <a:ext uri="{0D108BD9-81ED-4DB2-BD59-A6C34878D82A}">
                    <a16:rowId xmlns:a16="http://schemas.microsoft.com/office/drawing/2014/main" val="230583993"/>
                  </a:ext>
                </a:extLst>
              </a:tr>
              <a:tr h="370840">
                <a:tc>
                  <a:txBody>
                    <a:bodyPr/>
                    <a:lstStyle/>
                    <a:p>
                      <a:pPr>
                        <a:spcAft>
                          <a:spcPts val="0"/>
                        </a:spcAft>
                      </a:pPr>
                      <a:r>
                        <a:rPr lang="de-DE" sz="1400" kern="100">
                          <a:effectLst/>
                        </a:rPr>
                        <a:t>Repetition rate</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10 Hz</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815901885"/>
                  </a:ext>
                </a:extLst>
              </a:tr>
              <a:tr h="370840">
                <a:tc>
                  <a:txBody>
                    <a:bodyPr/>
                    <a:lstStyle/>
                    <a:p>
                      <a:pPr>
                        <a:spcAft>
                          <a:spcPts val="0"/>
                        </a:spcAft>
                      </a:pPr>
                      <a:r>
                        <a:rPr lang="de-DE" sz="1400" kern="100">
                          <a:effectLst/>
                        </a:rPr>
                        <a:t>Maximum bunch charge</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1 nC</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188614621"/>
                  </a:ext>
                </a:extLst>
              </a:tr>
              <a:tr h="370840">
                <a:tc>
                  <a:txBody>
                    <a:bodyPr/>
                    <a:lstStyle/>
                    <a:p>
                      <a:pPr>
                        <a:spcAft>
                          <a:spcPts val="0"/>
                        </a:spcAft>
                      </a:pPr>
                      <a:r>
                        <a:rPr lang="de-DE" sz="1400" kern="100" dirty="0">
                          <a:effectLst/>
                        </a:rPr>
                        <a:t>Intra-train </a:t>
                      </a:r>
                      <a:r>
                        <a:rPr lang="de-DE" sz="1400" kern="100" dirty="0" err="1">
                          <a:effectLst/>
                        </a:rPr>
                        <a:t>bunch</a:t>
                      </a:r>
                      <a:r>
                        <a:rPr lang="de-DE" sz="1400" kern="100" dirty="0">
                          <a:effectLst/>
                        </a:rPr>
                        <a:t> </a:t>
                      </a:r>
                      <a:r>
                        <a:rPr lang="de-DE" sz="1400" kern="100" dirty="0" err="1">
                          <a:effectLst/>
                        </a:rPr>
                        <a:t>spacing</a:t>
                      </a:r>
                      <a:endParaRPr lang="en-US" sz="1400" kern="100" dirty="0">
                        <a:effectLst/>
                        <a:latin typeface="Carlito"/>
                        <a:ea typeface="Noto Serif SC"/>
                        <a:cs typeface="Noto Sans"/>
                      </a:endParaRPr>
                    </a:p>
                  </a:txBody>
                  <a:tcPr marL="34925" marR="34925" marT="34925" marB="34925"/>
                </a:tc>
                <a:tc>
                  <a:txBody>
                    <a:bodyPr/>
                    <a:lstStyle/>
                    <a:p>
                      <a:pPr algn="ctr">
                        <a:spcAft>
                          <a:spcPts val="0"/>
                        </a:spcAft>
                      </a:pPr>
                      <a:r>
                        <a:rPr lang="de-DE" sz="1400" kern="100" dirty="0">
                          <a:effectLst/>
                        </a:rPr>
                        <a:t>220 </a:t>
                      </a:r>
                      <a:r>
                        <a:rPr lang="de-DE" sz="1400" kern="100" dirty="0" err="1">
                          <a:effectLst/>
                        </a:rPr>
                        <a:t>ns</a:t>
                      </a:r>
                      <a:endParaRPr lang="en-US" sz="1400" kern="100" dirty="0">
                        <a:effectLst/>
                        <a:latin typeface="Carlito"/>
                        <a:ea typeface="Noto Serif SC"/>
                        <a:cs typeface="Noto Sans"/>
                      </a:endParaRPr>
                    </a:p>
                  </a:txBody>
                  <a:tcPr marL="34925" marR="34925" marT="34925" marB="34925"/>
                </a:tc>
                <a:extLst>
                  <a:ext uri="{0D108BD9-81ED-4DB2-BD59-A6C34878D82A}">
                    <a16:rowId xmlns:a16="http://schemas.microsoft.com/office/drawing/2014/main" val="1378596417"/>
                  </a:ext>
                </a:extLst>
              </a:tr>
            </a:tbl>
          </a:graphicData>
        </a:graphic>
      </p:graphicFrame>
      <p:sp>
        <p:nvSpPr>
          <p:cNvPr id="8" name="TextBox 7">
            <a:extLst>
              <a:ext uri="{FF2B5EF4-FFF2-40B4-BE49-F238E27FC236}">
                <a16:creationId xmlns:a16="http://schemas.microsoft.com/office/drawing/2014/main" id="{B1069FC5-E886-4096-96C1-C70DA064CB7E}"/>
              </a:ext>
            </a:extLst>
          </p:cNvPr>
          <p:cNvSpPr txBox="1"/>
          <p:nvPr/>
        </p:nvSpPr>
        <p:spPr>
          <a:xfrm>
            <a:off x="263352" y="260648"/>
            <a:ext cx="9748181" cy="523220"/>
          </a:xfrm>
          <a:prstGeom prst="rect">
            <a:avLst/>
          </a:prstGeom>
          <a:noFill/>
        </p:spPr>
        <p:txBody>
          <a:bodyPr wrap="none" rtlCol="0">
            <a:spAutoFit/>
          </a:bodyPr>
          <a:lstStyle/>
          <a:p>
            <a:r>
              <a:rPr lang="en-US" sz="2800" b="1" dirty="0">
                <a:solidFill>
                  <a:srgbClr val="0070C0"/>
                </a:solidFill>
              </a:rPr>
              <a:t>Requirements for ELBEX main electron beam </a:t>
            </a:r>
            <a:r>
              <a:rPr lang="en-US" sz="2800" b="1" dirty="0" smtClean="0">
                <a:solidFill>
                  <a:srgbClr val="0070C0"/>
                </a:solidFill>
              </a:rPr>
              <a:t>dump (14.05.2025)</a:t>
            </a:r>
            <a:endParaRPr lang="en-US" sz="2800" b="1" dirty="0">
              <a:solidFill>
                <a:srgbClr val="0070C0"/>
              </a:solidFill>
            </a:endParaRPr>
          </a:p>
        </p:txBody>
      </p:sp>
      <p:sp>
        <p:nvSpPr>
          <p:cNvPr id="5" name="TextBox 4"/>
          <p:cNvSpPr txBox="1"/>
          <p:nvPr/>
        </p:nvSpPr>
        <p:spPr>
          <a:xfrm>
            <a:off x="543164" y="770819"/>
            <a:ext cx="11033935" cy="1815882"/>
          </a:xfrm>
          <a:prstGeom prst="rect">
            <a:avLst/>
          </a:prstGeom>
          <a:noFill/>
        </p:spPr>
        <p:txBody>
          <a:bodyPr wrap="square" rtlCol="0">
            <a:spAutoFit/>
          </a:bodyPr>
          <a:lstStyle/>
          <a:p>
            <a:pPr algn="just">
              <a:lnSpc>
                <a:spcPct val="150000"/>
              </a:lnSpc>
            </a:pPr>
            <a:r>
              <a:rPr lang="de-DE" sz="1600" i="1" dirty="0"/>
              <a:t>The </a:t>
            </a:r>
            <a:r>
              <a:rPr lang="de-DE" sz="1600" i="1" dirty="0" err="1"/>
              <a:t>main</a:t>
            </a:r>
            <a:r>
              <a:rPr lang="de-DE" sz="1600" i="1" dirty="0"/>
              <a:t> </a:t>
            </a:r>
            <a:r>
              <a:rPr lang="de-DE" sz="1600" i="1" dirty="0" err="1"/>
              <a:t>electron</a:t>
            </a:r>
            <a:r>
              <a:rPr lang="de-DE" sz="1600" i="1" dirty="0"/>
              <a:t> </a:t>
            </a:r>
            <a:r>
              <a:rPr lang="de-DE" sz="1600" i="1" dirty="0" err="1"/>
              <a:t>dump</a:t>
            </a:r>
            <a:r>
              <a:rPr lang="de-DE" sz="1600" i="1" dirty="0"/>
              <a:t> </a:t>
            </a:r>
            <a:r>
              <a:rPr lang="de-DE" sz="1600" i="1" dirty="0" err="1"/>
              <a:t>is</a:t>
            </a:r>
            <a:r>
              <a:rPr lang="de-DE" sz="1600" i="1" dirty="0"/>
              <a:t> </a:t>
            </a:r>
            <a:r>
              <a:rPr lang="de-DE" sz="1600" i="1" dirty="0" err="1"/>
              <a:t>placed</a:t>
            </a:r>
            <a:r>
              <a:rPr lang="de-DE" sz="1600" i="1" dirty="0"/>
              <a:t> at </a:t>
            </a:r>
            <a:r>
              <a:rPr lang="de-DE" sz="1600" i="1" dirty="0" err="1"/>
              <a:t>the</a:t>
            </a:r>
            <a:r>
              <a:rPr lang="de-DE" sz="1600" i="1" dirty="0"/>
              <a:t> end </a:t>
            </a:r>
            <a:r>
              <a:rPr lang="de-DE" sz="1600" i="1" dirty="0" err="1"/>
              <a:t>of</a:t>
            </a:r>
            <a:r>
              <a:rPr lang="de-DE" sz="1600" i="1" dirty="0"/>
              <a:t> </a:t>
            </a:r>
            <a:r>
              <a:rPr lang="de-DE" sz="1600" i="1" dirty="0" err="1"/>
              <a:t>the</a:t>
            </a:r>
            <a:r>
              <a:rPr lang="de-DE" sz="1600" i="1" dirty="0"/>
              <a:t> ELBEX </a:t>
            </a:r>
            <a:r>
              <a:rPr lang="de-DE" sz="1600" i="1" dirty="0" err="1"/>
              <a:t>user</a:t>
            </a:r>
            <a:r>
              <a:rPr lang="de-DE" sz="1600" i="1" dirty="0"/>
              <a:t> </a:t>
            </a:r>
            <a:r>
              <a:rPr lang="de-DE" sz="1600" i="1" dirty="0" err="1"/>
              <a:t>beamline</a:t>
            </a:r>
            <a:r>
              <a:rPr lang="de-DE" sz="1600" i="1" dirty="0"/>
              <a:t> </a:t>
            </a:r>
            <a:r>
              <a:rPr lang="de-DE" sz="1600" i="1" dirty="0" err="1"/>
              <a:t>located</a:t>
            </a:r>
            <a:r>
              <a:rPr lang="de-DE" sz="1600" i="1" dirty="0"/>
              <a:t> in XTD8. The </a:t>
            </a:r>
            <a:r>
              <a:rPr lang="de-DE" sz="1600" i="1" dirty="0" err="1"/>
              <a:t>electron</a:t>
            </a:r>
            <a:r>
              <a:rPr lang="de-DE" sz="1600" i="1" dirty="0"/>
              <a:t> beam </a:t>
            </a:r>
            <a:r>
              <a:rPr lang="de-DE" sz="1600" i="1" dirty="0" err="1"/>
              <a:t>is</a:t>
            </a:r>
            <a:r>
              <a:rPr lang="de-DE" sz="1600" i="1" dirty="0"/>
              <a:t> </a:t>
            </a:r>
            <a:r>
              <a:rPr lang="de-DE" sz="1600" i="1" dirty="0" err="1"/>
              <a:t>bent</a:t>
            </a:r>
            <a:r>
              <a:rPr lang="de-DE" sz="1600" i="1" dirty="0"/>
              <a:t> </a:t>
            </a:r>
            <a:r>
              <a:rPr lang="de-DE" sz="1600" i="1" dirty="0" err="1"/>
              <a:t>downwards</a:t>
            </a:r>
            <a:r>
              <a:rPr lang="de-DE" sz="1600" i="1" dirty="0"/>
              <a:t> </a:t>
            </a:r>
            <a:r>
              <a:rPr lang="de-DE" sz="1600" i="1" dirty="0" err="1"/>
              <a:t>towards</a:t>
            </a:r>
            <a:r>
              <a:rPr lang="de-DE" sz="1600" i="1" dirty="0"/>
              <a:t> </a:t>
            </a:r>
            <a:r>
              <a:rPr lang="de-DE" sz="1600" i="1" dirty="0" err="1"/>
              <a:t>the</a:t>
            </a:r>
            <a:r>
              <a:rPr lang="de-DE" sz="1600" i="1" dirty="0"/>
              <a:t> </a:t>
            </a:r>
            <a:r>
              <a:rPr lang="de-DE" sz="1600" i="1" dirty="0" err="1"/>
              <a:t>dump</a:t>
            </a:r>
            <a:r>
              <a:rPr lang="de-DE" sz="1600" i="1" dirty="0"/>
              <a:t> </a:t>
            </a:r>
            <a:r>
              <a:rPr lang="de-DE" sz="1600" i="1" dirty="0" err="1"/>
              <a:t>with</a:t>
            </a:r>
            <a:r>
              <a:rPr lang="de-DE" sz="1600" i="1" dirty="0"/>
              <a:t> a permanent </a:t>
            </a:r>
            <a:r>
              <a:rPr lang="de-DE" sz="1600" i="1" dirty="0" err="1"/>
              <a:t>dipole</a:t>
            </a:r>
            <a:r>
              <a:rPr lang="de-DE" sz="1600" i="1" dirty="0"/>
              <a:t> </a:t>
            </a:r>
            <a:r>
              <a:rPr lang="de-DE" sz="1600" i="1" dirty="0" err="1"/>
              <a:t>magnet</a:t>
            </a:r>
            <a:r>
              <a:rPr lang="de-DE" sz="1600" i="1" dirty="0"/>
              <a:t> (</a:t>
            </a:r>
            <a:r>
              <a:rPr lang="de-DE" sz="1600" i="1" dirty="0" err="1"/>
              <a:t>see</a:t>
            </a:r>
            <a:r>
              <a:rPr lang="de-DE" sz="1600" i="1" dirty="0"/>
              <a:t> </a:t>
            </a:r>
            <a:r>
              <a:rPr lang="de-DE" sz="1600" i="1" dirty="0" err="1"/>
              <a:t>sketch</a:t>
            </a:r>
            <a:r>
              <a:rPr lang="de-DE" sz="1600" i="1" dirty="0"/>
              <a:t>). The </a:t>
            </a:r>
            <a:r>
              <a:rPr lang="de-DE" sz="1600" i="1" dirty="0" err="1"/>
              <a:t>dump</a:t>
            </a:r>
            <a:r>
              <a:rPr lang="de-DE" sz="1600" i="1" dirty="0"/>
              <a:t> </a:t>
            </a:r>
            <a:r>
              <a:rPr lang="de-DE" sz="1600" i="1" dirty="0" err="1"/>
              <a:t>is</a:t>
            </a:r>
            <a:r>
              <a:rPr lang="de-DE" sz="1600" i="1" dirty="0"/>
              <a:t> </a:t>
            </a:r>
            <a:r>
              <a:rPr lang="de-DE" sz="1600" i="1" dirty="0" err="1"/>
              <a:t>placed</a:t>
            </a:r>
            <a:r>
              <a:rPr lang="de-DE" sz="1600" i="1" dirty="0"/>
              <a:t> at an angle α </a:t>
            </a:r>
            <a:r>
              <a:rPr lang="de-DE" sz="1600" i="1" dirty="0" err="1"/>
              <a:t>and</a:t>
            </a:r>
            <a:r>
              <a:rPr lang="de-DE" sz="1600" i="1" dirty="0"/>
              <a:t> at a </a:t>
            </a:r>
            <a:r>
              <a:rPr lang="de-DE" sz="1600" i="1" dirty="0" err="1"/>
              <a:t>distance</a:t>
            </a:r>
            <a:r>
              <a:rPr lang="de-DE" sz="1600" i="1" dirty="0"/>
              <a:t> </a:t>
            </a:r>
            <a:r>
              <a:rPr lang="de-DE" sz="1600" i="1" dirty="0" err="1"/>
              <a:t>Δz</a:t>
            </a:r>
            <a:r>
              <a:rPr lang="de-DE" sz="1600" i="1" dirty="0"/>
              <a:t> </a:t>
            </a:r>
            <a:r>
              <a:rPr lang="de-DE" sz="1600" i="1" dirty="0" err="1"/>
              <a:t>from</a:t>
            </a:r>
            <a:r>
              <a:rPr lang="de-DE" sz="1600" i="1" dirty="0"/>
              <a:t> </a:t>
            </a:r>
            <a:r>
              <a:rPr lang="de-DE" sz="1600" i="1" dirty="0" err="1"/>
              <a:t>the</a:t>
            </a:r>
            <a:r>
              <a:rPr lang="de-DE" sz="1600" i="1" dirty="0"/>
              <a:t> permanent </a:t>
            </a:r>
            <a:r>
              <a:rPr lang="de-DE" sz="1600" i="1" dirty="0" err="1"/>
              <a:t>magnet</a:t>
            </a:r>
            <a:r>
              <a:rPr lang="de-DE" sz="1600" i="1" dirty="0"/>
              <a:t> such </a:t>
            </a:r>
            <a:r>
              <a:rPr lang="de-DE" sz="1600" i="1" dirty="0" err="1"/>
              <a:t>that</a:t>
            </a:r>
            <a:r>
              <a:rPr lang="de-DE" sz="1600" i="1" dirty="0"/>
              <a:t> </a:t>
            </a:r>
            <a:r>
              <a:rPr lang="de-DE" sz="1600" i="1" dirty="0" err="1"/>
              <a:t>sufficient</a:t>
            </a:r>
            <a:r>
              <a:rPr lang="de-DE" sz="1600" i="1" dirty="0"/>
              <a:t> </a:t>
            </a:r>
            <a:r>
              <a:rPr lang="de-DE" sz="1600" i="1" dirty="0" err="1"/>
              <a:t>space</a:t>
            </a:r>
            <a:r>
              <a:rPr lang="de-DE" sz="1600" i="1" dirty="0"/>
              <a:t> </a:t>
            </a:r>
            <a:r>
              <a:rPr lang="de-DE" sz="1600" i="1" dirty="0" err="1"/>
              <a:t>Δy</a:t>
            </a:r>
            <a:r>
              <a:rPr lang="de-DE" sz="1600" i="1" dirty="0"/>
              <a:t> </a:t>
            </a:r>
            <a:r>
              <a:rPr lang="de-DE" sz="1600" i="1" dirty="0" err="1"/>
              <a:t>remains</a:t>
            </a:r>
            <a:r>
              <a:rPr lang="de-DE" sz="1600" i="1" dirty="0"/>
              <a:t> </a:t>
            </a:r>
            <a:r>
              <a:rPr lang="de-DE" sz="1600" i="1" dirty="0" err="1"/>
              <a:t>between</a:t>
            </a:r>
            <a:r>
              <a:rPr lang="de-DE" sz="1600" i="1" dirty="0"/>
              <a:t> </a:t>
            </a:r>
            <a:r>
              <a:rPr lang="de-DE" sz="1600" i="1" dirty="0" err="1"/>
              <a:t>the</a:t>
            </a:r>
            <a:r>
              <a:rPr lang="de-DE" sz="1600" i="1" dirty="0"/>
              <a:t> </a:t>
            </a:r>
            <a:r>
              <a:rPr lang="de-DE" sz="1600" i="1" dirty="0" err="1"/>
              <a:t>dump</a:t>
            </a:r>
            <a:r>
              <a:rPr lang="de-DE" sz="1600" i="1" dirty="0"/>
              <a:t> </a:t>
            </a:r>
            <a:r>
              <a:rPr lang="de-DE" sz="1600" i="1" dirty="0" err="1"/>
              <a:t>and</a:t>
            </a:r>
            <a:r>
              <a:rPr lang="de-DE" sz="1600" i="1" dirty="0"/>
              <a:t> </a:t>
            </a:r>
            <a:r>
              <a:rPr lang="de-DE" sz="1600" i="1" dirty="0" err="1"/>
              <a:t>the</a:t>
            </a:r>
            <a:r>
              <a:rPr lang="de-DE" sz="1600" i="1" dirty="0"/>
              <a:t> </a:t>
            </a:r>
            <a:r>
              <a:rPr lang="de-DE" sz="1600" i="1" dirty="0" smtClean="0"/>
              <a:t>X-</a:t>
            </a:r>
            <a:r>
              <a:rPr lang="de-DE" sz="1600" i="1" dirty="0" err="1" smtClean="0"/>
              <a:t>ray</a:t>
            </a:r>
            <a:r>
              <a:rPr lang="de-DE" sz="1600" i="1" dirty="0" smtClean="0"/>
              <a:t> </a:t>
            </a:r>
            <a:r>
              <a:rPr lang="de-DE" sz="1600" i="1" dirty="0"/>
              <a:t>beam </a:t>
            </a:r>
            <a:r>
              <a:rPr lang="de-DE" sz="1600" i="1" dirty="0" err="1"/>
              <a:t>pipe</a:t>
            </a:r>
            <a:r>
              <a:rPr lang="de-DE" sz="1600" i="1" dirty="0"/>
              <a:t> </a:t>
            </a:r>
            <a:r>
              <a:rPr lang="de-DE" sz="1600" i="1" dirty="0" err="1"/>
              <a:t>going</a:t>
            </a:r>
            <a:r>
              <a:rPr lang="de-DE" sz="1600" i="1" dirty="0"/>
              <a:t> at a </a:t>
            </a:r>
            <a:r>
              <a:rPr lang="de-DE" sz="1600" i="1" dirty="0" err="1"/>
              <a:t>height</a:t>
            </a:r>
            <a:r>
              <a:rPr lang="de-DE" sz="1600" i="1" dirty="0"/>
              <a:t> </a:t>
            </a:r>
            <a:r>
              <a:rPr lang="de-DE" sz="1600" i="1" dirty="0" err="1"/>
              <a:t>of</a:t>
            </a:r>
            <a:r>
              <a:rPr lang="de-DE" sz="1600" i="1" dirty="0"/>
              <a:t> 1.4m </a:t>
            </a:r>
            <a:r>
              <a:rPr lang="de-DE" sz="1600" i="1" dirty="0" err="1"/>
              <a:t>above</a:t>
            </a:r>
            <a:r>
              <a:rPr lang="de-DE" sz="1600" i="1" dirty="0"/>
              <a:t> </a:t>
            </a:r>
            <a:r>
              <a:rPr lang="de-DE" sz="1600" i="1" dirty="0" err="1"/>
              <a:t>the</a:t>
            </a:r>
            <a:r>
              <a:rPr lang="de-DE" sz="1600" i="1" dirty="0"/>
              <a:t> </a:t>
            </a:r>
            <a:r>
              <a:rPr lang="de-DE" sz="1600" i="1" dirty="0" err="1"/>
              <a:t>tunnel</a:t>
            </a:r>
            <a:r>
              <a:rPr lang="de-DE" sz="1600" i="1" dirty="0"/>
              <a:t> </a:t>
            </a:r>
            <a:r>
              <a:rPr lang="de-DE" sz="1600" i="1" dirty="0" err="1"/>
              <a:t>floor</a:t>
            </a:r>
            <a:r>
              <a:rPr lang="de-DE" sz="1600" i="1" dirty="0"/>
              <a:t> </a:t>
            </a:r>
            <a:r>
              <a:rPr lang="de-DE" sz="1600" i="1" dirty="0" err="1"/>
              <a:t>straight</a:t>
            </a:r>
            <a:r>
              <a:rPr lang="de-DE" sz="1600" i="1" dirty="0"/>
              <a:t> </a:t>
            </a:r>
            <a:r>
              <a:rPr lang="de-DE" sz="1600" i="1" dirty="0" err="1"/>
              <a:t>towards</a:t>
            </a:r>
            <a:r>
              <a:rPr lang="de-DE" sz="1600" i="1" dirty="0"/>
              <a:t> </a:t>
            </a:r>
            <a:r>
              <a:rPr lang="de-DE" sz="1600" i="1" dirty="0" err="1"/>
              <a:t>the</a:t>
            </a:r>
            <a:r>
              <a:rPr lang="de-DE" sz="1600" i="1" dirty="0"/>
              <a:t> </a:t>
            </a:r>
            <a:r>
              <a:rPr lang="de-DE" sz="1600" i="1" dirty="0" err="1"/>
              <a:t>fusion</a:t>
            </a:r>
            <a:r>
              <a:rPr lang="de-DE" sz="1600" i="1" dirty="0"/>
              <a:t> </a:t>
            </a:r>
            <a:r>
              <a:rPr lang="de-DE" sz="1600" i="1" dirty="0" err="1"/>
              <a:t>area</a:t>
            </a:r>
            <a:r>
              <a:rPr lang="de-DE" sz="1600" i="1" dirty="0"/>
              <a:t> </a:t>
            </a:r>
            <a:r>
              <a:rPr lang="de-DE" sz="1600" i="1" dirty="0" err="1"/>
              <a:t>and</a:t>
            </a:r>
            <a:r>
              <a:rPr lang="de-DE" sz="1600" i="1" dirty="0"/>
              <a:t> </a:t>
            </a:r>
            <a:r>
              <a:rPr lang="de-DE" sz="1600" i="1" dirty="0" err="1"/>
              <a:t>the</a:t>
            </a:r>
            <a:r>
              <a:rPr lang="de-DE" sz="1600" i="1" dirty="0"/>
              <a:t> </a:t>
            </a:r>
            <a:r>
              <a:rPr lang="de-DE" sz="1600" i="1" dirty="0" err="1"/>
              <a:t>Schenefeld</a:t>
            </a:r>
            <a:r>
              <a:rPr lang="de-DE" sz="1600" i="1" dirty="0"/>
              <a:t> hall.</a:t>
            </a:r>
            <a:endParaRPr lang="en-US" sz="1600" i="1" dirty="0"/>
          </a:p>
          <a:p>
            <a:pPr algn="just"/>
            <a:endParaRPr lang="en-US" sz="1600" dirty="0"/>
          </a:p>
        </p:txBody>
      </p:sp>
      <p:pic>
        <p:nvPicPr>
          <p:cNvPr id="9" name="Bild1"/>
          <p:cNvPicPr/>
          <p:nvPr/>
        </p:nvPicPr>
        <p:blipFill>
          <a:blip r:embed="rId2"/>
          <a:stretch>
            <a:fillRect/>
          </a:stretch>
        </p:blipFill>
        <p:spPr bwMode="auto">
          <a:xfrm>
            <a:off x="543164" y="2372016"/>
            <a:ext cx="5844210" cy="3168348"/>
          </a:xfrm>
          <a:prstGeom prst="rect">
            <a:avLst/>
          </a:prstGeom>
        </p:spPr>
      </p:pic>
      <p:sp>
        <p:nvSpPr>
          <p:cNvPr id="7" name="TextBox 6"/>
          <p:cNvSpPr txBox="1"/>
          <p:nvPr/>
        </p:nvSpPr>
        <p:spPr>
          <a:xfrm>
            <a:off x="5027700" y="5540364"/>
            <a:ext cx="6549399" cy="369332"/>
          </a:xfrm>
          <a:prstGeom prst="rect">
            <a:avLst/>
          </a:prstGeom>
          <a:noFill/>
        </p:spPr>
        <p:txBody>
          <a:bodyPr wrap="square" rtlCol="0">
            <a:spAutoFit/>
          </a:bodyPr>
          <a:lstStyle/>
          <a:p>
            <a:r>
              <a:rPr lang="it-IT" b="1" dirty="0" smtClean="0">
                <a:solidFill>
                  <a:srgbClr val="FF0000"/>
                </a:solidFill>
              </a:rPr>
              <a:t>Beam intensity = 6.24 x 10</a:t>
            </a:r>
            <a:r>
              <a:rPr lang="it-IT" b="1" baseline="30000" dirty="0" smtClean="0">
                <a:solidFill>
                  <a:srgbClr val="FF0000"/>
                </a:solidFill>
              </a:rPr>
              <a:t>18</a:t>
            </a:r>
            <a:r>
              <a:rPr lang="it-IT" b="1" dirty="0" smtClean="0">
                <a:solidFill>
                  <a:srgbClr val="FF0000"/>
                </a:solidFill>
              </a:rPr>
              <a:t> x 10</a:t>
            </a:r>
            <a:r>
              <a:rPr lang="it-IT" b="1" baseline="30000" dirty="0" smtClean="0">
                <a:solidFill>
                  <a:srgbClr val="FF0000"/>
                </a:solidFill>
              </a:rPr>
              <a:t>-9</a:t>
            </a:r>
            <a:r>
              <a:rPr lang="it-IT" b="1" dirty="0" smtClean="0">
                <a:solidFill>
                  <a:srgbClr val="FF0000"/>
                </a:solidFill>
              </a:rPr>
              <a:t> x 10 </a:t>
            </a:r>
            <a:r>
              <a:rPr lang="it-IT" b="1" dirty="0">
                <a:solidFill>
                  <a:srgbClr val="FF0000"/>
                </a:solidFill>
              </a:rPr>
              <a:t>x 50 = </a:t>
            </a:r>
            <a:r>
              <a:rPr lang="it-IT" b="1" dirty="0" smtClean="0">
                <a:solidFill>
                  <a:srgbClr val="FF0000"/>
                </a:solidFill>
              </a:rPr>
              <a:t>3.12 </a:t>
            </a:r>
            <a:r>
              <a:rPr lang="it-IT" b="1" dirty="0">
                <a:solidFill>
                  <a:srgbClr val="FF0000"/>
                </a:solidFill>
              </a:rPr>
              <a:t>x </a:t>
            </a:r>
            <a:r>
              <a:rPr lang="it-IT" b="1" dirty="0" smtClean="0">
                <a:solidFill>
                  <a:srgbClr val="FF0000"/>
                </a:solidFill>
              </a:rPr>
              <a:t>10</a:t>
            </a:r>
            <a:r>
              <a:rPr lang="it-IT" b="1" baseline="30000" dirty="0" smtClean="0">
                <a:solidFill>
                  <a:srgbClr val="FF0000"/>
                </a:solidFill>
              </a:rPr>
              <a:t>12</a:t>
            </a:r>
            <a:r>
              <a:rPr lang="it-IT" b="1" dirty="0">
                <a:solidFill>
                  <a:srgbClr val="FF0000"/>
                </a:solidFill>
              </a:rPr>
              <a:t> </a:t>
            </a:r>
            <a:r>
              <a:rPr lang="it-IT" b="1" dirty="0" smtClean="0">
                <a:solidFill>
                  <a:srgbClr val="FF0000"/>
                </a:solidFill>
              </a:rPr>
              <a:t>e</a:t>
            </a:r>
            <a:r>
              <a:rPr lang="it-IT" b="1" baseline="30000" dirty="0" smtClean="0">
                <a:solidFill>
                  <a:srgbClr val="FF0000"/>
                </a:solidFill>
              </a:rPr>
              <a:t>-</a:t>
            </a:r>
            <a:r>
              <a:rPr lang="it-IT" b="1" dirty="0" smtClean="0">
                <a:solidFill>
                  <a:srgbClr val="FF0000"/>
                </a:solidFill>
              </a:rPr>
              <a:t> per sec</a:t>
            </a:r>
            <a:endParaRPr lang="en-US" b="1" dirty="0">
              <a:solidFill>
                <a:srgbClr val="FF0000"/>
              </a:solidFill>
            </a:endParaRPr>
          </a:p>
        </p:txBody>
      </p:sp>
    </p:spTree>
    <p:extLst>
      <p:ext uri="{BB962C8B-B14F-4D97-AF65-F5344CB8AC3E}">
        <p14:creationId xmlns:p14="http://schemas.microsoft.com/office/powerpoint/2010/main" val="4059708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27924871"/>
              </p:ext>
            </p:extLst>
          </p:nvPr>
        </p:nvGraphicFramePr>
        <p:xfrm>
          <a:off x="987609" y="1053809"/>
          <a:ext cx="4110456" cy="2956560"/>
        </p:xfrm>
        <a:graphic>
          <a:graphicData uri="http://schemas.openxmlformats.org/drawingml/2006/table">
            <a:tbl>
              <a:tblPr firstRow="1" bandRow="1">
                <a:tableStyleId>{5C22544A-7EE6-4342-B048-85BDC9FD1C3A}</a:tableStyleId>
              </a:tblPr>
              <a:tblGrid>
                <a:gridCol w="1847467">
                  <a:extLst>
                    <a:ext uri="{9D8B030D-6E8A-4147-A177-3AD203B41FA5}">
                      <a16:colId xmlns:a16="http://schemas.microsoft.com/office/drawing/2014/main" val="3926588817"/>
                    </a:ext>
                  </a:extLst>
                </a:gridCol>
                <a:gridCol w="2262989">
                  <a:extLst>
                    <a:ext uri="{9D8B030D-6E8A-4147-A177-3AD203B41FA5}">
                      <a16:colId xmlns:a16="http://schemas.microsoft.com/office/drawing/2014/main" val="2449300368"/>
                    </a:ext>
                  </a:extLst>
                </a:gridCol>
              </a:tblGrid>
              <a:tr h="370840">
                <a:tc>
                  <a:txBody>
                    <a:bodyPr/>
                    <a:lstStyle/>
                    <a:p>
                      <a:r>
                        <a:rPr lang="en-US" sz="1400" dirty="0"/>
                        <a:t>Parameter</a:t>
                      </a:r>
                    </a:p>
                  </a:txBody>
                  <a:tcPr anchor="ctr"/>
                </a:tc>
                <a:tc>
                  <a:txBody>
                    <a:bodyPr/>
                    <a:lstStyle/>
                    <a:p>
                      <a:r>
                        <a:rPr lang="en-US" sz="1400" dirty="0"/>
                        <a:t>Value</a:t>
                      </a:r>
                    </a:p>
                  </a:txBody>
                  <a:tcPr anchor="ctr"/>
                </a:tc>
                <a:extLst>
                  <a:ext uri="{0D108BD9-81ED-4DB2-BD59-A6C34878D82A}">
                    <a16:rowId xmlns:a16="http://schemas.microsoft.com/office/drawing/2014/main" val="3923461715"/>
                  </a:ext>
                </a:extLst>
              </a:tr>
              <a:tr h="370840">
                <a:tc>
                  <a:txBody>
                    <a:bodyPr/>
                    <a:lstStyle/>
                    <a:p>
                      <a:r>
                        <a:rPr lang="en-US" sz="1400"/>
                        <a:t>Particle</a:t>
                      </a:r>
                    </a:p>
                  </a:txBody>
                  <a:tcPr anchor="ctr"/>
                </a:tc>
                <a:tc>
                  <a:txBody>
                    <a:bodyPr/>
                    <a:lstStyle/>
                    <a:p>
                      <a:r>
                        <a:rPr lang="en-US" sz="1400" dirty="0"/>
                        <a:t>Electron</a:t>
                      </a:r>
                    </a:p>
                  </a:txBody>
                  <a:tcPr anchor="ctr"/>
                </a:tc>
                <a:extLst>
                  <a:ext uri="{0D108BD9-81ED-4DB2-BD59-A6C34878D82A}">
                    <a16:rowId xmlns:a16="http://schemas.microsoft.com/office/drawing/2014/main" val="1331988111"/>
                  </a:ext>
                </a:extLst>
              </a:tr>
              <a:tr h="370840">
                <a:tc>
                  <a:txBody>
                    <a:bodyPr/>
                    <a:lstStyle/>
                    <a:p>
                      <a:r>
                        <a:rPr lang="en-US" sz="1400"/>
                        <a:t>Energy</a:t>
                      </a:r>
                    </a:p>
                  </a:txBody>
                  <a:tcPr anchor="ctr"/>
                </a:tc>
                <a:tc>
                  <a:txBody>
                    <a:bodyPr/>
                    <a:lstStyle/>
                    <a:p>
                      <a:r>
                        <a:rPr lang="en-US" sz="1400" dirty="0" smtClean="0"/>
                        <a:t>40.0 GeV</a:t>
                      </a:r>
                      <a:endParaRPr lang="en-US" sz="1400" dirty="0"/>
                    </a:p>
                  </a:txBody>
                  <a:tcPr anchor="ctr"/>
                </a:tc>
                <a:extLst>
                  <a:ext uri="{0D108BD9-81ED-4DB2-BD59-A6C34878D82A}">
                    <a16:rowId xmlns:a16="http://schemas.microsoft.com/office/drawing/2014/main" val="230583993"/>
                  </a:ext>
                </a:extLst>
              </a:tr>
              <a:tr h="370840">
                <a:tc>
                  <a:txBody>
                    <a:bodyPr/>
                    <a:lstStyle/>
                    <a:p>
                      <a:r>
                        <a:rPr lang="en-US" sz="1400" dirty="0" smtClean="0"/>
                        <a:t>Type</a:t>
                      </a:r>
                      <a:endParaRPr lang="en-US" sz="1400" dirty="0"/>
                    </a:p>
                  </a:txBody>
                  <a:tcPr anchor="ctr"/>
                </a:tc>
                <a:tc>
                  <a:txBody>
                    <a:bodyPr/>
                    <a:lstStyle/>
                    <a:p>
                      <a:r>
                        <a:rPr lang="en-US" sz="1400" dirty="0" smtClean="0"/>
                        <a:t>Gauss</a:t>
                      </a:r>
                      <a:endParaRPr lang="en-US" sz="1400" dirty="0"/>
                    </a:p>
                  </a:txBody>
                  <a:tcPr anchor="ctr"/>
                </a:tc>
                <a:extLst>
                  <a:ext uri="{0D108BD9-81ED-4DB2-BD59-A6C34878D82A}">
                    <a16:rowId xmlns:a16="http://schemas.microsoft.com/office/drawing/2014/main" val="1815901885"/>
                  </a:ext>
                </a:extLst>
              </a:tr>
              <a:tr h="370840">
                <a:tc>
                  <a:txBody>
                    <a:bodyPr/>
                    <a:lstStyle/>
                    <a:p>
                      <a:r>
                        <a:rPr lang="en-US" sz="1400" dirty="0" smtClean="0"/>
                        <a:t>FWHM</a:t>
                      </a:r>
                      <a:endParaRPr lang="en-US" sz="1400" dirty="0"/>
                    </a:p>
                  </a:txBody>
                  <a:tcPr anchor="ctr"/>
                </a:tc>
                <a:tc>
                  <a:txBody>
                    <a:bodyPr/>
                    <a:lstStyle/>
                    <a:p>
                      <a:r>
                        <a:rPr lang="en-US" sz="1400" dirty="0" smtClean="0"/>
                        <a:t>0.1</a:t>
                      </a:r>
                      <a:r>
                        <a:rPr lang="en-US" sz="1400" baseline="0" dirty="0" smtClean="0"/>
                        <a:t> mm</a:t>
                      </a:r>
                      <a:r>
                        <a:rPr lang="ru-RU" sz="1400" baseline="0" dirty="0" smtClean="0"/>
                        <a:t> (0.01 </a:t>
                      </a:r>
                      <a:r>
                        <a:rPr lang="en-US" sz="1400" baseline="0" dirty="0" smtClean="0"/>
                        <a:t>cm</a:t>
                      </a:r>
                      <a:r>
                        <a:rPr lang="ru-RU" sz="1400" baseline="0" dirty="0" smtClean="0"/>
                        <a:t>)</a:t>
                      </a:r>
                      <a:endParaRPr lang="en-US" sz="1400" dirty="0"/>
                    </a:p>
                  </a:txBody>
                  <a:tcPr anchor="ctr"/>
                </a:tc>
                <a:extLst>
                  <a:ext uri="{0D108BD9-81ED-4DB2-BD59-A6C34878D82A}">
                    <a16:rowId xmlns:a16="http://schemas.microsoft.com/office/drawing/2014/main" val="1188614621"/>
                  </a:ext>
                </a:extLst>
              </a:tr>
              <a:tr h="370840">
                <a:tc>
                  <a:txBody>
                    <a:bodyPr/>
                    <a:lstStyle/>
                    <a:p>
                      <a:r>
                        <a:rPr lang="en-US" sz="1400"/>
                        <a:t>Initial position</a:t>
                      </a:r>
                    </a:p>
                  </a:txBody>
                  <a:tcPr anchor="ctr"/>
                </a:tc>
                <a:tc>
                  <a:txBody>
                    <a:bodyPr/>
                    <a:lstStyle/>
                    <a:p>
                      <a:r>
                        <a:rPr lang="en-US" sz="1400" dirty="0" smtClean="0"/>
                        <a:t>X = 0 cm</a:t>
                      </a:r>
                      <a:br>
                        <a:rPr lang="en-US" sz="1400" dirty="0" smtClean="0"/>
                      </a:br>
                      <a:r>
                        <a:rPr lang="en-US" sz="1400" dirty="0" smtClean="0"/>
                        <a:t>Y</a:t>
                      </a:r>
                      <a:r>
                        <a:rPr lang="en-US" sz="1400" baseline="0" dirty="0" smtClean="0"/>
                        <a:t> </a:t>
                      </a:r>
                      <a:r>
                        <a:rPr lang="en-US" sz="1400" dirty="0" smtClean="0"/>
                        <a:t>= -141.82 mm</a:t>
                      </a:r>
                    </a:p>
                    <a:p>
                      <a:r>
                        <a:rPr lang="en-US" sz="1400" dirty="0" smtClean="0"/>
                        <a:t>Z = 3069480.0 mm</a:t>
                      </a:r>
                      <a:endParaRPr lang="en-US" sz="1400" dirty="0"/>
                    </a:p>
                  </a:txBody>
                  <a:tcPr anchor="ctr"/>
                </a:tc>
                <a:extLst>
                  <a:ext uri="{0D108BD9-81ED-4DB2-BD59-A6C34878D82A}">
                    <a16:rowId xmlns:a16="http://schemas.microsoft.com/office/drawing/2014/main" val="1378596417"/>
                  </a:ext>
                </a:extLst>
              </a:tr>
              <a:tr h="370840">
                <a:tc>
                  <a:txBody>
                    <a:bodyPr/>
                    <a:lstStyle/>
                    <a:p>
                      <a:r>
                        <a:rPr lang="en-US" sz="1400" dirty="0" smtClean="0"/>
                        <a:t>beam incident tilting</a:t>
                      </a:r>
                      <a:endParaRPr lang="en-US" sz="1400" dirty="0"/>
                    </a:p>
                  </a:txBody>
                  <a:tcPr anchor="ctr"/>
                </a:tc>
                <a:tc>
                  <a:txBody>
                    <a:bodyPr/>
                    <a:lstStyle/>
                    <a:p>
                      <a:r>
                        <a:rPr lang="en-US" sz="1400" dirty="0" smtClean="0"/>
                        <a:t>Cos Y ~ </a:t>
                      </a:r>
                      <a:r>
                        <a:rPr lang="en-US" sz="1400" dirty="0" smtClean="0"/>
                        <a:t>2.235 </a:t>
                      </a:r>
                      <a:r>
                        <a:rPr lang="en-US" sz="1400" dirty="0" smtClean="0"/>
                        <a:t>degrees</a:t>
                      </a:r>
                      <a:endParaRPr lang="en-US" sz="1400" dirty="0"/>
                    </a:p>
                  </a:txBody>
                  <a:tcPr anchor="ctr"/>
                </a:tc>
                <a:extLst>
                  <a:ext uri="{0D108BD9-81ED-4DB2-BD59-A6C34878D82A}">
                    <a16:rowId xmlns:a16="http://schemas.microsoft.com/office/drawing/2014/main" val="1222519800"/>
                  </a:ext>
                </a:extLst>
              </a:tr>
            </a:tbl>
          </a:graphicData>
        </a:graphic>
      </p:graphicFrame>
      <p:sp>
        <p:nvSpPr>
          <p:cNvPr id="8" name="TextBox 7">
            <a:extLst>
              <a:ext uri="{FF2B5EF4-FFF2-40B4-BE49-F238E27FC236}">
                <a16:creationId xmlns:a16="http://schemas.microsoft.com/office/drawing/2014/main" id="{B1069FC5-E886-4096-96C1-C70DA064CB7E}"/>
              </a:ext>
            </a:extLst>
          </p:cNvPr>
          <p:cNvSpPr txBox="1"/>
          <p:nvPr/>
        </p:nvSpPr>
        <p:spPr>
          <a:xfrm>
            <a:off x="263352" y="260648"/>
            <a:ext cx="2818016" cy="523220"/>
          </a:xfrm>
          <a:prstGeom prst="rect">
            <a:avLst/>
          </a:prstGeom>
          <a:noFill/>
        </p:spPr>
        <p:txBody>
          <a:bodyPr wrap="none" rtlCol="0">
            <a:spAutoFit/>
          </a:bodyPr>
          <a:lstStyle/>
          <a:p>
            <a:r>
              <a:rPr lang="en-US" sz="2800" b="1" dirty="0">
                <a:solidFill>
                  <a:srgbClr val="0070C0"/>
                </a:solidFill>
              </a:rPr>
              <a:t>Beam </a:t>
            </a:r>
            <a:r>
              <a:rPr lang="en-US" sz="2800" b="1" dirty="0" smtClean="0">
                <a:solidFill>
                  <a:srgbClr val="0070C0"/>
                </a:solidFill>
              </a:rPr>
              <a:t>Parameters</a:t>
            </a:r>
            <a:endParaRPr lang="en-US" sz="2800" b="1" dirty="0">
              <a:solidFill>
                <a:srgbClr val="0070C0"/>
              </a:solidFill>
            </a:endParaRPr>
          </a:p>
        </p:txBody>
      </p:sp>
      <p:pic>
        <p:nvPicPr>
          <p:cNvPr id="2" name="Picture 1"/>
          <p:cNvPicPr>
            <a:picLocks noChangeAspect="1"/>
          </p:cNvPicPr>
          <p:nvPr/>
        </p:nvPicPr>
        <p:blipFill>
          <a:blip r:embed="rId2"/>
          <a:stretch>
            <a:fillRect/>
          </a:stretch>
        </p:blipFill>
        <p:spPr>
          <a:xfrm>
            <a:off x="987609" y="4523238"/>
            <a:ext cx="7910412" cy="1890300"/>
          </a:xfrm>
          <a:prstGeom prst="rect">
            <a:avLst/>
          </a:prstGeom>
        </p:spPr>
      </p:pic>
      <p:pic>
        <p:nvPicPr>
          <p:cNvPr id="6" name="Picture 5"/>
          <p:cNvPicPr>
            <a:picLocks noChangeAspect="1"/>
          </p:cNvPicPr>
          <p:nvPr/>
        </p:nvPicPr>
        <p:blipFill>
          <a:blip r:embed="rId3"/>
          <a:stretch>
            <a:fillRect/>
          </a:stretch>
        </p:blipFill>
        <p:spPr>
          <a:xfrm>
            <a:off x="6096000" y="1049419"/>
            <a:ext cx="5499467" cy="2990462"/>
          </a:xfrm>
          <a:prstGeom prst="rect">
            <a:avLst/>
          </a:prstGeom>
        </p:spPr>
      </p:pic>
    </p:spTree>
    <p:extLst>
      <p:ext uri="{BB962C8B-B14F-4D97-AF65-F5344CB8AC3E}">
        <p14:creationId xmlns:p14="http://schemas.microsoft.com/office/powerpoint/2010/main" val="1002663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6973" t="8315" r="11388" b="4807"/>
          <a:stretch/>
        </p:blipFill>
        <p:spPr>
          <a:xfrm>
            <a:off x="6149128" y="1858912"/>
            <a:ext cx="5740800" cy="468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16</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5133328" cy="523220"/>
          </a:xfrm>
          <a:prstGeom prst="rect">
            <a:avLst/>
          </a:prstGeom>
          <a:noFill/>
        </p:spPr>
        <p:txBody>
          <a:bodyPr wrap="none" rtlCol="0">
            <a:spAutoFit/>
          </a:bodyPr>
          <a:lstStyle/>
          <a:p>
            <a:r>
              <a:rPr lang="en-US" sz="2800" b="1" dirty="0" smtClean="0">
                <a:solidFill>
                  <a:srgbClr val="0070C0"/>
                </a:solidFill>
              </a:rPr>
              <a:t>Radiation Resistance of materials</a:t>
            </a:r>
          </a:p>
        </p:txBody>
      </p:sp>
      <p:graphicFrame>
        <p:nvGraphicFramePr>
          <p:cNvPr id="32" name="Table 31"/>
          <p:cNvGraphicFramePr>
            <a:graphicFrameLocks noGrp="1"/>
          </p:cNvGraphicFramePr>
          <p:nvPr>
            <p:extLst>
              <p:ext uri="{D42A27DB-BD31-4B8C-83A1-F6EECF244321}">
                <p14:modId xmlns:p14="http://schemas.microsoft.com/office/powerpoint/2010/main" val="3566040395"/>
              </p:ext>
            </p:extLst>
          </p:nvPr>
        </p:nvGraphicFramePr>
        <p:xfrm>
          <a:off x="6430321" y="674324"/>
          <a:ext cx="5528387" cy="1112520"/>
        </p:xfrm>
        <a:graphic>
          <a:graphicData uri="http://schemas.openxmlformats.org/drawingml/2006/table">
            <a:tbl>
              <a:tblPr firstRow="1" bandRow="1">
                <a:tableStyleId>{5C22544A-7EE6-4342-B048-85BDC9FD1C3A}</a:tableStyleId>
              </a:tblPr>
              <a:tblGrid>
                <a:gridCol w="1336548">
                  <a:extLst>
                    <a:ext uri="{9D8B030D-6E8A-4147-A177-3AD203B41FA5}">
                      <a16:colId xmlns:a16="http://schemas.microsoft.com/office/drawing/2014/main" val="2288664306"/>
                    </a:ext>
                  </a:extLst>
                </a:gridCol>
                <a:gridCol w="2191766">
                  <a:extLst>
                    <a:ext uri="{9D8B030D-6E8A-4147-A177-3AD203B41FA5}">
                      <a16:colId xmlns:a16="http://schemas.microsoft.com/office/drawing/2014/main" val="4103385747"/>
                    </a:ext>
                  </a:extLst>
                </a:gridCol>
                <a:gridCol w="2000073">
                  <a:extLst>
                    <a:ext uri="{9D8B030D-6E8A-4147-A177-3AD203B41FA5}">
                      <a16:colId xmlns:a16="http://schemas.microsoft.com/office/drawing/2014/main" val="362935665"/>
                    </a:ext>
                  </a:extLst>
                </a:gridCol>
              </a:tblGrid>
              <a:tr h="370840">
                <a:tc>
                  <a:txBody>
                    <a:bodyPr/>
                    <a:lstStyle/>
                    <a:p>
                      <a:r>
                        <a:rPr lang="it-IT" sz="1200" dirty="0" smtClean="0"/>
                        <a:t>Material</a:t>
                      </a:r>
                      <a:endParaRPr lang="en-US" sz="1200" dirty="0"/>
                    </a:p>
                  </a:txBody>
                  <a:tcPr/>
                </a:tc>
                <a:tc>
                  <a:txBody>
                    <a:bodyPr/>
                    <a:lstStyle/>
                    <a:p>
                      <a:r>
                        <a:rPr lang="en-US" sz="1200" dirty="0" smtClean="0"/>
                        <a:t>Energy deposition limit</a:t>
                      </a:r>
                      <a:r>
                        <a:rPr lang="ru-RU" sz="1200" dirty="0" smtClean="0"/>
                        <a:t> (</a:t>
                      </a:r>
                      <a:r>
                        <a:rPr lang="it-IT" sz="1200" dirty="0" smtClean="0"/>
                        <a:t>theor.</a:t>
                      </a:r>
                      <a:r>
                        <a:rPr lang="ru-RU"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Energy deposition (sim.)</a:t>
                      </a:r>
                      <a:endParaRPr lang="en-US" sz="1200" dirty="0"/>
                    </a:p>
                  </a:txBody>
                  <a:tcPr/>
                </a:tc>
                <a:extLst>
                  <a:ext uri="{0D108BD9-81ED-4DB2-BD59-A6C34878D82A}">
                    <a16:rowId xmlns:a16="http://schemas.microsoft.com/office/drawing/2014/main" val="2107838406"/>
                  </a:ext>
                </a:extLst>
              </a:tr>
              <a:tr h="370840">
                <a:tc>
                  <a:txBody>
                    <a:bodyPr/>
                    <a:lstStyle/>
                    <a:p>
                      <a:pPr algn="ctr"/>
                      <a:r>
                        <a:rPr lang="it-IT" sz="1200" dirty="0" smtClean="0"/>
                        <a:t>Al</a:t>
                      </a:r>
                      <a:r>
                        <a:rPr lang="ru-RU" sz="1200" dirty="0" smtClean="0"/>
                        <a:t> (</a:t>
                      </a:r>
                      <a:r>
                        <a:rPr lang="el-GR" sz="1200" dirty="0" smtClean="0"/>
                        <a:t>ρ</a:t>
                      </a:r>
                      <a:r>
                        <a:rPr lang="ru-RU" sz="1200" dirty="0" smtClean="0"/>
                        <a:t>=2.7</a:t>
                      </a:r>
                      <a:r>
                        <a:rPr lang="it-IT" sz="1200" dirty="0" smtClean="0"/>
                        <a:t> g</a:t>
                      </a:r>
                      <a:r>
                        <a:rPr lang="en-US" sz="1200" dirty="0" smtClean="0"/>
                        <a:t>/cm</a:t>
                      </a:r>
                      <a:r>
                        <a:rPr lang="en-US" sz="1200" baseline="30000" dirty="0" smtClean="0"/>
                        <a:t>3</a:t>
                      </a:r>
                      <a:r>
                        <a:rPr lang="ru-RU" sz="1200" dirty="0" smtClean="0"/>
                        <a:t>)</a:t>
                      </a:r>
                      <a:endParaRPr lang="en-US" sz="1200" dirty="0"/>
                    </a:p>
                  </a:txBody>
                  <a:tcPr/>
                </a:tc>
                <a:tc>
                  <a:txBody>
                    <a:bodyPr/>
                    <a:lstStyle/>
                    <a:p>
                      <a:pPr algn="ctr"/>
                      <a:r>
                        <a:rPr lang="it-IT" sz="1200" dirty="0" smtClean="0">
                          <a:solidFill>
                            <a:schemeClr val="tx1"/>
                          </a:solidFill>
                        </a:rPr>
                        <a:t>100</a:t>
                      </a:r>
                      <a:r>
                        <a:rPr lang="it-IT" sz="1200" baseline="0" dirty="0" smtClean="0">
                          <a:solidFill>
                            <a:schemeClr val="tx1"/>
                          </a:solidFill>
                        </a:rPr>
                        <a:t> </a:t>
                      </a:r>
                      <a:r>
                        <a:rPr lang="en-US" sz="1200" baseline="0" dirty="0" smtClean="0">
                          <a:solidFill>
                            <a:schemeClr val="tx1"/>
                          </a:solidFill>
                        </a:rPr>
                        <a:t>– 200 J/g</a:t>
                      </a:r>
                      <a:endParaRPr lang="en-US" sz="1200" dirty="0">
                        <a:solidFill>
                          <a:schemeClr val="tx1"/>
                        </a:solidFill>
                      </a:endParaRPr>
                    </a:p>
                  </a:txBody>
                  <a:tcPr/>
                </a:tc>
                <a:tc>
                  <a:txBody>
                    <a:bodyPr/>
                    <a:lstStyle/>
                    <a:p>
                      <a:pPr algn="ctr"/>
                      <a:r>
                        <a:rPr lang="it-IT" sz="1200" b="1" dirty="0" smtClean="0"/>
                        <a:t>17 J/g</a:t>
                      </a:r>
                      <a:endParaRPr lang="en-US" sz="1200" b="1" dirty="0"/>
                    </a:p>
                  </a:txBody>
                  <a:tcPr/>
                </a:tc>
                <a:extLst>
                  <a:ext uri="{0D108BD9-81ED-4DB2-BD59-A6C34878D82A}">
                    <a16:rowId xmlns:a16="http://schemas.microsoft.com/office/drawing/2014/main" val="1893977704"/>
                  </a:ext>
                </a:extLst>
              </a:tr>
              <a:tr h="370840">
                <a:tc>
                  <a:txBody>
                    <a:bodyPr/>
                    <a:lstStyle/>
                    <a:p>
                      <a:pPr algn="ctr"/>
                      <a:r>
                        <a:rPr lang="it-IT" sz="1200" dirty="0" smtClean="0"/>
                        <a:t>Cu </a:t>
                      </a:r>
                      <a:r>
                        <a:rPr lang="ru-RU" sz="1200" dirty="0" smtClean="0"/>
                        <a:t>(</a:t>
                      </a:r>
                      <a:r>
                        <a:rPr lang="el-GR" sz="1200" dirty="0" smtClean="0"/>
                        <a:t>ρ</a:t>
                      </a:r>
                      <a:r>
                        <a:rPr lang="ru-RU" sz="1200" dirty="0" smtClean="0"/>
                        <a:t>=</a:t>
                      </a:r>
                      <a:r>
                        <a:rPr lang="en-US" sz="1200" dirty="0" smtClean="0"/>
                        <a:t>8.96 </a:t>
                      </a:r>
                      <a:r>
                        <a:rPr lang="it-IT" sz="1200" dirty="0" smtClean="0"/>
                        <a:t>g</a:t>
                      </a:r>
                      <a:r>
                        <a:rPr lang="en-US" sz="1200" dirty="0" smtClean="0"/>
                        <a:t>/cm</a:t>
                      </a:r>
                      <a:r>
                        <a:rPr lang="en-US" sz="1200" baseline="30000" dirty="0" smtClean="0"/>
                        <a:t>3</a:t>
                      </a:r>
                      <a:r>
                        <a:rPr lang="ru-RU" sz="1200" dirty="0" smtClean="0"/>
                        <a:t>)</a:t>
                      </a:r>
                      <a:endParaRPr lang="en-US" sz="1200" dirty="0"/>
                    </a:p>
                  </a:txBody>
                  <a:tcPr/>
                </a:tc>
                <a:tc>
                  <a:txBody>
                    <a:bodyPr/>
                    <a:lstStyle/>
                    <a:p>
                      <a:pPr algn="ctr"/>
                      <a:r>
                        <a:rPr lang="en-US" sz="1200" dirty="0" smtClean="0">
                          <a:solidFill>
                            <a:schemeClr val="tx1"/>
                          </a:solidFill>
                        </a:rPr>
                        <a:t>500 – 1000 J/g</a:t>
                      </a:r>
                      <a:endParaRPr lang="en-US" sz="12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smtClean="0"/>
                        <a:t>36 J/g</a:t>
                      </a:r>
                      <a:endParaRPr lang="en-US" sz="1200" b="1" dirty="0" smtClean="0"/>
                    </a:p>
                  </a:txBody>
                  <a:tcPr/>
                </a:tc>
                <a:extLst>
                  <a:ext uri="{0D108BD9-81ED-4DB2-BD59-A6C34878D82A}">
                    <a16:rowId xmlns:a16="http://schemas.microsoft.com/office/drawing/2014/main" val="3256596479"/>
                  </a:ext>
                </a:extLst>
              </a:tr>
            </a:tbl>
          </a:graphicData>
        </a:graphic>
      </p:graphicFrame>
      <p:grpSp>
        <p:nvGrpSpPr>
          <p:cNvPr id="18" name="Group 17"/>
          <p:cNvGrpSpPr/>
          <p:nvPr/>
        </p:nvGrpSpPr>
        <p:grpSpPr>
          <a:xfrm>
            <a:off x="74690" y="1779365"/>
            <a:ext cx="6130161" cy="4576985"/>
            <a:chOff x="367683" y="2117516"/>
            <a:chExt cx="6130161" cy="4576985"/>
          </a:xfrm>
        </p:grpSpPr>
        <p:grpSp>
          <p:nvGrpSpPr>
            <p:cNvPr id="3" name="Group 2"/>
            <p:cNvGrpSpPr/>
            <p:nvPr/>
          </p:nvGrpSpPr>
          <p:grpSpPr>
            <a:xfrm>
              <a:off x="367683" y="2117516"/>
              <a:ext cx="6130161" cy="4576985"/>
              <a:chOff x="367683" y="2117516"/>
              <a:chExt cx="6130161" cy="4576985"/>
            </a:xfrm>
          </p:grpSpPr>
          <p:grpSp>
            <p:nvGrpSpPr>
              <p:cNvPr id="17" name="Group 16"/>
              <p:cNvGrpSpPr/>
              <p:nvPr/>
            </p:nvGrpSpPr>
            <p:grpSpPr>
              <a:xfrm>
                <a:off x="367683" y="2117516"/>
                <a:ext cx="6130161" cy="4576985"/>
                <a:chOff x="367683" y="2117516"/>
                <a:chExt cx="6130161" cy="4576985"/>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610" t="8098" r="28888" b="6350"/>
                <a:stretch/>
              </p:blipFill>
              <p:spPr>
                <a:xfrm>
                  <a:off x="3216000" y="2134751"/>
                  <a:ext cx="2880000" cy="223353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6083" t="8358" r="28198" b="6608"/>
                <a:stretch/>
              </p:blipFill>
              <p:spPr>
                <a:xfrm>
                  <a:off x="367683" y="4454849"/>
                  <a:ext cx="2880000" cy="221130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6503" t="8229" r="28859" b="6479"/>
                <a:stretch/>
              </p:blipFill>
              <p:spPr>
                <a:xfrm>
                  <a:off x="3216000" y="4429529"/>
                  <a:ext cx="2880000" cy="226194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5769" t="8877" r="29518" b="6998"/>
                <a:stretch/>
              </p:blipFill>
              <p:spPr>
                <a:xfrm>
                  <a:off x="367683" y="2137550"/>
                  <a:ext cx="2880000" cy="222793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82310" t="8229" r="9487" b="6479"/>
                <a:stretch/>
              </p:blipFill>
              <p:spPr>
                <a:xfrm>
                  <a:off x="6064318" y="4426501"/>
                  <a:ext cx="433526" cy="2268000"/>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82310" t="8229" r="9487" b="6479"/>
                <a:stretch/>
              </p:blipFill>
              <p:spPr>
                <a:xfrm>
                  <a:off x="6064318" y="2117516"/>
                  <a:ext cx="433526" cy="2268000"/>
                </a:xfrm>
                <a:prstGeom prst="rect">
                  <a:avLst/>
                </a:prstGeom>
              </p:spPr>
            </p:pic>
          </p:grpSp>
          <p:sp>
            <p:nvSpPr>
              <p:cNvPr id="2" name="TextBox 1"/>
              <p:cNvSpPr txBox="1"/>
              <p:nvPr/>
            </p:nvSpPr>
            <p:spPr>
              <a:xfrm>
                <a:off x="518900" y="3878622"/>
                <a:ext cx="309700" cy="276999"/>
              </a:xfrm>
              <a:prstGeom prst="rect">
                <a:avLst/>
              </a:prstGeom>
              <a:noFill/>
            </p:spPr>
            <p:txBody>
              <a:bodyPr wrap="none" rtlCol="0">
                <a:spAutoFit/>
              </a:bodyPr>
              <a:lstStyle/>
              <a:p>
                <a:r>
                  <a:rPr lang="en-US" sz="1200" dirty="0" smtClean="0"/>
                  <a:t>Al</a:t>
                </a:r>
                <a:endParaRPr lang="en-US" sz="1200" dirty="0"/>
              </a:p>
            </p:txBody>
          </p:sp>
          <p:sp>
            <p:nvSpPr>
              <p:cNvPr id="22" name="TextBox 21"/>
              <p:cNvSpPr txBox="1"/>
              <p:nvPr/>
            </p:nvSpPr>
            <p:spPr>
              <a:xfrm>
                <a:off x="518900" y="6217850"/>
                <a:ext cx="309700" cy="276999"/>
              </a:xfrm>
              <a:prstGeom prst="rect">
                <a:avLst/>
              </a:prstGeom>
              <a:noFill/>
            </p:spPr>
            <p:txBody>
              <a:bodyPr wrap="none" rtlCol="0">
                <a:spAutoFit/>
              </a:bodyPr>
              <a:lstStyle/>
              <a:p>
                <a:r>
                  <a:rPr lang="en-US" sz="1200" dirty="0" smtClean="0"/>
                  <a:t>Al</a:t>
                </a:r>
                <a:endParaRPr lang="en-US" sz="1200" dirty="0"/>
              </a:p>
            </p:txBody>
          </p:sp>
          <p:sp>
            <p:nvSpPr>
              <p:cNvPr id="23" name="TextBox 22"/>
              <p:cNvSpPr txBox="1"/>
              <p:nvPr/>
            </p:nvSpPr>
            <p:spPr>
              <a:xfrm>
                <a:off x="3398796" y="3878622"/>
                <a:ext cx="309700" cy="276999"/>
              </a:xfrm>
              <a:prstGeom prst="rect">
                <a:avLst/>
              </a:prstGeom>
              <a:noFill/>
            </p:spPr>
            <p:txBody>
              <a:bodyPr wrap="none" rtlCol="0">
                <a:spAutoFit/>
              </a:bodyPr>
              <a:lstStyle/>
              <a:p>
                <a:r>
                  <a:rPr lang="en-US" sz="1200" dirty="0" smtClean="0"/>
                  <a:t>Al</a:t>
                </a:r>
                <a:endParaRPr lang="en-US" sz="1200" dirty="0"/>
              </a:p>
            </p:txBody>
          </p:sp>
          <p:sp>
            <p:nvSpPr>
              <p:cNvPr id="24" name="TextBox 23"/>
              <p:cNvSpPr txBox="1"/>
              <p:nvPr/>
            </p:nvSpPr>
            <p:spPr>
              <a:xfrm>
                <a:off x="3398796" y="6217850"/>
                <a:ext cx="309700" cy="276999"/>
              </a:xfrm>
              <a:prstGeom prst="rect">
                <a:avLst/>
              </a:prstGeom>
              <a:noFill/>
            </p:spPr>
            <p:txBody>
              <a:bodyPr wrap="none" rtlCol="0">
                <a:spAutoFit/>
              </a:bodyPr>
              <a:lstStyle/>
              <a:p>
                <a:r>
                  <a:rPr lang="en-US" sz="1200" dirty="0" smtClean="0"/>
                  <a:t>Al</a:t>
                </a:r>
                <a:endParaRPr lang="en-US" sz="1200" dirty="0"/>
              </a:p>
            </p:txBody>
          </p:sp>
          <p:sp>
            <p:nvSpPr>
              <p:cNvPr id="25" name="TextBox 24"/>
              <p:cNvSpPr txBox="1"/>
              <p:nvPr/>
            </p:nvSpPr>
            <p:spPr>
              <a:xfrm>
                <a:off x="2774416" y="3878622"/>
                <a:ext cx="346570" cy="276999"/>
              </a:xfrm>
              <a:prstGeom prst="rect">
                <a:avLst/>
              </a:prstGeom>
              <a:noFill/>
            </p:spPr>
            <p:txBody>
              <a:bodyPr wrap="none" rtlCol="0">
                <a:spAutoFit/>
              </a:bodyPr>
              <a:lstStyle/>
              <a:p>
                <a:r>
                  <a:rPr lang="en-US" sz="1200" dirty="0" smtClean="0">
                    <a:solidFill>
                      <a:schemeClr val="bg1">
                        <a:lumMod val="85000"/>
                      </a:schemeClr>
                    </a:solidFill>
                  </a:rPr>
                  <a:t>Cu</a:t>
                </a:r>
                <a:endParaRPr lang="en-US" sz="1200" dirty="0">
                  <a:solidFill>
                    <a:schemeClr val="bg1">
                      <a:lumMod val="85000"/>
                    </a:schemeClr>
                  </a:solidFill>
                </a:endParaRPr>
              </a:p>
            </p:txBody>
          </p:sp>
          <p:sp>
            <p:nvSpPr>
              <p:cNvPr id="27" name="TextBox 26"/>
              <p:cNvSpPr txBox="1"/>
              <p:nvPr/>
            </p:nvSpPr>
            <p:spPr>
              <a:xfrm>
                <a:off x="2774416" y="6217850"/>
                <a:ext cx="346570" cy="276999"/>
              </a:xfrm>
              <a:prstGeom prst="rect">
                <a:avLst/>
              </a:prstGeom>
              <a:noFill/>
            </p:spPr>
            <p:txBody>
              <a:bodyPr wrap="none" rtlCol="0">
                <a:spAutoFit/>
              </a:bodyPr>
              <a:lstStyle/>
              <a:p>
                <a:r>
                  <a:rPr lang="en-US" sz="1200" dirty="0" smtClean="0">
                    <a:solidFill>
                      <a:schemeClr val="bg1">
                        <a:lumMod val="85000"/>
                      </a:schemeClr>
                    </a:solidFill>
                  </a:rPr>
                  <a:t>Cu</a:t>
                </a:r>
                <a:endParaRPr lang="en-US" sz="1200" dirty="0">
                  <a:solidFill>
                    <a:schemeClr val="bg1">
                      <a:lumMod val="85000"/>
                    </a:schemeClr>
                  </a:solidFill>
                </a:endParaRPr>
              </a:p>
            </p:txBody>
          </p:sp>
          <p:sp>
            <p:nvSpPr>
              <p:cNvPr id="29" name="TextBox 28"/>
              <p:cNvSpPr txBox="1"/>
              <p:nvPr/>
            </p:nvSpPr>
            <p:spPr>
              <a:xfrm>
                <a:off x="5654312" y="3878622"/>
                <a:ext cx="346570" cy="276999"/>
              </a:xfrm>
              <a:prstGeom prst="rect">
                <a:avLst/>
              </a:prstGeom>
              <a:noFill/>
            </p:spPr>
            <p:txBody>
              <a:bodyPr wrap="none" rtlCol="0">
                <a:spAutoFit/>
              </a:bodyPr>
              <a:lstStyle/>
              <a:p>
                <a:r>
                  <a:rPr lang="en-US" sz="1200" dirty="0" smtClean="0">
                    <a:solidFill>
                      <a:schemeClr val="bg1">
                        <a:lumMod val="85000"/>
                      </a:schemeClr>
                    </a:solidFill>
                  </a:rPr>
                  <a:t>Cu</a:t>
                </a:r>
                <a:endParaRPr lang="en-US" sz="1200" dirty="0">
                  <a:solidFill>
                    <a:schemeClr val="bg1">
                      <a:lumMod val="85000"/>
                    </a:schemeClr>
                  </a:solidFill>
                </a:endParaRPr>
              </a:p>
            </p:txBody>
          </p:sp>
          <p:sp>
            <p:nvSpPr>
              <p:cNvPr id="30" name="TextBox 29"/>
              <p:cNvSpPr txBox="1"/>
              <p:nvPr/>
            </p:nvSpPr>
            <p:spPr>
              <a:xfrm>
                <a:off x="5654312" y="6217850"/>
                <a:ext cx="346570" cy="276999"/>
              </a:xfrm>
              <a:prstGeom prst="rect">
                <a:avLst/>
              </a:prstGeom>
              <a:noFill/>
            </p:spPr>
            <p:txBody>
              <a:bodyPr wrap="none" rtlCol="0">
                <a:spAutoFit/>
              </a:bodyPr>
              <a:lstStyle/>
              <a:p>
                <a:r>
                  <a:rPr lang="en-US" sz="1200" dirty="0" smtClean="0">
                    <a:solidFill>
                      <a:schemeClr val="bg1">
                        <a:lumMod val="85000"/>
                      </a:schemeClr>
                    </a:solidFill>
                  </a:rPr>
                  <a:t>Cu</a:t>
                </a:r>
                <a:endParaRPr lang="en-US" sz="1200" dirty="0">
                  <a:solidFill>
                    <a:schemeClr val="bg1">
                      <a:lumMod val="85000"/>
                    </a:schemeClr>
                  </a:solidFill>
                </a:endParaRPr>
              </a:p>
            </p:txBody>
          </p:sp>
        </p:grpSp>
        <p:sp>
          <p:nvSpPr>
            <p:cNvPr id="12" name="Rectangle 11"/>
            <p:cNvSpPr/>
            <p:nvPr/>
          </p:nvSpPr>
          <p:spPr>
            <a:xfrm>
              <a:off x="518900" y="2256456"/>
              <a:ext cx="689612" cy="307777"/>
            </a:xfrm>
            <a:prstGeom prst="rect">
              <a:avLst/>
            </a:prstGeom>
          </p:spPr>
          <p:txBody>
            <a:bodyPr wrap="none">
              <a:spAutoFit/>
            </a:bodyPr>
            <a:lstStyle/>
            <a:p>
              <a:r>
                <a:rPr lang="en-US" sz="1400" b="1" dirty="0"/>
                <a:t>10 um </a:t>
              </a:r>
            </a:p>
          </p:txBody>
        </p:sp>
        <p:sp>
          <p:nvSpPr>
            <p:cNvPr id="49" name="Rectangle 48"/>
            <p:cNvSpPr/>
            <p:nvPr/>
          </p:nvSpPr>
          <p:spPr>
            <a:xfrm>
              <a:off x="3368726" y="2256455"/>
              <a:ext cx="780983" cy="307777"/>
            </a:xfrm>
            <a:prstGeom prst="rect">
              <a:avLst/>
            </a:prstGeom>
          </p:spPr>
          <p:txBody>
            <a:bodyPr wrap="none">
              <a:spAutoFit/>
            </a:bodyPr>
            <a:lstStyle/>
            <a:p>
              <a:r>
                <a:rPr lang="en-US" sz="1400" b="1" dirty="0" smtClean="0"/>
                <a:t>100 </a:t>
              </a:r>
              <a:r>
                <a:rPr lang="en-US" sz="1400" b="1" dirty="0"/>
                <a:t>um </a:t>
              </a:r>
            </a:p>
          </p:txBody>
        </p:sp>
        <p:sp>
          <p:nvSpPr>
            <p:cNvPr id="50" name="Rectangle 49"/>
            <p:cNvSpPr/>
            <p:nvPr/>
          </p:nvSpPr>
          <p:spPr>
            <a:xfrm>
              <a:off x="518900" y="4561012"/>
              <a:ext cx="647934" cy="307777"/>
            </a:xfrm>
            <a:prstGeom prst="rect">
              <a:avLst/>
            </a:prstGeom>
          </p:spPr>
          <p:txBody>
            <a:bodyPr wrap="none">
              <a:spAutoFit/>
            </a:bodyPr>
            <a:lstStyle/>
            <a:p>
              <a:r>
                <a:rPr lang="en-US" sz="1400" b="1" dirty="0" smtClean="0"/>
                <a:t>1 mm </a:t>
              </a:r>
              <a:endParaRPr lang="en-US" sz="1400" b="1" dirty="0"/>
            </a:p>
          </p:txBody>
        </p:sp>
        <p:sp>
          <p:nvSpPr>
            <p:cNvPr id="51" name="Rectangle 50"/>
            <p:cNvSpPr/>
            <p:nvPr/>
          </p:nvSpPr>
          <p:spPr>
            <a:xfrm>
              <a:off x="3368726" y="4561012"/>
              <a:ext cx="739305" cy="307777"/>
            </a:xfrm>
            <a:prstGeom prst="rect">
              <a:avLst/>
            </a:prstGeom>
          </p:spPr>
          <p:txBody>
            <a:bodyPr wrap="none">
              <a:spAutoFit/>
            </a:bodyPr>
            <a:lstStyle/>
            <a:p>
              <a:r>
                <a:rPr lang="en-US" sz="1400" b="1" dirty="0" smtClean="0"/>
                <a:t>10 mm </a:t>
              </a:r>
              <a:endParaRPr lang="en-US" sz="1400" b="1" dirty="0"/>
            </a:p>
          </p:txBody>
        </p:sp>
      </p:grpSp>
      <p:sp>
        <p:nvSpPr>
          <p:cNvPr id="53" name="Oval 52"/>
          <p:cNvSpPr/>
          <p:nvPr/>
        </p:nvSpPr>
        <p:spPr>
          <a:xfrm>
            <a:off x="8331425" y="2406761"/>
            <a:ext cx="477078" cy="1272209"/>
          </a:xfrm>
          <a:prstGeom prst="ellipse">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55" name="Straight Arrow Connector 54"/>
          <p:cNvCxnSpPr>
            <a:stCxn id="53" idx="7"/>
            <a:endCxn id="56" idx="3"/>
          </p:cNvCxnSpPr>
          <p:nvPr/>
        </p:nvCxnSpPr>
        <p:spPr>
          <a:xfrm flipV="1">
            <a:off x="8738637" y="1671153"/>
            <a:ext cx="1972468" cy="921919"/>
          </a:xfrm>
          <a:prstGeom prst="straightConnector1">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cxnSp>
      <p:sp>
        <p:nvSpPr>
          <p:cNvPr id="56" name="Oval 55"/>
          <p:cNvSpPr/>
          <p:nvPr/>
        </p:nvSpPr>
        <p:spPr>
          <a:xfrm>
            <a:off x="10600836" y="996851"/>
            <a:ext cx="752964" cy="789994"/>
          </a:xfrm>
          <a:prstGeom prst="ellipse">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62" name="Group 61"/>
          <p:cNvGrpSpPr/>
          <p:nvPr/>
        </p:nvGrpSpPr>
        <p:grpSpPr>
          <a:xfrm>
            <a:off x="223648" y="983912"/>
            <a:ext cx="5716029" cy="645187"/>
            <a:chOff x="223648" y="983912"/>
            <a:chExt cx="5716029" cy="645187"/>
          </a:xfrm>
        </p:grpSpPr>
        <p:pic>
          <p:nvPicPr>
            <p:cNvPr id="58" name="Picture 57"/>
            <p:cNvPicPr>
              <a:picLocks noChangeAspect="1"/>
            </p:cNvPicPr>
            <p:nvPr/>
          </p:nvPicPr>
          <p:blipFill>
            <a:blip r:embed="rId7"/>
            <a:stretch>
              <a:fillRect/>
            </a:stretch>
          </p:blipFill>
          <p:spPr>
            <a:xfrm>
              <a:off x="223648" y="983912"/>
              <a:ext cx="5716029" cy="593758"/>
            </a:xfrm>
            <a:prstGeom prst="rect">
              <a:avLst/>
            </a:prstGeom>
          </p:spPr>
        </p:pic>
        <p:sp>
          <p:nvSpPr>
            <p:cNvPr id="60" name="TextBox 59"/>
            <p:cNvSpPr txBox="1"/>
            <p:nvPr/>
          </p:nvSpPr>
          <p:spPr>
            <a:xfrm>
              <a:off x="2626656" y="1321322"/>
              <a:ext cx="402674" cy="307777"/>
            </a:xfrm>
            <a:prstGeom prst="rect">
              <a:avLst/>
            </a:prstGeom>
            <a:noFill/>
          </p:spPr>
          <p:txBody>
            <a:bodyPr wrap="none" rtlCol="0">
              <a:spAutoFit/>
            </a:bodyPr>
            <a:lstStyle/>
            <a:p>
              <a:r>
                <a:rPr lang="en-US" sz="1400" b="1" dirty="0" smtClean="0">
                  <a:solidFill>
                    <a:srgbClr val="FF0000"/>
                  </a:solidFill>
                </a:rPr>
                <a:t>cm</a:t>
              </a:r>
              <a:endParaRPr lang="en-US" sz="1400" b="1" dirty="0">
                <a:solidFill>
                  <a:srgbClr val="FF0000"/>
                </a:solidFill>
              </a:endParaRPr>
            </a:p>
          </p:txBody>
        </p:sp>
        <p:sp>
          <p:nvSpPr>
            <p:cNvPr id="61" name="TextBox 60"/>
            <p:cNvSpPr txBox="1"/>
            <p:nvPr/>
          </p:nvSpPr>
          <p:spPr>
            <a:xfrm>
              <a:off x="5301610" y="1312928"/>
              <a:ext cx="402674" cy="307777"/>
            </a:xfrm>
            <a:prstGeom prst="rect">
              <a:avLst/>
            </a:prstGeom>
            <a:noFill/>
          </p:spPr>
          <p:txBody>
            <a:bodyPr wrap="none" rtlCol="0">
              <a:spAutoFit/>
            </a:bodyPr>
            <a:lstStyle/>
            <a:p>
              <a:r>
                <a:rPr lang="en-US" sz="1400" b="1" dirty="0" smtClean="0">
                  <a:solidFill>
                    <a:srgbClr val="FF0000"/>
                  </a:solidFill>
                </a:rPr>
                <a:t>cm</a:t>
              </a:r>
              <a:endParaRPr lang="en-US" sz="1400" b="1" dirty="0">
                <a:solidFill>
                  <a:srgbClr val="FF0000"/>
                </a:solidFill>
              </a:endParaRPr>
            </a:p>
          </p:txBody>
        </p:sp>
      </p:grpSp>
      <p:cxnSp>
        <p:nvCxnSpPr>
          <p:cNvPr id="69" name="Straight Connector 68"/>
          <p:cNvCxnSpPr/>
          <p:nvPr/>
        </p:nvCxnSpPr>
        <p:spPr>
          <a:xfrm>
            <a:off x="6901732" y="3387253"/>
            <a:ext cx="481053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0525209" y="3029464"/>
            <a:ext cx="1213024" cy="369332"/>
          </a:xfrm>
          <a:prstGeom prst="rect">
            <a:avLst/>
          </a:prstGeom>
          <a:noFill/>
        </p:spPr>
        <p:txBody>
          <a:bodyPr wrap="none" rtlCol="0">
            <a:spAutoFit/>
          </a:bodyPr>
          <a:lstStyle/>
          <a:p>
            <a:r>
              <a:rPr lang="en-US" dirty="0" smtClean="0">
                <a:solidFill>
                  <a:srgbClr val="FF0000"/>
                </a:solidFill>
              </a:rPr>
              <a:t>15 J/g limit</a:t>
            </a:r>
            <a:endParaRPr lang="en-US" dirty="0">
              <a:solidFill>
                <a:srgbClr val="FF0000"/>
              </a:solidFill>
            </a:endParaRPr>
          </a:p>
        </p:txBody>
      </p:sp>
    </p:spTree>
    <p:extLst>
      <p:ext uri="{BB962C8B-B14F-4D97-AF65-F5344CB8AC3E}">
        <p14:creationId xmlns:p14="http://schemas.microsoft.com/office/powerpoint/2010/main" val="1817703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17</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8069068" cy="523220"/>
          </a:xfrm>
          <a:prstGeom prst="rect">
            <a:avLst/>
          </a:prstGeom>
          <a:noFill/>
        </p:spPr>
        <p:txBody>
          <a:bodyPr wrap="none" rtlCol="0">
            <a:spAutoFit/>
          </a:bodyPr>
          <a:lstStyle/>
          <a:p>
            <a:r>
              <a:rPr lang="en-US" sz="2800" b="1" dirty="0" smtClean="0">
                <a:solidFill>
                  <a:srgbClr val="0070C0"/>
                </a:solidFill>
              </a:rPr>
              <a:t>Simulation results: heat maps dose rate in the tunnel</a:t>
            </a:r>
            <a:endParaRPr lang="en-US" sz="2800" b="1" dirty="0">
              <a:solidFill>
                <a:srgbClr val="0070C0"/>
              </a:solidFill>
            </a:endParaRPr>
          </a:p>
        </p:txBody>
      </p:sp>
      <p:pic>
        <p:nvPicPr>
          <p:cNvPr id="2" name="Picture 1"/>
          <p:cNvPicPr>
            <a:picLocks noChangeAspect="1"/>
          </p:cNvPicPr>
          <p:nvPr/>
        </p:nvPicPr>
        <p:blipFill>
          <a:blip r:embed="rId2"/>
          <a:stretch>
            <a:fillRect/>
          </a:stretch>
        </p:blipFill>
        <p:spPr>
          <a:xfrm>
            <a:off x="1217875" y="1212270"/>
            <a:ext cx="9756250" cy="5468510"/>
          </a:xfrm>
          <a:prstGeom prst="rect">
            <a:avLst/>
          </a:prstGeom>
        </p:spPr>
      </p:pic>
      <p:sp>
        <p:nvSpPr>
          <p:cNvPr id="6" name="TextBox 5"/>
          <p:cNvSpPr txBox="1"/>
          <p:nvPr/>
        </p:nvSpPr>
        <p:spPr>
          <a:xfrm>
            <a:off x="3231722" y="802243"/>
            <a:ext cx="5728556" cy="369332"/>
          </a:xfrm>
          <a:prstGeom prst="rect">
            <a:avLst/>
          </a:prstGeom>
          <a:noFill/>
        </p:spPr>
        <p:txBody>
          <a:bodyPr wrap="none" rtlCol="0">
            <a:spAutoFit/>
          </a:bodyPr>
          <a:lstStyle/>
          <a:p>
            <a:r>
              <a:rPr lang="en-US" i="1" dirty="0">
                <a:solidFill>
                  <a:schemeClr val="bg2">
                    <a:lumMod val="50000"/>
                  </a:schemeClr>
                </a:solidFill>
              </a:rPr>
              <a:t>Thanks to Ted Liang for his help with the model and advice.</a:t>
            </a:r>
          </a:p>
        </p:txBody>
      </p:sp>
    </p:spTree>
    <p:extLst>
      <p:ext uri="{BB962C8B-B14F-4D97-AF65-F5344CB8AC3E}">
        <p14:creationId xmlns:p14="http://schemas.microsoft.com/office/powerpoint/2010/main" val="270232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18</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3573992" cy="523220"/>
          </a:xfrm>
          <a:prstGeom prst="rect">
            <a:avLst/>
          </a:prstGeom>
          <a:noFill/>
        </p:spPr>
        <p:txBody>
          <a:bodyPr wrap="none" rtlCol="0">
            <a:spAutoFit/>
          </a:bodyPr>
          <a:lstStyle/>
          <a:p>
            <a:r>
              <a:rPr lang="en-US" sz="2800" b="1" dirty="0" smtClean="0">
                <a:solidFill>
                  <a:srgbClr val="0070C0"/>
                </a:solidFill>
              </a:rPr>
              <a:t>Residual Decay: 1 hour</a:t>
            </a:r>
            <a:endParaRPr lang="en-US" sz="2800" b="1" dirty="0">
              <a:solidFill>
                <a:srgbClr val="0070C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1596510"/>
            <a:ext cx="6095238" cy="457142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437" y="1596511"/>
            <a:ext cx="6095238" cy="4571429"/>
          </a:xfrm>
          <a:prstGeom prst="rect">
            <a:avLst/>
          </a:prstGeom>
        </p:spPr>
      </p:pic>
      <p:pic>
        <p:nvPicPr>
          <p:cNvPr id="19" name="Picture 18"/>
          <p:cNvPicPr>
            <a:picLocks noChangeAspect="1"/>
          </p:cNvPicPr>
          <p:nvPr/>
        </p:nvPicPr>
        <p:blipFill rotWithShape="1">
          <a:blip r:embed="rId4"/>
          <a:srcRect l="19216" r="17252"/>
          <a:stretch/>
        </p:blipFill>
        <p:spPr>
          <a:xfrm>
            <a:off x="5269467" y="522258"/>
            <a:ext cx="1653066" cy="1501190"/>
          </a:xfrm>
          <a:prstGeom prst="rect">
            <a:avLst/>
          </a:prstGeom>
        </p:spPr>
      </p:pic>
      <p:sp>
        <p:nvSpPr>
          <p:cNvPr id="20" name="TextBox 19"/>
          <p:cNvSpPr txBox="1"/>
          <p:nvPr/>
        </p:nvSpPr>
        <p:spPr>
          <a:xfrm>
            <a:off x="2489285" y="1596509"/>
            <a:ext cx="1118191" cy="369332"/>
          </a:xfrm>
          <a:prstGeom prst="rect">
            <a:avLst/>
          </a:prstGeom>
          <a:noFill/>
        </p:spPr>
        <p:txBody>
          <a:bodyPr wrap="none" rtlCol="0">
            <a:spAutoFit/>
          </a:bodyPr>
          <a:lstStyle/>
          <a:p>
            <a:r>
              <a:rPr lang="en-US" dirty="0" smtClean="0"/>
              <a:t>Front side</a:t>
            </a:r>
            <a:endParaRPr lang="en-US" dirty="0"/>
          </a:p>
        </p:txBody>
      </p:sp>
      <p:sp>
        <p:nvSpPr>
          <p:cNvPr id="21" name="TextBox 20"/>
          <p:cNvSpPr txBox="1"/>
          <p:nvPr/>
        </p:nvSpPr>
        <p:spPr>
          <a:xfrm>
            <a:off x="8602507" y="1596509"/>
            <a:ext cx="1055097" cy="369332"/>
          </a:xfrm>
          <a:prstGeom prst="rect">
            <a:avLst/>
          </a:prstGeom>
          <a:noFill/>
        </p:spPr>
        <p:txBody>
          <a:bodyPr wrap="none" rtlCol="0">
            <a:spAutoFit/>
          </a:bodyPr>
          <a:lstStyle/>
          <a:p>
            <a:r>
              <a:rPr lang="en-US" dirty="0" smtClean="0"/>
              <a:t>Back side</a:t>
            </a:r>
            <a:endParaRPr lang="en-US" dirty="0"/>
          </a:p>
        </p:txBody>
      </p:sp>
    </p:spTree>
    <p:extLst>
      <p:ext uri="{BB962C8B-B14F-4D97-AF65-F5344CB8AC3E}">
        <p14:creationId xmlns:p14="http://schemas.microsoft.com/office/powerpoint/2010/main" val="3289253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19</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3573992" cy="523220"/>
          </a:xfrm>
          <a:prstGeom prst="rect">
            <a:avLst/>
          </a:prstGeom>
          <a:noFill/>
        </p:spPr>
        <p:txBody>
          <a:bodyPr wrap="none" rtlCol="0">
            <a:spAutoFit/>
          </a:bodyPr>
          <a:lstStyle/>
          <a:p>
            <a:r>
              <a:rPr lang="en-US" sz="2800" b="1" dirty="0" smtClean="0">
                <a:solidFill>
                  <a:srgbClr val="0070C0"/>
                </a:solidFill>
              </a:rPr>
              <a:t>Residual Decay: 1 hour</a:t>
            </a:r>
            <a:endParaRPr lang="en-US" sz="2800" b="1" dirty="0">
              <a:solidFill>
                <a:srgbClr val="0070C0"/>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96510"/>
            <a:ext cx="6095238" cy="457142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6511"/>
            <a:ext cx="6095238" cy="4571429"/>
          </a:xfrm>
          <a:prstGeom prst="rect">
            <a:avLst/>
          </a:prstGeom>
        </p:spPr>
      </p:pic>
      <p:pic>
        <p:nvPicPr>
          <p:cNvPr id="9" name="Picture 8"/>
          <p:cNvPicPr>
            <a:picLocks noChangeAspect="1"/>
          </p:cNvPicPr>
          <p:nvPr/>
        </p:nvPicPr>
        <p:blipFill rotWithShape="1">
          <a:blip r:embed="rId4"/>
          <a:srcRect l="19216" r="17252"/>
          <a:stretch/>
        </p:blipFill>
        <p:spPr>
          <a:xfrm>
            <a:off x="5269467" y="522258"/>
            <a:ext cx="1653066" cy="1501190"/>
          </a:xfrm>
          <a:prstGeom prst="rect">
            <a:avLst/>
          </a:prstGeom>
        </p:spPr>
      </p:pic>
      <p:sp>
        <p:nvSpPr>
          <p:cNvPr id="15" name="TextBox 14"/>
          <p:cNvSpPr txBox="1"/>
          <p:nvPr/>
        </p:nvSpPr>
        <p:spPr>
          <a:xfrm>
            <a:off x="2559568" y="1596509"/>
            <a:ext cx="976101" cy="369332"/>
          </a:xfrm>
          <a:prstGeom prst="rect">
            <a:avLst/>
          </a:prstGeom>
          <a:noFill/>
        </p:spPr>
        <p:txBody>
          <a:bodyPr wrap="none" rtlCol="0">
            <a:spAutoFit/>
          </a:bodyPr>
          <a:lstStyle/>
          <a:p>
            <a:r>
              <a:rPr lang="en-US" dirty="0" smtClean="0"/>
              <a:t>Left side</a:t>
            </a:r>
            <a:endParaRPr lang="en-US" dirty="0"/>
          </a:p>
        </p:txBody>
      </p:sp>
      <p:sp>
        <p:nvSpPr>
          <p:cNvPr id="16" name="TextBox 15"/>
          <p:cNvSpPr txBox="1"/>
          <p:nvPr/>
        </p:nvSpPr>
        <p:spPr>
          <a:xfrm>
            <a:off x="8667206" y="1596509"/>
            <a:ext cx="952825" cy="369332"/>
          </a:xfrm>
          <a:prstGeom prst="rect">
            <a:avLst/>
          </a:prstGeom>
          <a:noFill/>
        </p:spPr>
        <p:txBody>
          <a:bodyPr wrap="none" rtlCol="0">
            <a:spAutoFit/>
          </a:bodyPr>
          <a:lstStyle/>
          <a:p>
            <a:r>
              <a:rPr lang="en-US" dirty="0" smtClean="0"/>
              <a:t>Top side</a:t>
            </a:r>
            <a:endParaRPr lang="en-US" dirty="0"/>
          </a:p>
        </p:txBody>
      </p:sp>
    </p:spTree>
    <p:extLst>
      <p:ext uri="{BB962C8B-B14F-4D97-AF65-F5344CB8AC3E}">
        <p14:creationId xmlns:p14="http://schemas.microsoft.com/office/powerpoint/2010/main" val="418143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63352" y="1089458"/>
            <a:ext cx="4792436" cy="5094639"/>
            <a:chOff x="6891492" y="688483"/>
            <a:chExt cx="4792436" cy="5094639"/>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718" r="31322" b="14007"/>
            <a:stretch/>
          </p:blipFill>
          <p:spPr>
            <a:xfrm>
              <a:off x="6891492" y="688483"/>
              <a:ext cx="4792436" cy="5094639"/>
            </a:xfrm>
            <a:prstGeom prst="rect">
              <a:avLst/>
            </a:prstGeom>
          </p:spPr>
        </p:pic>
        <p:sp>
          <p:nvSpPr>
            <p:cNvPr id="7" name="TextBox 6"/>
            <p:cNvSpPr txBox="1"/>
            <p:nvPr/>
          </p:nvSpPr>
          <p:spPr>
            <a:xfrm>
              <a:off x="7358247" y="4658629"/>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a:t>Reg_5</a:t>
              </a:r>
            </a:p>
          </p:txBody>
        </p:sp>
        <p:cxnSp>
          <p:nvCxnSpPr>
            <p:cNvPr id="11" name="Elbow Connector 10"/>
            <p:cNvCxnSpPr>
              <a:stCxn id="20" idx="1"/>
            </p:cNvCxnSpPr>
            <p:nvPr/>
          </p:nvCxnSpPr>
          <p:spPr>
            <a:xfrm rot="10800000" flipV="1">
              <a:off x="9337127" y="1512408"/>
              <a:ext cx="216035" cy="427208"/>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2"/>
            </p:cNvCxnSpPr>
            <p:nvPr/>
          </p:nvCxnSpPr>
          <p:spPr>
            <a:xfrm rot="16200000" flipH="1">
              <a:off x="7764203" y="4807486"/>
              <a:ext cx="169764" cy="395269"/>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553161" y="1381603"/>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a:t>Reg_3</a:t>
              </a:r>
            </a:p>
          </p:txBody>
        </p:sp>
        <p:cxnSp>
          <p:nvCxnSpPr>
            <p:cNvPr id="23" name="Elbow Connector 22"/>
            <p:cNvCxnSpPr>
              <a:stCxn id="24" idx="1"/>
            </p:cNvCxnSpPr>
            <p:nvPr/>
          </p:nvCxnSpPr>
          <p:spPr>
            <a:xfrm rot="10800000" flipV="1">
              <a:off x="10336696" y="2786539"/>
              <a:ext cx="723900" cy="330372"/>
            </a:xfrm>
            <a:prstGeom prst="bentConnector3">
              <a:avLst>
                <a:gd name="adj1" fmla="val 50000"/>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060596" y="2655734"/>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Reg_1</a:t>
              </a:r>
              <a:endParaRPr lang="en-US" sz="1100" dirty="0">
                <a:solidFill>
                  <a:prstClr val="black"/>
                </a:solidFill>
              </a:endParaRPr>
            </a:p>
          </p:txBody>
        </p:sp>
        <p:cxnSp>
          <p:nvCxnSpPr>
            <p:cNvPr id="36" name="Elbow Connector 35"/>
            <p:cNvCxnSpPr>
              <a:stCxn id="37" idx="2"/>
            </p:cNvCxnSpPr>
            <p:nvPr/>
          </p:nvCxnSpPr>
          <p:spPr>
            <a:xfrm rot="16200000" flipH="1">
              <a:off x="8154239" y="3219415"/>
              <a:ext cx="246777" cy="665945"/>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51451" y="3167390"/>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Reg_2</a:t>
              </a:r>
              <a:endParaRPr lang="en-US" sz="1100" dirty="0">
                <a:solidFill>
                  <a:prstClr val="black"/>
                </a:solidFill>
              </a:endParaRPr>
            </a:p>
          </p:txBody>
        </p:sp>
        <p:cxnSp>
          <p:nvCxnSpPr>
            <p:cNvPr id="40" name="Elbow Connector 39"/>
            <p:cNvCxnSpPr>
              <a:stCxn id="41" idx="0"/>
            </p:cNvCxnSpPr>
            <p:nvPr/>
          </p:nvCxnSpPr>
          <p:spPr>
            <a:xfrm rot="16200000" flipV="1">
              <a:off x="8725829" y="3979698"/>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49945" y="4397019"/>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Reg_6</a:t>
              </a:r>
              <a:endParaRPr lang="en-US" sz="1100" dirty="0">
                <a:solidFill>
                  <a:prstClr val="black"/>
                </a:solidFill>
              </a:endParaRPr>
            </a:p>
          </p:txBody>
        </p:sp>
        <p:cxnSp>
          <p:nvCxnSpPr>
            <p:cNvPr id="44" name="Elbow Connector 43"/>
            <p:cNvCxnSpPr>
              <a:stCxn id="45" idx="0"/>
            </p:cNvCxnSpPr>
            <p:nvPr/>
          </p:nvCxnSpPr>
          <p:spPr>
            <a:xfrm rot="16200000" flipV="1">
              <a:off x="9659277" y="3489233"/>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783393" y="3906554"/>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Reg_7</a:t>
              </a:r>
              <a:endParaRPr lang="en-US" sz="1100" dirty="0">
                <a:solidFill>
                  <a:prstClr val="black"/>
                </a:solidFill>
              </a:endParaRPr>
            </a:p>
          </p:txBody>
        </p:sp>
        <p:cxnSp>
          <p:nvCxnSpPr>
            <p:cNvPr id="46" name="Elbow Connector 45"/>
            <p:cNvCxnSpPr>
              <a:stCxn id="47" idx="0"/>
            </p:cNvCxnSpPr>
            <p:nvPr/>
          </p:nvCxnSpPr>
          <p:spPr>
            <a:xfrm rot="16200000" flipV="1">
              <a:off x="10643276" y="3582866"/>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767392" y="4000187"/>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Reg_8</a:t>
              </a:r>
              <a:endParaRPr lang="en-US" sz="1100" dirty="0">
                <a:solidFill>
                  <a:prstClr val="black"/>
                </a:solidFill>
              </a:endParaRPr>
            </a:p>
          </p:txBody>
        </p:sp>
        <p:cxnSp>
          <p:nvCxnSpPr>
            <p:cNvPr id="48" name="Elbow Connector 47"/>
            <p:cNvCxnSpPr>
              <a:stCxn id="49" idx="3"/>
            </p:cNvCxnSpPr>
            <p:nvPr/>
          </p:nvCxnSpPr>
          <p:spPr>
            <a:xfrm>
              <a:off x="9510091" y="2839626"/>
              <a:ext cx="135835" cy="432900"/>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923683" y="2708821"/>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smtClean="0"/>
                <a:t>Reg_4</a:t>
              </a:r>
              <a:endParaRPr lang="en-US" dirty="0"/>
            </a:p>
          </p:txBody>
        </p:sp>
      </p:grpSp>
      <p:sp>
        <p:nvSpPr>
          <p:cNvPr id="4" name="Slide Number Placeholder 3"/>
          <p:cNvSpPr>
            <a:spLocks noGrp="1"/>
          </p:cNvSpPr>
          <p:nvPr>
            <p:ph type="sldNum" sz="quarter" idx="12"/>
          </p:nvPr>
        </p:nvSpPr>
        <p:spPr/>
        <p:txBody>
          <a:bodyPr/>
          <a:lstStyle/>
          <a:p>
            <a:fld id="{EBBA4472-F842-4EA0-94C8-9D62062CA9D8}" type="slidenum">
              <a:rPr lang="en-US" smtClean="0"/>
              <a:t>2</a:t>
            </a:fld>
            <a:endParaRPr lang="en-US"/>
          </a:p>
        </p:txBody>
      </p:sp>
      <p:graphicFrame>
        <p:nvGraphicFramePr>
          <p:cNvPr id="6" name="Table 5"/>
          <p:cNvGraphicFramePr>
            <a:graphicFrameLocks noGrp="1"/>
          </p:cNvGraphicFramePr>
          <p:nvPr>
            <p:extLst/>
          </p:nvPr>
        </p:nvGraphicFramePr>
        <p:xfrm>
          <a:off x="5406911" y="1782578"/>
          <a:ext cx="6572558" cy="3337560"/>
        </p:xfrm>
        <a:graphic>
          <a:graphicData uri="http://schemas.openxmlformats.org/drawingml/2006/table">
            <a:tbl>
              <a:tblPr firstRow="1" bandRow="1">
                <a:tableStyleId>{5C22544A-7EE6-4342-B048-85BDC9FD1C3A}</a:tableStyleId>
              </a:tblPr>
              <a:tblGrid>
                <a:gridCol w="2356231">
                  <a:extLst>
                    <a:ext uri="{9D8B030D-6E8A-4147-A177-3AD203B41FA5}">
                      <a16:colId xmlns:a16="http://schemas.microsoft.com/office/drawing/2014/main" val="2044462171"/>
                    </a:ext>
                  </a:extLst>
                </a:gridCol>
                <a:gridCol w="1499665">
                  <a:extLst>
                    <a:ext uri="{9D8B030D-6E8A-4147-A177-3AD203B41FA5}">
                      <a16:colId xmlns:a16="http://schemas.microsoft.com/office/drawing/2014/main" val="2864431383"/>
                    </a:ext>
                  </a:extLst>
                </a:gridCol>
                <a:gridCol w="1499665">
                  <a:extLst>
                    <a:ext uri="{9D8B030D-6E8A-4147-A177-3AD203B41FA5}">
                      <a16:colId xmlns:a16="http://schemas.microsoft.com/office/drawing/2014/main" val="3571330351"/>
                    </a:ext>
                  </a:extLst>
                </a:gridCol>
                <a:gridCol w="1216997">
                  <a:extLst>
                    <a:ext uri="{9D8B030D-6E8A-4147-A177-3AD203B41FA5}">
                      <a16:colId xmlns:a16="http://schemas.microsoft.com/office/drawing/2014/main" val="1745116300"/>
                    </a:ext>
                  </a:extLst>
                </a:gridCol>
              </a:tblGrid>
              <a:tr h="370840">
                <a:tc>
                  <a:txBody>
                    <a:bodyPr/>
                    <a:lstStyle/>
                    <a:p>
                      <a:r>
                        <a:rPr lang="en-US" sz="1400" dirty="0" smtClean="0"/>
                        <a:t>Element</a:t>
                      </a:r>
                      <a:endParaRPr lang="en-US" sz="1400" dirty="0"/>
                    </a:p>
                  </a:txBody>
                  <a:tcPr/>
                </a:tc>
                <a:tc>
                  <a:txBody>
                    <a:bodyPr/>
                    <a:lstStyle/>
                    <a:p>
                      <a:r>
                        <a:rPr lang="en-US" sz="1400" b="1" kern="1200" dirty="0" smtClean="0">
                          <a:solidFill>
                            <a:schemeClr val="lt1"/>
                          </a:solidFill>
                          <a:latin typeface="+mn-lt"/>
                          <a:ea typeface="+mn-ea"/>
                          <a:cs typeface="+mn-cs"/>
                        </a:rPr>
                        <a:t>Dimensions, mm</a:t>
                      </a:r>
                      <a:endParaRPr lang="en-US" sz="1400" b="1" kern="1200" dirty="0">
                        <a:solidFill>
                          <a:schemeClr val="lt1"/>
                        </a:solidFill>
                        <a:latin typeface="+mn-lt"/>
                        <a:ea typeface="+mn-ea"/>
                        <a:cs typeface="+mn-cs"/>
                      </a:endParaRPr>
                    </a:p>
                  </a:txBody>
                  <a:tcPr/>
                </a:tc>
                <a:tc>
                  <a:txBody>
                    <a:bodyPr/>
                    <a:lstStyle/>
                    <a:p>
                      <a:r>
                        <a:rPr lang="en-US" sz="1400" dirty="0" smtClean="0"/>
                        <a:t>Material</a:t>
                      </a:r>
                      <a:endParaRPr lang="en-US" sz="1400" dirty="0"/>
                    </a:p>
                  </a:txBody>
                  <a:tcPr/>
                </a:tc>
                <a:tc>
                  <a:txBody>
                    <a:bodyPr/>
                    <a:lstStyle/>
                    <a:p>
                      <a:r>
                        <a:rPr lang="en-US" sz="1400" dirty="0" smtClean="0"/>
                        <a:t>Model region</a:t>
                      </a:r>
                      <a:endParaRPr lang="en-US" sz="1400" dirty="0"/>
                    </a:p>
                  </a:txBody>
                  <a:tcPr/>
                </a:tc>
                <a:extLst>
                  <a:ext uri="{0D108BD9-81ED-4DB2-BD59-A6C34878D82A}">
                    <a16:rowId xmlns:a16="http://schemas.microsoft.com/office/drawing/2014/main" val="3723532844"/>
                  </a:ext>
                </a:extLst>
              </a:tr>
              <a:tr h="370840">
                <a:tc>
                  <a:txBody>
                    <a:bodyPr/>
                    <a:lstStyle/>
                    <a:p>
                      <a:r>
                        <a:rPr lang="en-US" sz="1400" dirty="0" smtClean="0"/>
                        <a:t>Top Concrete Shield (TCS)</a:t>
                      </a:r>
                      <a:endParaRPr lang="en-US" sz="1400" dirty="0"/>
                    </a:p>
                  </a:txBody>
                  <a:tcPr/>
                </a:tc>
                <a:tc rowSpan="2">
                  <a:txBody>
                    <a:bodyPr/>
                    <a:lstStyle/>
                    <a:p>
                      <a:r>
                        <a:rPr lang="pt-BR" sz="1400" kern="1200" dirty="0" smtClean="0">
                          <a:solidFill>
                            <a:schemeClr val="dk1"/>
                          </a:solidFill>
                          <a:latin typeface="+mn-lt"/>
                          <a:ea typeface="+mn-ea"/>
                          <a:cs typeface="+mn-cs"/>
                        </a:rPr>
                        <a:t>950 x 1200 x h530</a:t>
                      </a:r>
                      <a:endParaRPr lang="en-US" sz="1400" kern="1200" dirty="0">
                        <a:solidFill>
                          <a:schemeClr val="dk1"/>
                        </a:solidFill>
                        <a:latin typeface="+mn-lt"/>
                        <a:ea typeface="+mn-ea"/>
                        <a:cs typeface="+mn-cs"/>
                      </a:endParaRPr>
                    </a:p>
                  </a:txBody>
                  <a:tcPr anchor="ctr"/>
                </a:tc>
                <a:tc>
                  <a:txBody>
                    <a:bodyPr/>
                    <a:lstStyle/>
                    <a:p>
                      <a:r>
                        <a:rPr lang="en-US" sz="1400" dirty="0" smtClean="0"/>
                        <a:t>Concrete Portland</a:t>
                      </a:r>
                      <a:endParaRPr lang="en-US" sz="1400" dirty="0"/>
                    </a:p>
                  </a:txBody>
                  <a:tcPr/>
                </a:tc>
                <a:tc>
                  <a:txBody>
                    <a:bodyPr/>
                    <a:lstStyle/>
                    <a:p>
                      <a:pPr algn="ctr"/>
                      <a:r>
                        <a:rPr lang="en-US" sz="1400" dirty="0" smtClean="0"/>
                        <a:t>Reg_3</a:t>
                      </a:r>
                      <a:endParaRPr lang="en-US" sz="1400" dirty="0"/>
                    </a:p>
                  </a:txBody>
                  <a:tcPr/>
                </a:tc>
                <a:extLst>
                  <a:ext uri="{0D108BD9-81ED-4DB2-BD59-A6C34878D82A}">
                    <a16:rowId xmlns:a16="http://schemas.microsoft.com/office/drawing/2014/main" val="15855690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Bottom Concrete Shield (BCS)</a:t>
                      </a:r>
                    </a:p>
                  </a:txBody>
                  <a:tcPr/>
                </a:tc>
                <a:tc vMerge="1">
                  <a:txBody>
                    <a:bodyPr/>
                    <a:lstStyle/>
                    <a:p>
                      <a:endParaRPr lang="en-US" sz="1400" dirty="0"/>
                    </a:p>
                  </a:txBody>
                  <a:tcPr/>
                </a:tc>
                <a:tc>
                  <a:txBody>
                    <a:bodyPr/>
                    <a:lstStyle/>
                    <a:p>
                      <a:r>
                        <a:rPr lang="en-US" sz="1400" dirty="0" smtClean="0"/>
                        <a:t>Concrete Portland</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Reg_5</a:t>
                      </a:r>
                    </a:p>
                  </a:txBody>
                  <a:tcPr/>
                </a:tc>
                <a:extLst>
                  <a:ext uri="{0D108BD9-81ED-4DB2-BD59-A6C34878D82A}">
                    <a16:rowId xmlns:a16="http://schemas.microsoft.com/office/drawing/2014/main" val="2472782357"/>
                  </a:ext>
                </a:extLst>
              </a:tr>
              <a:tr h="370840">
                <a:tc>
                  <a:txBody>
                    <a:bodyPr/>
                    <a:lstStyle/>
                    <a:p>
                      <a:r>
                        <a:rPr lang="en-US" sz="1400" dirty="0" smtClean="0"/>
                        <a:t>Copper back</a:t>
                      </a:r>
                      <a:endParaRPr lang="en-US" sz="1400" dirty="0"/>
                    </a:p>
                  </a:txBody>
                  <a:tcPr/>
                </a:tc>
                <a:tc>
                  <a:txBody>
                    <a:bodyPr/>
                    <a:lstStyle/>
                    <a:p>
                      <a:r>
                        <a:rPr lang="en-US" sz="1400" dirty="0" smtClean="0"/>
                        <a:t>D260 x L300</a:t>
                      </a:r>
                      <a:endParaRPr lang="en-US" sz="1400" dirty="0"/>
                    </a:p>
                  </a:txBody>
                  <a:tcPr/>
                </a:tc>
                <a:tc>
                  <a:txBody>
                    <a:bodyPr/>
                    <a:lstStyle/>
                    <a:p>
                      <a:r>
                        <a:rPr lang="en-US" sz="1400" dirty="0" smtClean="0"/>
                        <a:t>Copper</a:t>
                      </a:r>
                      <a:endParaRPr lang="en-US" sz="1400" dirty="0"/>
                    </a:p>
                  </a:txBody>
                  <a:tcPr/>
                </a:tc>
                <a:tc>
                  <a:txBody>
                    <a:bodyPr/>
                    <a:lstStyle/>
                    <a:p>
                      <a:pPr algn="ctr"/>
                      <a:r>
                        <a:rPr lang="en-US" sz="1400" dirty="0" smtClean="0"/>
                        <a:t>Reg_1</a:t>
                      </a:r>
                      <a:endParaRPr lang="en-US" sz="1400" dirty="0"/>
                    </a:p>
                  </a:txBody>
                  <a:tcPr/>
                </a:tc>
                <a:extLst>
                  <a:ext uri="{0D108BD9-81ED-4DB2-BD59-A6C34878D82A}">
                    <a16:rowId xmlns:a16="http://schemas.microsoft.com/office/drawing/2014/main" val="381021217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Copper shield</a:t>
                      </a:r>
                    </a:p>
                  </a:txBody>
                  <a:tcPr/>
                </a:tc>
                <a:tc>
                  <a:txBody>
                    <a:bodyPr/>
                    <a:lstStyle/>
                    <a:p>
                      <a:r>
                        <a:rPr lang="en-US" sz="1400" dirty="0" smtClean="0"/>
                        <a:t>D260, d130, L200</a:t>
                      </a:r>
                      <a:endParaRPr lang="en-US" sz="1400" dirty="0"/>
                    </a:p>
                  </a:txBody>
                  <a:tcPr/>
                </a:tc>
                <a:tc>
                  <a:txBody>
                    <a:bodyPr/>
                    <a:lstStyle/>
                    <a:p>
                      <a:r>
                        <a:rPr lang="en-US" sz="1400" dirty="0" smtClean="0"/>
                        <a:t>Copper</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Reg_4</a:t>
                      </a:r>
                    </a:p>
                  </a:txBody>
                  <a:tcPr/>
                </a:tc>
                <a:extLst>
                  <a:ext uri="{0D108BD9-81ED-4DB2-BD59-A6C34878D82A}">
                    <a16:rowId xmlns:a16="http://schemas.microsoft.com/office/drawing/2014/main" val="3782416965"/>
                  </a:ext>
                </a:extLst>
              </a:tr>
              <a:tr h="370840">
                <a:tc>
                  <a:txBody>
                    <a:bodyPr/>
                    <a:lstStyle/>
                    <a:p>
                      <a:r>
                        <a:rPr lang="en-US" sz="1400" dirty="0" smtClean="0"/>
                        <a:t>Beam Transport</a:t>
                      </a:r>
                      <a:r>
                        <a:rPr lang="en-US" sz="1400" baseline="0" dirty="0" smtClean="0"/>
                        <a:t> Pipe (BTP)</a:t>
                      </a:r>
                      <a:endParaRPr lang="en-US" sz="1400" dirty="0"/>
                    </a:p>
                  </a:txBody>
                  <a:tcPr/>
                </a:tc>
                <a:tc>
                  <a:txBody>
                    <a:bodyPr/>
                    <a:lstStyle/>
                    <a:p>
                      <a:r>
                        <a:rPr lang="en-US" sz="1400" dirty="0" smtClean="0"/>
                        <a:t>Di40, De43</a:t>
                      </a:r>
                      <a:endParaRPr lang="en-US" sz="1400" dirty="0"/>
                    </a:p>
                  </a:txBody>
                  <a:tcPr/>
                </a:tc>
                <a:tc>
                  <a:txBody>
                    <a:bodyPr/>
                    <a:lstStyle/>
                    <a:p>
                      <a:r>
                        <a:rPr lang="en-US" sz="1400" dirty="0" smtClean="0"/>
                        <a:t>Steel</a:t>
                      </a:r>
                      <a:endParaRPr lang="en-US" sz="1400" dirty="0"/>
                    </a:p>
                  </a:txBody>
                  <a:tcPr/>
                </a:tc>
                <a:tc>
                  <a:txBody>
                    <a:bodyPr/>
                    <a:lstStyle/>
                    <a:p>
                      <a:pPr algn="ctr"/>
                      <a:r>
                        <a:rPr lang="en-US" sz="1400" dirty="0" smtClean="0"/>
                        <a:t>Reg_2</a:t>
                      </a:r>
                      <a:endParaRPr lang="en-US" sz="1400" dirty="0"/>
                    </a:p>
                  </a:txBody>
                  <a:tcPr/>
                </a:tc>
                <a:extLst>
                  <a:ext uri="{0D108BD9-81ED-4DB2-BD59-A6C34878D82A}">
                    <a16:rowId xmlns:a16="http://schemas.microsoft.com/office/drawing/2014/main" val="3662861353"/>
                  </a:ext>
                </a:extLst>
              </a:tr>
              <a:tr h="370840">
                <a:tc>
                  <a:txBody>
                    <a:bodyPr/>
                    <a:lstStyle/>
                    <a:p>
                      <a:r>
                        <a:rPr lang="en-US" sz="1400" dirty="0" smtClean="0"/>
                        <a:t>Metal plate</a:t>
                      </a:r>
                      <a:endParaRPr lang="en-US" sz="1400" dirty="0"/>
                    </a:p>
                  </a:txBody>
                  <a:tcPr/>
                </a:tc>
                <a:tc>
                  <a:txBody>
                    <a:bodyPr/>
                    <a:lstStyle/>
                    <a:p>
                      <a:r>
                        <a:rPr lang="en-US" sz="1400" dirty="0" smtClean="0"/>
                        <a:t>W400, L800, t10</a:t>
                      </a:r>
                      <a:endParaRPr lang="en-US" sz="1400" dirty="0"/>
                    </a:p>
                  </a:txBody>
                  <a:tcPr/>
                </a:tc>
                <a:tc>
                  <a:txBody>
                    <a:bodyPr/>
                    <a:lstStyle/>
                    <a:p>
                      <a:r>
                        <a:rPr lang="en-US" sz="1400" dirty="0" smtClean="0"/>
                        <a:t>Steel</a:t>
                      </a:r>
                      <a:endParaRPr lang="en-US" sz="1400" dirty="0"/>
                    </a:p>
                  </a:txBody>
                  <a:tcPr/>
                </a:tc>
                <a:tc>
                  <a:txBody>
                    <a:bodyPr/>
                    <a:lstStyle/>
                    <a:p>
                      <a:pPr algn="ctr"/>
                      <a:r>
                        <a:rPr lang="en-US" sz="1400" dirty="0" smtClean="0"/>
                        <a:t>Reg_8</a:t>
                      </a:r>
                      <a:endParaRPr lang="en-US" sz="1400" dirty="0"/>
                    </a:p>
                  </a:txBody>
                  <a:tcPr/>
                </a:tc>
                <a:extLst>
                  <a:ext uri="{0D108BD9-81ED-4DB2-BD59-A6C34878D82A}">
                    <a16:rowId xmlns:a16="http://schemas.microsoft.com/office/drawing/2014/main" val="4005987715"/>
                  </a:ext>
                </a:extLst>
              </a:tr>
              <a:tr h="370840">
                <a:tc>
                  <a:txBody>
                    <a:bodyPr/>
                    <a:lstStyle/>
                    <a:p>
                      <a:r>
                        <a:rPr lang="en-US" sz="1400" dirty="0" smtClean="0"/>
                        <a:t>Beam</a:t>
                      </a:r>
                      <a:r>
                        <a:rPr lang="en-US" sz="1400" baseline="0" dirty="0" smtClean="0"/>
                        <a:t> Dump </a:t>
                      </a:r>
                      <a:r>
                        <a:rPr lang="en-US" sz="1400" dirty="0" smtClean="0"/>
                        <a:t>Core (BDC)</a:t>
                      </a:r>
                      <a:endParaRPr lang="en-US" sz="1400" dirty="0"/>
                    </a:p>
                  </a:txBody>
                  <a:tcPr/>
                </a:tc>
                <a:tc>
                  <a:txBody>
                    <a:bodyPr/>
                    <a:lstStyle/>
                    <a:p>
                      <a:r>
                        <a:rPr lang="en-US" sz="1400" dirty="0" smtClean="0"/>
                        <a:t>D130, L200</a:t>
                      </a:r>
                      <a:endParaRPr lang="en-US" sz="1400" dirty="0"/>
                    </a:p>
                  </a:txBody>
                  <a:tcPr/>
                </a:tc>
                <a:tc>
                  <a:txBody>
                    <a:bodyPr/>
                    <a:lstStyle/>
                    <a:p>
                      <a:r>
                        <a:rPr lang="en-US" sz="1400" dirty="0" smtClean="0"/>
                        <a:t>Aluminum</a:t>
                      </a:r>
                      <a:endParaRPr lang="en-US" sz="1400" dirty="0"/>
                    </a:p>
                  </a:txBody>
                  <a:tcPr/>
                </a:tc>
                <a:tc>
                  <a:txBody>
                    <a:bodyPr/>
                    <a:lstStyle/>
                    <a:p>
                      <a:pPr algn="ctr"/>
                      <a:r>
                        <a:rPr lang="en-US" sz="1400" dirty="0" smtClean="0"/>
                        <a:t>Reg_7</a:t>
                      </a:r>
                      <a:endParaRPr lang="en-US" sz="1400" dirty="0"/>
                    </a:p>
                  </a:txBody>
                  <a:tcPr/>
                </a:tc>
                <a:extLst>
                  <a:ext uri="{0D108BD9-81ED-4DB2-BD59-A6C34878D82A}">
                    <a16:rowId xmlns:a16="http://schemas.microsoft.com/office/drawing/2014/main" val="3130324305"/>
                  </a:ext>
                </a:extLst>
              </a:tr>
              <a:tr h="370840">
                <a:tc>
                  <a:txBody>
                    <a:bodyPr/>
                    <a:lstStyle/>
                    <a:p>
                      <a:r>
                        <a:rPr lang="en-US" sz="1400" dirty="0" smtClean="0"/>
                        <a:t>Beam Exit</a:t>
                      </a:r>
                      <a:r>
                        <a:rPr lang="en-US" sz="1400" baseline="0" dirty="0" smtClean="0"/>
                        <a:t> Pipe (BEP)</a:t>
                      </a:r>
                      <a:endParaRPr lang="en-US" sz="1400" dirty="0"/>
                    </a:p>
                  </a:txBody>
                  <a:tcPr/>
                </a:tc>
                <a:tc>
                  <a:txBody>
                    <a:bodyPr/>
                    <a:lstStyle/>
                    <a:p>
                      <a:r>
                        <a:rPr lang="en-US" sz="1400" dirty="0" smtClean="0"/>
                        <a:t>Di63, De67</a:t>
                      </a:r>
                      <a:endParaRPr lang="en-US" sz="1400" dirty="0"/>
                    </a:p>
                  </a:txBody>
                  <a:tcPr/>
                </a:tc>
                <a:tc>
                  <a:txBody>
                    <a:bodyPr/>
                    <a:lstStyle/>
                    <a:p>
                      <a:r>
                        <a:rPr lang="en-US" sz="1400" dirty="0" smtClean="0"/>
                        <a:t>Aluminum</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Reg_6</a:t>
                      </a:r>
                    </a:p>
                  </a:txBody>
                  <a:tcPr/>
                </a:tc>
                <a:extLst>
                  <a:ext uri="{0D108BD9-81ED-4DB2-BD59-A6C34878D82A}">
                    <a16:rowId xmlns:a16="http://schemas.microsoft.com/office/drawing/2014/main" val="2394200366"/>
                  </a:ext>
                </a:extLst>
              </a:tr>
            </a:tbl>
          </a:graphicData>
        </a:graphic>
      </p:graphicFrame>
      <p:sp>
        <p:nvSpPr>
          <p:cNvPr id="52" name="TextBox 51">
            <a:extLst>
              <a:ext uri="{FF2B5EF4-FFF2-40B4-BE49-F238E27FC236}">
                <a16:creationId xmlns:a16="http://schemas.microsoft.com/office/drawing/2014/main" id="{B1069FC5-E886-4096-96C1-C70DA064CB7E}"/>
              </a:ext>
            </a:extLst>
          </p:cNvPr>
          <p:cNvSpPr txBox="1"/>
          <p:nvPr/>
        </p:nvSpPr>
        <p:spPr>
          <a:xfrm>
            <a:off x="263352" y="260648"/>
            <a:ext cx="7481022" cy="523220"/>
          </a:xfrm>
          <a:prstGeom prst="rect">
            <a:avLst/>
          </a:prstGeom>
          <a:noFill/>
        </p:spPr>
        <p:txBody>
          <a:bodyPr wrap="none" rtlCol="0">
            <a:spAutoFit/>
          </a:bodyPr>
          <a:lstStyle/>
          <a:p>
            <a:r>
              <a:rPr lang="en-US" sz="2800" b="1" dirty="0" smtClean="0">
                <a:solidFill>
                  <a:srgbClr val="0070C0"/>
                </a:solidFill>
              </a:rPr>
              <a:t>BEAM DUMP: Geometry </a:t>
            </a:r>
            <a:r>
              <a:rPr lang="en-US" sz="2800" b="1" dirty="0">
                <a:solidFill>
                  <a:srgbClr val="0070C0"/>
                </a:solidFill>
              </a:rPr>
              <a:t>and Model </a:t>
            </a:r>
            <a:r>
              <a:rPr lang="en-US" sz="2800" b="1" dirty="0" smtClean="0">
                <a:solidFill>
                  <a:srgbClr val="0070C0"/>
                </a:solidFill>
              </a:rPr>
              <a:t>Components</a:t>
            </a:r>
            <a:endParaRPr lang="en-US" sz="2800" b="1" dirty="0">
              <a:solidFill>
                <a:srgbClr val="0070C0"/>
              </a:solidFill>
            </a:endParaRPr>
          </a:p>
        </p:txBody>
      </p:sp>
    </p:spTree>
    <p:extLst>
      <p:ext uri="{BB962C8B-B14F-4D97-AF65-F5344CB8AC3E}">
        <p14:creationId xmlns:p14="http://schemas.microsoft.com/office/powerpoint/2010/main" val="1058106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6" y="1596508"/>
            <a:ext cx="6095238" cy="45714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436" y="1596509"/>
            <a:ext cx="6095238" cy="4571429"/>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20</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3668953" cy="523220"/>
          </a:xfrm>
          <a:prstGeom prst="rect">
            <a:avLst/>
          </a:prstGeom>
          <a:noFill/>
        </p:spPr>
        <p:txBody>
          <a:bodyPr wrap="none" rtlCol="0">
            <a:spAutoFit/>
          </a:bodyPr>
          <a:lstStyle/>
          <a:p>
            <a:r>
              <a:rPr lang="en-US" sz="2800" b="1" dirty="0" smtClean="0">
                <a:solidFill>
                  <a:srgbClr val="0070C0"/>
                </a:solidFill>
              </a:rPr>
              <a:t>Residual Decay: 1 week</a:t>
            </a:r>
            <a:endParaRPr lang="en-US" sz="2800" b="1" dirty="0">
              <a:solidFill>
                <a:srgbClr val="0070C0"/>
              </a:solidFill>
            </a:endParaRPr>
          </a:p>
        </p:txBody>
      </p:sp>
      <p:pic>
        <p:nvPicPr>
          <p:cNvPr id="19" name="Picture 18"/>
          <p:cNvPicPr>
            <a:picLocks noChangeAspect="1"/>
          </p:cNvPicPr>
          <p:nvPr/>
        </p:nvPicPr>
        <p:blipFill rotWithShape="1">
          <a:blip r:embed="rId4"/>
          <a:srcRect l="19216" r="17252"/>
          <a:stretch/>
        </p:blipFill>
        <p:spPr>
          <a:xfrm>
            <a:off x="5269467" y="522258"/>
            <a:ext cx="1653066" cy="1501190"/>
          </a:xfrm>
          <a:prstGeom prst="rect">
            <a:avLst/>
          </a:prstGeom>
        </p:spPr>
      </p:pic>
      <p:sp>
        <p:nvSpPr>
          <p:cNvPr id="20" name="TextBox 19"/>
          <p:cNvSpPr txBox="1"/>
          <p:nvPr/>
        </p:nvSpPr>
        <p:spPr>
          <a:xfrm>
            <a:off x="2489285" y="1596509"/>
            <a:ext cx="1118191" cy="369332"/>
          </a:xfrm>
          <a:prstGeom prst="rect">
            <a:avLst/>
          </a:prstGeom>
          <a:noFill/>
        </p:spPr>
        <p:txBody>
          <a:bodyPr wrap="none" rtlCol="0">
            <a:spAutoFit/>
          </a:bodyPr>
          <a:lstStyle/>
          <a:p>
            <a:r>
              <a:rPr lang="en-US" dirty="0" smtClean="0"/>
              <a:t>Front side</a:t>
            </a:r>
            <a:endParaRPr lang="en-US" dirty="0"/>
          </a:p>
        </p:txBody>
      </p:sp>
      <p:sp>
        <p:nvSpPr>
          <p:cNvPr id="21" name="TextBox 20"/>
          <p:cNvSpPr txBox="1"/>
          <p:nvPr/>
        </p:nvSpPr>
        <p:spPr>
          <a:xfrm>
            <a:off x="8602507" y="1596509"/>
            <a:ext cx="1055097" cy="369332"/>
          </a:xfrm>
          <a:prstGeom prst="rect">
            <a:avLst/>
          </a:prstGeom>
          <a:noFill/>
        </p:spPr>
        <p:txBody>
          <a:bodyPr wrap="none" rtlCol="0">
            <a:spAutoFit/>
          </a:bodyPr>
          <a:lstStyle/>
          <a:p>
            <a:r>
              <a:rPr lang="en-US" dirty="0" smtClean="0"/>
              <a:t>Back side</a:t>
            </a:r>
            <a:endParaRPr lang="en-US" dirty="0"/>
          </a:p>
        </p:txBody>
      </p:sp>
    </p:spTree>
    <p:extLst>
      <p:ext uri="{BB962C8B-B14F-4D97-AF65-F5344CB8AC3E}">
        <p14:creationId xmlns:p14="http://schemas.microsoft.com/office/powerpoint/2010/main" val="4002830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762" y="1596510"/>
            <a:ext cx="6095238" cy="45714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1596510"/>
            <a:ext cx="6095238" cy="4571429"/>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21</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3668953" cy="523220"/>
          </a:xfrm>
          <a:prstGeom prst="rect">
            <a:avLst/>
          </a:prstGeom>
          <a:noFill/>
        </p:spPr>
        <p:txBody>
          <a:bodyPr wrap="none" rtlCol="0">
            <a:spAutoFit/>
          </a:bodyPr>
          <a:lstStyle/>
          <a:p>
            <a:r>
              <a:rPr lang="en-US" sz="2800" b="1" dirty="0" smtClean="0">
                <a:solidFill>
                  <a:srgbClr val="0070C0"/>
                </a:solidFill>
              </a:rPr>
              <a:t>Residual Decay: 1 week</a:t>
            </a:r>
            <a:endParaRPr lang="en-US" sz="2800" b="1" dirty="0">
              <a:solidFill>
                <a:srgbClr val="0070C0"/>
              </a:solidFill>
            </a:endParaRPr>
          </a:p>
        </p:txBody>
      </p:sp>
      <p:pic>
        <p:nvPicPr>
          <p:cNvPr id="9" name="Picture 8"/>
          <p:cNvPicPr>
            <a:picLocks noChangeAspect="1"/>
          </p:cNvPicPr>
          <p:nvPr/>
        </p:nvPicPr>
        <p:blipFill rotWithShape="1">
          <a:blip r:embed="rId4"/>
          <a:srcRect l="19216" r="17252"/>
          <a:stretch/>
        </p:blipFill>
        <p:spPr>
          <a:xfrm>
            <a:off x="5269467" y="522258"/>
            <a:ext cx="1653066" cy="1501190"/>
          </a:xfrm>
          <a:prstGeom prst="rect">
            <a:avLst/>
          </a:prstGeom>
        </p:spPr>
      </p:pic>
      <p:sp>
        <p:nvSpPr>
          <p:cNvPr id="15" name="TextBox 14"/>
          <p:cNvSpPr txBox="1"/>
          <p:nvPr/>
        </p:nvSpPr>
        <p:spPr>
          <a:xfrm>
            <a:off x="2559568" y="1596509"/>
            <a:ext cx="976101" cy="369332"/>
          </a:xfrm>
          <a:prstGeom prst="rect">
            <a:avLst/>
          </a:prstGeom>
          <a:noFill/>
        </p:spPr>
        <p:txBody>
          <a:bodyPr wrap="none" rtlCol="0">
            <a:spAutoFit/>
          </a:bodyPr>
          <a:lstStyle/>
          <a:p>
            <a:r>
              <a:rPr lang="en-US" dirty="0" smtClean="0"/>
              <a:t>Left side</a:t>
            </a:r>
            <a:endParaRPr lang="en-US" dirty="0"/>
          </a:p>
        </p:txBody>
      </p:sp>
      <p:sp>
        <p:nvSpPr>
          <p:cNvPr id="16" name="TextBox 15"/>
          <p:cNvSpPr txBox="1"/>
          <p:nvPr/>
        </p:nvSpPr>
        <p:spPr>
          <a:xfrm>
            <a:off x="8667206" y="1596509"/>
            <a:ext cx="952825" cy="369332"/>
          </a:xfrm>
          <a:prstGeom prst="rect">
            <a:avLst/>
          </a:prstGeom>
          <a:noFill/>
        </p:spPr>
        <p:txBody>
          <a:bodyPr wrap="none" rtlCol="0">
            <a:spAutoFit/>
          </a:bodyPr>
          <a:lstStyle/>
          <a:p>
            <a:r>
              <a:rPr lang="en-US" dirty="0" smtClean="0"/>
              <a:t>Top side</a:t>
            </a:r>
            <a:endParaRPr lang="en-US" dirty="0"/>
          </a:p>
        </p:txBody>
      </p:sp>
    </p:spTree>
    <p:extLst>
      <p:ext uri="{BB962C8B-B14F-4D97-AF65-F5344CB8AC3E}">
        <p14:creationId xmlns:p14="http://schemas.microsoft.com/office/powerpoint/2010/main" val="3512095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22</a:t>
            </a:fld>
            <a:endParaRPr lang="en-US"/>
          </a:p>
        </p:txBody>
      </p:sp>
      <p:sp>
        <p:nvSpPr>
          <p:cNvPr id="5" name="Rectangle 4"/>
          <p:cNvSpPr/>
          <p:nvPr/>
        </p:nvSpPr>
        <p:spPr>
          <a:xfrm>
            <a:off x="881271" y="990602"/>
            <a:ext cx="6513442" cy="1692771"/>
          </a:xfrm>
          <a:prstGeom prst="rect">
            <a:avLst/>
          </a:prstGeom>
        </p:spPr>
        <p:txBody>
          <a:bodyPr wrap="square">
            <a:spAutoFit/>
          </a:bodyPr>
          <a:lstStyle/>
          <a:p>
            <a:r>
              <a:rPr lang="en-US" sz="1600" b="1" dirty="0" smtClean="0">
                <a:solidFill>
                  <a:srgbClr val="0070C0"/>
                </a:solidFill>
              </a:rPr>
              <a:t>The model makes it possible to</a:t>
            </a:r>
            <a:endParaRPr lang="ru-RU" sz="1600" b="1" dirty="0" smtClean="0">
              <a:solidFill>
                <a:srgbClr val="0070C0"/>
              </a:solidFill>
            </a:endParaRPr>
          </a:p>
          <a:p>
            <a:endParaRPr lang="en-US" sz="1600" b="1" dirty="0" smtClean="0">
              <a:solidFill>
                <a:srgbClr val="0070C0"/>
              </a:solidFill>
            </a:endParaRPr>
          </a:p>
          <a:p>
            <a:pPr>
              <a:lnSpc>
                <a:spcPct val="150000"/>
              </a:lnSpc>
              <a:buFont typeface="Arial" panose="020B0604020202020204" pitchFamily="34" charset="0"/>
              <a:buChar char="•"/>
            </a:pPr>
            <a:r>
              <a:rPr lang="en-US" sz="1600" dirty="0" smtClean="0">
                <a:solidFill>
                  <a:srgbClr val="0070C0"/>
                </a:solidFill>
              </a:rPr>
              <a:t> Dose </a:t>
            </a:r>
            <a:r>
              <a:rPr lang="en-US" sz="1600" dirty="0">
                <a:solidFill>
                  <a:srgbClr val="0070C0"/>
                </a:solidFill>
              </a:rPr>
              <a:t>rate heat map and profiles;</a:t>
            </a:r>
          </a:p>
          <a:p>
            <a:pPr>
              <a:lnSpc>
                <a:spcPct val="150000"/>
              </a:lnSpc>
              <a:buFont typeface="Arial" panose="020B0604020202020204" pitchFamily="34" charset="0"/>
              <a:buChar char="•"/>
            </a:pPr>
            <a:r>
              <a:rPr lang="en-US" sz="1600" dirty="0">
                <a:solidFill>
                  <a:srgbClr val="0070C0"/>
                </a:solidFill>
              </a:rPr>
              <a:t> Assess dose outside shielding (important for personnel and electronics);</a:t>
            </a:r>
          </a:p>
          <a:p>
            <a:pPr>
              <a:lnSpc>
                <a:spcPct val="150000"/>
              </a:lnSpc>
              <a:buFont typeface="Arial" panose="020B0604020202020204" pitchFamily="34" charset="0"/>
              <a:buChar char="•"/>
            </a:pPr>
            <a:r>
              <a:rPr lang="en-US" sz="1600" dirty="0" smtClean="0">
                <a:solidFill>
                  <a:srgbClr val="0070C0"/>
                </a:solidFill>
              </a:rPr>
              <a:t> Evaluate </a:t>
            </a:r>
            <a:r>
              <a:rPr lang="en-US" sz="1600" dirty="0">
                <a:solidFill>
                  <a:srgbClr val="0070C0"/>
                </a:solidFill>
              </a:rPr>
              <a:t>shielding efficiency.</a:t>
            </a:r>
          </a:p>
        </p:txBody>
      </p:sp>
      <p:sp>
        <p:nvSpPr>
          <p:cNvPr id="7" name="TextBox 6">
            <a:extLst>
              <a:ext uri="{FF2B5EF4-FFF2-40B4-BE49-F238E27FC236}">
                <a16:creationId xmlns:a16="http://schemas.microsoft.com/office/drawing/2014/main" id="{B1069FC5-E886-4096-96C1-C70DA064CB7E}"/>
              </a:ext>
            </a:extLst>
          </p:cNvPr>
          <p:cNvSpPr txBox="1"/>
          <p:nvPr/>
        </p:nvSpPr>
        <p:spPr>
          <a:xfrm>
            <a:off x="263352" y="260648"/>
            <a:ext cx="6044603" cy="523220"/>
          </a:xfrm>
          <a:prstGeom prst="rect">
            <a:avLst/>
          </a:prstGeom>
          <a:noFill/>
        </p:spPr>
        <p:txBody>
          <a:bodyPr wrap="none" rtlCol="0">
            <a:spAutoFit/>
          </a:bodyPr>
          <a:lstStyle/>
          <a:p>
            <a:r>
              <a:rPr lang="en-US" sz="2800" b="1" dirty="0">
                <a:solidFill>
                  <a:srgbClr val="0070C0"/>
                </a:solidFill>
              </a:rPr>
              <a:t>What the Model Allows You to Observe</a:t>
            </a:r>
          </a:p>
        </p:txBody>
      </p:sp>
      <p:sp>
        <p:nvSpPr>
          <p:cNvPr id="2" name="TextBox 1"/>
          <p:cNvSpPr txBox="1"/>
          <p:nvPr/>
        </p:nvSpPr>
        <p:spPr>
          <a:xfrm>
            <a:off x="881271" y="3043301"/>
            <a:ext cx="9575827" cy="2800767"/>
          </a:xfrm>
          <a:prstGeom prst="rect">
            <a:avLst/>
          </a:prstGeom>
          <a:noFill/>
        </p:spPr>
        <p:txBody>
          <a:bodyPr wrap="none" rtlCol="0">
            <a:spAutoFit/>
          </a:bodyPr>
          <a:lstStyle/>
          <a:p>
            <a:r>
              <a:rPr lang="en-US" sz="1600" b="1" dirty="0">
                <a:solidFill>
                  <a:srgbClr val="0070C0"/>
                </a:solidFill>
              </a:rPr>
              <a:t>Arguments demonstrating the model’s suitability for an electron beam </a:t>
            </a:r>
            <a:r>
              <a:rPr lang="en-US" sz="1600" b="1" dirty="0" smtClean="0">
                <a:solidFill>
                  <a:srgbClr val="0070C0"/>
                </a:solidFill>
              </a:rPr>
              <a:t>dump</a:t>
            </a:r>
            <a:endParaRPr lang="ru-RU" sz="1600" b="1" dirty="0" smtClean="0">
              <a:solidFill>
                <a:srgbClr val="0070C0"/>
              </a:solidFill>
            </a:endParaRPr>
          </a:p>
          <a:p>
            <a:endParaRPr lang="en-US" sz="1600" b="1" dirty="0">
              <a:solidFill>
                <a:srgbClr val="0070C0"/>
              </a:solidFill>
            </a:endParaRPr>
          </a:p>
          <a:p>
            <a:pPr marL="285750" indent="-285750">
              <a:lnSpc>
                <a:spcPct val="150000"/>
              </a:lnSpc>
              <a:buFont typeface="Arial" panose="020B0604020202020204" pitchFamily="34" charset="0"/>
              <a:buChar char="•"/>
            </a:pPr>
            <a:r>
              <a:rPr lang="en-US" sz="1600" dirty="0">
                <a:solidFill>
                  <a:srgbClr val="0070C0"/>
                </a:solidFill>
              </a:rPr>
              <a:t>The 40 GeV electron beam energy corresponds </a:t>
            </a:r>
            <a:r>
              <a:rPr lang="en-US" sz="1600" dirty="0" smtClean="0">
                <a:solidFill>
                  <a:srgbClr val="0070C0"/>
                </a:solidFill>
              </a:rPr>
              <a:t>to</a:t>
            </a:r>
            <a:r>
              <a:rPr lang="ru-RU" sz="1600" dirty="0" smtClean="0">
                <a:solidFill>
                  <a:srgbClr val="0070C0"/>
                </a:solidFill>
              </a:rPr>
              <a:t> </a:t>
            </a:r>
            <a:r>
              <a:rPr lang="en-US" sz="1600" dirty="0" smtClean="0">
                <a:solidFill>
                  <a:srgbClr val="0070C0"/>
                </a:solidFill>
              </a:rPr>
              <a:t>new </a:t>
            </a:r>
            <a:r>
              <a:rPr lang="en-US" sz="1600" dirty="0">
                <a:solidFill>
                  <a:srgbClr val="0070C0"/>
                </a:solidFill>
              </a:rPr>
              <a:t>realistic accelerator conditions.</a:t>
            </a:r>
          </a:p>
          <a:p>
            <a:pPr marL="285750" indent="-285750">
              <a:lnSpc>
                <a:spcPct val="150000"/>
              </a:lnSpc>
              <a:buFont typeface="Arial" panose="020B0604020202020204" pitchFamily="34" charset="0"/>
              <a:buChar char="•"/>
            </a:pPr>
            <a:r>
              <a:rPr lang="en-US" sz="1600" dirty="0" smtClean="0">
                <a:solidFill>
                  <a:srgbClr val="0070C0"/>
                </a:solidFill>
              </a:rPr>
              <a:t>Main physical </a:t>
            </a:r>
            <a:r>
              <a:rPr lang="en-US" sz="1600" dirty="0">
                <a:solidFill>
                  <a:srgbClr val="0070C0"/>
                </a:solidFill>
              </a:rPr>
              <a:t>processes relevant to a high‑energy beam dump are activated and explicitly treated.</a:t>
            </a:r>
          </a:p>
          <a:p>
            <a:pPr marL="285750" indent="-285750">
              <a:lnSpc>
                <a:spcPct val="150000"/>
              </a:lnSpc>
              <a:buFont typeface="Arial" panose="020B0604020202020204" pitchFamily="34" charset="0"/>
              <a:buChar char="•"/>
            </a:pPr>
            <a:r>
              <a:rPr lang="en-US" sz="1600" dirty="0" smtClean="0">
                <a:solidFill>
                  <a:srgbClr val="0070C0"/>
                </a:solidFill>
              </a:rPr>
              <a:t>The complex beam </a:t>
            </a:r>
            <a:r>
              <a:rPr lang="en-US" sz="1600" dirty="0">
                <a:solidFill>
                  <a:srgbClr val="0070C0"/>
                </a:solidFill>
              </a:rPr>
              <a:t>dump geometry is imported from detailed CAD (ABAQUS) data, ensuring geometric fidelity.</a:t>
            </a:r>
          </a:p>
          <a:p>
            <a:pPr marL="285750" indent="-285750">
              <a:lnSpc>
                <a:spcPct val="150000"/>
              </a:lnSpc>
              <a:buFont typeface="Arial" panose="020B0604020202020204" pitchFamily="34" charset="0"/>
              <a:buChar char="•"/>
            </a:pPr>
            <a:r>
              <a:rPr lang="en-US" sz="1600" dirty="0">
                <a:solidFill>
                  <a:srgbClr val="0070C0"/>
                </a:solidFill>
              </a:rPr>
              <a:t>Energy‑loss and fluence scorers quantify heating and material damage inside the dump.</a:t>
            </a:r>
          </a:p>
          <a:p>
            <a:pPr marL="285750" indent="-285750">
              <a:lnSpc>
                <a:spcPct val="150000"/>
              </a:lnSpc>
              <a:buFont typeface="Arial" panose="020B0604020202020204" pitchFamily="34" charset="0"/>
              <a:buChar char="•"/>
            </a:pPr>
            <a:r>
              <a:rPr lang="en-US" sz="1600" dirty="0">
                <a:solidFill>
                  <a:srgbClr val="0070C0"/>
                </a:solidFill>
              </a:rPr>
              <a:t>Dose‑equivalent scoring in surrounding regions addresses radiation‑protection requirements.</a:t>
            </a:r>
          </a:p>
          <a:p>
            <a:pPr marL="285750" indent="-285750">
              <a:lnSpc>
                <a:spcPct val="150000"/>
              </a:lnSpc>
              <a:buFont typeface="Arial" panose="020B0604020202020204" pitchFamily="34" charset="0"/>
              <a:buChar char="•"/>
            </a:pPr>
            <a:r>
              <a:rPr lang="en-US" sz="1600" dirty="0">
                <a:solidFill>
                  <a:srgbClr val="0070C0"/>
                </a:solidFill>
              </a:rPr>
              <a:t>Residual‑dose calculations provide </a:t>
            </a:r>
            <a:r>
              <a:rPr lang="en-US" sz="1600" dirty="0" err="1">
                <a:solidFill>
                  <a:srgbClr val="0070C0"/>
                </a:solidFill>
              </a:rPr>
              <a:t>cooldown</a:t>
            </a:r>
            <a:r>
              <a:rPr lang="en-US" sz="1600" dirty="0">
                <a:solidFill>
                  <a:srgbClr val="0070C0"/>
                </a:solidFill>
              </a:rPr>
              <a:t> estimates for safe human access and maintenance.</a:t>
            </a:r>
          </a:p>
        </p:txBody>
      </p:sp>
    </p:spTree>
    <p:extLst>
      <p:ext uri="{BB962C8B-B14F-4D97-AF65-F5344CB8AC3E}">
        <p14:creationId xmlns:p14="http://schemas.microsoft.com/office/powerpoint/2010/main" val="1037549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23</a:t>
            </a:fld>
            <a:endParaRPr lang="en-US"/>
          </a:p>
        </p:txBody>
      </p:sp>
      <p:sp>
        <p:nvSpPr>
          <p:cNvPr id="6" name="TextBox 5">
            <a:extLst>
              <a:ext uri="{FF2B5EF4-FFF2-40B4-BE49-F238E27FC236}">
                <a16:creationId xmlns:a16="http://schemas.microsoft.com/office/drawing/2014/main" id="{B1069FC5-E886-4096-96C1-C70DA064CB7E}"/>
              </a:ext>
            </a:extLst>
          </p:cNvPr>
          <p:cNvSpPr txBox="1"/>
          <p:nvPr/>
        </p:nvSpPr>
        <p:spPr>
          <a:xfrm>
            <a:off x="3578644" y="2782669"/>
            <a:ext cx="5034712" cy="646331"/>
          </a:xfrm>
          <a:prstGeom prst="rect">
            <a:avLst/>
          </a:prstGeom>
          <a:noFill/>
        </p:spPr>
        <p:txBody>
          <a:bodyPr wrap="none" rtlCol="0">
            <a:spAutoFit/>
          </a:bodyPr>
          <a:lstStyle/>
          <a:p>
            <a:r>
              <a:rPr lang="en-US" sz="3600" b="1" dirty="0">
                <a:solidFill>
                  <a:srgbClr val="0070C0"/>
                </a:solidFill>
              </a:rPr>
              <a:t>Supplementary Materials</a:t>
            </a:r>
          </a:p>
        </p:txBody>
      </p:sp>
    </p:spTree>
    <p:extLst>
      <p:ext uri="{BB962C8B-B14F-4D97-AF65-F5344CB8AC3E}">
        <p14:creationId xmlns:p14="http://schemas.microsoft.com/office/powerpoint/2010/main" val="3253705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21621" y="1444060"/>
            <a:ext cx="5615805" cy="3240000"/>
          </a:xfrm>
          <a:prstGeom prst="rect">
            <a:avLst/>
          </a:prstGeom>
        </p:spPr>
      </p:pic>
      <p:pic>
        <p:nvPicPr>
          <p:cNvPr id="11" name="Picture 10"/>
          <p:cNvPicPr>
            <a:picLocks noChangeAspect="1"/>
          </p:cNvPicPr>
          <p:nvPr/>
        </p:nvPicPr>
        <p:blipFill>
          <a:blip r:embed="rId3"/>
          <a:stretch>
            <a:fillRect/>
          </a:stretch>
        </p:blipFill>
        <p:spPr>
          <a:xfrm>
            <a:off x="246626" y="1465138"/>
            <a:ext cx="5595567" cy="324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24</a:t>
            </a:fld>
            <a:endParaRPr lang="en-US"/>
          </a:p>
        </p:txBody>
      </p:sp>
      <p:pic>
        <p:nvPicPr>
          <p:cNvPr id="8" name="Picture 7"/>
          <p:cNvPicPr>
            <a:picLocks noChangeAspect="1"/>
          </p:cNvPicPr>
          <p:nvPr/>
        </p:nvPicPr>
        <p:blipFill rotWithShape="1">
          <a:blip r:embed="rId4"/>
          <a:srcRect l="87479" t="80000" r="-1"/>
          <a:stretch/>
        </p:blipFill>
        <p:spPr>
          <a:xfrm>
            <a:off x="6749523" y="4825659"/>
            <a:ext cx="1991550" cy="1904880"/>
          </a:xfrm>
          <a:prstGeom prst="rect">
            <a:avLst/>
          </a:prstGeom>
          <a:noFill/>
          <a:ln w="57150" cap="flat" cmpd="sng" algn="ctr">
            <a:solidFill>
              <a:srgbClr val="D7102C"/>
            </a:solidFill>
            <a:prstDash val="solid"/>
            <a:round/>
            <a:headEnd type="none" w="med" len="med"/>
            <a:tailEnd type="none" w="med" len="med"/>
          </a:ln>
        </p:spPr>
      </p:pic>
      <p:pic>
        <p:nvPicPr>
          <p:cNvPr id="12" name="Picture 11"/>
          <p:cNvPicPr>
            <a:picLocks noChangeAspect="1"/>
          </p:cNvPicPr>
          <p:nvPr/>
        </p:nvPicPr>
        <p:blipFill rotWithShape="1">
          <a:blip r:embed="rId2"/>
          <a:srcRect l="87980" t="80014"/>
          <a:stretch/>
        </p:blipFill>
        <p:spPr>
          <a:xfrm>
            <a:off x="9129523" y="4834723"/>
            <a:ext cx="1966722" cy="1886752"/>
          </a:xfrm>
          <a:prstGeom prst="rect">
            <a:avLst/>
          </a:prstGeom>
          <a:noFill/>
          <a:ln w="57150" cap="flat" cmpd="sng" algn="ctr">
            <a:solidFill>
              <a:srgbClr val="70D721"/>
            </a:solidFill>
            <a:prstDash val="solid"/>
            <a:round/>
            <a:headEnd type="none" w="med" len="med"/>
            <a:tailEnd type="none" w="med" len="med"/>
          </a:ln>
        </p:spPr>
      </p:pic>
      <p:sp>
        <p:nvSpPr>
          <p:cNvPr id="13" name="Oval 12"/>
          <p:cNvSpPr/>
          <p:nvPr/>
        </p:nvSpPr>
        <p:spPr>
          <a:xfrm>
            <a:off x="5130481" y="3978226"/>
            <a:ext cx="826936" cy="826936"/>
          </a:xfrm>
          <a:prstGeom prst="ellipse">
            <a:avLst/>
          </a:prstGeom>
          <a:noFill/>
          <a:ln w="57150" cap="flat" cmpd="sng" algn="ctr">
            <a:solidFill>
              <a:srgbClr val="D710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6" name="Straight Arrow Connector 15"/>
          <p:cNvCxnSpPr>
            <a:stCxn id="13" idx="5"/>
            <a:endCxn id="8" idx="1"/>
          </p:cNvCxnSpPr>
          <p:nvPr/>
        </p:nvCxnSpPr>
        <p:spPr>
          <a:xfrm>
            <a:off x="5836315" y="4684060"/>
            <a:ext cx="913208" cy="1094039"/>
          </a:xfrm>
          <a:prstGeom prst="straightConnector1">
            <a:avLst/>
          </a:prstGeom>
          <a:noFill/>
          <a:ln w="28575" cap="flat" cmpd="sng" algn="ctr">
            <a:solidFill>
              <a:srgbClr val="D710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cxnSp>
      <p:sp>
        <p:nvSpPr>
          <p:cNvPr id="18" name="Oval 17"/>
          <p:cNvSpPr/>
          <p:nvPr/>
        </p:nvSpPr>
        <p:spPr>
          <a:xfrm>
            <a:off x="11238188" y="3960514"/>
            <a:ext cx="826936" cy="826936"/>
          </a:xfrm>
          <a:prstGeom prst="ellipse">
            <a:avLst/>
          </a:prstGeom>
          <a:noFill/>
          <a:ln w="57150" cap="flat" cmpd="sng" algn="ctr">
            <a:solidFill>
              <a:srgbClr val="70D72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9" name="Straight Arrow Connector 18"/>
          <p:cNvCxnSpPr>
            <a:stCxn id="18" idx="3"/>
            <a:endCxn id="12" idx="3"/>
          </p:cNvCxnSpPr>
          <p:nvPr/>
        </p:nvCxnSpPr>
        <p:spPr>
          <a:xfrm flipH="1">
            <a:off x="11096245" y="4666348"/>
            <a:ext cx="263045" cy="1111751"/>
          </a:xfrm>
          <a:prstGeom prst="straightConnector1">
            <a:avLst/>
          </a:prstGeom>
          <a:noFill/>
          <a:ln w="28575" cap="flat" cmpd="sng" algn="ctr">
            <a:solidFill>
              <a:srgbClr val="70D72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cxnSp>
      <p:sp>
        <p:nvSpPr>
          <p:cNvPr id="24" name="TextBox 23"/>
          <p:cNvSpPr txBox="1"/>
          <p:nvPr/>
        </p:nvSpPr>
        <p:spPr>
          <a:xfrm>
            <a:off x="1865817" y="1074728"/>
            <a:ext cx="2418098" cy="369332"/>
          </a:xfrm>
          <a:prstGeom prst="rect">
            <a:avLst/>
          </a:prstGeom>
          <a:noFill/>
        </p:spPr>
        <p:txBody>
          <a:bodyPr wrap="none" rtlCol="0">
            <a:spAutoFit/>
          </a:bodyPr>
          <a:lstStyle/>
          <a:p>
            <a:r>
              <a:rPr lang="en-US" b="1" dirty="0" smtClean="0">
                <a:solidFill>
                  <a:schemeClr val="accent1"/>
                </a:solidFill>
              </a:rPr>
              <a:t>Initial Model XYZ (CAD)</a:t>
            </a:r>
            <a:endParaRPr lang="en-US" b="1" dirty="0">
              <a:solidFill>
                <a:schemeClr val="accent1"/>
              </a:solidFill>
            </a:endParaRPr>
          </a:p>
        </p:txBody>
      </p:sp>
      <p:sp>
        <p:nvSpPr>
          <p:cNvPr id="25" name="TextBox 24"/>
          <p:cNvSpPr txBox="1"/>
          <p:nvPr/>
        </p:nvSpPr>
        <p:spPr>
          <a:xfrm>
            <a:off x="7745298" y="1074728"/>
            <a:ext cx="2833724" cy="369332"/>
          </a:xfrm>
          <a:prstGeom prst="rect">
            <a:avLst/>
          </a:prstGeom>
          <a:noFill/>
        </p:spPr>
        <p:txBody>
          <a:bodyPr wrap="none" rtlCol="0">
            <a:spAutoFit/>
          </a:bodyPr>
          <a:lstStyle/>
          <a:p>
            <a:r>
              <a:rPr lang="en-US" b="1" dirty="0" smtClean="0">
                <a:solidFill>
                  <a:schemeClr val="accent1"/>
                </a:solidFill>
              </a:rPr>
              <a:t>Rotated Model XZY (FLUKA)</a:t>
            </a:r>
            <a:endParaRPr lang="en-US" b="1" dirty="0">
              <a:solidFill>
                <a:schemeClr val="accent1"/>
              </a:solidFill>
            </a:endParaRPr>
          </a:p>
        </p:txBody>
      </p:sp>
      <p:sp>
        <p:nvSpPr>
          <p:cNvPr id="26" name="TextBox 25">
            <a:extLst>
              <a:ext uri="{FF2B5EF4-FFF2-40B4-BE49-F238E27FC236}">
                <a16:creationId xmlns:a16="http://schemas.microsoft.com/office/drawing/2014/main" id="{B1069FC5-E886-4096-96C1-C70DA064CB7E}"/>
              </a:ext>
            </a:extLst>
          </p:cNvPr>
          <p:cNvSpPr txBox="1"/>
          <p:nvPr/>
        </p:nvSpPr>
        <p:spPr>
          <a:xfrm>
            <a:off x="263352" y="260648"/>
            <a:ext cx="5089727" cy="523220"/>
          </a:xfrm>
          <a:prstGeom prst="rect">
            <a:avLst/>
          </a:prstGeom>
          <a:noFill/>
        </p:spPr>
        <p:txBody>
          <a:bodyPr wrap="none" rtlCol="0">
            <a:spAutoFit/>
          </a:bodyPr>
          <a:lstStyle/>
          <a:p>
            <a:r>
              <a:rPr lang="en-US" sz="2800" b="1" dirty="0" smtClean="0">
                <a:solidFill>
                  <a:srgbClr val="0070C0"/>
                </a:solidFill>
              </a:rPr>
              <a:t>BEAM DUMP: Model Orientation</a:t>
            </a:r>
            <a:endParaRPr lang="en-US" sz="2800" b="1" dirty="0">
              <a:solidFill>
                <a:srgbClr val="0070C0"/>
              </a:solidFill>
            </a:endParaRPr>
          </a:p>
        </p:txBody>
      </p:sp>
      <p:sp>
        <p:nvSpPr>
          <p:cNvPr id="27" name="TextBox 26"/>
          <p:cNvSpPr txBox="1"/>
          <p:nvPr/>
        </p:nvSpPr>
        <p:spPr>
          <a:xfrm>
            <a:off x="391639" y="5098938"/>
            <a:ext cx="5152310" cy="1384995"/>
          </a:xfrm>
          <a:prstGeom prst="rect">
            <a:avLst/>
          </a:prstGeom>
          <a:noFill/>
        </p:spPr>
        <p:txBody>
          <a:bodyPr wrap="square" rtlCol="0">
            <a:spAutoFit/>
          </a:bodyPr>
          <a:lstStyle/>
          <a:p>
            <a:pPr algn="just"/>
            <a:r>
              <a:rPr lang="en-US" sz="1400" dirty="0"/>
              <a:t>The correct orientation of the model must be done before importing it into </a:t>
            </a:r>
            <a:r>
              <a:rPr lang="en-US" sz="1400" dirty="0" smtClean="0"/>
              <a:t>FLUKA</a:t>
            </a:r>
            <a:r>
              <a:rPr lang="en-US" sz="1400" dirty="0"/>
              <a:t>. </a:t>
            </a:r>
            <a:r>
              <a:rPr lang="en-US" sz="1400" dirty="0" smtClean="0"/>
              <a:t>Minimizing </a:t>
            </a:r>
            <a:r>
              <a:rPr lang="en-US" sz="1400" dirty="0"/>
              <a:t>rotation and positioning operations ensures </a:t>
            </a:r>
            <a:r>
              <a:rPr lang="en-US" sz="1400" dirty="0" smtClean="0"/>
              <a:t>fewer </a:t>
            </a:r>
            <a:r>
              <a:rPr lang="en-US" sz="1400" dirty="0"/>
              <a:t>bugs during simulation and data post-processing</a:t>
            </a:r>
            <a:r>
              <a:rPr lang="en-US" sz="1400" dirty="0" smtClean="0"/>
              <a:t>.</a:t>
            </a:r>
            <a:endParaRPr lang="ru-RU" sz="1400" dirty="0" smtClean="0"/>
          </a:p>
          <a:p>
            <a:pPr algn="just"/>
            <a:endParaRPr lang="en-US" sz="1400" dirty="0"/>
          </a:p>
          <a:p>
            <a:pPr algn="just"/>
            <a:r>
              <a:rPr lang="en-US" sz="1400" i="1" dirty="0">
                <a:solidFill>
                  <a:srgbClr val="FF0000"/>
                </a:solidFill>
              </a:rPr>
              <a:t>Advice: perform all work with the model in a CAD file, convert and import the finished model into </a:t>
            </a:r>
            <a:r>
              <a:rPr lang="en-US" sz="1400" i="1" dirty="0" smtClean="0">
                <a:solidFill>
                  <a:srgbClr val="FF0000"/>
                </a:solidFill>
              </a:rPr>
              <a:t>FLUKA</a:t>
            </a:r>
            <a:r>
              <a:rPr lang="ru-RU" sz="1400" i="1" dirty="0" smtClean="0">
                <a:solidFill>
                  <a:srgbClr val="FF0000"/>
                </a:solidFill>
              </a:rPr>
              <a:t>!</a:t>
            </a:r>
            <a:endParaRPr lang="en-US" sz="1400" i="1" dirty="0">
              <a:solidFill>
                <a:srgbClr val="FF0000"/>
              </a:solidFill>
            </a:endParaRPr>
          </a:p>
        </p:txBody>
      </p:sp>
      <p:pic>
        <p:nvPicPr>
          <p:cNvPr id="35" name="Picture 34"/>
          <p:cNvPicPr>
            <a:picLocks noChangeAspect="1"/>
          </p:cNvPicPr>
          <p:nvPr/>
        </p:nvPicPr>
        <p:blipFill rotWithShape="1">
          <a:blip r:embed="rId5">
            <a:extLst>
              <a:ext uri="{28A0092B-C50C-407E-A947-70E740481C1C}">
                <a14:useLocalDpi xmlns:a14="http://schemas.microsoft.com/office/drawing/2010/main" val="0"/>
              </a:ext>
            </a:extLst>
          </a:blip>
          <a:srcRect l="8472" t="16273" r="56618" b="14535"/>
          <a:stretch/>
        </p:blipFill>
        <p:spPr>
          <a:xfrm>
            <a:off x="4700450" y="1534601"/>
            <a:ext cx="1089774" cy="1080000"/>
          </a:xfrm>
          <a:prstGeom prst="rect">
            <a:avLst/>
          </a:prstGeom>
        </p:spPr>
      </p:pic>
      <p:pic>
        <p:nvPicPr>
          <p:cNvPr id="37" name="Picture 36"/>
          <p:cNvPicPr>
            <a:picLocks noChangeAspect="1"/>
          </p:cNvPicPr>
          <p:nvPr/>
        </p:nvPicPr>
        <p:blipFill rotWithShape="1">
          <a:blip r:embed="rId5">
            <a:extLst>
              <a:ext uri="{28A0092B-C50C-407E-A947-70E740481C1C}">
                <a14:useLocalDpi xmlns:a14="http://schemas.microsoft.com/office/drawing/2010/main" val="0"/>
              </a:ext>
            </a:extLst>
          </a:blip>
          <a:srcRect l="51931" t="14231" r="9248" b="14700"/>
          <a:stretch/>
        </p:blipFill>
        <p:spPr>
          <a:xfrm>
            <a:off x="10757514" y="1504369"/>
            <a:ext cx="1179912" cy="1080000"/>
          </a:xfrm>
          <a:prstGeom prst="rect">
            <a:avLst/>
          </a:prstGeom>
        </p:spPr>
      </p:pic>
      <p:sp>
        <p:nvSpPr>
          <p:cNvPr id="38" name="TextBox 37"/>
          <p:cNvSpPr txBox="1"/>
          <p:nvPr/>
        </p:nvSpPr>
        <p:spPr>
          <a:xfrm>
            <a:off x="6335118" y="1504369"/>
            <a:ext cx="2204450" cy="369332"/>
          </a:xfrm>
          <a:prstGeom prst="rect">
            <a:avLst/>
          </a:prstGeom>
          <a:noFill/>
        </p:spPr>
        <p:txBody>
          <a:bodyPr wrap="none" rtlCol="0">
            <a:spAutoFit/>
          </a:bodyPr>
          <a:lstStyle/>
          <a:p>
            <a:r>
              <a:rPr lang="en-US" sz="900" i="1" dirty="0" smtClean="0"/>
              <a:t>Step 1: rotate on 90 degrees around X axis</a:t>
            </a:r>
          </a:p>
          <a:p>
            <a:r>
              <a:rPr lang="en-US" sz="900" i="1" dirty="0" smtClean="0"/>
              <a:t>Step 2: rotate on 180 degrees around Z axis</a:t>
            </a:r>
            <a:endParaRPr lang="en-US" sz="900" i="1" dirty="0"/>
          </a:p>
        </p:txBody>
      </p:sp>
    </p:spTree>
    <p:extLst>
      <p:ext uri="{BB962C8B-B14F-4D97-AF65-F5344CB8AC3E}">
        <p14:creationId xmlns:p14="http://schemas.microsoft.com/office/powerpoint/2010/main" val="3914144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25</a:t>
            </a:fld>
            <a:endParaRPr lang="en-US"/>
          </a:p>
        </p:txBody>
      </p:sp>
      <p:pic>
        <p:nvPicPr>
          <p:cNvPr id="5" name="Picture 4"/>
          <p:cNvPicPr>
            <a:picLocks noChangeAspect="1"/>
          </p:cNvPicPr>
          <p:nvPr/>
        </p:nvPicPr>
        <p:blipFill>
          <a:blip r:embed="rId2"/>
          <a:stretch>
            <a:fillRect/>
          </a:stretch>
        </p:blipFill>
        <p:spPr>
          <a:xfrm>
            <a:off x="588396" y="3094643"/>
            <a:ext cx="5220497" cy="1758810"/>
          </a:xfrm>
          <a:prstGeom prst="rect">
            <a:avLst/>
          </a:prstGeom>
        </p:spPr>
      </p:pic>
      <p:sp>
        <p:nvSpPr>
          <p:cNvPr id="7" name="TextBox 6"/>
          <p:cNvSpPr txBox="1"/>
          <p:nvPr/>
        </p:nvSpPr>
        <p:spPr>
          <a:xfrm>
            <a:off x="2308055" y="1007665"/>
            <a:ext cx="7575890" cy="646331"/>
          </a:xfrm>
          <a:prstGeom prst="rect">
            <a:avLst/>
          </a:prstGeom>
          <a:noFill/>
        </p:spPr>
        <p:txBody>
          <a:bodyPr wrap="square" rtlCol="0">
            <a:spAutoFit/>
          </a:bodyPr>
          <a:lstStyle/>
          <a:p>
            <a:pPr algn="ctr"/>
            <a:r>
              <a:rPr lang="en-US" dirty="0">
                <a:hlinkClick r:id="rId3"/>
              </a:rPr>
              <a:t>Unstructured meshes mini </a:t>
            </a:r>
            <a:r>
              <a:rPr lang="en-US" dirty="0" smtClean="0">
                <a:hlinkClick r:id="rId3"/>
              </a:rPr>
              <a:t>guide</a:t>
            </a:r>
            <a:r>
              <a:rPr lang="en-US" dirty="0" smtClean="0"/>
              <a:t> has been used to convert CAD file of the complex model to FLUKA UNMESH card (ABAQUS file)</a:t>
            </a:r>
            <a:endParaRPr lang="en-US" dirty="0"/>
          </a:p>
        </p:txBody>
      </p:sp>
      <p:sp>
        <p:nvSpPr>
          <p:cNvPr id="8" name="TextBox 7"/>
          <p:cNvSpPr txBox="1"/>
          <p:nvPr/>
        </p:nvSpPr>
        <p:spPr>
          <a:xfrm>
            <a:off x="588396" y="1886932"/>
            <a:ext cx="11070204" cy="923330"/>
          </a:xfrm>
          <a:prstGeom prst="rect">
            <a:avLst/>
          </a:prstGeom>
          <a:noFill/>
        </p:spPr>
        <p:txBody>
          <a:bodyPr wrap="square" rtlCol="0">
            <a:spAutoFit/>
          </a:bodyPr>
          <a:lstStyle/>
          <a:p>
            <a:pPr algn="just"/>
            <a:r>
              <a:rPr lang="en-US" dirty="0"/>
              <a:t>Starting with FLUKA version 4-5.0, the support of multiple types of the first order polyhedral meshes, the Unstructured Meshes (UM), has been included in the code. This document has the scope to guide in the use of UM as geometry of FLUKA simulations.</a:t>
            </a:r>
          </a:p>
        </p:txBody>
      </p:sp>
      <p:sp>
        <p:nvSpPr>
          <p:cNvPr id="9" name="TextBox 8"/>
          <p:cNvSpPr txBox="1"/>
          <p:nvPr/>
        </p:nvSpPr>
        <p:spPr>
          <a:xfrm>
            <a:off x="6667880" y="3198167"/>
            <a:ext cx="4685257" cy="461665"/>
          </a:xfrm>
          <a:prstGeom prst="rect">
            <a:avLst/>
          </a:prstGeom>
          <a:noFill/>
        </p:spPr>
        <p:txBody>
          <a:bodyPr wrap="none" rtlCol="0">
            <a:spAutoFit/>
          </a:bodyPr>
          <a:lstStyle/>
          <a:p>
            <a:r>
              <a:rPr lang="en-US" sz="2400" b="1" dirty="0" smtClean="0">
                <a:solidFill>
                  <a:schemeClr val="accent1"/>
                </a:solidFill>
              </a:rPr>
              <a:t>CAD file → STEP file </a:t>
            </a:r>
            <a:r>
              <a:rPr lang="en-US" sz="2400" b="1" dirty="0">
                <a:solidFill>
                  <a:schemeClr val="accent1"/>
                </a:solidFill>
              </a:rPr>
              <a:t>→</a:t>
            </a:r>
            <a:r>
              <a:rPr lang="en-US" sz="2400" b="1" dirty="0" smtClean="0">
                <a:solidFill>
                  <a:schemeClr val="accent1"/>
                </a:solidFill>
              </a:rPr>
              <a:t> ABAQUS file</a:t>
            </a:r>
            <a:endParaRPr lang="en-US" sz="2400" b="1" dirty="0">
              <a:solidFill>
                <a:schemeClr val="accent1"/>
              </a:solidFill>
            </a:endParaRPr>
          </a:p>
        </p:txBody>
      </p:sp>
      <p:sp>
        <p:nvSpPr>
          <p:cNvPr id="10" name="TextBox 9"/>
          <p:cNvSpPr txBox="1"/>
          <p:nvPr/>
        </p:nvSpPr>
        <p:spPr>
          <a:xfrm>
            <a:off x="588396" y="5244147"/>
            <a:ext cx="11070204" cy="1200329"/>
          </a:xfrm>
          <a:prstGeom prst="rect">
            <a:avLst/>
          </a:prstGeom>
          <a:noFill/>
        </p:spPr>
        <p:txBody>
          <a:bodyPr wrap="square" rtlCol="0">
            <a:spAutoFit/>
          </a:bodyPr>
          <a:lstStyle/>
          <a:p>
            <a:pPr algn="just"/>
            <a:r>
              <a:rPr lang="en-US" dirty="0"/>
              <a:t>A specific tool, FLUKA_mesh_fix.py has been developed for this purpose. It is a Python script, located in the </a:t>
            </a:r>
            <a:r>
              <a:rPr lang="en-US" dirty="0" err="1">
                <a:hlinkClick r:id="rId4"/>
              </a:rPr>
              <a:t>geom_mesh_utils</a:t>
            </a:r>
            <a:r>
              <a:rPr lang="en-US" dirty="0"/>
              <a:t> package, which utilizes Voxel </a:t>
            </a:r>
            <a:r>
              <a:rPr lang="en-US" dirty="0" err="1"/>
              <a:t>remeshing</a:t>
            </a:r>
            <a:r>
              <a:rPr lang="en-US" dirty="0"/>
              <a:t>, similar to the one in Blender. The script employs a comparable functionality from the </a:t>
            </a:r>
            <a:r>
              <a:rPr lang="en-US" dirty="0" err="1"/>
              <a:t>Meshlib</a:t>
            </a:r>
            <a:r>
              <a:rPr lang="en-US" dirty="0"/>
              <a:t> library, which is more flexible in terms of supported systems and Python </a:t>
            </a:r>
            <a:r>
              <a:rPr lang="en-US" dirty="0" smtClean="0"/>
              <a:t>versions (</a:t>
            </a:r>
            <a:r>
              <a:rPr lang="en-US" dirty="0" smtClean="0">
                <a:hlinkClick r:id="rId5"/>
              </a:rPr>
              <a:t>more details and guide for the meshing script</a:t>
            </a:r>
            <a:r>
              <a:rPr lang="en-US" dirty="0" smtClean="0"/>
              <a:t>).</a:t>
            </a:r>
            <a:endParaRPr lang="en-US" dirty="0"/>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5073505" cy="523220"/>
          </a:xfrm>
          <a:prstGeom prst="rect">
            <a:avLst/>
          </a:prstGeom>
          <a:noFill/>
        </p:spPr>
        <p:txBody>
          <a:bodyPr wrap="none" rtlCol="0">
            <a:spAutoFit/>
          </a:bodyPr>
          <a:lstStyle/>
          <a:p>
            <a:r>
              <a:rPr lang="en-US" sz="2800" b="1" dirty="0">
                <a:solidFill>
                  <a:srgbClr val="0070C0"/>
                </a:solidFill>
              </a:rPr>
              <a:t>Complex Model </a:t>
            </a:r>
            <a:r>
              <a:rPr lang="en-US" sz="2800" b="1" dirty="0" smtClean="0">
                <a:solidFill>
                  <a:srgbClr val="0070C0"/>
                </a:solidFill>
              </a:rPr>
              <a:t>Import to FLUKA</a:t>
            </a:r>
            <a:endParaRPr lang="en-US" sz="2800" b="1" dirty="0">
              <a:solidFill>
                <a:srgbClr val="0070C0"/>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0992" y="3848116"/>
            <a:ext cx="1119032" cy="1119032"/>
          </a:xfrm>
          <a:prstGeom prst="rect">
            <a:avLst/>
          </a:prstGeom>
        </p:spPr>
      </p:pic>
    </p:spTree>
    <p:extLst>
      <p:ext uri="{BB962C8B-B14F-4D97-AF65-F5344CB8AC3E}">
        <p14:creationId xmlns:p14="http://schemas.microsoft.com/office/powerpoint/2010/main" val="1177295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26</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6757299" cy="523220"/>
          </a:xfrm>
          <a:prstGeom prst="rect">
            <a:avLst/>
          </a:prstGeom>
          <a:noFill/>
        </p:spPr>
        <p:txBody>
          <a:bodyPr wrap="none" rtlCol="0">
            <a:spAutoFit/>
          </a:bodyPr>
          <a:lstStyle/>
          <a:p>
            <a:r>
              <a:rPr lang="en-US" sz="2800" b="1" dirty="0" smtClean="0">
                <a:solidFill>
                  <a:srgbClr val="0070C0"/>
                </a:solidFill>
              </a:rPr>
              <a:t>Radiation Hardness: beam width 10 x 10 um</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392" t="8877" r="10261" b="6998"/>
          <a:stretch/>
        </p:blipFill>
        <p:spPr>
          <a:xfrm>
            <a:off x="1133657" y="909000"/>
            <a:ext cx="9924686" cy="5040000"/>
          </a:xfrm>
          <a:prstGeom prst="rect">
            <a:avLst/>
          </a:prstGeom>
        </p:spPr>
      </p:pic>
      <p:sp>
        <p:nvSpPr>
          <p:cNvPr id="2" name="TextBox 1"/>
          <p:cNvSpPr txBox="1"/>
          <p:nvPr/>
        </p:nvSpPr>
        <p:spPr>
          <a:xfrm>
            <a:off x="2687541" y="5080885"/>
            <a:ext cx="370614" cy="369332"/>
          </a:xfrm>
          <a:prstGeom prst="rect">
            <a:avLst/>
          </a:prstGeom>
          <a:noFill/>
        </p:spPr>
        <p:txBody>
          <a:bodyPr wrap="none" rtlCol="0">
            <a:spAutoFit/>
          </a:bodyPr>
          <a:lstStyle/>
          <a:p>
            <a:r>
              <a:rPr lang="en-US" dirty="0" smtClean="0"/>
              <a:t>Al</a:t>
            </a:r>
            <a:endParaRPr lang="en-US" dirty="0"/>
          </a:p>
        </p:txBody>
      </p:sp>
      <p:sp>
        <p:nvSpPr>
          <p:cNvPr id="9" name="TextBox 8"/>
          <p:cNvSpPr txBox="1"/>
          <p:nvPr/>
        </p:nvSpPr>
        <p:spPr>
          <a:xfrm>
            <a:off x="8095753" y="5080885"/>
            <a:ext cx="429926" cy="369332"/>
          </a:xfrm>
          <a:prstGeom prst="rect">
            <a:avLst/>
          </a:prstGeom>
          <a:noFill/>
        </p:spPr>
        <p:txBody>
          <a:bodyPr wrap="none" rtlCol="0">
            <a:spAutoFit/>
          </a:bodyPr>
          <a:lstStyle/>
          <a:p>
            <a:r>
              <a:rPr lang="en-US" dirty="0" smtClean="0">
                <a:solidFill>
                  <a:schemeClr val="bg1"/>
                </a:solidFill>
              </a:rPr>
              <a:t>Cu</a:t>
            </a:r>
            <a:endParaRPr lang="en-US" dirty="0">
              <a:solidFill>
                <a:schemeClr val="bg1"/>
              </a:solidFill>
            </a:endParaRPr>
          </a:p>
        </p:txBody>
      </p:sp>
    </p:spTree>
    <p:extLst>
      <p:ext uri="{BB962C8B-B14F-4D97-AF65-F5344CB8AC3E}">
        <p14:creationId xmlns:p14="http://schemas.microsoft.com/office/powerpoint/2010/main" val="4292610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27</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7122784" cy="523220"/>
          </a:xfrm>
          <a:prstGeom prst="rect">
            <a:avLst/>
          </a:prstGeom>
          <a:noFill/>
        </p:spPr>
        <p:txBody>
          <a:bodyPr wrap="none" rtlCol="0">
            <a:spAutoFit/>
          </a:bodyPr>
          <a:lstStyle/>
          <a:p>
            <a:r>
              <a:rPr lang="en-US" sz="2800" b="1" dirty="0" smtClean="0">
                <a:solidFill>
                  <a:srgbClr val="0070C0"/>
                </a:solidFill>
              </a:rPr>
              <a:t>Radiation Hardness: beam width 10</a:t>
            </a:r>
            <a:r>
              <a:rPr lang="ru-RU" sz="2800" b="1" dirty="0" smtClean="0">
                <a:solidFill>
                  <a:srgbClr val="0070C0"/>
                </a:solidFill>
              </a:rPr>
              <a:t>0</a:t>
            </a:r>
            <a:r>
              <a:rPr lang="en-US" sz="2800" b="1" dirty="0" smtClean="0">
                <a:solidFill>
                  <a:srgbClr val="0070C0"/>
                </a:solidFill>
              </a:rPr>
              <a:t> x 10</a:t>
            </a:r>
            <a:r>
              <a:rPr lang="ru-RU" sz="2800" b="1" dirty="0" smtClean="0">
                <a:solidFill>
                  <a:srgbClr val="0070C0"/>
                </a:solidFill>
              </a:rPr>
              <a:t>0</a:t>
            </a:r>
            <a:r>
              <a:rPr lang="en-US" sz="2800" b="1" dirty="0" smtClean="0">
                <a:solidFill>
                  <a:srgbClr val="0070C0"/>
                </a:solidFill>
              </a:rPr>
              <a:t> um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35" t="8098" r="10130" b="6350"/>
          <a:stretch/>
        </p:blipFill>
        <p:spPr>
          <a:xfrm>
            <a:off x="1182003" y="909000"/>
            <a:ext cx="9827994" cy="5040000"/>
          </a:xfrm>
          <a:prstGeom prst="rect">
            <a:avLst/>
          </a:prstGeom>
        </p:spPr>
      </p:pic>
      <p:sp>
        <p:nvSpPr>
          <p:cNvPr id="6" name="TextBox 5"/>
          <p:cNvSpPr txBox="1"/>
          <p:nvPr/>
        </p:nvSpPr>
        <p:spPr>
          <a:xfrm>
            <a:off x="2687541" y="5080885"/>
            <a:ext cx="370614" cy="369332"/>
          </a:xfrm>
          <a:prstGeom prst="rect">
            <a:avLst/>
          </a:prstGeom>
          <a:noFill/>
        </p:spPr>
        <p:txBody>
          <a:bodyPr wrap="none" rtlCol="0">
            <a:spAutoFit/>
          </a:bodyPr>
          <a:lstStyle/>
          <a:p>
            <a:r>
              <a:rPr lang="en-US" dirty="0" smtClean="0"/>
              <a:t>Al</a:t>
            </a:r>
            <a:endParaRPr lang="en-US" dirty="0"/>
          </a:p>
        </p:txBody>
      </p:sp>
      <p:sp>
        <p:nvSpPr>
          <p:cNvPr id="7" name="TextBox 6"/>
          <p:cNvSpPr txBox="1"/>
          <p:nvPr/>
        </p:nvSpPr>
        <p:spPr>
          <a:xfrm>
            <a:off x="8095753" y="5080885"/>
            <a:ext cx="429926" cy="369332"/>
          </a:xfrm>
          <a:prstGeom prst="rect">
            <a:avLst/>
          </a:prstGeom>
          <a:noFill/>
        </p:spPr>
        <p:txBody>
          <a:bodyPr wrap="none" rtlCol="0">
            <a:spAutoFit/>
          </a:bodyPr>
          <a:lstStyle/>
          <a:p>
            <a:r>
              <a:rPr lang="en-US" dirty="0" smtClean="0">
                <a:solidFill>
                  <a:schemeClr val="bg1"/>
                </a:solidFill>
              </a:rPr>
              <a:t>Cu</a:t>
            </a:r>
            <a:endParaRPr lang="en-US" dirty="0">
              <a:solidFill>
                <a:schemeClr val="bg1"/>
              </a:solidFill>
            </a:endParaRPr>
          </a:p>
        </p:txBody>
      </p:sp>
    </p:spTree>
    <p:extLst>
      <p:ext uri="{BB962C8B-B14F-4D97-AF65-F5344CB8AC3E}">
        <p14:creationId xmlns:p14="http://schemas.microsoft.com/office/powerpoint/2010/main" val="1644414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62" t="8358" r="10195" b="6608"/>
          <a:stretch/>
        </p:blipFill>
        <p:spPr>
          <a:xfrm>
            <a:off x="1175086" y="909000"/>
            <a:ext cx="9841828" cy="504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28</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6491201" cy="523220"/>
          </a:xfrm>
          <a:prstGeom prst="rect">
            <a:avLst/>
          </a:prstGeom>
          <a:noFill/>
        </p:spPr>
        <p:txBody>
          <a:bodyPr wrap="none" rtlCol="0">
            <a:spAutoFit/>
          </a:bodyPr>
          <a:lstStyle/>
          <a:p>
            <a:r>
              <a:rPr lang="en-US" sz="2800" b="1" dirty="0" smtClean="0">
                <a:solidFill>
                  <a:srgbClr val="0070C0"/>
                </a:solidFill>
              </a:rPr>
              <a:t>Radiation Hardness: beam width 1 x 1 mm</a:t>
            </a:r>
          </a:p>
        </p:txBody>
      </p:sp>
      <p:sp>
        <p:nvSpPr>
          <p:cNvPr id="7" name="TextBox 6"/>
          <p:cNvSpPr txBox="1"/>
          <p:nvPr/>
        </p:nvSpPr>
        <p:spPr>
          <a:xfrm>
            <a:off x="2687541" y="5080885"/>
            <a:ext cx="370614" cy="369332"/>
          </a:xfrm>
          <a:prstGeom prst="rect">
            <a:avLst/>
          </a:prstGeom>
          <a:noFill/>
        </p:spPr>
        <p:txBody>
          <a:bodyPr wrap="none" rtlCol="0">
            <a:spAutoFit/>
          </a:bodyPr>
          <a:lstStyle/>
          <a:p>
            <a:r>
              <a:rPr lang="en-US" dirty="0" smtClean="0"/>
              <a:t>Al</a:t>
            </a:r>
            <a:endParaRPr lang="en-US" dirty="0"/>
          </a:p>
        </p:txBody>
      </p:sp>
      <p:sp>
        <p:nvSpPr>
          <p:cNvPr id="8" name="TextBox 7"/>
          <p:cNvSpPr txBox="1"/>
          <p:nvPr/>
        </p:nvSpPr>
        <p:spPr>
          <a:xfrm>
            <a:off x="8095753" y="5080885"/>
            <a:ext cx="429926" cy="369332"/>
          </a:xfrm>
          <a:prstGeom prst="rect">
            <a:avLst/>
          </a:prstGeom>
          <a:noFill/>
        </p:spPr>
        <p:txBody>
          <a:bodyPr wrap="none" rtlCol="0">
            <a:spAutoFit/>
          </a:bodyPr>
          <a:lstStyle/>
          <a:p>
            <a:r>
              <a:rPr lang="en-US" dirty="0" smtClean="0">
                <a:solidFill>
                  <a:schemeClr val="bg1"/>
                </a:solidFill>
              </a:rPr>
              <a:t>Cu</a:t>
            </a:r>
            <a:endParaRPr lang="en-US" dirty="0">
              <a:solidFill>
                <a:schemeClr val="bg1"/>
              </a:solidFill>
            </a:endParaRPr>
          </a:p>
        </p:txBody>
      </p:sp>
    </p:spTree>
    <p:extLst>
      <p:ext uri="{BB962C8B-B14F-4D97-AF65-F5344CB8AC3E}">
        <p14:creationId xmlns:p14="http://schemas.microsoft.com/office/powerpoint/2010/main" val="841111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652" t="8229" r="10196" b="6479"/>
          <a:stretch/>
        </p:blipFill>
        <p:spPr>
          <a:xfrm>
            <a:off x="1213020" y="909000"/>
            <a:ext cx="9765960" cy="504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29</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6856685" cy="523220"/>
          </a:xfrm>
          <a:prstGeom prst="rect">
            <a:avLst/>
          </a:prstGeom>
          <a:noFill/>
        </p:spPr>
        <p:txBody>
          <a:bodyPr wrap="none" rtlCol="0">
            <a:spAutoFit/>
          </a:bodyPr>
          <a:lstStyle/>
          <a:p>
            <a:r>
              <a:rPr lang="en-US" sz="2800" b="1" dirty="0" smtClean="0">
                <a:solidFill>
                  <a:srgbClr val="0070C0"/>
                </a:solidFill>
              </a:rPr>
              <a:t>Radiation Hardness: beam width 10 x 10 mm</a:t>
            </a:r>
          </a:p>
        </p:txBody>
      </p:sp>
      <p:sp>
        <p:nvSpPr>
          <p:cNvPr id="7" name="TextBox 6"/>
          <p:cNvSpPr txBox="1"/>
          <p:nvPr/>
        </p:nvSpPr>
        <p:spPr>
          <a:xfrm>
            <a:off x="2687541" y="5080885"/>
            <a:ext cx="370614" cy="369332"/>
          </a:xfrm>
          <a:prstGeom prst="rect">
            <a:avLst/>
          </a:prstGeom>
          <a:noFill/>
        </p:spPr>
        <p:txBody>
          <a:bodyPr wrap="none" rtlCol="0">
            <a:spAutoFit/>
          </a:bodyPr>
          <a:lstStyle/>
          <a:p>
            <a:r>
              <a:rPr lang="en-US" dirty="0" smtClean="0"/>
              <a:t>Al</a:t>
            </a:r>
            <a:endParaRPr lang="en-US" dirty="0"/>
          </a:p>
        </p:txBody>
      </p:sp>
      <p:sp>
        <p:nvSpPr>
          <p:cNvPr id="8" name="TextBox 7"/>
          <p:cNvSpPr txBox="1"/>
          <p:nvPr/>
        </p:nvSpPr>
        <p:spPr>
          <a:xfrm>
            <a:off x="8095753" y="5080885"/>
            <a:ext cx="429926" cy="369332"/>
          </a:xfrm>
          <a:prstGeom prst="rect">
            <a:avLst/>
          </a:prstGeom>
          <a:noFill/>
        </p:spPr>
        <p:txBody>
          <a:bodyPr wrap="none" rtlCol="0">
            <a:spAutoFit/>
          </a:bodyPr>
          <a:lstStyle/>
          <a:p>
            <a:r>
              <a:rPr lang="en-US" dirty="0" smtClean="0">
                <a:solidFill>
                  <a:schemeClr val="bg1"/>
                </a:solidFill>
              </a:rPr>
              <a:t>Cu</a:t>
            </a:r>
            <a:endParaRPr lang="en-US" dirty="0">
              <a:solidFill>
                <a:schemeClr val="bg1"/>
              </a:solidFill>
            </a:endParaRPr>
          </a:p>
        </p:txBody>
      </p:sp>
    </p:spTree>
    <p:extLst>
      <p:ext uri="{BB962C8B-B14F-4D97-AF65-F5344CB8AC3E}">
        <p14:creationId xmlns:p14="http://schemas.microsoft.com/office/powerpoint/2010/main" val="335158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3</a:t>
            </a:fld>
            <a:endParaRPr lang="en-US"/>
          </a:p>
        </p:txBody>
      </p:sp>
      <p:graphicFrame>
        <p:nvGraphicFramePr>
          <p:cNvPr id="3" name="Table 2"/>
          <p:cNvGraphicFramePr>
            <a:graphicFrameLocks noGrp="1"/>
          </p:cNvGraphicFramePr>
          <p:nvPr>
            <p:extLst/>
          </p:nvPr>
        </p:nvGraphicFramePr>
        <p:xfrm>
          <a:off x="7234945" y="2586701"/>
          <a:ext cx="3494582" cy="2350770"/>
        </p:xfrm>
        <a:graphic>
          <a:graphicData uri="http://schemas.openxmlformats.org/drawingml/2006/table">
            <a:tbl>
              <a:tblPr firstRow="1" bandRow="1">
                <a:tableStyleId>{5C22544A-7EE6-4342-B048-85BDC9FD1C3A}</a:tableStyleId>
              </a:tblPr>
              <a:tblGrid>
                <a:gridCol w="2474046">
                  <a:extLst>
                    <a:ext uri="{9D8B030D-6E8A-4147-A177-3AD203B41FA5}">
                      <a16:colId xmlns:a16="http://schemas.microsoft.com/office/drawing/2014/main" val="3926588817"/>
                    </a:ext>
                  </a:extLst>
                </a:gridCol>
                <a:gridCol w="1020536">
                  <a:extLst>
                    <a:ext uri="{9D8B030D-6E8A-4147-A177-3AD203B41FA5}">
                      <a16:colId xmlns:a16="http://schemas.microsoft.com/office/drawing/2014/main" val="2449300368"/>
                    </a:ext>
                  </a:extLst>
                </a:gridCol>
              </a:tblGrid>
              <a:tr h="370840">
                <a:tc>
                  <a:txBody>
                    <a:bodyPr/>
                    <a:lstStyle/>
                    <a:p>
                      <a:pPr>
                        <a:spcAft>
                          <a:spcPts val="0"/>
                        </a:spcAft>
                      </a:pPr>
                      <a:r>
                        <a:rPr lang="de-DE" sz="1400" kern="100" dirty="0">
                          <a:effectLst/>
                        </a:rPr>
                        <a:t>Parameter</a:t>
                      </a:r>
                      <a:endParaRPr lang="en-US" sz="1400" kern="100" dirty="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Value</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3923461715"/>
                  </a:ext>
                </a:extLst>
              </a:tr>
              <a:tr h="370840">
                <a:tc>
                  <a:txBody>
                    <a:bodyPr/>
                    <a:lstStyle/>
                    <a:p>
                      <a:pPr>
                        <a:spcAft>
                          <a:spcPts val="0"/>
                        </a:spcAft>
                      </a:pPr>
                      <a:r>
                        <a:rPr lang="de-DE" sz="1400" kern="100">
                          <a:effectLst/>
                        </a:rPr>
                        <a:t>Maximum Beam Energy</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40 GeV</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331988111"/>
                  </a:ext>
                </a:extLst>
              </a:tr>
              <a:tr h="370840">
                <a:tc>
                  <a:txBody>
                    <a:bodyPr/>
                    <a:lstStyle/>
                    <a:p>
                      <a:pPr>
                        <a:spcAft>
                          <a:spcPts val="0"/>
                        </a:spcAft>
                      </a:pPr>
                      <a:r>
                        <a:rPr lang="de-DE" sz="1400" kern="100" dirty="0">
                          <a:effectLst/>
                        </a:rPr>
                        <a:t>Maximum </a:t>
                      </a:r>
                      <a:r>
                        <a:rPr lang="de-DE" sz="1400" kern="100" dirty="0" err="1">
                          <a:effectLst/>
                        </a:rPr>
                        <a:t>number</a:t>
                      </a:r>
                      <a:r>
                        <a:rPr lang="de-DE" sz="1400" kern="100" dirty="0">
                          <a:effectLst/>
                        </a:rPr>
                        <a:t> </a:t>
                      </a:r>
                      <a:r>
                        <a:rPr lang="de-DE" sz="1400" kern="100" dirty="0" err="1">
                          <a:effectLst/>
                        </a:rPr>
                        <a:t>of</a:t>
                      </a:r>
                      <a:r>
                        <a:rPr lang="de-DE" sz="1400" kern="100" dirty="0">
                          <a:effectLst/>
                        </a:rPr>
                        <a:t> </a:t>
                      </a:r>
                      <a:r>
                        <a:rPr lang="de-DE" sz="1400" kern="100" dirty="0" err="1">
                          <a:effectLst/>
                        </a:rPr>
                        <a:t>bunches</a:t>
                      </a:r>
                      <a:r>
                        <a:rPr lang="de-DE" sz="1400" kern="100" dirty="0">
                          <a:effectLst/>
                        </a:rPr>
                        <a:t> </a:t>
                      </a:r>
                      <a:r>
                        <a:rPr lang="de-DE" sz="1400" kern="100" dirty="0" err="1">
                          <a:effectLst/>
                        </a:rPr>
                        <a:t>extracted</a:t>
                      </a:r>
                      <a:r>
                        <a:rPr lang="de-DE" sz="1400" kern="100" dirty="0">
                          <a:effectLst/>
                        </a:rPr>
                        <a:t> per </a:t>
                      </a:r>
                      <a:r>
                        <a:rPr lang="de-DE" sz="1400" kern="100" dirty="0" err="1">
                          <a:effectLst/>
                        </a:rPr>
                        <a:t>train</a:t>
                      </a:r>
                      <a:r>
                        <a:rPr lang="de-DE" sz="1400" kern="100" dirty="0">
                          <a:effectLst/>
                        </a:rPr>
                        <a:t> </a:t>
                      </a:r>
                      <a:r>
                        <a:rPr lang="de-DE" sz="1400" kern="100" dirty="0" err="1">
                          <a:effectLst/>
                        </a:rPr>
                        <a:t>to</a:t>
                      </a:r>
                      <a:r>
                        <a:rPr lang="de-DE" sz="1400" kern="100" dirty="0">
                          <a:effectLst/>
                        </a:rPr>
                        <a:t> XTD8</a:t>
                      </a:r>
                      <a:endParaRPr lang="en-US" sz="1400" kern="100" dirty="0">
                        <a:effectLst/>
                        <a:latin typeface="Carlito"/>
                        <a:ea typeface="Noto Serif SC"/>
                        <a:cs typeface="Noto Sans"/>
                      </a:endParaRPr>
                    </a:p>
                  </a:txBody>
                  <a:tcPr marL="34925" marR="34925" marT="34925" marB="34925"/>
                </a:tc>
                <a:tc>
                  <a:txBody>
                    <a:bodyPr/>
                    <a:lstStyle/>
                    <a:p>
                      <a:pPr algn="ctr">
                        <a:spcAft>
                          <a:spcPts val="0"/>
                        </a:spcAft>
                      </a:pPr>
                      <a:r>
                        <a:rPr lang="de-DE" sz="1400" kern="100" dirty="0">
                          <a:effectLst/>
                        </a:rPr>
                        <a:t>50</a:t>
                      </a:r>
                      <a:endParaRPr lang="en-US" sz="1400" kern="100" dirty="0">
                        <a:effectLst/>
                        <a:latin typeface="Carlito"/>
                        <a:ea typeface="Noto Serif SC"/>
                        <a:cs typeface="Noto Sans"/>
                      </a:endParaRPr>
                    </a:p>
                  </a:txBody>
                  <a:tcPr marL="34925" marR="34925" marT="34925" marB="34925"/>
                </a:tc>
                <a:extLst>
                  <a:ext uri="{0D108BD9-81ED-4DB2-BD59-A6C34878D82A}">
                    <a16:rowId xmlns:a16="http://schemas.microsoft.com/office/drawing/2014/main" val="230583993"/>
                  </a:ext>
                </a:extLst>
              </a:tr>
              <a:tr h="370840">
                <a:tc>
                  <a:txBody>
                    <a:bodyPr/>
                    <a:lstStyle/>
                    <a:p>
                      <a:pPr>
                        <a:spcAft>
                          <a:spcPts val="0"/>
                        </a:spcAft>
                      </a:pPr>
                      <a:r>
                        <a:rPr lang="de-DE" sz="1400" kern="100">
                          <a:effectLst/>
                        </a:rPr>
                        <a:t>Repetition rate</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10 Hz</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815901885"/>
                  </a:ext>
                </a:extLst>
              </a:tr>
              <a:tr h="370840">
                <a:tc>
                  <a:txBody>
                    <a:bodyPr/>
                    <a:lstStyle/>
                    <a:p>
                      <a:pPr>
                        <a:spcAft>
                          <a:spcPts val="0"/>
                        </a:spcAft>
                      </a:pPr>
                      <a:r>
                        <a:rPr lang="de-DE" sz="1400" kern="100">
                          <a:effectLst/>
                        </a:rPr>
                        <a:t>Maximum bunch charge</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1 nC</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188614621"/>
                  </a:ext>
                </a:extLst>
              </a:tr>
              <a:tr h="370840">
                <a:tc>
                  <a:txBody>
                    <a:bodyPr/>
                    <a:lstStyle/>
                    <a:p>
                      <a:pPr>
                        <a:spcAft>
                          <a:spcPts val="0"/>
                        </a:spcAft>
                      </a:pPr>
                      <a:r>
                        <a:rPr lang="de-DE" sz="1400" kern="100" dirty="0">
                          <a:effectLst/>
                        </a:rPr>
                        <a:t>Intra-train </a:t>
                      </a:r>
                      <a:r>
                        <a:rPr lang="de-DE" sz="1400" kern="100" dirty="0" err="1">
                          <a:effectLst/>
                        </a:rPr>
                        <a:t>bunch</a:t>
                      </a:r>
                      <a:r>
                        <a:rPr lang="de-DE" sz="1400" kern="100" dirty="0">
                          <a:effectLst/>
                        </a:rPr>
                        <a:t> </a:t>
                      </a:r>
                      <a:r>
                        <a:rPr lang="de-DE" sz="1400" kern="100" dirty="0" err="1">
                          <a:effectLst/>
                        </a:rPr>
                        <a:t>spacing</a:t>
                      </a:r>
                      <a:endParaRPr lang="en-US" sz="1400" kern="100" dirty="0">
                        <a:effectLst/>
                        <a:latin typeface="Carlito"/>
                        <a:ea typeface="Noto Serif SC"/>
                        <a:cs typeface="Noto Sans"/>
                      </a:endParaRPr>
                    </a:p>
                  </a:txBody>
                  <a:tcPr marL="34925" marR="34925" marT="34925" marB="34925"/>
                </a:tc>
                <a:tc>
                  <a:txBody>
                    <a:bodyPr/>
                    <a:lstStyle/>
                    <a:p>
                      <a:pPr algn="ctr">
                        <a:spcAft>
                          <a:spcPts val="0"/>
                        </a:spcAft>
                      </a:pPr>
                      <a:r>
                        <a:rPr lang="de-DE" sz="1400" kern="100" dirty="0">
                          <a:effectLst/>
                        </a:rPr>
                        <a:t>220 </a:t>
                      </a:r>
                      <a:r>
                        <a:rPr lang="de-DE" sz="1400" kern="100" dirty="0" err="1">
                          <a:effectLst/>
                        </a:rPr>
                        <a:t>ns</a:t>
                      </a:r>
                      <a:endParaRPr lang="en-US" sz="1400" kern="100" dirty="0">
                        <a:effectLst/>
                        <a:latin typeface="Carlito"/>
                        <a:ea typeface="Noto Serif SC"/>
                        <a:cs typeface="Noto Sans"/>
                      </a:endParaRPr>
                    </a:p>
                  </a:txBody>
                  <a:tcPr marL="34925" marR="34925" marT="34925" marB="34925"/>
                </a:tc>
                <a:extLst>
                  <a:ext uri="{0D108BD9-81ED-4DB2-BD59-A6C34878D82A}">
                    <a16:rowId xmlns:a16="http://schemas.microsoft.com/office/drawing/2014/main" val="1378596417"/>
                  </a:ext>
                </a:extLst>
              </a:tr>
            </a:tbl>
          </a:graphicData>
        </a:graphic>
      </p:graphicFrame>
      <p:sp>
        <p:nvSpPr>
          <p:cNvPr id="8" name="TextBox 7">
            <a:extLst>
              <a:ext uri="{FF2B5EF4-FFF2-40B4-BE49-F238E27FC236}">
                <a16:creationId xmlns:a16="http://schemas.microsoft.com/office/drawing/2014/main" id="{B1069FC5-E886-4096-96C1-C70DA064CB7E}"/>
              </a:ext>
            </a:extLst>
          </p:cNvPr>
          <p:cNvSpPr txBox="1"/>
          <p:nvPr/>
        </p:nvSpPr>
        <p:spPr>
          <a:xfrm>
            <a:off x="263352" y="260648"/>
            <a:ext cx="9748181" cy="523220"/>
          </a:xfrm>
          <a:prstGeom prst="rect">
            <a:avLst/>
          </a:prstGeom>
          <a:noFill/>
        </p:spPr>
        <p:txBody>
          <a:bodyPr wrap="none" rtlCol="0">
            <a:spAutoFit/>
          </a:bodyPr>
          <a:lstStyle/>
          <a:p>
            <a:r>
              <a:rPr lang="en-US" sz="2800" b="1" dirty="0">
                <a:solidFill>
                  <a:srgbClr val="0070C0"/>
                </a:solidFill>
              </a:rPr>
              <a:t>Requirements for ELBEX main electron beam </a:t>
            </a:r>
            <a:r>
              <a:rPr lang="en-US" sz="2800" b="1" dirty="0" smtClean="0">
                <a:solidFill>
                  <a:srgbClr val="0070C0"/>
                </a:solidFill>
              </a:rPr>
              <a:t>dump (14.05.2025)</a:t>
            </a:r>
            <a:endParaRPr lang="en-US" sz="2800" b="1" dirty="0">
              <a:solidFill>
                <a:srgbClr val="0070C0"/>
              </a:solidFill>
            </a:endParaRPr>
          </a:p>
        </p:txBody>
      </p:sp>
      <p:sp>
        <p:nvSpPr>
          <p:cNvPr id="5" name="TextBox 4"/>
          <p:cNvSpPr txBox="1"/>
          <p:nvPr/>
        </p:nvSpPr>
        <p:spPr>
          <a:xfrm>
            <a:off x="543164" y="770819"/>
            <a:ext cx="11033935" cy="1531445"/>
          </a:xfrm>
          <a:prstGeom prst="rect">
            <a:avLst/>
          </a:prstGeom>
          <a:noFill/>
        </p:spPr>
        <p:txBody>
          <a:bodyPr wrap="square" rtlCol="0">
            <a:spAutoFit/>
          </a:bodyPr>
          <a:lstStyle/>
          <a:p>
            <a:pPr algn="just">
              <a:lnSpc>
                <a:spcPct val="150000"/>
              </a:lnSpc>
            </a:pPr>
            <a:r>
              <a:rPr lang="de-DE" sz="1600" i="1" dirty="0"/>
              <a:t>The </a:t>
            </a:r>
            <a:r>
              <a:rPr lang="de-DE" sz="1600" i="1" dirty="0" err="1"/>
              <a:t>main</a:t>
            </a:r>
            <a:r>
              <a:rPr lang="de-DE" sz="1600" i="1" dirty="0"/>
              <a:t> </a:t>
            </a:r>
            <a:r>
              <a:rPr lang="de-DE" sz="1600" i="1" dirty="0" err="1"/>
              <a:t>electron</a:t>
            </a:r>
            <a:r>
              <a:rPr lang="de-DE" sz="1600" i="1" dirty="0"/>
              <a:t> </a:t>
            </a:r>
            <a:r>
              <a:rPr lang="de-DE" sz="1600" i="1" dirty="0" err="1"/>
              <a:t>dump</a:t>
            </a:r>
            <a:r>
              <a:rPr lang="de-DE" sz="1600" i="1" dirty="0"/>
              <a:t> </a:t>
            </a:r>
            <a:r>
              <a:rPr lang="de-DE" sz="1600" i="1" dirty="0" err="1"/>
              <a:t>is</a:t>
            </a:r>
            <a:r>
              <a:rPr lang="de-DE" sz="1600" i="1" dirty="0"/>
              <a:t> </a:t>
            </a:r>
            <a:r>
              <a:rPr lang="de-DE" sz="1600" i="1" dirty="0" err="1"/>
              <a:t>placed</a:t>
            </a:r>
            <a:r>
              <a:rPr lang="de-DE" sz="1600" i="1" dirty="0"/>
              <a:t> at </a:t>
            </a:r>
            <a:r>
              <a:rPr lang="de-DE" sz="1600" i="1" dirty="0" err="1"/>
              <a:t>the</a:t>
            </a:r>
            <a:r>
              <a:rPr lang="de-DE" sz="1600" i="1" dirty="0"/>
              <a:t> end </a:t>
            </a:r>
            <a:r>
              <a:rPr lang="de-DE" sz="1600" i="1" dirty="0" err="1"/>
              <a:t>of</a:t>
            </a:r>
            <a:r>
              <a:rPr lang="de-DE" sz="1600" i="1" dirty="0"/>
              <a:t> </a:t>
            </a:r>
            <a:r>
              <a:rPr lang="de-DE" sz="1600" i="1" dirty="0" err="1"/>
              <a:t>the</a:t>
            </a:r>
            <a:r>
              <a:rPr lang="de-DE" sz="1600" i="1" dirty="0"/>
              <a:t> ELBEX </a:t>
            </a:r>
            <a:r>
              <a:rPr lang="de-DE" sz="1600" i="1" dirty="0" err="1"/>
              <a:t>user</a:t>
            </a:r>
            <a:r>
              <a:rPr lang="de-DE" sz="1600" i="1" dirty="0"/>
              <a:t> </a:t>
            </a:r>
            <a:r>
              <a:rPr lang="de-DE" sz="1600" i="1" dirty="0" err="1"/>
              <a:t>beamline</a:t>
            </a:r>
            <a:r>
              <a:rPr lang="de-DE" sz="1600" i="1" dirty="0"/>
              <a:t> </a:t>
            </a:r>
            <a:r>
              <a:rPr lang="de-DE" sz="1600" i="1" dirty="0" err="1"/>
              <a:t>located</a:t>
            </a:r>
            <a:r>
              <a:rPr lang="de-DE" sz="1600" i="1" dirty="0"/>
              <a:t> in XTD8. The </a:t>
            </a:r>
            <a:r>
              <a:rPr lang="de-DE" sz="1600" i="1" dirty="0" err="1"/>
              <a:t>electron</a:t>
            </a:r>
            <a:r>
              <a:rPr lang="de-DE" sz="1600" i="1" dirty="0"/>
              <a:t> beam </a:t>
            </a:r>
            <a:r>
              <a:rPr lang="de-DE" sz="1600" i="1" dirty="0" err="1"/>
              <a:t>is</a:t>
            </a:r>
            <a:r>
              <a:rPr lang="de-DE" sz="1600" i="1" dirty="0"/>
              <a:t> </a:t>
            </a:r>
            <a:r>
              <a:rPr lang="de-DE" sz="1600" i="1" dirty="0" err="1"/>
              <a:t>bent</a:t>
            </a:r>
            <a:r>
              <a:rPr lang="de-DE" sz="1600" i="1" dirty="0"/>
              <a:t> </a:t>
            </a:r>
            <a:r>
              <a:rPr lang="de-DE" sz="1600" i="1" dirty="0" err="1"/>
              <a:t>downwards</a:t>
            </a:r>
            <a:r>
              <a:rPr lang="de-DE" sz="1600" i="1" dirty="0"/>
              <a:t> </a:t>
            </a:r>
            <a:r>
              <a:rPr lang="de-DE" sz="1600" i="1" dirty="0" err="1"/>
              <a:t>towards</a:t>
            </a:r>
            <a:r>
              <a:rPr lang="de-DE" sz="1600" i="1" dirty="0"/>
              <a:t> </a:t>
            </a:r>
            <a:r>
              <a:rPr lang="de-DE" sz="1600" i="1" dirty="0" err="1"/>
              <a:t>the</a:t>
            </a:r>
            <a:r>
              <a:rPr lang="de-DE" sz="1600" i="1" dirty="0"/>
              <a:t> </a:t>
            </a:r>
            <a:r>
              <a:rPr lang="de-DE" sz="1600" i="1" dirty="0" err="1"/>
              <a:t>dump</a:t>
            </a:r>
            <a:r>
              <a:rPr lang="de-DE" sz="1600" i="1" dirty="0"/>
              <a:t> </a:t>
            </a:r>
            <a:r>
              <a:rPr lang="de-DE" sz="1600" i="1" dirty="0" err="1"/>
              <a:t>with</a:t>
            </a:r>
            <a:r>
              <a:rPr lang="de-DE" sz="1600" i="1" dirty="0"/>
              <a:t> a permanent </a:t>
            </a:r>
            <a:r>
              <a:rPr lang="de-DE" sz="1600" i="1" dirty="0" err="1"/>
              <a:t>dipole</a:t>
            </a:r>
            <a:r>
              <a:rPr lang="de-DE" sz="1600" i="1" dirty="0"/>
              <a:t> </a:t>
            </a:r>
            <a:r>
              <a:rPr lang="de-DE" sz="1600" i="1" dirty="0" err="1"/>
              <a:t>magnet</a:t>
            </a:r>
            <a:r>
              <a:rPr lang="de-DE" sz="1600" i="1" dirty="0"/>
              <a:t> (</a:t>
            </a:r>
            <a:r>
              <a:rPr lang="de-DE" sz="1600" i="1" dirty="0" err="1"/>
              <a:t>see</a:t>
            </a:r>
            <a:r>
              <a:rPr lang="de-DE" sz="1600" i="1" dirty="0"/>
              <a:t> </a:t>
            </a:r>
            <a:r>
              <a:rPr lang="de-DE" sz="1600" i="1" dirty="0" err="1"/>
              <a:t>sketch</a:t>
            </a:r>
            <a:r>
              <a:rPr lang="de-DE" sz="1600" i="1" dirty="0"/>
              <a:t>). The </a:t>
            </a:r>
            <a:r>
              <a:rPr lang="de-DE" sz="1600" i="1" dirty="0" err="1"/>
              <a:t>dump</a:t>
            </a:r>
            <a:r>
              <a:rPr lang="de-DE" sz="1600" i="1" dirty="0"/>
              <a:t> </a:t>
            </a:r>
            <a:r>
              <a:rPr lang="de-DE" sz="1600" i="1" dirty="0" err="1"/>
              <a:t>is</a:t>
            </a:r>
            <a:r>
              <a:rPr lang="de-DE" sz="1600" i="1" dirty="0"/>
              <a:t> </a:t>
            </a:r>
            <a:r>
              <a:rPr lang="de-DE" sz="1600" i="1" dirty="0" err="1"/>
              <a:t>placed</a:t>
            </a:r>
            <a:r>
              <a:rPr lang="de-DE" sz="1600" i="1" dirty="0"/>
              <a:t> at an angle α </a:t>
            </a:r>
            <a:r>
              <a:rPr lang="de-DE" sz="1600" i="1" dirty="0" err="1"/>
              <a:t>and</a:t>
            </a:r>
            <a:r>
              <a:rPr lang="de-DE" sz="1600" i="1" dirty="0"/>
              <a:t> at a </a:t>
            </a:r>
            <a:r>
              <a:rPr lang="de-DE" sz="1600" i="1" dirty="0" err="1"/>
              <a:t>distance</a:t>
            </a:r>
            <a:r>
              <a:rPr lang="de-DE" sz="1600" i="1" dirty="0"/>
              <a:t> </a:t>
            </a:r>
            <a:r>
              <a:rPr lang="de-DE" sz="1600" i="1" dirty="0" err="1"/>
              <a:t>Δz</a:t>
            </a:r>
            <a:r>
              <a:rPr lang="de-DE" sz="1600" i="1" dirty="0"/>
              <a:t> </a:t>
            </a:r>
            <a:r>
              <a:rPr lang="de-DE" sz="1600" i="1" dirty="0" err="1"/>
              <a:t>from</a:t>
            </a:r>
            <a:r>
              <a:rPr lang="de-DE" sz="1600" i="1" dirty="0"/>
              <a:t> </a:t>
            </a:r>
            <a:r>
              <a:rPr lang="de-DE" sz="1600" i="1" dirty="0" err="1"/>
              <a:t>the</a:t>
            </a:r>
            <a:r>
              <a:rPr lang="de-DE" sz="1600" i="1" dirty="0"/>
              <a:t> permanent </a:t>
            </a:r>
            <a:r>
              <a:rPr lang="de-DE" sz="1600" i="1" dirty="0" err="1"/>
              <a:t>magnet</a:t>
            </a:r>
            <a:r>
              <a:rPr lang="de-DE" sz="1600" i="1" dirty="0"/>
              <a:t> such </a:t>
            </a:r>
            <a:r>
              <a:rPr lang="de-DE" sz="1600" i="1" dirty="0" err="1"/>
              <a:t>that</a:t>
            </a:r>
            <a:r>
              <a:rPr lang="de-DE" sz="1600" i="1" dirty="0"/>
              <a:t> </a:t>
            </a:r>
            <a:r>
              <a:rPr lang="de-DE" sz="1600" i="1" dirty="0" err="1"/>
              <a:t>sufficient</a:t>
            </a:r>
            <a:r>
              <a:rPr lang="de-DE" sz="1600" i="1" dirty="0"/>
              <a:t> </a:t>
            </a:r>
            <a:r>
              <a:rPr lang="de-DE" sz="1600" i="1" dirty="0" err="1"/>
              <a:t>space</a:t>
            </a:r>
            <a:r>
              <a:rPr lang="de-DE" sz="1600" i="1" dirty="0"/>
              <a:t> </a:t>
            </a:r>
            <a:r>
              <a:rPr lang="de-DE" sz="1600" i="1" dirty="0" err="1"/>
              <a:t>Δy</a:t>
            </a:r>
            <a:r>
              <a:rPr lang="de-DE" sz="1600" i="1" dirty="0"/>
              <a:t> </a:t>
            </a:r>
            <a:r>
              <a:rPr lang="de-DE" sz="1600" i="1" dirty="0" err="1"/>
              <a:t>remains</a:t>
            </a:r>
            <a:r>
              <a:rPr lang="de-DE" sz="1600" i="1" dirty="0"/>
              <a:t> </a:t>
            </a:r>
            <a:r>
              <a:rPr lang="de-DE" sz="1600" i="1" dirty="0" err="1"/>
              <a:t>between</a:t>
            </a:r>
            <a:r>
              <a:rPr lang="de-DE" sz="1600" i="1" dirty="0"/>
              <a:t> </a:t>
            </a:r>
            <a:r>
              <a:rPr lang="de-DE" sz="1600" i="1" dirty="0" err="1"/>
              <a:t>the</a:t>
            </a:r>
            <a:r>
              <a:rPr lang="de-DE" sz="1600" i="1" dirty="0"/>
              <a:t> </a:t>
            </a:r>
            <a:r>
              <a:rPr lang="de-DE" sz="1600" i="1" dirty="0" err="1"/>
              <a:t>dump</a:t>
            </a:r>
            <a:r>
              <a:rPr lang="de-DE" sz="1600" i="1" dirty="0"/>
              <a:t> </a:t>
            </a:r>
            <a:r>
              <a:rPr lang="de-DE" sz="1600" i="1" dirty="0" err="1"/>
              <a:t>and</a:t>
            </a:r>
            <a:r>
              <a:rPr lang="de-DE" sz="1600" i="1" dirty="0"/>
              <a:t> </a:t>
            </a:r>
            <a:r>
              <a:rPr lang="de-DE" sz="1600" i="1" dirty="0" err="1"/>
              <a:t>the</a:t>
            </a:r>
            <a:r>
              <a:rPr lang="de-DE" sz="1600" i="1" dirty="0"/>
              <a:t> </a:t>
            </a:r>
            <a:r>
              <a:rPr lang="de-DE" sz="1600" i="1" dirty="0" smtClean="0"/>
              <a:t>X-</a:t>
            </a:r>
            <a:r>
              <a:rPr lang="de-DE" sz="1600" i="1" dirty="0" err="1" smtClean="0"/>
              <a:t>ray</a:t>
            </a:r>
            <a:r>
              <a:rPr lang="de-DE" sz="1600" i="1" dirty="0" smtClean="0"/>
              <a:t> </a:t>
            </a:r>
            <a:r>
              <a:rPr lang="de-DE" sz="1600" i="1" dirty="0"/>
              <a:t>beam </a:t>
            </a:r>
            <a:r>
              <a:rPr lang="de-DE" sz="1600" i="1" dirty="0" err="1"/>
              <a:t>pipe</a:t>
            </a:r>
            <a:r>
              <a:rPr lang="de-DE" sz="1600" i="1" dirty="0"/>
              <a:t> </a:t>
            </a:r>
            <a:r>
              <a:rPr lang="de-DE" sz="1600" i="1" dirty="0" err="1"/>
              <a:t>going</a:t>
            </a:r>
            <a:r>
              <a:rPr lang="de-DE" sz="1600" i="1" dirty="0"/>
              <a:t> at a </a:t>
            </a:r>
            <a:r>
              <a:rPr lang="de-DE" sz="1600" i="1" dirty="0" err="1"/>
              <a:t>height</a:t>
            </a:r>
            <a:r>
              <a:rPr lang="de-DE" sz="1600" i="1" dirty="0"/>
              <a:t> </a:t>
            </a:r>
            <a:r>
              <a:rPr lang="de-DE" sz="1600" i="1" dirty="0" err="1"/>
              <a:t>of</a:t>
            </a:r>
            <a:r>
              <a:rPr lang="de-DE" sz="1600" i="1" dirty="0"/>
              <a:t> 1.4m </a:t>
            </a:r>
            <a:r>
              <a:rPr lang="de-DE" sz="1600" i="1" dirty="0" err="1"/>
              <a:t>above</a:t>
            </a:r>
            <a:r>
              <a:rPr lang="de-DE" sz="1600" i="1" dirty="0"/>
              <a:t> </a:t>
            </a:r>
            <a:r>
              <a:rPr lang="de-DE" sz="1600" i="1" dirty="0" err="1"/>
              <a:t>the</a:t>
            </a:r>
            <a:r>
              <a:rPr lang="de-DE" sz="1600" i="1" dirty="0"/>
              <a:t> </a:t>
            </a:r>
            <a:r>
              <a:rPr lang="de-DE" sz="1600" i="1" dirty="0" err="1"/>
              <a:t>tunnel</a:t>
            </a:r>
            <a:r>
              <a:rPr lang="de-DE" sz="1600" i="1" dirty="0"/>
              <a:t> </a:t>
            </a:r>
            <a:r>
              <a:rPr lang="de-DE" sz="1600" i="1" dirty="0" err="1"/>
              <a:t>floor</a:t>
            </a:r>
            <a:r>
              <a:rPr lang="de-DE" sz="1600" i="1" dirty="0"/>
              <a:t> </a:t>
            </a:r>
            <a:r>
              <a:rPr lang="de-DE" sz="1600" i="1" dirty="0" err="1"/>
              <a:t>straight</a:t>
            </a:r>
            <a:r>
              <a:rPr lang="de-DE" sz="1600" i="1" dirty="0"/>
              <a:t> </a:t>
            </a:r>
            <a:r>
              <a:rPr lang="de-DE" sz="1600" i="1" dirty="0" err="1"/>
              <a:t>towards</a:t>
            </a:r>
            <a:r>
              <a:rPr lang="de-DE" sz="1600" i="1" dirty="0"/>
              <a:t> </a:t>
            </a:r>
            <a:r>
              <a:rPr lang="de-DE" sz="1600" i="1" dirty="0" err="1"/>
              <a:t>the</a:t>
            </a:r>
            <a:r>
              <a:rPr lang="de-DE" sz="1600" i="1" dirty="0"/>
              <a:t> </a:t>
            </a:r>
            <a:r>
              <a:rPr lang="de-DE" sz="1600" i="1" dirty="0" err="1"/>
              <a:t>fusion</a:t>
            </a:r>
            <a:r>
              <a:rPr lang="de-DE" sz="1600" i="1" dirty="0"/>
              <a:t> </a:t>
            </a:r>
            <a:r>
              <a:rPr lang="de-DE" sz="1600" i="1" dirty="0" err="1"/>
              <a:t>area</a:t>
            </a:r>
            <a:r>
              <a:rPr lang="de-DE" sz="1600" i="1" dirty="0"/>
              <a:t> </a:t>
            </a:r>
            <a:r>
              <a:rPr lang="de-DE" sz="1600" i="1" dirty="0" err="1"/>
              <a:t>and</a:t>
            </a:r>
            <a:r>
              <a:rPr lang="de-DE" sz="1600" i="1" dirty="0"/>
              <a:t> </a:t>
            </a:r>
            <a:r>
              <a:rPr lang="de-DE" sz="1600" i="1" dirty="0" err="1"/>
              <a:t>the</a:t>
            </a:r>
            <a:r>
              <a:rPr lang="de-DE" sz="1600" i="1" dirty="0"/>
              <a:t> </a:t>
            </a:r>
            <a:r>
              <a:rPr lang="de-DE" sz="1600" i="1" dirty="0" err="1"/>
              <a:t>Schenefeld</a:t>
            </a:r>
            <a:r>
              <a:rPr lang="de-DE" sz="1600" i="1" dirty="0"/>
              <a:t> hall</a:t>
            </a:r>
            <a:r>
              <a:rPr lang="de-DE" sz="1600" i="1" dirty="0" smtClean="0"/>
              <a:t>.</a:t>
            </a:r>
            <a:endParaRPr lang="en-US" sz="1600" dirty="0"/>
          </a:p>
        </p:txBody>
      </p:sp>
      <p:pic>
        <p:nvPicPr>
          <p:cNvPr id="9" name="Bild1"/>
          <p:cNvPicPr/>
          <p:nvPr/>
        </p:nvPicPr>
        <p:blipFill>
          <a:blip r:embed="rId2"/>
          <a:stretch>
            <a:fillRect/>
          </a:stretch>
        </p:blipFill>
        <p:spPr bwMode="auto">
          <a:xfrm>
            <a:off x="543164" y="2372016"/>
            <a:ext cx="5844210" cy="3168348"/>
          </a:xfrm>
          <a:prstGeom prst="rect">
            <a:avLst/>
          </a:prstGeom>
        </p:spPr>
      </p:pic>
      <p:sp>
        <p:nvSpPr>
          <p:cNvPr id="7" name="TextBox 6"/>
          <p:cNvSpPr txBox="1"/>
          <p:nvPr/>
        </p:nvSpPr>
        <p:spPr>
          <a:xfrm>
            <a:off x="1676312" y="5821296"/>
            <a:ext cx="8839375" cy="369332"/>
          </a:xfrm>
          <a:prstGeom prst="rect">
            <a:avLst/>
          </a:prstGeom>
          <a:noFill/>
        </p:spPr>
        <p:txBody>
          <a:bodyPr wrap="square" rtlCol="0">
            <a:spAutoFit/>
          </a:bodyPr>
          <a:lstStyle/>
          <a:p>
            <a:r>
              <a:rPr lang="it-IT" b="1" dirty="0" smtClean="0">
                <a:solidFill>
                  <a:srgbClr val="FF0000"/>
                </a:solidFill>
              </a:rPr>
              <a:t>Beam intensity = 6.24 x 10</a:t>
            </a:r>
            <a:r>
              <a:rPr lang="it-IT" b="1" baseline="30000" dirty="0" smtClean="0">
                <a:solidFill>
                  <a:srgbClr val="FF0000"/>
                </a:solidFill>
              </a:rPr>
              <a:t>18</a:t>
            </a:r>
            <a:r>
              <a:rPr lang="it-IT" b="1" dirty="0" smtClean="0">
                <a:solidFill>
                  <a:srgbClr val="FF0000"/>
                </a:solidFill>
              </a:rPr>
              <a:t> x 10</a:t>
            </a:r>
            <a:r>
              <a:rPr lang="it-IT" b="1" baseline="30000" dirty="0" smtClean="0">
                <a:solidFill>
                  <a:srgbClr val="FF0000"/>
                </a:solidFill>
              </a:rPr>
              <a:t>-9</a:t>
            </a:r>
            <a:r>
              <a:rPr lang="it-IT" b="1" dirty="0" smtClean="0">
                <a:solidFill>
                  <a:srgbClr val="FF0000"/>
                </a:solidFill>
              </a:rPr>
              <a:t> x 10 </a:t>
            </a:r>
            <a:r>
              <a:rPr lang="it-IT" b="1" dirty="0">
                <a:solidFill>
                  <a:srgbClr val="FF0000"/>
                </a:solidFill>
              </a:rPr>
              <a:t>x 50 = </a:t>
            </a:r>
            <a:r>
              <a:rPr lang="it-IT" b="1" dirty="0" smtClean="0">
                <a:solidFill>
                  <a:srgbClr val="FF0000"/>
                </a:solidFill>
              </a:rPr>
              <a:t>3.12 </a:t>
            </a:r>
            <a:r>
              <a:rPr lang="it-IT" b="1" dirty="0">
                <a:solidFill>
                  <a:srgbClr val="FF0000"/>
                </a:solidFill>
              </a:rPr>
              <a:t>x </a:t>
            </a:r>
            <a:r>
              <a:rPr lang="it-IT" b="1" dirty="0" smtClean="0">
                <a:solidFill>
                  <a:srgbClr val="FF0000"/>
                </a:solidFill>
              </a:rPr>
              <a:t>10</a:t>
            </a:r>
            <a:r>
              <a:rPr lang="it-IT" b="1" baseline="30000" dirty="0" smtClean="0">
                <a:solidFill>
                  <a:srgbClr val="FF0000"/>
                </a:solidFill>
              </a:rPr>
              <a:t>12</a:t>
            </a:r>
            <a:r>
              <a:rPr lang="it-IT" b="1" dirty="0">
                <a:solidFill>
                  <a:srgbClr val="FF0000"/>
                </a:solidFill>
              </a:rPr>
              <a:t> </a:t>
            </a:r>
            <a:r>
              <a:rPr lang="it-IT" b="1" dirty="0" smtClean="0">
                <a:solidFill>
                  <a:srgbClr val="FF0000"/>
                </a:solidFill>
              </a:rPr>
              <a:t>e</a:t>
            </a:r>
            <a:r>
              <a:rPr lang="it-IT" b="1" baseline="30000" dirty="0" smtClean="0">
                <a:solidFill>
                  <a:srgbClr val="FF0000"/>
                </a:solidFill>
              </a:rPr>
              <a:t>-</a:t>
            </a:r>
            <a:r>
              <a:rPr lang="it-IT" b="1" dirty="0" smtClean="0">
                <a:solidFill>
                  <a:srgbClr val="FF0000"/>
                </a:solidFill>
              </a:rPr>
              <a:t> per </a:t>
            </a:r>
            <a:r>
              <a:rPr lang="it-IT" b="1" dirty="0" smtClean="0">
                <a:solidFill>
                  <a:srgbClr val="FF0000"/>
                </a:solidFill>
              </a:rPr>
              <a:t>sec  </a:t>
            </a:r>
            <a:r>
              <a:rPr lang="it-IT" b="1" dirty="0" smtClean="0">
                <a:solidFill>
                  <a:schemeClr val="accent6">
                    <a:lumMod val="75000"/>
                  </a:schemeClr>
                </a:solidFill>
              </a:rPr>
              <a:t>→  6.24 x 10</a:t>
            </a:r>
            <a:r>
              <a:rPr lang="it-IT" b="1" baseline="30000" dirty="0" smtClean="0">
                <a:solidFill>
                  <a:schemeClr val="accent6">
                    <a:lumMod val="75000"/>
                  </a:schemeClr>
                </a:solidFill>
              </a:rPr>
              <a:t>10</a:t>
            </a:r>
            <a:r>
              <a:rPr lang="it-IT" b="1" dirty="0">
                <a:solidFill>
                  <a:schemeClr val="accent6">
                    <a:lumMod val="75000"/>
                  </a:schemeClr>
                </a:solidFill>
              </a:rPr>
              <a:t> e</a:t>
            </a:r>
            <a:r>
              <a:rPr lang="it-IT" b="1" baseline="30000" dirty="0">
                <a:solidFill>
                  <a:schemeClr val="accent6">
                    <a:lumMod val="75000"/>
                  </a:schemeClr>
                </a:solidFill>
              </a:rPr>
              <a:t>-</a:t>
            </a:r>
            <a:r>
              <a:rPr lang="it-IT" b="1" dirty="0">
                <a:solidFill>
                  <a:schemeClr val="accent6">
                    <a:lumMod val="75000"/>
                  </a:schemeClr>
                </a:solidFill>
              </a:rPr>
              <a:t> per sec </a:t>
            </a:r>
            <a:endParaRPr lang="en-US" b="1" dirty="0">
              <a:solidFill>
                <a:schemeClr val="accent6">
                  <a:lumMod val="75000"/>
                </a:schemeClr>
              </a:solidFill>
            </a:endParaRPr>
          </a:p>
        </p:txBody>
      </p:sp>
    </p:spTree>
    <p:extLst>
      <p:ext uri="{BB962C8B-B14F-4D97-AF65-F5344CB8AC3E}">
        <p14:creationId xmlns:p14="http://schemas.microsoft.com/office/powerpoint/2010/main" val="3016523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6973" t="8315" r="11388" b="4807"/>
          <a:stretch/>
        </p:blipFill>
        <p:spPr>
          <a:xfrm>
            <a:off x="6066813" y="1089000"/>
            <a:ext cx="5740800" cy="468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30</a:t>
            </a:fld>
            <a:endParaRPr lang="en-US"/>
          </a:p>
        </p:txBody>
      </p:sp>
      <p:sp>
        <p:nvSpPr>
          <p:cNvPr id="6" name="TextBox 5">
            <a:extLst>
              <a:ext uri="{FF2B5EF4-FFF2-40B4-BE49-F238E27FC236}">
                <a16:creationId xmlns:a16="http://schemas.microsoft.com/office/drawing/2014/main" id="{B1069FC5-E886-4096-96C1-C70DA064CB7E}"/>
              </a:ext>
            </a:extLst>
          </p:cNvPr>
          <p:cNvSpPr txBox="1"/>
          <p:nvPr/>
        </p:nvSpPr>
        <p:spPr>
          <a:xfrm>
            <a:off x="263352" y="260648"/>
            <a:ext cx="5205143" cy="523220"/>
          </a:xfrm>
          <a:prstGeom prst="rect">
            <a:avLst/>
          </a:prstGeom>
          <a:noFill/>
        </p:spPr>
        <p:txBody>
          <a:bodyPr wrap="none" rtlCol="0">
            <a:spAutoFit/>
          </a:bodyPr>
          <a:lstStyle/>
          <a:p>
            <a:r>
              <a:rPr lang="en-US" sz="2800" b="1" dirty="0" smtClean="0">
                <a:solidFill>
                  <a:srgbClr val="0070C0"/>
                </a:solidFill>
              </a:rPr>
              <a:t>Radiation </a:t>
            </a:r>
            <a:r>
              <a:rPr lang="en-US" sz="2800" b="1" dirty="0">
                <a:solidFill>
                  <a:srgbClr val="0070C0"/>
                </a:solidFill>
              </a:rPr>
              <a:t>R</a:t>
            </a:r>
            <a:r>
              <a:rPr lang="en-US" sz="2800" b="1" dirty="0" smtClean="0">
                <a:solidFill>
                  <a:srgbClr val="0070C0"/>
                </a:solidFill>
              </a:rPr>
              <a:t>esistance: limits check</a:t>
            </a:r>
          </a:p>
        </p:txBody>
      </p:sp>
      <p:sp>
        <p:nvSpPr>
          <p:cNvPr id="9" name="Right Arrow 8"/>
          <p:cNvSpPr/>
          <p:nvPr/>
        </p:nvSpPr>
        <p:spPr>
          <a:xfrm>
            <a:off x="4642236" y="3186684"/>
            <a:ext cx="64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37763" y="595012"/>
            <a:ext cx="3962675" cy="5667976"/>
          </a:xfrm>
          <a:prstGeom prst="rect">
            <a:avLst/>
          </a:prstGeom>
        </p:spPr>
      </p:pic>
    </p:spTree>
    <p:extLst>
      <p:ext uri="{BB962C8B-B14F-4D97-AF65-F5344CB8AC3E}">
        <p14:creationId xmlns:p14="http://schemas.microsoft.com/office/powerpoint/2010/main" val="1626529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31</a:t>
            </a:fld>
            <a:endParaRPr lang="en-US"/>
          </a:p>
        </p:txBody>
      </p:sp>
      <p:sp>
        <p:nvSpPr>
          <p:cNvPr id="8" name="TextBox 7">
            <a:extLst>
              <a:ext uri="{FF2B5EF4-FFF2-40B4-BE49-F238E27FC236}">
                <a16:creationId xmlns:a16="http://schemas.microsoft.com/office/drawing/2014/main" id="{B1069FC5-E886-4096-96C1-C70DA064CB7E}"/>
              </a:ext>
            </a:extLst>
          </p:cNvPr>
          <p:cNvSpPr txBox="1"/>
          <p:nvPr/>
        </p:nvSpPr>
        <p:spPr>
          <a:xfrm>
            <a:off x="263352" y="260648"/>
            <a:ext cx="6117957" cy="523220"/>
          </a:xfrm>
          <a:prstGeom prst="rect">
            <a:avLst/>
          </a:prstGeom>
          <a:noFill/>
        </p:spPr>
        <p:txBody>
          <a:bodyPr wrap="none" rtlCol="0">
            <a:spAutoFit/>
          </a:bodyPr>
          <a:lstStyle/>
          <a:p>
            <a:r>
              <a:rPr lang="en-US" sz="2800" b="1" dirty="0" smtClean="0">
                <a:solidFill>
                  <a:srgbClr val="0070C0"/>
                </a:solidFill>
              </a:rPr>
              <a:t>Simulation results: Track-length fluence</a:t>
            </a:r>
            <a:endParaRPr lang="en-US" sz="2800" b="1" dirty="0">
              <a:solidFill>
                <a:srgbClr val="0070C0"/>
              </a:solidFill>
            </a:endParaRPr>
          </a:p>
        </p:txBody>
      </p:sp>
      <p:sp>
        <p:nvSpPr>
          <p:cNvPr id="2" name="TextBox 1"/>
          <p:cNvSpPr txBox="1"/>
          <p:nvPr/>
        </p:nvSpPr>
        <p:spPr>
          <a:xfrm>
            <a:off x="271197" y="4969252"/>
            <a:ext cx="11425918" cy="1754326"/>
          </a:xfrm>
          <a:prstGeom prst="rect">
            <a:avLst/>
          </a:prstGeom>
          <a:noFill/>
        </p:spPr>
        <p:txBody>
          <a:bodyPr wrap="square" rtlCol="0">
            <a:spAutoFit/>
          </a:bodyPr>
          <a:lstStyle/>
          <a:p>
            <a:pPr marL="171450" indent="-171450" algn="just">
              <a:buFont typeface="Arial" panose="020B0604020202020204" pitchFamily="34" charset="0"/>
              <a:buChar char="•"/>
            </a:pPr>
            <a:r>
              <a:rPr lang="en-US" sz="1400" dirty="0">
                <a:solidFill>
                  <a:srgbClr val="0070C0"/>
                </a:solidFill>
              </a:rPr>
              <a:t>The aluminum cylindrical core is exposed to a significant flux of secondary particles, especially electrons and photons at low energies, and protons and neutrons at higher energies</a:t>
            </a:r>
            <a:r>
              <a:rPr lang="en-US" sz="1400" dirty="0" smtClean="0">
                <a:solidFill>
                  <a:srgbClr val="0070C0"/>
                </a:solidFill>
              </a:rPr>
              <a:t>.</a:t>
            </a:r>
          </a:p>
          <a:p>
            <a:pPr marL="171450" indent="-171450" algn="just">
              <a:buFont typeface="Arial" panose="020B0604020202020204" pitchFamily="34" charset="0"/>
              <a:buChar char="•"/>
            </a:pPr>
            <a:endParaRPr lang="en-US" sz="800" dirty="0">
              <a:solidFill>
                <a:srgbClr val="0070C0"/>
              </a:solidFill>
            </a:endParaRPr>
          </a:p>
          <a:p>
            <a:pPr marL="171450" indent="-171450" algn="just">
              <a:buFont typeface="Arial" panose="020B0604020202020204" pitchFamily="34" charset="0"/>
              <a:buChar char="•"/>
            </a:pPr>
            <a:r>
              <a:rPr lang="en-US" sz="1400" dirty="0">
                <a:solidFill>
                  <a:srgbClr val="0070C0"/>
                </a:solidFill>
              </a:rPr>
              <a:t>The maximum track-length fluence reaches approximately 10¹⁰–10¹¹ [1/(cm²·GeV·nC)] around 1–10 MeV, which is critical for assessing radiation hardness</a:t>
            </a:r>
            <a:r>
              <a:rPr lang="en-US" sz="1400" dirty="0" smtClean="0">
                <a:solidFill>
                  <a:srgbClr val="0070C0"/>
                </a:solidFill>
              </a:rPr>
              <a:t>.</a:t>
            </a:r>
          </a:p>
          <a:p>
            <a:pPr marL="171450" indent="-171450" algn="just">
              <a:buFont typeface="Arial" panose="020B0604020202020204" pitchFamily="34" charset="0"/>
              <a:buChar char="•"/>
            </a:pPr>
            <a:endParaRPr lang="en-US" sz="800" dirty="0">
              <a:solidFill>
                <a:srgbClr val="0070C0"/>
              </a:solidFill>
            </a:endParaRPr>
          </a:p>
          <a:p>
            <a:pPr marL="171450" indent="-171450" algn="just">
              <a:buFont typeface="Arial" panose="020B0604020202020204" pitchFamily="34" charset="0"/>
              <a:buChar char="•"/>
            </a:pPr>
            <a:r>
              <a:rPr lang="en-US" sz="1400" dirty="0">
                <a:solidFill>
                  <a:srgbClr val="0070C0"/>
                </a:solidFill>
              </a:rPr>
              <a:t>The spectrum is characteristic of hadronic and electromagnetic cascades generated by primary particle interactions with the target</a:t>
            </a:r>
            <a:r>
              <a:rPr lang="en-US" sz="1400" dirty="0" smtClean="0">
                <a:solidFill>
                  <a:srgbClr val="0070C0"/>
                </a:solidFill>
              </a:rPr>
              <a:t>.</a:t>
            </a:r>
            <a:endParaRPr lang="en-US" sz="1400" dirty="0">
              <a:solidFill>
                <a:srgbClr val="0070C0"/>
              </a:solidFill>
            </a:endParaRPr>
          </a:p>
          <a:p>
            <a:pPr marL="171450" indent="-171450" algn="just">
              <a:buFont typeface="Arial" panose="020B0604020202020204" pitchFamily="34" charset="0"/>
              <a:buChar char="•"/>
            </a:pPr>
            <a:endParaRPr lang="en-US" sz="800" dirty="0">
              <a:solidFill>
                <a:srgbClr val="0070C0"/>
              </a:solidFill>
            </a:endParaRPr>
          </a:p>
          <a:p>
            <a:pPr marL="171450" indent="-171450" algn="just">
              <a:buFont typeface="Arial" panose="020B0604020202020204" pitchFamily="34" charset="0"/>
              <a:buChar char="•"/>
            </a:pPr>
            <a:r>
              <a:rPr lang="en-US" sz="1400" dirty="0" smtClean="0">
                <a:solidFill>
                  <a:srgbClr val="0070C0"/>
                </a:solidFill>
              </a:rPr>
              <a:t>The </a:t>
            </a:r>
            <a:r>
              <a:rPr lang="en-US" sz="1400" dirty="0">
                <a:solidFill>
                  <a:srgbClr val="0070C0"/>
                </a:solidFill>
              </a:rPr>
              <a:t>fluence distribution highlights the dominant particle types and energy ranges that contribute most to radiation dose and particle flux, which is essential for shielding design, material selection, and electronic damage evaluation.</a:t>
            </a:r>
          </a:p>
        </p:txBody>
      </p:sp>
      <mc:AlternateContent xmlns:mc="http://schemas.openxmlformats.org/markup-compatibility/2006" xmlns:a14="http://schemas.microsoft.com/office/drawing/2010/main">
        <mc:Choice Requires="a14">
          <p:sp>
            <p:nvSpPr>
              <p:cNvPr id="5" name="TextBox 4"/>
              <p:cNvSpPr txBox="1"/>
              <p:nvPr/>
            </p:nvSpPr>
            <p:spPr>
              <a:xfrm>
                <a:off x="6096000" y="1384851"/>
                <a:ext cx="5601115" cy="2655214"/>
              </a:xfrm>
              <a:prstGeom prst="rect">
                <a:avLst/>
              </a:prstGeom>
              <a:noFill/>
            </p:spPr>
            <p:txBody>
              <a:bodyPr wrap="square" rtlCol="0">
                <a:spAutoFit/>
              </a:bodyPr>
              <a:lstStyle/>
              <a:p>
                <a:pPr algn="just"/>
                <a:r>
                  <a:rPr lang="en-US" sz="1200" b="1" dirty="0" smtClean="0"/>
                  <a:t>Normalization</a:t>
                </a:r>
              </a:p>
              <a:p>
                <a:pPr algn="just"/>
                <a:r>
                  <a:rPr lang="en-US" sz="1200" dirty="0"/>
                  <a:t>To compare results and interpret the data quantitatively, the track-length fluence was normalized using the formula:</a:t>
                </a:r>
              </a:p>
              <a:p>
                <a:pPr algn="just"/>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𝑁𝑜𝑟𝑚</m:t>
                      </m:r>
                      <m:r>
                        <a:rPr lang="en-US" sz="1200" b="0" i="1" smtClean="0">
                          <a:latin typeface="Cambria Math" panose="02040503050406030204" pitchFamily="18" charset="0"/>
                        </a:rPr>
                        <m:t> </m:t>
                      </m:r>
                      <m:r>
                        <a:rPr lang="en-US" sz="1200" b="0" i="1" smtClean="0">
                          <a:latin typeface="Cambria Math" panose="02040503050406030204" pitchFamily="18" charset="0"/>
                        </a:rPr>
                        <m:t>𝐹𝑎𝑐𝑡𝑜𝑟</m:t>
                      </m:r>
                      <m:r>
                        <a:rPr lang="en-US" sz="1200" b="0" i="1" smtClean="0">
                          <a:latin typeface="Cambria Math" panose="02040503050406030204" pitchFamily="18" charset="0"/>
                        </a:rPr>
                        <m:t>= </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ea typeface="Cambria Math" panose="02040503050406030204" pitchFamily="18" charset="0"/>
                            </a:rPr>
                            <m:t>𝜋</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𝐿</m:t>
                          </m:r>
                          <m:r>
                            <a:rPr lang="en-US" sz="1200" b="0" i="1" smtClean="0">
                              <a:latin typeface="Cambria Math" panose="02040503050406030204" pitchFamily="18" charset="0"/>
                              <a:ea typeface="Cambria Math" panose="02040503050406030204" pitchFamily="18" charset="0"/>
                            </a:rPr>
                            <m:t>∙</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𝑅</m:t>
                              </m:r>
                            </m:e>
                            <m:sup>
                              <m:r>
                                <a:rPr lang="en-US" sz="1200" b="0" i="1" smtClean="0">
                                  <a:latin typeface="Cambria Math" panose="02040503050406030204" pitchFamily="18" charset="0"/>
                                  <a:ea typeface="Cambria Math" panose="02040503050406030204" pitchFamily="18" charset="0"/>
                                </a:rPr>
                                <m:t>2</m:t>
                              </m:r>
                            </m:sup>
                          </m:sSup>
                        </m:den>
                      </m:f>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𝑁</m:t>
                          </m:r>
                        </m:e>
                        <m:sub>
                          <m:r>
                            <a:rPr lang="en-US" sz="1200" b="0" i="1" smtClean="0">
                              <a:latin typeface="Cambria Math" panose="02040503050406030204" pitchFamily="18" charset="0"/>
                              <a:ea typeface="Cambria Math" panose="02040503050406030204" pitchFamily="18" charset="0"/>
                            </a:rPr>
                            <m:t>𝐴</m:t>
                          </m:r>
                        </m:sub>
                      </m:sSub>
                    </m:oMath>
                  </m:oMathPara>
                </a14:m>
                <a:endParaRPr lang="en-US" sz="1200" dirty="0" smtClean="0"/>
              </a:p>
              <a:p>
                <a:pPr algn="just"/>
                <a:r>
                  <a:rPr lang="en-US" sz="1200" dirty="0" smtClean="0"/>
                  <a:t>​where: L=20 </a:t>
                </a:r>
                <a:r>
                  <a:rPr lang="en-US" sz="1200" dirty="0"/>
                  <a:t>cm — radius of the cylindrical aluminum </a:t>
                </a:r>
                <a:r>
                  <a:rPr lang="en-US" sz="1200" dirty="0" smtClean="0"/>
                  <a:t>core, R=6.5 </a:t>
                </a:r>
                <a:r>
                  <a:rPr lang="en-US" sz="1200" dirty="0"/>
                  <a:t>cm </a:t>
                </a:r>
                <a:r>
                  <a:rPr lang="en-US" sz="1200" dirty="0" smtClean="0"/>
                  <a:t>—the core radius, N</a:t>
                </a:r>
                <a:r>
                  <a:rPr lang="en-US" sz="1200" baseline="-25000" dirty="0" smtClean="0"/>
                  <a:t>A</a:t>
                </a:r>
                <a:r>
                  <a:rPr lang="en-US" sz="1200" dirty="0" smtClean="0"/>
                  <a:t>=6.24×10</a:t>
                </a:r>
                <a:r>
                  <a:rPr lang="en-US" sz="1200" baseline="30000" dirty="0" smtClean="0"/>
                  <a:t>9</a:t>
                </a:r>
                <a:r>
                  <a:rPr lang="en-US" sz="1200" dirty="0" smtClean="0"/>
                  <a:t> — </a:t>
                </a:r>
                <a:r>
                  <a:rPr lang="en-US" sz="1200" dirty="0"/>
                  <a:t>conversion factor from </a:t>
                </a:r>
                <a:r>
                  <a:rPr lang="en-US" sz="1200" dirty="0" err="1"/>
                  <a:t>nC</a:t>
                </a:r>
                <a:r>
                  <a:rPr lang="en-US" sz="1200" dirty="0"/>
                  <a:t> to the number of primary </a:t>
                </a:r>
                <a:r>
                  <a:rPr lang="en-US" sz="1200" dirty="0" smtClean="0"/>
                  <a:t>particles.</a:t>
                </a:r>
              </a:p>
              <a:p>
                <a:pPr algn="just"/>
                <a:endParaRPr lang="en-US" sz="1200" dirty="0"/>
              </a:p>
              <a:p>
                <a:pPr algn="just"/>
                <a:r>
                  <a:rPr lang="en-US" sz="1200" dirty="0"/>
                  <a:t>This normalization allows expressing the fluence per unit volume per unit energy per unit charge, yielding values in: [1/(cm²·GeV·nC)]</a:t>
                </a:r>
              </a:p>
              <a:p>
                <a:pPr algn="just"/>
                <a:endParaRPr lang="en-US" sz="1200" dirty="0" smtClean="0"/>
              </a:p>
              <a:p>
                <a:pPr lvl="0" algn="just"/>
                <a:r>
                  <a:rPr lang="en-US" sz="1200" dirty="0">
                    <a:solidFill>
                      <a:prstClr val="black"/>
                    </a:solidFill>
                  </a:rPr>
                  <a:t>Such normalization makes the results applicable for evaluating radiation effects per unit incident charge, facilitating comparisons across different experimental setups or beam intensities</a:t>
                </a:r>
                <a:r>
                  <a:rPr lang="en-US" sz="1200" dirty="0" smtClean="0">
                    <a:solidFill>
                      <a:prstClr val="black"/>
                    </a:solidFill>
                  </a:rPr>
                  <a:t>.</a:t>
                </a:r>
                <a:endParaRPr lang="en-US" sz="12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96000" y="1384851"/>
                <a:ext cx="5601115" cy="2655214"/>
              </a:xfrm>
              <a:prstGeom prst="rect">
                <a:avLst/>
              </a:prstGeom>
              <a:blipFill>
                <a:blip r:embed="rId2"/>
                <a:stretch>
                  <a:fillRect b="-917"/>
                </a:stretch>
              </a:blipFill>
            </p:spPr>
            <p:txBody>
              <a:bodyPr/>
              <a:lstStyle/>
              <a:p>
                <a:r>
                  <a:rPr lang="en-US">
                    <a:noFill/>
                  </a:rPr>
                  <a:t> </a:t>
                </a:r>
              </a:p>
            </p:txBody>
          </p:sp>
        </mc:Fallback>
      </mc:AlternateContent>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479"/>
          <a:stretch/>
        </p:blipFill>
        <p:spPr>
          <a:xfrm>
            <a:off x="275120" y="836405"/>
            <a:ext cx="5709036" cy="4132847"/>
          </a:xfrm>
          <a:prstGeom prst="rect">
            <a:avLst/>
          </a:prstGeom>
        </p:spPr>
      </p:pic>
      <p:pic>
        <p:nvPicPr>
          <p:cNvPr id="11" name="Picture 10"/>
          <p:cNvPicPr>
            <a:picLocks noChangeAspect="1"/>
          </p:cNvPicPr>
          <p:nvPr/>
        </p:nvPicPr>
        <p:blipFill rotWithShape="1">
          <a:blip r:embed="rId4"/>
          <a:srcRect l="16885" t="22377" r="21462" b="41130"/>
          <a:stretch/>
        </p:blipFill>
        <p:spPr>
          <a:xfrm>
            <a:off x="1071398" y="3509357"/>
            <a:ext cx="1720788" cy="744953"/>
          </a:xfrm>
          <a:prstGeom prst="rect">
            <a:avLst/>
          </a:prstGeom>
        </p:spPr>
      </p:pic>
    </p:spTree>
    <p:extLst>
      <p:ext uri="{BB962C8B-B14F-4D97-AF65-F5344CB8AC3E}">
        <p14:creationId xmlns:p14="http://schemas.microsoft.com/office/powerpoint/2010/main" val="1179868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32</a:t>
            </a:fld>
            <a:endParaRPr lang="en-US"/>
          </a:p>
        </p:txBody>
      </p:sp>
      <p:sp>
        <p:nvSpPr>
          <p:cNvPr id="8" name="TextBox 7">
            <a:extLst>
              <a:ext uri="{FF2B5EF4-FFF2-40B4-BE49-F238E27FC236}">
                <a16:creationId xmlns:a16="http://schemas.microsoft.com/office/drawing/2014/main" id="{B1069FC5-E886-4096-96C1-C70DA064CB7E}"/>
              </a:ext>
            </a:extLst>
          </p:cNvPr>
          <p:cNvSpPr txBox="1"/>
          <p:nvPr/>
        </p:nvSpPr>
        <p:spPr>
          <a:xfrm>
            <a:off x="263352" y="260648"/>
            <a:ext cx="4319452" cy="523220"/>
          </a:xfrm>
          <a:prstGeom prst="rect">
            <a:avLst/>
          </a:prstGeom>
          <a:noFill/>
        </p:spPr>
        <p:txBody>
          <a:bodyPr wrap="none" rtlCol="0">
            <a:spAutoFit/>
          </a:bodyPr>
          <a:lstStyle/>
          <a:p>
            <a:r>
              <a:rPr lang="it-IT" sz="2800" b="1" dirty="0" smtClean="0">
                <a:solidFill>
                  <a:srgbClr val="0070C0"/>
                </a:solidFill>
              </a:rPr>
              <a:t>Physics and Transport Cards</a:t>
            </a:r>
            <a:endParaRPr lang="en-US" sz="2800" b="1" dirty="0">
              <a:solidFill>
                <a:srgbClr val="0070C0"/>
              </a:solidFill>
            </a:endParaRPr>
          </a:p>
        </p:txBody>
      </p:sp>
      <p:pic>
        <p:nvPicPr>
          <p:cNvPr id="5" name="Picture 4"/>
          <p:cNvPicPr>
            <a:picLocks noChangeAspect="1"/>
          </p:cNvPicPr>
          <p:nvPr/>
        </p:nvPicPr>
        <p:blipFill rotWithShape="1">
          <a:blip r:embed="rId2"/>
          <a:srcRect r="7650"/>
          <a:stretch/>
        </p:blipFill>
        <p:spPr>
          <a:xfrm>
            <a:off x="6263338" y="110609"/>
            <a:ext cx="5760000" cy="2305547"/>
          </a:xfrm>
          <a:prstGeom prst="rect">
            <a:avLst/>
          </a:prstGeom>
        </p:spPr>
      </p:pic>
      <p:pic>
        <p:nvPicPr>
          <p:cNvPr id="10" name="Picture 9"/>
          <p:cNvPicPr>
            <a:picLocks noChangeAspect="1"/>
          </p:cNvPicPr>
          <p:nvPr/>
        </p:nvPicPr>
        <p:blipFill rotWithShape="1">
          <a:blip r:embed="rId3"/>
          <a:srcRect l="228" r="12523"/>
          <a:stretch/>
        </p:blipFill>
        <p:spPr>
          <a:xfrm>
            <a:off x="6263338" y="2473306"/>
            <a:ext cx="5760000" cy="4316559"/>
          </a:xfrm>
          <a:prstGeom prst="rect">
            <a:avLst/>
          </a:prstGeom>
        </p:spPr>
      </p:pic>
      <p:sp>
        <p:nvSpPr>
          <p:cNvPr id="2" name="TextBox 1"/>
          <p:cNvSpPr txBox="1"/>
          <p:nvPr/>
        </p:nvSpPr>
        <p:spPr>
          <a:xfrm>
            <a:off x="174929" y="1152773"/>
            <a:ext cx="5921071" cy="4616648"/>
          </a:xfrm>
          <a:prstGeom prst="rect">
            <a:avLst/>
          </a:prstGeom>
          <a:noFill/>
        </p:spPr>
        <p:txBody>
          <a:bodyPr wrap="square" rtlCol="0">
            <a:spAutoFit/>
          </a:bodyPr>
          <a:lstStyle/>
          <a:p>
            <a:pPr algn="ctr"/>
            <a:r>
              <a:rPr lang="en-US" sz="1400" b="1" dirty="0" smtClean="0">
                <a:solidFill>
                  <a:srgbClr val="0070C0"/>
                </a:solidFill>
              </a:rPr>
              <a:t>Physics included in the calculation</a:t>
            </a:r>
            <a:endParaRPr lang="ru-RU" sz="1400" b="1" dirty="0" smtClean="0">
              <a:solidFill>
                <a:srgbClr val="0070C0"/>
              </a:solidFill>
            </a:endParaRPr>
          </a:p>
          <a:p>
            <a:pPr algn="ctr"/>
            <a:endParaRPr lang="ru-RU" sz="1400" dirty="0">
              <a:solidFill>
                <a:srgbClr val="0070C0"/>
              </a:solidFill>
            </a:endParaRPr>
          </a:p>
          <a:p>
            <a:pPr marL="342900" indent="-342900">
              <a:buFont typeface="Arial" panose="020B0604020202020204" pitchFamily="34" charset="0"/>
              <a:buChar char="•"/>
            </a:pPr>
            <a:r>
              <a:rPr lang="en-US" sz="1400" dirty="0" smtClean="0">
                <a:solidFill>
                  <a:srgbClr val="0070C0"/>
                </a:solidFill>
              </a:rPr>
              <a:t>Electromagnetic transport of electrons and photons — included; lower transport thresholds set to 500 </a:t>
            </a:r>
            <a:r>
              <a:rPr lang="en-US" sz="1400" dirty="0" err="1" smtClean="0">
                <a:solidFill>
                  <a:srgbClr val="0070C0"/>
                </a:solidFill>
              </a:rPr>
              <a:t>keV</a:t>
            </a:r>
            <a:r>
              <a:rPr lang="en-US" sz="1400" dirty="0" smtClean="0">
                <a:solidFill>
                  <a:srgbClr val="0070C0"/>
                </a:solidFill>
              </a:rPr>
              <a:t> for e⁻ and 10 </a:t>
            </a:r>
            <a:r>
              <a:rPr lang="en-US" sz="1400" dirty="0" err="1" smtClean="0">
                <a:solidFill>
                  <a:srgbClr val="0070C0"/>
                </a:solidFill>
              </a:rPr>
              <a:t>keV</a:t>
            </a:r>
            <a:r>
              <a:rPr lang="en-US" sz="1400" dirty="0" smtClean="0">
                <a:solidFill>
                  <a:srgbClr val="0070C0"/>
                </a:solidFill>
              </a:rPr>
              <a:t> for γ.</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Residual‑nuclei production — included via the RADDECAY and DCYSCORE cards.</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Nuclear evaporation — enabled through PHYSICS EVAPORAT, allowing the de‑excitation of highly excited nuclei.</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Coalescence of light fragments — enabled through PHYSICS COALESCE.</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Photo‑nuclear reactions — included and accelerated with a mean‑free‑path bias (LAM‑BIAS).</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Muon, photon and neutron interactions — fully enabled by the corresponding PHYSICS, PHOTONUC and scoring cards.</a:t>
            </a:r>
            <a:endParaRPr lang="ru-RU" sz="1400" dirty="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Secondary (bremsstrahlung) radiation — handled by FLUKA’s built‑in electromagnetic model.</a:t>
            </a:r>
            <a:endParaRPr lang="en-US" sz="1400" dirty="0">
              <a:solidFill>
                <a:srgbClr val="0070C0"/>
              </a:solidFill>
            </a:endParaRPr>
          </a:p>
        </p:txBody>
      </p:sp>
    </p:spTree>
    <p:extLst>
      <p:ext uri="{BB962C8B-B14F-4D97-AF65-F5344CB8AC3E}">
        <p14:creationId xmlns:p14="http://schemas.microsoft.com/office/powerpoint/2010/main" val="864650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30173"/>
          <a:stretch/>
        </p:blipFill>
        <p:spPr>
          <a:xfrm>
            <a:off x="406847" y="958796"/>
            <a:ext cx="5694034" cy="1676634"/>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33</a:t>
            </a:fld>
            <a:endParaRPr lang="en-US"/>
          </a:p>
        </p:txBody>
      </p:sp>
      <p:sp>
        <p:nvSpPr>
          <p:cNvPr id="8" name="TextBox 7">
            <a:extLst>
              <a:ext uri="{FF2B5EF4-FFF2-40B4-BE49-F238E27FC236}">
                <a16:creationId xmlns:a16="http://schemas.microsoft.com/office/drawing/2014/main" id="{B1069FC5-E886-4096-96C1-C70DA064CB7E}"/>
              </a:ext>
            </a:extLst>
          </p:cNvPr>
          <p:cNvSpPr txBox="1"/>
          <p:nvPr/>
        </p:nvSpPr>
        <p:spPr>
          <a:xfrm>
            <a:off x="263352" y="260648"/>
            <a:ext cx="3692357" cy="523220"/>
          </a:xfrm>
          <a:prstGeom prst="rect">
            <a:avLst/>
          </a:prstGeom>
          <a:noFill/>
        </p:spPr>
        <p:txBody>
          <a:bodyPr wrap="none" rtlCol="0">
            <a:spAutoFit/>
          </a:bodyPr>
          <a:lstStyle/>
          <a:p>
            <a:r>
              <a:rPr lang="en-US" sz="2800" b="1" dirty="0" smtClean="0">
                <a:solidFill>
                  <a:srgbClr val="0070C0"/>
                </a:solidFill>
              </a:rPr>
              <a:t>Residual Decay Settings</a:t>
            </a:r>
            <a:endParaRPr lang="en-US" sz="2800" b="1" dirty="0">
              <a:solidFill>
                <a:srgbClr val="0070C0"/>
              </a:solidFill>
            </a:endParaRPr>
          </a:p>
        </p:txBody>
      </p:sp>
      <p:sp>
        <p:nvSpPr>
          <p:cNvPr id="3" name="TextBox 2"/>
          <p:cNvSpPr txBox="1"/>
          <p:nvPr/>
        </p:nvSpPr>
        <p:spPr>
          <a:xfrm>
            <a:off x="2158189" y="2705617"/>
            <a:ext cx="2103846" cy="307777"/>
          </a:xfrm>
          <a:prstGeom prst="rect">
            <a:avLst/>
          </a:prstGeom>
          <a:noFill/>
        </p:spPr>
        <p:txBody>
          <a:bodyPr wrap="none" rtlCol="0">
            <a:spAutoFit/>
          </a:bodyPr>
          <a:lstStyle/>
          <a:p>
            <a:r>
              <a:rPr lang="it-IT" sz="1400" b="1" dirty="0">
                <a:solidFill>
                  <a:srgbClr val="0070C0"/>
                </a:solidFill>
              </a:rPr>
              <a:t>Irradiation Exposure Time</a:t>
            </a:r>
            <a:endParaRPr lang="en-US" sz="1400" b="1" dirty="0">
              <a:solidFill>
                <a:srgbClr val="0070C0"/>
              </a:solidFill>
            </a:endParaRPr>
          </a:p>
        </p:txBody>
      </p:sp>
      <p:sp>
        <p:nvSpPr>
          <p:cNvPr id="9" name="TextBox 8"/>
          <p:cNvSpPr txBox="1"/>
          <p:nvPr/>
        </p:nvSpPr>
        <p:spPr>
          <a:xfrm>
            <a:off x="4262035" y="1383510"/>
            <a:ext cx="1728487" cy="523220"/>
          </a:xfrm>
          <a:prstGeom prst="rect">
            <a:avLst/>
          </a:prstGeom>
          <a:noFill/>
        </p:spPr>
        <p:txBody>
          <a:bodyPr wrap="none" rtlCol="0">
            <a:spAutoFit/>
          </a:bodyPr>
          <a:lstStyle/>
          <a:p>
            <a:r>
              <a:rPr lang="it-IT" sz="1400" b="1" dirty="0" smtClean="0">
                <a:solidFill>
                  <a:srgbClr val="0070C0"/>
                </a:solidFill>
              </a:rPr>
              <a:t>Beam intensity</a:t>
            </a:r>
            <a:br>
              <a:rPr lang="it-IT" sz="1400" b="1" dirty="0" smtClean="0">
                <a:solidFill>
                  <a:srgbClr val="0070C0"/>
                </a:solidFill>
              </a:rPr>
            </a:br>
            <a:r>
              <a:rPr lang="it-IT" sz="1400" b="1" dirty="0" smtClean="0">
                <a:solidFill>
                  <a:srgbClr val="0070C0"/>
                </a:solidFill>
              </a:rPr>
              <a:t>electrons per second</a:t>
            </a:r>
            <a:endParaRPr lang="en-US" sz="1400" b="1" dirty="0">
              <a:solidFill>
                <a:srgbClr val="0070C0"/>
              </a:solidFill>
            </a:endParaRPr>
          </a:p>
        </p:txBody>
      </p:sp>
      <p:cxnSp>
        <p:nvCxnSpPr>
          <p:cNvPr id="11" name="Straight Arrow Connector 10"/>
          <p:cNvCxnSpPr>
            <a:stCxn id="3" idx="0"/>
          </p:cNvCxnSpPr>
          <p:nvPr/>
        </p:nvCxnSpPr>
        <p:spPr>
          <a:xfrm flipH="1" flipV="1">
            <a:off x="3208120" y="2078027"/>
            <a:ext cx="1992" cy="62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35972" y="958796"/>
            <a:ext cx="5152445" cy="1477328"/>
          </a:xfrm>
          <a:prstGeom prst="rect">
            <a:avLst/>
          </a:prstGeom>
          <a:noFill/>
        </p:spPr>
        <p:txBody>
          <a:bodyPr wrap="square" rtlCol="0">
            <a:spAutoFit/>
          </a:bodyPr>
          <a:lstStyle/>
          <a:p>
            <a:pPr algn="just"/>
            <a:r>
              <a:rPr lang="en-US" dirty="0"/>
              <a:t>Defines how long and with what intensity the system is </a:t>
            </a:r>
            <a:r>
              <a:rPr lang="en-US" dirty="0" smtClean="0"/>
              <a:t>irradiated (e.g. 10 sec, 10 h).</a:t>
            </a:r>
          </a:p>
          <a:p>
            <a:pPr algn="just"/>
            <a:r>
              <a:rPr lang="en-US" dirty="0" smtClean="0"/>
              <a:t>Irradiation </a:t>
            </a:r>
            <a:r>
              <a:rPr lang="en-US" dirty="0"/>
              <a:t>profile (IRRPROFI): 1 </a:t>
            </a:r>
            <a:r>
              <a:rPr lang="en-US" dirty="0" err="1"/>
              <a:t>nC</a:t>
            </a:r>
            <a:r>
              <a:rPr lang="en-US" dirty="0"/>
              <a:t> per pulse at 10 Hz with 50 bunches per train, giving 3.12 × 10¹² primary particles per hour.</a:t>
            </a:r>
          </a:p>
        </p:txBody>
      </p:sp>
      <p:sp>
        <p:nvSpPr>
          <p:cNvPr id="18" name="TextBox 17"/>
          <p:cNvSpPr txBox="1"/>
          <p:nvPr/>
        </p:nvSpPr>
        <p:spPr>
          <a:xfrm>
            <a:off x="6535972" y="3374271"/>
            <a:ext cx="5160397" cy="1200329"/>
          </a:xfrm>
          <a:prstGeom prst="rect">
            <a:avLst/>
          </a:prstGeom>
          <a:noFill/>
        </p:spPr>
        <p:txBody>
          <a:bodyPr wrap="square" rtlCol="0">
            <a:spAutoFit/>
          </a:bodyPr>
          <a:lstStyle/>
          <a:p>
            <a:pPr algn="just"/>
            <a:r>
              <a:rPr lang="en-US" dirty="0" smtClean="0"/>
              <a:t>Specifies </a:t>
            </a:r>
            <a:r>
              <a:rPr lang="en-US" dirty="0"/>
              <a:t>moments after shutdown for dose </a:t>
            </a:r>
            <a:r>
              <a:rPr lang="en-US" dirty="0" smtClean="0"/>
              <a:t>evaluation. Decay </a:t>
            </a:r>
            <a:r>
              <a:rPr lang="en-US" dirty="0"/>
              <a:t>times (DCYTIMES): residual‑dose evaluations scheduled at 1 h, 1 d, 7 d, 14 d and 30 d after beam shutdown.</a:t>
            </a:r>
          </a:p>
        </p:txBody>
      </p:sp>
      <p:sp>
        <p:nvSpPr>
          <p:cNvPr id="19" name="TextBox 18"/>
          <p:cNvSpPr txBox="1"/>
          <p:nvPr/>
        </p:nvSpPr>
        <p:spPr>
          <a:xfrm>
            <a:off x="7509960" y="4872594"/>
            <a:ext cx="4178457" cy="1200329"/>
          </a:xfrm>
          <a:prstGeom prst="rect">
            <a:avLst/>
          </a:prstGeom>
          <a:noFill/>
        </p:spPr>
        <p:txBody>
          <a:bodyPr wrap="square" rtlCol="0">
            <a:spAutoFit/>
          </a:bodyPr>
          <a:lstStyle/>
          <a:p>
            <a:pPr algn="just"/>
            <a:r>
              <a:rPr lang="en-US" dirty="0"/>
              <a:t>With RADDECAY, FLUKA simulates the entire chain of residual radiation, including β-decay, γ-emission, and neutron emission from unstable nuclei.</a:t>
            </a:r>
          </a:p>
        </p:txBody>
      </p:sp>
      <p:pic>
        <p:nvPicPr>
          <p:cNvPr id="10" name="Picture 9"/>
          <p:cNvPicPr>
            <a:picLocks noChangeAspect="1"/>
          </p:cNvPicPr>
          <p:nvPr/>
        </p:nvPicPr>
        <p:blipFill>
          <a:blip r:embed="rId3"/>
          <a:stretch>
            <a:fillRect/>
          </a:stretch>
        </p:blipFill>
        <p:spPr>
          <a:xfrm>
            <a:off x="406847" y="3374271"/>
            <a:ext cx="5849166" cy="714475"/>
          </a:xfrm>
          <a:prstGeom prst="rect">
            <a:avLst/>
          </a:prstGeom>
        </p:spPr>
      </p:pic>
      <p:pic>
        <p:nvPicPr>
          <p:cNvPr id="12" name="Picture 11"/>
          <p:cNvPicPr>
            <a:picLocks noChangeAspect="1"/>
          </p:cNvPicPr>
          <p:nvPr/>
        </p:nvPicPr>
        <p:blipFill>
          <a:blip r:embed="rId4"/>
          <a:stretch>
            <a:fillRect/>
          </a:stretch>
        </p:blipFill>
        <p:spPr>
          <a:xfrm>
            <a:off x="406847" y="4872594"/>
            <a:ext cx="6820852" cy="1714739"/>
          </a:xfrm>
          <a:prstGeom prst="rect">
            <a:avLst/>
          </a:prstGeom>
        </p:spPr>
      </p:pic>
    </p:spTree>
    <p:extLst>
      <p:ext uri="{BB962C8B-B14F-4D97-AF65-F5344CB8AC3E}">
        <p14:creationId xmlns:p14="http://schemas.microsoft.com/office/powerpoint/2010/main" val="2077635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388" y="3515665"/>
            <a:ext cx="3960000" cy="2970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000" y="3528628"/>
            <a:ext cx="3960000" cy="2970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610" y="3528628"/>
            <a:ext cx="3960000" cy="297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4</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610" y="862621"/>
            <a:ext cx="3960000" cy="2970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2389" y="862621"/>
            <a:ext cx="3960000" cy="2970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6000" y="862621"/>
            <a:ext cx="3960000" cy="2970000"/>
          </a:xfrm>
          <a:prstGeom prst="rect">
            <a:avLst/>
          </a:prstGeom>
        </p:spPr>
      </p:pic>
      <p:sp>
        <p:nvSpPr>
          <p:cNvPr id="8" name="TextBox 7">
            <a:extLst>
              <a:ext uri="{FF2B5EF4-FFF2-40B4-BE49-F238E27FC236}">
                <a16:creationId xmlns:a16="http://schemas.microsoft.com/office/drawing/2014/main" id="{B1069FC5-E886-4096-96C1-C70DA064CB7E}"/>
              </a:ext>
            </a:extLst>
          </p:cNvPr>
          <p:cNvSpPr txBox="1"/>
          <p:nvPr/>
        </p:nvSpPr>
        <p:spPr>
          <a:xfrm>
            <a:off x="263352" y="260648"/>
            <a:ext cx="2423036" cy="523220"/>
          </a:xfrm>
          <a:prstGeom prst="rect">
            <a:avLst/>
          </a:prstGeom>
          <a:noFill/>
        </p:spPr>
        <p:txBody>
          <a:bodyPr wrap="none" rtlCol="0">
            <a:spAutoFit/>
          </a:bodyPr>
          <a:lstStyle/>
          <a:p>
            <a:r>
              <a:rPr lang="en-US" sz="2800" b="1" dirty="0" smtClean="0">
                <a:solidFill>
                  <a:srgbClr val="0070C0"/>
                </a:solidFill>
              </a:rPr>
              <a:t>Residual </a:t>
            </a:r>
            <a:r>
              <a:rPr lang="en-US" sz="2800" b="1" dirty="0" smtClean="0">
                <a:solidFill>
                  <a:srgbClr val="0070C0"/>
                </a:solidFill>
              </a:rPr>
              <a:t>Decay</a:t>
            </a:r>
            <a:endParaRPr lang="en-US" sz="2800" b="1" dirty="0">
              <a:solidFill>
                <a:srgbClr val="0070C0"/>
              </a:solidFill>
            </a:endParaRPr>
          </a:p>
        </p:txBody>
      </p:sp>
      <p:sp>
        <p:nvSpPr>
          <p:cNvPr id="15" name="Right Arrow 14"/>
          <p:cNvSpPr/>
          <p:nvPr/>
        </p:nvSpPr>
        <p:spPr>
          <a:xfrm flipH="1">
            <a:off x="3682431" y="1590258"/>
            <a:ext cx="288000" cy="222636"/>
          </a:xfrm>
          <a:prstGeom prst="rightArrow">
            <a:avLst/>
          </a:prstGeom>
          <a:solidFill>
            <a:schemeClr val="accent4"/>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flipH="1">
            <a:off x="3682431" y="4234253"/>
            <a:ext cx="288000" cy="222636"/>
          </a:xfrm>
          <a:prstGeom prst="rightArrow">
            <a:avLst/>
          </a:prstGeom>
          <a:solidFill>
            <a:schemeClr val="accent4"/>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ight Arrow 18"/>
          <p:cNvSpPr/>
          <p:nvPr/>
        </p:nvSpPr>
        <p:spPr>
          <a:xfrm flipH="1">
            <a:off x="11412424" y="2434422"/>
            <a:ext cx="288000" cy="222636"/>
          </a:xfrm>
          <a:prstGeom prst="rightArrow">
            <a:avLst/>
          </a:prstGeom>
          <a:solidFill>
            <a:schemeClr val="accent4"/>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ight Arrow 19"/>
          <p:cNvSpPr/>
          <p:nvPr/>
        </p:nvSpPr>
        <p:spPr>
          <a:xfrm flipH="1">
            <a:off x="11412424" y="5078417"/>
            <a:ext cx="288000" cy="222636"/>
          </a:xfrm>
          <a:prstGeom prst="rightArrow">
            <a:avLst/>
          </a:prstGeom>
          <a:solidFill>
            <a:schemeClr val="accent4"/>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TextBox 20"/>
          <p:cNvSpPr txBox="1"/>
          <p:nvPr/>
        </p:nvSpPr>
        <p:spPr>
          <a:xfrm>
            <a:off x="1791028" y="745462"/>
            <a:ext cx="877163" cy="400110"/>
          </a:xfrm>
          <a:prstGeom prst="rect">
            <a:avLst/>
          </a:prstGeom>
          <a:noFill/>
        </p:spPr>
        <p:txBody>
          <a:bodyPr wrap="none" rtlCol="0">
            <a:spAutoFit/>
          </a:bodyPr>
          <a:lstStyle/>
          <a:p>
            <a:r>
              <a:rPr lang="en-US" sz="2000" b="1" dirty="0">
                <a:solidFill>
                  <a:srgbClr val="0070C0"/>
                </a:solidFill>
              </a:rPr>
              <a:t>1 </a:t>
            </a:r>
            <a:r>
              <a:rPr lang="en-US" sz="2000" b="1" dirty="0">
                <a:solidFill>
                  <a:srgbClr val="0070C0"/>
                </a:solidFill>
              </a:rPr>
              <a:t>hour</a:t>
            </a:r>
          </a:p>
        </p:txBody>
      </p:sp>
      <p:sp>
        <p:nvSpPr>
          <p:cNvPr id="22" name="TextBox 21"/>
          <p:cNvSpPr txBox="1"/>
          <p:nvPr/>
        </p:nvSpPr>
        <p:spPr>
          <a:xfrm>
            <a:off x="5657418" y="745462"/>
            <a:ext cx="753924" cy="400110"/>
          </a:xfrm>
          <a:prstGeom prst="rect">
            <a:avLst/>
          </a:prstGeom>
          <a:noFill/>
        </p:spPr>
        <p:txBody>
          <a:bodyPr wrap="none" rtlCol="0">
            <a:spAutoFit/>
          </a:bodyPr>
          <a:lstStyle/>
          <a:p>
            <a:r>
              <a:rPr lang="en-US" sz="2000" b="1" dirty="0">
                <a:solidFill>
                  <a:srgbClr val="0070C0"/>
                </a:solidFill>
              </a:rPr>
              <a:t>1 </a:t>
            </a:r>
            <a:r>
              <a:rPr lang="en-US" sz="2000" b="1" dirty="0" smtClean="0">
                <a:solidFill>
                  <a:srgbClr val="0070C0"/>
                </a:solidFill>
              </a:rPr>
              <a:t>day</a:t>
            </a:r>
            <a:endParaRPr lang="en-US" sz="2000" b="1" dirty="0">
              <a:solidFill>
                <a:srgbClr val="0070C0"/>
              </a:solidFill>
            </a:endParaRPr>
          </a:p>
        </p:txBody>
      </p:sp>
      <p:sp>
        <p:nvSpPr>
          <p:cNvPr id="23" name="TextBox 22"/>
          <p:cNvSpPr txBox="1"/>
          <p:nvPr/>
        </p:nvSpPr>
        <p:spPr>
          <a:xfrm>
            <a:off x="9490336" y="745462"/>
            <a:ext cx="944105" cy="400110"/>
          </a:xfrm>
          <a:prstGeom prst="rect">
            <a:avLst/>
          </a:prstGeom>
          <a:noFill/>
        </p:spPr>
        <p:txBody>
          <a:bodyPr wrap="none" rtlCol="0">
            <a:spAutoFit/>
          </a:bodyPr>
          <a:lstStyle/>
          <a:p>
            <a:r>
              <a:rPr lang="en-US" sz="2000" b="1" dirty="0">
                <a:solidFill>
                  <a:srgbClr val="0070C0"/>
                </a:solidFill>
              </a:rPr>
              <a:t>1 </a:t>
            </a:r>
            <a:r>
              <a:rPr lang="en-US" sz="2000" b="1" dirty="0" smtClean="0">
                <a:solidFill>
                  <a:srgbClr val="0070C0"/>
                </a:solidFill>
              </a:rPr>
              <a:t>week</a:t>
            </a:r>
            <a:endParaRPr lang="en-US" sz="2000" b="1" dirty="0">
              <a:solidFill>
                <a:srgbClr val="0070C0"/>
              </a:solidFill>
            </a:endParaRPr>
          </a:p>
        </p:txBody>
      </p:sp>
    </p:spTree>
    <p:extLst>
      <p:ext uri="{BB962C8B-B14F-4D97-AF65-F5344CB8AC3E}">
        <p14:creationId xmlns:p14="http://schemas.microsoft.com/office/powerpoint/2010/main" val="124067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00" y="870818"/>
            <a:ext cx="3960000" cy="29700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0818"/>
            <a:ext cx="3960000" cy="297000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000" y="870817"/>
            <a:ext cx="3960000" cy="29700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00" y="3681413"/>
            <a:ext cx="3960000" cy="29700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81413"/>
            <a:ext cx="3960000" cy="297000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6000" y="3681413"/>
            <a:ext cx="3960000" cy="297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5</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5194499" cy="523220"/>
          </a:xfrm>
          <a:prstGeom prst="rect">
            <a:avLst/>
          </a:prstGeom>
          <a:noFill/>
        </p:spPr>
        <p:txBody>
          <a:bodyPr wrap="none" rtlCol="0">
            <a:spAutoFit/>
          </a:bodyPr>
          <a:lstStyle/>
          <a:p>
            <a:r>
              <a:rPr lang="en-US" sz="2800" b="1" dirty="0">
                <a:solidFill>
                  <a:srgbClr val="0070C0"/>
                </a:solidFill>
              </a:rPr>
              <a:t>Nuclei </a:t>
            </a:r>
            <a:r>
              <a:rPr lang="en-US" sz="2800" b="1" dirty="0" smtClean="0">
                <a:solidFill>
                  <a:srgbClr val="0070C0"/>
                </a:solidFill>
              </a:rPr>
              <a:t>Production</a:t>
            </a:r>
            <a:r>
              <a:rPr lang="en-US" sz="2800" b="1" dirty="0">
                <a:solidFill>
                  <a:srgbClr val="0070C0"/>
                </a:solidFill>
              </a:rPr>
              <a:t>: Nuclide </a:t>
            </a:r>
            <a:r>
              <a:rPr lang="en-US" sz="2800" b="1" dirty="0" smtClean="0">
                <a:solidFill>
                  <a:srgbClr val="0070C0"/>
                </a:solidFill>
              </a:rPr>
              <a:t>Chart</a:t>
            </a:r>
            <a:r>
              <a:rPr lang="it-IT" sz="2800" b="1" dirty="0" smtClean="0">
                <a:solidFill>
                  <a:srgbClr val="0070C0"/>
                </a:solidFill>
              </a:rPr>
              <a:t>s</a:t>
            </a:r>
            <a:endParaRPr lang="en-US" sz="2800" b="1" dirty="0">
              <a:solidFill>
                <a:srgbClr val="0070C0"/>
              </a:solidFill>
            </a:endParaRPr>
          </a:p>
        </p:txBody>
      </p:sp>
      <p:sp>
        <p:nvSpPr>
          <p:cNvPr id="5" name="TextBox 4"/>
          <p:cNvSpPr txBox="1"/>
          <p:nvPr/>
        </p:nvSpPr>
        <p:spPr>
          <a:xfrm>
            <a:off x="1518656" y="846964"/>
            <a:ext cx="922688" cy="400110"/>
          </a:xfrm>
          <a:prstGeom prst="rect">
            <a:avLst/>
          </a:prstGeom>
          <a:noFill/>
        </p:spPr>
        <p:txBody>
          <a:bodyPr wrap="none" rtlCol="0">
            <a:spAutoFit/>
          </a:bodyPr>
          <a:lstStyle/>
          <a:p>
            <a:r>
              <a:rPr lang="it-IT" sz="2000" b="1" dirty="0" smtClean="0">
                <a:solidFill>
                  <a:srgbClr val="0070C0"/>
                </a:solidFill>
              </a:rPr>
              <a:t>Al core</a:t>
            </a:r>
            <a:endParaRPr lang="en-US" sz="2000" b="1" dirty="0">
              <a:solidFill>
                <a:srgbClr val="0070C0"/>
              </a:solidFill>
            </a:endParaRPr>
          </a:p>
        </p:txBody>
      </p:sp>
      <p:sp>
        <p:nvSpPr>
          <p:cNvPr id="13" name="TextBox 12"/>
          <p:cNvSpPr txBox="1"/>
          <p:nvPr/>
        </p:nvSpPr>
        <p:spPr>
          <a:xfrm>
            <a:off x="5590092" y="846964"/>
            <a:ext cx="1011815" cy="400110"/>
          </a:xfrm>
          <a:prstGeom prst="rect">
            <a:avLst/>
          </a:prstGeom>
          <a:noFill/>
        </p:spPr>
        <p:txBody>
          <a:bodyPr wrap="none" rtlCol="0">
            <a:spAutoFit/>
          </a:bodyPr>
          <a:lstStyle/>
          <a:p>
            <a:r>
              <a:rPr lang="it-IT" sz="2000" b="1" dirty="0" smtClean="0">
                <a:solidFill>
                  <a:srgbClr val="0070C0"/>
                </a:solidFill>
              </a:rPr>
              <a:t>Cu back</a:t>
            </a:r>
            <a:endParaRPr lang="en-US" sz="2000" b="1" dirty="0">
              <a:solidFill>
                <a:srgbClr val="0070C0"/>
              </a:solidFill>
            </a:endParaRPr>
          </a:p>
        </p:txBody>
      </p:sp>
      <p:sp>
        <p:nvSpPr>
          <p:cNvPr id="14" name="TextBox 13"/>
          <p:cNvSpPr txBox="1"/>
          <p:nvPr/>
        </p:nvSpPr>
        <p:spPr>
          <a:xfrm>
            <a:off x="9298801" y="846964"/>
            <a:ext cx="1826397" cy="400110"/>
          </a:xfrm>
          <a:prstGeom prst="rect">
            <a:avLst/>
          </a:prstGeom>
          <a:noFill/>
        </p:spPr>
        <p:txBody>
          <a:bodyPr wrap="none" rtlCol="0">
            <a:spAutoFit/>
          </a:bodyPr>
          <a:lstStyle/>
          <a:p>
            <a:r>
              <a:rPr lang="it-IT" sz="2000" b="1" dirty="0" smtClean="0">
                <a:solidFill>
                  <a:srgbClr val="0070C0"/>
                </a:solidFill>
              </a:rPr>
              <a:t>Concrete shield</a:t>
            </a:r>
            <a:endParaRPr lang="en-US" sz="2000" b="1" dirty="0">
              <a:solidFill>
                <a:srgbClr val="0070C0"/>
              </a:solidFill>
            </a:endParaRPr>
          </a:p>
        </p:txBody>
      </p:sp>
    </p:spTree>
    <p:extLst>
      <p:ext uri="{BB962C8B-B14F-4D97-AF65-F5344CB8AC3E}">
        <p14:creationId xmlns:p14="http://schemas.microsoft.com/office/powerpoint/2010/main" val="935993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029"/>
            <a:ext cx="5760000" cy="432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6</a:t>
            </a:fld>
            <a:endParaRPr lang="en-US"/>
          </a:p>
        </p:txBody>
      </p:sp>
      <p:graphicFrame>
        <p:nvGraphicFramePr>
          <p:cNvPr id="37" name="Table 36"/>
          <p:cNvGraphicFramePr>
            <a:graphicFrameLocks noGrp="1"/>
          </p:cNvGraphicFramePr>
          <p:nvPr>
            <p:extLst>
              <p:ext uri="{D42A27DB-BD31-4B8C-83A1-F6EECF244321}">
                <p14:modId xmlns:p14="http://schemas.microsoft.com/office/powerpoint/2010/main" val="3792724008"/>
              </p:ext>
            </p:extLst>
          </p:nvPr>
        </p:nvGraphicFramePr>
        <p:xfrm>
          <a:off x="5845281" y="522258"/>
          <a:ext cx="6018065" cy="5933440"/>
        </p:xfrm>
        <a:graphic>
          <a:graphicData uri="http://schemas.openxmlformats.org/drawingml/2006/table">
            <a:tbl>
              <a:tblPr firstRow="1" bandRow="1">
                <a:tableStyleId>{5C22544A-7EE6-4342-B048-85BDC9FD1C3A}</a:tableStyleId>
              </a:tblPr>
              <a:tblGrid>
                <a:gridCol w="376142">
                  <a:extLst>
                    <a:ext uri="{9D8B030D-6E8A-4147-A177-3AD203B41FA5}">
                      <a16:colId xmlns:a16="http://schemas.microsoft.com/office/drawing/2014/main" val="2250487682"/>
                    </a:ext>
                  </a:extLst>
                </a:gridCol>
                <a:gridCol w="435015">
                  <a:extLst>
                    <a:ext uri="{9D8B030D-6E8A-4147-A177-3AD203B41FA5}">
                      <a16:colId xmlns:a16="http://schemas.microsoft.com/office/drawing/2014/main" val="3763737789"/>
                    </a:ext>
                  </a:extLst>
                </a:gridCol>
                <a:gridCol w="403543">
                  <a:extLst>
                    <a:ext uri="{9D8B030D-6E8A-4147-A177-3AD203B41FA5}">
                      <a16:colId xmlns:a16="http://schemas.microsoft.com/office/drawing/2014/main" val="3464548047"/>
                    </a:ext>
                  </a:extLst>
                </a:gridCol>
                <a:gridCol w="1062228">
                  <a:extLst>
                    <a:ext uri="{9D8B030D-6E8A-4147-A177-3AD203B41FA5}">
                      <a16:colId xmlns:a16="http://schemas.microsoft.com/office/drawing/2014/main" val="1447108879"/>
                    </a:ext>
                  </a:extLst>
                </a:gridCol>
                <a:gridCol w="776478">
                  <a:extLst>
                    <a:ext uri="{9D8B030D-6E8A-4147-A177-3AD203B41FA5}">
                      <a16:colId xmlns:a16="http://schemas.microsoft.com/office/drawing/2014/main" val="1722465726"/>
                    </a:ext>
                  </a:extLst>
                </a:gridCol>
                <a:gridCol w="2964659">
                  <a:extLst>
                    <a:ext uri="{9D8B030D-6E8A-4147-A177-3AD203B41FA5}">
                      <a16:colId xmlns:a16="http://schemas.microsoft.com/office/drawing/2014/main" val="195669145"/>
                    </a:ext>
                  </a:extLst>
                </a:gridCol>
              </a:tblGrid>
              <a:tr h="370840">
                <a:tc>
                  <a:txBody>
                    <a:bodyPr/>
                    <a:lstStyle/>
                    <a:p>
                      <a:r>
                        <a:rPr lang="en-US" sz="1400" dirty="0"/>
                        <a:t>Z</a:t>
                      </a:r>
                    </a:p>
                  </a:txBody>
                  <a:tcPr anchor="ctr"/>
                </a:tc>
                <a:tc>
                  <a:txBody>
                    <a:bodyPr/>
                    <a:lstStyle/>
                    <a:p>
                      <a:r>
                        <a:rPr lang="en-US" sz="1400" dirty="0"/>
                        <a:t>A</a:t>
                      </a:r>
                    </a:p>
                  </a:txBody>
                  <a:tcPr anchor="ctr"/>
                </a:tc>
                <a:tc>
                  <a:txBody>
                    <a:bodyPr/>
                    <a:lstStyle/>
                    <a:p>
                      <a:r>
                        <a:rPr lang="en-US" sz="1400"/>
                        <a:t>N</a:t>
                      </a:r>
                    </a:p>
                  </a:txBody>
                  <a:tcPr anchor="ctr"/>
                </a:tc>
                <a:tc>
                  <a:txBody>
                    <a:bodyPr/>
                    <a:lstStyle/>
                    <a:p>
                      <a:r>
                        <a:rPr lang="en-US" sz="1400" dirty="0"/>
                        <a:t>Element</a:t>
                      </a:r>
                    </a:p>
                  </a:txBody>
                  <a:tcPr anchor="ctr"/>
                </a:tc>
                <a:tc>
                  <a:txBody>
                    <a:bodyPr/>
                    <a:lstStyle/>
                    <a:p>
                      <a:r>
                        <a:rPr lang="en-US" sz="1400"/>
                        <a:t>Isotope</a:t>
                      </a:r>
                    </a:p>
                  </a:txBody>
                  <a:tcPr anchor="ctr"/>
                </a:tc>
                <a:tc>
                  <a:txBody>
                    <a:bodyPr/>
                    <a:lstStyle/>
                    <a:p>
                      <a:r>
                        <a:rPr lang="en-US" sz="1400" dirty="0"/>
                        <a:t>Notes</a:t>
                      </a:r>
                    </a:p>
                  </a:txBody>
                  <a:tcPr anchor="ctr"/>
                </a:tc>
                <a:extLst>
                  <a:ext uri="{0D108BD9-81ED-4DB2-BD59-A6C34878D82A}">
                    <a16:rowId xmlns:a16="http://schemas.microsoft.com/office/drawing/2014/main" val="374004228"/>
                  </a:ext>
                </a:extLst>
              </a:tr>
              <a:tr h="370840">
                <a:tc>
                  <a:txBody>
                    <a:bodyPr/>
                    <a:lstStyle/>
                    <a:p>
                      <a:r>
                        <a:rPr lang="en-US" sz="1400" dirty="0"/>
                        <a:t>1</a:t>
                      </a:r>
                    </a:p>
                  </a:txBody>
                  <a:tcPr anchor="ctr"/>
                </a:tc>
                <a:tc>
                  <a:txBody>
                    <a:bodyPr/>
                    <a:lstStyle/>
                    <a:p>
                      <a:r>
                        <a:rPr lang="en-US" sz="1400" dirty="0"/>
                        <a:t>3</a:t>
                      </a:r>
                    </a:p>
                  </a:txBody>
                  <a:tcPr anchor="ctr"/>
                </a:tc>
                <a:tc>
                  <a:txBody>
                    <a:bodyPr/>
                    <a:lstStyle/>
                    <a:p>
                      <a:r>
                        <a:rPr lang="en-US" sz="1400" dirty="0"/>
                        <a:t>2</a:t>
                      </a:r>
                    </a:p>
                  </a:txBody>
                  <a:tcPr anchor="ctr"/>
                </a:tc>
                <a:tc>
                  <a:txBody>
                    <a:bodyPr/>
                    <a:lstStyle/>
                    <a:p>
                      <a:r>
                        <a:rPr lang="en-US" sz="1400"/>
                        <a:t>Hydrogen</a:t>
                      </a:r>
                    </a:p>
                  </a:txBody>
                  <a:tcPr anchor="ctr"/>
                </a:tc>
                <a:tc>
                  <a:txBody>
                    <a:bodyPr/>
                    <a:lstStyle/>
                    <a:p>
                      <a:r>
                        <a:rPr lang="en-US" sz="1400"/>
                        <a:t>H-3</a:t>
                      </a:r>
                    </a:p>
                  </a:txBody>
                  <a:tcPr anchor="ctr"/>
                </a:tc>
                <a:tc>
                  <a:txBody>
                    <a:bodyPr/>
                    <a:lstStyle/>
                    <a:p>
                      <a:r>
                        <a:rPr lang="en-US" sz="1400" dirty="0"/>
                        <a:t>Tritium, β-emitter, long-lived (12.3 y)</a:t>
                      </a:r>
                    </a:p>
                  </a:txBody>
                  <a:tcPr anchor="ctr"/>
                </a:tc>
                <a:extLst>
                  <a:ext uri="{0D108BD9-81ED-4DB2-BD59-A6C34878D82A}">
                    <a16:rowId xmlns:a16="http://schemas.microsoft.com/office/drawing/2014/main" val="1006011855"/>
                  </a:ext>
                </a:extLst>
              </a:tr>
              <a:tr h="370840">
                <a:tc>
                  <a:txBody>
                    <a:bodyPr/>
                    <a:lstStyle/>
                    <a:p>
                      <a:r>
                        <a:rPr lang="en-US" sz="1400"/>
                        <a:t>3</a:t>
                      </a:r>
                    </a:p>
                  </a:txBody>
                  <a:tcPr anchor="ctr"/>
                </a:tc>
                <a:tc>
                  <a:txBody>
                    <a:bodyPr/>
                    <a:lstStyle/>
                    <a:p>
                      <a:r>
                        <a:rPr lang="en-US" sz="1400" dirty="0"/>
                        <a:t>6</a:t>
                      </a:r>
                    </a:p>
                  </a:txBody>
                  <a:tcPr anchor="ctr"/>
                </a:tc>
                <a:tc>
                  <a:txBody>
                    <a:bodyPr/>
                    <a:lstStyle/>
                    <a:p>
                      <a:r>
                        <a:rPr lang="en-US" sz="1400" dirty="0"/>
                        <a:t>3</a:t>
                      </a:r>
                    </a:p>
                  </a:txBody>
                  <a:tcPr anchor="ctr"/>
                </a:tc>
                <a:tc>
                  <a:txBody>
                    <a:bodyPr/>
                    <a:lstStyle/>
                    <a:p>
                      <a:r>
                        <a:rPr lang="en-US" sz="1400"/>
                        <a:t>Lithium</a:t>
                      </a:r>
                    </a:p>
                  </a:txBody>
                  <a:tcPr anchor="ctr"/>
                </a:tc>
                <a:tc>
                  <a:txBody>
                    <a:bodyPr/>
                    <a:lstStyle/>
                    <a:p>
                      <a:r>
                        <a:rPr lang="en-US" sz="1400"/>
                        <a:t>Li-6</a:t>
                      </a:r>
                    </a:p>
                  </a:txBody>
                  <a:tcPr anchor="ctr"/>
                </a:tc>
                <a:tc>
                  <a:txBody>
                    <a:bodyPr/>
                    <a:lstStyle/>
                    <a:p>
                      <a:r>
                        <a:rPr lang="en-US" sz="1400" dirty="0"/>
                        <a:t>Used in fusion, neutron absorber</a:t>
                      </a:r>
                    </a:p>
                  </a:txBody>
                  <a:tcPr anchor="ctr"/>
                </a:tc>
                <a:extLst>
                  <a:ext uri="{0D108BD9-81ED-4DB2-BD59-A6C34878D82A}">
                    <a16:rowId xmlns:a16="http://schemas.microsoft.com/office/drawing/2014/main" val="75545157"/>
                  </a:ext>
                </a:extLst>
              </a:tr>
              <a:tr h="370840">
                <a:tc>
                  <a:txBody>
                    <a:bodyPr/>
                    <a:lstStyle/>
                    <a:p>
                      <a:r>
                        <a:rPr lang="en-US" sz="1400"/>
                        <a:t>4</a:t>
                      </a:r>
                    </a:p>
                  </a:txBody>
                  <a:tcPr anchor="ctr"/>
                </a:tc>
                <a:tc>
                  <a:txBody>
                    <a:bodyPr/>
                    <a:lstStyle/>
                    <a:p>
                      <a:r>
                        <a:rPr lang="en-US" sz="1400"/>
                        <a:t>10</a:t>
                      </a:r>
                    </a:p>
                  </a:txBody>
                  <a:tcPr anchor="ctr"/>
                </a:tc>
                <a:tc>
                  <a:txBody>
                    <a:bodyPr/>
                    <a:lstStyle/>
                    <a:p>
                      <a:r>
                        <a:rPr lang="en-US" sz="1400"/>
                        <a:t>6</a:t>
                      </a:r>
                    </a:p>
                  </a:txBody>
                  <a:tcPr anchor="ctr"/>
                </a:tc>
                <a:tc>
                  <a:txBody>
                    <a:bodyPr/>
                    <a:lstStyle/>
                    <a:p>
                      <a:r>
                        <a:rPr lang="en-US" sz="1400" dirty="0"/>
                        <a:t>Beryllium</a:t>
                      </a:r>
                    </a:p>
                  </a:txBody>
                  <a:tcPr anchor="ctr"/>
                </a:tc>
                <a:tc>
                  <a:txBody>
                    <a:bodyPr/>
                    <a:lstStyle/>
                    <a:p>
                      <a:r>
                        <a:rPr lang="en-US" sz="1400"/>
                        <a:t>Be-10</a:t>
                      </a:r>
                    </a:p>
                  </a:txBody>
                  <a:tcPr anchor="ctr"/>
                </a:tc>
                <a:tc>
                  <a:txBody>
                    <a:bodyPr/>
                    <a:lstStyle/>
                    <a:p>
                      <a:r>
                        <a:rPr lang="en-US" sz="1400" dirty="0" smtClean="0"/>
                        <a:t>Long-lived, </a:t>
                      </a:r>
                      <a:r>
                        <a:rPr lang="el-GR" sz="1400" dirty="0"/>
                        <a:t>α-</a:t>
                      </a:r>
                      <a:r>
                        <a:rPr lang="en-US" sz="1400" dirty="0"/>
                        <a:t>emitter</a:t>
                      </a:r>
                    </a:p>
                  </a:txBody>
                  <a:tcPr anchor="ctr"/>
                </a:tc>
                <a:extLst>
                  <a:ext uri="{0D108BD9-81ED-4DB2-BD59-A6C34878D82A}">
                    <a16:rowId xmlns:a16="http://schemas.microsoft.com/office/drawing/2014/main" val="3011490230"/>
                  </a:ext>
                </a:extLst>
              </a:tr>
              <a:tr h="370840">
                <a:tc>
                  <a:txBody>
                    <a:bodyPr/>
                    <a:lstStyle/>
                    <a:p>
                      <a:r>
                        <a:rPr lang="en-US" sz="1400"/>
                        <a:t>11</a:t>
                      </a:r>
                    </a:p>
                  </a:txBody>
                  <a:tcPr anchor="ctr"/>
                </a:tc>
                <a:tc>
                  <a:txBody>
                    <a:bodyPr/>
                    <a:lstStyle/>
                    <a:p>
                      <a:r>
                        <a:rPr lang="en-US" sz="1400"/>
                        <a:t>22</a:t>
                      </a:r>
                    </a:p>
                  </a:txBody>
                  <a:tcPr anchor="ctr"/>
                </a:tc>
                <a:tc>
                  <a:txBody>
                    <a:bodyPr/>
                    <a:lstStyle/>
                    <a:p>
                      <a:r>
                        <a:rPr lang="en-US" sz="1400"/>
                        <a:t>11</a:t>
                      </a:r>
                    </a:p>
                  </a:txBody>
                  <a:tcPr anchor="ctr"/>
                </a:tc>
                <a:tc>
                  <a:txBody>
                    <a:bodyPr/>
                    <a:lstStyle/>
                    <a:p>
                      <a:r>
                        <a:rPr lang="en-US" sz="1400" dirty="0"/>
                        <a:t>Sodium</a:t>
                      </a:r>
                    </a:p>
                  </a:txBody>
                  <a:tcPr anchor="ctr"/>
                </a:tc>
                <a:tc>
                  <a:txBody>
                    <a:bodyPr/>
                    <a:lstStyle/>
                    <a:p>
                      <a:r>
                        <a:rPr lang="en-US" sz="1400"/>
                        <a:t>Na-22</a:t>
                      </a:r>
                    </a:p>
                  </a:txBody>
                  <a:tcPr anchor="ctr"/>
                </a:tc>
                <a:tc>
                  <a:txBody>
                    <a:bodyPr/>
                    <a:lstStyle/>
                    <a:p>
                      <a:r>
                        <a:rPr lang="el-GR" sz="1400" dirty="0"/>
                        <a:t>γ-</a:t>
                      </a:r>
                      <a:r>
                        <a:rPr lang="en-US" sz="1400" dirty="0"/>
                        <a:t>emitter, T₁/₂ = 2.6 y</a:t>
                      </a:r>
                    </a:p>
                  </a:txBody>
                  <a:tcPr anchor="ctr"/>
                </a:tc>
                <a:extLst>
                  <a:ext uri="{0D108BD9-81ED-4DB2-BD59-A6C34878D82A}">
                    <a16:rowId xmlns:a16="http://schemas.microsoft.com/office/drawing/2014/main" val="4025038487"/>
                  </a:ext>
                </a:extLst>
              </a:tr>
              <a:tr h="370840">
                <a:tc>
                  <a:txBody>
                    <a:bodyPr/>
                    <a:lstStyle/>
                    <a:p>
                      <a:r>
                        <a:rPr lang="en-US" sz="1400"/>
                        <a:t>13</a:t>
                      </a:r>
                    </a:p>
                  </a:txBody>
                  <a:tcPr anchor="ctr"/>
                </a:tc>
                <a:tc>
                  <a:txBody>
                    <a:bodyPr/>
                    <a:lstStyle/>
                    <a:p>
                      <a:r>
                        <a:rPr lang="en-US" sz="1400"/>
                        <a:t>28</a:t>
                      </a:r>
                    </a:p>
                  </a:txBody>
                  <a:tcPr anchor="ctr"/>
                </a:tc>
                <a:tc>
                  <a:txBody>
                    <a:bodyPr/>
                    <a:lstStyle/>
                    <a:p>
                      <a:r>
                        <a:rPr lang="en-US" sz="1400"/>
                        <a:t>15</a:t>
                      </a:r>
                    </a:p>
                  </a:txBody>
                  <a:tcPr anchor="ctr"/>
                </a:tc>
                <a:tc>
                  <a:txBody>
                    <a:bodyPr/>
                    <a:lstStyle/>
                    <a:p>
                      <a:r>
                        <a:rPr lang="en-US" sz="1400" dirty="0" err="1"/>
                        <a:t>Aluminium</a:t>
                      </a:r>
                      <a:endParaRPr lang="en-US" sz="1400" dirty="0"/>
                    </a:p>
                  </a:txBody>
                  <a:tcPr anchor="ctr"/>
                </a:tc>
                <a:tc>
                  <a:txBody>
                    <a:bodyPr/>
                    <a:lstStyle/>
                    <a:p>
                      <a:r>
                        <a:rPr lang="en-US" sz="1400"/>
                        <a:t>Al-28</a:t>
                      </a:r>
                    </a:p>
                  </a:txBody>
                  <a:tcPr anchor="ctr"/>
                </a:tc>
                <a:tc>
                  <a:txBody>
                    <a:bodyPr/>
                    <a:lstStyle/>
                    <a:p>
                      <a:r>
                        <a:rPr lang="en-US" sz="1400" dirty="0"/>
                        <a:t>Short-lived </a:t>
                      </a:r>
                      <a:r>
                        <a:rPr lang="el-GR" sz="1400" dirty="0"/>
                        <a:t>β⁻ </a:t>
                      </a:r>
                      <a:r>
                        <a:rPr lang="en-US" sz="1400" dirty="0"/>
                        <a:t>emitter</a:t>
                      </a:r>
                    </a:p>
                  </a:txBody>
                  <a:tcPr anchor="ctr"/>
                </a:tc>
                <a:extLst>
                  <a:ext uri="{0D108BD9-81ED-4DB2-BD59-A6C34878D82A}">
                    <a16:rowId xmlns:a16="http://schemas.microsoft.com/office/drawing/2014/main" val="1834712742"/>
                  </a:ext>
                </a:extLst>
              </a:tr>
              <a:tr h="370840">
                <a:tc>
                  <a:txBody>
                    <a:bodyPr/>
                    <a:lstStyle/>
                    <a:p>
                      <a:r>
                        <a:rPr lang="en-US" sz="1400" dirty="0">
                          <a:solidFill>
                            <a:schemeClr val="tx1"/>
                          </a:solidFill>
                        </a:rPr>
                        <a:t>17</a:t>
                      </a:r>
                    </a:p>
                  </a:txBody>
                  <a:tcPr anchor="ctr"/>
                </a:tc>
                <a:tc>
                  <a:txBody>
                    <a:bodyPr/>
                    <a:lstStyle/>
                    <a:p>
                      <a:r>
                        <a:rPr lang="en-US" sz="1400" dirty="0">
                          <a:solidFill>
                            <a:schemeClr val="tx1"/>
                          </a:solidFill>
                        </a:rPr>
                        <a:t>36</a:t>
                      </a:r>
                    </a:p>
                  </a:txBody>
                  <a:tcPr anchor="ctr"/>
                </a:tc>
                <a:tc>
                  <a:txBody>
                    <a:bodyPr/>
                    <a:lstStyle/>
                    <a:p>
                      <a:r>
                        <a:rPr lang="en-US" sz="1400" dirty="0">
                          <a:solidFill>
                            <a:schemeClr val="tx1"/>
                          </a:solidFill>
                        </a:rPr>
                        <a:t>19</a:t>
                      </a:r>
                    </a:p>
                  </a:txBody>
                  <a:tcPr anchor="ctr"/>
                </a:tc>
                <a:tc>
                  <a:txBody>
                    <a:bodyPr/>
                    <a:lstStyle/>
                    <a:p>
                      <a:r>
                        <a:rPr lang="en-US" sz="1400" dirty="0">
                          <a:solidFill>
                            <a:schemeClr val="tx1"/>
                          </a:solidFill>
                        </a:rPr>
                        <a:t>Chlorine</a:t>
                      </a:r>
                    </a:p>
                  </a:txBody>
                  <a:tcPr anchor="ctr"/>
                </a:tc>
                <a:tc>
                  <a:txBody>
                    <a:bodyPr/>
                    <a:lstStyle/>
                    <a:p>
                      <a:r>
                        <a:rPr lang="en-US" sz="1400" dirty="0">
                          <a:solidFill>
                            <a:schemeClr val="tx1"/>
                          </a:solidFill>
                        </a:rPr>
                        <a:t>Cl-36</a:t>
                      </a:r>
                    </a:p>
                  </a:txBody>
                  <a:tcPr anchor="ctr"/>
                </a:tc>
                <a:tc>
                  <a:txBody>
                    <a:bodyPr/>
                    <a:lstStyle/>
                    <a:p>
                      <a:r>
                        <a:rPr lang="en-US" sz="1400" dirty="0">
                          <a:solidFill>
                            <a:schemeClr val="tx1"/>
                          </a:solidFill>
                        </a:rPr>
                        <a:t>Very long-lived, β⁻ </a:t>
                      </a:r>
                      <a:r>
                        <a:rPr lang="en-US" sz="1400" dirty="0" smtClean="0">
                          <a:solidFill>
                            <a:schemeClr val="tx1"/>
                          </a:solidFill>
                        </a:rPr>
                        <a:t>emitter</a:t>
                      </a:r>
                      <a:endParaRPr lang="en-US" sz="1400" dirty="0">
                        <a:solidFill>
                          <a:schemeClr val="tx1"/>
                        </a:solidFill>
                      </a:endParaRPr>
                    </a:p>
                  </a:txBody>
                  <a:tcPr anchor="ctr"/>
                </a:tc>
                <a:extLst>
                  <a:ext uri="{0D108BD9-81ED-4DB2-BD59-A6C34878D82A}">
                    <a16:rowId xmlns:a16="http://schemas.microsoft.com/office/drawing/2014/main" val="724343727"/>
                  </a:ext>
                </a:extLst>
              </a:tr>
              <a:tr h="370840">
                <a:tc>
                  <a:txBody>
                    <a:bodyPr/>
                    <a:lstStyle/>
                    <a:p>
                      <a:r>
                        <a:rPr lang="en-US" sz="1400">
                          <a:solidFill>
                            <a:schemeClr val="tx1"/>
                          </a:solidFill>
                        </a:rPr>
                        <a:t>18</a:t>
                      </a:r>
                    </a:p>
                  </a:txBody>
                  <a:tcPr anchor="ctr"/>
                </a:tc>
                <a:tc>
                  <a:txBody>
                    <a:bodyPr/>
                    <a:lstStyle/>
                    <a:p>
                      <a:r>
                        <a:rPr lang="en-US" sz="1400">
                          <a:solidFill>
                            <a:schemeClr val="tx1"/>
                          </a:solidFill>
                        </a:rPr>
                        <a:t>41</a:t>
                      </a:r>
                    </a:p>
                  </a:txBody>
                  <a:tcPr anchor="ctr"/>
                </a:tc>
                <a:tc>
                  <a:txBody>
                    <a:bodyPr/>
                    <a:lstStyle/>
                    <a:p>
                      <a:r>
                        <a:rPr lang="en-US" sz="1400">
                          <a:solidFill>
                            <a:schemeClr val="tx1"/>
                          </a:solidFill>
                        </a:rPr>
                        <a:t>23</a:t>
                      </a:r>
                    </a:p>
                  </a:txBody>
                  <a:tcPr anchor="ctr"/>
                </a:tc>
                <a:tc>
                  <a:txBody>
                    <a:bodyPr/>
                    <a:lstStyle/>
                    <a:p>
                      <a:r>
                        <a:rPr lang="en-US" sz="1400">
                          <a:solidFill>
                            <a:schemeClr val="tx1"/>
                          </a:solidFill>
                        </a:rPr>
                        <a:t>Argon</a:t>
                      </a:r>
                    </a:p>
                  </a:txBody>
                  <a:tcPr anchor="ctr"/>
                </a:tc>
                <a:tc>
                  <a:txBody>
                    <a:bodyPr/>
                    <a:lstStyle/>
                    <a:p>
                      <a:r>
                        <a:rPr lang="en-US" sz="1400">
                          <a:solidFill>
                            <a:schemeClr val="tx1"/>
                          </a:solidFill>
                        </a:rPr>
                        <a:t>Ar-41</a:t>
                      </a:r>
                    </a:p>
                  </a:txBody>
                  <a:tcPr anchor="ctr"/>
                </a:tc>
                <a:tc>
                  <a:txBody>
                    <a:bodyPr/>
                    <a:lstStyle/>
                    <a:p>
                      <a:r>
                        <a:rPr lang="el-GR" sz="1400" dirty="0">
                          <a:solidFill>
                            <a:schemeClr val="tx1"/>
                          </a:solidFill>
                        </a:rPr>
                        <a:t>γ-</a:t>
                      </a:r>
                      <a:r>
                        <a:rPr lang="en-US" sz="1400" dirty="0">
                          <a:solidFill>
                            <a:schemeClr val="tx1"/>
                          </a:solidFill>
                        </a:rPr>
                        <a:t>emitter, short-lived (1.8 h)</a:t>
                      </a:r>
                    </a:p>
                  </a:txBody>
                  <a:tcPr anchor="ctr"/>
                </a:tc>
                <a:extLst>
                  <a:ext uri="{0D108BD9-81ED-4DB2-BD59-A6C34878D82A}">
                    <a16:rowId xmlns:a16="http://schemas.microsoft.com/office/drawing/2014/main" val="1580491909"/>
                  </a:ext>
                </a:extLst>
              </a:tr>
              <a:tr h="370840">
                <a:tc>
                  <a:txBody>
                    <a:bodyPr/>
                    <a:lstStyle/>
                    <a:p>
                      <a:r>
                        <a:rPr lang="en-US" sz="1400">
                          <a:solidFill>
                            <a:schemeClr val="tx1"/>
                          </a:solidFill>
                        </a:rPr>
                        <a:t>19</a:t>
                      </a:r>
                    </a:p>
                  </a:txBody>
                  <a:tcPr anchor="ctr"/>
                </a:tc>
                <a:tc>
                  <a:txBody>
                    <a:bodyPr/>
                    <a:lstStyle/>
                    <a:p>
                      <a:r>
                        <a:rPr lang="en-US" sz="1400">
                          <a:solidFill>
                            <a:schemeClr val="tx1"/>
                          </a:solidFill>
                        </a:rPr>
                        <a:t>40</a:t>
                      </a:r>
                    </a:p>
                  </a:txBody>
                  <a:tcPr anchor="ctr"/>
                </a:tc>
                <a:tc>
                  <a:txBody>
                    <a:bodyPr/>
                    <a:lstStyle/>
                    <a:p>
                      <a:r>
                        <a:rPr lang="en-US" sz="1400">
                          <a:solidFill>
                            <a:schemeClr val="tx1"/>
                          </a:solidFill>
                        </a:rPr>
                        <a:t>21</a:t>
                      </a:r>
                    </a:p>
                  </a:txBody>
                  <a:tcPr anchor="ctr"/>
                </a:tc>
                <a:tc>
                  <a:txBody>
                    <a:bodyPr/>
                    <a:lstStyle/>
                    <a:p>
                      <a:r>
                        <a:rPr lang="en-US" sz="1400">
                          <a:solidFill>
                            <a:schemeClr val="tx1"/>
                          </a:solidFill>
                        </a:rPr>
                        <a:t>Potassium</a:t>
                      </a:r>
                    </a:p>
                  </a:txBody>
                  <a:tcPr anchor="ctr"/>
                </a:tc>
                <a:tc>
                  <a:txBody>
                    <a:bodyPr/>
                    <a:lstStyle/>
                    <a:p>
                      <a:r>
                        <a:rPr lang="en-US" sz="1400">
                          <a:solidFill>
                            <a:schemeClr val="tx1"/>
                          </a:solidFill>
                        </a:rPr>
                        <a:t>K-40</a:t>
                      </a:r>
                    </a:p>
                  </a:txBody>
                  <a:tcPr anchor="ctr"/>
                </a:tc>
                <a:tc>
                  <a:txBody>
                    <a:bodyPr/>
                    <a:lstStyle/>
                    <a:p>
                      <a:r>
                        <a:rPr lang="en-US" sz="1400" dirty="0" smtClean="0">
                          <a:solidFill>
                            <a:schemeClr val="tx1"/>
                          </a:solidFill>
                        </a:rPr>
                        <a:t>β </a:t>
                      </a:r>
                      <a:r>
                        <a:rPr lang="en-US" sz="1400" dirty="0">
                          <a:solidFill>
                            <a:schemeClr val="tx1"/>
                          </a:solidFill>
                        </a:rPr>
                        <a:t>and </a:t>
                      </a:r>
                      <a:r>
                        <a:rPr lang="en-US" sz="1400" dirty="0" smtClean="0">
                          <a:solidFill>
                            <a:schemeClr val="tx1"/>
                          </a:solidFill>
                        </a:rPr>
                        <a:t>γ-emitter</a:t>
                      </a:r>
                      <a:endParaRPr lang="en-US" sz="1400" dirty="0">
                        <a:solidFill>
                          <a:schemeClr val="tx1"/>
                        </a:solidFill>
                      </a:endParaRPr>
                    </a:p>
                  </a:txBody>
                  <a:tcPr anchor="ctr"/>
                </a:tc>
                <a:extLst>
                  <a:ext uri="{0D108BD9-81ED-4DB2-BD59-A6C34878D82A}">
                    <a16:rowId xmlns:a16="http://schemas.microsoft.com/office/drawing/2014/main" val="1904402540"/>
                  </a:ext>
                </a:extLst>
              </a:tr>
              <a:tr h="370840">
                <a:tc>
                  <a:txBody>
                    <a:bodyPr/>
                    <a:lstStyle/>
                    <a:p>
                      <a:r>
                        <a:rPr lang="en-US" sz="1400">
                          <a:solidFill>
                            <a:srgbClr val="C00000"/>
                          </a:solidFill>
                        </a:rPr>
                        <a:t>23</a:t>
                      </a:r>
                    </a:p>
                  </a:txBody>
                  <a:tcPr anchor="ctr"/>
                </a:tc>
                <a:tc>
                  <a:txBody>
                    <a:bodyPr/>
                    <a:lstStyle/>
                    <a:p>
                      <a:r>
                        <a:rPr lang="en-US" sz="1400">
                          <a:solidFill>
                            <a:srgbClr val="C00000"/>
                          </a:solidFill>
                        </a:rPr>
                        <a:t>48</a:t>
                      </a:r>
                    </a:p>
                  </a:txBody>
                  <a:tcPr anchor="ctr"/>
                </a:tc>
                <a:tc>
                  <a:txBody>
                    <a:bodyPr/>
                    <a:lstStyle/>
                    <a:p>
                      <a:r>
                        <a:rPr lang="en-US" sz="1400">
                          <a:solidFill>
                            <a:srgbClr val="C00000"/>
                          </a:solidFill>
                        </a:rPr>
                        <a:t>25</a:t>
                      </a:r>
                    </a:p>
                  </a:txBody>
                  <a:tcPr anchor="ctr"/>
                </a:tc>
                <a:tc>
                  <a:txBody>
                    <a:bodyPr/>
                    <a:lstStyle/>
                    <a:p>
                      <a:r>
                        <a:rPr lang="en-US" sz="1400" dirty="0">
                          <a:solidFill>
                            <a:srgbClr val="C00000"/>
                          </a:solidFill>
                        </a:rPr>
                        <a:t>Vanadium</a:t>
                      </a:r>
                    </a:p>
                  </a:txBody>
                  <a:tcPr anchor="ctr"/>
                </a:tc>
                <a:tc>
                  <a:txBody>
                    <a:bodyPr/>
                    <a:lstStyle/>
                    <a:p>
                      <a:r>
                        <a:rPr lang="en-US" sz="1400">
                          <a:solidFill>
                            <a:srgbClr val="C00000"/>
                          </a:solidFill>
                        </a:rPr>
                        <a:t>V-48</a:t>
                      </a:r>
                    </a:p>
                  </a:txBody>
                  <a:tcPr anchor="ctr"/>
                </a:tc>
                <a:tc>
                  <a:txBody>
                    <a:bodyPr/>
                    <a:lstStyle/>
                    <a:p>
                      <a:r>
                        <a:rPr lang="en-US" sz="1400" dirty="0">
                          <a:solidFill>
                            <a:srgbClr val="C00000"/>
                          </a:solidFill>
                        </a:rPr>
                        <a:t>β⁺ and γ-emitter, T₁/₂ = 16 days</a:t>
                      </a:r>
                    </a:p>
                  </a:txBody>
                  <a:tcPr anchor="ctr"/>
                </a:tc>
                <a:extLst>
                  <a:ext uri="{0D108BD9-81ED-4DB2-BD59-A6C34878D82A}">
                    <a16:rowId xmlns:a16="http://schemas.microsoft.com/office/drawing/2014/main" val="315969172"/>
                  </a:ext>
                </a:extLst>
              </a:tr>
              <a:tr h="370840">
                <a:tc>
                  <a:txBody>
                    <a:bodyPr/>
                    <a:lstStyle/>
                    <a:p>
                      <a:r>
                        <a:rPr lang="en-US" sz="1400">
                          <a:solidFill>
                            <a:srgbClr val="C00000"/>
                          </a:solidFill>
                        </a:rPr>
                        <a:t>24</a:t>
                      </a:r>
                    </a:p>
                  </a:txBody>
                  <a:tcPr anchor="ctr"/>
                </a:tc>
                <a:tc>
                  <a:txBody>
                    <a:bodyPr/>
                    <a:lstStyle/>
                    <a:p>
                      <a:r>
                        <a:rPr lang="en-US" sz="1400">
                          <a:solidFill>
                            <a:srgbClr val="C00000"/>
                          </a:solidFill>
                        </a:rPr>
                        <a:t>51</a:t>
                      </a:r>
                    </a:p>
                  </a:txBody>
                  <a:tcPr anchor="ctr"/>
                </a:tc>
                <a:tc>
                  <a:txBody>
                    <a:bodyPr/>
                    <a:lstStyle/>
                    <a:p>
                      <a:r>
                        <a:rPr lang="en-US" sz="1400">
                          <a:solidFill>
                            <a:srgbClr val="C00000"/>
                          </a:solidFill>
                        </a:rPr>
                        <a:t>27</a:t>
                      </a:r>
                    </a:p>
                  </a:txBody>
                  <a:tcPr anchor="ctr"/>
                </a:tc>
                <a:tc>
                  <a:txBody>
                    <a:bodyPr/>
                    <a:lstStyle/>
                    <a:p>
                      <a:r>
                        <a:rPr lang="en-US" sz="1400">
                          <a:solidFill>
                            <a:srgbClr val="C00000"/>
                          </a:solidFill>
                        </a:rPr>
                        <a:t>Chromium</a:t>
                      </a:r>
                    </a:p>
                  </a:txBody>
                  <a:tcPr anchor="ctr"/>
                </a:tc>
                <a:tc>
                  <a:txBody>
                    <a:bodyPr/>
                    <a:lstStyle/>
                    <a:p>
                      <a:r>
                        <a:rPr lang="en-US" sz="1400">
                          <a:solidFill>
                            <a:srgbClr val="C00000"/>
                          </a:solidFill>
                        </a:rPr>
                        <a:t>Cr-51</a:t>
                      </a:r>
                    </a:p>
                  </a:txBody>
                  <a:tcPr anchor="ctr"/>
                </a:tc>
                <a:tc>
                  <a:txBody>
                    <a:bodyPr/>
                    <a:lstStyle/>
                    <a:p>
                      <a:r>
                        <a:rPr lang="el-GR" sz="1400" dirty="0">
                          <a:solidFill>
                            <a:srgbClr val="C00000"/>
                          </a:solidFill>
                        </a:rPr>
                        <a:t>γ-</a:t>
                      </a:r>
                      <a:r>
                        <a:rPr lang="en-US" sz="1400" dirty="0" smtClean="0">
                          <a:solidFill>
                            <a:srgbClr val="C00000"/>
                          </a:solidFill>
                        </a:rPr>
                        <a:t>emitter</a:t>
                      </a:r>
                      <a:endParaRPr lang="en-US" sz="1400" dirty="0">
                        <a:solidFill>
                          <a:srgbClr val="C00000"/>
                        </a:solidFill>
                      </a:endParaRPr>
                    </a:p>
                  </a:txBody>
                  <a:tcPr anchor="ctr"/>
                </a:tc>
                <a:extLst>
                  <a:ext uri="{0D108BD9-81ED-4DB2-BD59-A6C34878D82A}">
                    <a16:rowId xmlns:a16="http://schemas.microsoft.com/office/drawing/2014/main" val="2085500118"/>
                  </a:ext>
                </a:extLst>
              </a:tr>
              <a:tr h="370840">
                <a:tc>
                  <a:txBody>
                    <a:bodyPr/>
                    <a:lstStyle/>
                    <a:p>
                      <a:r>
                        <a:rPr lang="en-US" sz="1400" b="1">
                          <a:solidFill>
                            <a:srgbClr val="FF0000"/>
                          </a:solidFill>
                        </a:rPr>
                        <a:t>25</a:t>
                      </a:r>
                    </a:p>
                  </a:txBody>
                  <a:tcPr anchor="ctr"/>
                </a:tc>
                <a:tc>
                  <a:txBody>
                    <a:bodyPr/>
                    <a:lstStyle/>
                    <a:p>
                      <a:r>
                        <a:rPr lang="en-US" sz="1400" b="1">
                          <a:solidFill>
                            <a:srgbClr val="FF0000"/>
                          </a:solidFill>
                        </a:rPr>
                        <a:t>54</a:t>
                      </a:r>
                    </a:p>
                  </a:txBody>
                  <a:tcPr anchor="ctr"/>
                </a:tc>
                <a:tc>
                  <a:txBody>
                    <a:bodyPr/>
                    <a:lstStyle/>
                    <a:p>
                      <a:r>
                        <a:rPr lang="en-US" sz="1400" b="1">
                          <a:solidFill>
                            <a:srgbClr val="FF0000"/>
                          </a:solidFill>
                        </a:rPr>
                        <a:t>29</a:t>
                      </a:r>
                    </a:p>
                  </a:txBody>
                  <a:tcPr anchor="ctr"/>
                </a:tc>
                <a:tc>
                  <a:txBody>
                    <a:bodyPr/>
                    <a:lstStyle/>
                    <a:p>
                      <a:r>
                        <a:rPr lang="en-US" sz="1400" b="1">
                          <a:solidFill>
                            <a:srgbClr val="FF0000"/>
                          </a:solidFill>
                        </a:rPr>
                        <a:t>Manganese</a:t>
                      </a:r>
                    </a:p>
                  </a:txBody>
                  <a:tcPr anchor="ctr"/>
                </a:tc>
                <a:tc>
                  <a:txBody>
                    <a:bodyPr/>
                    <a:lstStyle/>
                    <a:p>
                      <a:r>
                        <a:rPr lang="en-US" sz="1400" b="1">
                          <a:solidFill>
                            <a:srgbClr val="FF0000"/>
                          </a:solidFill>
                        </a:rPr>
                        <a:t>Mn-54</a:t>
                      </a:r>
                    </a:p>
                  </a:txBody>
                  <a:tcPr anchor="ctr"/>
                </a:tc>
                <a:tc>
                  <a:txBody>
                    <a:bodyPr/>
                    <a:lstStyle/>
                    <a:p>
                      <a:r>
                        <a:rPr lang="en-US" sz="1400" b="1" dirty="0">
                          <a:solidFill>
                            <a:srgbClr val="FF0000"/>
                          </a:solidFill>
                        </a:rPr>
                        <a:t>Strong γ-emitter, T₁/₂ = 312 days</a:t>
                      </a:r>
                    </a:p>
                  </a:txBody>
                  <a:tcPr anchor="ctr"/>
                </a:tc>
                <a:extLst>
                  <a:ext uri="{0D108BD9-81ED-4DB2-BD59-A6C34878D82A}">
                    <a16:rowId xmlns:a16="http://schemas.microsoft.com/office/drawing/2014/main" val="874769820"/>
                  </a:ext>
                </a:extLst>
              </a:tr>
              <a:tr h="370840">
                <a:tc>
                  <a:txBody>
                    <a:bodyPr/>
                    <a:lstStyle/>
                    <a:p>
                      <a:r>
                        <a:rPr lang="en-US" sz="1400" b="1">
                          <a:solidFill>
                            <a:srgbClr val="FF0000"/>
                          </a:solidFill>
                        </a:rPr>
                        <a:t>26</a:t>
                      </a:r>
                    </a:p>
                  </a:txBody>
                  <a:tcPr anchor="ctr"/>
                </a:tc>
                <a:tc>
                  <a:txBody>
                    <a:bodyPr/>
                    <a:lstStyle/>
                    <a:p>
                      <a:r>
                        <a:rPr lang="en-US" sz="1400" b="1">
                          <a:solidFill>
                            <a:srgbClr val="FF0000"/>
                          </a:solidFill>
                        </a:rPr>
                        <a:t>55</a:t>
                      </a:r>
                    </a:p>
                  </a:txBody>
                  <a:tcPr anchor="ctr"/>
                </a:tc>
                <a:tc>
                  <a:txBody>
                    <a:bodyPr/>
                    <a:lstStyle/>
                    <a:p>
                      <a:r>
                        <a:rPr lang="en-US" sz="1400" b="1">
                          <a:solidFill>
                            <a:srgbClr val="FF0000"/>
                          </a:solidFill>
                        </a:rPr>
                        <a:t>29</a:t>
                      </a:r>
                    </a:p>
                  </a:txBody>
                  <a:tcPr anchor="ctr"/>
                </a:tc>
                <a:tc>
                  <a:txBody>
                    <a:bodyPr/>
                    <a:lstStyle/>
                    <a:p>
                      <a:r>
                        <a:rPr lang="en-US" sz="1400" b="1">
                          <a:solidFill>
                            <a:srgbClr val="FF0000"/>
                          </a:solidFill>
                        </a:rPr>
                        <a:t>Iron</a:t>
                      </a:r>
                    </a:p>
                  </a:txBody>
                  <a:tcPr anchor="ctr"/>
                </a:tc>
                <a:tc>
                  <a:txBody>
                    <a:bodyPr/>
                    <a:lstStyle/>
                    <a:p>
                      <a:r>
                        <a:rPr lang="en-US" sz="1400" b="1">
                          <a:solidFill>
                            <a:srgbClr val="FF0000"/>
                          </a:solidFill>
                        </a:rPr>
                        <a:t>Fe-55</a:t>
                      </a:r>
                    </a:p>
                  </a:txBody>
                  <a:tcPr anchor="ctr"/>
                </a:tc>
                <a:tc>
                  <a:txBody>
                    <a:bodyPr/>
                    <a:lstStyle/>
                    <a:p>
                      <a:r>
                        <a:rPr lang="en-US" sz="1400" b="1" dirty="0">
                          <a:solidFill>
                            <a:srgbClr val="FF0000"/>
                          </a:solidFill>
                        </a:rPr>
                        <a:t>X-ray emitter, long-lived</a:t>
                      </a:r>
                    </a:p>
                  </a:txBody>
                  <a:tcPr anchor="ctr"/>
                </a:tc>
                <a:extLst>
                  <a:ext uri="{0D108BD9-81ED-4DB2-BD59-A6C34878D82A}">
                    <a16:rowId xmlns:a16="http://schemas.microsoft.com/office/drawing/2014/main" val="3106360257"/>
                  </a:ext>
                </a:extLst>
              </a:tr>
              <a:tr h="370840">
                <a:tc>
                  <a:txBody>
                    <a:bodyPr/>
                    <a:lstStyle/>
                    <a:p>
                      <a:r>
                        <a:rPr lang="en-US" sz="1400" b="1">
                          <a:solidFill>
                            <a:srgbClr val="FF0000"/>
                          </a:solidFill>
                        </a:rPr>
                        <a:t>27</a:t>
                      </a:r>
                    </a:p>
                  </a:txBody>
                  <a:tcPr anchor="ctr"/>
                </a:tc>
                <a:tc>
                  <a:txBody>
                    <a:bodyPr/>
                    <a:lstStyle/>
                    <a:p>
                      <a:r>
                        <a:rPr lang="en-US" sz="1400" b="1">
                          <a:solidFill>
                            <a:srgbClr val="FF0000"/>
                          </a:solidFill>
                        </a:rPr>
                        <a:t>60</a:t>
                      </a:r>
                    </a:p>
                  </a:txBody>
                  <a:tcPr anchor="ctr"/>
                </a:tc>
                <a:tc>
                  <a:txBody>
                    <a:bodyPr/>
                    <a:lstStyle/>
                    <a:p>
                      <a:r>
                        <a:rPr lang="en-US" sz="1400" b="1">
                          <a:solidFill>
                            <a:srgbClr val="FF0000"/>
                          </a:solidFill>
                        </a:rPr>
                        <a:t>33</a:t>
                      </a:r>
                    </a:p>
                  </a:txBody>
                  <a:tcPr anchor="ctr"/>
                </a:tc>
                <a:tc>
                  <a:txBody>
                    <a:bodyPr/>
                    <a:lstStyle/>
                    <a:p>
                      <a:r>
                        <a:rPr lang="en-US" sz="1400" b="1">
                          <a:solidFill>
                            <a:srgbClr val="FF0000"/>
                          </a:solidFill>
                        </a:rPr>
                        <a:t>Cobalt</a:t>
                      </a:r>
                    </a:p>
                  </a:txBody>
                  <a:tcPr anchor="ctr"/>
                </a:tc>
                <a:tc>
                  <a:txBody>
                    <a:bodyPr/>
                    <a:lstStyle/>
                    <a:p>
                      <a:r>
                        <a:rPr lang="en-US" sz="1400" b="1">
                          <a:solidFill>
                            <a:srgbClr val="FF0000"/>
                          </a:solidFill>
                        </a:rPr>
                        <a:t>Co-60</a:t>
                      </a:r>
                    </a:p>
                  </a:txBody>
                  <a:tcPr anchor="ctr"/>
                </a:tc>
                <a:tc>
                  <a:txBody>
                    <a:bodyPr/>
                    <a:lstStyle/>
                    <a:p>
                      <a:r>
                        <a:rPr lang="en-US" sz="1400" b="1" dirty="0">
                          <a:solidFill>
                            <a:srgbClr val="FF0000"/>
                          </a:solidFill>
                        </a:rPr>
                        <a:t>High γ </a:t>
                      </a:r>
                      <a:r>
                        <a:rPr lang="en-US" sz="1400" b="1" dirty="0" smtClean="0">
                          <a:solidFill>
                            <a:srgbClr val="FF0000"/>
                          </a:solidFill>
                        </a:rPr>
                        <a:t>emitter</a:t>
                      </a:r>
                      <a:endParaRPr lang="en-US" sz="1400" b="1" dirty="0">
                        <a:solidFill>
                          <a:srgbClr val="FF0000"/>
                        </a:solidFill>
                      </a:endParaRPr>
                    </a:p>
                  </a:txBody>
                  <a:tcPr anchor="ctr"/>
                </a:tc>
                <a:extLst>
                  <a:ext uri="{0D108BD9-81ED-4DB2-BD59-A6C34878D82A}">
                    <a16:rowId xmlns:a16="http://schemas.microsoft.com/office/drawing/2014/main" val="874660413"/>
                  </a:ext>
                </a:extLst>
              </a:tr>
              <a:tr h="370840">
                <a:tc>
                  <a:txBody>
                    <a:bodyPr/>
                    <a:lstStyle/>
                    <a:p>
                      <a:r>
                        <a:rPr lang="en-US" sz="1400" b="1" dirty="0">
                          <a:solidFill>
                            <a:srgbClr val="FF0000"/>
                          </a:solidFill>
                        </a:rPr>
                        <a:t>28</a:t>
                      </a:r>
                    </a:p>
                  </a:txBody>
                  <a:tcPr anchor="ctr"/>
                </a:tc>
                <a:tc>
                  <a:txBody>
                    <a:bodyPr/>
                    <a:lstStyle/>
                    <a:p>
                      <a:r>
                        <a:rPr lang="en-US" sz="1400" b="1" dirty="0">
                          <a:solidFill>
                            <a:srgbClr val="FF0000"/>
                          </a:solidFill>
                        </a:rPr>
                        <a:t>63</a:t>
                      </a:r>
                    </a:p>
                  </a:txBody>
                  <a:tcPr anchor="ctr"/>
                </a:tc>
                <a:tc>
                  <a:txBody>
                    <a:bodyPr/>
                    <a:lstStyle/>
                    <a:p>
                      <a:r>
                        <a:rPr lang="en-US" sz="1400" b="1" dirty="0">
                          <a:solidFill>
                            <a:srgbClr val="FF0000"/>
                          </a:solidFill>
                        </a:rPr>
                        <a:t>35</a:t>
                      </a:r>
                    </a:p>
                  </a:txBody>
                  <a:tcPr anchor="ctr"/>
                </a:tc>
                <a:tc>
                  <a:txBody>
                    <a:bodyPr/>
                    <a:lstStyle/>
                    <a:p>
                      <a:r>
                        <a:rPr lang="en-US" sz="1400" b="1" dirty="0">
                          <a:solidFill>
                            <a:srgbClr val="FF0000"/>
                          </a:solidFill>
                        </a:rPr>
                        <a:t>Nickel</a:t>
                      </a:r>
                    </a:p>
                  </a:txBody>
                  <a:tcPr anchor="ctr"/>
                </a:tc>
                <a:tc>
                  <a:txBody>
                    <a:bodyPr/>
                    <a:lstStyle/>
                    <a:p>
                      <a:r>
                        <a:rPr lang="en-US" sz="1400" b="1" dirty="0">
                          <a:solidFill>
                            <a:srgbClr val="FF0000"/>
                          </a:solidFill>
                        </a:rPr>
                        <a:t>Ni-63</a:t>
                      </a:r>
                    </a:p>
                  </a:txBody>
                  <a:tcPr anchor="ctr"/>
                </a:tc>
                <a:tc>
                  <a:txBody>
                    <a:bodyPr/>
                    <a:lstStyle/>
                    <a:p>
                      <a:r>
                        <a:rPr lang="el-GR" sz="1400" b="1" dirty="0">
                          <a:solidFill>
                            <a:srgbClr val="FF0000"/>
                          </a:solidFill>
                        </a:rPr>
                        <a:t>β-</a:t>
                      </a:r>
                      <a:r>
                        <a:rPr lang="en-US" sz="1400" b="1" dirty="0" smtClean="0">
                          <a:solidFill>
                            <a:srgbClr val="FF0000"/>
                          </a:solidFill>
                        </a:rPr>
                        <a:t>emitter</a:t>
                      </a:r>
                      <a:endParaRPr lang="en-US" sz="1400" b="1" dirty="0">
                        <a:solidFill>
                          <a:srgbClr val="FF0000"/>
                        </a:solidFill>
                      </a:endParaRPr>
                    </a:p>
                  </a:txBody>
                  <a:tcPr anchor="ctr"/>
                </a:tc>
                <a:extLst>
                  <a:ext uri="{0D108BD9-81ED-4DB2-BD59-A6C34878D82A}">
                    <a16:rowId xmlns:a16="http://schemas.microsoft.com/office/drawing/2014/main" val="3363489884"/>
                  </a:ext>
                </a:extLst>
              </a:tr>
              <a:tr h="370840">
                <a:tc>
                  <a:txBody>
                    <a:bodyPr/>
                    <a:lstStyle/>
                    <a:p>
                      <a:r>
                        <a:rPr lang="en-US" sz="1400" b="1" dirty="0" smtClean="0">
                          <a:solidFill>
                            <a:srgbClr val="FF0000"/>
                          </a:solidFill>
                        </a:rPr>
                        <a:t>30</a:t>
                      </a:r>
                      <a:endParaRPr lang="en-US" sz="1400" b="1" dirty="0">
                        <a:solidFill>
                          <a:srgbClr val="FF0000"/>
                        </a:solidFill>
                      </a:endParaRPr>
                    </a:p>
                  </a:txBody>
                  <a:tcPr anchor="ctr"/>
                </a:tc>
                <a:tc>
                  <a:txBody>
                    <a:bodyPr/>
                    <a:lstStyle/>
                    <a:p>
                      <a:r>
                        <a:rPr lang="en-US" sz="1400" b="1" dirty="0" smtClean="0">
                          <a:solidFill>
                            <a:srgbClr val="FF0000"/>
                          </a:solidFill>
                        </a:rPr>
                        <a:t>65</a:t>
                      </a:r>
                      <a:endParaRPr lang="en-US" sz="1400" b="1" dirty="0">
                        <a:solidFill>
                          <a:srgbClr val="FF0000"/>
                        </a:solidFill>
                      </a:endParaRPr>
                    </a:p>
                  </a:txBody>
                  <a:tcPr anchor="ctr"/>
                </a:tc>
                <a:tc>
                  <a:txBody>
                    <a:bodyPr/>
                    <a:lstStyle/>
                    <a:p>
                      <a:r>
                        <a:rPr lang="en-US" sz="1400" b="1" dirty="0" smtClean="0">
                          <a:solidFill>
                            <a:srgbClr val="FF0000"/>
                          </a:solidFill>
                        </a:rPr>
                        <a:t>35</a:t>
                      </a:r>
                      <a:endParaRPr lang="en-US" sz="1400" b="1" dirty="0">
                        <a:solidFill>
                          <a:srgbClr val="FF0000"/>
                        </a:solidFill>
                      </a:endParaRPr>
                    </a:p>
                  </a:txBody>
                  <a:tcPr anchor="ctr"/>
                </a:tc>
                <a:tc>
                  <a:txBody>
                    <a:bodyPr/>
                    <a:lstStyle/>
                    <a:p>
                      <a:r>
                        <a:rPr lang="en-US" sz="1400" b="1" dirty="0" smtClean="0">
                          <a:solidFill>
                            <a:srgbClr val="FF0000"/>
                          </a:solidFill>
                        </a:rPr>
                        <a:t>Zinc</a:t>
                      </a:r>
                      <a:endParaRPr lang="en-US" sz="1400" b="1" dirty="0">
                        <a:solidFill>
                          <a:srgbClr val="FF0000"/>
                        </a:solidFill>
                      </a:endParaRPr>
                    </a:p>
                  </a:txBody>
                  <a:tcPr anchor="ctr"/>
                </a:tc>
                <a:tc>
                  <a:txBody>
                    <a:bodyPr/>
                    <a:lstStyle/>
                    <a:p>
                      <a:r>
                        <a:rPr lang="en-US" sz="1400" b="1" dirty="0" smtClean="0">
                          <a:solidFill>
                            <a:srgbClr val="FF0000"/>
                          </a:solidFill>
                        </a:rPr>
                        <a:t>Zn-65</a:t>
                      </a:r>
                      <a:endParaRPr lang="en-US" sz="1400" b="1"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High γ emitter</a:t>
                      </a:r>
                    </a:p>
                  </a:txBody>
                  <a:tcPr anchor="ctr"/>
                </a:tc>
                <a:extLst>
                  <a:ext uri="{0D108BD9-81ED-4DB2-BD59-A6C34878D82A}">
                    <a16:rowId xmlns:a16="http://schemas.microsoft.com/office/drawing/2014/main" val="4273109426"/>
                  </a:ext>
                </a:extLst>
              </a:tr>
            </a:tbl>
          </a:graphicData>
        </a:graphic>
      </p:graphicFrame>
      <p:sp>
        <p:nvSpPr>
          <p:cNvPr id="39" name="TextBox 38">
            <a:extLst>
              <a:ext uri="{FF2B5EF4-FFF2-40B4-BE49-F238E27FC236}">
                <a16:creationId xmlns:a16="http://schemas.microsoft.com/office/drawing/2014/main" id="{B1069FC5-E886-4096-96C1-C70DA064CB7E}"/>
              </a:ext>
            </a:extLst>
          </p:cNvPr>
          <p:cNvSpPr txBox="1"/>
          <p:nvPr/>
        </p:nvSpPr>
        <p:spPr>
          <a:xfrm>
            <a:off x="263352" y="260648"/>
            <a:ext cx="4514762" cy="523220"/>
          </a:xfrm>
          <a:prstGeom prst="rect">
            <a:avLst/>
          </a:prstGeom>
          <a:noFill/>
        </p:spPr>
        <p:txBody>
          <a:bodyPr wrap="none" rtlCol="0">
            <a:spAutoFit/>
          </a:bodyPr>
          <a:lstStyle/>
          <a:p>
            <a:r>
              <a:rPr lang="it-IT" sz="2800" b="1" dirty="0">
                <a:solidFill>
                  <a:srgbClr val="0070C0"/>
                </a:solidFill>
              </a:rPr>
              <a:t>Hazardous Isotopes: Z = 1–30</a:t>
            </a:r>
          </a:p>
        </p:txBody>
      </p:sp>
      <p:sp>
        <p:nvSpPr>
          <p:cNvPr id="41" name="Oval 40"/>
          <p:cNvSpPr/>
          <p:nvPr/>
        </p:nvSpPr>
        <p:spPr>
          <a:xfrm>
            <a:off x="3124863" y="1765189"/>
            <a:ext cx="1304013" cy="1216550"/>
          </a:xfrm>
          <a:prstGeom prst="ellipse">
            <a:avLst/>
          </a:prstGeom>
          <a:noFill/>
          <a:ln w="28575"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solidFill>
                <a:srgbClr val="FF0000"/>
              </a:solidFill>
            </a:endParaRPr>
          </a:p>
        </p:txBody>
      </p:sp>
      <p:cxnSp>
        <p:nvCxnSpPr>
          <p:cNvPr id="43" name="Elbow Connector 42"/>
          <p:cNvCxnSpPr>
            <a:stCxn id="41" idx="4"/>
            <a:endCxn id="44" idx="1"/>
          </p:cNvCxnSpPr>
          <p:nvPr/>
        </p:nvCxnSpPr>
        <p:spPr>
          <a:xfrm rot="16200000" flipH="1">
            <a:off x="3542842" y="3215767"/>
            <a:ext cx="2536466" cy="20684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845280" y="4587903"/>
            <a:ext cx="6018065" cy="1860604"/>
          </a:xfrm>
          <a:prstGeom prst="rect">
            <a:avLst/>
          </a:prstGeom>
          <a:noFill/>
          <a:ln w="28575"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178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00" y="3386350"/>
            <a:ext cx="3960000" cy="297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7</a:t>
            </a:fld>
            <a:endParaRPr lang="en-US"/>
          </a:p>
        </p:txBody>
      </p:sp>
      <p:sp>
        <p:nvSpPr>
          <p:cNvPr id="5" name="TextBox 4"/>
          <p:cNvSpPr txBox="1"/>
          <p:nvPr/>
        </p:nvSpPr>
        <p:spPr>
          <a:xfrm>
            <a:off x="1314793" y="930946"/>
            <a:ext cx="9562414" cy="2308324"/>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solidFill>
                  <a:srgbClr val="0070C0"/>
                </a:solidFill>
              </a:rPr>
              <a:t>Cu </a:t>
            </a:r>
            <a:r>
              <a:rPr lang="en-US" dirty="0">
                <a:solidFill>
                  <a:srgbClr val="0070C0"/>
                </a:solidFill>
              </a:rPr>
              <a:t>Back (Region 7) shows higher residual nuclei production, including Zn-65 and Co-60, which are long-lived gamma emitters with significant radiological impact.</a:t>
            </a:r>
          </a:p>
          <a:p>
            <a:pPr marL="285750" indent="-285750">
              <a:buFont typeface="Courier New" panose="02070309020205020404" pitchFamily="49" charset="0"/>
              <a:buChar char="o"/>
            </a:pPr>
            <a:endParaRPr lang="en-US" dirty="0">
              <a:solidFill>
                <a:srgbClr val="0070C0"/>
              </a:solidFill>
            </a:endParaRPr>
          </a:p>
          <a:p>
            <a:pPr marL="285750" indent="-285750">
              <a:buFont typeface="Courier New" panose="02070309020205020404" pitchFamily="49" charset="0"/>
              <a:buChar char="o"/>
            </a:pPr>
            <a:r>
              <a:rPr lang="en-US" dirty="0">
                <a:solidFill>
                  <a:srgbClr val="0070C0"/>
                </a:solidFill>
              </a:rPr>
              <a:t>Top Concrete Shield (Region 3)  shows a consistent reduction (~55–65%) in yield for all relevant isotopes.</a:t>
            </a:r>
          </a:p>
          <a:p>
            <a:pPr marL="285750" indent="-285750">
              <a:buFont typeface="Courier New" panose="02070309020205020404" pitchFamily="49" charset="0"/>
              <a:buChar char="o"/>
            </a:pPr>
            <a:endParaRPr lang="en-US" dirty="0">
              <a:solidFill>
                <a:srgbClr val="0070C0"/>
              </a:solidFill>
            </a:endParaRPr>
          </a:p>
          <a:p>
            <a:pPr marL="285750" indent="-285750">
              <a:buFont typeface="Courier New" panose="02070309020205020404" pitchFamily="49" charset="0"/>
              <a:buChar char="o"/>
            </a:pPr>
            <a:r>
              <a:rPr lang="en-US" dirty="0">
                <a:solidFill>
                  <a:srgbClr val="0070C0"/>
                </a:solidFill>
              </a:rPr>
              <a:t>Co-60 and Zn-65 are the most concerning due to their half-lives and gamma emission — more shielding is needed. Stainless steel is one of the options.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000" y="3386349"/>
            <a:ext cx="3960000" cy="29700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6000" y="3386349"/>
            <a:ext cx="3960000" cy="2970001"/>
          </a:xfrm>
          <a:prstGeom prst="rect">
            <a:avLst/>
          </a:prstGeom>
        </p:spPr>
      </p:pic>
      <p:sp>
        <p:nvSpPr>
          <p:cNvPr id="9" name="TextBox 8">
            <a:extLst>
              <a:ext uri="{FF2B5EF4-FFF2-40B4-BE49-F238E27FC236}">
                <a16:creationId xmlns:a16="http://schemas.microsoft.com/office/drawing/2014/main" id="{B1069FC5-E886-4096-96C1-C70DA064CB7E}"/>
              </a:ext>
            </a:extLst>
          </p:cNvPr>
          <p:cNvSpPr txBox="1"/>
          <p:nvPr/>
        </p:nvSpPr>
        <p:spPr>
          <a:xfrm>
            <a:off x="263352" y="260648"/>
            <a:ext cx="2943883" cy="523220"/>
          </a:xfrm>
          <a:prstGeom prst="rect">
            <a:avLst/>
          </a:prstGeom>
          <a:noFill/>
        </p:spPr>
        <p:txBody>
          <a:bodyPr wrap="none" rtlCol="0">
            <a:spAutoFit/>
          </a:bodyPr>
          <a:lstStyle/>
          <a:p>
            <a:r>
              <a:rPr lang="en-US" sz="2800" b="1" dirty="0">
                <a:solidFill>
                  <a:srgbClr val="0070C0"/>
                </a:solidFill>
              </a:rPr>
              <a:t>Nuclei </a:t>
            </a:r>
            <a:r>
              <a:rPr lang="en-US" sz="2800" b="1" dirty="0" smtClean="0">
                <a:solidFill>
                  <a:srgbClr val="0070C0"/>
                </a:solidFill>
              </a:rPr>
              <a:t>Production</a:t>
            </a:r>
            <a:endParaRPr lang="en-US" sz="2800" b="1" dirty="0">
              <a:solidFill>
                <a:srgbClr val="0070C0"/>
              </a:solidFill>
            </a:endParaRPr>
          </a:p>
        </p:txBody>
      </p:sp>
    </p:spTree>
    <p:extLst>
      <p:ext uri="{BB962C8B-B14F-4D97-AF65-F5344CB8AC3E}">
        <p14:creationId xmlns:p14="http://schemas.microsoft.com/office/powerpoint/2010/main" val="22409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8</a:t>
            </a:fld>
            <a:endParaRPr lang="en-US"/>
          </a:p>
        </p:txBody>
      </p:sp>
      <p:sp>
        <p:nvSpPr>
          <p:cNvPr id="5" name="TextBox 4"/>
          <p:cNvSpPr txBox="1"/>
          <p:nvPr/>
        </p:nvSpPr>
        <p:spPr>
          <a:xfrm>
            <a:off x="906018" y="1674674"/>
            <a:ext cx="10379963" cy="1754326"/>
          </a:xfrm>
          <a:prstGeom prst="rect">
            <a:avLst/>
          </a:prstGeom>
          <a:noFill/>
        </p:spPr>
        <p:txBody>
          <a:bodyPr wrap="square" rtlCol="0">
            <a:spAutoFit/>
          </a:bodyPr>
          <a:lstStyle/>
          <a:p>
            <a:r>
              <a:rPr lang="en-US" b="1" dirty="0">
                <a:hlinkClick r:id="rId2"/>
              </a:rPr>
              <a:t>https://</a:t>
            </a:r>
            <a:r>
              <a:rPr lang="en-US" b="1" dirty="0" smtClean="0">
                <a:hlinkClick r:id="rId2"/>
              </a:rPr>
              <a:t>gitlab.cern.ch/SY_STI_TCD/Fluka-to-ansys-tables</a:t>
            </a:r>
            <a:endParaRPr lang="en-US" b="1" dirty="0" smtClean="0"/>
          </a:p>
          <a:p>
            <a:pPr algn="just"/>
            <a:endParaRPr lang="en-US" b="1" dirty="0"/>
          </a:p>
          <a:p>
            <a:pPr algn="just"/>
            <a:r>
              <a:rPr lang="en-US" b="1" dirty="0" err="1"/>
              <a:t>Fluka</a:t>
            </a:r>
            <a:r>
              <a:rPr lang="en-US" b="1" dirty="0"/>
              <a:t> To </a:t>
            </a:r>
            <a:r>
              <a:rPr lang="en-US" b="1" dirty="0" err="1"/>
              <a:t>Ansys</a:t>
            </a:r>
            <a:r>
              <a:rPr lang="en-US" b="1" dirty="0"/>
              <a:t> Tables</a:t>
            </a:r>
          </a:p>
          <a:p>
            <a:pPr algn="just"/>
            <a:r>
              <a:rPr lang="en-US" dirty="0"/>
              <a:t>Script to convert </a:t>
            </a:r>
            <a:r>
              <a:rPr lang="en-US" dirty="0" err="1"/>
              <a:t>Fluka</a:t>
            </a:r>
            <a:r>
              <a:rPr lang="en-US" dirty="0"/>
              <a:t> energy deposition files to a loadable power table by </a:t>
            </a:r>
            <a:r>
              <a:rPr lang="en-US" dirty="0" err="1"/>
              <a:t>Ansys</a:t>
            </a:r>
            <a:r>
              <a:rPr lang="en-US" dirty="0"/>
              <a:t> Mechanical, CFX and Fluent tools of </a:t>
            </a:r>
            <a:r>
              <a:rPr lang="en-US" dirty="0" err="1"/>
              <a:t>Ansys</a:t>
            </a:r>
            <a:r>
              <a:rPr lang="en-US" dirty="0"/>
              <a:t>. The script allows scaling based on beam intensity and pulse length, coordinate transformation and total power calculation</a:t>
            </a:r>
            <a:r>
              <a:rPr lang="en-US" dirty="0" smtClean="0"/>
              <a:t>.</a:t>
            </a:r>
            <a:endParaRPr lang="en-US" dirty="0"/>
          </a:p>
        </p:txBody>
      </p:sp>
      <p:sp>
        <p:nvSpPr>
          <p:cNvPr id="6" name="TextBox 5">
            <a:extLst>
              <a:ext uri="{FF2B5EF4-FFF2-40B4-BE49-F238E27FC236}">
                <a16:creationId xmlns:a16="http://schemas.microsoft.com/office/drawing/2014/main" id="{B1069FC5-E886-4096-96C1-C70DA064CB7E}"/>
              </a:ext>
            </a:extLst>
          </p:cNvPr>
          <p:cNvSpPr txBox="1"/>
          <p:nvPr/>
        </p:nvSpPr>
        <p:spPr>
          <a:xfrm>
            <a:off x="263352" y="260648"/>
            <a:ext cx="6014147" cy="523220"/>
          </a:xfrm>
          <a:prstGeom prst="rect">
            <a:avLst/>
          </a:prstGeom>
          <a:noFill/>
        </p:spPr>
        <p:txBody>
          <a:bodyPr wrap="none" rtlCol="0">
            <a:spAutoFit/>
          </a:bodyPr>
          <a:lstStyle/>
          <a:p>
            <a:r>
              <a:rPr lang="en-US" sz="2800" b="1" dirty="0" smtClean="0">
                <a:solidFill>
                  <a:srgbClr val="0070C0"/>
                </a:solidFill>
              </a:rPr>
              <a:t>Energy Deposited for ANSYS simulation</a:t>
            </a:r>
            <a:endParaRPr lang="en-US" sz="2800" b="1" dirty="0">
              <a:solidFill>
                <a:srgbClr val="0070C0"/>
              </a:solidFill>
            </a:endParaRPr>
          </a:p>
        </p:txBody>
      </p:sp>
      <p:sp>
        <p:nvSpPr>
          <p:cNvPr id="7" name="TextBox 6"/>
          <p:cNvSpPr txBox="1"/>
          <p:nvPr/>
        </p:nvSpPr>
        <p:spPr>
          <a:xfrm>
            <a:off x="5193527" y="890546"/>
            <a:ext cx="1804946" cy="369332"/>
          </a:xfrm>
          <a:prstGeom prst="rect">
            <a:avLst/>
          </a:prstGeom>
          <a:noFill/>
        </p:spPr>
        <p:txBody>
          <a:bodyPr wrap="square" rtlCol="0">
            <a:spAutoFit/>
          </a:bodyPr>
          <a:lstStyle/>
          <a:p>
            <a:r>
              <a:rPr lang="en-US" b="1" dirty="0">
                <a:solidFill>
                  <a:srgbClr val="0070C0"/>
                </a:solidFill>
              </a:rPr>
              <a:t>IN PROGRESS</a:t>
            </a:r>
            <a:r>
              <a:rPr lang="en-US" b="1" dirty="0" smtClean="0">
                <a:solidFill>
                  <a:srgbClr val="0070C0"/>
                </a:solidFill>
              </a:rPr>
              <a:t>…</a:t>
            </a:r>
            <a:endParaRPr lang="en-US" b="1" dirty="0">
              <a:solidFill>
                <a:srgbClr val="0070C0"/>
              </a:solidFill>
            </a:endParaRPr>
          </a:p>
        </p:txBody>
      </p:sp>
    </p:spTree>
    <p:extLst>
      <p:ext uri="{BB962C8B-B14F-4D97-AF65-F5344CB8AC3E}">
        <p14:creationId xmlns:p14="http://schemas.microsoft.com/office/powerpoint/2010/main" val="376540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9</a:t>
            </a:fld>
            <a:endParaRPr lang="en-US"/>
          </a:p>
        </p:txBody>
      </p:sp>
      <p:sp>
        <p:nvSpPr>
          <p:cNvPr id="5" name="TextBox 4">
            <a:extLst>
              <a:ext uri="{FF2B5EF4-FFF2-40B4-BE49-F238E27FC236}">
                <a16:creationId xmlns:a16="http://schemas.microsoft.com/office/drawing/2014/main" id="{B1069FC5-E886-4096-96C1-C70DA064CB7E}"/>
              </a:ext>
            </a:extLst>
          </p:cNvPr>
          <p:cNvSpPr txBox="1"/>
          <p:nvPr/>
        </p:nvSpPr>
        <p:spPr>
          <a:xfrm>
            <a:off x="263352" y="260648"/>
            <a:ext cx="6014147" cy="523220"/>
          </a:xfrm>
          <a:prstGeom prst="rect">
            <a:avLst/>
          </a:prstGeom>
          <a:noFill/>
        </p:spPr>
        <p:txBody>
          <a:bodyPr wrap="none" rtlCol="0">
            <a:spAutoFit/>
          </a:bodyPr>
          <a:lstStyle/>
          <a:p>
            <a:r>
              <a:rPr lang="en-US" sz="2800" b="1" dirty="0" smtClean="0">
                <a:solidFill>
                  <a:srgbClr val="0070C0"/>
                </a:solidFill>
              </a:rPr>
              <a:t>Energy Deposited for ANSYS simulation</a:t>
            </a:r>
            <a:endParaRPr lang="en-US" sz="2800" b="1" dirty="0">
              <a:solidFill>
                <a:srgbClr val="0070C0"/>
              </a:solidFill>
            </a:endParaRPr>
          </a:p>
        </p:txBody>
      </p:sp>
      <p:sp>
        <p:nvSpPr>
          <p:cNvPr id="6" name="TextBox 5"/>
          <p:cNvSpPr txBox="1"/>
          <p:nvPr/>
        </p:nvSpPr>
        <p:spPr>
          <a:xfrm>
            <a:off x="1457674" y="1708471"/>
            <a:ext cx="3981859" cy="369332"/>
          </a:xfrm>
          <a:prstGeom prst="rect">
            <a:avLst/>
          </a:prstGeom>
          <a:noFill/>
        </p:spPr>
        <p:txBody>
          <a:bodyPr wrap="none" rtlCol="0">
            <a:spAutoFit/>
          </a:bodyPr>
          <a:lstStyle/>
          <a:p>
            <a:r>
              <a:rPr lang="en-US" dirty="0" smtClean="0"/>
              <a:t>Norm factor = 1.602 x 1e-10 x 6.24 x 1e9</a:t>
            </a:r>
            <a:endParaRPr lang="en-US" dirty="0"/>
          </a:p>
        </p:txBody>
      </p:sp>
      <p:sp>
        <p:nvSpPr>
          <p:cNvPr id="7" name="TextBox 6"/>
          <p:cNvSpPr txBox="1"/>
          <p:nvPr/>
        </p:nvSpPr>
        <p:spPr>
          <a:xfrm>
            <a:off x="6602231" y="1708471"/>
            <a:ext cx="4304063" cy="369332"/>
          </a:xfrm>
          <a:prstGeom prst="rect">
            <a:avLst/>
          </a:prstGeom>
          <a:noFill/>
        </p:spPr>
        <p:txBody>
          <a:bodyPr wrap="none" rtlCol="0">
            <a:spAutoFit/>
          </a:bodyPr>
          <a:lstStyle/>
          <a:p>
            <a:r>
              <a:rPr lang="en-US" dirty="0"/>
              <a:t>Norm factor = </a:t>
            </a:r>
            <a:r>
              <a:rPr lang="en-US" dirty="0" smtClean="0"/>
              <a:t>1.602 x 1e-10 x 6.2 x 1e9 x 50</a:t>
            </a:r>
            <a:endParaRPr lang="en-US" dirty="0"/>
          </a:p>
        </p:txBody>
      </p:sp>
      <p:sp>
        <p:nvSpPr>
          <p:cNvPr id="8" name="TextBox 7"/>
          <p:cNvSpPr txBox="1"/>
          <p:nvPr/>
        </p:nvSpPr>
        <p:spPr>
          <a:xfrm>
            <a:off x="9726323" y="260648"/>
            <a:ext cx="2037737" cy="646331"/>
          </a:xfrm>
          <a:prstGeom prst="rect">
            <a:avLst/>
          </a:prstGeom>
          <a:noFill/>
        </p:spPr>
        <p:txBody>
          <a:bodyPr wrap="none" rtlCol="0">
            <a:spAutoFit/>
          </a:bodyPr>
          <a:lstStyle/>
          <a:p>
            <a:r>
              <a:rPr lang="en-US" dirty="0" smtClean="0">
                <a:solidFill>
                  <a:schemeClr val="bg1">
                    <a:lumMod val="65000"/>
                  </a:schemeClr>
                </a:solidFill>
              </a:rPr>
              <a:t>1 GeV = 1.602e-10 J</a:t>
            </a:r>
          </a:p>
          <a:p>
            <a:r>
              <a:rPr lang="en-US" dirty="0" smtClean="0">
                <a:solidFill>
                  <a:schemeClr val="bg1">
                    <a:lumMod val="65000"/>
                  </a:schemeClr>
                </a:solidFill>
              </a:rPr>
              <a:t>1 C = 6.24 x 1e18 e-</a:t>
            </a:r>
            <a:endParaRPr lang="en-US" dirty="0">
              <a:solidFill>
                <a:schemeClr val="bg1">
                  <a:lumMod val="65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263" y="2077803"/>
            <a:ext cx="5040000" cy="3780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04" y="2077803"/>
            <a:ext cx="5040000" cy="3780000"/>
          </a:xfrm>
          <a:prstGeom prst="rect">
            <a:avLst/>
          </a:prstGeom>
        </p:spPr>
      </p:pic>
      <p:sp>
        <p:nvSpPr>
          <p:cNvPr id="13" name="TextBox 12"/>
          <p:cNvSpPr txBox="1"/>
          <p:nvPr/>
        </p:nvSpPr>
        <p:spPr>
          <a:xfrm>
            <a:off x="5193527" y="890546"/>
            <a:ext cx="1804946" cy="369332"/>
          </a:xfrm>
          <a:prstGeom prst="rect">
            <a:avLst/>
          </a:prstGeom>
          <a:noFill/>
        </p:spPr>
        <p:txBody>
          <a:bodyPr wrap="square" rtlCol="0">
            <a:spAutoFit/>
          </a:bodyPr>
          <a:lstStyle/>
          <a:p>
            <a:r>
              <a:rPr lang="en-US" b="1" dirty="0">
                <a:solidFill>
                  <a:srgbClr val="0070C0"/>
                </a:solidFill>
              </a:rPr>
              <a:t>IN PROGRESS</a:t>
            </a:r>
            <a:r>
              <a:rPr lang="en-US" b="1" dirty="0" smtClean="0">
                <a:solidFill>
                  <a:srgbClr val="0070C0"/>
                </a:solidFill>
              </a:rPr>
              <a:t>…</a:t>
            </a:r>
            <a:endParaRPr lang="en-US" b="1" dirty="0">
              <a:solidFill>
                <a:srgbClr val="0070C0"/>
              </a:solidFill>
            </a:endParaRPr>
          </a:p>
        </p:txBody>
      </p:sp>
    </p:spTree>
    <p:extLst>
      <p:ext uri="{BB962C8B-B14F-4D97-AF65-F5344CB8AC3E}">
        <p14:creationId xmlns:p14="http://schemas.microsoft.com/office/powerpoint/2010/main" val="1122300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3651</TotalTime>
  <Words>1673</Words>
  <Application>Microsoft Office PowerPoint</Application>
  <PresentationFormat>Widescreen</PresentationFormat>
  <Paragraphs>421</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Cambria Math</vt:lpstr>
      <vt:lpstr>Carlito</vt:lpstr>
      <vt:lpstr>Courier New</vt:lpstr>
      <vt:lpstr>Noto Sans</vt:lpstr>
      <vt:lpstr>Noto Serif SC</vt:lpstr>
      <vt:lpstr>Office Theme</vt:lpstr>
      <vt:lpstr>Electron Beam Dump Simulation  Report on: Dose rate at  Q = 1 nC, Nuclei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vasiukov</dc:creator>
  <cp:lastModifiedBy>Sergii Vasiukov</cp:lastModifiedBy>
  <cp:revision>154</cp:revision>
  <dcterms:created xsi:type="dcterms:W3CDTF">2024-01-30T09:35:40Z</dcterms:created>
  <dcterms:modified xsi:type="dcterms:W3CDTF">2025-07-16T11:40:32Z</dcterms:modified>
</cp:coreProperties>
</file>