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470" r:id="rId3"/>
    <p:sldId id="440" r:id="rId4"/>
    <p:sldId id="442" r:id="rId5"/>
    <p:sldId id="460" r:id="rId6"/>
    <p:sldId id="457" r:id="rId7"/>
    <p:sldId id="458" r:id="rId8"/>
    <p:sldId id="468" r:id="rId9"/>
    <p:sldId id="450" r:id="rId10"/>
    <p:sldId id="466" r:id="rId11"/>
    <p:sldId id="455" r:id="rId12"/>
    <p:sldId id="465" r:id="rId13"/>
    <p:sldId id="471" r:id="rId14"/>
    <p:sldId id="472" r:id="rId15"/>
    <p:sldId id="4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47436A-EEA8-458F-AD1A-4DE1E2CC8902}">
          <p14:sldIdLst>
            <p14:sldId id="268"/>
            <p14:sldId id="470"/>
            <p14:sldId id="440"/>
            <p14:sldId id="442"/>
            <p14:sldId id="460"/>
            <p14:sldId id="457"/>
            <p14:sldId id="458"/>
            <p14:sldId id="468"/>
            <p14:sldId id="450"/>
            <p14:sldId id="466"/>
            <p14:sldId id="455"/>
            <p14:sldId id="465"/>
            <p14:sldId id="471"/>
            <p14:sldId id="472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, Haydar Sarper" initials="SHS" lastIdx="1" clrIdx="0">
    <p:extLst>
      <p:ext uri="{19B8F6BF-5375-455C-9EA6-DF929625EA0E}">
        <p15:presenceInfo xmlns:p15="http://schemas.microsoft.com/office/powerpoint/2012/main" userId="S-1-5-21-3018955115-4118484798-3177128962-75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94"/>
    <a:srgbClr val="66AD75"/>
    <a:srgbClr val="00B0F0"/>
    <a:srgbClr val="FF0000"/>
    <a:srgbClr val="7030A0"/>
    <a:srgbClr val="5BC5F1"/>
    <a:srgbClr val="858885"/>
    <a:srgbClr val="D9D9D9"/>
    <a:srgbClr val="1672B1"/>
    <a:srgbClr val="D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5915" autoAdjust="0"/>
  </p:normalViewPr>
  <p:slideViewPr>
    <p:cSldViewPr showGuides="1">
      <p:cViewPr varScale="1">
        <p:scale>
          <a:sx n="88" d="100"/>
          <a:sy n="88" d="100"/>
        </p:scale>
        <p:origin x="208" y="552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17.07.25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17.07.25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HIRX slac</a:t>
            </a:r>
          </a:p>
          <a:p>
            <a:r>
              <a:rPr lang="en-DE" dirty="0"/>
              <a:t>erwähnen</a:t>
            </a:r>
          </a:p>
          <a:p>
            <a:r>
              <a:rPr lang="en-GB" dirty="0"/>
              <a:t>P</a:t>
            </a:r>
            <a:r>
              <a:rPr lang="en-DE" dirty="0"/>
              <a:t>ush for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83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6434C-62B9-1613-885C-81856BB14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27EAE5-504F-8349-8A98-D6602139B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A5931A-D659-0ACD-6548-D8C8E08F1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30C30-5F65-6883-8BD3-7B0A0C5DE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F1DF8-F360-C429-82F5-3FF14049603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7/17/25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85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07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5AC0-E442-248A-CE53-A088647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C2ECEA-DCEC-2287-1795-AB787D8CF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0C2ED6-2BD3-C964-DFD5-E9C5C6575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3DF43B-5A55-0C48-3D82-0A9737143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FDF8F-ECC4-15E1-7837-4AAA5FDCBD7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7/17/25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05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|CLEO Pacific Rim, Henrik Tünnermann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lwynGulliford/distgen%2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E1C2DA-5F9B-4884-AB1D-CA078A0FB5F8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5" cy="1855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OPAL-FEL Welcome and Roundtable 1:</a:t>
            </a:r>
          </a:p>
          <a:p>
            <a:r>
              <a:rPr lang="en-US" sz="4000"/>
              <a:t>Work Package </a:t>
            </a:r>
            <a:r>
              <a:rPr lang="en-US" sz="4000" dirty="0"/>
              <a:t>Realization &amp; Beyond</a:t>
            </a:r>
          </a:p>
          <a:p>
            <a:endParaRPr lang="en-US" sz="4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B70E78-CF9D-489D-9CB1-6C59D0BEF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200" y="3536466"/>
            <a:ext cx="11369548" cy="1934414"/>
          </a:xfrm>
        </p:spPr>
        <p:txBody>
          <a:bodyPr/>
          <a:lstStyle/>
          <a:p>
            <a:pPr algn="ctr"/>
            <a:r>
              <a:rPr lang="en-US" sz="1400" dirty="0"/>
              <a:t>Henrik Tünnermann</a:t>
            </a:r>
          </a:p>
          <a:p>
            <a:pPr algn="ctr"/>
            <a:r>
              <a:rPr lang="en-US" sz="1100" dirty="0" err="1"/>
              <a:t>Deutsches</a:t>
            </a:r>
            <a:r>
              <a:rPr lang="en-US" sz="1100" dirty="0"/>
              <a:t> </a:t>
            </a:r>
            <a:r>
              <a:rPr lang="en-US" sz="1100" dirty="0" err="1"/>
              <a:t>Elektronen</a:t>
            </a:r>
            <a:r>
              <a:rPr lang="en-US" sz="1100" dirty="0"/>
              <a:t>-Synchrotron DESY, </a:t>
            </a:r>
            <a:r>
              <a:rPr lang="en-US" sz="1100" dirty="0" err="1"/>
              <a:t>Notkestraße</a:t>
            </a:r>
            <a:r>
              <a:rPr lang="en-US" sz="1100" dirty="0"/>
              <a:t> 85, 22607 Hamburg, Germany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21C7-CC1B-D715-58AB-B88EA7AC6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74" y="5846946"/>
            <a:ext cx="2042719" cy="558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F099A-2C3C-3A92-927E-F61D66E36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74" y="5722665"/>
            <a:ext cx="800010" cy="785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C8C2D-73B8-A37C-1277-60B0BC9DB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83" y="5733256"/>
            <a:ext cx="2205097" cy="78572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B2324A3-3064-CEA2-57C0-84543C2BB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952A-EBCC-20F7-0C28-9C626913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Roadamap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CB63-11F6-95ED-F749-4E77D099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Shaping with commercial Laser system</a:t>
            </a:r>
          </a:p>
          <a:p>
            <a:endParaRPr lang="en-US" dirty="0"/>
          </a:p>
          <a:p>
            <a:r>
              <a:rPr lang="en-US" dirty="0"/>
              <a:t>Add Acc Modules for realistic comparison with Experiment</a:t>
            </a:r>
          </a:p>
          <a:p>
            <a:pPr lvl="1"/>
            <a:r>
              <a:rPr lang="en-US" dirty="0"/>
              <a:t>You can’t compare what you can’t measure</a:t>
            </a:r>
          </a:p>
          <a:p>
            <a:pPr lvl="1"/>
            <a:r>
              <a:rPr lang="en-US" dirty="0"/>
              <a:t>Let alone control</a:t>
            </a:r>
          </a:p>
          <a:p>
            <a:pPr lvl="1"/>
            <a:endParaRPr lang="en-US" dirty="0"/>
          </a:p>
          <a:p>
            <a:r>
              <a:rPr lang="en-US" dirty="0"/>
              <a:t>Train surrogate Injector Model</a:t>
            </a:r>
          </a:p>
          <a:p>
            <a:endParaRPr lang="en-US" dirty="0"/>
          </a:p>
          <a:p>
            <a:r>
              <a:rPr lang="en-US" dirty="0"/>
              <a:t>Optimize like in a Control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4220F-F09A-4123-AA1F-845BD319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2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3138C-4D34-875A-D2BE-DBD15B6F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332656"/>
            <a:ext cx="264253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20B039-3007-5A51-B21C-564CA3327894}"/>
              </a:ext>
            </a:extLst>
          </p:cNvPr>
          <p:cNvSpPr txBox="1"/>
          <p:nvPr/>
        </p:nvSpPr>
        <p:spPr>
          <a:xfrm>
            <a:off x="4151784" y="1412776"/>
            <a:ext cx="4662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Custom Python Implementation </a:t>
            </a:r>
            <a:r>
              <a:rPr lang="en-US" sz="1600" dirty="0"/>
              <a:t>/ </a:t>
            </a:r>
            <a:r>
              <a:rPr lang="en-US" sz="1600" dirty="0">
                <a:solidFill>
                  <a:srgbClr val="FF0000"/>
                </a:solidFill>
              </a:rPr>
              <a:t>RP Fiber 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44BC9-FB75-36DB-E769-DDF6A5821143}"/>
              </a:ext>
            </a:extLst>
          </p:cNvPr>
          <p:cNvSpPr txBox="1"/>
          <p:nvPr/>
        </p:nvSpPr>
        <p:spPr>
          <a:xfrm>
            <a:off x="4151783" y="2492896"/>
            <a:ext cx="5373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Chi23D</a:t>
            </a:r>
            <a:r>
              <a:rPr lang="en-US" sz="1600" dirty="0"/>
              <a:t> / </a:t>
            </a:r>
            <a:r>
              <a:rPr lang="en-US" sz="1600" dirty="0">
                <a:solidFill>
                  <a:schemeClr val="accent2"/>
                </a:solidFill>
              </a:rPr>
              <a:t>Custom Python Implementation / </a:t>
            </a:r>
            <a:r>
              <a:rPr lang="en-US" sz="1600" dirty="0"/>
              <a:t>Update Denis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F8108-9C58-0372-B505-76A598AA86D9}"/>
              </a:ext>
            </a:extLst>
          </p:cNvPr>
          <p:cNvSpPr txBox="1"/>
          <p:nvPr/>
        </p:nvSpPr>
        <p:spPr>
          <a:xfrm>
            <a:off x="4122543" y="3857274"/>
            <a:ext cx="539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ASTRA</a:t>
            </a:r>
            <a:r>
              <a:rPr lang="en-US" sz="1600" dirty="0"/>
              <a:t> / </a:t>
            </a:r>
            <a:r>
              <a:rPr lang="en-US" sz="1600" dirty="0" err="1">
                <a:solidFill>
                  <a:schemeClr val="accent2"/>
                </a:solidFill>
              </a:rPr>
              <a:t>distgen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000" dirty="0">
                <a:solidFill>
                  <a:schemeClr val="accent2"/>
                </a:solidFill>
                <a:hlinkClick r:id="rId3"/>
              </a:rPr>
              <a:t>https://github.com/ColwynGulliford/distgen /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>Update Alex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5A3D9-1792-CDBA-E8CF-C1516EBBFA1D}"/>
              </a:ext>
            </a:extLst>
          </p:cNvPr>
          <p:cNvSpPr txBox="1"/>
          <p:nvPr/>
        </p:nvSpPr>
        <p:spPr>
          <a:xfrm>
            <a:off x="4122542" y="4937394"/>
            <a:ext cx="754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ASTRA</a:t>
            </a:r>
            <a:r>
              <a:rPr lang="en-US" sz="1600" dirty="0"/>
              <a:t> / </a:t>
            </a:r>
            <a:r>
              <a:rPr lang="en-US" sz="1600" dirty="0">
                <a:solidFill>
                  <a:srgbClr val="FF0000"/>
                </a:solidFill>
              </a:rPr>
              <a:t>Krack3</a:t>
            </a:r>
            <a:r>
              <a:rPr lang="en-US" sz="1600" dirty="0"/>
              <a:t> / </a:t>
            </a:r>
            <a:r>
              <a:rPr lang="en-US" sz="1600" dirty="0">
                <a:solidFill>
                  <a:schemeClr val="accent2"/>
                </a:solidFill>
              </a:rPr>
              <a:t>Custom Python Implementation of K3 </a:t>
            </a:r>
            <a:r>
              <a:rPr lang="en-US" sz="1600" dirty="0"/>
              <a:t>/ Update Meng and Alex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55FEA-3C1E-EC5A-DFF4-BE46C12FCA06}"/>
              </a:ext>
            </a:extLst>
          </p:cNvPr>
          <p:cNvSpPr txBox="1"/>
          <p:nvPr/>
        </p:nvSpPr>
        <p:spPr>
          <a:xfrm>
            <a:off x="4155575" y="5985825"/>
            <a:ext cx="19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OCELOT</a:t>
            </a:r>
            <a:r>
              <a:rPr lang="en-US" sz="1600" dirty="0"/>
              <a:t> / </a:t>
            </a:r>
            <a:r>
              <a:rPr lang="en-US" sz="1600" dirty="0">
                <a:solidFill>
                  <a:srgbClr val="00B050"/>
                </a:solidFill>
              </a:rPr>
              <a:t>Cheetah</a:t>
            </a:r>
          </a:p>
        </p:txBody>
      </p:sp>
    </p:spTree>
    <p:extLst>
      <p:ext uri="{BB962C8B-B14F-4D97-AF65-F5344CB8AC3E}">
        <p14:creationId xmlns:p14="http://schemas.microsoft.com/office/powerpoint/2010/main" val="338880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5E19-C0F6-4653-74CB-1F4385FD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259B6-27EF-C810-01E6-0484CBA8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620688"/>
            <a:ext cx="9364892" cy="2880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686E24-77AD-A6AA-11F7-6570180B9E2B}"/>
              </a:ext>
            </a:extLst>
          </p:cNvPr>
          <p:cNvSpPr/>
          <p:nvPr/>
        </p:nvSpPr>
        <p:spPr>
          <a:xfrm>
            <a:off x="4223792" y="548680"/>
            <a:ext cx="165618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4" name="Grafik 12">
            <a:extLst>
              <a:ext uri="{FF2B5EF4-FFF2-40B4-BE49-F238E27FC236}">
                <a16:creationId xmlns:a16="http://schemas.microsoft.com/office/drawing/2014/main" id="{56BA3926-30F0-25CA-2718-F4B46BAC0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6" y="3415826"/>
            <a:ext cx="2962459" cy="23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7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17DE1-F808-AB3F-9D85-21C7F92C9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855C-7603-C5A0-FD7F-D599AC03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Timeline</a:t>
            </a:r>
            <a:br>
              <a:rPr lang="en-DE" dirty="0"/>
            </a:br>
            <a:endParaRPr lang="en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CB784-38BA-9C76-2611-2522235F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6816A-CD89-DDF7-0CC2-CE0FBABE3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B27DB9-5C06-C7EC-E727-1C58AD61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0" y="1213543"/>
            <a:ext cx="10194937" cy="48437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ACE08C-55BC-2B39-3FAB-1B73ACA9AE26}"/>
              </a:ext>
            </a:extLst>
          </p:cNvPr>
          <p:cNvSpPr/>
          <p:nvPr/>
        </p:nvSpPr>
        <p:spPr>
          <a:xfrm>
            <a:off x="9840416" y="1213543"/>
            <a:ext cx="72008" cy="50405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F8C41-F34D-52C3-63E5-8B291A24E4CF}"/>
              </a:ext>
            </a:extLst>
          </p:cNvPr>
          <p:cNvSpPr txBox="1"/>
          <p:nvPr/>
        </p:nvSpPr>
        <p:spPr>
          <a:xfrm>
            <a:off x="8886217" y="437450"/>
            <a:ext cx="205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>
                <a:solidFill>
                  <a:schemeClr val="accent2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96082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F7D9-A6DB-7AC2-9BA5-CD7C5491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Scorecard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92198-E772-6E7A-1443-C51E4E91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198F5-D2CC-6F8B-3ADB-2FE419AC1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We've Achieved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8CCE2-2F0A-8300-C944-B7CC904A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459843"/>
            <a:ext cx="9054222" cy="45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3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6541F-F900-D83D-1EFB-9AB724ED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21D5-BF6C-9FD7-402D-00D90802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Future Improvement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433AD-9816-0AE6-6E13-45C8F7548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Building on our success, we have identified key directions for advancing the core technology.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C6E74-C30D-7F11-65C3-ECFA291C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From "Digital Twin" to "Adaptive Model"</a:t>
            </a:r>
            <a:endParaRPr lang="en-US" dirty="0"/>
          </a:p>
          <a:p>
            <a:pPr lvl="1"/>
            <a:r>
              <a:rPr lang="en-US" b="1" dirty="0"/>
              <a:t>Challenge:</a:t>
            </a:r>
            <a:r>
              <a:rPr lang="en-US" dirty="0"/>
              <a:t> Simulations are a great starting point, but real-world conditions drift.</a:t>
            </a:r>
          </a:p>
          <a:p>
            <a:pPr lvl="1"/>
            <a:r>
              <a:rPr lang="en-US" b="1" dirty="0"/>
              <a:t>Next Step:</a:t>
            </a:r>
            <a:r>
              <a:rPr lang="en-US" dirty="0"/>
              <a:t> Develop algorithms that can </a:t>
            </a:r>
            <a:r>
              <a:rPr lang="en-US" b="1" dirty="0"/>
              <a:t>infer and adapt to the real machine's state</a:t>
            </a:r>
            <a:r>
              <a:rPr lang="en-US" dirty="0"/>
              <a:t> using existing, passively collected data. This moves beyond static models to a live, adaptive framework.</a:t>
            </a:r>
          </a:p>
          <a:p>
            <a:r>
              <a:rPr lang="en-US" b="1" dirty="0"/>
              <a:t>2. Holistic, Multi-Node Optimization</a:t>
            </a:r>
            <a:endParaRPr lang="en-US" dirty="0"/>
          </a:p>
          <a:p>
            <a:pPr lvl="1"/>
            <a:r>
              <a:rPr lang="en-US" b="1" dirty="0"/>
              <a:t>Challenge:</a:t>
            </a:r>
            <a:r>
              <a:rPr lang="en-US" dirty="0"/>
              <a:t> We learned that optimizing the laser in isolation has its limits.</a:t>
            </a:r>
          </a:p>
          <a:p>
            <a:pPr lvl="1"/>
            <a:r>
              <a:rPr lang="en-US" b="1" dirty="0"/>
              <a:t>Next Step:</a:t>
            </a:r>
            <a:r>
              <a:rPr lang="en-US" dirty="0"/>
              <a:t> Evolve the ML architecture to model the </a:t>
            </a:r>
            <a:r>
              <a:rPr lang="en-US" b="1" dirty="0"/>
              <a:t>interplay between the laser and other key accelerator components</a:t>
            </a:r>
            <a:r>
              <a:rPr lang="en-US" dirty="0"/>
              <a:t>. This allows us to find superior solutions by optimizing multiple settings in concert, purely within the software model.</a:t>
            </a:r>
          </a:p>
          <a:p>
            <a:r>
              <a:rPr lang="en-US" b="1" dirty="0"/>
              <a:t>3. Autonomous Control Algorithms</a:t>
            </a:r>
            <a:endParaRPr lang="en-US" dirty="0"/>
          </a:p>
          <a:p>
            <a:pPr lvl="1"/>
            <a:r>
              <a:rPr lang="en-US" b="1" dirty="0"/>
              <a:t>Challenge:</a:t>
            </a:r>
            <a:r>
              <a:rPr lang="en-US" dirty="0"/>
              <a:t> The best "co-pilot" can eventually learn to fly on its own.</a:t>
            </a:r>
          </a:p>
          <a:p>
            <a:pPr lvl="1"/>
            <a:r>
              <a:rPr lang="en-US" b="1" dirty="0"/>
              <a:t>Next Step:</a:t>
            </a:r>
            <a:r>
              <a:rPr lang="en-US" dirty="0"/>
              <a:t> Explore advanced control algorithms (e.g., Reinforcement Learning) within our validated simulation environment to develop </a:t>
            </a:r>
            <a:r>
              <a:rPr lang="en-US" b="1" dirty="0"/>
              <a:t>fully autonomous optimization routines</a:t>
            </a:r>
            <a:r>
              <a:rPr lang="en-US" dirty="0"/>
              <a:t>. This high-level AI can then provide operators with more powerful, ready-to-implement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2C147-9EF5-5111-E6B7-55B0DB79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009-BF68-0E72-9AEC-F15F84EB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OPAL-FEL Concept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F762-D692-AD62-C7B4-E4FEEE08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84784"/>
            <a:ext cx="7344816" cy="42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EB8D-1BF8-65D9-24E4-8C8DA7B5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OPAL-FEL Concept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8D4E7-555A-72B9-8677-7F7826703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84784"/>
            <a:ext cx="7344816" cy="4246114"/>
          </a:xfrm>
          <a:prstGeom prst="rect">
            <a:avLst/>
          </a:prstGeom>
        </p:spPr>
      </p:pic>
      <p:pic>
        <p:nvPicPr>
          <p:cNvPr id="4" name="Picture 2" descr="Free Check Mark SVG, PNG Icon, Symbol. Download Image.">
            <a:extLst>
              <a:ext uri="{FF2B5EF4-FFF2-40B4-BE49-F238E27FC236}">
                <a16:creationId xmlns:a16="http://schemas.microsoft.com/office/drawing/2014/main" id="{CEC95526-5954-325D-1D47-A4582B1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819050"/>
            <a:ext cx="1296144" cy="12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Check Mark SVG, PNG Icon, Symbol. Download Image.">
            <a:extLst>
              <a:ext uri="{FF2B5EF4-FFF2-40B4-BE49-F238E27FC236}">
                <a16:creationId xmlns:a16="http://schemas.microsoft.com/office/drawing/2014/main" id="{9AA02768-D619-E411-FDA4-70035B65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64" y="5819215"/>
            <a:ext cx="973975" cy="9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04FB2-A4CA-6249-D024-672C560E7769}"/>
              </a:ext>
            </a:extLst>
          </p:cNvPr>
          <p:cNvSpPr txBox="1"/>
          <p:nvPr/>
        </p:nvSpPr>
        <p:spPr>
          <a:xfrm>
            <a:off x="1191350" y="6046724"/>
            <a:ext cx="92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Flat Top used in user run at </a:t>
            </a:r>
            <a:r>
              <a:rPr lang="en-US" sz="2400" dirty="0" err="1">
                <a:solidFill>
                  <a:srgbClr val="00B050"/>
                </a:solidFill>
              </a:rPr>
              <a:t>euXFEL</a:t>
            </a:r>
            <a:r>
              <a:rPr lang="en-US" sz="2400" dirty="0">
                <a:solidFill>
                  <a:srgbClr val="00B050"/>
                </a:solidFill>
              </a:rPr>
              <a:t> for one week</a:t>
            </a:r>
          </a:p>
        </p:txBody>
      </p:sp>
    </p:spTree>
    <p:extLst>
      <p:ext uri="{BB962C8B-B14F-4D97-AF65-F5344CB8AC3E}">
        <p14:creationId xmlns:p14="http://schemas.microsoft.com/office/powerpoint/2010/main" val="7407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12A2-C0BC-F13D-27E2-F4A51FA4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Timeline</a:t>
            </a:r>
            <a:br>
              <a:rPr lang="en-DE" dirty="0"/>
            </a:b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7A8B-C415-1291-FD38-670089BDC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49E94-5993-9CD3-35AF-A6A5DBF9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0" y="1213543"/>
            <a:ext cx="10194937" cy="48437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F001CB-8E93-864B-27E4-EF9C4C0BFF24}"/>
              </a:ext>
            </a:extLst>
          </p:cNvPr>
          <p:cNvSpPr/>
          <p:nvPr/>
        </p:nvSpPr>
        <p:spPr>
          <a:xfrm>
            <a:off x="9840416" y="1213543"/>
            <a:ext cx="72008" cy="50405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78B49-271A-2E6F-7187-017FF4356C30}"/>
              </a:ext>
            </a:extLst>
          </p:cNvPr>
          <p:cNvSpPr txBox="1"/>
          <p:nvPr/>
        </p:nvSpPr>
        <p:spPr>
          <a:xfrm>
            <a:off x="8886217" y="437450"/>
            <a:ext cx="205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>
                <a:solidFill>
                  <a:schemeClr val="accent2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54996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136E-35C0-7DC4-1BFE-755CD0BA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Shaping and Sliced Emittance with Flat Top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35229-8645-5F20-4209-906F488E1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8558F-275E-C961-4FBF-649C4233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9194"/>
            <a:ext cx="5933790" cy="3619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139C9-564B-E0E9-686E-CC9625D7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96752"/>
            <a:ext cx="5184576" cy="49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F910D-807D-C305-7FA8-1C5B8C0D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DB76F-3A49-E143-4A90-E9A60445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D6D99-90AB-AD61-898B-A72CF22C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052736"/>
            <a:ext cx="8280920" cy="50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C1AE-F89F-67CD-5B22-D284D92E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F057D-7E47-CA2C-A949-F9FB6028C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32366-E63F-35AF-FF0B-88CA12478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" y="512725"/>
            <a:ext cx="11376023" cy="58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A031-BDA9-C1D2-DF88-918508F4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2E804-6FBC-BF9B-19E5-A9A65D57C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1EC02C11-FF39-D9B2-9CDE-4B82CCAE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39" y="1268063"/>
            <a:ext cx="4935148" cy="4717877"/>
          </a:xfrm>
          <a:prstGeom prst="rect">
            <a:avLst/>
          </a:prstGeom>
        </p:spPr>
      </p:pic>
      <p:pic>
        <p:nvPicPr>
          <p:cNvPr id="8" name="Grafik 12">
            <a:extLst>
              <a:ext uri="{FF2B5EF4-FFF2-40B4-BE49-F238E27FC236}">
                <a16:creationId xmlns:a16="http://schemas.microsoft.com/office/drawing/2014/main" id="{656C9D2D-547C-B361-8658-701D20A7B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1" y="1376217"/>
            <a:ext cx="5489750" cy="44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3B9BE-FDB3-87A4-4D94-CD1C26B4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93006-90E2-2D34-A49D-544FF1F5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973E3-DB94-A0FA-CC0A-FB1B906A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5" y="1052736"/>
            <a:ext cx="1074681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336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opal-fel-laser opt" id="{59928503-2A85-3349-81F7-3630AEDE2500}" vid="{188E4884-876A-0444-B116-0B3142C51E58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44918</TotalTime>
  <Words>365</Words>
  <Application>Microsoft Macintosh PowerPoint</Application>
  <PresentationFormat>Widescreen</PresentationFormat>
  <Paragraphs>52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DESY</vt:lpstr>
      <vt:lpstr>PowerPoint Presentation</vt:lpstr>
      <vt:lpstr>OPAL-FEL Concept</vt:lpstr>
      <vt:lpstr>OPAL-FEL Concept</vt:lpstr>
      <vt:lpstr>Timeline </vt:lpstr>
      <vt:lpstr>Laser Shaping and Sliced Emittance with Flat Top</vt:lpstr>
      <vt:lpstr>Why?</vt:lpstr>
      <vt:lpstr>PowerPoint Presentation</vt:lpstr>
      <vt:lpstr>Spatial</vt:lpstr>
      <vt:lpstr>Machine Learning</vt:lpstr>
      <vt:lpstr>Roadamap</vt:lpstr>
      <vt:lpstr>PowerPoint Presentation</vt:lpstr>
      <vt:lpstr>PowerPoint Presentation</vt:lpstr>
      <vt:lpstr>Timeline </vt:lpstr>
      <vt:lpstr>Milestone Scorecard </vt:lpstr>
      <vt:lpstr>Opportunities for Future Improvement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Salman, Haydar Sarper</dc:creator>
  <cp:lastModifiedBy>Henrik Tünnermann</cp:lastModifiedBy>
  <cp:revision>656</cp:revision>
  <dcterms:created xsi:type="dcterms:W3CDTF">2022-01-09T16:38:09Z</dcterms:created>
  <dcterms:modified xsi:type="dcterms:W3CDTF">2025-07-20T19:10:17Z</dcterms:modified>
</cp:coreProperties>
</file>