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snapToGrid="0">
      <p:cViewPr varScale="1">
        <p:scale>
          <a:sx n="120" d="100"/>
          <a:sy n="120" d="100"/>
        </p:scale>
        <p:origin x="4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7AEFB-16AC-EE4A-8F8E-9E5685AB9F29}" type="datetimeFigureOut">
              <a:rPr lang="en-US" smtClean="0"/>
              <a:t>7/21/25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3B434-FF52-3440-A302-A3532D3F79B4}" type="slidenum">
              <a:rPr lang="en-US" smtClean="0"/>
              <a:t>‹#›</a:t>
            </a:fld>
            <a:endParaRPr lang="en-US"/>
          </a:p>
        </p:txBody>
      </p:sp>
    </p:spTree>
    <p:extLst>
      <p:ext uri="{BB962C8B-B14F-4D97-AF65-F5344CB8AC3E}">
        <p14:creationId xmlns:p14="http://schemas.microsoft.com/office/powerpoint/2010/main" val="2332671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13B434-FF52-3440-A302-A3532D3F79B4}" type="slidenum">
              <a:rPr lang="en-US" smtClean="0"/>
              <a:t>3</a:t>
            </a:fld>
            <a:endParaRPr lang="en-US"/>
          </a:p>
        </p:txBody>
      </p:sp>
    </p:spTree>
    <p:extLst>
      <p:ext uri="{BB962C8B-B14F-4D97-AF65-F5344CB8AC3E}">
        <p14:creationId xmlns:p14="http://schemas.microsoft.com/office/powerpoint/2010/main" val="1483880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E4497-AE9C-04B6-271A-740B245332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A71C23-E0A6-AE4B-FA9C-6EEE9DA2AD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95E6A7-654F-A848-5EA6-7E6036A5A44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204BD1-ACD9-049E-FEB7-FA2CE1B66C31}"/>
              </a:ext>
            </a:extLst>
          </p:cNvPr>
          <p:cNvSpPr>
            <a:spLocks noGrp="1"/>
          </p:cNvSpPr>
          <p:nvPr>
            <p:ph type="sldNum" sz="quarter" idx="5"/>
          </p:nvPr>
        </p:nvSpPr>
        <p:spPr/>
        <p:txBody>
          <a:bodyPr/>
          <a:lstStyle/>
          <a:p>
            <a:fld id="{0F13B434-FF52-3440-A302-A3532D3F79B4}" type="slidenum">
              <a:rPr lang="en-US" smtClean="0"/>
              <a:t>4</a:t>
            </a:fld>
            <a:endParaRPr lang="en-US"/>
          </a:p>
        </p:txBody>
      </p:sp>
    </p:spTree>
    <p:extLst>
      <p:ext uri="{BB962C8B-B14F-4D97-AF65-F5344CB8AC3E}">
        <p14:creationId xmlns:p14="http://schemas.microsoft.com/office/powerpoint/2010/main" val="2041769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B302D-4939-FAFE-9286-8FC0F742D9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AE25C3-1AE2-07B7-57E8-B80B0F3C95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7AEAD5-56CD-2B69-831D-5ADD4F188D0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C89EC9F-12AC-EA8E-6F50-01935D826181}"/>
              </a:ext>
            </a:extLst>
          </p:cNvPr>
          <p:cNvSpPr>
            <a:spLocks noGrp="1"/>
          </p:cNvSpPr>
          <p:nvPr>
            <p:ph type="sldNum" sz="quarter" idx="5"/>
          </p:nvPr>
        </p:nvSpPr>
        <p:spPr/>
        <p:txBody>
          <a:bodyPr/>
          <a:lstStyle/>
          <a:p>
            <a:fld id="{0F13B434-FF52-3440-A302-A3532D3F79B4}" type="slidenum">
              <a:rPr lang="en-US" smtClean="0"/>
              <a:t>5</a:t>
            </a:fld>
            <a:endParaRPr lang="en-US"/>
          </a:p>
        </p:txBody>
      </p:sp>
    </p:spTree>
    <p:extLst>
      <p:ext uri="{BB962C8B-B14F-4D97-AF65-F5344CB8AC3E}">
        <p14:creationId xmlns:p14="http://schemas.microsoft.com/office/powerpoint/2010/main" val="1924431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F353F-1C0A-A18C-96F3-A7C6F6FC1E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A7A544-D48C-D7D9-8957-97B37ACEB4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3ED24F-0805-443C-C137-13AEE486E4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782205-468E-ADA0-37C6-0136B92E567A}"/>
              </a:ext>
            </a:extLst>
          </p:cNvPr>
          <p:cNvSpPr>
            <a:spLocks noGrp="1"/>
          </p:cNvSpPr>
          <p:nvPr>
            <p:ph type="sldNum" sz="quarter" idx="5"/>
          </p:nvPr>
        </p:nvSpPr>
        <p:spPr/>
        <p:txBody>
          <a:bodyPr/>
          <a:lstStyle/>
          <a:p>
            <a:fld id="{0F13B434-FF52-3440-A302-A3532D3F79B4}" type="slidenum">
              <a:rPr lang="en-US" smtClean="0"/>
              <a:t>6</a:t>
            </a:fld>
            <a:endParaRPr lang="en-US"/>
          </a:p>
        </p:txBody>
      </p:sp>
    </p:spTree>
    <p:extLst>
      <p:ext uri="{BB962C8B-B14F-4D97-AF65-F5344CB8AC3E}">
        <p14:creationId xmlns:p14="http://schemas.microsoft.com/office/powerpoint/2010/main" val="906321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66C46-77FF-EB73-28C6-6E402DECCF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262CD7-8570-06D8-30C1-35D3A281AB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BB4B1D-E2DC-870A-8524-F37249474BC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1DDE189-1AE4-FAF8-175F-0790F5565FB1}"/>
              </a:ext>
            </a:extLst>
          </p:cNvPr>
          <p:cNvSpPr>
            <a:spLocks noGrp="1"/>
          </p:cNvSpPr>
          <p:nvPr>
            <p:ph type="sldNum" sz="quarter" idx="5"/>
          </p:nvPr>
        </p:nvSpPr>
        <p:spPr/>
        <p:txBody>
          <a:bodyPr/>
          <a:lstStyle/>
          <a:p>
            <a:fld id="{0F13B434-FF52-3440-A302-A3532D3F79B4}" type="slidenum">
              <a:rPr lang="en-US" smtClean="0"/>
              <a:t>7</a:t>
            </a:fld>
            <a:endParaRPr lang="en-US"/>
          </a:p>
        </p:txBody>
      </p:sp>
    </p:spTree>
    <p:extLst>
      <p:ext uri="{BB962C8B-B14F-4D97-AF65-F5344CB8AC3E}">
        <p14:creationId xmlns:p14="http://schemas.microsoft.com/office/powerpoint/2010/main" val="3553672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F9903-7E7B-100F-2081-1C005114CA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F444AE-0832-7346-86CB-C6FD81A950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CF5BC7-1E67-3DC3-EBD5-9DE39C5CF2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81CBC9B-8C80-5216-3E23-21EC03954300}"/>
              </a:ext>
            </a:extLst>
          </p:cNvPr>
          <p:cNvSpPr>
            <a:spLocks noGrp="1"/>
          </p:cNvSpPr>
          <p:nvPr>
            <p:ph type="sldNum" sz="quarter" idx="5"/>
          </p:nvPr>
        </p:nvSpPr>
        <p:spPr/>
        <p:txBody>
          <a:bodyPr/>
          <a:lstStyle/>
          <a:p>
            <a:fld id="{0F13B434-FF52-3440-A302-A3532D3F79B4}" type="slidenum">
              <a:rPr lang="en-US" smtClean="0"/>
              <a:t>8</a:t>
            </a:fld>
            <a:endParaRPr lang="en-US"/>
          </a:p>
        </p:txBody>
      </p:sp>
    </p:spTree>
    <p:extLst>
      <p:ext uri="{BB962C8B-B14F-4D97-AF65-F5344CB8AC3E}">
        <p14:creationId xmlns:p14="http://schemas.microsoft.com/office/powerpoint/2010/main" val="1465945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E4163-6227-81BF-B895-3FD6AF5AF3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84DD3-5B63-661B-C6FE-97998A260E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33E4B1-28D0-9543-A23E-07029B262E49}"/>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D6292A96-7E3E-B87E-54E9-88E43EF5F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BE9D8-3EB0-67DE-E1D6-9491FBE2218D}"/>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11555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65816-6B0A-392B-D067-D33018C92E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0C3270-C080-B386-466A-BE1E3D243D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52549-5CCA-3643-B91E-3907A106D3CB}"/>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5580CB9D-7B3F-C403-04E0-FD03EDA4A5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FE0C59-0401-40C8-A436-A687AA96A700}"/>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3644141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B96ACE-B49D-CB84-C24E-6E0A93AF00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DB3A6A-7468-D3FD-52AC-6FEB80467E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E34481-3CD4-994D-D710-25DAD06836D7}"/>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0E5E1581-27E4-2E67-5A05-6CB3DA8F6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950EBB-9508-2ECC-3548-6D1D803B93D8}"/>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44411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EB55-C4B2-7583-537F-E94A20BB4F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97B68-991A-D644-1A9E-451D08D863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066A8-042B-C238-73BB-4B3552342E81}"/>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6CD8F1DE-0AE4-A1FC-63A9-44FAC3FDEB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2DD8E4-1A6A-DDA5-748F-B2DBF8268058}"/>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2756934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FCE5D-E445-02DE-DF72-95C49C532C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929CD5-214A-1FF6-2055-FD857474A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D4A0B1-36DD-6B7F-F16E-CF391A446DA9}"/>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C60F4391-B6E1-8F3D-669A-EBA1F9F49E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BCA996-EDA0-3852-147C-573818C4E129}"/>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254788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204B-21EE-DFAA-77EC-70B8A52DD4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F216E1-9DC2-D009-06D8-EC6B57E98F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9C8295-2037-44CA-6A59-51440B7CA8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3320DD-D710-E355-97B3-3AB46E336921}"/>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6" name="Footer Placeholder 5">
            <a:extLst>
              <a:ext uri="{FF2B5EF4-FFF2-40B4-BE49-F238E27FC236}">
                <a16:creationId xmlns:a16="http://schemas.microsoft.com/office/drawing/2014/main" id="{4814328A-4AC2-83B5-05FB-F9B8F26522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4AB382-DDAD-062C-7C2B-98F9C69FEF0F}"/>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3100930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2367-47E5-11FA-36ED-00E3A37DB9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CC94AF-DA32-8206-7223-84D7534A3D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AE2AE7-10B9-5117-69AC-69DC1F4111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5C1111-94B6-C9E4-9C92-27471C1C8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4B0C88-D07E-829D-7C25-B7F97FC4E7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DB460B-18EE-843B-1BC8-61FC7E9A8C51}"/>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8" name="Footer Placeholder 7">
            <a:extLst>
              <a:ext uri="{FF2B5EF4-FFF2-40B4-BE49-F238E27FC236}">
                <a16:creationId xmlns:a16="http://schemas.microsoft.com/office/drawing/2014/main" id="{0D040653-2E2E-3931-944B-C53A74D163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1C5311-E333-49A0-40D0-E10750F36142}"/>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79241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D5790-5A8C-44D9-6898-F7933456B6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CF0150-3DC2-9799-4E94-7423C867D5DC}"/>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4" name="Footer Placeholder 3">
            <a:extLst>
              <a:ext uri="{FF2B5EF4-FFF2-40B4-BE49-F238E27FC236}">
                <a16:creationId xmlns:a16="http://schemas.microsoft.com/office/drawing/2014/main" id="{139BB5F7-5E52-896E-A3D4-E80597C288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2F6122-1BDA-39C5-5336-6361E1C40191}"/>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17243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85C3F-4D97-9ECC-3CB8-4E841C38FDB3}"/>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3" name="Footer Placeholder 2">
            <a:extLst>
              <a:ext uri="{FF2B5EF4-FFF2-40B4-BE49-F238E27FC236}">
                <a16:creationId xmlns:a16="http://schemas.microsoft.com/office/drawing/2014/main" id="{7F3DC0D7-DA3A-BD9D-0A13-D030040641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DEFC42-7174-B1D2-D6BE-87C9C9A065F6}"/>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119602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DEBB-C2E2-E84A-33D8-E81AFC61DA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4B0BDC-87BC-2C83-293F-846DB136EB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973DB1-6ACA-A24F-07A6-5D36E4E94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F562D1-1714-2E43-C5E6-95B79F5AF594}"/>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6" name="Footer Placeholder 5">
            <a:extLst>
              <a:ext uri="{FF2B5EF4-FFF2-40B4-BE49-F238E27FC236}">
                <a16:creationId xmlns:a16="http://schemas.microsoft.com/office/drawing/2014/main" id="{02A55D73-FAE0-1BF4-1702-B5F0FED958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903765-A500-8654-AFA1-48C63B8B9041}"/>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3994500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09876-C15D-3C66-FEA2-41FBB0D7A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0C0016-677E-E620-9835-921DFBCF9B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2A74E9-A05E-C3B0-8A3B-83CB1486B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86B003-B334-3F8A-6EA5-A210B8F56A77}"/>
              </a:ext>
            </a:extLst>
          </p:cNvPr>
          <p:cNvSpPr>
            <a:spLocks noGrp="1"/>
          </p:cNvSpPr>
          <p:nvPr>
            <p:ph type="dt" sz="half" idx="10"/>
          </p:nvPr>
        </p:nvSpPr>
        <p:spPr/>
        <p:txBody>
          <a:bodyPr/>
          <a:lstStyle/>
          <a:p>
            <a:fld id="{13D75498-B183-0847-9605-2EBE8B4CDACD}" type="datetimeFigureOut">
              <a:rPr lang="en-US" smtClean="0"/>
              <a:t>7/21/25</a:t>
            </a:fld>
            <a:endParaRPr lang="en-US"/>
          </a:p>
        </p:txBody>
      </p:sp>
      <p:sp>
        <p:nvSpPr>
          <p:cNvPr id="6" name="Footer Placeholder 5">
            <a:extLst>
              <a:ext uri="{FF2B5EF4-FFF2-40B4-BE49-F238E27FC236}">
                <a16:creationId xmlns:a16="http://schemas.microsoft.com/office/drawing/2014/main" id="{0EE20C08-9573-F3E7-DE34-CFFAE71237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1495B9-0D68-B9C4-268D-9B645C55DE6D}"/>
              </a:ext>
            </a:extLst>
          </p:cNvPr>
          <p:cNvSpPr>
            <a:spLocks noGrp="1"/>
          </p:cNvSpPr>
          <p:nvPr>
            <p:ph type="sldNum" sz="quarter" idx="12"/>
          </p:nvPr>
        </p:nvSpPr>
        <p:spPr/>
        <p:txBody>
          <a:bodyPr/>
          <a:lstStyle/>
          <a:p>
            <a:fld id="{4B7ADCFE-CAE9-3B4A-A9CF-F0CD96774A54}" type="slidenum">
              <a:rPr lang="en-US" smtClean="0"/>
              <a:t>‹#›</a:t>
            </a:fld>
            <a:endParaRPr lang="en-US"/>
          </a:p>
        </p:txBody>
      </p:sp>
    </p:spTree>
    <p:extLst>
      <p:ext uri="{BB962C8B-B14F-4D97-AF65-F5344CB8AC3E}">
        <p14:creationId xmlns:p14="http://schemas.microsoft.com/office/powerpoint/2010/main" val="185060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01660C-95BA-F67F-EE39-F49AE7456C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169B6A-C00C-0503-BAEB-487BD77596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D0348C-4128-7077-19A5-E249B2B381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75498-B183-0847-9605-2EBE8B4CDACD}" type="datetimeFigureOut">
              <a:rPr lang="en-US" smtClean="0"/>
              <a:t>7/21/25</a:t>
            </a:fld>
            <a:endParaRPr lang="en-US"/>
          </a:p>
        </p:txBody>
      </p:sp>
      <p:sp>
        <p:nvSpPr>
          <p:cNvPr id="5" name="Footer Placeholder 4">
            <a:extLst>
              <a:ext uri="{FF2B5EF4-FFF2-40B4-BE49-F238E27FC236}">
                <a16:creationId xmlns:a16="http://schemas.microsoft.com/office/drawing/2014/main" id="{73E17FEA-A6E7-2EAC-1022-5E5E228D7F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89CE55-65F8-9D8D-DE87-5F88AFBE4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ADCFE-CAE9-3B4A-A9CF-F0CD96774A54}" type="slidenum">
              <a:rPr lang="en-US" smtClean="0"/>
              <a:t>‹#›</a:t>
            </a:fld>
            <a:endParaRPr lang="en-US"/>
          </a:p>
        </p:txBody>
      </p:sp>
    </p:spTree>
    <p:extLst>
      <p:ext uri="{BB962C8B-B14F-4D97-AF65-F5344CB8AC3E}">
        <p14:creationId xmlns:p14="http://schemas.microsoft.com/office/powerpoint/2010/main" val="1828892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8DA1-DA1C-625D-8E63-1118FE5B073F}"/>
              </a:ext>
            </a:extLst>
          </p:cNvPr>
          <p:cNvSpPr>
            <a:spLocks noGrp="1"/>
          </p:cNvSpPr>
          <p:nvPr>
            <p:ph type="ctrTitle"/>
          </p:nvPr>
        </p:nvSpPr>
        <p:spPr/>
        <p:txBody>
          <a:bodyPr>
            <a:normAutofit fontScale="90000"/>
          </a:bodyPr>
          <a:lstStyle/>
          <a:p>
            <a:r>
              <a:rPr lang="en-US" dirty="0"/>
              <a:t>Roundtable: Project Sustainability &amp; Legacy Initiatives</a:t>
            </a:r>
          </a:p>
        </p:txBody>
      </p:sp>
      <p:sp>
        <p:nvSpPr>
          <p:cNvPr id="3" name="Subtitle 2">
            <a:extLst>
              <a:ext uri="{FF2B5EF4-FFF2-40B4-BE49-F238E27FC236}">
                <a16:creationId xmlns:a16="http://schemas.microsoft.com/office/drawing/2014/main" id="{E21FC94F-9E0D-4D5D-3D97-B529768A520D}"/>
              </a:ext>
            </a:extLst>
          </p:cNvPr>
          <p:cNvSpPr>
            <a:spLocks noGrp="1"/>
          </p:cNvSpPr>
          <p:nvPr>
            <p:ph type="subTitle" idx="1"/>
          </p:nvPr>
        </p:nvSpPr>
        <p:spPr>
          <a:xfrm>
            <a:off x="1524000" y="4742120"/>
            <a:ext cx="9144000" cy="515679"/>
          </a:xfrm>
        </p:spPr>
        <p:txBody>
          <a:bodyPr/>
          <a:lstStyle/>
          <a:p>
            <a:r>
              <a:rPr lang="en-US" dirty="0"/>
              <a:t>Moderator: Ingmar</a:t>
            </a:r>
          </a:p>
        </p:txBody>
      </p:sp>
    </p:spTree>
    <p:extLst>
      <p:ext uri="{BB962C8B-B14F-4D97-AF65-F5344CB8AC3E}">
        <p14:creationId xmlns:p14="http://schemas.microsoft.com/office/powerpoint/2010/main" val="127302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7CA9D-5766-3D2A-EAE9-FA993360836A}"/>
              </a:ext>
            </a:extLst>
          </p:cNvPr>
          <p:cNvSpPr>
            <a:spLocks noGrp="1"/>
          </p:cNvSpPr>
          <p:nvPr>
            <p:ph type="title"/>
          </p:nvPr>
        </p:nvSpPr>
        <p:spPr/>
        <p:txBody>
          <a:bodyPr/>
          <a:lstStyle/>
          <a:p>
            <a:r>
              <a:rPr lang="en-US" dirty="0">
                <a:sym typeface="Wingdings" pitchFamily="2" charset="2"/>
              </a:rPr>
              <a:t> </a:t>
            </a:r>
            <a:r>
              <a:rPr lang="en-US" dirty="0" err="1">
                <a:sym typeface="Wingdings" pitchFamily="2" charset="2"/>
              </a:rPr>
              <a:t>Questionaire</a:t>
            </a:r>
            <a:r>
              <a:rPr lang="en-US" dirty="0">
                <a:sym typeface="Wingdings" pitchFamily="2" charset="2"/>
              </a:rPr>
              <a:t> sent out</a:t>
            </a:r>
            <a:endParaRPr lang="en-US" dirty="0"/>
          </a:p>
        </p:txBody>
      </p:sp>
      <p:sp>
        <p:nvSpPr>
          <p:cNvPr id="3" name="Content Placeholder 2">
            <a:extLst>
              <a:ext uri="{FF2B5EF4-FFF2-40B4-BE49-F238E27FC236}">
                <a16:creationId xmlns:a16="http://schemas.microsoft.com/office/drawing/2014/main" id="{8A7B1E31-2845-BFDA-244C-9F04F906F76E}"/>
              </a:ext>
            </a:extLst>
          </p:cNvPr>
          <p:cNvSpPr>
            <a:spLocks noGrp="1"/>
          </p:cNvSpPr>
          <p:nvPr>
            <p:ph idx="1"/>
          </p:nvPr>
        </p:nvSpPr>
        <p:spPr/>
        <p:txBody>
          <a:bodyPr>
            <a:normAutofit lnSpcReduction="10000"/>
          </a:bodyPr>
          <a:lstStyle/>
          <a:p>
            <a:r>
              <a:rPr lang="en-US" dirty="0"/>
              <a:t>1) What tools / methods were developed during the Project in your </a:t>
            </a:r>
            <a:r>
              <a:rPr lang="en-US" dirty="0" err="1"/>
              <a:t>workpackages</a:t>
            </a:r>
            <a:r>
              <a:rPr lang="en-US" dirty="0"/>
              <a:t> / field of </a:t>
            </a:r>
            <a:r>
              <a:rPr lang="en-US" dirty="0" err="1"/>
              <a:t>resarch</a:t>
            </a:r>
            <a:r>
              <a:rPr lang="en-US" dirty="0"/>
              <a:t> or will be still developed ?</a:t>
            </a:r>
          </a:p>
          <a:p>
            <a:r>
              <a:rPr lang="en-US" dirty="0"/>
              <a:t>2) Which of those tools / methods in your opinion will be valuable for future follow-up research?</a:t>
            </a:r>
          </a:p>
          <a:p>
            <a:r>
              <a:rPr lang="en-US" dirty="0"/>
              <a:t>3) Which of those tools / methods might be useful to future XFEL  operations / productive laser &amp; accelerator environments?</a:t>
            </a:r>
          </a:p>
          <a:p>
            <a:r>
              <a:rPr lang="en-US" dirty="0"/>
              <a:t>4) What still needs to be done in your opinion in terms of archiving, documentation, publishing test code and test data sets etc. to allow either an researcher which will be working on a follow-up project or a staff scientist who would like to implement this to productive systems to build upon the OPAL FEL results.</a:t>
            </a:r>
          </a:p>
          <a:p>
            <a:pPr marL="0" indent="0">
              <a:buNone/>
            </a:pPr>
            <a:endParaRPr lang="en-US" dirty="0"/>
          </a:p>
        </p:txBody>
      </p:sp>
    </p:spTree>
    <p:extLst>
      <p:ext uri="{BB962C8B-B14F-4D97-AF65-F5344CB8AC3E}">
        <p14:creationId xmlns:p14="http://schemas.microsoft.com/office/powerpoint/2010/main" val="530892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D5F26-326E-9054-8373-2C9FC18A931F}"/>
              </a:ext>
            </a:extLst>
          </p:cNvPr>
          <p:cNvSpPr>
            <a:spLocks noGrp="1"/>
          </p:cNvSpPr>
          <p:nvPr>
            <p:ph type="title"/>
          </p:nvPr>
        </p:nvSpPr>
        <p:spPr/>
        <p:txBody>
          <a:bodyPr/>
          <a:lstStyle/>
          <a:p>
            <a:r>
              <a:rPr lang="en-US" dirty="0" err="1"/>
              <a:t>Datengetriebene</a:t>
            </a:r>
            <a:r>
              <a:rPr lang="en-US" dirty="0"/>
              <a:t> </a:t>
            </a:r>
            <a:r>
              <a:rPr lang="en-US" dirty="0" err="1"/>
              <a:t>Photoinjektoroptimierung</a:t>
            </a:r>
            <a:endParaRPr lang="en-US" dirty="0"/>
          </a:p>
        </p:txBody>
      </p:sp>
      <p:sp>
        <p:nvSpPr>
          <p:cNvPr id="3" name="Content Placeholder 2">
            <a:extLst>
              <a:ext uri="{FF2B5EF4-FFF2-40B4-BE49-F238E27FC236}">
                <a16:creationId xmlns:a16="http://schemas.microsoft.com/office/drawing/2014/main" id="{1833CB7F-88CD-A382-E731-0750C24C43D6}"/>
              </a:ext>
            </a:extLst>
          </p:cNvPr>
          <p:cNvSpPr>
            <a:spLocks noGrp="1"/>
          </p:cNvSpPr>
          <p:nvPr>
            <p:ph idx="1"/>
          </p:nvPr>
        </p:nvSpPr>
        <p:spPr/>
        <p:txBody>
          <a:bodyPr>
            <a:normAutofit fontScale="92500" lnSpcReduction="20000"/>
          </a:bodyPr>
          <a:lstStyle/>
          <a:p>
            <a:r>
              <a:rPr lang="en-US" b="1" dirty="0"/>
              <a:t>1) What tools / methods were developed during the Project in your </a:t>
            </a:r>
            <a:r>
              <a:rPr lang="en-US" b="1" dirty="0" err="1"/>
              <a:t>workpackages</a:t>
            </a:r>
            <a:r>
              <a:rPr lang="en-US" b="1" dirty="0"/>
              <a:t> / field of </a:t>
            </a:r>
            <a:r>
              <a:rPr lang="en-US" b="1" dirty="0" err="1"/>
              <a:t>resarch</a:t>
            </a:r>
            <a:r>
              <a:rPr lang="en-US" b="1" dirty="0"/>
              <a:t> or will be still developed ?</a:t>
            </a:r>
            <a:endParaRPr lang="en-US" dirty="0"/>
          </a:p>
          <a:p>
            <a:r>
              <a:rPr lang="en-US" dirty="0"/>
              <a:t>Within WP. C, an interface for efficient sampling of training data using existing beam dynamics simulation has been developed. The application of inverse models has been studied on the problem of inferring machine parameters from slice emittance measurements. Ongoing development is going into the direction of implementing a surrogate forward model to the electron gun dynamics, allowing for gradient based optimization and control of the resulting beam emittance. The results will be compared with the ones from the inverse modeling.</a:t>
            </a:r>
          </a:p>
          <a:p>
            <a:r>
              <a:rPr lang="en-US" dirty="0"/>
              <a:t>The paradigm of generative modeling has been applied to temporal laser pulse shapes, providing low dimensional representations as well as sufficiently accurate reconstructions.</a:t>
            </a:r>
          </a:p>
        </p:txBody>
      </p:sp>
    </p:spTree>
    <p:extLst>
      <p:ext uri="{BB962C8B-B14F-4D97-AF65-F5344CB8AC3E}">
        <p14:creationId xmlns:p14="http://schemas.microsoft.com/office/powerpoint/2010/main" val="165970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55742-BEE3-57CB-E0AC-C535EDE0F7C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3E68B29-16FF-F958-B53D-E21A7E960AC8}"/>
              </a:ext>
            </a:extLst>
          </p:cNvPr>
          <p:cNvSpPr txBox="1"/>
          <p:nvPr/>
        </p:nvSpPr>
        <p:spPr>
          <a:xfrm>
            <a:off x="482008" y="159488"/>
            <a:ext cx="11227983" cy="7017306"/>
          </a:xfrm>
          <a:prstGeom prst="rect">
            <a:avLst/>
          </a:prstGeom>
          <a:noFill/>
        </p:spPr>
        <p:txBody>
          <a:bodyPr wrap="square">
            <a:spAutoFit/>
          </a:bodyPr>
          <a:lstStyle/>
          <a:p>
            <a:pPr algn="l">
              <a:buNone/>
            </a:pPr>
            <a:r>
              <a:rPr lang="en-US" sz="1800" b="1" i="0" u="none" strike="noStrike" dirty="0">
                <a:solidFill>
                  <a:srgbClr val="000000"/>
                </a:solidFill>
                <a:effectLst/>
              </a:rPr>
              <a:t>2) Which of those tools / methods in your opinion will be valuable for future follow-up research?</a:t>
            </a:r>
            <a:endParaRPr lang="en-US" b="0" i="0" u="none" strike="noStrike" dirty="0">
              <a:solidFill>
                <a:srgbClr val="000000"/>
              </a:solidFill>
              <a:effectLst/>
            </a:endParaRPr>
          </a:p>
          <a:p>
            <a:pPr algn="l">
              <a:buNone/>
            </a:pPr>
            <a:r>
              <a:rPr lang="en-US" sz="1800" b="0" i="0" u="none" strike="noStrike" dirty="0">
                <a:solidFill>
                  <a:srgbClr val="000000"/>
                </a:solidFill>
                <a:effectLst/>
              </a:rPr>
              <a:t>Developed electron gun surrogate models can be used within other studies around photoinjectors, targeting more efficient yet comparably accurate differentiable simulations and including collaborations with software developed by other research groups.</a:t>
            </a:r>
            <a:endParaRPr lang="en-US" b="0" i="0" u="none" strike="noStrike" dirty="0">
              <a:solidFill>
                <a:srgbClr val="000000"/>
              </a:solidFill>
              <a:effectLst/>
            </a:endParaRPr>
          </a:p>
          <a:p>
            <a:pPr algn="l">
              <a:buNone/>
            </a:pPr>
            <a:r>
              <a:rPr lang="en-US" sz="1800" b="0" i="0" u="none" strike="noStrike" dirty="0">
                <a:solidFill>
                  <a:srgbClr val="000000"/>
                </a:solidFill>
                <a:effectLst/>
              </a:rPr>
              <a:t>Learning lower dimensional representations of data such as for pulses have the potential both to denoise data as well preprocessing it for further use, leading to a better data management. </a:t>
            </a:r>
            <a:endParaRPr lang="en-US" b="0" i="0" u="none" strike="noStrike" dirty="0">
              <a:solidFill>
                <a:srgbClr val="000000"/>
              </a:solidFill>
              <a:effectLst/>
            </a:endParaRPr>
          </a:p>
          <a:p>
            <a:pPr algn="l">
              <a:buNone/>
            </a:pPr>
            <a:endParaRPr lang="en-US" sz="1800" b="1" i="0" u="none" strike="noStrike" dirty="0">
              <a:solidFill>
                <a:srgbClr val="000000"/>
              </a:solidFill>
              <a:effectLst/>
            </a:endParaRPr>
          </a:p>
          <a:p>
            <a:pPr algn="l">
              <a:buNone/>
            </a:pPr>
            <a:r>
              <a:rPr lang="en-US" sz="1800" b="1" i="0" u="none" strike="noStrike" dirty="0">
                <a:solidFill>
                  <a:srgbClr val="000000"/>
                </a:solidFill>
                <a:effectLst/>
              </a:rPr>
              <a:t>3) Which of those tools / methods might be useful to future XFEL  operations / productive laser &amp; accelerator environments?</a:t>
            </a:r>
            <a:endParaRPr lang="en-US" b="0" i="0" u="none" strike="noStrike" dirty="0">
              <a:solidFill>
                <a:srgbClr val="000000"/>
              </a:solidFill>
              <a:effectLst/>
            </a:endParaRPr>
          </a:p>
          <a:p>
            <a:pPr algn="l">
              <a:buNone/>
            </a:pPr>
            <a:r>
              <a:rPr lang="en-US" sz="1800" b="0" i="0" u="none" strike="noStrike" dirty="0">
                <a:solidFill>
                  <a:srgbClr val="000000"/>
                </a:solidFill>
                <a:effectLst/>
              </a:rPr>
              <a:t>The differentiable forward surrogate model can be used to set up a fully differentiable simulation pipeline, including the pulse propagation in the fiber, the translation of the intensity profile into an electron bunch distribution and the connection with other tools such as Cheetah.</a:t>
            </a:r>
            <a:endParaRPr lang="en-US" b="0" i="0" u="none" strike="noStrike" dirty="0">
              <a:solidFill>
                <a:srgbClr val="000000"/>
              </a:solidFill>
              <a:effectLst/>
            </a:endParaRPr>
          </a:p>
          <a:p>
            <a:pPr algn="l">
              <a:buNone/>
            </a:pPr>
            <a:r>
              <a:rPr lang="en-US" sz="1800" b="0" i="0" u="none" strike="noStrike" dirty="0">
                <a:solidFill>
                  <a:srgbClr val="000000"/>
                </a:solidFill>
                <a:effectLst/>
              </a:rPr>
              <a:t>Using a sufficiently good initial guess of an optimal set of machine parameters provided the inverse model, an efficient feedback/gradient based control can be implemented. </a:t>
            </a:r>
          </a:p>
          <a:p>
            <a:pPr algn="l">
              <a:buNone/>
            </a:pPr>
            <a:endParaRPr lang="en-US" dirty="0">
              <a:solidFill>
                <a:srgbClr val="000000"/>
              </a:solidFill>
            </a:endParaRPr>
          </a:p>
          <a:p>
            <a:r>
              <a:rPr lang="en-US" b="1" dirty="0"/>
              <a:t>4) What still needs to be done in your opinion in terms of archiving, documentation, publishing test code and test data sets etc. to allow either an researcher which will be working on a follow-up project or a staff scientist who would like to implement this to productive systems to build upon the OPAL FEL results.</a:t>
            </a:r>
            <a:endParaRPr lang="en-US" dirty="0"/>
          </a:p>
          <a:p>
            <a:r>
              <a:rPr lang="en-US" dirty="0"/>
              <a:t>The training data for the gun surrogate needs to be resampled, meeting the current requirements regarding the facility (PITZ setup) as well as regarding the models (learning of time sequences). The resulting data has to be published.</a:t>
            </a:r>
          </a:p>
          <a:p>
            <a:r>
              <a:rPr lang="en-US" dirty="0"/>
              <a:t>All developed components have to be integrated to provide an easy to use start to end simulation of the whole system including the laser frontend as well as the photoinjector. </a:t>
            </a:r>
          </a:p>
          <a:p>
            <a:pPr algn="l">
              <a:buNone/>
            </a:pPr>
            <a:endParaRPr lang="en-US" b="0" i="0" u="none" strike="noStrike" dirty="0">
              <a:solidFill>
                <a:srgbClr val="000000"/>
              </a:solidFill>
              <a:effectLst/>
            </a:endParaRPr>
          </a:p>
          <a:p>
            <a:pPr>
              <a:buNone/>
            </a:pPr>
            <a:br>
              <a:rPr lang="en-US" dirty="0"/>
            </a:br>
            <a:endParaRPr lang="en-US" dirty="0"/>
          </a:p>
        </p:txBody>
      </p:sp>
    </p:spTree>
    <p:extLst>
      <p:ext uri="{BB962C8B-B14F-4D97-AF65-F5344CB8AC3E}">
        <p14:creationId xmlns:p14="http://schemas.microsoft.com/office/powerpoint/2010/main" val="248003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DCD37-0A15-73F0-3B8B-040E4A2D40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166804-8C4E-F53B-A6C1-1B734B8F5460}"/>
              </a:ext>
            </a:extLst>
          </p:cNvPr>
          <p:cNvSpPr>
            <a:spLocks noGrp="1"/>
          </p:cNvSpPr>
          <p:nvPr>
            <p:ph type="title"/>
          </p:nvPr>
        </p:nvSpPr>
        <p:spPr/>
        <p:txBody>
          <a:bodyPr/>
          <a:lstStyle/>
          <a:p>
            <a:r>
              <a:rPr lang="en-US" dirty="0" err="1"/>
              <a:t>Photoinjektoroptimierung</a:t>
            </a:r>
            <a:endParaRPr lang="en-US" dirty="0"/>
          </a:p>
        </p:txBody>
      </p:sp>
      <p:sp>
        <p:nvSpPr>
          <p:cNvPr id="3" name="Content Placeholder 2">
            <a:extLst>
              <a:ext uri="{FF2B5EF4-FFF2-40B4-BE49-F238E27FC236}">
                <a16:creationId xmlns:a16="http://schemas.microsoft.com/office/drawing/2014/main" id="{DD72AC92-80B6-AD05-736A-14191DD957A6}"/>
              </a:ext>
            </a:extLst>
          </p:cNvPr>
          <p:cNvSpPr>
            <a:spLocks noGrp="1"/>
          </p:cNvSpPr>
          <p:nvPr>
            <p:ph idx="1"/>
          </p:nvPr>
        </p:nvSpPr>
        <p:spPr/>
        <p:txBody>
          <a:bodyPr>
            <a:normAutofit/>
          </a:bodyPr>
          <a:lstStyle/>
          <a:p>
            <a:r>
              <a:rPr lang="en-US" b="1" dirty="0"/>
              <a:t>1) What tools / methods were developed during the Project in your </a:t>
            </a:r>
            <a:r>
              <a:rPr lang="en-US" b="1" dirty="0" err="1"/>
              <a:t>workpackages</a:t>
            </a:r>
            <a:r>
              <a:rPr lang="en-US" b="1" dirty="0"/>
              <a:t> / field of </a:t>
            </a:r>
            <a:r>
              <a:rPr lang="en-US" b="1" dirty="0" err="1"/>
              <a:t>resarch</a:t>
            </a:r>
            <a:r>
              <a:rPr lang="en-US" b="1" dirty="0"/>
              <a:t> or will be still developed ?</a:t>
            </a:r>
          </a:p>
          <a:p>
            <a:r>
              <a:rPr lang="en-US" dirty="0"/>
              <a:t>A 3D beam dynamics code for modeling the photoinjector being implemented in python;</a:t>
            </a:r>
          </a:p>
          <a:p>
            <a:r>
              <a:rPr lang="en-US" dirty="0"/>
              <a:t>Data-driven models being built for simulating the photoinjector in both future HDC/CW and the present pulsed operation modes of the European XFEL</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242926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B9726-659E-F789-83BC-88D1D9B44B3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2254D36-346F-5A8A-4537-9CFA4361F69C}"/>
              </a:ext>
            </a:extLst>
          </p:cNvPr>
          <p:cNvSpPr txBox="1"/>
          <p:nvPr/>
        </p:nvSpPr>
        <p:spPr>
          <a:xfrm>
            <a:off x="482008" y="265814"/>
            <a:ext cx="11227983" cy="5078313"/>
          </a:xfrm>
          <a:prstGeom prst="rect">
            <a:avLst/>
          </a:prstGeom>
          <a:noFill/>
        </p:spPr>
        <p:txBody>
          <a:bodyPr wrap="square">
            <a:spAutoFit/>
          </a:bodyPr>
          <a:lstStyle/>
          <a:p>
            <a:pPr algn="l">
              <a:buNone/>
            </a:pPr>
            <a:r>
              <a:rPr lang="en-US" sz="1800" b="1" i="0" u="none" strike="noStrike" dirty="0">
                <a:solidFill>
                  <a:srgbClr val="000000"/>
                </a:solidFill>
                <a:effectLst/>
              </a:rPr>
              <a:t>2) Which of those tools / methods in your opinion will be valuable for future follow-up research?</a:t>
            </a:r>
            <a:endParaRPr lang="en-US" b="0" i="0" u="none" strike="noStrike" dirty="0">
              <a:solidFill>
                <a:srgbClr val="000000"/>
              </a:solidFill>
              <a:effectLst/>
            </a:endParaRPr>
          </a:p>
          <a:p>
            <a:r>
              <a:rPr lang="en-US" dirty="0"/>
              <a:t>* 3D beam dynamics code allowing more accurate follow-up studies of realistic electron bunches with non-uniform / asymmetric spatial distributions</a:t>
            </a:r>
          </a:p>
          <a:p>
            <a:r>
              <a:rPr lang="en-US" dirty="0"/>
              <a:t>* data-driven models of the </a:t>
            </a:r>
            <a:r>
              <a:rPr lang="en-US" dirty="0" err="1"/>
              <a:t>EuXFEL</a:t>
            </a:r>
            <a:r>
              <a:rPr lang="en-US" dirty="0"/>
              <a:t> injector allow for fast generation of required large amount of data sets for training ML models based on different methodologies; providing a basis for modeling downstream accelerator components using ML techniques</a:t>
            </a:r>
            <a:endParaRPr lang="en-US" sz="1800" b="1" i="0" u="none" strike="noStrike" dirty="0">
              <a:solidFill>
                <a:srgbClr val="000000"/>
              </a:solidFill>
              <a:effectLst/>
            </a:endParaRPr>
          </a:p>
          <a:p>
            <a:pPr algn="l">
              <a:buNone/>
            </a:pPr>
            <a:endParaRPr lang="en-US" sz="1800" b="1" i="0" u="none" strike="noStrike" dirty="0">
              <a:solidFill>
                <a:srgbClr val="000000"/>
              </a:solidFill>
              <a:effectLst/>
            </a:endParaRPr>
          </a:p>
          <a:p>
            <a:pPr algn="l">
              <a:buNone/>
            </a:pPr>
            <a:r>
              <a:rPr lang="en-US" sz="1800" b="1" i="0" u="none" strike="noStrike" dirty="0">
                <a:solidFill>
                  <a:srgbClr val="000000"/>
                </a:solidFill>
                <a:effectLst/>
              </a:rPr>
              <a:t>3) Which of those tools / methods might be useful to future XFEL  operations / productive laser &amp; accelerator environments?</a:t>
            </a:r>
            <a:endParaRPr lang="en-US" dirty="0">
              <a:solidFill>
                <a:srgbClr val="000000"/>
              </a:solidFill>
            </a:endParaRPr>
          </a:p>
          <a:p>
            <a:r>
              <a:rPr lang="en-US" dirty="0"/>
              <a:t>* all of these tools/methods enable detailed and more accurate studies of the photoinjector performance in the present pulsed and future HDC/CW operation modes of the </a:t>
            </a:r>
            <a:r>
              <a:rPr lang="en-US" dirty="0" err="1"/>
              <a:t>EuXFEL</a:t>
            </a:r>
            <a:endParaRPr lang="en-US" b="1" dirty="0"/>
          </a:p>
          <a:p>
            <a:endParaRPr lang="en-US" b="1" dirty="0"/>
          </a:p>
          <a:p>
            <a:r>
              <a:rPr lang="en-US" b="1" dirty="0"/>
              <a:t>4) What still needs to be done in your opinion in terms of archiving, documentation, publishing test code and test data sets etc. to allow either an researcher which will be working on a follow-up project or a staff scientist who would like to implement this to productive systems to build upon the OPAL FEL results.</a:t>
            </a:r>
            <a:endParaRPr lang="en-US" dirty="0"/>
          </a:p>
          <a:p>
            <a:pPr>
              <a:buNone/>
            </a:pPr>
            <a:r>
              <a:rPr lang="en-US" dirty="0"/>
              <a:t>already produced training data sets covered a very wide range of operational parameters of the laser system as well as the accelerator components, which need to be properly organized and published with clear description</a:t>
            </a:r>
            <a:br>
              <a:rPr lang="en-US" dirty="0"/>
            </a:br>
            <a:endParaRPr lang="en-US" dirty="0"/>
          </a:p>
        </p:txBody>
      </p:sp>
    </p:spTree>
    <p:extLst>
      <p:ext uri="{BB962C8B-B14F-4D97-AF65-F5344CB8AC3E}">
        <p14:creationId xmlns:p14="http://schemas.microsoft.com/office/powerpoint/2010/main" val="2015612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D9E87-54B1-10D6-7676-7DEE73AD8C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69E54-094C-2437-7DA6-DB5174B82D2D}"/>
              </a:ext>
            </a:extLst>
          </p:cNvPr>
          <p:cNvSpPr>
            <a:spLocks noGrp="1"/>
          </p:cNvSpPr>
          <p:nvPr>
            <p:ph type="title"/>
          </p:nvPr>
        </p:nvSpPr>
        <p:spPr/>
        <p:txBody>
          <a:bodyPr/>
          <a:lstStyle/>
          <a:p>
            <a:r>
              <a:rPr lang="en-US" dirty="0" err="1"/>
              <a:t>Photoinjektoroptimierung</a:t>
            </a:r>
            <a:endParaRPr lang="en-US" dirty="0"/>
          </a:p>
        </p:txBody>
      </p:sp>
      <p:sp>
        <p:nvSpPr>
          <p:cNvPr id="3" name="Content Placeholder 2">
            <a:extLst>
              <a:ext uri="{FF2B5EF4-FFF2-40B4-BE49-F238E27FC236}">
                <a16:creationId xmlns:a16="http://schemas.microsoft.com/office/drawing/2014/main" id="{5E1038D6-B324-14AB-CE3A-3B61C0298007}"/>
              </a:ext>
            </a:extLst>
          </p:cNvPr>
          <p:cNvSpPr>
            <a:spLocks noGrp="1"/>
          </p:cNvSpPr>
          <p:nvPr>
            <p:ph idx="1"/>
          </p:nvPr>
        </p:nvSpPr>
        <p:spPr/>
        <p:txBody>
          <a:bodyPr>
            <a:normAutofit fontScale="85000" lnSpcReduction="20000"/>
          </a:bodyPr>
          <a:lstStyle/>
          <a:p>
            <a:r>
              <a:rPr lang="en-US" b="1" dirty="0"/>
              <a:t>1) What tools / methods were developed during the Project in your </a:t>
            </a:r>
            <a:r>
              <a:rPr lang="en-US" b="1" dirty="0" err="1"/>
              <a:t>workpackages</a:t>
            </a:r>
            <a:r>
              <a:rPr lang="en-US" b="1" dirty="0"/>
              <a:t> / field of </a:t>
            </a:r>
            <a:r>
              <a:rPr lang="en-US" b="1" dirty="0" err="1"/>
              <a:t>resarch</a:t>
            </a:r>
            <a:r>
              <a:rPr lang="en-US" b="1" dirty="0"/>
              <a:t> or will be still developed ?</a:t>
            </a:r>
          </a:p>
          <a:p>
            <a:pPr marL="0" indent="0">
              <a:buNone/>
            </a:pPr>
            <a:endParaRPr lang="en-US" dirty="0"/>
          </a:p>
          <a:p>
            <a:r>
              <a:rPr lang="en-US" b="1" dirty="0"/>
              <a:t>Operational Software</a:t>
            </a:r>
            <a:endParaRPr lang="en-US" dirty="0"/>
          </a:p>
          <a:p>
            <a:pPr lvl="1"/>
            <a:r>
              <a:rPr lang="en-US" b="1" dirty="0"/>
              <a:t>XFROG Control Software:</a:t>
            </a:r>
            <a:r>
              <a:rPr lang="en-US" dirty="0"/>
              <a:t> Used for primary system control and diagnostics.</a:t>
            </a:r>
          </a:p>
          <a:p>
            <a:pPr lvl="1"/>
            <a:r>
              <a:rPr lang="en-US" b="1" dirty="0"/>
              <a:t>Pulse Shaping Script:</a:t>
            </a:r>
            <a:r>
              <a:rPr lang="en-US" dirty="0"/>
              <a:t> The current script (used by Denis) for setting custom laser pulse shapes.</a:t>
            </a:r>
          </a:p>
          <a:p>
            <a:r>
              <a:rPr lang="en-US" b="1" dirty="0"/>
              <a:t>Simulation &amp; Research Tools</a:t>
            </a:r>
            <a:endParaRPr lang="en-US" dirty="0"/>
          </a:p>
          <a:p>
            <a:pPr lvl="1"/>
            <a:r>
              <a:rPr lang="en-US" b="1" dirty="0"/>
              <a:t>Frontend Simulator:</a:t>
            </a:r>
            <a:r>
              <a:rPr lang="en-US" dirty="0"/>
              <a:t> Code for modeling the initial laser pulse generation.</a:t>
            </a:r>
          </a:p>
          <a:p>
            <a:pPr lvl="1"/>
            <a:r>
              <a:rPr lang="en-US" b="1" dirty="0"/>
              <a:t>SHG Simulator:</a:t>
            </a:r>
            <a:r>
              <a:rPr lang="en-US" dirty="0"/>
              <a:t> Code for modeling the second-harmonic generation process.</a:t>
            </a:r>
          </a:p>
          <a:p>
            <a:pPr lvl="1"/>
            <a:r>
              <a:rPr lang="en-US" b="1" dirty="0"/>
              <a:t>Optimization Loops:</a:t>
            </a:r>
            <a:r>
              <a:rPr lang="en-US" dirty="0"/>
              <a:t> Algorithms for system optimization and parameter exploration within the simulations.</a:t>
            </a:r>
          </a:p>
          <a:p>
            <a:pPr marL="0" indent="0">
              <a:buNone/>
            </a:pPr>
            <a:br>
              <a:rPr lang="en-US" dirty="0"/>
            </a:br>
            <a:endParaRPr lang="en-US" dirty="0"/>
          </a:p>
          <a:p>
            <a:endParaRPr lang="en-US" dirty="0"/>
          </a:p>
        </p:txBody>
      </p:sp>
    </p:spTree>
    <p:extLst>
      <p:ext uri="{BB962C8B-B14F-4D97-AF65-F5344CB8AC3E}">
        <p14:creationId xmlns:p14="http://schemas.microsoft.com/office/powerpoint/2010/main" val="112665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D6059-16FB-56D9-4B72-EB6D50C6152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73067D5A-C1C7-64ED-6EE6-0D13CD7E2AE4}"/>
              </a:ext>
            </a:extLst>
          </p:cNvPr>
          <p:cNvSpPr txBox="1"/>
          <p:nvPr/>
        </p:nvSpPr>
        <p:spPr>
          <a:xfrm>
            <a:off x="482008" y="159488"/>
            <a:ext cx="11227983" cy="3970318"/>
          </a:xfrm>
          <a:prstGeom prst="rect">
            <a:avLst/>
          </a:prstGeom>
          <a:noFill/>
        </p:spPr>
        <p:txBody>
          <a:bodyPr wrap="square">
            <a:spAutoFit/>
          </a:bodyPr>
          <a:lstStyle/>
          <a:p>
            <a:pPr algn="l">
              <a:buNone/>
            </a:pPr>
            <a:r>
              <a:rPr lang="en-US" sz="1800" b="1" i="0" u="none" strike="noStrike" dirty="0">
                <a:solidFill>
                  <a:srgbClr val="000000"/>
                </a:solidFill>
                <a:effectLst/>
              </a:rPr>
              <a:t>2) Which of those tools / methods in your opinion will be valuable for future follow-up research?</a:t>
            </a:r>
            <a:endParaRPr lang="en-US" b="0" i="0" u="none" strike="noStrike" dirty="0">
              <a:solidFill>
                <a:srgbClr val="000000"/>
              </a:solidFill>
              <a:effectLst/>
            </a:endParaRPr>
          </a:p>
          <a:p>
            <a:pPr algn="l">
              <a:buNone/>
            </a:pPr>
            <a:br>
              <a:rPr lang="en-US" sz="1800" b="1" i="0" u="none" strike="noStrike" dirty="0">
                <a:solidFill>
                  <a:srgbClr val="000000"/>
                </a:solidFill>
                <a:effectLst/>
              </a:rPr>
            </a:br>
            <a:endParaRPr lang="en-US" sz="1800" b="1" i="0" u="none" strike="noStrike" dirty="0">
              <a:solidFill>
                <a:srgbClr val="000000"/>
              </a:solidFill>
              <a:effectLst/>
            </a:endParaRPr>
          </a:p>
          <a:p>
            <a:pPr algn="l">
              <a:buNone/>
            </a:pPr>
            <a:endParaRPr lang="en-US" b="1" dirty="0">
              <a:solidFill>
                <a:srgbClr val="000000"/>
              </a:solidFill>
            </a:endParaRPr>
          </a:p>
          <a:p>
            <a:pPr algn="l">
              <a:buNone/>
            </a:pPr>
            <a:r>
              <a:rPr lang="en-US" sz="1800" b="1" i="0" u="none" strike="noStrike" dirty="0">
                <a:solidFill>
                  <a:srgbClr val="000000"/>
                </a:solidFill>
                <a:effectLst/>
              </a:rPr>
              <a:t>3) Which of those tools / methods might be useful to future XFEL  operations / productive laser &amp; accelerator environments?</a:t>
            </a:r>
            <a:endParaRPr lang="en-US" b="0" i="0" u="none" strike="noStrike" dirty="0">
              <a:solidFill>
                <a:srgbClr val="000000"/>
              </a:solidFill>
              <a:effectLst/>
            </a:endParaRPr>
          </a:p>
          <a:p>
            <a:pPr algn="l">
              <a:buNone/>
            </a:pPr>
            <a:endParaRPr lang="en-US" dirty="0">
              <a:solidFill>
                <a:srgbClr val="000000"/>
              </a:solidFill>
            </a:endParaRPr>
          </a:p>
          <a:p>
            <a:pPr algn="l">
              <a:buNone/>
            </a:pPr>
            <a:endParaRPr lang="en-US" dirty="0">
              <a:solidFill>
                <a:srgbClr val="000000"/>
              </a:solidFill>
            </a:endParaRPr>
          </a:p>
          <a:p>
            <a:pPr algn="l">
              <a:buNone/>
            </a:pPr>
            <a:endParaRPr lang="en-US" dirty="0">
              <a:solidFill>
                <a:srgbClr val="000000"/>
              </a:solidFill>
            </a:endParaRPr>
          </a:p>
          <a:p>
            <a:r>
              <a:rPr lang="en-US" b="1" dirty="0"/>
              <a:t>4) What still needs to be done in your opinion in terms of archiving, documentation, publishing test code and test data sets etc. to allow either an researcher which will be working on a follow-up project or a staff scientist who would like to implement this to productive systems to build upon the OPAL FEL results.</a:t>
            </a:r>
            <a:endParaRPr lang="en-US" dirty="0"/>
          </a:p>
          <a:p>
            <a:pPr>
              <a:buNone/>
            </a:pPr>
            <a:br>
              <a:rPr lang="en-US" dirty="0"/>
            </a:br>
            <a:endParaRPr lang="en-US" dirty="0"/>
          </a:p>
        </p:txBody>
      </p:sp>
    </p:spTree>
    <p:extLst>
      <p:ext uri="{BB962C8B-B14F-4D97-AF65-F5344CB8AC3E}">
        <p14:creationId xmlns:p14="http://schemas.microsoft.com/office/powerpoint/2010/main" val="324908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CA23-E925-6688-8376-614E73559DCA}"/>
              </a:ext>
            </a:extLst>
          </p:cNvPr>
          <p:cNvSpPr>
            <a:spLocks noGrp="1"/>
          </p:cNvSpPr>
          <p:nvPr>
            <p:ph type="title"/>
          </p:nvPr>
        </p:nvSpPr>
        <p:spPr/>
        <p:txBody>
          <a:bodyPr/>
          <a:lstStyle/>
          <a:p>
            <a:r>
              <a:rPr lang="en-US" dirty="0"/>
              <a:t>Todo</a:t>
            </a:r>
          </a:p>
        </p:txBody>
      </p:sp>
      <p:sp>
        <p:nvSpPr>
          <p:cNvPr id="3" name="Content Placeholder 2">
            <a:extLst>
              <a:ext uri="{FF2B5EF4-FFF2-40B4-BE49-F238E27FC236}">
                <a16:creationId xmlns:a16="http://schemas.microsoft.com/office/drawing/2014/main" id="{580A7DB2-EAA1-27ED-F54E-3C2105F3CA2F}"/>
              </a:ext>
            </a:extLst>
          </p:cNvPr>
          <p:cNvSpPr>
            <a:spLocks noGrp="1"/>
          </p:cNvSpPr>
          <p:nvPr>
            <p:ph idx="1"/>
          </p:nvPr>
        </p:nvSpPr>
        <p:spPr/>
        <p:txBody>
          <a:bodyPr/>
          <a:lstStyle/>
          <a:p>
            <a:r>
              <a:rPr lang="en-US" dirty="0"/>
              <a:t>Get overview of tools </a:t>
            </a:r>
          </a:p>
          <a:p>
            <a:endParaRPr lang="en-US" dirty="0"/>
          </a:p>
          <a:p>
            <a:endParaRPr lang="en-US"/>
          </a:p>
          <a:p>
            <a:pPr marL="0" indent="0">
              <a:buNone/>
            </a:pPr>
            <a:endParaRPr lang="en-US" dirty="0"/>
          </a:p>
          <a:p>
            <a:r>
              <a:rPr lang="en-US" dirty="0"/>
              <a:t>Archive tools such that they can be used</a:t>
            </a:r>
          </a:p>
        </p:txBody>
      </p:sp>
    </p:spTree>
    <p:extLst>
      <p:ext uri="{BB962C8B-B14F-4D97-AF65-F5344CB8AC3E}">
        <p14:creationId xmlns:p14="http://schemas.microsoft.com/office/powerpoint/2010/main" val="4167194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1109</Words>
  <Application>Microsoft Macintosh PowerPoint</Application>
  <PresentationFormat>Widescreen</PresentationFormat>
  <Paragraphs>70</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Roundtable: Project Sustainability &amp; Legacy Initiatives</vt:lpstr>
      <vt:lpstr> Questionaire sent out</vt:lpstr>
      <vt:lpstr>Datengetriebene Photoinjektoroptimierung</vt:lpstr>
      <vt:lpstr>PowerPoint Presentation</vt:lpstr>
      <vt:lpstr>Photoinjektoroptimierung</vt:lpstr>
      <vt:lpstr>PowerPoint Presentation</vt:lpstr>
      <vt:lpstr>Photoinjektoroptimierung</vt:lpstr>
      <vt:lpstr>PowerPoint Presentation</vt:lpstr>
      <vt:lpstr>Todo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Ingmar Hartl</dc:creator>
  <cp:lastModifiedBy>Ingmar Hartl</cp:lastModifiedBy>
  <cp:revision>1</cp:revision>
  <dcterms:created xsi:type="dcterms:W3CDTF">2025-07-21T07:55:15Z</dcterms:created>
  <dcterms:modified xsi:type="dcterms:W3CDTF">2025-07-21T08:27:18Z</dcterms:modified>
</cp:coreProperties>
</file>