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329" r:id="rId3"/>
    <p:sldId id="270" r:id="rId4"/>
    <p:sldId id="273" r:id="rId5"/>
    <p:sldId id="281" r:id="rId6"/>
    <p:sldId id="290" r:id="rId7"/>
    <p:sldId id="289" r:id="rId8"/>
    <p:sldId id="331" r:id="rId9"/>
    <p:sldId id="330" r:id="rId10"/>
    <p:sldId id="335" r:id="rId11"/>
    <p:sldId id="336" r:id="rId12"/>
    <p:sldId id="332" r:id="rId13"/>
    <p:sldId id="276" r:id="rId14"/>
    <p:sldId id="33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C73C8A-348F-4C8F-9623-693433D34EF0}">
          <p14:sldIdLst>
            <p14:sldId id="267"/>
            <p14:sldId id="329"/>
            <p14:sldId id="270"/>
            <p14:sldId id="273"/>
            <p14:sldId id="281"/>
            <p14:sldId id="290"/>
            <p14:sldId id="289"/>
            <p14:sldId id="331"/>
            <p14:sldId id="330"/>
            <p14:sldId id="335"/>
            <p14:sldId id="336"/>
            <p14:sldId id="332"/>
            <p14:sldId id="276"/>
          </p14:sldIdLst>
        </p14:section>
        <p14:section name="Extra" id="{2E7361CE-9BD9-4A32-9FB2-A816FD3B0325}">
          <p14:sldIdLst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ia, Denis" initials="ID" lastIdx="1" clrIdx="0">
    <p:extLst>
      <p:ext uri="{19B8F6BF-5375-455C-9EA6-DF929625EA0E}">
        <p15:presenceInfo xmlns:p15="http://schemas.microsoft.com/office/powerpoint/2012/main" userId="Ilia, De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0900" autoAdjust="0"/>
  </p:normalViewPr>
  <p:slideViewPr>
    <p:cSldViewPr showGuides="1">
      <p:cViewPr varScale="1">
        <p:scale>
          <a:sx n="113" d="100"/>
          <a:sy n="113" d="100"/>
        </p:scale>
        <p:origin x="138" y="126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31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86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Laser pulse shaping | Denis Ilia, 21.07.2025 | OPAL-FEL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gi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10" Type="http://schemas.openxmlformats.org/officeDocument/2006/relationships/image" Target="../media/image8.png"/><Relationship Id="rId4" Type="http://schemas.openxmlformats.org/officeDocument/2006/relationships/image" Target="../media/image440.png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DesySans Office" panose="020B0503040000020003" pitchFamily="34" charset="0"/>
              </a:rPr>
              <a:t>OPAL-FEL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DesySans Office" panose="020B0503040000020003" pitchFamily="34" charset="0"/>
              </a:rPr>
              <a:t>Laser pulse shaping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DesySans Office" panose="020B0503040000020003" pitchFamily="34" charset="0"/>
              </a:rPr>
              <a:t>Denis Ilia</a:t>
            </a:r>
          </a:p>
          <a:p>
            <a:endParaRPr lang="en-US" dirty="0">
              <a:latin typeface="DesySans Office" panose="020B0503040000020003" pitchFamily="34" charset="0"/>
            </a:endParaRPr>
          </a:p>
          <a:p>
            <a:r>
              <a:rPr lang="en-US" dirty="0">
                <a:latin typeface="DesySans Office" panose="020B0503040000020003" pitchFamily="34" charset="0"/>
              </a:rPr>
              <a:t>21/07/2025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88BC-2FC2-49C6-B539-8632CCA5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SHG processes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C5CA-D1DB-4DD1-AC2D-58ACE479F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Computational challenges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BE473A-0AF5-40C5-8936-FDE6C6C25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7" y="1406427"/>
                <a:ext cx="2951709" cy="5010249"/>
              </a:xfrm>
            </p:spPr>
            <p:txBody>
              <a:bodyPr/>
              <a:lstStyle/>
              <a:p>
                <a:r>
                  <a:rPr lang="en-US" sz="1600" dirty="0"/>
                  <a:t>From 1D to 2D:</a:t>
                </a:r>
              </a:p>
              <a:p>
                <a:pPr marL="361950" lvl="1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points</a:t>
                </a:r>
              </a:p>
              <a:p>
                <a:r>
                  <a:rPr lang="en-US" sz="1600" dirty="0"/>
                  <a:t>Memory footprint </a:t>
                </a:r>
                <a:r>
                  <a:rPr lang="en-US" sz="1600" b="1" dirty="0">
                    <a:solidFill>
                      <a:srgbClr val="FF0000"/>
                    </a:solidFill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↑</a:t>
                </a:r>
              </a:p>
              <a:p>
                <a:r>
                  <a:rPr lang="en-US" sz="1600" dirty="0"/>
                  <a:t>Computation time </a:t>
                </a:r>
                <a:r>
                  <a:rPr lang="en-US" sz="1600" b="1" dirty="0">
                    <a:solidFill>
                      <a:srgbClr val="FF0000"/>
                    </a:solidFill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↑</a:t>
                </a:r>
                <a:endParaRPr lang="en-US" sz="1600" dirty="0"/>
              </a:p>
              <a:p>
                <a:r>
                  <a:rPr lang="en-US" sz="1600" dirty="0">
                    <a:ea typeface="Segoe UI Emoji" panose="020B0502040204020203" pitchFamily="34" charset="0"/>
                  </a:rPr>
                  <a:t>Optimization landscape more complicated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Segoe UI Emoji" panose="020B0502040204020203" pitchFamily="34" charset="0"/>
                  <a:ea typeface="Segoe UI Emoji" panose="020B0502040204020203" pitchFamily="34" charset="0"/>
                </a:endParaRPr>
              </a:p>
              <a:p>
                <a:endParaRPr lang="en-US" b="1" dirty="0">
                  <a:solidFill>
                    <a:srgbClr val="FF0000"/>
                  </a:solidFill>
                  <a:latin typeface="Segoe UI Emoji" panose="020B0502040204020203" pitchFamily="34" charset="0"/>
                  <a:ea typeface="Segoe UI Emoji" panose="020B0502040204020203" pitchFamily="34" charset="0"/>
                </a:endParaRP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BE473A-0AF5-40C5-8936-FDE6C6C25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7" y="1406427"/>
                <a:ext cx="2951709" cy="5010249"/>
              </a:xfrm>
              <a:blipFill>
                <a:blip r:embed="rId2"/>
                <a:stretch>
                  <a:fillRect l="-3926" t="-1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5994A-04B1-486A-A166-926A9269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5925B-D453-4712-8AB4-9889F8F9C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288082" y="1738711"/>
            <a:ext cx="8495929" cy="238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9D1CB-45AF-4AC4-A4E2-0B956CCD5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3288083" y="4118724"/>
            <a:ext cx="8495929" cy="23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E991EDF1-0FBD-4AE7-A2C2-24E88534AD41}"/>
              </a:ext>
            </a:extLst>
          </p:cNvPr>
          <p:cNvCxnSpPr>
            <a:cxnSpLocks/>
            <a:stCxn id="133" idx="2"/>
            <a:endCxn id="131" idx="2"/>
          </p:cNvCxnSpPr>
          <p:nvPr/>
        </p:nvCxnSpPr>
        <p:spPr>
          <a:xfrm rot="5400000">
            <a:off x="5575649" y="468754"/>
            <a:ext cx="12700" cy="4126760"/>
          </a:xfrm>
          <a:prstGeom prst="curvedConnector3">
            <a:avLst>
              <a:gd name="adj1" fmla="val 3940543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468CB5-5658-4223-A437-C79D9C1D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differentiable model of NEPAL laser with FHG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925C4-8EDE-4646-B934-9D510EBEC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Backward pass</a:t>
            </a:r>
            <a:endParaRPr lang="de-DE" dirty="0"/>
          </a:p>
          <a:p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87A56-1A8E-4B94-953E-7413C1E4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Laser pulse shaping | Denis Ilia, 21.07.2025 | OPAL-FEL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68F0521-E7BD-418A-A7F7-6DCCC2E2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4521"/>
            <a:ext cx="5994401" cy="3596640"/>
          </a:xfrm>
          <a:prstGeom prst="rect">
            <a:avLst/>
          </a:prstGeom>
        </p:spPr>
      </p:pic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A287C2D-5A4A-4090-94C3-9613ECBB63E4}"/>
              </a:ext>
            </a:extLst>
          </p:cNvPr>
          <p:cNvSpPr/>
          <p:nvPr/>
        </p:nvSpPr>
        <p:spPr>
          <a:xfrm>
            <a:off x="4801726" y="1520163"/>
            <a:ext cx="1799265" cy="59465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Differentiable model</a:t>
            </a:r>
            <a:endParaRPr lang="de-DE" dirty="0" err="1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FA3A42D-FF97-43BC-B181-B0D0B9910267}"/>
              </a:ext>
            </a:extLst>
          </p:cNvPr>
          <p:cNvCxnSpPr>
            <a:cxnSpLocks/>
            <a:endCxn id="129" idx="1"/>
          </p:cNvCxnSpPr>
          <p:nvPr/>
        </p:nvCxnSpPr>
        <p:spPr>
          <a:xfrm>
            <a:off x="3832891" y="1817489"/>
            <a:ext cx="96883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9E4FEA8D-09ED-44A6-9732-5F59A1835CA0}"/>
                  </a:ext>
                </a:extLst>
              </p:cNvPr>
              <p:cNvSpPr txBox="1"/>
              <p:nvPr/>
            </p:nvSpPr>
            <p:spPr>
              <a:xfrm>
                <a:off x="2751041" y="1608804"/>
                <a:ext cx="15224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Filter settings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9E4FEA8D-09ED-44A6-9732-5F59A1835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41" y="1608804"/>
                <a:ext cx="1522455" cy="923330"/>
              </a:xfrm>
              <a:prstGeom prst="rect">
                <a:avLst/>
              </a:prstGeom>
              <a:blipFill>
                <a:blip r:embed="rId3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8DE8011-6CA9-4328-8645-D8911D2F2BE3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6600991" y="1817489"/>
            <a:ext cx="10380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F354013-9003-4025-BBD7-DF410BEFB600}"/>
                  </a:ext>
                </a:extLst>
              </p:cNvPr>
              <p:cNvSpPr txBox="1"/>
              <p:nvPr/>
            </p:nvSpPr>
            <p:spPr>
              <a:xfrm>
                <a:off x="6877801" y="1933843"/>
                <a:ext cx="1522455" cy="598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Output pulse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F354013-9003-4025-BBD7-DF410BEF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01" y="1933843"/>
                <a:ext cx="1522455" cy="598291"/>
              </a:xfrm>
              <a:prstGeom prst="rect">
                <a:avLst/>
              </a:prstGeom>
              <a:blipFill>
                <a:blip r:embed="rId4"/>
                <a:stretch>
                  <a:fillRect l="-2000" t="-5102" r="-2000" b="-40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EFD6919-39CE-4692-83CD-978C1558B748}"/>
                  </a:ext>
                </a:extLst>
              </p:cNvPr>
              <p:cNvSpPr txBox="1"/>
              <p:nvPr/>
            </p:nvSpPr>
            <p:spPr>
              <a:xfrm>
                <a:off x="7959650" y="1611279"/>
                <a:ext cx="3702333" cy="41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𝑡𝑎𝑟𝑔𝑒𝑡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EFD6919-39CE-4692-83CD-978C1558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50" y="1611279"/>
                <a:ext cx="3702333" cy="419198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" name="Picture 142">
            <a:extLst>
              <a:ext uri="{FF2B5EF4-FFF2-40B4-BE49-F238E27FC236}">
                <a16:creationId xmlns:a16="http://schemas.microsoft.com/office/drawing/2014/main" id="{F4482B02-F63D-44B6-9DF9-A41F95BD3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6" y="3050230"/>
            <a:ext cx="5880523" cy="3528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7F6AF0-30E0-4C27-84FF-203CB1BC3880}"/>
                  </a:ext>
                </a:extLst>
              </p:cNvPr>
              <p:cNvSpPr txBox="1"/>
              <p:nvPr/>
            </p:nvSpPr>
            <p:spPr>
              <a:xfrm>
                <a:off x="4490314" y="2798754"/>
                <a:ext cx="2422087" cy="338888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7F6AF0-30E0-4C27-84FF-203CB1BC3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14" y="2798754"/>
                <a:ext cx="2422087" cy="338888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  <a:ln w="28575"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47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1724-0463-4CA2-862B-0D898842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41575-7132-42BE-8206-D7F5CA586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8F5B0-4FBD-4BD3-B1A2-CE77A818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8496325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So far…</a:t>
            </a:r>
          </a:p>
          <a:p>
            <a:r>
              <a:rPr lang="en-US" dirty="0"/>
              <a:t>Developed a toolkit for differentiable fiber simulations + SHG processes.</a:t>
            </a:r>
          </a:p>
          <a:p>
            <a:r>
              <a:rPr lang="en-US" dirty="0"/>
              <a:t>Implemented a differentiable model of NEPAL (partially).</a:t>
            </a:r>
          </a:p>
          <a:p>
            <a:r>
              <a:rPr lang="en-US" dirty="0"/>
              <a:t>Tested gradient-based feedback on a sandbox NEPAL system.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Next steps</a:t>
            </a:r>
          </a:p>
          <a:p>
            <a:r>
              <a:rPr lang="en-US" dirty="0"/>
              <a:t>Complete implementation and validation of modules.</a:t>
            </a:r>
          </a:p>
          <a:p>
            <a:r>
              <a:rPr lang="en-US" dirty="0"/>
              <a:t>Improve performances of algorithm on sandbox system.</a:t>
            </a:r>
          </a:p>
          <a:p>
            <a:r>
              <a:rPr lang="en-US" dirty="0"/>
              <a:t>Use the gradient-based feedback algorithm on NEPAL systems.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0EB3-C208-48E6-994E-E6E44B03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145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FF51-1234-48EC-BC9F-86D95A4A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E0916-666D-4C69-B1CC-A74191E01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Feedback with </a:t>
            </a:r>
            <a:r>
              <a:rPr lang="en-US" dirty="0" err="1"/>
              <a:t>fhg</a:t>
            </a:r>
            <a:r>
              <a:rPr lang="en-US" dirty="0"/>
              <a:t> </a:t>
            </a:r>
            <a:endParaRPr lang="de-DE"/>
          </a:p>
          <a:p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97F8E-ACC7-48DC-936D-8A5AFCDB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ED9EC-D13E-418D-82B4-BE0DBC8D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73380-D832-47DB-961E-4C82E9A9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628800"/>
            <a:ext cx="7704856" cy="46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4489ED2-CD01-4C90-8685-403FBF093020}"/>
              </a:ext>
            </a:extLst>
          </p:cNvPr>
          <p:cNvCxnSpPr>
            <a:cxnSpLocks/>
          </p:cNvCxnSpPr>
          <p:nvPr/>
        </p:nvCxnSpPr>
        <p:spPr>
          <a:xfrm>
            <a:off x="648386" y="5867109"/>
            <a:ext cx="9396372" cy="0"/>
          </a:xfrm>
          <a:prstGeom prst="line">
            <a:avLst/>
          </a:prstGeom>
          <a:ln w="127000">
            <a:solidFill>
              <a:srgbClr val="8B6EC9"/>
            </a:solidFill>
            <a:head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3650A11D-FEB5-4801-9715-6327704E30AA}"/>
              </a:ext>
            </a:extLst>
          </p:cNvPr>
          <p:cNvSpPr/>
          <p:nvPr/>
        </p:nvSpPr>
        <p:spPr>
          <a:xfrm>
            <a:off x="1652645" y="3163197"/>
            <a:ext cx="4868987" cy="1250079"/>
          </a:xfrm>
          <a:prstGeom prst="roundRect">
            <a:avLst/>
          </a:prstGeom>
          <a:solidFill>
            <a:srgbClr val="ACF6C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DFG Cross-correlator</a:t>
            </a:r>
            <a:endParaRPr lang="de-DE" sz="1600" b="1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laser system</a:t>
            </a:r>
            <a:endParaRPr lang="en-US" dirty="0">
              <a:latin typeface="DesySans Office" panose="020B0503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>
                <a:latin typeface="DesySans Office" panose="020B0503040000020003" pitchFamily="34" charset="0"/>
              </a:rPr>
              <a:t>NEPAL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FDA436-5E31-48E3-A572-685F6433E1CF}"/>
              </a:ext>
            </a:extLst>
          </p:cNvPr>
          <p:cNvGrpSpPr/>
          <p:nvPr/>
        </p:nvGrpSpPr>
        <p:grpSpPr>
          <a:xfrm>
            <a:off x="407987" y="1277583"/>
            <a:ext cx="10589290" cy="4654111"/>
            <a:chOff x="407987" y="1986038"/>
            <a:chExt cx="10589290" cy="465411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1463146-83A0-48AC-A221-3B1B01FDD203}"/>
                </a:ext>
              </a:extLst>
            </p:cNvPr>
            <p:cNvSpPr/>
            <p:nvPr/>
          </p:nvSpPr>
          <p:spPr>
            <a:xfrm>
              <a:off x="2216597" y="2034602"/>
              <a:ext cx="4197734" cy="1767582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rPr>
                <a:t>Front-end</a:t>
              </a:r>
              <a:endPara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 panose="020B0503040000020003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8A2203-A334-4A9F-9516-55CAE537322A}"/>
                </a:ext>
              </a:extLst>
            </p:cNvPr>
            <p:cNvSpPr/>
            <p:nvPr/>
          </p:nvSpPr>
          <p:spPr>
            <a:xfrm>
              <a:off x="407987" y="2274835"/>
              <a:ext cx="1472381" cy="129688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rPr>
                <a:t>Oscillator</a:t>
              </a:r>
              <a:endPara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 panose="020B0503040000020003" pitchFamily="34" charset="0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84BCFB-5C83-4C82-8CF9-6B203222BF8F}"/>
                </a:ext>
              </a:extLst>
            </p:cNvPr>
            <p:cNvCxnSpPr>
              <a:cxnSpLocks/>
            </p:cNvCxnSpPr>
            <p:nvPr/>
          </p:nvCxnSpPr>
          <p:spPr>
            <a:xfrm>
              <a:off x="2975842" y="2923279"/>
              <a:ext cx="0" cy="1230374"/>
            </a:xfrm>
            <a:prstGeom prst="line">
              <a:avLst/>
            </a:prstGeom>
            <a:ln w="127000">
              <a:solidFill>
                <a:srgbClr val="DC4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B36FFA8-2947-42BC-BC70-CA99EDB5E40C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4102114"/>
              <a:ext cx="1047036" cy="0"/>
            </a:xfrm>
            <a:prstGeom prst="line">
              <a:avLst/>
            </a:prstGeom>
            <a:ln w="127000">
              <a:solidFill>
                <a:srgbClr val="DC4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ABDC877D-674B-4198-A04C-C901823BFCBF}"/>
                </a:ext>
              </a:extLst>
            </p:cNvPr>
            <p:cNvSpPr/>
            <p:nvPr/>
          </p:nvSpPr>
          <p:spPr>
            <a:xfrm>
              <a:off x="6813100" y="1986038"/>
              <a:ext cx="1984810" cy="1873448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rPr>
                <a:t>Power amplifier</a:t>
              </a:r>
              <a:endPara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 panose="020B0503040000020003" pitchFamily="34" charset="0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4B6CCB-93BD-4DC1-A84C-C428B4C2C92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880368" y="2918394"/>
              <a:ext cx="5499200" cy="4885"/>
            </a:xfrm>
            <a:prstGeom prst="line">
              <a:avLst/>
            </a:prstGeom>
            <a:ln w="127000">
              <a:solidFill>
                <a:srgbClr val="DC4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3211A6B-84B4-4657-8AD3-372AA29AB600}"/>
                </a:ext>
              </a:extLst>
            </p:cNvPr>
            <p:cNvGrpSpPr/>
            <p:nvPr/>
          </p:nvGrpSpPr>
          <p:grpSpPr>
            <a:xfrm>
              <a:off x="9092240" y="1986038"/>
              <a:ext cx="1905037" cy="1873448"/>
              <a:chOff x="8977478" y="1662601"/>
              <a:chExt cx="1905037" cy="187344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FBBABB16-F941-4FAF-8DCF-1D35F7E8CB83}"/>
                  </a:ext>
                </a:extLst>
              </p:cNvPr>
              <p:cNvSpPr/>
              <p:nvPr/>
            </p:nvSpPr>
            <p:spPr>
              <a:xfrm>
                <a:off x="8977478" y="1662601"/>
                <a:ext cx="1905037" cy="187344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sySans Office" panose="020B0503040000020003" pitchFamily="34" charset="0"/>
                    <a:ea typeface="+mn-ea"/>
                    <a:cs typeface="+mn-cs"/>
                  </a:rPr>
                  <a:t>FH generation</a:t>
                </a:r>
                <a:endPara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09E6D8EA-73DB-4A33-A156-5033EBD6AC91}"/>
                  </a:ext>
                </a:extLst>
              </p:cNvPr>
              <p:cNvSpPr/>
              <p:nvPr/>
            </p:nvSpPr>
            <p:spPr>
              <a:xfrm>
                <a:off x="9490876" y="2510806"/>
                <a:ext cx="770293" cy="40755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sySans Office" panose="020B0503040000020003" pitchFamily="34" charset="0"/>
                    <a:ea typeface="+mn-ea"/>
                    <a:cs typeface="+mn-cs"/>
                  </a:rPr>
                  <a:t>SHG</a:t>
                </a:r>
                <a:endParaRPr kumimoji="0" lang="de-DE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0522F35-321E-4D9E-BB6E-6CEDB2875386}"/>
                  </a:ext>
                </a:extLst>
              </p:cNvPr>
              <p:cNvCxnSpPr>
                <a:cxnSpLocks/>
                <a:stCxn id="131" idx="0"/>
                <a:endCxn id="121" idx="2"/>
              </p:cNvCxnSpPr>
              <p:nvPr/>
            </p:nvCxnSpPr>
            <p:spPr>
              <a:xfrm flipV="1">
                <a:off x="9876023" y="2918364"/>
                <a:ext cx="0" cy="126142"/>
              </a:xfrm>
              <a:prstGeom prst="line">
                <a:avLst/>
              </a:prstGeom>
              <a:ln w="127000">
                <a:solidFill>
                  <a:srgbClr val="00AA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4227CC88-D835-4A20-9659-74BADA254A9F}"/>
                  </a:ext>
                </a:extLst>
              </p:cNvPr>
              <p:cNvSpPr/>
              <p:nvPr/>
            </p:nvSpPr>
            <p:spPr>
              <a:xfrm>
                <a:off x="9490876" y="3044506"/>
                <a:ext cx="770293" cy="40755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sySans Office" panose="020B0503040000020003" pitchFamily="34" charset="0"/>
                    <a:ea typeface="+mn-ea"/>
                    <a:cs typeface="+mn-cs"/>
                  </a:rPr>
                  <a:t>SHG</a:t>
                </a:r>
                <a:endParaRPr kumimoji="0" lang="de-DE" sz="1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1CCDE70-0474-4E87-B4C7-C59BEF4FA674}"/>
                </a:ext>
              </a:extLst>
            </p:cNvPr>
            <p:cNvCxnSpPr>
              <a:cxnSpLocks/>
              <a:endCxn id="131" idx="2"/>
            </p:cNvCxnSpPr>
            <p:nvPr/>
          </p:nvCxnSpPr>
          <p:spPr>
            <a:xfrm flipH="1" flipV="1">
              <a:off x="9990785" y="3775501"/>
              <a:ext cx="8084" cy="2864648"/>
            </a:xfrm>
            <a:prstGeom prst="line">
              <a:avLst/>
            </a:prstGeom>
            <a:ln w="127000">
              <a:solidFill>
                <a:srgbClr val="8B6E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E2E76E59-F646-49D6-9EAD-BCDC799AC457}"/>
                </a:ext>
              </a:extLst>
            </p:cNvPr>
            <p:cNvSpPr/>
            <p:nvPr/>
          </p:nvSpPr>
          <p:spPr>
            <a:xfrm rot="5400000">
              <a:off x="9619272" y="4900103"/>
              <a:ext cx="1150394" cy="196494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UV pulse</a:t>
              </a:r>
              <a:endPara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22AB7477-427B-43EB-9725-60A0FFD2665A}"/>
                </a:ext>
              </a:extLst>
            </p:cNvPr>
            <p:cNvSpPr/>
            <p:nvPr/>
          </p:nvSpPr>
          <p:spPr>
            <a:xfrm>
              <a:off x="7229441" y="2766302"/>
              <a:ext cx="1152128" cy="693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rPr>
                <a:t>Solid state amplifier</a:t>
              </a:r>
              <a:endPara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 panose="020B0503040000020003" pitchFamily="34" charset="0"/>
                <a:ea typeface="+mn-ea"/>
                <a:cs typeface="+mn-cs"/>
              </a:endParaRP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D0F0079-11E8-41EE-A3DC-CEDD0BD82C5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660" y="3038022"/>
              <a:ext cx="1159978" cy="0"/>
            </a:xfrm>
            <a:prstGeom prst="line">
              <a:avLst/>
            </a:prstGeom>
            <a:ln w="127000">
              <a:solidFill>
                <a:srgbClr val="DC4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3554C7E6-FAE4-4350-BB7E-8844371B7A18}"/>
                </a:ext>
              </a:extLst>
            </p:cNvPr>
            <p:cNvSpPr/>
            <p:nvPr/>
          </p:nvSpPr>
          <p:spPr>
            <a:xfrm>
              <a:off x="7329488" y="2868150"/>
              <a:ext cx="1152128" cy="693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rPr>
                <a:t>Solid state amplifier</a:t>
              </a:r>
              <a:endPara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 panose="020B0503040000020003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6F5541BF-C77D-464B-B516-B8474BC5946B}"/>
                </a:ext>
              </a:extLst>
            </p:cNvPr>
            <p:cNvSpPr/>
            <p:nvPr/>
          </p:nvSpPr>
          <p:spPr>
            <a:xfrm>
              <a:off x="3642596" y="2576544"/>
              <a:ext cx="1169838" cy="6934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rPr>
                <a:t>Waveshaper</a:t>
              </a:r>
              <a:endPara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 panose="020B0503040000020003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19ABFD1-14AC-410B-9030-06880EDF5E49}"/>
                </a:ext>
              </a:extLst>
            </p:cNvPr>
            <p:cNvSpPr/>
            <p:nvPr/>
          </p:nvSpPr>
          <p:spPr>
            <a:xfrm>
              <a:off x="5211202" y="2584364"/>
              <a:ext cx="999099" cy="6934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sySans Office" panose="020B0503040000020003" pitchFamily="34" charset="0"/>
                  <a:ea typeface="+mn-ea"/>
                  <a:cs typeface="+mn-cs"/>
                </a:rPr>
                <a:t>Fiber amplifier</a:t>
              </a:r>
              <a:endPara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sySans Office" panose="020B0503040000020003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86565F-150F-4683-A792-DC66D5D9B0DF}"/>
                </a:ext>
              </a:extLst>
            </p:cNvPr>
            <p:cNvSpPr/>
            <p:nvPr/>
          </p:nvSpPr>
          <p:spPr>
            <a:xfrm rot="18900000">
              <a:off x="2933517" y="2722279"/>
              <a:ext cx="83351" cy="463002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0AB304-8152-4D14-9CDB-B1CEE8CA04AE}"/>
              </a:ext>
            </a:extLst>
          </p:cNvPr>
          <p:cNvSpPr txBox="1"/>
          <p:nvPr/>
        </p:nvSpPr>
        <p:spPr>
          <a:xfrm>
            <a:off x="3000620" y="2686762"/>
            <a:ext cx="1651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Reference IR</a:t>
            </a:r>
          </a:p>
          <a:p>
            <a:r>
              <a:rPr lang="en-US" sz="1100" dirty="0">
                <a:solidFill>
                  <a:schemeClr val="bg1"/>
                </a:solidFill>
              </a:rPr>
              <a:t>150 fs pulses</a:t>
            </a:r>
            <a:endParaRPr lang="de-DE" sz="1100" dirty="0" err="1">
              <a:solidFill>
                <a:schemeClr val="bg1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E6E31E8-6310-4B17-90CB-B476D5A12D13}"/>
              </a:ext>
            </a:extLst>
          </p:cNvPr>
          <p:cNvCxnSpPr>
            <a:cxnSpLocks/>
          </p:cNvCxnSpPr>
          <p:nvPr/>
        </p:nvCxnSpPr>
        <p:spPr>
          <a:xfrm flipV="1">
            <a:off x="7594457" y="4626521"/>
            <a:ext cx="0" cy="1288704"/>
          </a:xfrm>
          <a:prstGeom prst="line">
            <a:avLst/>
          </a:prstGeom>
          <a:ln w="127000">
            <a:solidFill>
              <a:srgbClr val="8B6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3C9AE-1FCD-4E38-859C-EFB993B2E133}"/>
              </a:ext>
            </a:extLst>
          </p:cNvPr>
          <p:cNvSpPr/>
          <p:nvPr/>
        </p:nvSpPr>
        <p:spPr>
          <a:xfrm>
            <a:off x="7142989" y="3959252"/>
            <a:ext cx="885708" cy="6860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Streak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Camera</a:t>
            </a:r>
            <a:endParaRPr lang="de-DE" sz="1400" b="1" dirty="0" err="1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428EB3-99C3-4A04-A480-8F21FD820605}"/>
              </a:ext>
            </a:extLst>
          </p:cNvPr>
          <p:cNvGrpSpPr/>
          <p:nvPr/>
        </p:nvGrpSpPr>
        <p:grpSpPr>
          <a:xfrm>
            <a:off x="7273582" y="5568327"/>
            <a:ext cx="574815" cy="574815"/>
            <a:chOff x="7212806" y="5644593"/>
            <a:chExt cx="574815" cy="57481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D09364-0F76-4D46-A576-C64498D2D7CA}"/>
                </a:ext>
              </a:extLst>
            </p:cNvPr>
            <p:cNvGrpSpPr/>
            <p:nvPr/>
          </p:nvGrpSpPr>
          <p:grpSpPr>
            <a:xfrm>
              <a:off x="7212806" y="5644593"/>
              <a:ext cx="574815" cy="574815"/>
              <a:chOff x="7212806" y="5644593"/>
              <a:chExt cx="574815" cy="574815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9B1AEEB-5035-42D6-B204-14D5A9852EEA}"/>
                  </a:ext>
                </a:extLst>
              </p:cNvPr>
              <p:cNvSpPr/>
              <p:nvPr/>
            </p:nvSpPr>
            <p:spPr>
              <a:xfrm>
                <a:off x="7212806" y="5644593"/>
                <a:ext cx="574815" cy="574815"/>
              </a:xfrm>
              <a:prstGeom prst="roundRect">
                <a:avLst/>
              </a:prstGeom>
              <a:solidFill>
                <a:schemeClr val="accent6">
                  <a:alpha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7A610D-87E3-4499-B875-2D759B1662DF}"/>
                  </a:ext>
                </a:extLst>
              </p:cNvPr>
              <p:cNvSpPr/>
              <p:nvPr/>
            </p:nvSpPr>
            <p:spPr>
              <a:xfrm rot="18900000">
                <a:off x="7489446" y="5700077"/>
                <a:ext cx="83351" cy="46300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40B61BD-F28F-451F-90B7-A5E05EBB4A47}"/>
                  </a:ext>
                </a:extLst>
              </p:cNvPr>
              <p:cNvSpPr/>
              <p:nvPr/>
            </p:nvSpPr>
            <p:spPr>
              <a:xfrm rot="16200000">
                <a:off x="7458538" y="5852301"/>
                <a:ext cx="83351" cy="46300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B10A7E1-7DA4-4670-AFC8-9BE267D0F760}"/>
                </a:ext>
              </a:extLst>
            </p:cNvPr>
            <p:cNvSpPr/>
            <p:nvPr/>
          </p:nvSpPr>
          <p:spPr>
            <a:xfrm>
              <a:off x="7644658" y="6054244"/>
              <a:ext cx="47625" cy="476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BE309FD-0A4F-4A7B-AE4D-49818789E916}"/>
              </a:ext>
            </a:extLst>
          </p:cNvPr>
          <p:cNvSpPr/>
          <p:nvPr/>
        </p:nvSpPr>
        <p:spPr>
          <a:xfrm>
            <a:off x="7337956" y="4884402"/>
            <a:ext cx="510441" cy="935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4552D5-42F3-47D8-962E-D08B165D2F2A}"/>
              </a:ext>
            </a:extLst>
          </p:cNvPr>
          <p:cNvCxnSpPr>
            <a:cxnSpLocks/>
          </p:cNvCxnSpPr>
          <p:nvPr/>
        </p:nvCxnSpPr>
        <p:spPr>
          <a:xfrm flipV="1">
            <a:off x="2956017" y="3886754"/>
            <a:ext cx="0" cy="1996991"/>
          </a:xfrm>
          <a:prstGeom prst="line">
            <a:avLst/>
          </a:prstGeom>
          <a:ln w="127000">
            <a:solidFill>
              <a:srgbClr val="8B6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36E5C3E-4F2B-442A-98F2-34A83A679A1B}"/>
              </a:ext>
            </a:extLst>
          </p:cNvPr>
          <p:cNvGrpSpPr/>
          <p:nvPr/>
        </p:nvGrpSpPr>
        <p:grpSpPr>
          <a:xfrm>
            <a:off x="2668609" y="5567306"/>
            <a:ext cx="574815" cy="574815"/>
            <a:chOff x="7212806" y="5644593"/>
            <a:chExt cx="574815" cy="57481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F768266-5AF5-4D22-A091-6F8810B83980}"/>
                </a:ext>
              </a:extLst>
            </p:cNvPr>
            <p:cNvGrpSpPr/>
            <p:nvPr/>
          </p:nvGrpSpPr>
          <p:grpSpPr>
            <a:xfrm>
              <a:off x="7212806" y="5644593"/>
              <a:ext cx="574815" cy="574815"/>
              <a:chOff x="7212806" y="5644593"/>
              <a:chExt cx="574815" cy="574815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88B4400E-4BD4-4A70-A58C-DBF21DF80863}"/>
                  </a:ext>
                </a:extLst>
              </p:cNvPr>
              <p:cNvSpPr/>
              <p:nvPr/>
            </p:nvSpPr>
            <p:spPr>
              <a:xfrm>
                <a:off x="7212806" y="5644593"/>
                <a:ext cx="574815" cy="574815"/>
              </a:xfrm>
              <a:prstGeom prst="roundRect">
                <a:avLst/>
              </a:prstGeom>
              <a:solidFill>
                <a:schemeClr val="accent6">
                  <a:alpha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B0B92D2-0438-4973-942E-92263D040B81}"/>
                  </a:ext>
                </a:extLst>
              </p:cNvPr>
              <p:cNvSpPr/>
              <p:nvPr/>
            </p:nvSpPr>
            <p:spPr>
              <a:xfrm rot="18900000">
                <a:off x="7489446" y="5700077"/>
                <a:ext cx="83351" cy="46300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2C6AFE-3A99-489F-9AC8-A0007673C733}"/>
                  </a:ext>
                </a:extLst>
              </p:cNvPr>
              <p:cNvSpPr/>
              <p:nvPr/>
            </p:nvSpPr>
            <p:spPr>
              <a:xfrm rot="16200000">
                <a:off x="7458538" y="5852301"/>
                <a:ext cx="83351" cy="46300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67D83C-024C-44E2-B6A2-06EA2E272673}"/>
                </a:ext>
              </a:extLst>
            </p:cNvPr>
            <p:cNvSpPr/>
            <p:nvPr/>
          </p:nvSpPr>
          <p:spPr>
            <a:xfrm>
              <a:off x="7644658" y="6054244"/>
              <a:ext cx="47625" cy="476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684EEDB-3ACC-46D8-96FD-7133B4D4EC21}"/>
              </a:ext>
            </a:extLst>
          </p:cNvPr>
          <p:cNvCxnSpPr>
            <a:cxnSpLocks/>
          </p:cNvCxnSpPr>
          <p:nvPr/>
        </p:nvCxnSpPr>
        <p:spPr>
          <a:xfrm flipH="1">
            <a:off x="2894654" y="3896522"/>
            <a:ext cx="1172208" cy="0"/>
          </a:xfrm>
          <a:prstGeom prst="line">
            <a:avLst/>
          </a:prstGeom>
          <a:ln w="127000">
            <a:solidFill>
              <a:srgbClr val="8B6E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4E8557FC-14AB-4C67-9134-87E52BE99C5E}"/>
              </a:ext>
            </a:extLst>
          </p:cNvPr>
          <p:cNvSpPr/>
          <p:nvPr/>
        </p:nvSpPr>
        <p:spPr>
          <a:xfrm rot="18900000">
            <a:off x="2980374" y="3162158"/>
            <a:ext cx="83351" cy="46300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36F1B21-2207-4E31-BD91-140C1E331E4C}"/>
              </a:ext>
            </a:extLst>
          </p:cNvPr>
          <p:cNvCxnSpPr>
            <a:cxnSpLocks/>
          </p:cNvCxnSpPr>
          <p:nvPr/>
        </p:nvCxnSpPr>
        <p:spPr>
          <a:xfrm>
            <a:off x="1981200" y="3393659"/>
            <a:ext cx="0" cy="385385"/>
          </a:xfrm>
          <a:prstGeom prst="line">
            <a:avLst/>
          </a:prstGeom>
          <a:ln w="127000">
            <a:solidFill>
              <a:srgbClr val="DC4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2C66E56-2D4D-417E-96D9-16E492615A5E}"/>
              </a:ext>
            </a:extLst>
          </p:cNvPr>
          <p:cNvCxnSpPr>
            <a:cxnSpLocks/>
          </p:cNvCxnSpPr>
          <p:nvPr/>
        </p:nvCxnSpPr>
        <p:spPr>
          <a:xfrm>
            <a:off x="1919375" y="3721143"/>
            <a:ext cx="2162491" cy="6573"/>
          </a:xfrm>
          <a:prstGeom prst="line">
            <a:avLst/>
          </a:prstGeom>
          <a:ln w="127000">
            <a:solidFill>
              <a:srgbClr val="DC4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780AFB-B719-4662-963F-D3EEBD5EF1E1}"/>
              </a:ext>
            </a:extLst>
          </p:cNvPr>
          <p:cNvGrpSpPr/>
          <p:nvPr/>
        </p:nvGrpSpPr>
        <p:grpSpPr>
          <a:xfrm>
            <a:off x="1687875" y="3403522"/>
            <a:ext cx="463002" cy="551126"/>
            <a:chOff x="1353013" y="3534190"/>
            <a:chExt cx="463002" cy="55112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3EA3280-A4A8-45DA-B9B5-26C25EB27D1A}"/>
                </a:ext>
              </a:extLst>
            </p:cNvPr>
            <p:cNvSpPr/>
            <p:nvPr/>
          </p:nvSpPr>
          <p:spPr>
            <a:xfrm rot="13500000">
              <a:off x="1542838" y="3344365"/>
              <a:ext cx="83351" cy="463002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EB96BDA-AC04-44F5-8DF4-A60B63C8ECB4}"/>
                </a:ext>
              </a:extLst>
            </p:cNvPr>
            <p:cNvSpPr/>
            <p:nvPr/>
          </p:nvSpPr>
          <p:spPr>
            <a:xfrm rot="18900000">
              <a:off x="1542839" y="3622314"/>
              <a:ext cx="83351" cy="463002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D6AFABB2-2D08-41EF-B1B4-260ACF9C9D27}"/>
              </a:ext>
            </a:extLst>
          </p:cNvPr>
          <p:cNvSpPr/>
          <p:nvPr/>
        </p:nvSpPr>
        <p:spPr>
          <a:xfrm rot="5984008">
            <a:off x="4251159" y="3492016"/>
            <a:ext cx="128609" cy="569168"/>
          </a:xfrm>
          <a:prstGeom prst="triangle">
            <a:avLst/>
          </a:prstGeom>
          <a:solidFill>
            <a:srgbClr val="DC4B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2BDEF065-FBA1-4BE2-A352-D523D2270837}"/>
              </a:ext>
            </a:extLst>
          </p:cNvPr>
          <p:cNvSpPr/>
          <p:nvPr/>
        </p:nvSpPr>
        <p:spPr>
          <a:xfrm rot="4968109">
            <a:off x="4251158" y="3579463"/>
            <a:ext cx="128609" cy="569168"/>
          </a:xfrm>
          <a:prstGeom prst="triangle">
            <a:avLst/>
          </a:prstGeom>
          <a:solidFill>
            <a:srgbClr val="8B6EC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93F76A0-CD4E-4C43-AB1B-3CCADB01CA98}"/>
              </a:ext>
            </a:extLst>
          </p:cNvPr>
          <p:cNvSpPr/>
          <p:nvPr/>
        </p:nvSpPr>
        <p:spPr>
          <a:xfrm rot="5400000">
            <a:off x="3803469" y="3750731"/>
            <a:ext cx="510441" cy="935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96F7E9A-C60C-4D4B-BC71-480548EF1467}"/>
              </a:ext>
            </a:extLst>
          </p:cNvPr>
          <p:cNvSpPr/>
          <p:nvPr/>
        </p:nvSpPr>
        <p:spPr>
          <a:xfrm>
            <a:off x="4585353" y="3666817"/>
            <a:ext cx="45719" cy="303572"/>
          </a:xfrm>
          <a:prstGeom prst="rect">
            <a:avLst/>
          </a:prstGeom>
          <a:solidFill>
            <a:srgbClr val="00AA9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DF25DA54-AFC1-437A-9C90-62ABD9655FC3}"/>
              </a:ext>
            </a:extLst>
          </p:cNvPr>
          <p:cNvSpPr/>
          <p:nvPr/>
        </p:nvSpPr>
        <p:spPr>
          <a:xfrm rot="16665221">
            <a:off x="4815979" y="3567729"/>
            <a:ext cx="128609" cy="610049"/>
          </a:xfrm>
          <a:prstGeom prst="triangle">
            <a:avLst/>
          </a:prstGeom>
          <a:solidFill>
            <a:srgbClr val="DC4B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15BB6C66-A163-4C7F-8DF7-7F9F67891489}"/>
              </a:ext>
            </a:extLst>
          </p:cNvPr>
          <p:cNvSpPr/>
          <p:nvPr/>
        </p:nvSpPr>
        <p:spPr>
          <a:xfrm rot="15893666">
            <a:off x="4821130" y="3493133"/>
            <a:ext cx="128609" cy="612425"/>
          </a:xfrm>
          <a:prstGeom prst="triangle">
            <a:avLst/>
          </a:prstGeom>
          <a:solidFill>
            <a:srgbClr val="8B6EC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06D5AFBD-FC0D-465F-9EE2-00E10F6B948B}"/>
              </a:ext>
            </a:extLst>
          </p:cNvPr>
          <p:cNvSpPr/>
          <p:nvPr/>
        </p:nvSpPr>
        <p:spPr>
          <a:xfrm rot="15172398">
            <a:off x="4867234" y="3365526"/>
            <a:ext cx="88167" cy="716779"/>
          </a:xfrm>
          <a:prstGeom prst="triangl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0BE5B66-4570-4F69-9CA4-1247C274721F}"/>
              </a:ext>
            </a:extLst>
          </p:cNvPr>
          <p:cNvCxnSpPr>
            <a:cxnSpLocks/>
          </p:cNvCxnSpPr>
          <p:nvPr/>
        </p:nvCxnSpPr>
        <p:spPr>
          <a:xfrm flipH="1">
            <a:off x="5255310" y="3620821"/>
            <a:ext cx="411580" cy="17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9A985397-3FFC-4CA8-BC99-3231B0EF619C}"/>
              </a:ext>
            </a:extLst>
          </p:cNvPr>
          <p:cNvSpPr/>
          <p:nvPr/>
        </p:nvSpPr>
        <p:spPr>
          <a:xfrm rot="5400000">
            <a:off x="5015018" y="3569661"/>
            <a:ext cx="510441" cy="935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CE7A26A-C00F-49EC-8535-090A8F9E7382}"/>
              </a:ext>
            </a:extLst>
          </p:cNvPr>
          <p:cNvCxnSpPr>
            <a:cxnSpLocks/>
          </p:cNvCxnSpPr>
          <p:nvPr/>
        </p:nvCxnSpPr>
        <p:spPr>
          <a:xfrm>
            <a:off x="5178868" y="3350244"/>
            <a:ext cx="0" cy="23610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53EB9EE-692B-47E6-A2CA-CB50982017F7}"/>
              </a:ext>
            </a:extLst>
          </p:cNvPr>
          <p:cNvCxnSpPr>
            <a:cxnSpLocks/>
          </p:cNvCxnSpPr>
          <p:nvPr/>
        </p:nvCxnSpPr>
        <p:spPr>
          <a:xfrm>
            <a:off x="5178868" y="3700964"/>
            <a:ext cx="0" cy="32512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5A0F284-7133-48A9-AEFC-440294A964F0}"/>
              </a:ext>
            </a:extLst>
          </p:cNvPr>
          <p:cNvSpPr/>
          <p:nvPr/>
        </p:nvSpPr>
        <p:spPr>
          <a:xfrm>
            <a:off x="5668250" y="3429558"/>
            <a:ext cx="688257" cy="411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>
                <a:solidFill>
                  <a:schemeClr val="tx1"/>
                </a:solidFill>
              </a:rPr>
              <a:t>Camera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116CEAF-16A1-444F-9BB9-4AE91D1C042C}"/>
              </a:ext>
            </a:extLst>
          </p:cNvPr>
          <p:cNvSpPr txBox="1"/>
          <p:nvPr/>
        </p:nvSpPr>
        <p:spPr>
          <a:xfrm>
            <a:off x="7005327" y="6193707"/>
            <a:ext cx="11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Flip-mirror</a:t>
            </a:r>
            <a:endParaRPr lang="de-DE" sz="1600" dirty="0" err="1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11936B1-DD88-4D9B-8666-69A2953206A2}"/>
              </a:ext>
            </a:extLst>
          </p:cNvPr>
          <p:cNvSpPr txBox="1"/>
          <p:nvPr/>
        </p:nvSpPr>
        <p:spPr>
          <a:xfrm>
            <a:off x="2431261" y="6185621"/>
            <a:ext cx="111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Flip-mirror</a:t>
            </a:r>
            <a:endParaRPr lang="de-DE" sz="1600" dirty="0" err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B565251-0B9F-4557-96C7-2694EDE70A10}"/>
              </a:ext>
            </a:extLst>
          </p:cNvPr>
          <p:cNvSpPr txBox="1"/>
          <p:nvPr/>
        </p:nvSpPr>
        <p:spPr>
          <a:xfrm>
            <a:off x="1008264" y="5354071"/>
            <a:ext cx="182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Beam to BSA and Photocathode</a:t>
            </a:r>
            <a:endParaRPr lang="de-DE" sz="1200" dirty="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EEA09-060E-487A-AD57-34487F70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2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D710-68E2-4AFF-8519-85C812AF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differentiable model of (our) laser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7C12-11CD-4511-8A9E-5AA49EE27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new approach for pulse shaping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9AEB1-EEC4-4F27-851D-F4526488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16592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Implementation of a differentiable laser model:</a:t>
            </a:r>
          </a:p>
          <a:p>
            <a:pPr lvl="1"/>
            <a:r>
              <a:rPr lang="en-US" sz="1800" dirty="0"/>
              <a:t>Requires implementation of laser physics by differentiable programming.</a:t>
            </a:r>
          </a:p>
          <a:p>
            <a:pPr lvl="1"/>
            <a:r>
              <a:rPr lang="en-US" sz="1800" dirty="0"/>
              <a:t>Allows for optimization of any user-defined target function</a:t>
            </a:r>
          </a:p>
          <a:p>
            <a:pPr lvl="1"/>
            <a:r>
              <a:rPr lang="en-US" sz="1800" dirty="0"/>
              <a:t>Can be expanded and adapted for more simulations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AC38-CE76-4ECF-AF76-B4E03A25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895B0D-A185-49AD-85D6-DB359DC62EFD}"/>
              </a:ext>
            </a:extLst>
          </p:cNvPr>
          <p:cNvGrpSpPr/>
          <p:nvPr/>
        </p:nvGrpSpPr>
        <p:grpSpPr>
          <a:xfrm>
            <a:off x="3503713" y="3937870"/>
            <a:ext cx="5544616" cy="1102880"/>
            <a:chOff x="1127448" y="3429000"/>
            <a:chExt cx="5544616" cy="11028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F9982C-B8BB-439F-8FEA-3618C8CE13D9}"/>
                </a:ext>
              </a:extLst>
            </p:cNvPr>
            <p:cNvSpPr/>
            <p:nvPr/>
          </p:nvSpPr>
          <p:spPr>
            <a:xfrm>
              <a:off x="2927648" y="3429000"/>
              <a:ext cx="1872208" cy="6480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Differentiable model</a:t>
              </a:r>
              <a:endParaRPr lang="de-DE" dirty="0" err="1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64F583-6FED-446B-B225-E192F2808321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919536" y="3753036"/>
              <a:ext cx="100811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5C6B12E-013D-48A6-85A6-3EAE044B9080}"/>
                    </a:ext>
                  </a:extLst>
                </p:cNvPr>
                <p:cNvSpPr txBox="1"/>
                <p:nvPr/>
              </p:nvSpPr>
              <p:spPr>
                <a:xfrm>
                  <a:off x="1127448" y="3879842"/>
                  <a:ext cx="15841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Filter settings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de-DE" dirty="0" err="1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5C6B12E-013D-48A6-85A6-3EAE044B9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8" y="3879842"/>
                  <a:ext cx="1584176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2692" t="-5660" r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31445B-B5FF-4B19-B28D-F536CF19B776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4799856" y="3753036"/>
              <a:ext cx="10801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39F28D-0561-40AE-8D4A-5A6216E63E8A}"/>
                    </a:ext>
                  </a:extLst>
                </p:cNvPr>
                <p:cNvSpPr txBox="1"/>
                <p:nvPr/>
              </p:nvSpPr>
              <p:spPr>
                <a:xfrm>
                  <a:off x="5087888" y="3879842"/>
                  <a:ext cx="1584176" cy="652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Output pulse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de-DE" dirty="0" err="1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39F28D-0561-40AE-8D4A-5A6216E63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888" y="3879842"/>
                  <a:ext cx="1584176" cy="652038"/>
                </a:xfrm>
                <a:prstGeom prst="rect">
                  <a:avLst/>
                </a:prstGeom>
                <a:blipFill>
                  <a:blip r:embed="rId3"/>
                  <a:stretch>
                    <a:fillRect l="-385" t="-560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0D5DC71E-CFF6-418C-9ECD-475712450A15}"/>
              </a:ext>
            </a:extLst>
          </p:cNvPr>
          <p:cNvCxnSpPr>
            <a:cxnSpLocks/>
            <a:stCxn id="13" idx="2"/>
            <a:endCxn id="10" idx="2"/>
          </p:cNvCxnSpPr>
          <p:nvPr/>
        </p:nvCxnSpPr>
        <p:spPr>
          <a:xfrm rot="5400000" flipH="1">
            <a:off x="6273167" y="3057677"/>
            <a:ext cx="5707" cy="3960440"/>
          </a:xfrm>
          <a:prstGeom prst="curvedConnector3">
            <a:avLst>
              <a:gd name="adj1" fmla="val -9742036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DF73E9-6BB9-4364-ABAA-5740657F18C0}"/>
                  </a:ext>
                </a:extLst>
              </p:cNvPr>
              <p:cNvSpPr txBox="1"/>
              <p:nvPr/>
            </p:nvSpPr>
            <p:spPr>
              <a:xfrm>
                <a:off x="5015880" y="5671168"/>
                <a:ext cx="2520280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DF73E9-6BB9-4364-ABAA-5740657F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5671168"/>
                <a:ext cx="2520280" cy="369332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  <a:ln w="28575"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47AED-C6DB-4ABE-AC2F-F752E83A17C5}"/>
                  </a:ext>
                </a:extLst>
              </p:cNvPr>
              <p:cNvSpPr txBox="1"/>
              <p:nvPr/>
            </p:nvSpPr>
            <p:spPr>
              <a:xfrm>
                <a:off x="4295800" y="4910625"/>
                <a:ext cx="3852428" cy="456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𝑡𝑎𝑟𝑔𝑒𝑡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47AED-C6DB-4ABE-AC2F-F752E83A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4910625"/>
                <a:ext cx="3852428" cy="456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6EF4FE9-0912-4F9B-88B8-D43E1EDD92D7}"/>
              </a:ext>
            </a:extLst>
          </p:cNvPr>
          <p:cNvSpPr/>
          <p:nvPr/>
        </p:nvSpPr>
        <p:spPr>
          <a:xfrm>
            <a:off x="2000546" y="3461768"/>
            <a:ext cx="8190907" cy="2769028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</a:rPr>
              <a:t>Example of Pulse shaping: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ADBC-3923-4EA6-91D2-A5D27222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simulation toolkit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4E01-426C-402D-8E64-57A3CBECE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differentiable-programmed pulse propagation package</a:t>
            </a:r>
          </a:p>
          <a:p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2B570-E1C6-4FA4-A3AE-3ADC01C9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2" indent="-628650">
              <a:buNone/>
            </a:pPr>
            <a:r>
              <a:rPr lang="en-US" sz="1800" dirty="0"/>
              <a:t>Current physics implemented:</a:t>
            </a:r>
          </a:p>
          <a:p>
            <a:pPr lvl="2"/>
            <a:r>
              <a:rPr lang="en-US" sz="1800" dirty="0"/>
              <a:t>NLSE for pulse propagation (1D)</a:t>
            </a:r>
          </a:p>
          <a:p>
            <a:pPr lvl="2"/>
            <a:r>
              <a:rPr lang="en-US" sz="1800" dirty="0"/>
              <a:t>Rate equations for steady-state fiber amplifier</a:t>
            </a:r>
          </a:p>
          <a:p>
            <a:pPr lvl="2"/>
            <a:r>
              <a:rPr lang="en-US" sz="1800" dirty="0">
                <a:solidFill>
                  <a:srgbClr val="FFC000"/>
                </a:solidFill>
              </a:rPr>
              <a:t>Coupled equations for SHG process (2D)</a:t>
            </a:r>
          </a:p>
          <a:p>
            <a:pPr lvl="2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6122-2DE5-4B15-A6CA-815DBAAC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0A5684-707F-4319-AD02-FD24696616C2}"/>
              </a:ext>
            </a:extLst>
          </p:cNvPr>
          <p:cNvGrpSpPr/>
          <p:nvPr/>
        </p:nvGrpSpPr>
        <p:grpSpPr>
          <a:xfrm>
            <a:off x="407987" y="3068960"/>
            <a:ext cx="10440542" cy="3187564"/>
            <a:chOff x="407987" y="3068960"/>
            <a:chExt cx="10440542" cy="318756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8D28878-1854-4C79-85F7-A69353BF7571}"/>
                </a:ext>
              </a:extLst>
            </p:cNvPr>
            <p:cNvSpPr/>
            <p:nvPr/>
          </p:nvSpPr>
          <p:spPr>
            <a:xfrm>
              <a:off x="407987" y="3068960"/>
              <a:ext cx="10440542" cy="3187564"/>
            </a:xfrm>
            <a:prstGeom prst="roundRect">
              <a:avLst/>
            </a:prstGeom>
            <a:solidFill>
              <a:schemeClr val="accent3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Laser system Module</a:t>
              </a:r>
              <a:endParaRPr lang="de-DE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DBDB209-BCAA-4773-9067-DD3DE61AEC87}"/>
                </a:ext>
              </a:extLst>
            </p:cNvPr>
            <p:cNvGrpSpPr/>
            <p:nvPr/>
          </p:nvGrpSpPr>
          <p:grpSpPr>
            <a:xfrm>
              <a:off x="740218" y="3627148"/>
              <a:ext cx="2304256" cy="2400380"/>
              <a:chOff x="2279576" y="3356992"/>
              <a:chExt cx="2304256" cy="2294417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C14935C-1F95-4484-A825-192CDCC4809A}"/>
                  </a:ext>
                </a:extLst>
              </p:cNvPr>
              <p:cNvSpPr/>
              <p:nvPr/>
            </p:nvSpPr>
            <p:spPr>
              <a:xfrm>
                <a:off x="2279576" y="3356992"/>
                <a:ext cx="2304256" cy="2294417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Fiber Module</a:t>
                </a:r>
                <a:endParaRPr lang="de-DE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A8C40AC-D806-4B1B-8EE8-EF439C37174C}"/>
                  </a:ext>
                </a:extLst>
              </p:cNvPr>
              <p:cNvGrpSpPr/>
              <p:nvPr/>
            </p:nvGrpSpPr>
            <p:grpSpPr>
              <a:xfrm>
                <a:off x="2430416" y="4514514"/>
                <a:ext cx="1933277" cy="936104"/>
                <a:chOff x="2808346" y="4293096"/>
                <a:chExt cx="1656184" cy="936104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F58EBFF-7E6A-4E42-87A7-F315D411F338}"/>
                    </a:ext>
                  </a:extLst>
                </p:cNvPr>
                <p:cNvSpPr/>
                <p:nvPr/>
              </p:nvSpPr>
              <p:spPr>
                <a:xfrm>
                  <a:off x="2808346" y="4293096"/>
                  <a:ext cx="1656184" cy="93610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Passive fiber</a:t>
                  </a:r>
                  <a:endParaRPr lang="de-DE" sz="1600" dirty="0" err="1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9D154B0-7D04-4FAB-A123-10EED2D4CF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1769" y="4422594"/>
                      <a:ext cx="162933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a14:m>
                      <a:r>
                        <a:rPr lang="de-DE" sz="1600" dirty="0"/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𝑐𝑜𝑟𝑒</m:t>
                              </m:r>
                            </m:sub>
                          </m:sSub>
                        </m:oMath>
                      </a14:m>
                      <a:r>
                        <a:rPr lang="de-DE" sz="1600" dirty="0"/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de-DE" sz="1600" dirty="0"/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de-DE" sz="1600" dirty="0"/>
                        <a:t>,</a:t>
                      </a:r>
                      <a14:m>
                        <m:oMath xmlns:m="http://schemas.openxmlformats.org/officeDocument/2006/math"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a14:m>
                      <a:endParaRPr lang="de-DE" sz="16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9D154B0-7D04-4FAB-A123-10EED2D4CF6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21769" y="4422594"/>
                      <a:ext cx="1629336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5172" b="-1724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C817DCC-DB51-4AAD-9510-3C89547EEA6F}"/>
                      </a:ext>
                    </a:extLst>
                  </p:cNvPr>
                  <p:cNvSpPr txBox="1"/>
                  <p:nvPr/>
                </p:nvSpPr>
                <p:spPr>
                  <a:xfrm>
                    <a:off x="2446085" y="4011836"/>
                    <a:ext cx="1901937" cy="338554"/>
                  </a:xfrm>
                  <a:prstGeom prst="rect">
                    <a:avLst/>
                  </a:prstGeom>
                  <a:solidFill>
                    <a:srgbClr val="E35D50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de-DE" sz="16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oMath>
                    </a14:m>
                    <a:r>
                      <a:rPr lang="de-DE" sz="16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de-DE" sz="16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de-DE" sz="1600" dirty="0"/>
                      <a:t>,</a:t>
                    </a:r>
                    <a14:m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C817DCC-DB51-4AAD-9510-3C89547EEA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085" y="4011836"/>
                    <a:ext cx="1901937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333" b="-15000"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3F3A112-0A72-41F1-BD39-78B0AA3AC0C8}"/>
                </a:ext>
              </a:extLst>
            </p:cNvPr>
            <p:cNvGrpSpPr/>
            <p:nvPr/>
          </p:nvGrpSpPr>
          <p:grpSpPr>
            <a:xfrm>
              <a:off x="3476521" y="3637461"/>
              <a:ext cx="2980137" cy="2400380"/>
              <a:chOff x="3719736" y="3343189"/>
              <a:chExt cx="2304256" cy="235370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B9ED80C-9B09-4C98-B931-34DF1EA03144}"/>
                  </a:ext>
                </a:extLst>
              </p:cNvPr>
              <p:cNvSpPr/>
              <p:nvPr/>
            </p:nvSpPr>
            <p:spPr>
              <a:xfrm>
                <a:off x="3719736" y="3343189"/>
                <a:ext cx="2304256" cy="2353703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Fiber Amplifier Module</a:t>
                </a:r>
                <a:endParaRPr lang="de-DE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8F9A5FE-1F7A-448B-AC39-A8B8A800BA62}"/>
                  </a:ext>
                </a:extLst>
              </p:cNvPr>
              <p:cNvGrpSpPr/>
              <p:nvPr/>
            </p:nvGrpSpPr>
            <p:grpSpPr>
              <a:xfrm>
                <a:off x="3915866" y="4566470"/>
                <a:ext cx="1956649" cy="936104"/>
                <a:chOff x="5147463" y="4293096"/>
                <a:chExt cx="1956649" cy="936104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63AC9FE-E8AE-4184-BC79-CC3B125E9BBD}"/>
                    </a:ext>
                  </a:extLst>
                </p:cNvPr>
                <p:cNvSpPr/>
                <p:nvPr/>
              </p:nvSpPr>
              <p:spPr>
                <a:xfrm>
                  <a:off x="5170835" y="4293096"/>
                  <a:ext cx="1933277" cy="93610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Fiber amplifier</a:t>
                  </a:r>
                  <a:endParaRPr lang="de-DE" sz="1600" dirty="0" err="1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84F81630-DE7E-49DB-84A9-6F20BB67A5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47463" y="4421639"/>
                      <a:ext cx="1933276" cy="35058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a14:m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𝑐𝑜𝑟𝑒</m:t>
                              </m:r>
                            </m:sub>
                          </m:sSub>
                        </m:oMath>
                      </a14:m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,</a:t>
                      </a:r>
                      <a14:m>
                        <m:oMath xmlns:m="http://schemas.openxmlformats.org/officeDocument/2006/math"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a14:m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14:m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a14:m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𝑝𝑢𝑚𝑝</m:t>
                              </m:r>
                            </m:sub>
                          </m:sSub>
                        </m:oMath>
                      </a14:m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84F81630-DE7E-49DB-84A9-6F20BB67A5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7463" y="4421639"/>
                      <a:ext cx="1933276" cy="35058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5085" b="-152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193C081-3486-4D92-A428-B628BE5F7EFD}"/>
                      </a:ext>
                    </a:extLst>
                  </p:cNvPr>
                  <p:cNvSpPr txBox="1"/>
                  <p:nvPr/>
                </p:nvSpPr>
                <p:spPr>
                  <a:xfrm>
                    <a:off x="3915866" y="4033598"/>
                    <a:ext cx="1933276" cy="350582"/>
                  </a:xfrm>
                  <a:prstGeom prst="rect">
                    <a:avLst/>
                  </a:prstGeom>
                  <a:solidFill>
                    <a:srgbClr val="E35D50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a14:m>
                    <a:r>
                      <a:rPr lang="de-DE" sz="1600" dirty="0">
                        <a:solidFill>
                          <a:schemeClr val="bg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oMath>
                    </a14:m>
                    <a:r>
                      <a:rPr lang="de-DE" sz="1600" dirty="0">
                        <a:solidFill>
                          <a:schemeClr val="bg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de-DE" sz="1600" dirty="0">
                        <a:solidFill>
                          <a:schemeClr val="bg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de-DE" sz="1600" dirty="0">
                        <a:solidFill>
                          <a:schemeClr val="bg1"/>
                        </a:solidFill>
                      </a:rPr>
                      <a:t>,</a:t>
                    </a:r>
                    <a14:m>
                      <m:oMath xmlns:m="http://schemas.openxmlformats.org/officeDocument/2006/math"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a14:m>
                    <a:r>
                      <a:rPr lang="de-DE" sz="1600" dirty="0">
                        <a:solidFill>
                          <a:schemeClr val="bg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a14:m>
                    <a:r>
                      <a:rPr lang="de-DE" sz="1600" dirty="0">
                        <a:solidFill>
                          <a:schemeClr val="bg1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𝑝𝑢𝑚𝑝</m:t>
                            </m:r>
                          </m:sub>
                        </m:sSub>
                      </m:oMath>
                    </a14:m>
                    <a:endParaRPr lang="de-DE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193C081-3486-4D92-A428-B628BE5F7E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5866" y="4033598"/>
                    <a:ext cx="1933276" cy="35058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3279" b="-13115"/>
                    </a:stretch>
                  </a:blip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9981914-EC82-418D-9577-7D0949985A1F}"/>
                </a:ext>
              </a:extLst>
            </p:cNvPr>
            <p:cNvSpPr/>
            <p:nvPr/>
          </p:nvSpPr>
          <p:spPr>
            <a:xfrm>
              <a:off x="6744691" y="3627148"/>
              <a:ext cx="1080120" cy="1157521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Loss block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de-DE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312CB39-4995-4AFE-9C5C-C82F0AD5CF05}"/>
                </a:ext>
              </a:extLst>
            </p:cNvPr>
            <p:cNvSpPr/>
            <p:nvPr/>
          </p:nvSpPr>
          <p:spPr>
            <a:xfrm>
              <a:off x="6747672" y="4885001"/>
              <a:ext cx="1080120" cy="1147208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Filter module</a:t>
              </a:r>
              <a:endParaRPr lang="de-DE" sz="1600" dirty="0" err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1E03AA-F173-47A0-9477-C37C35FBFA0F}"/>
                    </a:ext>
                  </a:extLst>
                </p:cNvPr>
                <p:cNvSpPr txBox="1"/>
                <p:nvPr/>
              </p:nvSpPr>
              <p:spPr>
                <a:xfrm>
                  <a:off x="6960715" y="4341278"/>
                  <a:ext cx="647761" cy="338554"/>
                </a:xfrm>
                <a:prstGeom prst="rect">
                  <a:avLst/>
                </a:prstGeom>
                <a:solidFill>
                  <a:srgbClr val="E35D5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𝑑𝑏</m:t>
                            </m:r>
                          </m:sub>
                        </m:sSub>
                      </m:oMath>
                    </m:oMathPara>
                  </a14:m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D1E03AA-F173-47A0-9477-C37C35FBF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715" y="4341278"/>
                  <a:ext cx="647761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3704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50AEF2-D13A-4DCC-A6D6-4853EBF35A5B}"/>
                    </a:ext>
                  </a:extLst>
                </p:cNvPr>
                <p:cNvSpPr txBox="1"/>
                <p:nvPr/>
              </p:nvSpPr>
              <p:spPr>
                <a:xfrm>
                  <a:off x="6960715" y="5501115"/>
                  <a:ext cx="647761" cy="338554"/>
                </a:xfrm>
                <a:prstGeom prst="rect">
                  <a:avLst/>
                </a:prstGeom>
                <a:solidFill>
                  <a:srgbClr val="E35D5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50AEF2-D13A-4DCC-A6D6-4853EBF35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715" y="5501115"/>
                  <a:ext cx="647761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621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33B154D-5BCD-4E1E-8E2E-3F043D5EAFD6}"/>
                </a:ext>
              </a:extLst>
            </p:cNvPr>
            <p:cNvCxnSpPr>
              <a:cxnSpLocks/>
              <a:stCxn id="10" idx="0"/>
              <a:endCxn id="17" idx="2"/>
            </p:cNvCxnSpPr>
            <p:nvPr/>
          </p:nvCxnSpPr>
          <p:spPr>
            <a:xfrm flipV="1">
              <a:off x="1857696" y="4666424"/>
              <a:ext cx="0" cy="30718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DAD8581-BA4C-4912-A223-15090E083232}"/>
                </a:ext>
              </a:extLst>
            </p:cNvPr>
            <p:cNvCxnSpPr>
              <a:cxnSpLocks/>
              <a:stCxn id="11" idx="0"/>
              <a:endCxn id="18" idx="2"/>
            </p:cNvCxnSpPr>
            <p:nvPr/>
          </p:nvCxnSpPr>
          <p:spPr>
            <a:xfrm flipV="1">
              <a:off x="4980351" y="4699096"/>
              <a:ext cx="0" cy="31699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29FD69-C16D-45D5-A513-2661150BF6D4}"/>
              </a:ext>
            </a:extLst>
          </p:cNvPr>
          <p:cNvSpPr txBox="1"/>
          <p:nvPr/>
        </p:nvSpPr>
        <p:spPr>
          <a:xfrm>
            <a:off x="8616280" y="1109536"/>
            <a:ext cx="2232248" cy="338554"/>
          </a:xfrm>
          <a:prstGeom prst="rect">
            <a:avLst/>
          </a:prstGeom>
          <a:solidFill>
            <a:srgbClr val="E35D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Learnable parameter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73A7AC-952F-4BDF-82F8-403F6F2D5DBE}"/>
              </a:ext>
            </a:extLst>
          </p:cNvPr>
          <p:cNvSpPr txBox="1"/>
          <p:nvPr/>
        </p:nvSpPr>
        <p:spPr>
          <a:xfrm>
            <a:off x="8616280" y="1612214"/>
            <a:ext cx="2232248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Simulation block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29A1C3-D515-47EA-969B-365ECFB20711}"/>
              </a:ext>
            </a:extLst>
          </p:cNvPr>
          <p:cNvSpPr txBox="1"/>
          <p:nvPr/>
        </p:nvSpPr>
        <p:spPr>
          <a:xfrm>
            <a:off x="8616280" y="2160443"/>
            <a:ext cx="2232248" cy="338554"/>
          </a:xfrm>
          <a:prstGeom prst="rect">
            <a:avLst/>
          </a:prstGeom>
          <a:solidFill>
            <a:srgbClr val="898D8D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Trainable module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0841566-9194-4FD5-8B32-2C09648F0CB4}"/>
              </a:ext>
            </a:extLst>
          </p:cNvPr>
          <p:cNvSpPr/>
          <p:nvPr/>
        </p:nvSpPr>
        <p:spPr>
          <a:xfrm>
            <a:off x="8256240" y="3637461"/>
            <a:ext cx="2304256" cy="24003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SHG Module</a:t>
            </a:r>
            <a:endParaRPr lang="de-DE" sz="1600" dirty="0" err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69880A-B6D9-42F7-949E-C29801B58293}"/>
                  </a:ext>
                </a:extLst>
              </p:cNvPr>
              <p:cNvSpPr txBox="1"/>
              <p:nvPr/>
            </p:nvSpPr>
            <p:spPr>
              <a:xfrm>
                <a:off x="8926565" y="4373457"/>
                <a:ext cx="962985" cy="358303"/>
              </a:xfrm>
              <a:prstGeom prst="rect">
                <a:avLst/>
              </a:prstGeom>
              <a:solidFill>
                <a:srgbClr val="E35D5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</m:oMath>
                  </m:oMathPara>
                </a14:m>
                <a:endParaRPr lang="de-DE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69880A-B6D9-42F7-949E-C29801B5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565" y="4373457"/>
                <a:ext cx="962985" cy="358303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D2C6FC-05E8-4D15-BFF9-CE7833E6F34E}"/>
              </a:ext>
            </a:extLst>
          </p:cNvPr>
          <p:cNvSpPr/>
          <p:nvPr/>
        </p:nvSpPr>
        <p:spPr>
          <a:xfrm>
            <a:off x="8478055" y="4976464"/>
            <a:ext cx="1844551" cy="95466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SHG process </a:t>
            </a:r>
            <a:endParaRPr lang="de-DE" sz="1600" dirty="0" err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DED98B-69D1-4F1F-B899-441B414E26FD}"/>
                  </a:ext>
                </a:extLst>
              </p:cNvPr>
              <p:cNvSpPr txBox="1"/>
              <p:nvPr/>
            </p:nvSpPr>
            <p:spPr>
              <a:xfrm>
                <a:off x="9023718" y="4982207"/>
                <a:ext cx="768677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</m:oMath>
                  </m:oMathPara>
                </a14:m>
                <a:endParaRPr lang="de-DE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DED98B-69D1-4F1F-B899-441B414E2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718" y="4982207"/>
                <a:ext cx="768677" cy="357534"/>
              </a:xfrm>
              <a:prstGeom prst="rect">
                <a:avLst/>
              </a:prstGeom>
              <a:blipFill>
                <a:blip r:embed="rId10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AAD54A86-AC18-4A36-AE5E-CF88655B7D30}"/>
              </a:ext>
            </a:extLst>
          </p:cNvPr>
          <p:cNvSpPr/>
          <p:nvPr/>
        </p:nvSpPr>
        <p:spPr>
          <a:xfrm>
            <a:off x="7717340" y="3256560"/>
            <a:ext cx="1521430" cy="571261"/>
          </a:xfrm>
          <a:prstGeom prst="star12">
            <a:avLst>
              <a:gd name="adj" fmla="val 36049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New !</a:t>
            </a:r>
            <a:endParaRPr lang="de-DE" sz="16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8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D710-68E2-4AFF-8519-85C812AF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differentiable model of NEPAL laser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7C12-11CD-4511-8A9E-5AA49EE27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NEPAL Front-end composed by modules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AC38-CE76-4ECF-AF76-B4E03A25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  <p:pic>
        <p:nvPicPr>
          <p:cNvPr id="34" name="Content Placeholder 13">
            <a:extLst>
              <a:ext uri="{FF2B5EF4-FFF2-40B4-BE49-F238E27FC236}">
                <a16:creationId xmlns:a16="http://schemas.microsoft.com/office/drawing/2014/main" id="{2941CA67-C62E-4A35-B038-00352684A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772903"/>
            <a:ext cx="11376025" cy="770251"/>
          </a:xfr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F913B329-C995-4DAB-90A0-1533AB927122}"/>
              </a:ext>
            </a:extLst>
          </p:cNvPr>
          <p:cNvGrpSpPr/>
          <p:nvPr/>
        </p:nvGrpSpPr>
        <p:grpSpPr>
          <a:xfrm>
            <a:off x="1991544" y="3313234"/>
            <a:ext cx="6768752" cy="1921164"/>
            <a:chOff x="741394" y="1353000"/>
            <a:chExt cx="7010790" cy="207600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64C5E17-66B2-4B2D-86D8-FCEFB7CB544F}"/>
                </a:ext>
              </a:extLst>
            </p:cNvPr>
            <p:cNvSpPr/>
            <p:nvPr/>
          </p:nvSpPr>
          <p:spPr>
            <a:xfrm>
              <a:off x="741394" y="1353000"/>
              <a:ext cx="7010790" cy="2076000"/>
            </a:xfrm>
            <a:prstGeom prst="roundRect">
              <a:avLst/>
            </a:prstGeom>
            <a:solidFill>
              <a:schemeClr val="accent3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Laser system Module</a:t>
              </a:r>
              <a:endParaRPr lang="de-DE" sz="1600" dirty="0" err="1">
                <a:solidFill>
                  <a:schemeClr val="bg1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9496321-40DF-4018-BD1A-395785F4920F}"/>
                </a:ext>
              </a:extLst>
            </p:cNvPr>
            <p:cNvGrpSpPr/>
            <p:nvPr/>
          </p:nvGrpSpPr>
          <p:grpSpPr>
            <a:xfrm>
              <a:off x="983432" y="2067537"/>
              <a:ext cx="6491431" cy="898830"/>
              <a:chOff x="933190" y="4043913"/>
              <a:chExt cx="6491431" cy="89883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4FDBF61A-D475-4EFD-AC63-9E85AC7DE15E}"/>
                  </a:ext>
                </a:extLst>
              </p:cNvPr>
              <p:cNvSpPr/>
              <p:nvPr/>
            </p:nvSpPr>
            <p:spPr>
              <a:xfrm>
                <a:off x="4905670" y="4043915"/>
                <a:ext cx="1190330" cy="897253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Module N-1</a:t>
                </a: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754CDBE8-E4D4-4176-A83A-B399113262B3}"/>
                  </a:ext>
                </a:extLst>
              </p:cNvPr>
              <p:cNvSpPr/>
              <p:nvPr/>
            </p:nvSpPr>
            <p:spPr>
              <a:xfrm>
                <a:off x="3583512" y="4043915"/>
                <a:ext cx="1190330" cy="897253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Module …</a:t>
                </a: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6C8BA452-AD82-4853-BA43-83F11971860E}"/>
                  </a:ext>
                </a:extLst>
              </p:cNvPr>
              <p:cNvSpPr/>
              <p:nvPr/>
            </p:nvSpPr>
            <p:spPr>
              <a:xfrm>
                <a:off x="2261811" y="4043914"/>
                <a:ext cx="1190330" cy="897253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Module 2</a:t>
                </a: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8BCA12BB-7880-4EA2-959F-2E509AA4116A}"/>
                  </a:ext>
                </a:extLst>
              </p:cNvPr>
              <p:cNvSpPr/>
              <p:nvPr/>
            </p:nvSpPr>
            <p:spPr>
              <a:xfrm>
                <a:off x="933190" y="4043913"/>
                <a:ext cx="1190330" cy="897253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Module 1</a:t>
                </a: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FEB347BE-9442-42C2-8A6C-47F80CB8CE39}"/>
                  </a:ext>
                </a:extLst>
              </p:cNvPr>
              <p:cNvSpPr/>
              <p:nvPr/>
            </p:nvSpPr>
            <p:spPr>
              <a:xfrm>
                <a:off x="6234291" y="4045490"/>
                <a:ext cx="1190330" cy="897253"/>
              </a:xfrm>
              <a:prstGeom prst="round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Module N</a:t>
                </a:r>
              </a:p>
            </p:txBody>
          </p:sp>
        </p:grp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2379376-6EDC-4556-98E8-FF60CAC8B63A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1271464" y="4389644"/>
            <a:ext cx="953762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254926-4145-42D8-97DF-DF87F590803F}"/>
                  </a:ext>
                </a:extLst>
              </p:cNvPr>
              <p:cNvSpPr/>
              <p:nvPr/>
            </p:nvSpPr>
            <p:spPr>
              <a:xfrm>
                <a:off x="8760296" y="3681440"/>
                <a:ext cx="17518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Output pulse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254926-4145-42D8-97DF-DF87F5908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96" y="3681440"/>
                <a:ext cx="1751856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2FB6B55-F595-4EE8-8045-45491E4F3926}"/>
              </a:ext>
            </a:extLst>
          </p:cNvPr>
          <p:cNvCxnSpPr>
            <a:cxnSpLocks/>
            <a:stCxn id="85" idx="3"/>
          </p:cNvCxnSpPr>
          <p:nvPr/>
        </p:nvCxnSpPr>
        <p:spPr>
          <a:xfrm flipV="1">
            <a:off x="8492549" y="4389646"/>
            <a:ext cx="1187002" cy="14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05B827-E569-4EF3-838B-35DBB4AF5605}"/>
                  </a:ext>
                </a:extLst>
              </p:cNvPr>
              <p:cNvSpPr/>
              <p:nvPr/>
            </p:nvSpPr>
            <p:spPr>
              <a:xfrm>
                <a:off x="177228" y="3681440"/>
                <a:ext cx="17518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Input pulse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05B827-E569-4EF3-838B-35DBB4AF5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8" y="3681440"/>
                <a:ext cx="1751856" cy="646331"/>
              </a:xfrm>
              <a:prstGeom prst="rect">
                <a:avLst/>
              </a:prstGeom>
              <a:blipFill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>
            <a:extLst>
              <a:ext uri="{FF2B5EF4-FFF2-40B4-BE49-F238E27FC236}">
                <a16:creationId xmlns:a16="http://schemas.microsoft.com/office/drawing/2014/main" id="{B006B3AA-8174-470B-884E-DD9AB8D55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2" y="53010"/>
            <a:ext cx="4434354" cy="678512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30702A9-952F-4D8B-AA25-6DD09256B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"/>
          <a:stretch/>
        </p:blipFill>
        <p:spPr>
          <a:xfrm>
            <a:off x="4569054" y="-173288"/>
            <a:ext cx="7555635" cy="67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D710-68E2-4AFF-8519-85C812AF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differentiable model of NEPAL laser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7C12-11CD-4511-8A9E-5AA49EE27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Forward pass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AC38-CE76-4ECF-AF76-B4E03A25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  <p:pic>
        <p:nvPicPr>
          <p:cNvPr id="34" name="Content Placeholder 13">
            <a:extLst>
              <a:ext uri="{FF2B5EF4-FFF2-40B4-BE49-F238E27FC236}">
                <a16:creationId xmlns:a16="http://schemas.microsoft.com/office/drawing/2014/main" id="{2941CA67-C62E-4A35-B038-00352684A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772903"/>
            <a:ext cx="11376025" cy="7702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290BE3-09E1-46E6-B0E8-2EE40DE1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953610"/>
            <a:ext cx="8208912" cy="33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E991EDF1-0FBD-4AE7-A2C2-24E88534AD41}"/>
              </a:ext>
            </a:extLst>
          </p:cNvPr>
          <p:cNvCxnSpPr>
            <a:cxnSpLocks/>
            <a:stCxn id="133" idx="2"/>
            <a:endCxn id="131" idx="2"/>
          </p:cNvCxnSpPr>
          <p:nvPr/>
        </p:nvCxnSpPr>
        <p:spPr>
          <a:xfrm rot="5400000">
            <a:off x="5575649" y="468754"/>
            <a:ext cx="12700" cy="4126760"/>
          </a:xfrm>
          <a:prstGeom prst="curvedConnector3">
            <a:avLst>
              <a:gd name="adj1" fmla="val 3940543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468CB5-5658-4223-A437-C79D9C1D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differentiable model of NEPAL laser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925C4-8EDE-4646-B934-9D510EBEC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Backward pass</a:t>
            </a:r>
            <a:endParaRPr lang="de-DE" dirty="0"/>
          </a:p>
          <a:p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87A56-1A8E-4B94-953E-7413C1E4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Laser pulse shaping | Denis Ilia, 21.07.2025 | OPAL-FEL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068F0521-E7BD-418A-A7F7-6DCCC2E2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4521"/>
            <a:ext cx="5994401" cy="3596641"/>
          </a:xfrm>
          <a:prstGeom prst="rect">
            <a:avLst/>
          </a:prstGeom>
        </p:spPr>
      </p:pic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A287C2D-5A4A-4090-94C3-9613ECBB63E4}"/>
              </a:ext>
            </a:extLst>
          </p:cNvPr>
          <p:cNvSpPr/>
          <p:nvPr/>
        </p:nvSpPr>
        <p:spPr>
          <a:xfrm>
            <a:off x="4801726" y="1520163"/>
            <a:ext cx="1799265" cy="59465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Differentiable model</a:t>
            </a:r>
            <a:endParaRPr lang="de-DE" dirty="0" err="1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FA3A42D-FF97-43BC-B181-B0D0B9910267}"/>
              </a:ext>
            </a:extLst>
          </p:cNvPr>
          <p:cNvCxnSpPr>
            <a:cxnSpLocks/>
            <a:endCxn id="129" idx="1"/>
          </p:cNvCxnSpPr>
          <p:nvPr/>
        </p:nvCxnSpPr>
        <p:spPr>
          <a:xfrm>
            <a:off x="3832891" y="1817489"/>
            <a:ext cx="96883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9E4FEA8D-09ED-44A6-9732-5F59A1835CA0}"/>
                  </a:ext>
                </a:extLst>
              </p:cNvPr>
              <p:cNvSpPr txBox="1"/>
              <p:nvPr/>
            </p:nvSpPr>
            <p:spPr>
              <a:xfrm>
                <a:off x="2751041" y="1608804"/>
                <a:ext cx="15224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Filter settings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9E4FEA8D-09ED-44A6-9732-5F59A1835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41" y="1608804"/>
                <a:ext cx="1522455" cy="923330"/>
              </a:xfrm>
              <a:prstGeom prst="rect">
                <a:avLst/>
              </a:prstGeom>
              <a:blipFill>
                <a:blip r:embed="rId3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8DE8011-6CA9-4328-8645-D8911D2F2BE3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6600991" y="1817489"/>
            <a:ext cx="10380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F354013-9003-4025-BBD7-DF410BEFB600}"/>
                  </a:ext>
                </a:extLst>
              </p:cNvPr>
              <p:cNvSpPr txBox="1"/>
              <p:nvPr/>
            </p:nvSpPr>
            <p:spPr>
              <a:xfrm>
                <a:off x="6877801" y="1933843"/>
                <a:ext cx="1522455" cy="598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Output pulse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F354013-9003-4025-BBD7-DF410BEF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01" y="1933843"/>
                <a:ext cx="1522455" cy="598291"/>
              </a:xfrm>
              <a:prstGeom prst="rect">
                <a:avLst/>
              </a:prstGeom>
              <a:blipFill>
                <a:blip r:embed="rId4"/>
                <a:stretch>
                  <a:fillRect l="-2000" t="-5102" r="-2000" b="-40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EFD6919-39CE-4692-83CD-978C1558B748}"/>
                  </a:ext>
                </a:extLst>
              </p:cNvPr>
              <p:cNvSpPr txBox="1"/>
              <p:nvPr/>
            </p:nvSpPr>
            <p:spPr>
              <a:xfrm>
                <a:off x="7959650" y="1611279"/>
                <a:ext cx="3702333" cy="41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𝑡𝑎𝑟𝑔𝑒𝑡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BEFD6919-39CE-4692-83CD-978C1558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50" y="1611279"/>
                <a:ext cx="3702333" cy="419198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" name="Picture 142">
            <a:extLst>
              <a:ext uri="{FF2B5EF4-FFF2-40B4-BE49-F238E27FC236}">
                <a16:creationId xmlns:a16="http://schemas.microsoft.com/office/drawing/2014/main" id="{F4482B02-F63D-44B6-9DF9-A41F95BD3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6" y="3050230"/>
            <a:ext cx="5880523" cy="3528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7F6AF0-30E0-4C27-84FF-203CB1BC3880}"/>
                  </a:ext>
                </a:extLst>
              </p:cNvPr>
              <p:cNvSpPr txBox="1"/>
              <p:nvPr/>
            </p:nvSpPr>
            <p:spPr>
              <a:xfrm>
                <a:off x="4490314" y="2798754"/>
                <a:ext cx="2422087" cy="338888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7F6AF0-30E0-4C27-84FF-203CB1BC3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14" y="2798754"/>
                <a:ext cx="2422087" cy="338888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  <a:ln w="28575"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47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14A9-6738-482B-A924-780606E8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to real systems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9A723-950A-4F74-ACEC-F5E856E26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Gradient-based feedback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A69FE-D320-4423-8BE5-669ECAA8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Laser pulse shaping | Denis Ilia, 21.07.2025 | OPAL-FEL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B983C5-B346-46CE-9FE1-55109A52A844}"/>
              </a:ext>
            </a:extLst>
          </p:cNvPr>
          <p:cNvSpPr/>
          <p:nvPr/>
        </p:nvSpPr>
        <p:spPr>
          <a:xfrm>
            <a:off x="1127448" y="3919782"/>
            <a:ext cx="2016224" cy="10441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Laser system</a:t>
            </a:r>
            <a:endParaRPr lang="de-DE" sz="1600" b="1" dirty="0" err="1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2652C5-2C5F-42D8-82B8-1B9B56A13036}"/>
              </a:ext>
            </a:extLst>
          </p:cNvPr>
          <p:cNvSpPr/>
          <p:nvPr/>
        </p:nvSpPr>
        <p:spPr>
          <a:xfrm>
            <a:off x="4079780" y="3397724"/>
            <a:ext cx="6594274" cy="208823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Differentiable laser model</a:t>
            </a:r>
            <a:endParaRPr lang="de-DE" sz="1600" b="1" dirty="0" err="1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01E0B3-B9FE-4602-843A-5BCA7E204082}"/>
              </a:ext>
            </a:extLst>
          </p:cNvPr>
          <p:cNvSpPr/>
          <p:nvPr/>
        </p:nvSpPr>
        <p:spPr>
          <a:xfrm>
            <a:off x="6035158" y="4040680"/>
            <a:ext cx="1988109" cy="10063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Model tuning</a:t>
            </a:r>
            <a:endParaRPr lang="de-DE" sz="1600" b="1" dirty="0" err="1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4B99E5-5854-42B3-AEA0-A67DCA9BF61A}"/>
              </a:ext>
            </a:extLst>
          </p:cNvPr>
          <p:cNvSpPr/>
          <p:nvPr/>
        </p:nvSpPr>
        <p:spPr>
          <a:xfrm>
            <a:off x="8279925" y="4040680"/>
            <a:ext cx="1988109" cy="10013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Filter tuning</a:t>
            </a:r>
            <a:endParaRPr lang="de-DE" sz="1600" b="1" dirty="0" err="1">
              <a:solidFill>
                <a:schemeClr val="bg1"/>
              </a:solidFill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22C1799-7836-4EF3-A455-0852CE22AFE3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 flipH="1">
            <a:off x="1127448" y="4441840"/>
            <a:ext cx="9546606" cy="12700"/>
          </a:xfrm>
          <a:prstGeom prst="bentConnector5">
            <a:avLst>
              <a:gd name="adj1" fmla="val -2395"/>
              <a:gd name="adj2" fmla="val 10021386"/>
              <a:gd name="adj3" fmla="val 106286"/>
            </a:avLst>
          </a:prstGeom>
          <a:ln w="57150">
            <a:solidFill>
              <a:srgbClr val="E35D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A85BDA-0529-4921-9D3B-0FC42FF5965D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3143672" y="4441840"/>
            <a:ext cx="93610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9521BD-D8B6-4290-8AD6-E41DE5E07C10}"/>
                  </a:ext>
                </a:extLst>
              </p:cNvPr>
              <p:cNvSpPr txBox="1"/>
              <p:nvPr/>
            </p:nvSpPr>
            <p:spPr>
              <a:xfrm>
                <a:off x="10796879" y="4054639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</m:oMath>
                  </m:oMathPara>
                </a14:m>
                <a:endParaRPr lang="de-DE" sz="1600" b="1" dirty="0" err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9521BD-D8B6-4290-8AD6-E41DE5E0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879" y="4054639"/>
                <a:ext cx="720080" cy="338554"/>
              </a:xfrm>
              <a:prstGeom prst="rect">
                <a:avLst/>
              </a:prstGeom>
              <a:blipFill>
                <a:blip r:embed="rId2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1083E-66AA-442E-8F23-47A310F96279}"/>
                  </a:ext>
                </a:extLst>
              </p:cNvPr>
              <p:cNvSpPr txBox="1"/>
              <p:nvPr/>
            </p:nvSpPr>
            <p:spPr>
              <a:xfrm>
                <a:off x="2976543" y="4030299"/>
                <a:ext cx="1584176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m:rPr>
                          <m:lit/>
                        </m:rP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600" b="1" dirty="0" err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1083E-66AA-442E-8F23-47A310F9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43" y="4030299"/>
                <a:ext cx="1584176" cy="346826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5D36E2-2179-4A34-AC11-D190234B185E}"/>
                  </a:ext>
                </a:extLst>
              </p:cNvPr>
              <p:cNvSpPr txBox="1"/>
              <p:nvPr/>
            </p:nvSpPr>
            <p:spPr>
              <a:xfrm>
                <a:off x="4344695" y="3911338"/>
                <a:ext cx="1517714" cy="13705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de-DE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5D36E2-2179-4A34-AC11-D190234B1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95" y="3911338"/>
                <a:ext cx="1517714" cy="137051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422982-F7FB-4158-970C-320AB17A13D5}"/>
                  </a:ext>
                </a:extLst>
              </p:cNvPr>
              <p:cNvSpPr txBox="1"/>
              <p:nvPr/>
            </p:nvSpPr>
            <p:spPr>
              <a:xfrm>
                <a:off x="6096000" y="5889665"/>
                <a:ext cx="3381228" cy="365421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𝑚𝑜𝑑𝑒𝑙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422982-F7FB-4158-970C-320AB17A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89665"/>
                <a:ext cx="3381228" cy="365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3C3CDD-FD46-426F-91B9-3D81C17606FD}"/>
                  </a:ext>
                </a:extLst>
              </p:cNvPr>
              <p:cNvSpPr txBox="1"/>
              <p:nvPr/>
            </p:nvSpPr>
            <p:spPr>
              <a:xfrm>
                <a:off x="8220237" y="2852936"/>
                <a:ext cx="3564395" cy="470450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𝑚𝑜𝑑𝑒𝑙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𝑡𝑎𝑟𝑔𝑒𝑡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3C3CDD-FD46-426F-91B9-3D81C1760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37" y="2852936"/>
                <a:ext cx="3564395" cy="470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F6F88588-99A2-409A-B46E-D3C339117ADD}"/>
              </a:ext>
            </a:extLst>
          </p:cNvPr>
          <p:cNvSpPr/>
          <p:nvPr/>
        </p:nvSpPr>
        <p:spPr>
          <a:xfrm>
            <a:off x="7645060" y="4707946"/>
            <a:ext cx="289405" cy="276975"/>
          </a:xfrm>
          <a:prstGeom prst="arc">
            <a:avLst>
              <a:gd name="adj1" fmla="val 17444703"/>
              <a:gd name="adj2" fmla="val 15550122"/>
            </a:avLst>
          </a:prstGeom>
          <a:ln w="57150">
            <a:solidFill>
              <a:schemeClr val="accent2"/>
            </a:solidFill>
            <a:head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205483C-FCF0-4507-BFE8-E5748EFA8485}"/>
              </a:ext>
            </a:extLst>
          </p:cNvPr>
          <p:cNvSpPr/>
          <p:nvPr/>
        </p:nvSpPr>
        <p:spPr>
          <a:xfrm>
            <a:off x="9857733" y="4707946"/>
            <a:ext cx="289405" cy="276975"/>
          </a:xfrm>
          <a:prstGeom prst="arc">
            <a:avLst>
              <a:gd name="adj1" fmla="val 17444703"/>
              <a:gd name="adj2" fmla="val 15550122"/>
            </a:avLst>
          </a:prstGeom>
          <a:ln w="57150">
            <a:solidFill>
              <a:schemeClr val="accent2"/>
            </a:solidFill>
            <a:head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C6A2FE-E995-4EF0-B4B9-8D831778573B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786614" y="4984921"/>
            <a:ext cx="0" cy="90474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40AC6A-50CE-482E-AC77-2FBD2D71EE12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0002435" y="3323386"/>
            <a:ext cx="0" cy="1523047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48BB0A1-97C6-4AFA-9B93-9708DD20A990}"/>
              </a:ext>
            </a:extLst>
          </p:cNvPr>
          <p:cNvSpPr/>
          <p:nvPr/>
        </p:nvSpPr>
        <p:spPr>
          <a:xfrm>
            <a:off x="3950958" y="2671894"/>
            <a:ext cx="2336022" cy="5499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Training data pairs for local model tuning</a:t>
            </a:r>
            <a:endParaRPr lang="de-DE" sz="14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E060EF3-25FE-4972-A478-34ABDE398096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5103552" y="3160815"/>
            <a:ext cx="0" cy="75052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6BC364-BDEB-4175-91F7-C79C2674B491}"/>
                  </a:ext>
                </a:extLst>
              </p:cNvPr>
              <p:cNvSpPr txBox="1"/>
              <p:nvPr/>
            </p:nvSpPr>
            <p:spPr>
              <a:xfrm>
                <a:off x="378233" y="1499567"/>
                <a:ext cx="3966462" cy="1429692"/>
              </a:xfrm>
              <a:prstGeom prst="roundRect">
                <a:avLst>
                  <a:gd name="adj" fmla="val 4007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Measured intensity profile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m:rPr>
                        <m:lit/>
                      </m:rP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Programmable filter setting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1200" b="1" dirty="0">
                    <a:solidFill>
                      <a:schemeClr val="tx1"/>
                    </a:solidFill>
                  </a:rPr>
                  <a:t> </a:t>
                </a:r>
                <a:endParaRPr lang="de-DE" sz="12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Model predicted intensity profile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𝒎𝒐𝒅𝒆𝒍</m:t>
                        </m:r>
                      </m:sub>
                    </m:sSub>
                  </m:oMath>
                </a14:m>
                <a:endParaRPr lang="en-US" sz="12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Target intensity profile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𝒕𝒂𝒓𝒈𝒆𝒕</m:t>
                        </m:r>
                      </m:sub>
                    </m:sSub>
                  </m:oMath>
                </a14:m>
                <a:endParaRPr lang="de-DE" sz="12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Model tunable parameters :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endParaRPr lang="de-DE" sz="12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b="1" dirty="0">
                  <a:solidFill>
                    <a:schemeClr val="tx1"/>
                  </a:solidFill>
                </a:endParaRPr>
              </a:p>
              <a:p>
                <a:r>
                  <a:rPr lang="en-US" sz="1200" b="1" dirty="0">
                    <a:solidFill>
                      <a:schemeClr val="tx1"/>
                    </a:solidFill>
                  </a:rPr>
                  <a:t>a</a:t>
                </a:r>
                <a:r>
                  <a:rPr lang="de-DE" sz="1200" b="1" dirty="0">
                    <a:solidFill>
                      <a:schemeClr val="tx1"/>
                    </a:solidFill>
                  </a:rPr>
                  <a:t>t </a:t>
                </a:r>
                <a:r>
                  <a:rPr lang="de-DE" sz="1200" b="1" dirty="0" err="1">
                    <a:solidFill>
                      <a:schemeClr val="tx1"/>
                    </a:solidFill>
                  </a:rPr>
                  <a:t>n</a:t>
                </a:r>
                <a:r>
                  <a:rPr lang="de-DE" sz="1200" b="1" baseline="30000" dirty="0" err="1">
                    <a:solidFill>
                      <a:schemeClr val="tx1"/>
                    </a:solidFill>
                  </a:rPr>
                  <a:t>th</a:t>
                </a:r>
                <a:r>
                  <a:rPr lang="de-DE" sz="12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1200" b="1" dirty="0" err="1">
                    <a:solidFill>
                      <a:schemeClr val="tx1"/>
                    </a:solidFill>
                  </a:rPr>
                  <a:t>iteration</a:t>
                </a:r>
                <a:endParaRPr lang="de-DE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6BC364-BDEB-4175-91F7-C79C2674B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3" y="1499567"/>
                <a:ext cx="3966462" cy="1429692"/>
              </a:xfrm>
              <a:prstGeom prst="roundRect">
                <a:avLst>
                  <a:gd name="adj" fmla="val 4007"/>
                </a:avLst>
              </a:prstGeom>
              <a:blipFill>
                <a:blip r:embed="rId7"/>
                <a:stretch>
                  <a:fillRect b="-12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7F6721-1B83-4B2B-A3CA-55F012DC8BC6}"/>
              </a:ext>
            </a:extLst>
          </p:cNvPr>
          <p:cNvCxnSpPr>
            <a:stCxn id="27" idx="3"/>
          </p:cNvCxnSpPr>
          <p:nvPr/>
        </p:nvCxnSpPr>
        <p:spPr>
          <a:xfrm>
            <a:off x="10674054" y="4441840"/>
            <a:ext cx="842905" cy="0"/>
          </a:xfrm>
          <a:prstGeom prst="straightConnector1">
            <a:avLst/>
          </a:prstGeom>
          <a:ln w="57150">
            <a:solidFill>
              <a:srgbClr val="E35D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5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174B-5777-4D73-8485-87695307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experiment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6FB2B-E12F-40B8-AB68-48C59E037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Gradient-based feedback run on a “sandbox” laser</a:t>
            </a:r>
            <a:endParaRPr lang="de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C6168D-1C29-49C7-AD10-815890224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541595"/>
            <a:ext cx="11376025" cy="474001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86B1-D974-42CD-82FE-D94AEF50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Laser pulse shaping | Denis Ilia, 21.07.2025 | OPAL-FEL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998404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638</Words>
  <Application>Microsoft Office PowerPoint</Application>
  <PresentationFormat>Widescreen</PresentationFormat>
  <Paragraphs>159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DesySans Office</vt:lpstr>
      <vt:lpstr>Segoe UI Emoji</vt:lpstr>
      <vt:lpstr>DESY</vt:lpstr>
      <vt:lpstr>OPAL-FEL</vt:lpstr>
      <vt:lpstr>The laser system</vt:lpstr>
      <vt:lpstr>A differentiable model of (our) laser</vt:lpstr>
      <vt:lpstr>The simulation toolkit</vt:lpstr>
      <vt:lpstr>A differentiable model of NEPAL laser</vt:lpstr>
      <vt:lpstr>A differentiable model of NEPAL laser</vt:lpstr>
      <vt:lpstr>A differentiable model of NEPAL laser</vt:lpstr>
      <vt:lpstr>Adapting to real systems</vt:lpstr>
      <vt:lpstr>A simple experiment</vt:lpstr>
      <vt:lpstr>Including SHG processes</vt:lpstr>
      <vt:lpstr>A differentiable model of NEPAL laser with FHG</vt:lpstr>
      <vt:lpstr>Conclusion</vt:lpstr>
      <vt:lpstr>Thank you</vt:lpstr>
      <vt:lpstr>Extra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OPAL-FEL</dc:title>
  <dc:creator>Ilia, Denis</dc:creator>
  <cp:lastModifiedBy>Ilia, Denis</cp:lastModifiedBy>
  <cp:revision>196</cp:revision>
  <dcterms:created xsi:type="dcterms:W3CDTF">2024-01-12T08:12:40Z</dcterms:created>
  <dcterms:modified xsi:type="dcterms:W3CDTF">2025-07-21T09:33:36Z</dcterms:modified>
</cp:coreProperties>
</file>