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93" r:id="rId2"/>
    <p:sldId id="318" r:id="rId3"/>
    <p:sldId id="319" r:id="rId4"/>
    <p:sldId id="328" r:id="rId5"/>
    <p:sldId id="323" r:id="rId6"/>
    <p:sldId id="324" r:id="rId7"/>
    <p:sldId id="326" r:id="rId8"/>
    <p:sldId id="327" r:id="rId9"/>
    <p:sldId id="330" r:id="rId10"/>
    <p:sldId id="333" r:id="rId11"/>
    <p:sldId id="331" r:id="rId12"/>
    <p:sldId id="33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5" userDrawn="1">
          <p15:clr>
            <a:srgbClr val="A4A3A4"/>
          </p15:clr>
        </p15:guide>
        <p15:guide id="2" pos="3727" userDrawn="1">
          <p15:clr>
            <a:srgbClr val="A4A3A4"/>
          </p15:clr>
        </p15:guide>
        <p15:guide id="3" pos="3953" userDrawn="1">
          <p15:clr>
            <a:srgbClr val="A4A3A4"/>
          </p15:clr>
        </p15:guide>
        <p15:guide id="4" pos="7287" userDrawn="1">
          <p15:clr>
            <a:srgbClr val="A4A3A4"/>
          </p15:clr>
        </p15:guide>
        <p15:guide id="5" pos="393" userDrawn="1">
          <p15:clr>
            <a:srgbClr val="A4A3A4"/>
          </p15:clr>
        </p15:guide>
        <p15:guide id="6" orient="horz" pos="37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BC7A"/>
    <a:srgbClr val="0D1546"/>
    <a:srgbClr val="007ECE"/>
    <a:srgbClr val="F39200"/>
    <a:srgbClr val="0000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5658" autoAdjust="0"/>
  </p:normalViewPr>
  <p:slideViewPr>
    <p:cSldViewPr snapToGrid="0" showGuides="1">
      <p:cViewPr varScale="1">
        <p:scale>
          <a:sx n="164" d="100"/>
          <a:sy n="164" d="100"/>
        </p:scale>
        <p:origin x="172" y="100"/>
      </p:cViewPr>
      <p:guideLst>
        <p:guide orient="horz" pos="1275"/>
        <p:guide pos="3727"/>
        <p:guide pos="3953"/>
        <p:guide pos="7287"/>
        <p:guide pos="393"/>
        <p:guide orient="horz" pos="37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8" d="100"/>
          <a:sy n="98" d="100"/>
        </p:scale>
        <p:origin x="359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0AC80-9589-41A1-8ED2-EC2076B0E8E8}" type="datetimeFigureOut">
              <a:rPr lang="de-DE" smtClean="0"/>
              <a:t>21.07.2025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3A726-01A3-41A5-8C71-74C8A626EA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161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92030-5346-4222-B1C0-77ABA51E04BA}" type="datetimeFigureOut">
              <a:rPr lang="de-DE" smtClean="0"/>
              <a:t>21.07.2025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B39C8-6D5D-40E8-8D83-C1E41A39F5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38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5428F9-9CEF-431F-8842-84CDA7CEA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119" y="2523814"/>
            <a:ext cx="1422341" cy="1422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5" y="771527"/>
            <a:ext cx="1423988" cy="1422341"/>
          </a:xfrm>
          <a:prstGeom prst="rect">
            <a:avLst/>
          </a:prstGeom>
        </p:spPr>
      </p:pic>
      <p:pic>
        <p:nvPicPr>
          <p:cNvPr id="14" name="Grafik 7" descr="Logo Helmholtz">
            <a:extLst>
              <a:ext uri="{FF2B5EF4-FFF2-40B4-BE49-F238E27FC236}">
                <a16:creationId xmlns:a16="http://schemas.microsoft.com/office/drawing/2014/main" id="{93AFB185-EF8C-4D52-81A6-0C08890956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5" y="4276101"/>
            <a:ext cx="1345038" cy="18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7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02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03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22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116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1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3"/>
            <a:ext cx="10944224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35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2403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70003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00823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3756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1460824"/>
            <a:ext cx="10944224" cy="4452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377083" y="293577"/>
            <a:ext cx="514351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600" noProof="0" smtClean="0"/>
              <a:pPr algn="r"/>
              <a:t>‹#›</a:t>
            </a:fld>
            <a:endParaRPr lang="en-US" sz="1600" noProof="0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23889" y="339297"/>
            <a:ext cx="52927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6275389" y="339297"/>
            <a:ext cx="52927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5930EC-8340-497F-A71B-B2C4DE78AE9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108836" y="6337008"/>
            <a:ext cx="53649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3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14000"/>
        </a:lnSpc>
        <a:spcBef>
          <a:spcPts val="1800"/>
        </a:spcBef>
        <a:buClr>
          <a:schemeClr val="bg2"/>
        </a:buClr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188" algn="l" defTabSz="914400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03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180975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75" userDrawn="1">
          <p15:clr>
            <a:srgbClr val="F26B43"/>
          </p15:clr>
        </p15:guide>
        <p15:guide id="2" pos="3727" userDrawn="1">
          <p15:clr>
            <a:srgbClr val="F26B43"/>
          </p15:clr>
        </p15:guide>
        <p15:guide id="3" pos="3953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080" y="3429000"/>
            <a:ext cx="8039624" cy="911860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Meng Cai</a:t>
            </a:r>
            <a:endParaRPr lang="en-US" altLang="zh-C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21.07.2025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541BA2-413C-4E2D-8660-43A816E671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260" y="1181736"/>
            <a:ext cx="10264140" cy="1050925"/>
          </a:xfrm>
        </p:spPr>
        <p:txBody>
          <a:bodyPr/>
          <a:lstStyle/>
          <a:p>
            <a:br>
              <a:rPr lang="en-US" altLang="zh-CN" dirty="0"/>
            </a:br>
            <a:br>
              <a:rPr lang="en-US" altLang="zh-CN" dirty="0"/>
            </a:br>
            <a:r>
              <a:rPr lang="en-US" altLang="zh-CN" dirty="0"/>
              <a:t>OPAL-FEL meeting: </a:t>
            </a:r>
            <a:br>
              <a:rPr lang="en-US" altLang="zh-CN" dirty="0"/>
            </a:br>
            <a:r>
              <a:rPr lang="en-US" altLang="zh-CN" dirty="0"/>
              <a:t>Progress Updates on Photoinjector Optimization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0916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2572E-85E4-463D-A73E-657C05B86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2CD79-F836-441F-8A5D-86BF23C63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460825"/>
            <a:ext cx="10944224" cy="2029136"/>
          </a:xfrm>
        </p:spPr>
        <p:txBody>
          <a:bodyPr/>
          <a:lstStyle/>
          <a:p>
            <a:r>
              <a:rPr lang="en-US" altLang="zh-CN" dirty="0"/>
              <a:t>Simulation Database of </a:t>
            </a:r>
            <a:r>
              <a:rPr lang="en-US" altLang="zh-CN" dirty="0" err="1"/>
              <a:t>EuXFEL</a:t>
            </a:r>
            <a:r>
              <a:rPr lang="en-US" altLang="zh-CN" dirty="0"/>
              <a:t> and PITZ Established for Machine Learning Applications</a:t>
            </a:r>
          </a:p>
          <a:p>
            <a:r>
              <a:rPr lang="en-US" altLang="zh-CN" dirty="0"/>
              <a:t>Emittance Optimization and Performance Analysis for </a:t>
            </a:r>
            <a:r>
              <a:rPr lang="en-US" altLang="zh-CN" dirty="0" err="1"/>
              <a:t>EuXFEL</a:t>
            </a:r>
            <a:r>
              <a:rPr lang="en-US" altLang="zh-CN" dirty="0"/>
              <a:t> and PITZ</a:t>
            </a:r>
          </a:p>
          <a:p>
            <a:r>
              <a:rPr lang="en-US" altLang="zh-CN" dirty="0"/>
              <a:t>Characterization and Validation of Bunch Length Dynamics</a:t>
            </a:r>
            <a:endParaRPr lang="zh-CN" altLang="en-US" dirty="0"/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24671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C60BE-7D79-418D-A5B0-4F7EB9217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35" y="595230"/>
            <a:ext cx="10956924" cy="375658"/>
          </a:xfrm>
        </p:spPr>
        <p:txBody>
          <a:bodyPr/>
          <a:lstStyle/>
          <a:p>
            <a:r>
              <a:rPr lang="en-US" altLang="zh-CN" dirty="0"/>
              <a:t>Backup slides</a:t>
            </a:r>
            <a:endParaRPr lang="zh-CN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C714D3-C7DE-4149-9114-8C1B15CF2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890" y="657521"/>
            <a:ext cx="4167609" cy="28170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594ABC-AE99-4443-927B-F48787CC0903}"/>
              </a:ext>
            </a:extLst>
          </p:cNvPr>
          <p:cNvSpPr txBox="1"/>
          <p:nvPr/>
        </p:nvSpPr>
        <p:spPr>
          <a:xfrm>
            <a:off x="462613" y="4609922"/>
            <a:ext cx="1713185" cy="3756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/>
              <a:t>5 </a:t>
            </a:r>
            <a:r>
              <a:rPr lang="en-US" altLang="zh-CN" sz="1400" dirty="0" err="1"/>
              <a:t>ps</a:t>
            </a:r>
            <a:r>
              <a:rPr lang="en-US" altLang="zh-CN" sz="1400" dirty="0"/>
              <a:t> (rms=1.705 </a:t>
            </a:r>
            <a:r>
              <a:rPr lang="en-US" altLang="zh-CN" sz="1400" dirty="0" err="1"/>
              <a:t>ps</a:t>
            </a:r>
            <a:r>
              <a:rPr lang="en-US" altLang="zh-CN" sz="1400" dirty="0"/>
              <a:t>)</a:t>
            </a:r>
            <a:endParaRPr lang="zh-CN" altLang="en-US" sz="1400" dirty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F4690C-6742-4911-9E54-C9CB702E4BEC}"/>
              </a:ext>
            </a:extLst>
          </p:cNvPr>
          <p:cNvSpPr txBox="1"/>
          <p:nvPr/>
        </p:nvSpPr>
        <p:spPr>
          <a:xfrm>
            <a:off x="468699" y="1542968"/>
            <a:ext cx="1823543" cy="3756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/>
              <a:t>9 </a:t>
            </a:r>
            <a:r>
              <a:rPr lang="en-US" altLang="zh-CN" sz="1400" dirty="0" err="1"/>
              <a:t>ps</a:t>
            </a:r>
            <a:r>
              <a:rPr lang="en-US" altLang="zh-CN" sz="1400" dirty="0"/>
              <a:t> (rms=2.752 </a:t>
            </a:r>
            <a:r>
              <a:rPr lang="en-US" altLang="zh-CN" sz="1400" dirty="0" err="1"/>
              <a:t>ps</a:t>
            </a:r>
            <a:r>
              <a:rPr lang="en-US" altLang="zh-CN" sz="1400" dirty="0"/>
              <a:t>)</a:t>
            </a:r>
            <a:endParaRPr lang="zh-CN" altLang="en-US" sz="1400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0E67AE-D85F-4058-83CD-D4C5F8A0CF60}"/>
              </a:ext>
            </a:extLst>
          </p:cNvPr>
          <p:cNvSpPr txBox="1"/>
          <p:nvPr/>
        </p:nvSpPr>
        <p:spPr>
          <a:xfrm>
            <a:off x="7667263" y="747318"/>
            <a:ext cx="914400" cy="3756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/>
              <a:t>250 </a:t>
            </a:r>
            <a:r>
              <a:rPr lang="en-US" altLang="zh-CN" sz="1400" dirty="0" err="1"/>
              <a:t>pC</a:t>
            </a:r>
            <a:endParaRPr lang="zh-CN" altLang="en-US" sz="1400" dirty="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0EC773-98E1-4CAB-9C32-8E6FA769913F}"/>
              </a:ext>
            </a:extLst>
          </p:cNvPr>
          <p:cNvSpPr txBox="1"/>
          <p:nvPr/>
        </p:nvSpPr>
        <p:spPr>
          <a:xfrm>
            <a:off x="7423281" y="3662366"/>
            <a:ext cx="914400" cy="3756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/>
              <a:t>250 </a:t>
            </a:r>
            <a:r>
              <a:rPr lang="en-US" altLang="zh-CN" sz="1400" dirty="0" err="1"/>
              <a:t>pC</a:t>
            </a:r>
            <a:endParaRPr lang="zh-CN" altLang="en-US" sz="1400" dirty="0" err="1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BC1C07-6770-49AD-B39B-201691D6C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306" y="663682"/>
            <a:ext cx="4117186" cy="27727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D82349-0817-44FD-948D-1F753BA0B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840" y="3981375"/>
            <a:ext cx="4285768" cy="28766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165037-E5F0-4B4B-B87B-DB7CEA67C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6115" y="3804475"/>
            <a:ext cx="4485408" cy="300973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B5AD4F-8EF7-41BE-AA70-BD137EDCAE91}"/>
              </a:ext>
            </a:extLst>
          </p:cNvPr>
          <p:cNvSpPr txBox="1"/>
          <p:nvPr/>
        </p:nvSpPr>
        <p:spPr>
          <a:xfrm>
            <a:off x="2906917" y="788319"/>
            <a:ext cx="914400" cy="3756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/>
              <a:t>10 </a:t>
            </a:r>
            <a:r>
              <a:rPr lang="en-US" altLang="zh-CN" sz="1400" dirty="0" err="1"/>
              <a:t>pC</a:t>
            </a:r>
            <a:endParaRPr lang="zh-CN" altLang="en-US" sz="1400" dirty="0" err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55DE2A-6AE6-4BE1-A8A5-39D5606A4981}"/>
              </a:ext>
            </a:extLst>
          </p:cNvPr>
          <p:cNvSpPr txBox="1"/>
          <p:nvPr/>
        </p:nvSpPr>
        <p:spPr>
          <a:xfrm>
            <a:off x="3028837" y="3978791"/>
            <a:ext cx="914400" cy="3756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/>
              <a:t>10 </a:t>
            </a:r>
            <a:r>
              <a:rPr lang="en-US" altLang="zh-CN" sz="1400" dirty="0" err="1"/>
              <a:t>pC</a:t>
            </a:r>
            <a:endParaRPr lang="zh-CN" altLang="en-US" sz="1400" dirty="0" err="1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06C753-2948-4AAD-8A79-44AD02008FC4}"/>
              </a:ext>
            </a:extLst>
          </p:cNvPr>
          <p:cNvCxnSpPr/>
          <p:nvPr/>
        </p:nvCxnSpPr>
        <p:spPr>
          <a:xfrm>
            <a:off x="121920" y="3546018"/>
            <a:ext cx="120167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786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028EF-14B4-4A35-B021-628D84E5C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127" y="1034104"/>
            <a:ext cx="10944224" cy="4452615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25 </a:t>
            </a:r>
            <a:r>
              <a:rPr lang="en-US" altLang="zh-CN" dirty="0" err="1"/>
              <a:t>ps</a:t>
            </a:r>
            <a:r>
              <a:rPr lang="en-US" altLang="zh-CN" dirty="0"/>
              <a:t>, bunch charge 10 </a:t>
            </a:r>
            <a:r>
              <a:rPr lang="en-US" altLang="zh-CN" dirty="0" err="1"/>
              <a:t>pC</a:t>
            </a:r>
            <a:r>
              <a:rPr lang="en-US" altLang="zh-CN" dirty="0"/>
              <a:t> vs. without space charge</a:t>
            </a:r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24305-B751-4654-8A5C-0888D3917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558" y="2004379"/>
            <a:ext cx="6284322" cy="368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64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A30B5DAC-782F-438E-9EED-4F437F14B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637" y="2104038"/>
            <a:ext cx="3391044" cy="335931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F8C36EF-0559-4720-B253-6FB7A26F9B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578250"/>
              </p:ext>
            </p:extLst>
          </p:nvPr>
        </p:nvGraphicFramePr>
        <p:xfrm>
          <a:off x="245891" y="794003"/>
          <a:ext cx="4543420" cy="25603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498387">
                  <a:extLst>
                    <a:ext uri="{9D8B030D-6E8A-4147-A177-3AD203B41FA5}">
                      <a16:colId xmlns:a16="http://schemas.microsoft.com/office/drawing/2014/main" val="584260569"/>
                    </a:ext>
                  </a:extLst>
                </a:gridCol>
                <a:gridCol w="1544490">
                  <a:extLst>
                    <a:ext uri="{9D8B030D-6E8A-4147-A177-3AD203B41FA5}">
                      <a16:colId xmlns:a16="http://schemas.microsoft.com/office/drawing/2014/main" val="3489440196"/>
                    </a:ext>
                  </a:extLst>
                </a:gridCol>
                <a:gridCol w="1500543">
                  <a:extLst>
                    <a:ext uri="{9D8B030D-6E8A-4147-A177-3AD203B41FA5}">
                      <a16:colId xmlns:a16="http://schemas.microsoft.com/office/drawing/2014/main" val="3240545443"/>
                    </a:ext>
                  </a:extLst>
                </a:gridCol>
              </a:tblGrid>
              <a:tr h="18210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Variables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Range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Step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8638782"/>
                  </a:ext>
                </a:extLst>
              </a:tr>
              <a:tr h="18210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Laser temporal length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Flattop 5-25 </a:t>
                      </a:r>
                      <a:r>
                        <a:rPr lang="en-US" altLang="zh-CN" sz="1400" dirty="0" err="1"/>
                        <a:t>ps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 </a:t>
                      </a:r>
                      <a:r>
                        <a:rPr lang="en-US" altLang="zh-CN" sz="1400" dirty="0" err="1"/>
                        <a:t>ps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099254"/>
                  </a:ext>
                </a:extLst>
              </a:tr>
              <a:tr h="18210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Transverse spot size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0.15 - 0.3 mm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0.015 mm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236591"/>
                  </a:ext>
                </a:extLst>
              </a:tr>
              <a:tr h="18210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Gun phase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-12.5 – 12.5 deg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2.5deg, 0.5deg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806477"/>
                  </a:ext>
                </a:extLst>
              </a:tr>
              <a:tr h="18210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Solenoid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± 0.15 T – 0.3 T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0.05 T, 0.001 T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807424"/>
                  </a:ext>
                </a:extLst>
              </a:tr>
              <a:tr h="18210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Electric field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59.5268 MV/m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/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0907128"/>
                  </a:ext>
                </a:extLst>
              </a:tr>
              <a:tr h="182101">
                <a:tc>
                  <a:txBody>
                    <a:bodyPr/>
                    <a:lstStyle/>
                    <a:p>
                      <a:r>
                        <a:rPr lang="de-DE" altLang="zh-CN" sz="1400" dirty="0" err="1"/>
                        <a:t>Bunch</a:t>
                      </a:r>
                      <a:r>
                        <a:rPr lang="de-DE" altLang="zh-CN" sz="1400" dirty="0"/>
                        <a:t> </a:t>
                      </a:r>
                      <a:r>
                        <a:rPr lang="de-DE" altLang="zh-CN" sz="1400" dirty="0" err="1"/>
                        <a:t>charge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250 </a:t>
                      </a:r>
                      <a:r>
                        <a:rPr lang="en-US" altLang="zh-CN" sz="1400" dirty="0" err="1"/>
                        <a:t>pC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/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4920420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BB18AFA-0DAF-42BD-A0FD-E724769AE9A5}"/>
              </a:ext>
            </a:extLst>
          </p:cNvPr>
          <p:cNvSpPr txBox="1"/>
          <p:nvPr/>
        </p:nvSpPr>
        <p:spPr>
          <a:xfrm>
            <a:off x="319886" y="5227723"/>
            <a:ext cx="4197464" cy="132790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r>
              <a:rPr lang="en-US" altLang="zh-CN" sz="1400" dirty="0"/>
              <a:t>Total simulations: </a:t>
            </a:r>
            <a:r>
              <a:rPr lang="en-US" altLang="zh-CN" sz="1400" b="1" dirty="0"/>
              <a:t>199057</a:t>
            </a:r>
            <a:r>
              <a:rPr lang="en-US" altLang="zh-CN" sz="1400" dirty="0"/>
              <a:t> runs </a:t>
            </a:r>
            <a:r>
              <a:rPr lang="en-US" altLang="zh-CN" sz="1400" b="1" dirty="0"/>
              <a:t>*2 </a:t>
            </a:r>
            <a:r>
              <a:rPr lang="en-US" altLang="zh-CN" sz="1400" dirty="0"/>
              <a:t>facility</a:t>
            </a:r>
          </a:p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r>
              <a:rPr lang="en-US" altLang="zh-CN" sz="1400" dirty="0"/>
              <a:t>Average simulation time on Maxwell: 3 min 30 s</a:t>
            </a:r>
          </a:p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r>
              <a:rPr lang="en-US" altLang="zh-CN" sz="1400" dirty="0"/>
              <a:t>Only 24 stable nodes</a:t>
            </a:r>
          </a:p>
          <a:p>
            <a:pPr>
              <a:lnSpc>
                <a:spcPct val="112000"/>
              </a:lnSpc>
            </a:pPr>
            <a:r>
              <a:rPr lang="en-US" altLang="zh-CN" sz="1400" dirty="0"/>
              <a:t>Overall time </a:t>
            </a:r>
            <a:r>
              <a:rPr lang="zh-CN" altLang="en-US" sz="1400" dirty="0"/>
              <a:t>≈ </a:t>
            </a:r>
            <a:r>
              <a:rPr lang="en-US" altLang="zh-CN" sz="1400" dirty="0"/>
              <a:t>58,058</a:t>
            </a:r>
            <a:r>
              <a:rPr lang="zh-CN" altLang="en-US" sz="1400" dirty="0"/>
              <a:t> </a:t>
            </a:r>
            <a:r>
              <a:rPr lang="en-US" altLang="zh-CN" sz="1400" dirty="0"/>
              <a:t>min </a:t>
            </a:r>
            <a:r>
              <a:rPr lang="zh-CN" altLang="en-US" sz="1400" dirty="0"/>
              <a:t>≈ </a:t>
            </a:r>
            <a:r>
              <a:rPr lang="en-US" altLang="zh-CN" sz="1600" b="1" dirty="0">
                <a:solidFill>
                  <a:srgbClr val="FF0000"/>
                </a:solidFill>
              </a:rPr>
              <a:t>40.3</a:t>
            </a:r>
            <a:r>
              <a:rPr lang="en-US" altLang="zh-CN" sz="1400" dirty="0"/>
              <a:t> days</a:t>
            </a:r>
          </a:p>
          <a:p>
            <a:pPr>
              <a:lnSpc>
                <a:spcPct val="112000"/>
              </a:lnSpc>
            </a:pPr>
            <a:endParaRPr lang="en-US" altLang="zh-CN" sz="1400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DE91806-BB6B-43C8-8F52-32186E95E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917157"/>
              </p:ext>
            </p:extLst>
          </p:nvPr>
        </p:nvGraphicFramePr>
        <p:xfrm>
          <a:off x="606697" y="3550042"/>
          <a:ext cx="3821808" cy="152400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960476">
                  <a:extLst>
                    <a:ext uri="{9D8B030D-6E8A-4147-A177-3AD203B41FA5}">
                      <a16:colId xmlns:a16="http://schemas.microsoft.com/office/drawing/2014/main" val="584260569"/>
                    </a:ext>
                  </a:extLst>
                </a:gridCol>
                <a:gridCol w="893605">
                  <a:extLst>
                    <a:ext uri="{9D8B030D-6E8A-4147-A177-3AD203B41FA5}">
                      <a16:colId xmlns:a16="http://schemas.microsoft.com/office/drawing/2014/main" val="3489440196"/>
                    </a:ext>
                  </a:extLst>
                </a:gridCol>
                <a:gridCol w="967727">
                  <a:extLst>
                    <a:ext uri="{9D8B030D-6E8A-4147-A177-3AD203B41FA5}">
                      <a16:colId xmlns:a16="http://schemas.microsoft.com/office/drawing/2014/main" val="3834730062"/>
                    </a:ext>
                  </a:extLst>
                </a:gridCol>
              </a:tblGrid>
              <a:tr h="184508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Resolution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 err="1"/>
                        <a:t>EuXFEL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PITZ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8638782"/>
                  </a:ext>
                </a:extLst>
              </a:tr>
              <a:tr h="184508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Particle numbers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20k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/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099254"/>
                  </a:ext>
                </a:extLst>
              </a:tr>
              <a:tr h="184508">
                <a:tc>
                  <a:txBody>
                    <a:bodyPr/>
                    <a:lstStyle/>
                    <a:p>
                      <a:r>
                        <a:rPr lang="en-US" altLang="zh-CN" sz="1400" dirty="0" err="1"/>
                        <a:t>Nmin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200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/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236591"/>
                  </a:ext>
                </a:extLst>
              </a:tr>
              <a:tr h="184508">
                <a:tc>
                  <a:txBody>
                    <a:bodyPr/>
                    <a:lstStyle/>
                    <a:p>
                      <a:r>
                        <a:rPr lang="en-US" altLang="zh-CN" sz="1400" dirty="0" err="1"/>
                        <a:t>Nrad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35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50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806477"/>
                  </a:ext>
                </a:extLst>
              </a:tr>
              <a:tr h="184508">
                <a:tc>
                  <a:txBody>
                    <a:bodyPr/>
                    <a:lstStyle/>
                    <a:p>
                      <a:r>
                        <a:rPr lang="en-US" altLang="zh-CN" sz="1400" dirty="0" err="1"/>
                        <a:t>Nlong_in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70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100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980742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D7BECE2-9302-43F4-B090-44D4F1E04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69" y="322339"/>
            <a:ext cx="10956924" cy="37565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 datasets of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EuXFEL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PITZ for machine learning (Alex’ model)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A4F2902-0F73-4712-9888-F164182B5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0" t="11042" b="44206"/>
          <a:stretch/>
        </p:blipFill>
        <p:spPr>
          <a:xfrm>
            <a:off x="8485323" y="3354323"/>
            <a:ext cx="2877404" cy="343943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E44A6DE-A693-4221-A2EA-8DE9FDFA65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1" t="55719" b="10809"/>
          <a:stretch/>
        </p:blipFill>
        <p:spPr>
          <a:xfrm>
            <a:off x="8493007" y="838385"/>
            <a:ext cx="2831376" cy="253130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C4456CF-D171-4910-A1D5-3104ECB4D008}"/>
              </a:ext>
            </a:extLst>
          </p:cNvPr>
          <p:cNvSpPr/>
          <p:nvPr/>
        </p:nvSpPr>
        <p:spPr>
          <a:xfrm>
            <a:off x="10446198" y="3318879"/>
            <a:ext cx="1022282" cy="9459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zh-CN" altLang="en-US" sz="1400" dirty="0" err="1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4D2013-AACE-4771-A651-9176A8F3A459}"/>
              </a:ext>
            </a:extLst>
          </p:cNvPr>
          <p:cNvCxnSpPr>
            <a:cxnSpLocks/>
          </p:cNvCxnSpPr>
          <p:nvPr/>
        </p:nvCxnSpPr>
        <p:spPr>
          <a:xfrm flipH="1" flipV="1">
            <a:off x="7653297" y="2871364"/>
            <a:ext cx="2789060" cy="45128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9C20AF2-6E7B-4728-9CD7-000A87D497AD}"/>
              </a:ext>
            </a:extLst>
          </p:cNvPr>
          <p:cNvCxnSpPr>
            <a:cxnSpLocks/>
          </p:cNvCxnSpPr>
          <p:nvPr/>
        </p:nvCxnSpPr>
        <p:spPr>
          <a:xfrm flipH="1">
            <a:off x="7653297" y="4264810"/>
            <a:ext cx="2792902" cy="69907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294BAB3-5B31-4B54-BB26-3D04B70CEABF}"/>
              </a:ext>
            </a:extLst>
          </p:cNvPr>
          <p:cNvCxnSpPr>
            <a:cxnSpLocks/>
          </p:cNvCxnSpPr>
          <p:nvPr/>
        </p:nvCxnSpPr>
        <p:spPr>
          <a:xfrm flipH="1">
            <a:off x="6741196" y="2379555"/>
            <a:ext cx="497164" cy="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787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7CEC76-DBA0-4238-B69A-0E47DD34F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828" y="1441341"/>
            <a:ext cx="7033588" cy="4564251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C2AA6D72-789A-416E-9F62-6FCC512B6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Selected best emittance cases from the database</a:t>
            </a:r>
            <a:endParaRPr lang="zh-CN" alt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A611A2-C283-423D-9E21-AB6BFE9647FC}"/>
              </a:ext>
            </a:extLst>
          </p:cNvPr>
          <p:cNvSpPr txBox="1"/>
          <p:nvPr/>
        </p:nvSpPr>
        <p:spPr>
          <a:xfrm>
            <a:off x="604328" y="3447297"/>
            <a:ext cx="4242666" cy="14520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BSA=1.0mm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25 ps flattop, 250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(varied </a:t>
            </a:r>
            <a:r>
              <a:rPr lang="az-Cyrl-A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1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z_solenoid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ts val="2000"/>
              </a:lnSpc>
              <a:buFont typeface="Wingdings" panose="05000000000000000000" pitchFamily="2" charset="2"/>
              <a:buChar char="à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very similar best slice emittance</a:t>
            </a:r>
          </a:p>
          <a:p>
            <a:pPr marL="285750" indent="-285750">
              <a:lnSpc>
                <a:spcPts val="2000"/>
              </a:lnSpc>
              <a:buFont typeface="Wingdings" panose="05000000000000000000" pitchFamily="2" charset="2"/>
              <a:buChar char="à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close to the thermal emittance level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1F6B3C-EDE0-4F19-868C-B7D8F915309C}"/>
              </a:ext>
            </a:extLst>
          </p:cNvPr>
          <p:cNvSpPr txBox="1"/>
          <p:nvPr/>
        </p:nvSpPr>
        <p:spPr>
          <a:xfrm>
            <a:off x="604328" y="1511084"/>
            <a:ext cx="43815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rerun using 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200k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macroparticles</a:t>
            </a:r>
            <a:b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XFEL beam: downstream the first accelerating module A1</a:t>
            </a:r>
            <a:b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PITZ beam: downstream the CDS booster</a:t>
            </a:r>
            <a:endParaRPr lang="zh-CN" altLang="en-US" sz="1400" dirty="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6B960-E3E1-40D7-9857-B732E36ACC88}"/>
              </a:ext>
            </a:extLst>
          </p:cNvPr>
          <p:cNvSpPr txBox="1"/>
          <p:nvPr/>
        </p:nvSpPr>
        <p:spPr>
          <a:xfrm>
            <a:off x="5637508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endParaRPr lang="zh-CN" altLang="en-US" sz="1400" dirty="0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FD27FA-8B21-4CAE-8D25-32E0640CB687}"/>
              </a:ext>
            </a:extLst>
          </p:cNvPr>
          <p:cNvSpPr txBox="1"/>
          <p:nvPr/>
        </p:nvSpPr>
        <p:spPr>
          <a:xfrm>
            <a:off x="7798770" y="4173315"/>
            <a:ext cx="2189887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>
                <a:solidFill>
                  <a:srgbClr val="7ABC7A"/>
                </a:solidFill>
              </a:rPr>
              <a:t>thermal emittance</a:t>
            </a:r>
            <a:endParaRPr lang="zh-CN" altLang="en-US" sz="1400" dirty="0" err="1">
              <a:solidFill>
                <a:srgbClr val="7ABC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39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767AE-8B1A-45A2-83DE-0E3F4AA82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Selected other cases from the database</a:t>
            </a:r>
            <a:endParaRPr lang="zh-CN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42B016-AFBB-42A5-82A0-1D7BA4FEF46D}"/>
              </a:ext>
            </a:extLst>
          </p:cNvPr>
          <p:cNvSpPr txBox="1"/>
          <p:nvPr/>
        </p:nvSpPr>
        <p:spPr>
          <a:xfrm>
            <a:off x="349683" y="1347230"/>
            <a:ext cx="43815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rerun using 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200k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macroparticles</a:t>
            </a:r>
            <a:b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XFEL beam: downstream the first accelerating module A1</a:t>
            </a:r>
            <a:b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PITZ beam: downstream the CDS booster</a:t>
            </a:r>
            <a:endParaRPr lang="zh-CN" altLang="en-US" sz="1400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25EE2A-48BE-4E67-B692-F05DCEE4F92D}"/>
              </a:ext>
            </a:extLst>
          </p:cNvPr>
          <p:cNvSpPr txBox="1"/>
          <p:nvPr/>
        </p:nvSpPr>
        <p:spPr>
          <a:xfrm>
            <a:off x="349683" y="3270617"/>
            <a:ext cx="4242666" cy="14520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BSA=0.76mm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25 ps flattop, 250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(varied </a:t>
            </a:r>
            <a:r>
              <a:rPr lang="az-Cyrl-A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1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z_solenoid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ts val="2000"/>
              </a:lnSpc>
              <a:buFont typeface="Wingdings" panose="05000000000000000000" pitchFamily="2" charset="2"/>
              <a:buChar char="à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Lower best slice emittance </a:t>
            </a:r>
          </a:p>
          <a:p>
            <a:pPr>
              <a:lnSpc>
                <a:spcPts val="2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for the XFEL case than BSA1.0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FD8338-B95D-44D2-B0D4-B99CD1F8D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995" y="1511084"/>
            <a:ext cx="7087700" cy="445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00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3141-54B8-4CB3-A616-4D5158343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Electron Bunch Length (BL) Characterization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4F58D-A264-4F9E-B127-AA68F313A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460825"/>
            <a:ext cx="10944224" cy="732186"/>
          </a:xfrm>
        </p:spPr>
        <p:txBody>
          <a:bodyPr/>
          <a:lstStyle/>
          <a:p>
            <a:r>
              <a:rPr lang="en-US" altLang="zh-CN" dirty="0"/>
              <a:t>Motivation:</a:t>
            </a:r>
            <a:r>
              <a:rPr lang="zh-CN" altLang="en-US" dirty="0"/>
              <a:t> </a:t>
            </a:r>
            <a:r>
              <a:rPr lang="en-US" altLang="zh-CN" dirty="0"/>
              <a:t>quantify how electron bunch length at injector exit depends on initial laser conditions and injector settings, considering strong collective beam effects.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3C904-1A0A-4303-A0A6-E1BB4E13A57E}"/>
              </a:ext>
            </a:extLst>
          </p:cNvPr>
          <p:cNvSpPr txBox="1"/>
          <p:nvPr/>
        </p:nvSpPr>
        <p:spPr>
          <a:xfrm>
            <a:off x="7035574" y="3185289"/>
            <a:ext cx="2850776" cy="16520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/>
              <a:t>Electron BL depends on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altLang="zh-CN" sz="1400" dirty="0"/>
              <a:t>initial photon bunch length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altLang="zh-CN" sz="1400" dirty="0"/>
              <a:t>bunch charge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altLang="zh-CN" sz="1400" dirty="0"/>
              <a:t>gun phase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altLang="zh-CN" sz="1400" dirty="0"/>
              <a:t>laser spot size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altLang="zh-CN" sz="1400" dirty="0"/>
              <a:t>measurement </a:t>
            </a:r>
            <a:r>
              <a:rPr lang="en-US" altLang="zh-CN" sz="1400" dirty="0" err="1"/>
              <a:t>uncerntainty</a:t>
            </a:r>
            <a:r>
              <a:rPr lang="en-US" altLang="zh-CN" sz="1400" dirty="0"/>
              <a:t>…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altLang="zh-CN" sz="1400" dirty="0"/>
              <a:t> </a:t>
            </a:r>
            <a:endParaRPr lang="zh-CN" altLang="en-US" sz="1400" dirty="0" err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A546DD-3F48-40A3-8530-36C930BBB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14" y="2812355"/>
            <a:ext cx="43053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15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E00B2-F4F8-42DA-B37D-742CD8D56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414" y="614359"/>
            <a:ext cx="10944224" cy="585101"/>
          </a:xfrm>
        </p:spPr>
        <p:txBody>
          <a:bodyPr/>
          <a:lstStyle/>
          <a:p>
            <a:pPr lvl="0">
              <a:buClr>
                <a:srgbClr val="F39200"/>
              </a:buClr>
            </a:pPr>
            <a:r>
              <a:rPr lang="en-US" altLang="zh-CN" dirty="0">
                <a:solidFill>
                  <a:srgbClr val="000000"/>
                </a:solidFill>
              </a:rPr>
              <a:t>Systematical studies on impacts of gun phase and laser spot size on BL at 2 bunch charges and 3 laser pulse lengths</a:t>
            </a:r>
            <a:endParaRPr lang="zh-CN" alt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zh-CN" alt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2D331C-776C-4BE6-A3A7-D09DBF225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719718"/>
              </p:ext>
            </p:extLst>
          </p:nvPr>
        </p:nvGraphicFramePr>
        <p:xfrm>
          <a:off x="756056" y="2368483"/>
          <a:ext cx="4044892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9961">
                  <a:extLst>
                    <a:ext uri="{9D8B030D-6E8A-4147-A177-3AD203B41FA5}">
                      <a16:colId xmlns:a16="http://schemas.microsoft.com/office/drawing/2014/main" val="584260569"/>
                    </a:ext>
                  </a:extLst>
                </a:gridCol>
                <a:gridCol w="2194931">
                  <a:extLst>
                    <a:ext uri="{9D8B030D-6E8A-4147-A177-3AD203B41FA5}">
                      <a16:colId xmlns:a16="http://schemas.microsoft.com/office/drawing/2014/main" val="34894401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altLang="zh-CN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Varibles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638782"/>
                  </a:ext>
                </a:extLst>
              </a:tr>
              <a:tr h="237586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Laser temporal length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Flattop 5, 9, 25 </a:t>
                      </a:r>
                      <a:r>
                        <a:rPr lang="en-US" altLang="zh-CN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99254"/>
                  </a:ext>
                </a:extLst>
              </a:tr>
              <a:tr h="237586">
                <a:tc>
                  <a:txBody>
                    <a:bodyPr/>
                    <a:lstStyle/>
                    <a:p>
                      <a:r>
                        <a:rPr lang="de-DE" altLang="zh-CN" sz="1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</a:t>
                      </a:r>
                      <a:r>
                        <a:rPr lang="de-DE" altLang="zh-CN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altLang="zh-CN" sz="1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charge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10, 250 </a:t>
                      </a:r>
                      <a:r>
                        <a:rPr lang="en-US" altLang="zh-CN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pC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363170"/>
                  </a:ext>
                </a:extLst>
              </a:tr>
              <a:tr h="237586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Transverse spot size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0.04 - 0.45 mm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236591"/>
                  </a:ext>
                </a:extLst>
              </a:tr>
              <a:tr h="237586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Gun phase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-12.5 – 12.5 deg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806477"/>
                  </a:ext>
                </a:extLst>
              </a:tr>
              <a:tr h="237586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Solenoid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0.225 T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07424"/>
                  </a:ext>
                </a:extLst>
              </a:tr>
              <a:tr h="237586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 field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MV/m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907128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683B1B77-4F8A-426D-AFA7-BA3B3657D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927" y="2062557"/>
            <a:ext cx="5759685" cy="3867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4F0E2E-82BB-4650-B050-B59DEA9E8707}"/>
              </a:ext>
            </a:extLst>
          </p:cNvPr>
          <p:cNvSpPr txBox="1"/>
          <p:nvPr/>
        </p:nvSpPr>
        <p:spPr>
          <a:xfrm>
            <a:off x="5549541" y="1467298"/>
            <a:ext cx="2115645" cy="5016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/>
              <a:t>Laser temporal length:  25 </a:t>
            </a:r>
            <a:r>
              <a:rPr lang="en-US" altLang="zh-CN" sz="1400" dirty="0" err="1"/>
              <a:t>ps</a:t>
            </a:r>
            <a:r>
              <a:rPr lang="en-US" altLang="zh-CN" sz="1400" dirty="0"/>
              <a:t> </a:t>
            </a:r>
            <a:r>
              <a:rPr lang="zh-CN" altLang="en-US" sz="1400" dirty="0"/>
              <a:t>（</a:t>
            </a:r>
            <a:r>
              <a:rPr lang="en-US" altLang="zh-CN" sz="1400" dirty="0"/>
              <a:t>rms=7.2736 </a:t>
            </a:r>
            <a:r>
              <a:rPr lang="en-US" altLang="zh-CN" sz="1400" dirty="0" err="1"/>
              <a:t>ps</a:t>
            </a:r>
            <a:r>
              <a:rPr lang="zh-CN" altLang="en-US" sz="1400" dirty="0"/>
              <a:t>）</a:t>
            </a:r>
            <a:endParaRPr lang="en-US" altLang="zh-CN" sz="1400" dirty="0"/>
          </a:p>
          <a:p>
            <a:pPr>
              <a:lnSpc>
                <a:spcPct val="112000"/>
              </a:lnSpc>
            </a:pPr>
            <a:r>
              <a:rPr lang="en-US" altLang="zh-CN" sz="1400" dirty="0"/>
              <a:t>Bunch charge: 250 </a:t>
            </a:r>
            <a:r>
              <a:rPr lang="en-US" altLang="zh-CN" sz="1400" dirty="0" err="1"/>
              <a:t>pC</a:t>
            </a:r>
            <a:endParaRPr lang="zh-CN" altLang="en-US" sz="1400" dirty="0"/>
          </a:p>
          <a:p>
            <a:pPr>
              <a:lnSpc>
                <a:spcPct val="112000"/>
              </a:lnSpc>
            </a:pPr>
            <a:endParaRPr lang="zh-CN" altLang="en-US" sz="14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F359BB-8843-4750-B56F-DCD67A54E052}"/>
              </a:ext>
            </a:extLst>
          </p:cNvPr>
          <p:cNvCxnSpPr>
            <a:cxnSpLocks/>
          </p:cNvCxnSpPr>
          <p:nvPr/>
        </p:nvCxnSpPr>
        <p:spPr>
          <a:xfrm>
            <a:off x="7102357" y="2201030"/>
            <a:ext cx="0" cy="191262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EEE1333-24D7-48AE-A4C4-F7D075823F93}"/>
              </a:ext>
            </a:extLst>
          </p:cNvPr>
          <p:cNvSpPr txBox="1"/>
          <p:nvPr/>
        </p:nvSpPr>
        <p:spPr>
          <a:xfrm>
            <a:off x="7102357" y="282587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/>
              <a:t>Larger</a:t>
            </a:r>
          </a:p>
          <a:p>
            <a:pPr>
              <a:lnSpc>
                <a:spcPct val="112000"/>
              </a:lnSpc>
            </a:pPr>
            <a:r>
              <a:rPr lang="en-US" altLang="zh-CN" sz="1400" dirty="0"/>
              <a:t>BSA</a:t>
            </a:r>
            <a:endParaRPr lang="zh-CN" altLang="en-US" sz="1400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29BFEE-8BCD-4267-9D81-834C649553A3}"/>
              </a:ext>
            </a:extLst>
          </p:cNvPr>
          <p:cNvSpPr txBox="1"/>
          <p:nvPr/>
        </p:nvSpPr>
        <p:spPr>
          <a:xfrm>
            <a:off x="6052321" y="59436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/>
              <a:t>compression phase</a:t>
            </a:r>
            <a:endParaRPr lang="zh-CN" altLang="en-US" sz="1400" dirty="0" err="1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761E3F-CF4E-4F6D-8905-9F29BE077072}"/>
              </a:ext>
            </a:extLst>
          </p:cNvPr>
          <p:cNvCxnSpPr>
            <a:cxnSpLocks/>
          </p:cNvCxnSpPr>
          <p:nvPr/>
        </p:nvCxnSpPr>
        <p:spPr>
          <a:xfrm flipH="1" flipV="1">
            <a:off x="5829817" y="5960551"/>
            <a:ext cx="5158740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2546F5B-4B4D-4672-B997-2FB910172183}"/>
              </a:ext>
            </a:extLst>
          </p:cNvPr>
          <p:cNvSpPr txBox="1"/>
          <p:nvPr/>
        </p:nvSpPr>
        <p:spPr>
          <a:xfrm>
            <a:off x="8756543" y="567020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200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/deg</a:t>
            </a:r>
            <a:endParaRPr lang="zh-CN" altLang="en-US" sz="1200" dirty="0" err="1">
              <a:latin typeface="Cascadia Mono" panose="020B0609020000020004" pitchFamily="49" charset="0"/>
              <a:cs typeface="Cascadia Mono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149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E00B2-F4F8-42DA-B37D-742CD8D56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39" y="637746"/>
            <a:ext cx="10944224" cy="471660"/>
          </a:xfrm>
        </p:spPr>
        <p:txBody>
          <a:bodyPr/>
          <a:lstStyle/>
          <a:p>
            <a:pPr lvl="0">
              <a:buClr>
                <a:srgbClr val="F39200"/>
              </a:buClr>
            </a:pPr>
            <a:r>
              <a:rPr lang="en-US" altLang="zh-CN" dirty="0">
                <a:solidFill>
                  <a:srgbClr val="000000"/>
                </a:solidFill>
              </a:rPr>
              <a:t>Identify simulation points consistent with measurements</a:t>
            </a:r>
            <a:endParaRPr lang="zh-CN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A71C79-9F72-4037-8EB1-D83AE9FE9C9B}"/>
              </a:ext>
            </a:extLst>
          </p:cNvPr>
          <p:cNvSpPr txBox="1"/>
          <p:nvPr/>
        </p:nvSpPr>
        <p:spPr>
          <a:xfrm>
            <a:off x="2731173" y="2339546"/>
            <a:ext cx="914400" cy="3756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endParaRPr lang="zh-CN" altLang="en-US" sz="14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1E2CF0-195F-4BB7-92D6-2275D6AEA6F4}"/>
              </a:ext>
            </a:extLst>
          </p:cNvPr>
          <p:cNvSpPr txBox="1"/>
          <p:nvPr/>
        </p:nvSpPr>
        <p:spPr>
          <a:xfrm>
            <a:off x="7469025" y="3501239"/>
            <a:ext cx="3983663" cy="25185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endParaRPr lang="en-US" altLang="zh-CN" sz="1400" dirty="0"/>
          </a:p>
          <a:p>
            <a:pPr>
              <a:lnSpc>
                <a:spcPct val="112000"/>
              </a:lnSpc>
            </a:pPr>
            <a:r>
              <a:rPr lang="en-US" altLang="zh-CN" sz="1400" dirty="0"/>
              <a:t>In simulations</a:t>
            </a:r>
          </a:p>
          <a:p>
            <a:pPr>
              <a:lnSpc>
                <a:spcPct val="112000"/>
              </a:lnSpc>
            </a:pPr>
            <a:r>
              <a:rPr lang="en-US" altLang="zh-CN" sz="1400" dirty="0"/>
              <a:t>At 25 </a:t>
            </a:r>
            <a:r>
              <a:rPr lang="en-US" altLang="zh-CN" sz="1400" dirty="0" err="1"/>
              <a:t>ps</a:t>
            </a:r>
            <a:r>
              <a:rPr lang="en-US" altLang="zh-CN" sz="1400" dirty="0"/>
              <a:t> 250 </a:t>
            </a:r>
            <a:r>
              <a:rPr lang="en-US" altLang="zh-CN" sz="1400" dirty="0" err="1"/>
              <a:t>pC</a:t>
            </a:r>
            <a:r>
              <a:rPr lang="en-US" altLang="zh-CN" sz="1400" dirty="0"/>
              <a:t> BSA=1.0 mm</a:t>
            </a:r>
          </a:p>
          <a:p>
            <a:pPr>
              <a:lnSpc>
                <a:spcPct val="112000"/>
              </a:lnSpc>
            </a:pPr>
            <a:r>
              <a:rPr lang="en-US" altLang="zh-CN" sz="1400" dirty="0"/>
              <a:t>gun phase </a:t>
            </a:r>
            <a:r>
              <a:rPr lang="zh-CN" altLang="en-US" sz="1400" dirty="0"/>
              <a:t>≈ </a:t>
            </a:r>
            <a:r>
              <a:rPr lang="en-US" altLang="zh-CN" sz="1400" dirty="0"/>
              <a:t>1.88, BL = </a:t>
            </a:r>
            <a:r>
              <a:rPr lang="en-US" altLang="zh-CN" sz="1400" dirty="0">
                <a:solidFill>
                  <a:srgbClr val="FF0000"/>
                </a:solidFill>
              </a:rPr>
              <a:t>7.0341</a:t>
            </a:r>
            <a:r>
              <a:rPr lang="en-US" altLang="zh-CN" sz="1400" dirty="0"/>
              <a:t> </a:t>
            </a:r>
            <a:r>
              <a:rPr lang="en-US" altLang="zh-CN" sz="1400" dirty="0" err="1"/>
              <a:t>ps</a:t>
            </a:r>
            <a:endParaRPr lang="en-US" altLang="zh-CN" sz="1400" dirty="0"/>
          </a:p>
          <a:p>
            <a:pPr>
              <a:lnSpc>
                <a:spcPct val="112000"/>
              </a:lnSpc>
            </a:pPr>
            <a:endParaRPr lang="en-US" altLang="zh-CN" sz="1400" dirty="0"/>
          </a:p>
          <a:p>
            <a:pPr>
              <a:lnSpc>
                <a:spcPct val="112000"/>
              </a:lnSpc>
            </a:pPr>
            <a:r>
              <a:rPr lang="en-US" altLang="zh-CN" sz="1400" dirty="0"/>
              <a:t>Rerun with </a:t>
            </a:r>
            <a:r>
              <a:rPr lang="en-US" altLang="zh-CN" sz="1400" dirty="0">
                <a:solidFill>
                  <a:srgbClr val="FF0000"/>
                </a:solidFill>
              </a:rPr>
              <a:t>200k</a:t>
            </a:r>
            <a:r>
              <a:rPr lang="en-US" altLang="zh-CN" sz="1400" dirty="0"/>
              <a:t> </a:t>
            </a:r>
            <a:r>
              <a:rPr lang="en-US" altLang="zh-CN" sz="1400" dirty="0" err="1"/>
              <a:t>marcoparticles</a:t>
            </a:r>
            <a:endParaRPr lang="en-US" altLang="zh-CN" sz="1400" dirty="0"/>
          </a:p>
          <a:p>
            <a:pPr>
              <a:lnSpc>
                <a:spcPct val="112000"/>
              </a:lnSpc>
            </a:pPr>
            <a:r>
              <a:rPr lang="en-US" altLang="zh-CN" sz="1400" dirty="0"/>
              <a:t>At 25 </a:t>
            </a:r>
            <a:r>
              <a:rPr lang="en-US" altLang="zh-CN" sz="1400" dirty="0" err="1"/>
              <a:t>ps</a:t>
            </a:r>
            <a:r>
              <a:rPr lang="en-US" altLang="zh-CN" sz="1400" dirty="0"/>
              <a:t> 250 </a:t>
            </a:r>
            <a:r>
              <a:rPr lang="en-US" altLang="zh-CN" sz="1400" dirty="0" err="1"/>
              <a:t>pC</a:t>
            </a:r>
            <a:r>
              <a:rPr lang="en-US" altLang="zh-CN" sz="1400" dirty="0"/>
              <a:t> BSA=1.0 mm</a:t>
            </a:r>
          </a:p>
          <a:p>
            <a:pPr>
              <a:lnSpc>
                <a:spcPct val="112000"/>
              </a:lnSpc>
            </a:pPr>
            <a:r>
              <a:rPr lang="en-US" altLang="zh-CN" sz="1400" dirty="0"/>
              <a:t>gun phase </a:t>
            </a:r>
            <a:r>
              <a:rPr lang="zh-CN" altLang="en-US" sz="1400" dirty="0"/>
              <a:t>≈ </a:t>
            </a:r>
            <a:r>
              <a:rPr lang="en-US" altLang="zh-CN" sz="1400" dirty="0"/>
              <a:t>1.88, BL = </a:t>
            </a:r>
            <a:r>
              <a:rPr lang="en-US" altLang="zh-CN" sz="1400" dirty="0">
                <a:solidFill>
                  <a:srgbClr val="FF0000"/>
                </a:solidFill>
              </a:rPr>
              <a:t>6.93</a:t>
            </a:r>
            <a:r>
              <a:rPr lang="en-US" altLang="zh-CN" sz="1400" dirty="0"/>
              <a:t> </a:t>
            </a:r>
            <a:r>
              <a:rPr lang="en-US" altLang="zh-CN" sz="1400" dirty="0" err="1"/>
              <a:t>ps</a:t>
            </a:r>
            <a:endParaRPr lang="en-US" altLang="zh-CN" sz="1400" dirty="0"/>
          </a:p>
          <a:p>
            <a:pPr>
              <a:lnSpc>
                <a:spcPct val="112000"/>
              </a:lnSpc>
            </a:pPr>
            <a:endParaRPr lang="en-US" altLang="zh-CN" sz="1400" dirty="0"/>
          </a:p>
          <a:p>
            <a:pPr>
              <a:lnSpc>
                <a:spcPct val="112000"/>
              </a:lnSpc>
            </a:pPr>
            <a:endParaRPr lang="zh-CN" alt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07FE89-942D-41AF-8B67-0CE93C7338B8}"/>
              </a:ext>
            </a:extLst>
          </p:cNvPr>
          <p:cNvSpPr txBox="1"/>
          <p:nvPr/>
        </p:nvSpPr>
        <p:spPr>
          <a:xfrm>
            <a:off x="7469025" y="1563130"/>
            <a:ext cx="2849026" cy="3453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>
                <a:solidFill>
                  <a:srgbClr val="FF0000"/>
                </a:solidFill>
              </a:rPr>
              <a:t>Measurements </a:t>
            </a:r>
            <a:r>
              <a:rPr lang="en-US" altLang="zh-CN" sz="1400" dirty="0"/>
              <a:t>data points</a:t>
            </a:r>
            <a:r>
              <a:rPr lang="en-US" altLang="zh-CN" sz="1400" dirty="0">
                <a:solidFill>
                  <a:srgbClr val="0D1546"/>
                </a:solidFill>
              </a:rPr>
              <a:t>:</a:t>
            </a:r>
          </a:p>
          <a:p>
            <a:pPr>
              <a:lnSpc>
                <a:spcPct val="112000"/>
              </a:lnSpc>
            </a:pPr>
            <a:endParaRPr lang="zh-CN" altLang="en-US" sz="1400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1FEFBD-B9FC-4F2D-9E3A-4EC6C787D23C}"/>
              </a:ext>
            </a:extLst>
          </p:cNvPr>
          <p:cNvSpPr txBox="1"/>
          <p:nvPr/>
        </p:nvSpPr>
        <p:spPr>
          <a:xfrm>
            <a:off x="1762675" y="1115294"/>
            <a:ext cx="2115645" cy="84186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/>
              <a:t>Simulations data points:</a:t>
            </a:r>
          </a:p>
          <a:p>
            <a:pPr>
              <a:lnSpc>
                <a:spcPct val="112000"/>
              </a:lnSpc>
            </a:pPr>
            <a:r>
              <a:rPr lang="en-US" altLang="zh-CN" sz="1400" dirty="0"/>
              <a:t>25 </a:t>
            </a:r>
            <a:r>
              <a:rPr lang="en-US" altLang="zh-CN" sz="1400" dirty="0" err="1"/>
              <a:t>ps</a:t>
            </a:r>
            <a:r>
              <a:rPr lang="en-US" altLang="zh-CN" sz="1400" dirty="0"/>
              <a:t> </a:t>
            </a:r>
            <a:r>
              <a:rPr lang="zh-CN" altLang="en-US" sz="1400" dirty="0"/>
              <a:t>（</a:t>
            </a:r>
            <a:r>
              <a:rPr lang="en-US" altLang="zh-CN" sz="1400" dirty="0"/>
              <a:t>rms=7.2736 </a:t>
            </a:r>
            <a:r>
              <a:rPr lang="en-US" altLang="zh-CN" sz="1400" dirty="0" err="1"/>
              <a:t>ps</a:t>
            </a:r>
            <a:r>
              <a:rPr lang="zh-CN" altLang="en-US" sz="1400" dirty="0"/>
              <a:t>）</a:t>
            </a:r>
            <a:endParaRPr lang="en-US" altLang="zh-CN" sz="1400" dirty="0"/>
          </a:p>
          <a:p>
            <a:pPr>
              <a:lnSpc>
                <a:spcPct val="112000"/>
              </a:lnSpc>
            </a:pPr>
            <a:r>
              <a:rPr lang="en-US" altLang="zh-CN" sz="1400" dirty="0"/>
              <a:t>250 </a:t>
            </a:r>
            <a:r>
              <a:rPr lang="en-US" altLang="zh-CN" sz="1400" dirty="0" err="1"/>
              <a:t>pC</a:t>
            </a:r>
            <a:endParaRPr lang="zh-CN" altLang="en-US" sz="1400" dirty="0"/>
          </a:p>
          <a:p>
            <a:pPr>
              <a:lnSpc>
                <a:spcPct val="112000"/>
              </a:lnSpc>
            </a:pPr>
            <a:endParaRPr lang="zh-CN" alt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50F194-60FF-49BC-BC1A-348D2489CAE5}"/>
              </a:ext>
            </a:extLst>
          </p:cNvPr>
          <p:cNvSpPr txBox="1"/>
          <p:nvPr/>
        </p:nvSpPr>
        <p:spPr>
          <a:xfrm>
            <a:off x="7487304" y="2037343"/>
            <a:ext cx="1973553" cy="5654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/>
              <a:t>25 </a:t>
            </a:r>
            <a:r>
              <a:rPr lang="en-US" altLang="zh-CN" sz="1400" dirty="0" err="1"/>
              <a:t>ps</a:t>
            </a:r>
            <a:r>
              <a:rPr lang="en-US" altLang="zh-CN" sz="1400" dirty="0"/>
              <a:t> 250 </a:t>
            </a:r>
            <a:r>
              <a:rPr lang="en-US" altLang="zh-CN" sz="1400" dirty="0" err="1"/>
              <a:t>pC</a:t>
            </a:r>
            <a:r>
              <a:rPr lang="en-US" altLang="zh-CN" sz="1400" dirty="0"/>
              <a:t> BSA=1.0 mm</a:t>
            </a:r>
          </a:p>
          <a:p>
            <a:pPr>
              <a:lnSpc>
                <a:spcPct val="112000"/>
              </a:lnSpc>
            </a:pPr>
            <a:r>
              <a:rPr lang="en-US" altLang="zh-CN" sz="1400" dirty="0"/>
              <a:t>Bunch length = </a:t>
            </a:r>
            <a:r>
              <a:rPr lang="en-US" altLang="zh-CN" sz="1400" dirty="0">
                <a:solidFill>
                  <a:srgbClr val="FF0000"/>
                </a:solidFill>
              </a:rPr>
              <a:t>7.0341</a:t>
            </a:r>
            <a:r>
              <a:rPr lang="en-US" altLang="zh-CN" sz="1400" dirty="0"/>
              <a:t> </a:t>
            </a:r>
            <a:r>
              <a:rPr lang="en-US" altLang="zh-CN" sz="1400" dirty="0" err="1"/>
              <a:t>ps</a:t>
            </a:r>
            <a:r>
              <a:rPr lang="en-US" altLang="zh-CN" sz="1400" dirty="0"/>
              <a:t>  in experiments</a:t>
            </a:r>
          </a:p>
          <a:p>
            <a:pPr>
              <a:lnSpc>
                <a:spcPct val="112000"/>
              </a:lnSpc>
            </a:pPr>
            <a:endParaRPr lang="en-US" altLang="zh-CN" sz="1400" dirty="0"/>
          </a:p>
          <a:p>
            <a:pPr>
              <a:lnSpc>
                <a:spcPct val="112000"/>
              </a:lnSpc>
            </a:pPr>
            <a:endParaRPr lang="zh-CN" altLang="en-US" sz="1400" dirty="0"/>
          </a:p>
          <a:p>
            <a:pPr>
              <a:lnSpc>
                <a:spcPct val="112000"/>
              </a:lnSpc>
            </a:pPr>
            <a:endParaRPr lang="zh-CN" altLang="en-US" sz="1400" dirty="0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F4D75B1F-89A6-4154-AFBA-0842EF5A0F0D}"/>
              </a:ext>
            </a:extLst>
          </p:cNvPr>
          <p:cNvSpPr/>
          <p:nvPr/>
        </p:nvSpPr>
        <p:spPr>
          <a:xfrm>
            <a:off x="8983667" y="2853940"/>
            <a:ext cx="315166" cy="688215"/>
          </a:xfrm>
          <a:prstGeom prst="downArrow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zh-CN" altLang="en-US" sz="1400" dirty="0" err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BA0198-510D-406D-AC3A-05D0CC67A8EB}"/>
              </a:ext>
            </a:extLst>
          </p:cNvPr>
          <p:cNvGrpSpPr/>
          <p:nvPr/>
        </p:nvGrpSpPr>
        <p:grpSpPr>
          <a:xfrm>
            <a:off x="885233" y="1932541"/>
            <a:ext cx="5986173" cy="4559754"/>
            <a:chOff x="1106120" y="2858525"/>
            <a:chExt cx="5986173" cy="455975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D76A80F-BC32-4E6D-9E51-58A955C23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6120" y="2858525"/>
              <a:ext cx="5986173" cy="3901370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FBDDC16-FE09-4A7F-978B-D989283D4B3B}"/>
                </a:ext>
              </a:extLst>
            </p:cNvPr>
            <p:cNvSpPr/>
            <p:nvPr/>
          </p:nvSpPr>
          <p:spPr>
            <a:xfrm>
              <a:off x="1508754" y="4705349"/>
              <a:ext cx="1115733" cy="148587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zh-CN" altLang="en-US" sz="1400" dirty="0" err="1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2F1197E-211A-4C52-AF0B-02B264FF442E}"/>
                </a:ext>
              </a:extLst>
            </p:cNvPr>
            <p:cNvSpPr/>
            <p:nvPr/>
          </p:nvSpPr>
          <p:spPr>
            <a:xfrm>
              <a:off x="4587240" y="4770120"/>
              <a:ext cx="228600" cy="20193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zh-CN" altLang="en-US" sz="1400" dirty="0" err="1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A180BB-CB74-4C37-AF45-B491AE41A21C}"/>
                </a:ext>
              </a:extLst>
            </p:cNvPr>
            <p:cNvCxnSpPr>
              <a:cxnSpLocks/>
            </p:cNvCxnSpPr>
            <p:nvPr/>
          </p:nvCxnSpPr>
          <p:spPr>
            <a:xfrm>
              <a:off x="4701540" y="4892040"/>
              <a:ext cx="0" cy="1542098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C6BD25E-9C5C-48CE-86EB-7FA1E0B1A0B5}"/>
                </a:ext>
              </a:extLst>
            </p:cNvPr>
            <p:cNvCxnSpPr>
              <a:cxnSpLocks/>
            </p:cNvCxnSpPr>
            <p:nvPr/>
          </p:nvCxnSpPr>
          <p:spPr>
            <a:xfrm>
              <a:off x="2776893" y="2953337"/>
              <a:ext cx="0" cy="175201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710E7D7-2E50-4A06-8C8D-4C817DA0C6C0}"/>
                </a:ext>
              </a:extLst>
            </p:cNvPr>
            <p:cNvSpPr txBox="1"/>
            <p:nvPr/>
          </p:nvSpPr>
          <p:spPr>
            <a:xfrm>
              <a:off x="2776893" y="3578177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altLang="zh-CN" sz="1400" dirty="0"/>
                <a:t>Larger</a:t>
              </a:r>
            </a:p>
            <a:p>
              <a:pPr>
                <a:lnSpc>
                  <a:spcPct val="112000"/>
                </a:lnSpc>
              </a:pPr>
              <a:r>
                <a:rPr lang="en-US" altLang="zh-CN" sz="1400" dirty="0"/>
                <a:t>BSA</a:t>
              </a:r>
              <a:endParaRPr lang="zh-CN" altLang="en-US" sz="1400" dirty="0" err="1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947099-5151-45DE-981F-D211265E2E67}"/>
                </a:ext>
              </a:extLst>
            </p:cNvPr>
            <p:cNvSpPr txBox="1"/>
            <p:nvPr/>
          </p:nvSpPr>
          <p:spPr>
            <a:xfrm>
              <a:off x="4587240" y="6503879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altLang="zh-CN" sz="1200" dirty="0">
                  <a:latin typeface="Cascadia Mono" panose="020B0609020000020004" pitchFamily="49" charset="0"/>
                  <a:ea typeface="Cascadia Mono" panose="020B0609020000020004" pitchFamily="49" charset="0"/>
                  <a:cs typeface="Cascadia Mono" panose="020B0609020000020004" pitchFamily="49" charset="0"/>
                </a:rPr>
                <a:t>/deg</a:t>
              </a:r>
              <a:endParaRPr lang="zh-CN" altLang="en-US" sz="1200" dirty="0" err="1">
                <a:latin typeface="Cascadia Mono" panose="020B0609020000020004" pitchFamily="49" charset="0"/>
                <a:cs typeface="Cascadia Mono" panose="020B0609020000020004" pitchFamily="49" charset="0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53C1241-C8AB-4902-9C26-0924EB676056}"/>
              </a:ext>
            </a:extLst>
          </p:cNvPr>
          <p:cNvCxnSpPr>
            <a:cxnSpLocks/>
          </p:cNvCxnSpPr>
          <p:nvPr/>
        </p:nvCxnSpPr>
        <p:spPr>
          <a:xfrm>
            <a:off x="6675755" y="3966056"/>
            <a:ext cx="692785" cy="1487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FFC8DE3-5578-4E7E-9432-E971724271EC}"/>
              </a:ext>
            </a:extLst>
          </p:cNvPr>
          <p:cNvCxnSpPr>
            <a:cxnSpLocks/>
          </p:cNvCxnSpPr>
          <p:nvPr/>
        </p:nvCxnSpPr>
        <p:spPr>
          <a:xfrm>
            <a:off x="2403600" y="3780634"/>
            <a:ext cx="32757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C40E0E5-0110-4BA1-BCF0-CB528ACE6D97}"/>
              </a:ext>
            </a:extLst>
          </p:cNvPr>
          <p:cNvSpPr txBox="1"/>
          <p:nvPr/>
        </p:nvSpPr>
        <p:spPr>
          <a:xfrm>
            <a:off x="1739519" y="590365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/>
              <a:t>compression phase</a:t>
            </a:r>
            <a:endParaRPr lang="zh-CN" altLang="en-US" sz="1400" dirty="0" err="1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A3BB093-7DB7-4C8C-AEBF-F6502CF67CCB}"/>
              </a:ext>
            </a:extLst>
          </p:cNvPr>
          <p:cNvCxnSpPr>
            <a:cxnSpLocks/>
          </p:cNvCxnSpPr>
          <p:nvPr/>
        </p:nvCxnSpPr>
        <p:spPr>
          <a:xfrm flipH="1" flipV="1">
            <a:off x="1517015" y="5920603"/>
            <a:ext cx="5158740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484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E00B2-F4F8-42DA-B37D-742CD8D56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929" y="592144"/>
            <a:ext cx="10944224" cy="666095"/>
          </a:xfrm>
        </p:spPr>
        <p:txBody>
          <a:bodyPr/>
          <a:lstStyle/>
          <a:p>
            <a:pPr lvl="0">
              <a:buClr>
                <a:srgbClr val="F39200"/>
              </a:buClr>
            </a:pPr>
            <a:r>
              <a:rPr lang="en-US" altLang="zh-CN" dirty="0">
                <a:solidFill>
                  <a:srgbClr val="000000"/>
                </a:solidFill>
              </a:rPr>
              <a:t>Lowering charge to 10 </a:t>
            </a:r>
            <a:r>
              <a:rPr lang="en-US" altLang="zh-CN" dirty="0" err="1">
                <a:solidFill>
                  <a:srgbClr val="000000"/>
                </a:solidFill>
              </a:rPr>
              <a:t>pC</a:t>
            </a:r>
            <a:r>
              <a:rPr lang="en-US" altLang="zh-CN" dirty="0">
                <a:solidFill>
                  <a:srgbClr val="000000"/>
                </a:solidFill>
              </a:rPr>
              <a:t>: finding simulation settings consistent with measured bunch length under reduced space charge</a:t>
            </a:r>
            <a:endParaRPr lang="zh-CN" alt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043921-5A47-4239-B1FD-265DB3FAE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79" y="2205245"/>
            <a:ext cx="5814104" cy="379463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E8A970-63DC-434F-A45E-F111435E5BAA}"/>
              </a:ext>
            </a:extLst>
          </p:cNvPr>
          <p:cNvCxnSpPr>
            <a:cxnSpLocks/>
          </p:cNvCxnSpPr>
          <p:nvPr/>
        </p:nvCxnSpPr>
        <p:spPr>
          <a:xfrm>
            <a:off x="2512321" y="2324100"/>
            <a:ext cx="0" cy="14478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F6C4BE3-88D9-44FA-8975-6082EB3569BC}"/>
              </a:ext>
            </a:extLst>
          </p:cNvPr>
          <p:cNvSpPr txBox="1"/>
          <p:nvPr/>
        </p:nvSpPr>
        <p:spPr>
          <a:xfrm>
            <a:off x="2585051" y="273694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/>
              <a:t>Larger</a:t>
            </a:r>
          </a:p>
          <a:p>
            <a:pPr>
              <a:lnSpc>
                <a:spcPct val="112000"/>
              </a:lnSpc>
            </a:pPr>
            <a:r>
              <a:rPr lang="en-US" altLang="zh-CN" sz="1400" dirty="0"/>
              <a:t>BSA</a:t>
            </a:r>
            <a:endParaRPr lang="zh-CN" altLang="en-US" sz="1400" dirty="0" err="1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D8DFA17-31C9-47E5-8784-4234F8DEB346}"/>
              </a:ext>
            </a:extLst>
          </p:cNvPr>
          <p:cNvSpPr/>
          <p:nvPr/>
        </p:nvSpPr>
        <p:spPr>
          <a:xfrm>
            <a:off x="1388979" y="3651340"/>
            <a:ext cx="935118" cy="19676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zh-CN" altLang="en-US" sz="1400" dirty="0" err="1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BE7B109-370F-4054-BC0E-E5050A053EB8}"/>
              </a:ext>
            </a:extLst>
          </p:cNvPr>
          <p:cNvSpPr/>
          <p:nvPr/>
        </p:nvSpPr>
        <p:spPr>
          <a:xfrm>
            <a:off x="4762500" y="4079701"/>
            <a:ext cx="228600" cy="2019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zh-CN" altLang="en-US" sz="1400" dirty="0" err="1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DB035E-6089-469F-94E6-57E9AD6A75E7}"/>
              </a:ext>
            </a:extLst>
          </p:cNvPr>
          <p:cNvCxnSpPr>
            <a:cxnSpLocks/>
          </p:cNvCxnSpPr>
          <p:nvPr/>
        </p:nvCxnSpPr>
        <p:spPr>
          <a:xfrm flipH="1">
            <a:off x="4876800" y="4180666"/>
            <a:ext cx="7620" cy="1480994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Arrow: Down 23">
            <a:extLst>
              <a:ext uri="{FF2B5EF4-FFF2-40B4-BE49-F238E27FC236}">
                <a16:creationId xmlns:a16="http://schemas.microsoft.com/office/drawing/2014/main" id="{FFFE44D9-0D4A-402B-91A7-2BB0CCD08A09}"/>
              </a:ext>
            </a:extLst>
          </p:cNvPr>
          <p:cNvSpPr/>
          <p:nvPr/>
        </p:nvSpPr>
        <p:spPr>
          <a:xfrm>
            <a:off x="8578372" y="2769547"/>
            <a:ext cx="315166" cy="688215"/>
          </a:xfrm>
          <a:prstGeom prst="downArrow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zh-CN" altLang="en-US" sz="1400" dirty="0" err="1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7CDC8B0-1800-45EC-9641-8F13137CB68D}"/>
              </a:ext>
            </a:extLst>
          </p:cNvPr>
          <p:cNvCxnSpPr>
            <a:cxnSpLocks/>
          </p:cNvCxnSpPr>
          <p:nvPr/>
        </p:nvCxnSpPr>
        <p:spPr>
          <a:xfrm>
            <a:off x="6644640" y="4180666"/>
            <a:ext cx="7239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66C5EBD-8022-46CB-95F7-4D28792736E0}"/>
              </a:ext>
            </a:extLst>
          </p:cNvPr>
          <p:cNvSpPr txBox="1"/>
          <p:nvPr/>
        </p:nvSpPr>
        <p:spPr>
          <a:xfrm>
            <a:off x="1534075" y="1385567"/>
            <a:ext cx="2115645" cy="84186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/>
              <a:t>Simulations data points:</a:t>
            </a:r>
          </a:p>
          <a:p>
            <a:pPr>
              <a:lnSpc>
                <a:spcPct val="112000"/>
              </a:lnSpc>
            </a:pPr>
            <a:r>
              <a:rPr lang="en-US" altLang="zh-CN" sz="1400" dirty="0"/>
              <a:t>25 </a:t>
            </a:r>
            <a:r>
              <a:rPr lang="en-US" altLang="zh-CN" sz="1400" dirty="0" err="1"/>
              <a:t>ps</a:t>
            </a:r>
            <a:r>
              <a:rPr lang="en-US" altLang="zh-CN" sz="1400" dirty="0"/>
              <a:t> </a:t>
            </a:r>
            <a:r>
              <a:rPr lang="zh-CN" altLang="en-US" sz="1400" dirty="0"/>
              <a:t>（</a:t>
            </a:r>
            <a:r>
              <a:rPr lang="en-US" altLang="zh-CN" sz="1400" dirty="0"/>
              <a:t>rms=7.2736 </a:t>
            </a:r>
            <a:r>
              <a:rPr lang="en-US" altLang="zh-CN" sz="1400" dirty="0" err="1"/>
              <a:t>ps</a:t>
            </a:r>
            <a:r>
              <a:rPr lang="zh-CN" altLang="en-US" sz="1400" dirty="0"/>
              <a:t>）</a:t>
            </a:r>
            <a:endParaRPr lang="en-US" altLang="zh-CN" sz="1400" dirty="0"/>
          </a:p>
          <a:p>
            <a:pPr>
              <a:lnSpc>
                <a:spcPct val="112000"/>
              </a:lnSpc>
            </a:pPr>
            <a:r>
              <a:rPr lang="en-US" altLang="zh-CN" sz="1400" dirty="0"/>
              <a:t>10 </a:t>
            </a:r>
            <a:r>
              <a:rPr lang="en-US" altLang="zh-CN" sz="1400" dirty="0" err="1"/>
              <a:t>pC</a:t>
            </a:r>
            <a:endParaRPr lang="zh-CN" altLang="en-US" sz="1400" dirty="0"/>
          </a:p>
          <a:p>
            <a:pPr>
              <a:lnSpc>
                <a:spcPct val="112000"/>
              </a:lnSpc>
            </a:pPr>
            <a:endParaRPr lang="zh-CN" alt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6314D8-F0BE-490F-8B90-2C212226B547}"/>
              </a:ext>
            </a:extLst>
          </p:cNvPr>
          <p:cNvSpPr txBox="1"/>
          <p:nvPr/>
        </p:nvSpPr>
        <p:spPr>
          <a:xfrm>
            <a:off x="4227139" y="574548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200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/deg</a:t>
            </a:r>
            <a:endParaRPr lang="zh-CN" altLang="en-US" sz="1200" dirty="0" err="1">
              <a:latin typeface="Cascadia Mono" panose="020B0609020000020004" pitchFamily="49" charset="0"/>
              <a:cs typeface="Cascadia Mono" panose="020B0609020000020004" pitchFamily="49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A66CC8-1DA9-4302-ACCB-F77AF11671F3}"/>
              </a:ext>
            </a:extLst>
          </p:cNvPr>
          <p:cNvSpPr txBox="1"/>
          <p:nvPr/>
        </p:nvSpPr>
        <p:spPr>
          <a:xfrm>
            <a:off x="7469025" y="1563130"/>
            <a:ext cx="2849026" cy="3453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>
                <a:solidFill>
                  <a:srgbClr val="FF0000"/>
                </a:solidFill>
              </a:rPr>
              <a:t>Measurements </a:t>
            </a:r>
            <a:r>
              <a:rPr lang="en-US" altLang="zh-CN" sz="1400" dirty="0"/>
              <a:t>data points</a:t>
            </a:r>
            <a:r>
              <a:rPr lang="en-US" altLang="zh-CN" sz="1400" dirty="0">
                <a:solidFill>
                  <a:srgbClr val="0D1546"/>
                </a:solidFill>
              </a:rPr>
              <a:t>:</a:t>
            </a:r>
          </a:p>
          <a:p>
            <a:pPr>
              <a:lnSpc>
                <a:spcPct val="112000"/>
              </a:lnSpc>
            </a:pPr>
            <a:endParaRPr lang="zh-CN" altLang="en-US" sz="1400" dirty="0" err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25FD45-F4F8-4861-91FF-46B4776870DD}"/>
              </a:ext>
            </a:extLst>
          </p:cNvPr>
          <p:cNvSpPr txBox="1"/>
          <p:nvPr/>
        </p:nvSpPr>
        <p:spPr>
          <a:xfrm>
            <a:off x="7487304" y="2037343"/>
            <a:ext cx="1973553" cy="5654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/>
              <a:t>25 </a:t>
            </a:r>
            <a:r>
              <a:rPr lang="en-US" altLang="zh-CN" sz="1400" dirty="0" err="1"/>
              <a:t>ps</a:t>
            </a:r>
            <a:r>
              <a:rPr lang="en-US" altLang="zh-CN" sz="1400" dirty="0"/>
              <a:t> 250 </a:t>
            </a:r>
            <a:r>
              <a:rPr lang="en-US" altLang="zh-CN" sz="1400" dirty="0" err="1"/>
              <a:t>pC</a:t>
            </a:r>
            <a:r>
              <a:rPr lang="en-US" altLang="zh-CN" sz="1400" dirty="0"/>
              <a:t> BSA=1.0 mm</a:t>
            </a:r>
          </a:p>
          <a:p>
            <a:pPr>
              <a:lnSpc>
                <a:spcPct val="112000"/>
              </a:lnSpc>
            </a:pPr>
            <a:r>
              <a:rPr lang="en-US" altLang="zh-CN" sz="1400" dirty="0"/>
              <a:t>Bunch length = </a:t>
            </a:r>
            <a:r>
              <a:rPr lang="en-US" altLang="zh-CN" sz="1400" dirty="0">
                <a:solidFill>
                  <a:srgbClr val="FF0000"/>
                </a:solidFill>
              </a:rPr>
              <a:t>7.0341</a:t>
            </a:r>
            <a:r>
              <a:rPr lang="en-US" altLang="zh-CN" sz="1400" dirty="0"/>
              <a:t> </a:t>
            </a:r>
            <a:r>
              <a:rPr lang="en-US" altLang="zh-CN" sz="1400" dirty="0" err="1"/>
              <a:t>ps</a:t>
            </a:r>
            <a:r>
              <a:rPr lang="en-US" altLang="zh-CN" sz="1400" dirty="0"/>
              <a:t>  in experiments</a:t>
            </a:r>
          </a:p>
          <a:p>
            <a:pPr>
              <a:lnSpc>
                <a:spcPct val="112000"/>
              </a:lnSpc>
            </a:pPr>
            <a:endParaRPr lang="en-US" altLang="zh-CN" sz="1400" dirty="0"/>
          </a:p>
          <a:p>
            <a:pPr>
              <a:lnSpc>
                <a:spcPct val="112000"/>
              </a:lnSpc>
            </a:pPr>
            <a:endParaRPr lang="zh-CN" altLang="en-US" sz="1400" dirty="0"/>
          </a:p>
          <a:p>
            <a:pPr>
              <a:lnSpc>
                <a:spcPct val="112000"/>
              </a:lnSpc>
            </a:pPr>
            <a:endParaRPr lang="zh-CN" alt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6898CB-DCDC-4C75-9FA2-8336FD0BC44D}"/>
              </a:ext>
            </a:extLst>
          </p:cNvPr>
          <p:cNvSpPr txBox="1"/>
          <p:nvPr/>
        </p:nvSpPr>
        <p:spPr>
          <a:xfrm>
            <a:off x="7469025" y="3501239"/>
            <a:ext cx="3983663" cy="25185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endParaRPr lang="en-US" altLang="zh-CN" sz="1400" dirty="0"/>
          </a:p>
          <a:p>
            <a:pPr>
              <a:lnSpc>
                <a:spcPct val="112000"/>
              </a:lnSpc>
            </a:pPr>
            <a:r>
              <a:rPr lang="en-US" altLang="zh-CN" sz="1400" dirty="0"/>
              <a:t>In simulations</a:t>
            </a:r>
          </a:p>
          <a:p>
            <a:pPr>
              <a:lnSpc>
                <a:spcPct val="112000"/>
              </a:lnSpc>
            </a:pPr>
            <a:r>
              <a:rPr lang="en-US" altLang="zh-CN" sz="1400" dirty="0"/>
              <a:t>At 25 </a:t>
            </a:r>
            <a:r>
              <a:rPr lang="en-US" altLang="zh-CN" sz="1400" dirty="0" err="1"/>
              <a:t>ps</a:t>
            </a:r>
            <a:r>
              <a:rPr lang="en-US" altLang="zh-CN" sz="1400" dirty="0"/>
              <a:t> 10 </a:t>
            </a:r>
            <a:r>
              <a:rPr lang="en-US" altLang="zh-CN" sz="1400" dirty="0" err="1"/>
              <a:t>pC</a:t>
            </a:r>
            <a:r>
              <a:rPr lang="en-US" altLang="zh-CN" sz="1400" dirty="0"/>
              <a:t> BSA=1.0 mm</a:t>
            </a:r>
          </a:p>
          <a:p>
            <a:pPr>
              <a:lnSpc>
                <a:spcPct val="112000"/>
              </a:lnSpc>
            </a:pPr>
            <a:r>
              <a:rPr lang="en-US" altLang="zh-CN" sz="1400" dirty="0"/>
              <a:t>gun phase </a:t>
            </a:r>
            <a:r>
              <a:rPr lang="zh-CN" altLang="en-US" sz="1400" dirty="0"/>
              <a:t>≈ </a:t>
            </a:r>
            <a:r>
              <a:rPr lang="en-US" altLang="zh-CN" sz="1400" dirty="0"/>
              <a:t>8.33, BL = </a:t>
            </a:r>
            <a:r>
              <a:rPr lang="en-US" altLang="zh-CN" sz="1400" dirty="0">
                <a:solidFill>
                  <a:srgbClr val="FF0000"/>
                </a:solidFill>
              </a:rPr>
              <a:t>7.0341</a:t>
            </a:r>
            <a:r>
              <a:rPr lang="en-US" altLang="zh-CN" sz="1400" dirty="0"/>
              <a:t> </a:t>
            </a:r>
            <a:r>
              <a:rPr lang="en-US" altLang="zh-CN" sz="1400" dirty="0" err="1"/>
              <a:t>ps</a:t>
            </a:r>
            <a:endParaRPr lang="en-US" altLang="zh-CN" sz="1400" dirty="0"/>
          </a:p>
          <a:p>
            <a:pPr>
              <a:lnSpc>
                <a:spcPct val="112000"/>
              </a:lnSpc>
            </a:pPr>
            <a:endParaRPr lang="en-US" altLang="zh-CN" sz="1400" dirty="0"/>
          </a:p>
          <a:p>
            <a:pPr>
              <a:lnSpc>
                <a:spcPct val="112000"/>
              </a:lnSpc>
            </a:pPr>
            <a:r>
              <a:rPr lang="en-US" altLang="zh-CN" sz="1400" dirty="0"/>
              <a:t>Rerun with </a:t>
            </a:r>
            <a:r>
              <a:rPr lang="en-US" altLang="zh-CN" sz="1400" dirty="0">
                <a:solidFill>
                  <a:srgbClr val="FF0000"/>
                </a:solidFill>
              </a:rPr>
              <a:t>200k</a:t>
            </a:r>
            <a:r>
              <a:rPr lang="en-US" altLang="zh-CN" sz="1400" dirty="0"/>
              <a:t> </a:t>
            </a:r>
            <a:r>
              <a:rPr lang="en-US" altLang="zh-CN" sz="1400" dirty="0" err="1"/>
              <a:t>marcoparticles</a:t>
            </a:r>
            <a:endParaRPr lang="en-US" altLang="zh-CN" sz="1400" dirty="0"/>
          </a:p>
          <a:p>
            <a:pPr>
              <a:lnSpc>
                <a:spcPct val="112000"/>
              </a:lnSpc>
            </a:pPr>
            <a:r>
              <a:rPr lang="en-US" altLang="zh-CN" sz="1400" dirty="0"/>
              <a:t>At 25 </a:t>
            </a:r>
            <a:r>
              <a:rPr lang="en-US" altLang="zh-CN" sz="1400" dirty="0" err="1"/>
              <a:t>ps</a:t>
            </a:r>
            <a:r>
              <a:rPr lang="en-US" altLang="zh-CN" sz="1400" dirty="0"/>
              <a:t> 10 </a:t>
            </a:r>
            <a:r>
              <a:rPr lang="en-US" altLang="zh-CN" sz="1400" dirty="0" err="1"/>
              <a:t>pC</a:t>
            </a:r>
            <a:r>
              <a:rPr lang="en-US" altLang="zh-CN" sz="1400" dirty="0"/>
              <a:t> BSA=1.0 mm</a:t>
            </a:r>
          </a:p>
          <a:p>
            <a:pPr>
              <a:lnSpc>
                <a:spcPct val="112000"/>
              </a:lnSpc>
            </a:pPr>
            <a:r>
              <a:rPr lang="en-US" altLang="zh-CN" sz="1400" dirty="0"/>
              <a:t>gun phase </a:t>
            </a:r>
            <a:r>
              <a:rPr lang="zh-CN" altLang="en-US" sz="1400" dirty="0"/>
              <a:t>≈ </a:t>
            </a:r>
            <a:r>
              <a:rPr lang="en-US" altLang="zh-CN" sz="1400" dirty="0"/>
              <a:t>8.33, BL = </a:t>
            </a:r>
            <a:r>
              <a:rPr lang="en-US" altLang="zh-CN" sz="1400" dirty="0">
                <a:solidFill>
                  <a:srgbClr val="FF0000"/>
                </a:solidFill>
              </a:rPr>
              <a:t>7.0315</a:t>
            </a:r>
            <a:r>
              <a:rPr lang="en-US" altLang="zh-CN" sz="1400" dirty="0"/>
              <a:t> </a:t>
            </a:r>
            <a:r>
              <a:rPr lang="en-US" altLang="zh-CN" sz="1400" dirty="0" err="1"/>
              <a:t>ps</a:t>
            </a:r>
            <a:endParaRPr lang="en-US" altLang="zh-CN" sz="1400" dirty="0"/>
          </a:p>
          <a:p>
            <a:pPr>
              <a:lnSpc>
                <a:spcPct val="112000"/>
              </a:lnSpc>
            </a:pPr>
            <a:endParaRPr lang="en-US" altLang="zh-CN" sz="1400" dirty="0"/>
          </a:p>
          <a:p>
            <a:pPr>
              <a:lnSpc>
                <a:spcPct val="112000"/>
              </a:lnSpc>
            </a:pPr>
            <a:endParaRPr lang="zh-CN" alt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0C380E-F385-4ED7-AE5A-6FEB5E429E90}"/>
              </a:ext>
            </a:extLst>
          </p:cNvPr>
          <p:cNvSpPr txBox="1"/>
          <p:nvPr/>
        </p:nvSpPr>
        <p:spPr>
          <a:xfrm>
            <a:off x="1366021" y="6007498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/>
              <a:t>compression phase</a:t>
            </a:r>
            <a:endParaRPr lang="zh-CN" altLang="en-US" sz="1400" dirty="0" err="1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B40E23B-EBE2-4A8F-A7A1-CA2600B43B7D}"/>
              </a:ext>
            </a:extLst>
          </p:cNvPr>
          <p:cNvCxnSpPr>
            <a:cxnSpLocks/>
          </p:cNvCxnSpPr>
          <p:nvPr/>
        </p:nvCxnSpPr>
        <p:spPr>
          <a:xfrm flipH="1" flipV="1">
            <a:off x="1143517" y="6024449"/>
            <a:ext cx="5158740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000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AF1A87-E373-44AF-9A4B-C976DCBBC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59" y="2062553"/>
            <a:ext cx="6305261" cy="415770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902176-ED70-4466-AE58-B4B6B72E2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39" y="637746"/>
            <a:ext cx="10944224" cy="471660"/>
          </a:xfrm>
        </p:spPr>
        <p:txBody>
          <a:bodyPr/>
          <a:lstStyle/>
          <a:p>
            <a:pPr lvl="0">
              <a:buClr>
                <a:srgbClr val="F39200"/>
              </a:buClr>
            </a:pPr>
            <a:r>
              <a:rPr lang="en-US" altLang="zh-CN" dirty="0">
                <a:solidFill>
                  <a:srgbClr val="000000"/>
                </a:solidFill>
              </a:rPr>
              <a:t>Identify simulation points consistent with measurements</a:t>
            </a:r>
            <a:endParaRPr lang="zh-CN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3043E-4637-4BF3-A856-42FD4B3CAAC5}"/>
              </a:ext>
            </a:extLst>
          </p:cNvPr>
          <p:cNvSpPr txBox="1"/>
          <p:nvPr/>
        </p:nvSpPr>
        <p:spPr>
          <a:xfrm>
            <a:off x="1404535" y="1129152"/>
            <a:ext cx="2115645" cy="84186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/>
              <a:t>Simulations data points:</a:t>
            </a:r>
          </a:p>
          <a:p>
            <a:pPr>
              <a:lnSpc>
                <a:spcPct val="112000"/>
              </a:lnSpc>
            </a:pPr>
            <a:r>
              <a:rPr lang="en-US" altLang="zh-CN" sz="1400" dirty="0">
                <a:solidFill>
                  <a:srgbClr val="FF0000"/>
                </a:solidFill>
              </a:rPr>
              <a:t>9</a:t>
            </a:r>
            <a:r>
              <a:rPr lang="en-US" altLang="zh-CN" sz="1400" dirty="0"/>
              <a:t> </a:t>
            </a:r>
            <a:r>
              <a:rPr lang="en-US" altLang="zh-CN" sz="1400" dirty="0" err="1"/>
              <a:t>ps</a:t>
            </a:r>
            <a:r>
              <a:rPr lang="en-US" altLang="zh-CN" sz="1400" dirty="0"/>
              <a:t> </a:t>
            </a:r>
            <a:r>
              <a:rPr lang="zh-CN" altLang="en-US" sz="1400" dirty="0"/>
              <a:t>（</a:t>
            </a:r>
            <a:r>
              <a:rPr lang="en-US" altLang="zh-CN" sz="1400" dirty="0"/>
              <a:t>rms=2.752 </a:t>
            </a:r>
            <a:r>
              <a:rPr lang="en-US" altLang="zh-CN" sz="1400" dirty="0" err="1"/>
              <a:t>ps</a:t>
            </a:r>
            <a:r>
              <a:rPr lang="zh-CN" altLang="en-US" sz="1400" dirty="0"/>
              <a:t>）</a:t>
            </a:r>
            <a:endParaRPr lang="en-US" altLang="zh-CN" sz="1400" dirty="0"/>
          </a:p>
          <a:p>
            <a:pPr>
              <a:lnSpc>
                <a:spcPct val="112000"/>
              </a:lnSpc>
            </a:pPr>
            <a:r>
              <a:rPr lang="en-US" altLang="zh-CN" sz="1400" dirty="0"/>
              <a:t>250 </a:t>
            </a:r>
            <a:r>
              <a:rPr lang="en-US" altLang="zh-CN" sz="1400" dirty="0" err="1"/>
              <a:t>pC</a:t>
            </a:r>
            <a:endParaRPr lang="zh-CN" altLang="en-US" sz="1400" dirty="0"/>
          </a:p>
          <a:p>
            <a:pPr>
              <a:lnSpc>
                <a:spcPct val="112000"/>
              </a:lnSpc>
            </a:pPr>
            <a:endParaRPr lang="zh-CN" altLang="en-US" sz="1400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C836B20-49BA-46CF-9FDE-ADE856C55DF5}"/>
              </a:ext>
            </a:extLst>
          </p:cNvPr>
          <p:cNvSpPr/>
          <p:nvPr/>
        </p:nvSpPr>
        <p:spPr>
          <a:xfrm>
            <a:off x="8578372" y="2769547"/>
            <a:ext cx="315166" cy="688215"/>
          </a:xfrm>
          <a:prstGeom prst="downArrow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zh-CN" altLang="en-US" sz="14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981CB3-FCE9-46EF-AA39-FA7E5017A336}"/>
              </a:ext>
            </a:extLst>
          </p:cNvPr>
          <p:cNvSpPr txBox="1"/>
          <p:nvPr/>
        </p:nvSpPr>
        <p:spPr>
          <a:xfrm>
            <a:off x="7469025" y="1563130"/>
            <a:ext cx="2849026" cy="3453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>
                <a:solidFill>
                  <a:srgbClr val="FF0000"/>
                </a:solidFill>
              </a:rPr>
              <a:t>Measurements </a:t>
            </a:r>
            <a:r>
              <a:rPr lang="en-US" altLang="zh-CN" sz="1400" dirty="0"/>
              <a:t>data points</a:t>
            </a:r>
            <a:r>
              <a:rPr lang="en-US" altLang="zh-CN" sz="1400" dirty="0">
                <a:solidFill>
                  <a:srgbClr val="0D1546"/>
                </a:solidFill>
              </a:rPr>
              <a:t>:</a:t>
            </a:r>
          </a:p>
          <a:p>
            <a:pPr>
              <a:lnSpc>
                <a:spcPct val="112000"/>
              </a:lnSpc>
            </a:pPr>
            <a:endParaRPr lang="zh-CN" altLang="en-US" sz="14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5893EE-0F9F-4574-AD12-84035F5D502D}"/>
              </a:ext>
            </a:extLst>
          </p:cNvPr>
          <p:cNvSpPr txBox="1"/>
          <p:nvPr/>
        </p:nvSpPr>
        <p:spPr>
          <a:xfrm>
            <a:off x="7487304" y="2037343"/>
            <a:ext cx="1973553" cy="5654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400" dirty="0"/>
              <a:t>9 </a:t>
            </a:r>
            <a:r>
              <a:rPr lang="en-US" altLang="zh-CN" sz="1400" dirty="0" err="1"/>
              <a:t>ps</a:t>
            </a:r>
            <a:r>
              <a:rPr lang="en-US" altLang="zh-CN" sz="1400" dirty="0"/>
              <a:t> 250 </a:t>
            </a:r>
            <a:r>
              <a:rPr lang="en-US" altLang="zh-CN" sz="1400" dirty="0" err="1"/>
              <a:t>pC</a:t>
            </a:r>
            <a:r>
              <a:rPr lang="en-US" altLang="zh-CN" sz="1400" dirty="0"/>
              <a:t> BSA=</a:t>
            </a:r>
            <a:r>
              <a:rPr lang="en-US" altLang="zh-CN" sz="1400" dirty="0">
                <a:solidFill>
                  <a:srgbClr val="FF0000"/>
                </a:solidFill>
              </a:rPr>
              <a:t>1.0</a:t>
            </a:r>
            <a:r>
              <a:rPr lang="en-US" altLang="zh-CN" sz="1400" dirty="0"/>
              <a:t> mm</a:t>
            </a:r>
          </a:p>
          <a:p>
            <a:pPr>
              <a:lnSpc>
                <a:spcPct val="112000"/>
              </a:lnSpc>
            </a:pPr>
            <a:r>
              <a:rPr lang="en-US" altLang="zh-CN" sz="1400" dirty="0"/>
              <a:t>Bunch length = </a:t>
            </a:r>
            <a:r>
              <a:rPr lang="en-US" altLang="zh-CN" sz="1400" dirty="0">
                <a:solidFill>
                  <a:srgbClr val="FF0000"/>
                </a:solidFill>
              </a:rPr>
              <a:t>4.7754</a:t>
            </a:r>
            <a:r>
              <a:rPr lang="en-US" altLang="zh-CN" sz="1400" dirty="0"/>
              <a:t> </a:t>
            </a:r>
            <a:r>
              <a:rPr lang="en-US" altLang="zh-CN" sz="1400" dirty="0" err="1"/>
              <a:t>ps</a:t>
            </a:r>
            <a:r>
              <a:rPr lang="en-US" altLang="zh-CN" sz="1400" dirty="0"/>
              <a:t>  in experiments</a:t>
            </a:r>
          </a:p>
          <a:p>
            <a:pPr>
              <a:lnSpc>
                <a:spcPct val="112000"/>
              </a:lnSpc>
            </a:pPr>
            <a:endParaRPr lang="en-US" altLang="zh-CN" sz="1400" dirty="0"/>
          </a:p>
          <a:p>
            <a:pPr>
              <a:lnSpc>
                <a:spcPct val="112000"/>
              </a:lnSpc>
            </a:pPr>
            <a:endParaRPr lang="zh-CN" altLang="en-US" sz="1400" dirty="0"/>
          </a:p>
          <a:p>
            <a:pPr>
              <a:lnSpc>
                <a:spcPct val="112000"/>
              </a:lnSpc>
            </a:pPr>
            <a:endParaRPr lang="zh-CN" alt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37412F-B4B6-4427-85A5-AD4B57E72FA0}"/>
              </a:ext>
            </a:extLst>
          </p:cNvPr>
          <p:cNvSpPr txBox="1"/>
          <p:nvPr/>
        </p:nvSpPr>
        <p:spPr>
          <a:xfrm>
            <a:off x="7469025" y="3505888"/>
            <a:ext cx="3983663" cy="25185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endParaRPr lang="en-US" altLang="zh-CN" sz="1400" dirty="0"/>
          </a:p>
          <a:p>
            <a:pPr>
              <a:lnSpc>
                <a:spcPct val="112000"/>
              </a:lnSpc>
            </a:pPr>
            <a:r>
              <a:rPr lang="en-US" altLang="zh-CN" sz="1400" dirty="0"/>
              <a:t>In simulations</a:t>
            </a:r>
          </a:p>
          <a:p>
            <a:pPr>
              <a:lnSpc>
                <a:spcPct val="112000"/>
              </a:lnSpc>
            </a:pPr>
            <a:r>
              <a:rPr lang="en-US" altLang="zh-CN" sz="1400" dirty="0"/>
              <a:t>At 25 </a:t>
            </a:r>
            <a:r>
              <a:rPr lang="en-US" altLang="zh-CN" sz="1400" dirty="0" err="1"/>
              <a:t>ps</a:t>
            </a:r>
            <a:r>
              <a:rPr lang="en-US" altLang="zh-CN" sz="1400" dirty="0"/>
              <a:t> 10 </a:t>
            </a:r>
            <a:r>
              <a:rPr lang="en-US" altLang="zh-CN" sz="1400" dirty="0" err="1"/>
              <a:t>pC</a:t>
            </a:r>
            <a:r>
              <a:rPr lang="en-US" altLang="zh-CN" sz="1400" dirty="0"/>
              <a:t> BSA=</a:t>
            </a:r>
            <a:r>
              <a:rPr lang="en-US" altLang="zh-CN" sz="1400" dirty="0">
                <a:solidFill>
                  <a:srgbClr val="FF0000"/>
                </a:solidFill>
              </a:rPr>
              <a:t>0.87</a:t>
            </a:r>
            <a:r>
              <a:rPr lang="en-US" altLang="zh-CN" sz="1400" dirty="0"/>
              <a:t> mm</a:t>
            </a:r>
          </a:p>
          <a:p>
            <a:pPr>
              <a:lnSpc>
                <a:spcPct val="112000"/>
              </a:lnSpc>
            </a:pPr>
            <a:r>
              <a:rPr lang="en-US" altLang="zh-CN" sz="1400" dirty="0"/>
              <a:t>gun phase </a:t>
            </a:r>
            <a:r>
              <a:rPr lang="zh-CN" altLang="en-US" sz="1400" dirty="0"/>
              <a:t>≈ </a:t>
            </a:r>
            <a:r>
              <a:rPr lang="en-US" altLang="zh-CN" sz="1400" dirty="0">
                <a:solidFill>
                  <a:srgbClr val="FF0000"/>
                </a:solidFill>
              </a:rPr>
              <a:t>1-5</a:t>
            </a:r>
          </a:p>
          <a:p>
            <a:pPr>
              <a:lnSpc>
                <a:spcPct val="112000"/>
              </a:lnSpc>
            </a:pPr>
            <a:r>
              <a:rPr lang="en-US" altLang="zh-CN" sz="1400" dirty="0"/>
              <a:t>BL = </a:t>
            </a:r>
            <a:r>
              <a:rPr lang="en-US" altLang="zh-CN" sz="1400" dirty="0">
                <a:solidFill>
                  <a:srgbClr val="FF0000"/>
                </a:solidFill>
              </a:rPr>
              <a:t>4.7754</a:t>
            </a:r>
            <a:r>
              <a:rPr lang="en-US" altLang="zh-CN" sz="1400" dirty="0"/>
              <a:t> </a:t>
            </a:r>
            <a:r>
              <a:rPr lang="en-US" altLang="zh-CN" sz="1400" dirty="0" err="1"/>
              <a:t>ps</a:t>
            </a:r>
            <a:endParaRPr lang="en-US" altLang="zh-CN" sz="1400" dirty="0"/>
          </a:p>
          <a:p>
            <a:pPr>
              <a:lnSpc>
                <a:spcPct val="112000"/>
              </a:lnSpc>
            </a:pPr>
            <a:endParaRPr lang="en-US" altLang="zh-CN" sz="1400" dirty="0"/>
          </a:p>
          <a:p>
            <a:pPr>
              <a:lnSpc>
                <a:spcPct val="112000"/>
              </a:lnSpc>
            </a:pPr>
            <a:endParaRPr lang="zh-CN" altLang="en-US" sz="14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7E93760-30EE-4F9A-8AC5-0D54C0C8AE8F}"/>
              </a:ext>
            </a:extLst>
          </p:cNvPr>
          <p:cNvSpPr/>
          <p:nvPr/>
        </p:nvSpPr>
        <p:spPr>
          <a:xfrm>
            <a:off x="1028630" y="2481520"/>
            <a:ext cx="1242125" cy="1549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zh-CN" altLang="en-US" sz="1400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81954A-889F-441E-814A-39FD30AC7460}"/>
              </a:ext>
            </a:extLst>
          </p:cNvPr>
          <p:cNvSpPr txBox="1"/>
          <p:nvPr/>
        </p:nvSpPr>
        <p:spPr>
          <a:xfrm>
            <a:off x="4181419" y="596646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200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/deg</a:t>
            </a:r>
            <a:endParaRPr lang="zh-CN" altLang="en-US" sz="1200" dirty="0" err="1">
              <a:latin typeface="Cascadia Mono" panose="020B0609020000020004" pitchFamily="49" charset="0"/>
              <a:cs typeface="Cascadia Mono" panose="020B0609020000020004" pitchFamily="49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C2BBEB9-8796-4846-B0FA-041E4A1C6BFB}"/>
              </a:ext>
            </a:extLst>
          </p:cNvPr>
          <p:cNvCxnSpPr>
            <a:cxnSpLocks/>
          </p:cNvCxnSpPr>
          <p:nvPr/>
        </p:nvCxnSpPr>
        <p:spPr>
          <a:xfrm>
            <a:off x="6682740" y="2636516"/>
            <a:ext cx="685800" cy="15441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231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XFEL_PowerPoint_16x9_v3_RW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XFEL-DESY_template_new(1).pptx" id="{CF4EBC88-86BB-4181-906E-52480D209311}" vid="{CCBFB964-55EB-46D3-8DBA-8F41E6A144D2}"/>
    </a:ext>
  </a:extLst>
</a:theme>
</file>

<file path=ppt/theme/theme2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XFEL-DESY_template_new</Template>
  <TotalTime>0</TotalTime>
  <Words>698</Words>
  <Application>Microsoft Office PowerPoint</Application>
  <PresentationFormat>Widescreen</PresentationFormat>
  <Paragraphs>153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Cascadia Mono</vt:lpstr>
      <vt:lpstr>Times New Roman</vt:lpstr>
      <vt:lpstr>Wingdings</vt:lpstr>
      <vt:lpstr>XFEL_PowerPoint_16x9_v3_RW</vt:lpstr>
      <vt:lpstr>  OPAL-FEL meeting:  Progress Updates on Photoinjector Optimization</vt:lpstr>
      <vt:lpstr>Simulation datasets of EuXFEL and PITZ for machine learning (Alex’ model)</vt:lpstr>
      <vt:lpstr>Selected best emittance cases from the database</vt:lpstr>
      <vt:lpstr>Selected other cases from the database</vt:lpstr>
      <vt:lpstr>Electron Bunch Length (BL) Characterization</vt:lpstr>
      <vt:lpstr>PowerPoint Presentation</vt:lpstr>
      <vt:lpstr>PowerPoint Presentation</vt:lpstr>
      <vt:lpstr>PowerPoint Presentation</vt:lpstr>
      <vt:lpstr>PowerPoint Presentation</vt:lpstr>
      <vt:lpstr>Summary</vt:lpstr>
      <vt:lpstr>Backup slides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OPAL November 2024</dc:title>
  <dc:creator>Chen, Ye Lining</dc:creator>
  <cp:lastModifiedBy>Cai, Meng</cp:lastModifiedBy>
  <cp:revision>487</cp:revision>
  <dcterms:created xsi:type="dcterms:W3CDTF">2024-11-18T09:01:04Z</dcterms:created>
  <dcterms:modified xsi:type="dcterms:W3CDTF">2025-07-21T05:32:13Z</dcterms:modified>
</cp:coreProperties>
</file>