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move the slide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notes format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&lt;header&gt;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&lt;date/time&gt;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&lt;footer&gt;</a:t>
            </a:r>
          </a:p>
        </p:txBody>
      </p:sp>
      <p:sp>
        <p:nvSpPr>
          <p:cNvPr id="101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buNone/>
            </a:pPr>
            <a:fld id="{D5B24CE0-88D8-428A-A864-DAB62B18086E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‹#›</a:t>
            </a:fld>
            <a:endParaRPr lang="en-GB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sldNum" idx="115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61831C6-421D-4520-87CD-FF03B573A745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sldNum" idx="124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7288CAA-BD3E-4E4D-B227-86D05330B82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11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sldNum" idx="125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6C7990E-9E2B-4F8B-AF61-618A8482805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12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sldNum" idx="126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B9B0205-C188-4B24-A0F2-AD7F2B100FB8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13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sldNum" idx="127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594A5C0-8C4C-44F0-80F6-EF9376D53A6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14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sldNum" idx="128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B4E56E8-ED1A-432A-883A-08FABE17934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15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sldNum" idx="129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CD1196-1843-46F7-AEBF-452781E5B4B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sldNum" idx="130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1CD0D7B-7BD6-4DF2-A6FD-BD274C11F64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17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sldNum" idx="131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34B70A1-7985-4BDF-BE48-782C94AB8311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sldNum" idx="132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BC9615F-277E-4706-9895-D5D31B657168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19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sldNum" idx="133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67AE846-C83F-4F82-8B82-7215E8C1A68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20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sldNum" idx="116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53CD5B0-34E1-460A-9437-3C0AF0046A15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3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sldNum" idx="134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AE0CB04-5FE9-4B87-BEF2-44777E4B04D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21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sldNum" idx="135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164A24A-0439-49E7-82DA-EBC1598A0CC5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22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sldNum" idx="136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36D4659-1770-46FC-9944-7E3386A5BE84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23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sldNum" idx="137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F68DC11-95C5-46F6-BD83-7BB5FDEBBC7E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24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sldNum" idx="138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8937B7C-1A1A-42CB-974B-ED56CA9382B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25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sldNum" idx="139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5860601-3486-4CFB-8DF4-5278B541174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3213" cy="2312988"/>
          </a:xfrm>
          <a:prstGeom prst="rect">
            <a:avLst/>
          </a:prstGeom>
          <a:ln w="0">
            <a:noFill/>
          </a:ln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sldNum" idx="140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8C0A8D3-26EC-451D-B84A-B61BE6722EF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27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sldNum" idx="117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491A304-BB9B-4210-922C-926CFED967B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4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sldNum" idx="118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1CEDCF1-2BBA-48BC-A06D-B63309DA5C2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5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 idx="119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92E1636-6A1F-46E6-B994-302452175C68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 idx="120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1A4F054-AF54-4555-B41A-C919DF20252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7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sldNum" idx="121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0C85876-622F-4A50-89F5-A7F38BA2E7D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sldNum" idx="122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784D343-129C-44F8-B41A-A519BF61BEB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9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480" y="857160"/>
            <a:ext cx="4114080" cy="2313720"/>
          </a:xfrm>
          <a:prstGeom prst="rect">
            <a:avLst/>
          </a:prstGeom>
          <a:ln w="0">
            <a:noFill/>
          </a:ln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2760" cy="26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sldNum" idx="123"/>
          </p:nvPr>
        </p:nvSpPr>
        <p:spPr>
          <a:xfrm>
            <a:off x="6905520" y="6513480"/>
            <a:ext cx="5282640" cy="34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F5FE83-4850-45C4-B516-37E710D1931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10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10983240" y="6356520"/>
            <a:ext cx="369720" cy="364320"/>
          </a:xfrm>
          <a:prstGeom prst="rect">
            <a:avLst/>
          </a:prstGeom>
          <a:solidFill>
            <a:schemeClr val="bg1"/>
          </a:solidFill>
          <a:ln w="317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fld id="{B773F98D-1893-4A16-9069-CA29DA841ADF}" type="slidenum">
              <a:rPr lang="de-DE" sz="1200" b="1" u="none" strike="noStrike">
                <a:solidFill>
                  <a:srgbClr val="0059A9"/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" name="Grafik 8"/>
          <p:cNvPicPr/>
          <p:nvPr/>
        </p:nvPicPr>
        <p:blipFill>
          <a:blip r:embed="rId2"/>
          <a:srcRect t="908"/>
          <a:stretch/>
        </p:blipFill>
        <p:spPr>
          <a:xfrm>
            <a:off x="-9000" y="0"/>
            <a:ext cx="779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Grafik 9"/>
          <p:cNvPicPr/>
          <p:nvPr/>
        </p:nvPicPr>
        <p:blipFill>
          <a:blip r:embed="rId3"/>
          <a:stretch/>
        </p:blipFill>
        <p:spPr>
          <a:xfrm>
            <a:off x="9896040" y="0"/>
            <a:ext cx="2295360" cy="179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Grafik 6"/>
          <p:cNvPicPr/>
          <p:nvPr/>
        </p:nvPicPr>
        <p:blipFill>
          <a:blip r:embed="rId2"/>
          <a:stretch/>
        </p:blipFill>
        <p:spPr>
          <a:xfrm>
            <a:off x="57960" y="0"/>
            <a:ext cx="779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&lt;footer&gt;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DAPHNE4NFDI TAB Meeting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gleic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liennummernplatzhalter 5"/>
          <p:cNvSpPr/>
          <p:nvPr/>
        </p:nvSpPr>
        <p:spPr>
          <a:xfrm>
            <a:off x="10983240" y="6356520"/>
            <a:ext cx="369720" cy="364320"/>
          </a:xfrm>
          <a:prstGeom prst="rect">
            <a:avLst/>
          </a:prstGeom>
          <a:solidFill>
            <a:schemeClr val="bg1"/>
          </a:solidFill>
          <a:ln w="317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fld id="{074BA7AF-7CDB-411F-AE69-F568D97F913D}" type="slidenum">
              <a:rPr lang="de-DE" sz="1200" b="1" u="none" strike="noStrike">
                <a:solidFill>
                  <a:srgbClr val="0059A9"/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79" name="Grafik 8"/>
          <p:cNvPicPr/>
          <p:nvPr/>
        </p:nvPicPr>
        <p:blipFill>
          <a:blip r:embed="rId2"/>
          <a:srcRect t="908"/>
          <a:stretch/>
        </p:blipFill>
        <p:spPr>
          <a:xfrm>
            <a:off x="-9000" y="0"/>
            <a:ext cx="779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Grafik 9"/>
          <p:cNvPicPr/>
          <p:nvPr/>
        </p:nvPicPr>
        <p:blipFill>
          <a:blip r:embed="rId3"/>
          <a:stretch/>
        </p:blipFill>
        <p:spPr>
          <a:xfrm>
            <a:off x="9896040" y="0"/>
            <a:ext cx="2295360" cy="17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u="none" strike="noStrike">
                <a:solidFill>
                  <a:schemeClr val="dk1"/>
                </a:solidFill>
                <a:effectLst/>
                <a:uFillTx/>
                <a:latin typeface="Calibri Light"/>
                <a:ea typeface="Arial"/>
              </a:rPr>
              <a:t>Titelmasterformat durch Klicken bearbeiten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00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Zweite Ebene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Dritte Ebene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Vierte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Fünfte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Zweite Ebene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Dritte Ebene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Vierte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Fünfte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&lt;footer&gt;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8" name="PlaceHolder 8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DAPHNE4NFDI TAB Meeting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oliennummernplatzhalter 5"/>
          <p:cNvSpPr/>
          <p:nvPr/>
        </p:nvSpPr>
        <p:spPr>
          <a:xfrm>
            <a:off x="10983240" y="6356520"/>
            <a:ext cx="369720" cy="364320"/>
          </a:xfrm>
          <a:prstGeom prst="rect">
            <a:avLst/>
          </a:prstGeom>
          <a:solidFill>
            <a:schemeClr val="bg1"/>
          </a:solidFill>
          <a:ln w="317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fld id="{577FA6FD-D3B4-4627-BA35-89A28187C8F9}" type="slidenum">
              <a:rPr lang="de-DE" sz="1200" b="1" u="none" strike="noStrike">
                <a:solidFill>
                  <a:srgbClr val="0059A9"/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90" name="Grafik 8"/>
          <p:cNvPicPr/>
          <p:nvPr/>
        </p:nvPicPr>
        <p:blipFill>
          <a:blip r:embed="rId2"/>
          <a:srcRect t="908"/>
          <a:stretch/>
        </p:blipFill>
        <p:spPr>
          <a:xfrm>
            <a:off x="-9000" y="0"/>
            <a:ext cx="779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Grafik 9"/>
          <p:cNvPicPr/>
          <p:nvPr/>
        </p:nvPicPr>
        <p:blipFill>
          <a:blip r:embed="rId3"/>
          <a:stretch/>
        </p:blipFill>
        <p:spPr>
          <a:xfrm>
            <a:off x="9896040" y="0"/>
            <a:ext cx="2295360" cy="17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7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u="none" strike="noStrike">
                <a:solidFill>
                  <a:schemeClr val="dk1"/>
                </a:solidFill>
                <a:effectLst/>
                <a:uFillTx/>
                <a:latin typeface="Calibri Light"/>
                <a:ea typeface="Arial"/>
              </a:rPr>
              <a:t>Titelmasterformat durch Klicken bearbeiten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&lt;footer&gt;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DAPHNE4NFDI TAB Meeting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mit Überschri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/>
          <p:nvPr/>
        </p:nvSpPr>
        <p:spPr>
          <a:xfrm>
            <a:off x="10983240" y="6356520"/>
            <a:ext cx="369720" cy="364320"/>
          </a:xfrm>
          <a:prstGeom prst="rect">
            <a:avLst/>
          </a:prstGeom>
          <a:solidFill>
            <a:schemeClr val="bg1"/>
          </a:solidFill>
          <a:ln w="317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fld id="{1388D372-697A-4D22-B28C-5235CD9E4235}" type="slidenum">
              <a:rPr lang="de-DE" sz="1200" b="1" u="none" strike="noStrike">
                <a:solidFill>
                  <a:srgbClr val="0059A9"/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0" name="Grafik 8"/>
          <p:cNvPicPr/>
          <p:nvPr/>
        </p:nvPicPr>
        <p:blipFill>
          <a:blip r:embed="rId2"/>
          <a:srcRect t="908"/>
          <a:stretch/>
        </p:blipFill>
        <p:spPr>
          <a:xfrm>
            <a:off x="-9000" y="0"/>
            <a:ext cx="779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Grafik 9"/>
          <p:cNvPicPr/>
          <p:nvPr/>
        </p:nvPicPr>
        <p:blipFill>
          <a:blip r:embed="rId3"/>
          <a:stretch/>
        </p:blipFill>
        <p:spPr>
          <a:xfrm>
            <a:off x="9896040" y="0"/>
            <a:ext cx="2295360" cy="17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3200" b="0" u="none" strike="noStrike">
                <a:solidFill>
                  <a:schemeClr val="dk1"/>
                </a:solidFill>
                <a:effectLst/>
                <a:uFillTx/>
                <a:latin typeface="Calibri Light"/>
                <a:ea typeface="Arial"/>
              </a:rPr>
              <a:t>Titelmasterformat durch Klicken bearbeiten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Zweite Ebene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Dritte Ebene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Vierte Ebene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Fünfte Ebene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&lt;footer&gt;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DAPHNE4NFDI TAB Meeting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 mit Überschri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/>
          <p:nvPr/>
        </p:nvSpPr>
        <p:spPr>
          <a:xfrm>
            <a:off x="10983240" y="6356520"/>
            <a:ext cx="369720" cy="364320"/>
          </a:xfrm>
          <a:prstGeom prst="rect">
            <a:avLst/>
          </a:prstGeom>
          <a:solidFill>
            <a:schemeClr val="bg1"/>
          </a:solidFill>
          <a:ln w="317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fld id="{D4AB4956-C41E-402C-9F85-940DDD61DA2E}" type="slidenum">
              <a:rPr lang="de-DE" sz="1200" b="1" u="none" strike="noStrike">
                <a:solidFill>
                  <a:srgbClr val="0059A9"/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9" name="Grafik 8"/>
          <p:cNvPicPr/>
          <p:nvPr/>
        </p:nvPicPr>
        <p:blipFill>
          <a:blip r:embed="rId2"/>
          <a:srcRect t="908"/>
          <a:stretch/>
        </p:blipFill>
        <p:spPr>
          <a:xfrm>
            <a:off x="-9000" y="0"/>
            <a:ext cx="779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" name="Grafik 9"/>
          <p:cNvPicPr/>
          <p:nvPr/>
        </p:nvPicPr>
        <p:blipFill>
          <a:blip r:embed="rId3"/>
          <a:stretch/>
        </p:blipFill>
        <p:spPr>
          <a:xfrm>
            <a:off x="9896040" y="0"/>
            <a:ext cx="2295360" cy="17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3200" b="0" u="none" strike="noStrike">
                <a:solidFill>
                  <a:schemeClr val="dk1"/>
                </a:solidFill>
                <a:effectLst/>
                <a:uFillTx/>
                <a:latin typeface="Calibri Light"/>
                <a:ea typeface="Arial"/>
              </a:rPr>
              <a:t>Titelmasterformat durch Klicken bearbeiten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&lt;footer&gt;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DAPHNE4NFDI TAB Meeting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/>
          <p:nvPr/>
        </p:nvSpPr>
        <p:spPr>
          <a:xfrm>
            <a:off x="10983240" y="6356520"/>
            <a:ext cx="369720" cy="364320"/>
          </a:xfrm>
          <a:prstGeom prst="rect">
            <a:avLst/>
          </a:prstGeom>
          <a:solidFill>
            <a:schemeClr val="bg1"/>
          </a:solidFill>
          <a:ln w="317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fld id="{458B2A01-1B36-4507-965F-21749E4DB30A}" type="slidenum">
              <a:rPr lang="de-DE" sz="1200" b="1" u="none" strike="noStrike">
                <a:solidFill>
                  <a:srgbClr val="0059A9"/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8" name="Grafik 8"/>
          <p:cNvPicPr/>
          <p:nvPr/>
        </p:nvPicPr>
        <p:blipFill>
          <a:blip r:embed="rId2"/>
          <a:srcRect t="908"/>
          <a:stretch/>
        </p:blipFill>
        <p:spPr>
          <a:xfrm>
            <a:off x="-9000" y="0"/>
            <a:ext cx="779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" name="Grafik 9"/>
          <p:cNvPicPr/>
          <p:nvPr/>
        </p:nvPicPr>
        <p:blipFill>
          <a:blip r:embed="rId3"/>
          <a:stretch/>
        </p:blipFill>
        <p:spPr>
          <a:xfrm>
            <a:off x="9896040" y="0"/>
            <a:ext cx="2295360" cy="17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6000" b="0" u="none" strike="noStrike">
                <a:solidFill>
                  <a:schemeClr val="dk1"/>
                </a:solidFill>
                <a:effectLst/>
                <a:uFillTx/>
                <a:latin typeface="Calibri Light"/>
                <a:ea typeface="Arial"/>
              </a:rPr>
              <a:t>Titelmasterformat durch Klicken bearbeiten</a:t>
            </a:r>
            <a:endParaRPr lang="en-GB" sz="6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&lt;footer&gt;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48C4EE63-D877-4747-A414-72773C4C3884}" type="slidenum"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4" name="Grafik 6"/>
          <p:cNvPicPr/>
          <p:nvPr/>
        </p:nvPicPr>
        <p:blipFill>
          <a:blip r:embed="rId4"/>
          <a:stretch/>
        </p:blipFill>
        <p:spPr>
          <a:xfrm>
            <a:off x="0" y="0"/>
            <a:ext cx="12191400" cy="689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/>
          <p:nvPr/>
        </p:nvSpPr>
        <p:spPr>
          <a:xfrm>
            <a:off x="10983240" y="6356520"/>
            <a:ext cx="369720" cy="364320"/>
          </a:xfrm>
          <a:prstGeom prst="rect">
            <a:avLst/>
          </a:prstGeom>
          <a:solidFill>
            <a:schemeClr val="bg1"/>
          </a:solidFill>
          <a:ln w="317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fld id="{D71D9B95-97E2-41C9-9BA8-584B35A8DE70}" type="slidenum">
              <a:rPr lang="de-DE" sz="1200" b="1" u="none" strike="noStrike">
                <a:solidFill>
                  <a:srgbClr val="0059A9"/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7" name="Grafik 8"/>
          <p:cNvPicPr/>
          <p:nvPr/>
        </p:nvPicPr>
        <p:blipFill>
          <a:blip r:embed="rId2"/>
          <a:srcRect t="908"/>
          <a:stretch/>
        </p:blipFill>
        <p:spPr>
          <a:xfrm>
            <a:off x="-9000" y="0"/>
            <a:ext cx="779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Grafik 9"/>
          <p:cNvPicPr/>
          <p:nvPr/>
        </p:nvPicPr>
        <p:blipFill>
          <a:blip r:embed="rId3"/>
          <a:stretch/>
        </p:blipFill>
        <p:spPr>
          <a:xfrm>
            <a:off x="9896040" y="0"/>
            <a:ext cx="2295360" cy="17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7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u="none" strike="noStrike">
                <a:solidFill>
                  <a:schemeClr val="dk1"/>
                </a:solidFill>
                <a:effectLst/>
                <a:uFillTx/>
                <a:latin typeface="Calibri Light"/>
                <a:ea typeface="Arial"/>
              </a:rPr>
              <a:t>Titelmasterformat durch Klicken bearbeiten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9719280" cy="43506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Zweite Ebene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Dritte Ebene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Vierte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Fünfte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&lt;footer&gt;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DAPHNE4NFDI TAB Meeting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/>
          <p:nvPr/>
        </p:nvSpPr>
        <p:spPr>
          <a:xfrm>
            <a:off x="10983240" y="6356520"/>
            <a:ext cx="369720" cy="364320"/>
          </a:xfrm>
          <a:prstGeom prst="rect">
            <a:avLst/>
          </a:prstGeom>
          <a:solidFill>
            <a:schemeClr val="bg1"/>
          </a:solidFill>
          <a:ln w="317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fld id="{999F3270-5576-48A9-8A33-0960131A5A76}" type="slidenum">
              <a:rPr lang="de-DE" sz="1200" b="1" u="none" strike="noStrike">
                <a:solidFill>
                  <a:srgbClr val="0059A9"/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45" name="Grafik 8"/>
          <p:cNvPicPr/>
          <p:nvPr/>
        </p:nvPicPr>
        <p:blipFill>
          <a:blip r:embed="rId2"/>
          <a:srcRect t="908"/>
          <a:stretch/>
        </p:blipFill>
        <p:spPr>
          <a:xfrm>
            <a:off x="-9000" y="0"/>
            <a:ext cx="779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" name="Grafik 9"/>
          <p:cNvPicPr/>
          <p:nvPr/>
        </p:nvPicPr>
        <p:blipFill>
          <a:blip r:embed="rId3"/>
          <a:stretch/>
        </p:blipFill>
        <p:spPr>
          <a:xfrm>
            <a:off x="9896040" y="0"/>
            <a:ext cx="2295360" cy="17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360" cy="58111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u="none" strike="noStrike">
                <a:solidFill>
                  <a:schemeClr val="dk1"/>
                </a:solidFill>
                <a:effectLst/>
                <a:uFillTx/>
                <a:latin typeface="Calibri Light"/>
                <a:ea typeface="Arial"/>
              </a:rPr>
              <a:t>Titelmasterformat durch Klicken bearbeiten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520" cy="58111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Zweite Ebene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Dritte Ebene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Vierte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Fünfte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&lt;footer&gt;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DAPHNE4NFDI TAB Meeting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/>
          <p:nvPr/>
        </p:nvSpPr>
        <p:spPr>
          <a:xfrm>
            <a:off x="10983240" y="6356520"/>
            <a:ext cx="369720" cy="364320"/>
          </a:xfrm>
          <a:prstGeom prst="rect">
            <a:avLst/>
          </a:prstGeom>
          <a:solidFill>
            <a:schemeClr val="bg1"/>
          </a:solidFill>
          <a:ln w="317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fld id="{BFAF96F2-B6FC-4D29-9748-5D61DEAEF637}" type="slidenum">
              <a:rPr lang="de-DE" sz="1200" b="1" u="none" strike="noStrike">
                <a:solidFill>
                  <a:srgbClr val="0059A9"/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53" name="Grafik 8"/>
          <p:cNvPicPr/>
          <p:nvPr/>
        </p:nvPicPr>
        <p:blipFill>
          <a:blip r:embed="rId2"/>
          <a:srcRect t="908"/>
          <a:stretch/>
        </p:blipFill>
        <p:spPr>
          <a:xfrm>
            <a:off x="-9000" y="0"/>
            <a:ext cx="779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Grafik 9"/>
          <p:cNvPicPr/>
          <p:nvPr/>
        </p:nvPicPr>
        <p:blipFill>
          <a:blip r:embed="rId3"/>
          <a:stretch/>
        </p:blipFill>
        <p:spPr>
          <a:xfrm>
            <a:off x="9896040" y="0"/>
            <a:ext cx="2295360" cy="17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7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u="none" strike="noStrike">
                <a:solidFill>
                  <a:schemeClr val="dk1"/>
                </a:solidFill>
                <a:effectLst/>
                <a:uFillTx/>
                <a:latin typeface="Calibri Light"/>
                <a:ea typeface="Arial"/>
              </a:rPr>
              <a:t>Titelmasterformat durch Klicken bearbeiten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97192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Zweite Ebene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Dritte Ebene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Vierte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Fünfte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57" name="Grafik 7"/>
          <p:cNvPicPr/>
          <p:nvPr/>
        </p:nvPicPr>
        <p:blipFill>
          <a:blip r:embed="rId3"/>
          <a:stretch/>
        </p:blipFill>
        <p:spPr>
          <a:xfrm>
            <a:off x="9661320" y="41760"/>
            <a:ext cx="2482560" cy="194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&lt;footer&gt;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DAPHNE4NFDI TAB Meeting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schnitts- überschri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liennummernplatzhalter 5"/>
          <p:cNvSpPr/>
          <p:nvPr/>
        </p:nvSpPr>
        <p:spPr>
          <a:xfrm>
            <a:off x="10983240" y="6356520"/>
            <a:ext cx="369720" cy="364320"/>
          </a:xfrm>
          <a:prstGeom prst="rect">
            <a:avLst/>
          </a:prstGeom>
          <a:solidFill>
            <a:schemeClr val="bg1"/>
          </a:solidFill>
          <a:ln w="317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fld id="{BC4AF9B5-0925-4F9B-AE15-5059B5755CDB}" type="slidenum">
              <a:rPr lang="de-DE" sz="1200" b="1" u="none" strike="noStrike">
                <a:solidFill>
                  <a:srgbClr val="0059A9"/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62" name="Grafik 8"/>
          <p:cNvPicPr/>
          <p:nvPr/>
        </p:nvPicPr>
        <p:blipFill>
          <a:blip r:embed="rId2"/>
          <a:srcRect t="908"/>
          <a:stretch/>
        </p:blipFill>
        <p:spPr>
          <a:xfrm>
            <a:off x="-9000" y="0"/>
            <a:ext cx="779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Grafik 9"/>
          <p:cNvPicPr/>
          <p:nvPr/>
        </p:nvPicPr>
        <p:blipFill>
          <a:blip r:embed="rId3"/>
          <a:stretch/>
        </p:blipFill>
        <p:spPr>
          <a:xfrm>
            <a:off x="9896040" y="0"/>
            <a:ext cx="2295360" cy="17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6000" b="0" u="none" strike="noStrike">
                <a:solidFill>
                  <a:schemeClr val="dk1"/>
                </a:solidFill>
                <a:effectLst/>
                <a:uFillTx/>
                <a:latin typeface="Calibri Light"/>
                <a:ea typeface="Arial"/>
              </a:rPr>
              <a:t>Titelmasterformat durch Klicken bearbeiten</a:t>
            </a:r>
            <a:endParaRPr lang="en-GB" sz="6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&lt;footer&gt;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DAPHNE4NFDI TAB Meeting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liennummernplatzhalter 5"/>
          <p:cNvSpPr/>
          <p:nvPr/>
        </p:nvSpPr>
        <p:spPr>
          <a:xfrm>
            <a:off x="10983240" y="6356520"/>
            <a:ext cx="369720" cy="364320"/>
          </a:xfrm>
          <a:prstGeom prst="rect">
            <a:avLst/>
          </a:prstGeom>
          <a:solidFill>
            <a:schemeClr val="bg1"/>
          </a:solidFill>
          <a:ln w="317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fld id="{5C821C17-8618-4707-B918-3369FD9135D7}" type="slidenum">
              <a:rPr lang="de-DE" sz="1200" b="1" u="none" strike="noStrike">
                <a:solidFill>
                  <a:srgbClr val="0059A9"/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70" name="Grafik 8"/>
          <p:cNvPicPr/>
          <p:nvPr/>
        </p:nvPicPr>
        <p:blipFill>
          <a:blip r:embed="rId2"/>
          <a:srcRect t="908"/>
          <a:stretch/>
        </p:blipFill>
        <p:spPr>
          <a:xfrm>
            <a:off x="-9000" y="0"/>
            <a:ext cx="779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Grafik 9"/>
          <p:cNvPicPr/>
          <p:nvPr/>
        </p:nvPicPr>
        <p:blipFill>
          <a:blip r:embed="rId3"/>
          <a:stretch/>
        </p:blipFill>
        <p:spPr>
          <a:xfrm>
            <a:off x="9896040" y="0"/>
            <a:ext cx="2295360" cy="17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7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u="none" strike="noStrike">
                <a:solidFill>
                  <a:schemeClr val="dk1"/>
                </a:solidFill>
                <a:effectLst/>
                <a:uFillTx/>
                <a:latin typeface="Calibri Light"/>
                <a:ea typeface="Arial"/>
              </a:rPr>
              <a:t>Titelmasterformat durch Klicken bearbeiten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Zweite Ebene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Dritte Ebene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Vierte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Fünfte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Formatvorlagen des Textmasters bearbeiten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Zweite Ebene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Dritte Ebene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Vierte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Fünfte Ebene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&lt;footer&gt;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DAPHNE4NFDI TAB Meeting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6.svg"/><Relationship Id="rId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github.com/SciCatProject/frontend/issues/1806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 1"/>
          <p:cNvSpPr/>
          <p:nvPr/>
        </p:nvSpPr>
        <p:spPr>
          <a:xfrm>
            <a:off x="0" y="548640"/>
            <a:ext cx="12191400" cy="1979280"/>
          </a:xfrm>
          <a:prstGeom prst="rect">
            <a:avLst/>
          </a:prstGeom>
          <a:gradFill rotWithShape="0">
            <a:gsLst>
              <a:gs pos="0">
                <a:srgbClr val="DEEBF7">
                  <a:alpha val="50000"/>
                </a:srgbClr>
              </a:gs>
              <a:gs pos="46000">
                <a:srgbClr val="FFFFFF">
                  <a:alpha val="90000"/>
                </a:srgbClr>
              </a:gs>
              <a:gs pos="80000">
                <a:srgbClr val="FFFFFF"/>
              </a:gs>
            </a:gsLst>
            <a:lin ang="36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45000" rIns="180000" bIns="180000" anchor="b">
            <a:noAutofit/>
          </a:bodyPr>
          <a:lstStyle/>
          <a:p>
            <a:pPr algn="ctr" defTabSz="914400">
              <a:lnSpc>
                <a:spcPts val="4700"/>
              </a:lnSpc>
            </a:pPr>
            <a:r>
              <a:rPr lang="de-DE" sz="3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New Workflow for SciCat Data Publication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ts val="4700"/>
              </a:lnSpc>
            </a:pPr>
            <a:r>
              <a:rPr lang="de-DE" sz="3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DCS Round 2 Update, July 21</a:t>
            </a:r>
            <a:r>
              <a:rPr lang="de-DE" sz="3200" b="1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3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2025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ts val="4700"/>
              </a:lnSpc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Nicolas Hayen, Regina Hinzmann, DAPHNE4NFDI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SciCat DOI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dt" idx="6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ftr" idx="6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75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6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7" name="Grafik 9"/>
          <p:cNvPicPr/>
          <p:nvPr/>
        </p:nvPicPr>
        <p:blipFill>
          <a:blip r:embed="rId5"/>
          <a:srcRect t="10001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178" name="Ellipse 2"/>
          <p:cNvSpPr/>
          <p:nvPr/>
        </p:nvSpPr>
        <p:spPr>
          <a:xfrm>
            <a:off x="9540000" y="3708000"/>
            <a:ext cx="1079280" cy="359280"/>
          </a:xfrm>
          <a:prstGeom prst="ellipse">
            <a:avLst/>
          </a:prstGeom>
          <a:noFill/>
          <a:ln w="254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sldNum" idx="63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80" name="Grafik 12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SciCat DOI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dt" idx="6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ftr" idx="6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84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" name="Grafik 9"/>
          <p:cNvPicPr/>
          <p:nvPr/>
        </p:nvPicPr>
        <p:blipFill>
          <a:blip r:embed="rId5"/>
          <a:srcRect t="10001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187" name="Ellipse 10"/>
          <p:cNvSpPr/>
          <p:nvPr/>
        </p:nvSpPr>
        <p:spPr>
          <a:xfrm>
            <a:off x="9792000" y="3096000"/>
            <a:ext cx="863280" cy="287280"/>
          </a:xfrm>
          <a:prstGeom prst="ellipse">
            <a:avLst/>
          </a:prstGeom>
          <a:noFill/>
          <a:ln w="254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sldNum" idx="66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89" name="Grafik 13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SciCat DOI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dt" idx="6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ftr" idx="6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93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rafik 9"/>
          <p:cNvPicPr/>
          <p:nvPr/>
        </p:nvPicPr>
        <p:blipFill>
          <a:blip r:embed="rId5"/>
          <a:srcRect t="10001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196" name="Ellipse 10"/>
          <p:cNvSpPr/>
          <p:nvPr/>
        </p:nvSpPr>
        <p:spPr>
          <a:xfrm>
            <a:off x="9936000" y="1584000"/>
            <a:ext cx="359280" cy="359280"/>
          </a:xfrm>
          <a:prstGeom prst="ellipse">
            <a:avLst/>
          </a:prstGeom>
          <a:noFill/>
          <a:ln w="254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sldNum" idx="69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98" name="Grafik 13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SciCat DOI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dt" idx="7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ftr" idx="7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02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Grafik 9"/>
          <p:cNvPicPr/>
          <p:nvPr/>
        </p:nvPicPr>
        <p:blipFill>
          <a:blip r:embed="rId5"/>
          <a:srcRect t="10001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205" name="Ellipse 10"/>
          <p:cNvSpPr/>
          <p:nvPr/>
        </p:nvSpPr>
        <p:spPr>
          <a:xfrm>
            <a:off x="9648000" y="2520000"/>
            <a:ext cx="647280" cy="251280"/>
          </a:xfrm>
          <a:prstGeom prst="ellipse">
            <a:avLst/>
          </a:prstGeom>
          <a:noFill/>
          <a:ln w="254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sldNum" idx="72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07" name="Grafik 13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SciCat DOI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dt" idx="7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ftr" idx="7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11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2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3" name="Grafik 9"/>
          <p:cNvPicPr/>
          <p:nvPr/>
        </p:nvPicPr>
        <p:blipFill>
          <a:blip r:embed="rId5"/>
          <a:srcRect t="10001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214" name="Ellipse 10"/>
          <p:cNvSpPr/>
          <p:nvPr/>
        </p:nvSpPr>
        <p:spPr>
          <a:xfrm>
            <a:off x="9648000" y="2412000"/>
            <a:ext cx="647280" cy="251280"/>
          </a:xfrm>
          <a:prstGeom prst="ellipse">
            <a:avLst/>
          </a:prstGeom>
          <a:noFill/>
          <a:ln w="254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sldNum" idx="75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16" name="Grafik 13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SciCat DOI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dt" idx="7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ftr" idx="7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20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2" name="Grafik 9"/>
          <p:cNvPicPr/>
          <p:nvPr/>
        </p:nvPicPr>
        <p:blipFill>
          <a:blip r:embed="rId5"/>
          <a:srcRect t="10001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223" name="Ellipse 10"/>
          <p:cNvSpPr/>
          <p:nvPr/>
        </p:nvSpPr>
        <p:spPr>
          <a:xfrm>
            <a:off x="1368000" y="5940000"/>
            <a:ext cx="683280" cy="287280"/>
          </a:xfrm>
          <a:prstGeom prst="ellipse">
            <a:avLst/>
          </a:prstGeom>
          <a:noFill/>
          <a:ln w="254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sldNum" idx="78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25" name="Grafik 13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SciCat DOI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dt" idx="7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ftr" idx="8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29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0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1" name="Grafik 9"/>
          <p:cNvPicPr/>
          <p:nvPr/>
        </p:nvPicPr>
        <p:blipFill>
          <a:blip r:embed="rId5"/>
          <a:srcRect t="9994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232" name="Ellipse 10"/>
          <p:cNvSpPr/>
          <p:nvPr/>
        </p:nvSpPr>
        <p:spPr>
          <a:xfrm>
            <a:off x="1368000" y="2808000"/>
            <a:ext cx="611280" cy="251280"/>
          </a:xfrm>
          <a:prstGeom prst="ellipse">
            <a:avLst/>
          </a:prstGeom>
          <a:noFill/>
          <a:ln w="254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sldNum" idx="81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34" name="Grafik 13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SciCat DOI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dt" idx="8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ftr" idx="8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38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9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0" name="Grafik 9"/>
          <p:cNvPicPr/>
          <p:nvPr/>
        </p:nvPicPr>
        <p:blipFill>
          <a:blip r:embed="rId5"/>
          <a:srcRect t="9994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241" name="PlaceHolder 4"/>
          <p:cNvSpPr>
            <a:spLocks noGrp="1"/>
          </p:cNvSpPr>
          <p:nvPr>
            <p:ph type="sldNum" idx="84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42" name="Grafik 12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SciCat DOI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dt" idx="8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ftr" idx="8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46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7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8" name="Grafik 9"/>
          <p:cNvPicPr/>
          <p:nvPr/>
        </p:nvPicPr>
        <p:blipFill>
          <a:blip r:embed="rId5"/>
          <a:srcRect t="9990" r="1376" b="4675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249" name="PlaceHolder 4"/>
          <p:cNvSpPr>
            <a:spLocks noGrp="1"/>
          </p:cNvSpPr>
          <p:nvPr>
            <p:ph type="sldNum" idx="87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50" name="Grafik 12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Problems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dt" idx="8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ftr" idx="8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54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5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900000" y="1800000"/>
            <a:ext cx="11159280" cy="3576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spAutoFit/>
          </a:bodyPr>
          <a:lstStyle/>
          <a:p>
            <a:pPr marL="514440" indent="-51444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Calibri Light"/>
              <a:buAutoNum type="arabicPeriod"/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Unintuitive UI path to get to data publication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514440" indent="-51444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Calibri Light"/>
              <a:buAutoNum type="arabicPeriod"/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Metadata form covers only absolute minimum for DOIs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514440" indent="-51444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Calibri Light"/>
              <a:buAutoNum type="arabicPeriod"/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No possibility to edit PublishedData once created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514440" indent="-51444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Calibri Light"/>
              <a:buAutoNum type="arabicPeriod"/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All data is made public upon registration, but can be hidden again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514440" indent="-51444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Calibri Light"/>
              <a:buAutoNum type="arabicPeriod"/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No possibilty for integration with other services / databases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sldNum" idx="90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58" name="Grafik 28"/>
          <p:cNvPicPr/>
          <p:nvPr/>
        </p:nvPicPr>
        <p:blipFill>
          <a:blip r:embed="rId5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DCS Round 2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ftr" idx="3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06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Grafik 43"/>
          <p:cNvPicPr/>
          <p:nvPr/>
        </p:nvPicPr>
        <p:blipFill>
          <a:blip r:embed="rId5"/>
          <a:stretch/>
        </p:blipFill>
        <p:spPr>
          <a:xfrm>
            <a:off x="7200000" y="2880000"/>
            <a:ext cx="4113720" cy="1439280"/>
          </a:xfrm>
          <a:prstGeom prst="rect">
            <a:avLst/>
          </a:prstGeom>
          <a:noFill/>
          <a:ln w="31750">
            <a:solidFill>
              <a:srgbClr val="274164"/>
            </a:solidFill>
            <a:round/>
          </a:ln>
        </p:spPr>
      </p:pic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900000" y="1800000"/>
            <a:ext cx="11159280" cy="429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sp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Second round of DAPHNE Contributions to SciCat</a:t>
            </a:r>
            <a:br>
              <a:rPr sz="2800"/>
            </a:br>
            <a:r>
              <a:rPr lang="de-DE" sz="24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Work by Martin Trajanovski since March 2025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Two major subprojects for this round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514440" indent="-51444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Improvement to </a:t>
            </a:r>
            <a:r>
              <a:rPr lang="de-DE" sz="2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Frontend UI </a:t>
            </a: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and</a:t>
            </a:r>
            <a:br>
              <a:rPr sz="2800"/>
            </a:b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search capabilities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514440" indent="-51444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Rework of data publication and</a:t>
            </a:r>
            <a:br>
              <a:rPr sz="2800"/>
            </a:br>
            <a:r>
              <a:rPr lang="de-DE" sz="2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DOI minting </a:t>
            </a: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workflow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sldNum" idx="39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11" name="Grafik 46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New workflow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dt" idx="9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ftr" idx="9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62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64" name="Verbinder: gewinkelt 9"/>
          <p:cNvCxnSpPr>
            <a:stCxn id="265" idx="0"/>
            <a:endCxn id="266" idx="3"/>
          </p:cNvCxnSpPr>
          <p:nvPr/>
        </p:nvCxnSpPr>
        <p:spPr>
          <a:xfrm rot="5400000">
            <a:off x="4661280" y="746640"/>
            <a:ext cx="1044000" cy="4968720"/>
          </a:xfrm>
          <a:prstGeom prst="bentConnector4">
            <a:avLst>
              <a:gd name="adj1" fmla="val 0"/>
              <a:gd name="adj2" fmla="val 57242"/>
            </a:avLst>
          </a:prstGeom>
          <a:ln w="38100">
            <a:solidFill>
              <a:srgbClr val="113062">
                <a:alpha val="50000"/>
              </a:srgbClr>
            </a:solidFill>
            <a:round/>
            <a:tailEnd type="triangle" w="med" len="med"/>
          </a:ln>
        </p:spPr>
      </p:cxnSp>
      <p:sp>
        <p:nvSpPr>
          <p:cNvPr id="267" name="Rechteck: abgerundete Ecken 10"/>
          <p:cNvSpPr/>
          <p:nvPr/>
        </p:nvSpPr>
        <p:spPr>
          <a:xfrm>
            <a:off x="900000" y="2421000"/>
            <a:ext cx="8099280" cy="31672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13062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68" name="Rechteck 12"/>
          <p:cNvSpPr/>
          <p:nvPr/>
        </p:nvSpPr>
        <p:spPr>
          <a:xfrm>
            <a:off x="8766000" y="3528000"/>
            <a:ext cx="467280" cy="79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66" name="Rechteck: eine Ecke abgeschnitten 13"/>
          <p:cNvSpPr/>
          <p:nvPr/>
        </p:nvSpPr>
        <p:spPr>
          <a:xfrm>
            <a:off x="1692000" y="3177000"/>
            <a:ext cx="1007280" cy="1151280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113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69" name="Rechteck: eine Ecke abgeschnitten 14"/>
          <p:cNvSpPr/>
          <p:nvPr/>
        </p:nvSpPr>
        <p:spPr>
          <a:xfrm>
            <a:off x="1548000" y="3321000"/>
            <a:ext cx="1007280" cy="1151280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113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70" name="Rechteck: eine Ecke abgeschnitten 15"/>
          <p:cNvSpPr/>
          <p:nvPr/>
        </p:nvSpPr>
        <p:spPr>
          <a:xfrm>
            <a:off x="1404000" y="3465000"/>
            <a:ext cx="1007280" cy="1151280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113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71" name="Rechteck: eine Ecke abgeschnitten 16"/>
          <p:cNvSpPr/>
          <p:nvPr/>
        </p:nvSpPr>
        <p:spPr>
          <a:xfrm>
            <a:off x="1260000" y="3609000"/>
            <a:ext cx="1007280" cy="1151280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113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72" name="Rechteck: eine Ecke abgeschnitten 17"/>
          <p:cNvSpPr/>
          <p:nvPr/>
        </p:nvSpPr>
        <p:spPr>
          <a:xfrm>
            <a:off x="4428000" y="3393000"/>
            <a:ext cx="1007280" cy="1151280"/>
          </a:xfrm>
          <a:prstGeom prst="snip1Rect">
            <a:avLst>
              <a:gd name="adj" fmla="val 16667"/>
            </a:avLst>
          </a:prstGeom>
          <a:solidFill>
            <a:srgbClr val="2DAADC">
              <a:alpha val="70000"/>
            </a:srgbClr>
          </a:solidFill>
          <a:ln w="25400">
            <a:solidFill>
              <a:srgbClr val="113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73" name="Rechteck: eine Ecke abgeschnitten 18"/>
          <p:cNvSpPr/>
          <p:nvPr/>
        </p:nvSpPr>
        <p:spPr>
          <a:xfrm>
            <a:off x="7164000" y="3393000"/>
            <a:ext cx="1007280" cy="1151280"/>
          </a:xfrm>
          <a:prstGeom prst="snip1Rect">
            <a:avLst>
              <a:gd name="adj" fmla="val 16667"/>
            </a:avLst>
          </a:prstGeom>
          <a:solidFill>
            <a:srgbClr val="2DAADC">
              <a:alpha val="70000"/>
            </a:srgbClr>
          </a:solidFill>
          <a:ln w="25400">
            <a:solidFill>
              <a:srgbClr val="113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74" name="Rechteck: eine Ecke abgeschnitten 19"/>
          <p:cNvSpPr/>
          <p:nvPr/>
        </p:nvSpPr>
        <p:spPr>
          <a:xfrm>
            <a:off x="9900000" y="3393000"/>
            <a:ext cx="1007280" cy="1151280"/>
          </a:xfrm>
          <a:prstGeom prst="snip1Rect">
            <a:avLst>
              <a:gd name="adj" fmla="val 16667"/>
            </a:avLst>
          </a:prstGeom>
          <a:solidFill>
            <a:srgbClr val="2DAADC">
              <a:alpha val="70000"/>
            </a:srgbClr>
          </a:solidFill>
          <a:ln w="25400">
            <a:solidFill>
              <a:srgbClr val="113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pic>
        <p:nvPicPr>
          <p:cNvPr id="275" name="Grafik 20" descr="Sperren mit einfarbiger Füllung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7380000" y="3681000"/>
            <a:ext cx="575280" cy="57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6" name="Grafik 21" descr="Sperren mit einfarbiger Füllung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10116000" y="3681000"/>
            <a:ext cx="575280" cy="57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7" name="Pfeil: nach rechts 22"/>
          <p:cNvSpPr/>
          <p:nvPr/>
        </p:nvSpPr>
        <p:spPr>
          <a:xfrm>
            <a:off x="2844000" y="3789000"/>
            <a:ext cx="1439280" cy="38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ADC"/>
          </a:solidFill>
          <a:ln w="19050">
            <a:solidFill>
              <a:srgbClr val="113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78" name="Pfeil: nach rechts 23"/>
          <p:cNvSpPr/>
          <p:nvPr/>
        </p:nvSpPr>
        <p:spPr>
          <a:xfrm>
            <a:off x="5580000" y="3789000"/>
            <a:ext cx="1439280" cy="38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ADC"/>
          </a:solidFill>
          <a:ln w="19050">
            <a:solidFill>
              <a:srgbClr val="113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279" name="Pfeil: nach rechts 24"/>
          <p:cNvSpPr/>
          <p:nvPr/>
        </p:nvSpPr>
        <p:spPr>
          <a:xfrm>
            <a:off x="8316000" y="3789000"/>
            <a:ext cx="1439280" cy="38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ADC"/>
          </a:solidFill>
          <a:ln w="19050">
            <a:solidFill>
              <a:srgbClr val="113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u="none" strike="noStrike">
              <a:solidFill>
                <a:schemeClr val="lt1"/>
              </a:solidFill>
              <a:effectLst/>
              <a:uFillTx/>
              <a:latin typeface="Calibri"/>
              <a:ea typeface="Arial"/>
            </a:endParaRPr>
          </a:p>
        </p:txBody>
      </p:sp>
      <p:pic>
        <p:nvPicPr>
          <p:cNvPr id="280" name="Grafik 25"/>
          <p:cNvPicPr/>
          <p:nvPr/>
        </p:nvPicPr>
        <p:blipFill>
          <a:blip r:embed="rId9"/>
          <a:stretch/>
        </p:blipFill>
        <p:spPr>
          <a:xfrm>
            <a:off x="9324000" y="2889000"/>
            <a:ext cx="2159280" cy="395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Grafik 26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-4" r="75472"/>
          <a:stretch/>
        </p:blipFill>
        <p:spPr>
          <a:xfrm>
            <a:off x="9936000" y="3429000"/>
            <a:ext cx="378360" cy="35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2" name="Textfeld 27"/>
          <p:cNvSpPr/>
          <p:nvPr/>
        </p:nvSpPr>
        <p:spPr>
          <a:xfrm>
            <a:off x="1260000" y="4617000"/>
            <a:ext cx="1583280" cy="64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Dataset List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83" name="Textfeld 28"/>
          <p:cNvSpPr/>
          <p:nvPr/>
        </p:nvSpPr>
        <p:spPr>
          <a:xfrm>
            <a:off x="3852000" y="4617000"/>
            <a:ext cx="2159280" cy="64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PublishedData</a:t>
            </a:r>
            <a:br>
              <a:rPr sz="1800"/>
            </a:b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Status: private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84" name="Textfeld 29"/>
          <p:cNvSpPr/>
          <p:nvPr/>
        </p:nvSpPr>
        <p:spPr>
          <a:xfrm>
            <a:off x="6588000" y="4617000"/>
            <a:ext cx="2159280" cy="64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Status: public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85" name="Textfeld 30"/>
          <p:cNvSpPr/>
          <p:nvPr/>
        </p:nvSpPr>
        <p:spPr>
          <a:xfrm>
            <a:off x="9324000" y="4617000"/>
            <a:ext cx="2159280" cy="64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Status: registered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86" name="Textfeld 31"/>
          <p:cNvSpPr/>
          <p:nvPr/>
        </p:nvSpPr>
        <p:spPr>
          <a:xfrm>
            <a:off x="4212000" y="2709000"/>
            <a:ext cx="1439280" cy="64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Editable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5" name="Textfeld 32"/>
          <p:cNvSpPr/>
          <p:nvPr/>
        </p:nvSpPr>
        <p:spPr>
          <a:xfrm>
            <a:off x="6948000" y="2709000"/>
            <a:ext cx="1439280" cy="64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Locked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public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87" name="Textfeld 33"/>
          <p:cNvSpPr/>
          <p:nvPr/>
        </p:nvSpPr>
        <p:spPr>
          <a:xfrm>
            <a:off x="2844000" y="3537000"/>
            <a:ext cx="143928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Create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88" name="Textfeld 34"/>
          <p:cNvSpPr/>
          <p:nvPr/>
        </p:nvSpPr>
        <p:spPr>
          <a:xfrm>
            <a:off x="5580000" y="3537000"/>
            <a:ext cx="143928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Publish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89" name="Textfeld 35"/>
          <p:cNvSpPr/>
          <p:nvPr/>
        </p:nvSpPr>
        <p:spPr>
          <a:xfrm>
            <a:off x="8316000" y="3538800"/>
            <a:ext cx="143928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Register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90" name="Grafik 36"/>
          <p:cNvPicPr/>
          <p:nvPr/>
        </p:nvPicPr>
        <p:blipFill>
          <a:blip r:embed="rId12"/>
          <a:stretch/>
        </p:blipFill>
        <p:spPr>
          <a:xfrm>
            <a:off x="4032000" y="5265000"/>
            <a:ext cx="1799280" cy="647280"/>
          </a:xfrm>
          <a:prstGeom prst="rect">
            <a:avLst/>
          </a:prstGeom>
          <a:solidFill>
            <a:schemeClr val="bg1"/>
          </a:solidFill>
          <a:ln w="31750">
            <a:solidFill>
              <a:srgbClr val="113062">
                <a:alpha val="50000"/>
              </a:srgbClr>
            </a:solidFill>
            <a:prstDash val="sysDash"/>
            <a:round/>
          </a:ln>
        </p:spPr>
      </p:pic>
      <p:sp>
        <p:nvSpPr>
          <p:cNvPr id="291" name="Textfeld 39"/>
          <p:cNvSpPr/>
          <p:nvPr/>
        </p:nvSpPr>
        <p:spPr>
          <a:xfrm>
            <a:off x="5580000" y="4032000"/>
            <a:ext cx="143928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Review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2" name="Textfeld 40"/>
          <p:cNvSpPr/>
          <p:nvPr/>
        </p:nvSpPr>
        <p:spPr>
          <a:xfrm>
            <a:off x="8316000" y="4032000"/>
            <a:ext cx="143928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Review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sldNum" idx="93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94" name="Grafik 43"/>
          <p:cNvPicPr/>
          <p:nvPr/>
        </p:nvPicPr>
        <p:blipFill>
          <a:blip r:embed="rId13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Metadata Form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dt" idx="9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ftr" idx="9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98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9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0" name="Grafik 18"/>
          <p:cNvPicPr/>
          <p:nvPr/>
        </p:nvPicPr>
        <p:blipFill>
          <a:blip r:embed="rId5"/>
          <a:stretch/>
        </p:blipFill>
        <p:spPr>
          <a:xfrm>
            <a:off x="1260000" y="2376000"/>
            <a:ext cx="10439280" cy="280692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301" name="PlaceHolder 4"/>
          <p:cNvSpPr>
            <a:spLocks noGrp="1"/>
          </p:cNvSpPr>
          <p:nvPr>
            <p:ph type="sldNum" idx="96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02" name="Grafik 20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Metadata Form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dt" idx="9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ftr" idx="9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06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7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8" name="Grafik 9"/>
          <p:cNvPicPr/>
          <p:nvPr/>
        </p:nvPicPr>
        <p:blipFill>
          <a:blip r:embed="rId5"/>
          <a:srcRect l="2" t="458" r="37140" b="38357"/>
          <a:stretch/>
        </p:blipFill>
        <p:spPr>
          <a:xfrm>
            <a:off x="1260000" y="1656000"/>
            <a:ext cx="9647280" cy="478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309" name="PlaceHolder 4"/>
          <p:cNvSpPr>
            <a:spLocks noGrp="1"/>
          </p:cNvSpPr>
          <p:nvPr>
            <p:ph type="sldNum" idx="99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10" name="Grafik 13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Metadata Form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dt" idx="10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ftr" idx="10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14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5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6" name="Grafik 9"/>
          <p:cNvPicPr/>
          <p:nvPr/>
        </p:nvPicPr>
        <p:blipFill>
          <a:blip r:embed="rId5"/>
          <a:srcRect l="345" t="664" r="1033" b="19674"/>
          <a:stretch/>
        </p:blipFill>
        <p:spPr>
          <a:xfrm>
            <a:off x="1260000" y="1620000"/>
            <a:ext cx="10439280" cy="437976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317" name="PlaceHolder 4"/>
          <p:cNvSpPr>
            <a:spLocks noGrp="1"/>
          </p:cNvSpPr>
          <p:nvPr>
            <p:ph type="sldNum" idx="102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18" name="Grafik 12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Metadata Form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dt" idx="10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ftr" idx="10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22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3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4" name="Grafik 9"/>
          <p:cNvPicPr/>
          <p:nvPr/>
        </p:nvPicPr>
        <p:blipFill>
          <a:blip r:embed="rId5"/>
          <a:srcRect l="341" t="40618" r="35262" b="1363"/>
          <a:stretch/>
        </p:blipFill>
        <p:spPr>
          <a:xfrm>
            <a:off x="1260000" y="1620000"/>
            <a:ext cx="9655920" cy="4319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pic>
        <p:nvPicPr>
          <p:cNvPr id="325" name="Grafik 12"/>
          <p:cNvPicPr/>
          <p:nvPr/>
        </p:nvPicPr>
        <p:blipFill>
          <a:blip r:embed="rId6"/>
          <a:srcRect l="29256" t="26772" r="32346" b="19150"/>
          <a:stretch/>
        </p:blipFill>
        <p:spPr>
          <a:xfrm>
            <a:off x="5040000" y="1800000"/>
            <a:ext cx="4906440" cy="4319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326" name="PlaceHolder 4"/>
          <p:cNvSpPr>
            <a:spLocks noGrp="1"/>
          </p:cNvSpPr>
          <p:nvPr>
            <p:ph type="sldNum" idx="105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27" name="Grafik 15"/>
          <p:cNvPicPr/>
          <p:nvPr/>
        </p:nvPicPr>
        <p:blipFill>
          <a:blip r:embed="rId7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Metadata Form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dt" idx="10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ftr" idx="10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sldNum" idx="108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32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3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4" name="Grafik 4"/>
          <p:cNvPicPr/>
          <p:nvPr/>
        </p:nvPicPr>
        <p:blipFill>
          <a:blip r:embed="rId5"/>
          <a:srcRect l="-4" t="13281" r="38173" b="36940"/>
          <a:stretch/>
        </p:blipFill>
        <p:spPr>
          <a:xfrm>
            <a:off x="1260000" y="1620000"/>
            <a:ext cx="8262720" cy="4319280"/>
          </a:xfrm>
          <a:prstGeom prst="rect">
            <a:avLst/>
          </a:prstGeom>
          <a:noFill/>
          <a:ln w="19050">
            <a:solidFill>
              <a:srgbClr val="113061"/>
            </a:solidFill>
            <a:round/>
          </a:ln>
        </p:spPr>
      </p:pic>
      <p:pic>
        <p:nvPicPr>
          <p:cNvPr id="335" name="Grafik 13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Configuration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dt" idx="10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ftr" idx="1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39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0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1" name="Grafik 4"/>
          <p:cNvPicPr/>
          <p:nvPr/>
        </p:nvPicPr>
        <p:blipFill>
          <a:blip r:embed="rId5"/>
          <a:srcRect l="2952" t="8398" r="23229" b="32773"/>
          <a:stretch/>
        </p:blipFill>
        <p:spPr>
          <a:xfrm>
            <a:off x="1260000" y="1620000"/>
            <a:ext cx="10439280" cy="4679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342" name="PlaceHolder 4"/>
          <p:cNvSpPr>
            <a:spLocks noGrp="1"/>
          </p:cNvSpPr>
          <p:nvPr>
            <p:ph type="sldNum" idx="111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43" name="Grafik 14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Summary &amp; Timeline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dt" idx="1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ftr" idx="1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47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8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9" name="Grafik 43"/>
          <p:cNvPicPr/>
          <p:nvPr/>
        </p:nvPicPr>
        <p:blipFill>
          <a:blip r:embed="rId5"/>
          <a:stretch/>
        </p:blipFill>
        <p:spPr>
          <a:xfrm>
            <a:off x="8735884" y="1684800"/>
            <a:ext cx="2617076" cy="1093351"/>
          </a:xfrm>
          <a:prstGeom prst="rect">
            <a:avLst/>
          </a:prstGeom>
          <a:noFill/>
          <a:ln w="31750">
            <a:solidFill>
              <a:srgbClr val="274164"/>
            </a:solidFill>
            <a:round/>
          </a:ln>
        </p:spPr>
      </p:pic>
      <p:sp>
        <p:nvSpPr>
          <p:cNvPr id="350" name="PlaceHolder 4"/>
          <p:cNvSpPr>
            <a:spLocks noGrp="1"/>
          </p:cNvSpPr>
          <p:nvPr>
            <p:ph/>
          </p:nvPr>
        </p:nvSpPr>
        <p:spPr>
          <a:xfrm>
            <a:off x="900000" y="1800000"/>
            <a:ext cx="11159280" cy="409240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sp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</a:rPr>
              <a:t>When will the features be available?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</a:rPr>
              <a:t>Adjustable columns: already available (FE v5)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</a:rPr>
              <a:t>Reworked published workflow: by end of contract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</a:rPr>
              <a:t>Fix in search w/ scientific metadata: not trivial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GB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</a:rPr>
              <a:t>Focus now in </a:t>
            </a:r>
            <a:r>
              <a:rPr lang="en-GB" sz="28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</a:rPr>
              <a:t>SciCat</a:t>
            </a:r>
            <a:r>
              <a:rPr lang="en-GB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</a:rPr>
              <a:t> Collaboration: f</a:t>
            </a:r>
            <a:r>
              <a:rPr lang="en-GB" sz="2800" dirty="0">
                <a:solidFill>
                  <a:srgbClr val="000000"/>
                </a:solidFill>
                <a:latin typeface="Calibri"/>
              </a:rPr>
              <a:t>ollow up of topics from SciCatCON2025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/>
              </a:rPr>
              <a:t>Mono repo, UI/UX (DAPHNE contribution)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/>
              </a:rPr>
              <a:t>Details for Governance model: September</a:t>
            </a:r>
          </a:p>
        </p:txBody>
      </p:sp>
      <p:sp>
        <p:nvSpPr>
          <p:cNvPr id="351" name="PlaceHolder 5"/>
          <p:cNvSpPr>
            <a:spLocks noGrp="1"/>
          </p:cNvSpPr>
          <p:nvPr>
            <p:ph type="sldNum" idx="114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52" name="Grafik 12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UI Improvements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ftr" idx="4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15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Grafik 11"/>
          <p:cNvPicPr/>
          <p:nvPr/>
        </p:nvPicPr>
        <p:blipFill>
          <a:blip r:embed="rId4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117" name="Grafik 42"/>
          <p:cNvPicPr/>
          <p:nvPr/>
        </p:nvPicPr>
        <p:blipFill>
          <a:blip r:embed="rId5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Grafik 9"/>
          <p:cNvPicPr/>
          <p:nvPr/>
        </p:nvPicPr>
        <p:blipFill>
          <a:blip r:embed="rId6"/>
          <a:srcRect t="10001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119" name="PlaceHolder 4"/>
          <p:cNvSpPr>
            <a:spLocks noGrp="1"/>
          </p:cNvSpPr>
          <p:nvPr>
            <p:ph type="sldNum" idx="42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UI Improvements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ftr" idx="4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23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Grafik 9"/>
          <p:cNvPicPr/>
          <p:nvPr/>
        </p:nvPicPr>
        <p:blipFill>
          <a:blip r:embed="rId5"/>
          <a:srcRect t="10001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126" name="PlaceHolder 4"/>
          <p:cNvSpPr>
            <a:spLocks noGrp="1"/>
          </p:cNvSpPr>
          <p:nvPr>
            <p:ph type="sldNum" idx="45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27" name="Grafik 12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UI Improvements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dt" idx="4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ftr" idx="4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31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Grafik 9"/>
          <p:cNvPicPr/>
          <p:nvPr/>
        </p:nvPicPr>
        <p:blipFill>
          <a:blip r:embed="rId5"/>
          <a:srcRect t="10001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134" name="PlaceHolder 4"/>
          <p:cNvSpPr>
            <a:spLocks noGrp="1"/>
          </p:cNvSpPr>
          <p:nvPr>
            <p:ph type="sldNum" idx="48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35" name="Grafik 12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UI Improvements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dt" idx="4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ftr" idx="5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39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1" name="Grafik 9"/>
          <p:cNvPicPr/>
          <p:nvPr/>
        </p:nvPicPr>
        <p:blipFill>
          <a:blip r:embed="rId5"/>
          <a:srcRect t="10001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142" name="PlaceHolder 4"/>
          <p:cNvSpPr>
            <a:spLocks noGrp="1"/>
          </p:cNvSpPr>
          <p:nvPr>
            <p:ph type="sldNum" idx="51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43" name="Grafik 12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UI Improvements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dt" idx="5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ftr" idx="5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47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8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Grafik 9"/>
          <p:cNvPicPr/>
          <p:nvPr/>
        </p:nvPicPr>
        <p:blipFill>
          <a:blip r:embed="rId5"/>
          <a:srcRect t="10001" r="1376" b="4668"/>
          <a:stretch/>
        </p:blipFill>
        <p:spPr>
          <a:xfrm>
            <a:off x="1260000" y="1620000"/>
            <a:ext cx="9467280" cy="4607280"/>
          </a:xfrm>
          <a:prstGeom prst="rect">
            <a:avLst/>
          </a:prstGeom>
          <a:noFill/>
          <a:ln w="19050">
            <a:solidFill>
              <a:srgbClr val="274164"/>
            </a:solidFill>
            <a:round/>
          </a:ln>
        </p:spPr>
      </p:pic>
      <p:sp>
        <p:nvSpPr>
          <p:cNvPr id="150" name="PlaceHolder 4"/>
          <p:cNvSpPr>
            <a:spLocks noGrp="1"/>
          </p:cNvSpPr>
          <p:nvPr>
            <p:ph type="sldNum" idx="54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51" name="Grafik 12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UI Improvements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dt" idx="5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ftr" idx="5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55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6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900000" y="1800000"/>
            <a:ext cx="11159280" cy="3650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sp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Improvements to Frontend search filters</a:t>
            </a:r>
            <a:br>
              <a:rPr sz="2800"/>
            </a:br>
            <a:r>
              <a:rPr lang="de-DE" sz="2400" b="0" u="sng" strike="noStrike">
                <a:solidFill>
                  <a:srgbClr val="0563C1"/>
                </a:solidFill>
                <a:effectLst/>
                <a:uFillTx/>
                <a:latin typeface="Arial"/>
                <a:ea typeface="Arial"/>
                <a:hlinkClick r:id="rId5"/>
              </a:rPr>
              <a:t>https://github.com/SciCatProject/frontend/issues/1806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Streamline adding SM filters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Add new operators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Higher responsiveness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Use Dataset API v4 queries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58" name="Grafik 10"/>
          <p:cNvPicPr/>
          <p:nvPr/>
        </p:nvPicPr>
        <p:blipFill>
          <a:blip r:embed="rId6"/>
          <a:stretch/>
        </p:blipFill>
        <p:spPr>
          <a:xfrm>
            <a:off x="6480000" y="2700000"/>
            <a:ext cx="2257200" cy="359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9" name="Grafik 12"/>
          <p:cNvPicPr/>
          <p:nvPr/>
        </p:nvPicPr>
        <p:blipFill>
          <a:blip r:embed="rId7"/>
          <a:stretch/>
        </p:blipFill>
        <p:spPr>
          <a:xfrm>
            <a:off x="9360000" y="2700000"/>
            <a:ext cx="1899360" cy="35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" name="PlaceHolder 5"/>
          <p:cNvSpPr>
            <a:spLocks noGrp="1"/>
          </p:cNvSpPr>
          <p:nvPr>
            <p:ph type="sldNum" idx="57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61" name="Grafik 14"/>
          <p:cNvPicPr/>
          <p:nvPr/>
        </p:nvPicPr>
        <p:blipFill>
          <a:blip r:embed="rId8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61192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1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SciCat DOI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dt" idx="5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July 21</a:t>
            </a:r>
            <a:r>
              <a:rPr lang="de-DE" sz="1200" b="0" u="none" strike="noStrike" baseline="300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st</a:t>
            </a: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, 2025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ftr" idx="5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Nicolas Hayen, Regina Hinzmann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65" name="Grafik 8"/>
          <p:cNvPicPr/>
          <p:nvPr/>
        </p:nvPicPr>
        <p:blipFill>
          <a:blip r:embed="rId3"/>
          <a:stretch/>
        </p:blipFill>
        <p:spPr>
          <a:xfrm>
            <a:off x="7992000" y="648000"/>
            <a:ext cx="21664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Grafik 42"/>
          <p:cNvPicPr/>
          <p:nvPr/>
        </p:nvPicPr>
        <p:blipFill>
          <a:blip r:embed="rId4"/>
          <a:stretch/>
        </p:blipFill>
        <p:spPr>
          <a:xfrm>
            <a:off x="7164000" y="648000"/>
            <a:ext cx="71928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7" name="Grafik 43"/>
          <p:cNvPicPr/>
          <p:nvPr/>
        </p:nvPicPr>
        <p:blipFill>
          <a:blip r:embed="rId5"/>
          <a:stretch/>
        </p:blipFill>
        <p:spPr>
          <a:xfrm>
            <a:off x="7200000" y="2880000"/>
            <a:ext cx="4113720" cy="1439280"/>
          </a:xfrm>
          <a:prstGeom prst="rect">
            <a:avLst/>
          </a:prstGeom>
          <a:noFill/>
          <a:ln w="31750">
            <a:solidFill>
              <a:srgbClr val="274164"/>
            </a:solidFill>
            <a:round/>
          </a:ln>
        </p:spPr>
      </p:pic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900000" y="1800000"/>
            <a:ext cx="11159280" cy="339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sp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Reworking the data publication / DOI feature in SciCat</a:t>
            </a:r>
            <a:br>
              <a:rPr sz="2800"/>
            </a:b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Replacing the existing system with</a:t>
            </a:r>
            <a:br>
              <a:rPr sz="2800"/>
            </a:b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extended new workflow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274164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Focus on general applicability and</a:t>
            </a:r>
            <a:br>
              <a:rPr sz="2800"/>
            </a:br>
            <a:r>
              <a:rPr lang="de-DE" sz="2800" b="0" u="none" strike="noStrike">
                <a:solidFill>
                  <a:srgbClr val="274164"/>
                </a:solidFill>
                <a:effectLst/>
                <a:uFillTx/>
                <a:latin typeface="Arial"/>
                <a:ea typeface="Arial"/>
              </a:rPr>
              <a:t>user freindliness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sldNum" idx="60"/>
          </p:nvPr>
        </p:nvSpPr>
        <p:spPr>
          <a:xfrm>
            <a:off x="7746480" y="6356520"/>
            <a:ext cx="3606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DCS Round 2 Update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70" name="Grafik 12"/>
          <p:cNvPicPr/>
          <p:nvPr/>
        </p:nvPicPr>
        <p:blipFill>
          <a:blip r:embed="rId6"/>
          <a:stretch/>
        </p:blipFill>
        <p:spPr>
          <a:xfrm>
            <a:off x="10260000" y="468000"/>
            <a:ext cx="1476360" cy="82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171" name="Grafik 13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7344000" y="4500000"/>
            <a:ext cx="3826080" cy="891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666</Words>
  <Application>Microsoft Macintosh PowerPoint</Application>
  <PresentationFormat>Widescreen</PresentationFormat>
  <Paragraphs>171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Wingdings</vt:lpstr>
      <vt:lpstr>Office</vt:lpstr>
      <vt:lpstr>PowerPoint Presentation</vt:lpstr>
      <vt:lpstr>DCS Round 2</vt:lpstr>
      <vt:lpstr>UI Improvements</vt:lpstr>
      <vt:lpstr>UI Improvements</vt:lpstr>
      <vt:lpstr>UI Improvements</vt:lpstr>
      <vt:lpstr>UI Improvements</vt:lpstr>
      <vt:lpstr>UI Improvements</vt:lpstr>
      <vt:lpstr>UI Improvements</vt:lpstr>
      <vt:lpstr>SciCat DOI</vt:lpstr>
      <vt:lpstr>SciCat DOI</vt:lpstr>
      <vt:lpstr>SciCat DOI</vt:lpstr>
      <vt:lpstr>SciCat DOI</vt:lpstr>
      <vt:lpstr>SciCat DOI</vt:lpstr>
      <vt:lpstr>SciCat DOI</vt:lpstr>
      <vt:lpstr>SciCat DOI</vt:lpstr>
      <vt:lpstr>SciCat DOI</vt:lpstr>
      <vt:lpstr>SciCat DOI</vt:lpstr>
      <vt:lpstr>SciCat DOI</vt:lpstr>
      <vt:lpstr>Problems</vt:lpstr>
      <vt:lpstr>New workflow</vt:lpstr>
      <vt:lpstr>Metadata Form</vt:lpstr>
      <vt:lpstr>Metadata Form</vt:lpstr>
      <vt:lpstr>Metadata Form</vt:lpstr>
      <vt:lpstr>Metadata Form</vt:lpstr>
      <vt:lpstr>Metadata Form</vt:lpstr>
      <vt:lpstr>Configuration</vt:lpstr>
      <vt:lpstr>Summary &amp; Timeline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Griewatsch, Karin</dc:creator>
  <dc:description/>
  <cp:lastModifiedBy>Regina</cp:lastModifiedBy>
  <cp:revision>323</cp:revision>
  <dcterms:created xsi:type="dcterms:W3CDTF">2020-11-17T09:26:52Z</dcterms:created>
  <dcterms:modified xsi:type="dcterms:W3CDTF">2025-07-21T06:23:19Z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26</vt:i4>
  </property>
  <property fmtid="{D5CDD505-2E9C-101B-9397-08002B2CF9AE}" pid="3" name="PresentationFormat">
    <vt:lpwstr>Breitbild</vt:lpwstr>
  </property>
  <property fmtid="{D5CDD505-2E9C-101B-9397-08002B2CF9AE}" pid="4" name="Slides">
    <vt:i4>27</vt:i4>
  </property>
</Properties>
</file>