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01" r:id="rId2"/>
    <p:sldId id="303" r:id="rId3"/>
    <p:sldId id="306" r:id="rId4"/>
    <p:sldId id="310" r:id="rId5"/>
    <p:sldId id="307" r:id="rId6"/>
    <p:sldId id="308" r:id="rId7"/>
    <p:sldId id="309" r:id="rId8"/>
    <p:sldId id="311" r:id="rId9"/>
    <p:sldId id="312" r:id="rId10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59" d="100"/>
          <a:sy n="59" d="100"/>
        </p:scale>
        <p:origin x="824" y="52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Textmasterformate durch Klicken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808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953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002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594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561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25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975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28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>
                <a:solidFill>
                  <a:schemeClr val="bg2"/>
                </a:solidFill>
              </a:rPr>
              <a:t>Wolfgang</a:t>
            </a:r>
            <a:r>
              <a:rPr lang="en-GB" sz="900" b="1" baseline="0" dirty="0">
                <a:solidFill>
                  <a:schemeClr val="bg2"/>
                </a:solidFill>
              </a:rPr>
              <a:t> Lohmann</a:t>
            </a:r>
            <a:r>
              <a:rPr lang="en-GB" sz="900" dirty="0">
                <a:solidFill>
                  <a:schemeClr val="bg2"/>
                </a:solidFill>
              </a:rPr>
              <a:t>  | </a:t>
            </a:r>
            <a:r>
              <a:rPr lang="en-GB" sz="900" baseline="0" dirty="0">
                <a:solidFill>
                  <a:schemeClr val="bg2"/>
                </a:solidFill>
              </a:rPr>
              <a:t> 04.04.2023 </a:t>
            </a:r>
            <a:r>
              <a:rPr lang="en-GB" sz="900" dirty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GB" sz="2400" dirty="0"/>
              <a:t>Wolfgang Lohmann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F9C0D5-923F-431D-ABEE-D34FD19B2240}"/>
              </a:ext>
            </a:extLst>
          </p:cNvPr>
          <p:cNvSpPr txBox="1"/>
          <p:nvPr/>
        </p:nvSpPr>
        <p:spPr>
          <a:xfrm>
            <a:off x="1774371" y="3875314"/>
            <a:ext cx="5606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Test-beam summary </a:t>
            </a:r>
            <a:r>
              <a:rPr lang="en-US"/>
              <a:t>and analysis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65120" y="1003556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0B67B2-A666-4E46-B711-94C1091B9A61}"/>
              </a:ext>
            </a:extLst>
          </p:cNvPr>
          <p:cNvSpPr txBox="1"/>
          <p:nvPr/>
        </p:nvSpPr>
        <p:spPr>
          <a:xfrm>
            <a:off x="900114" y="1221945"/>
            <a:ext cx="2953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ECAL configuration</a:t>
            </a:r>
            <a:endParaRPr lang="en-US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74FB9CD7-123F-4A97-B186-44554986F2F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E9612CA-538D-4632-8837-728FCB33DF4B}"/>
              </a:ext>
            </a:extLst>
          </p:cNvPr>
          <p:cNvGrpSpPr/>
          <p:nvPr/>
        </p:nvGrpSpPr>
        <p:grpSpPr>
          <a:xfrm>
            <a:off x="900113" y="2481295"/>
            <a:ext cx="4499201" cy="903399"/>
            <a:chOff x="900113" y="2155371"/>
            <a:chExt cx="4499201" cy="9033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74F8F7A-8F85-4EC2-9DD2-979739DB0F12}"/>
                </a:ext>
              </a:extLst>
            </p:cNvPr>
            <p:cNvSpPr/>
            <p:nvPr/>
          </p:nvSpPr>
          <p:spPr bwMode="auto">
            <a:xfrm>
              <a:off x="900113" y="2155371"/>
              <a:ext cx="4499201" cy="8925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11AE857-F978-4CD2-9BE7-ED0304590F07}"/>
                </a:ext>
              </a:extLst>
            </p:cNvPr>
            <p:cNvCxnSpPr/>
            <p:nvPr/>
          </p:nvCxnSpPr>
          <p:spPr bwMode="auto">
            <a:xfrm>
              <a:off x="1687286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87449D2-60FE-4D1C-B555-30BF27B7CAA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08564" y="2155371"/>
              <a:ext cx="1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0ACBC9A-3356-47C5-AE59-FA15F3BC684F}"/>
                </a:ext>
              </a:extLst>
            </p:cNvPr>
            <p:cNvCxnSpPr/>
            <p:nvPr/>
          </p:nvCxnSpPr>
          <p:spPr bwMode="auto">
            <a:xfrm>
              <a:off x="3967843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93C5AAA-4D31-41C1-946E-FE2FC7E8E070}"/>
                </a:ext>
              </a:extLst>
            </p:cNvPr>
            <p:cNvCxnSpPr/>
            <p:nvPr/>
          </p:nvCxnSpPr>
          <p:spPr bwMode="auto">
            <a:xfrm>
              <a:off x="4680857" y="2155371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F9F7374-E7A0-47A3-9BC3-904A1FD01242}"/>
                </a:ext>
              </a:extLst>
            </p:cNvPr>
            <p:cNvSpPr/>
            <p:nvPr/>
          </p:nvSpPr>
          <p:spPr bwMode="auto">
            <a:xfrm>
              <a:off x="1675044" y="2177065"/>
              <a:ext cx="1545764" cy="88170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3C51FEB-832D-4927-8601-69D48780F24B}"/>
                </a:ext>
              </a:extLst>
            </p:cNvPr>
            <p:cNvCxnSpPr/>
            <p:nvPr/>
          </p:nvCxnSpPr>
          <p:spPr bwMode="auto">
            <a:xfrm>
              <a:off x="2438398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E531E6AF-CEF6-4089-BE63-87998074E3D5}"/>
              </a:ext>
            </a:extLst>
          </p:cNvPr>
          <p:cNvSpPr txBox="1"/>
          <p:nvPr/>
        </p:nvSpPr>
        <p:spPr>
          <a:xfrm>
            <a:off x="1610069" y="4298841"/>
            <a:ext cx="1533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Instrumented </a:t>
            </a:r>
          </a:p>
          <a:p>
            <a:r>
              <a:rPr lang="en-US" dirty="0"/>
              <a:t>towers</a:t>
            </a:r>
            <a:endParaRPr lang="de-DE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19B4697-5A9E-4F2A-AA76-21A2AC7B26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5056" y="3613125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3DFB9DA-1C99-4E1E-93C5-79DE789EC483}"/>
              </a:ext>
            </a:extLst>
          </p:cNvPr>
          <p:cNvSpPr txBox="1"/>
          <p:nvPr/>
        </p:nvSpPr>
        <p:spPr>
          <a:xfrm>
            <a:off x="3925318" y="4079982"/>
            <a:ext cx="3608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58000"/>
            </a:pPr>
            <a:r>
              <a:rPr lang="en-US" sz="1800" dirty="0"/>
              <a:t>At the beginning of each run:</a:t>
            </a:r>
          </a:p>
          <a:p>
            <a:pPr>
              <a:buSzPct val="158000"/>
            </a:pPr>
            <a:endParaRPr lang="en-US" sz="1800" dirty="0"/>
          </a:p>
          <a:p>
            <a:pPr marL="285750" indent="-285750">
              <a:buSzPct val="158000"/>
              <a:buFontTx/>
              <a:buChar char="-"/>
            </a:pPr>
            <a:r>
              <a:rPr lang="en-US" sz="1800" dirty="0"/>
              <a:t>Pedestals</a:t>
            </a:r>
          </a:p>
          <a:p>
            <a:pPr>
              <a:buSzPct val="158000"/>
            </a:pPr>
            <a:endParaRPr lang="en-US" sz="1800" dirty="0"/>
          </a:p>
          <a:p>
            <a:pPr>
              <a:buSzPct val="158000"/>
            </a:pPr>
            <a:endParaRPr lang="en-US" sz="1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122A6D-9D2D-41A8-89C9-CC06CF61C159}"/>
              </a:ext>
            </a:extLst>
          </p:cNvPr>
          <p:cNvSpPr txBox="1"/>
          <p:nvPr/>
        </p:nvSpPr>
        <p:spPr>
          <a:xfrm>
            <a:off x="1169196" y="1637895"/>
            <a:ext cx="1533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 planes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BE1BF9-E748-4C40-B8A7-CF361B8911C0}"/>
              </a:ext>
            </a:extLst>
          </p:cNvPr>
          <p:cNvSpPr txBox="1"/>
          <p:nvPr/>
        </p:nvSpPr>
        <p:spPr>
          <a:xfrm>
            <a:off x="2640032" y="1636667"/>
            <a:ext cx="1533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 planes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23C6C45-E003-4B36-82C5-664D6795E34B}"/>
              </a:ext>
            </a:extLst>
          </p:cNvPr>
          <p:cNvCxnSpPr>
            <a:cxnSpLocks/>
          </p:cNvCxnSpPr>
          <p:nvPr/>
        </p:nvCxnSpPr>
        <p:spPr bwMode="auto">
          <a:xfrm>
            <a:off x="2057400" y="1989163"/>
            <a:ext cx="0" cy="38225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74CDBC7-BD59-400F-BF1A-8BFB162ED1F8}"/>
              </a:ext>
            </a:extLst>
          </p:cNvPr>
          <p:cNvCxnSpPr>
            <a:cxnSpLocks/>
          </p:cNvCxnSpPr>
          <p:nvPr/>
        </p:nvCxnSpPr>
        <p:spPr bwMode="auto">
          <a:xfrm>
            <a:off x="2866685" y="1976307"/>
            <a:ext cx="0" cy="42069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2478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65120" y="1003556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0B67B2-A666-4E46-B711-94C1091B9A61}"/>
              </a:ext>
            </a:extLst>
          </p:cNvPr>
          <p:cNvSpPr txBox="1"/>
          <p:nvPr/>
        </p:nvSpPr>
        <p:spPr>
          <a:xfrm>
            <a:off x="900114" y="1221945"/>
            <a:ext cx="2953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ECAL configuration</a:t>
            </a:r>
            <a:endParaRPr lang="en-US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74FB9CD7-123F-4A97-B186-44554986F2F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E9612CA-538D-4632-8837-728FCB33DF4B}"/>
              </a:ext>
            </a:extLst>
          </p:cNvPr>
          <p:cNvGrpSpPr/>
          <p:nvPr/>
        </p:nvGrpSpPr>
        <p:grpSpPr>
          <a:xfrm>
            <a:off x="900113" y="2481295"/>
            <a:ext cx="4499201" cy="903399"/>
            <a:chOff x="900113" y="2155371"/>
            <a:chExt cx="4499201" cy="9033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74F8F7A-8F85-4EC2-9DD2-979739DB0F12}"/>
                </a:ext>
              </a:extLst>
            </p:cNvPr>
            <p:cNvSpPr/>
            <p:nvPr/>
          </p:nvSpPr>
          <p:spPr bwMode="auto">
            <a:xfrm>
              <a:off x="900113" y="2155371"/>
              <a:ext cx="4499201" cy="8925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11AE857-F978-4CD2-9BE7-ED0304590F07}"/>
                </a:ext>
              </a:extLst>
            </p:cNvPr>
            <p:cNvCxnSpPr/>
            <p:nvPr/>
          </p:nvCxnSpPr>
          <p:spPr bwMode="auto">
            <a:xfrm>
              <a:off x="1687286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87449D2-60FE-4D1C-B555-30BF27B7CAA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08564" y="2155371"/>
              <a:ext cx="1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0ACBC9A-3356-47C5-AE59-FA15F3BC684F}"/>
                </a:ext>
              </a:extLst>
            </p:cNvPr>
            <p:cNvCxnSpPr/>
            <p:nvPr/>
          </p:nvCxnSpPr>
          <p:spPr bwMode="auto">
            <a:xfrm>
              <a:off x="3967843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93C5AAA-4D31-41C1-946E-FE2FC7E8E070}"/>
                </a:ext>
              </a:extLst>
            </p:cNvPr>
            <p:cNvCxnSpPr/>
            <p:nvPr/>
          </p:nvCxnSpPr>
          <p:spPr bwMode="auto">
            <a:xfrm>
              <a:off x="4680857" y="2155371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F9F7374-E7A0-47A3-9BC3-904A1FD01242}"/>
                </a:ext>
              </a:extLst>
            </p:cNvPr>
            <p:cNvSpPr/>
            <p:nvPr/>
          </p:nvSpPr>
          <p:spPr bwMode="auto">
            <a:xfrm>
              <a:off x="1675044" y="2177065"/>
              <a:ext cx="1545764" cy="88170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3C51FEB-832D-4927-8601-69D48780F24B}"/>
                </a:ext>
              </a:extLst>
            </p:cNvPr>
            <p:cNvCxnSpPr/>
            <p:nvPr/>
          </p:nvCxnSpPr>
          <p:spPr bwMode="auto">
            <a:xfrm>
              <a:off x="2438398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E531E6AF-CEF6-4089-BE63-87998074E3D5}"/>
              </a:ext>
            </a:extLst>
          </p:cNvPr>
          <p:cNvSpPr txBox="1"/>
          <p:nvPr/>
        </p:nvSpPr>
        <p:spPr>
          <a:xfrm>
            <a:off x="1610069" y="4298841"/>
            <a:ext cx="1533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Instrumented </a:t>
            </a:r>
          </a:p>
          <a:p>
            <a:r>
              <a:rPr lang="en-US" dirty="0"/>
              <a:t>towers</a:t>
            </a:r>
            <a:endParaRPr lang="de-DE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19B4697-5A9E-4F2A-AA76-21A2AC7B26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5056" y="3613125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2122A6D-9D2D-41A8-89C9-CC06CF61C159}"/>
              </a:ext>
            </a:extLst>
          </p:cNvPr>
          <p:cNvSpPr txBox="1"/>
          <p:nvPr/>
        </p:nvSpPr>
        <p:spPr>
          <a:xfrm>
            <a:off x="1169196" y="1637895"/>
            <a:ext cx="1533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 planes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BE1BF9-E748-4C40-B8A7-CF361B8911C0}"/>
              </a:ext>
            </a:extLst>
          </p:cNvPr>
          <p:cNvSpPr txBox="1"/>
          <p:nvPr/>
        </p:nvSpPr>
        <p:spPr>
          <a:xfrm>
            <a:off x="2640032" y="1636667"/>
            <a:ext cx="1533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 planes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23C6C45-E003-4B36-82C5-664D6795E34B}"/>
              </a:ext>
            </a:extLst>
          </p:cNvPr>
          <p:cNvCxnSpPr>
            <a:cxnSpLocks/>
          </p:cNvCxnSpPr>
          <p:nvPr/>
        </p:nvCxnSpPr>
        <p:spPr bwMode="auto">
          <a:xfrm>
            <a:off x="2057400" y="1989163"/>
            <a:ext cx="0" cy="38225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74CDBC7-BD59-400F-BF1A-8BFB162ED1F8}"/>
              </a:ext>
            </a:extLst>
          </p:cNvPr>
          <p:cNvCxnSpPr>
            <a:cxnSpLocks/>
          </p:cNvCxnSpPr>
          <p:nvPr/>
        </p:nvCxnSpPr>
        <p:spPr bwMode="auto">
          <a:xfrm>
            <a:off x="2866685" y="1976307"/>
            <a:ext cx="0" cy="42069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3FCE184-6026-4711-9163-0278C2247F17}"/>
              </a:ext>
            </a:extLst>
          </p:cNvPr>
          <p:cNvSpPr txBox="1"/>
          <p:nvPr/>
        </p:nvSpPr>
        <p:spPr>
          <a:xfrm>
            <a:off x="5694829" y="1221945"/>
            <a:ext cx="320176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GeV</a:t>
            </a:r>
          </a:p>
          <a:p>
            <a:endParaRPr lang="en-US" dirty="0"/>
          </a:p>
          <a:p>
            <a:r>
              <a:rPr lang="en-US" dirty="0"/>
              <a:t>~10 M at two positions</a:t>
            </a:r>
          </a:p>
          <a:p>
            <a:endParaRPr lang="en-US" dirty="0"/>
          </a:p>
          <a:p>
            <a:r>
              <a:rPr lang="en-US" dirty="0"/>
              <a:t>Area scan with ~1 M per position</a:t>
            </a:r>
          </a:p>
          <a:p>
            <a:endParaRPr lang="en-US" dirty="0"/>
          </a:p>
          <a:p>
            <a:r>
              <a:rPr lang="en-US" dirty="0"/>
              <a:t>± 5 degrees, 2 positions, ~8 M</a:t>
            </a:r>
          </a:p>
          <a:p>
            <a:endParaRPr lang="en-US" dirty="0"/>
          </a:p>
          <a:p>
            <a:r>
              <a:rPr lang="en-US" dirty="0"/>
              <a:t>± 15 degrees, ~6 M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Calibration runs over the full area, ~ 40 M </a:t>
            </a:r>
          </a:p>
          <a:p>
            <a:endParaRPr lang="en-US" dirty="0"/>
          </a:p>
          <a:p>
            <a:r>
              <a:rPr lang="en-US" dirty="0"/>
              <a:t>15 X0  ~2 M</a:t>
            </a:r>
          </a:p>
          <a:p>
            <a:endParaRPr lang="en-US" dirty="0"/>
          </a:p>
          <a:p>
            <a:r>
              <a:rPr lang="en-US" dirty="0"/>
              <a:t>18 X0  ~ 2M</a:t>
            </a:r>
          </a:p>
          <a:p>
            <a:endParaRPr lang="en-US" dirty="0"/>
          </a:p>
          <a:p>
            <a:r>
              <a:rPr lang="en-US" dirty="0"/>
              <a:t>21 X0  ~ 2M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7025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65120" y="1003556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0B67B2-A666-4E46-B711-94C1091B9A61}"/>
              </a:ext>
            </a:extLst>
          </p:cNvPr>
          <p:cNvSpPr txBox="1"/>
          <p:nvPr/>
        </p:nvSpPr>
        <p:spPr>
          <a:xfrm>
            <a:off x="900114" y="1221945"/>
            <a:ext cx="2953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ECAL configuration</a:t>
            </a:r>
            <a:endParaRPr lang="en-US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74FB9CD7-123F-4A97-B186-44554986F2F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E9612CA-538D-4632-8837-728FCB33DF4B}"/>
              </a:ext>
            </a:extLst>
          </p:cNvPr>
          <p:cNvGrpSpPr/>
          <p:nvPr/>
        </p:nvGrpSpPr>
        <p:grpSpPr>
          <a:xfrm>
            <a:off x="900113" y="2481295"/>
            <a:ext cx="4499201" cy="903399"/>
            <a:chOff x="900113" y="2155371"/>
            <a:chExt cx="4499201" cy="9033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74F8F7A-8F85-4EC2-9DD2-979739DB0F12}"/>
                </a:ext>
              </a:extLst>
            </p:cNvPr>
            <p:cNvSpPr/>
            <p:nvPr/>
          </p:nvSpPr>
          <p:spPr bwMode="auto">
            <a:xfrm>
              <a:off x="900113" y="2155371"/>
              <a:ext cx="4499201" cy="8925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11AE857-F978-4CD2-9BE7-ED0304590F07}"/>
                </a:ext>
              </a:extLst>
            </p:cNvPr>
            <p:cNvCxnSpPr/>
            <p:nvPr/>
          </p:nvCxnSpPr>
          <p:spPr bwMode="auto">
            <a:xfrm>
              <a:off x="1687286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87449D2-60FE-4D1C-B555-30BF27B7CAA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08564" y="2155371"/>
              <a:ext cx="1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0ACBC9A-3356-47C5-AE59-FA15F3BC684F}"/>
                </a:ext>
              </a:extLst>
            </p:cNvPr>
            <p:cNvCxnSpPr/>
            <p:nvPr/>
          </p:nvCxnSpPr>
          <p:spPr bwMode="auto">
            <a:xfrm>
              <a:off x="3967843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93C5AAA-4D31-41C1-946E-FE2FC7E8E070}"/>
                </a:ext>
              </a:extLst>
            </p:cNvPr>
            <p:cNvCxnSpPr/>
            <p:nvPr/>
          </p:nvCxnSpPr>
          <p:spPr bwMode="auto">
            <a:xfrm>
              <a:off x="4680857" y="2155371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F9F7374-E7A0-47A3-9BC3-904A1FD01242}"/>
                </a:ext>
              </a:extLst>
            </p:cNvPr>
            <p:cNvSpPr/>
            <p:nvPr/>
          </p:nvSpPr>
          <p:spPr bwMode="auto">
            <a:xfrm>
              <a:off x="1675044" y="2177065"/>
              <a:ext cx="1545764" cy="88170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3C51FEB-832D-4927-8601-69D48780F24B}"/>
                </a:ext>
              </a:extLst>
            </p:cNvPr>
            <p:cNvCxnSpPr/>
            <p:nvPr/>
          </p:nvCxnSpPr>
          <p:spPr bwMode="auto">
            <a:xfrm>
              <a:off x="2438398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E531E6AF-CEF6-4089-BE63-87998074E3D5}"/>
              </a:ext>
            </a:extLst>
          </p:cNvPr>
          <p:cNvSpPr txBox="1"/>
          <p:nvPr/>
        </p:nvSpPr>
        <p:spPr>
          <a:xfrm>
            <a:off x="1610069" y="4298841"/>
            <a:ext cx="1533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Instrumented </a:t>
            </a:r>
          </a:p>
          <a:p>
            <a:r>
              <a:rPr lang="en-US" dirty="0"/>
              <a:t>towers</a:t>
            </a:r>
            <a:endParaRPr lang="de-DE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19B4697-5A9E-4F2A-AA76-21A2AC7B26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5056" y="3613125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2122A6D-9D2D-41A8-89C9-CC06CF61C159}"/>
              </a:ext>
            </a:extLst>
          </p:cNvPr>
          <p:cNvSpPr txBox="1"/>
          <p:nvPr/>
        </p:nvSpPr>
        <p:spPr>
          <a:xfrm>
            <a:off x="1169196" y="1637895"/>
            <a:ext cx="1533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 planes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BE1BF9-E748-4C40-B8A7-CF361B8911C0}"/>
              </a:ext>
            </a:extLst>
          </p:cNvPr>
          <p:cNvSpPr txBox="1"/>
          <p:nvPr/>
        </p:nvSpPr>
        <p:spPr>
          <a:xfrm>
            <a:off x="2640032" y="1636667"/>
            <a:ext cx="1533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 planes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23C6C45-E003-4B36-82C5-664D6795E34B}"/>
              </a:ext>
            </a:extLst>
          </p:cNvPr>
          <p:cNvCxnSpPr>
            <a:cxnSpLocks/>
          </p:cNvCxnSpPr>
          <p:nvPr/>
        </p:nvCxnSpPr>
        <p:spPr bwMode="auto">
          <a:xfrm>
            <a:off x="2057400" y="1989163"/>
            <a:ext cx="0" cy="38225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74CDBC7-BD59-400F-BF1A-8BFB162ED1F8}"/>
              </a:ext>
            </a:extLst>
          </p:cNvPr>
          <p:cNvCxnSpPr>
            <a:cxnSpLocks/>
          </p:cNvCxnSpPr>
          <p:nvPr/>
        </p:nvCxnSpPr>
        <p:spPr bwMode="auto">
          <a:xfrm>
            <a:off x="2866685" y="1976307"/>
            <a:ext cx="0" cy="42069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3FCE184-6026-4711-9163-0278C2247F17}"/>
              </a:ext>
            </a:extLst>
          </p:cNvPr>
          <p:cNvSpPr txBox="1"/>
          <p:nvPr/>
        </p:nvSpPr>
        <p:spPr>
          <a:xfrm>
            <a:off x="5694829" y="1221945"/>
            <a:ext cx="3201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GeV</a:t>
            </a:r>
          </a:p>
          <a:p>
            <a:endParaRPr lang="en-US" dirty="0"/>
          </a:p>
          <a:p>
            <a:r>
              <a:rPr lang="en-US" dirty="0"/>
              <a:t>~ 5 M at two positions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4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65120" y="1003556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0B67B2-A666-4E46-B711-94C1091B9A61}"/>
              </a:ext>
            </a:extLst>
          </p:cNvPr>
          <p:cNvSpPr txBox="1"/>
          <p:nvPr/>
        </p:nvSpPr>
        <p:spPr>
          <a:xfrm>
            <a:off x="900114" y="1221945"/>
            <a:ext cx="2953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ECAL configuration</a:t>
            </a:r>
            <a:endParaRPr lang="en-US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74FB9CD7-123F-4A97-B186-44554986F2F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E9612CA-538D-4632-8837-728FCB33DF4B}"/>
              </a:ext>
            </a:extLst>
          </p:cNvPr>
          <p:cNvGrpSpPr/>
          <p:nvPr/>
        </p:nvGrpSpPr>
        <p:grpSpPr>
          <a:xfrm>
            <a:off x="900113" y="2481295"/>
            <a:ext cx="4499201" cy="903399"/>
            <a:chOff x="900113" y="2155371"/>
            <a:chExt cx="4499201" cy="9033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74F8F7A-8F85-4EC2-9DD2-979739DB0F12}"/>
                </a:ext>
              </a:extLst>
            </p:cNvPr>
            <p:cNvSpPr/>
            <p:nvPr/>
          </p:nvSpPr>
          <p:spPr bwMode="auto">
            <a:xfrm>
              <a:off x="900113" y="2155371"/>
              <a:ext cx="4499201" cy="8925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11AE857-F978-4CD2-9BE7-ED0304590F07}"/>
                </a:ext>
              </a:extLst>
            </p:cNvPr>
            <p:cNvCxnSpPr/>
            <p:nvPr/>
          </p:nvCxnSpPr>
          <p:spPr bwMode="auto">
            <a:xfrm>
              <a:off x="1687286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87449D2-60FE-4D1C-B555-30BF27B7CAA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08564" y="2155371"/>
              <a:ext cx="1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0ACBC9A-3356-47C5-AE59-FA15F3BC684F}"/>
                </a:ext>
              </a:extLst>
            </p:cNvPr>
            <p:cNvCxnSpPr/>
            <p:nvPr/>
          </p:nvCxnSpPr>
          <p:spPr bwMode="auto">
            <a:xfrm>
              <a:off x="3967843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93C5AAA-4D31-41C1-946E-FE2FC7E8E070}"/>
                </a:ext>
              </a:extLst>
            </p:cNvPr>
            <p:cNvCxnSpPr/>
            <p:nvPr/>
          </p:nvCxnSpPr>
          <p:spPr bwMode="auto">
            <a:xfrm>
              <a:off x="4680857" y="2155371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F9F7374-E7A0-47A3-9BC3-904A1FD01242}"/>
                </a:ext>
              </a:extLst>
            </p:cNvPr>
            <p:cNvSpPr/>
            <p:nvPr/>
          </p:nvSpPr>
          <p:spPr bwMode="auto">
            <a:xfrm>
              <a:off x="1675044" y="2177065"/>
              <a:ext cx="1545764" cy="88170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3C51FEB-832D-4927-8601-69D48780F24B}"/>
                </a:ext>
              </a:extLst>
            </p:cNvPr>
            <p:cNvCxnSpPr/>
            <p:nvPr/>
          </p:nvCxnSpPr>
          <p:spPr bwMode="auto">
            <a:xfrm>
              <a:off x="2438398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E531E6AF-CEF6-4089-BE63-87998074E3D5}"/>
              </a:ext>
            </a:extLst>
          </p:cNvPr>
          <p:cNvSpPr txBox="1"/>
          <p:nvPr/>
        </p:nvSpPr>
        <p:spPr>
          <a:xfrm>
            <a:off x="1610069" y="4298841"/>
            <a:ext cx="1533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Instrumented </a:t>
            </a:r>
          </a:p>
          <a:p>
            <a:r>
              <a:rPr lang="en-US" dirty="0"/>
              <a:t>towers</a:t>
            </a:r>
            <a:endParaRPr lang="de-DE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19B4697-5A9E-4F2A-AA76-21A2AC7B26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5056" y="3613125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2122A6D-9D2D-41A8-89C9-CC06CF61C159}"/>
              </a:ext>
            </a:extLst>
          </p:cNvPr>
          <p:cNvSpPr txBox="1"/>
          <p:nvPr/>
        </p:nvSpPr>
        <p:spPr>
          <a:xfrm>
            <a:off x="1169196" y="1637895"/>
            <a:ext cx="1533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 planes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BE1BF9-E748-4C40-B8A7-CF361B8911C0}"/>
              </a:ext>
            </a:extLst>
          </p:cNvPr>
          <p:cNvSpPr txBox="1"/>
          <p:nvPr/>
        </p:nvSpPr>
        <p:spPr>
          <a:xfrm>
            <a:off x="2640032" y="1636667"/>
            <a:ext cx="1533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 planes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23C6C45-E003-4B36-82C5-664D6795E34B}"/>
              </a:ext>
            </a:extLst>
          </p:cNvPr>
          <p:cNvCxnSpPr>
            <a:cxnSpLocks/>
          </p:cNvCxnSpPr>
          <p:nvPr/>
        </p:nvCxnSpPr>
        <p:spPr bwMode="auto">
          <a:xfrm>
            <a:off x="2057400" y="1989163"/>
            <a:ext cx="0" cy="38225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74CDBC7-BD59-400F-BF1A-8BFB162ED1F8}"/>
              </a:ext>
            </a:extLst>
          </p:cNvPr>
          <p:cNvCxnSpPr>
            <a:cxnSpLocks/>
          </p:cNvCxnSpPr>
          <p:nvPr/>
        </p:nvCxnSpPr>
        <p:spPr bwMode="auto">
          <a:xfrm>
            <a:off x="2866685" y="1976307"/>
            <a:ext cx="0" cy="42069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3FCE184-6026-4711-9163-0278C2247F17}"/>
              </a:ext>
            </a:extLst>
          </p:cNvPr>
          <p:cNvSpPr txBox="1"/>
          <p:nvPr/>
        </p:nvSpPr>
        <p:spPr>
          <a:xfrm>
            <a:off x="5694829" y="1221945"/>
            <a:ext cx="32017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GeV</a:t>
            </a:r>
          </a:p>
          <a:p>
            <a:endParaRPr lang="en-US" dirty="0"/>
          </a:p>
          <a:p>
            <a:r>
              <a:rPr lang="en-US" dirty="0"/>
              <a:t>~10 M at two positions</a:t>
            </a:r>
          </a:p>
          <a:p>
            <a:endParaRPr lang="en-US" dirty="0"/>
          </a:p>
          <a:p>
            <a:r>
              <a:rPr lang="en-US" dirty="0"/>
              <a:t>± 10 degrees, 2 positions, ~8 M</a:t>
            </a:r>
          </a:p>
          <a:p>
            <a:endParaRPr lang="en-US" dirty="0"/>
          </a:p>
          <a:p>
            <a:r>
              <a:rPr lang="en-US" dirty="0"/>
              <a:t>15 X0  ~2.3 M</a:t>
            </a:r>
          </a:p>
          <a:p>
            <a:endParaRPr lang="en-US" dirty="0"/>
          </a:p>
          <a:p>
            <a:r>
              <a:rPr lang="en-US" dirty="0"/>
              <a:t>18 X0  ~ 2M</a:t>
            </a:r>
          </a:p>
          <a:p>
            <a:endParaRPr lang="en-US" dirty="0"/>
          </a:p>
          <a:p>
            <a:r>
              <a:rPr lang="en-US" dirty="0"/>
              <a:t>21 X0  ~ 2M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272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65120" y="1003556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0B67B2-A666-4E46-B711-94C1091B9A61}"/>
              </a:ext>
            </a:extLst>
          </p:cNvPr>
          <p:cNvSpPr txBox="1"/>
          <p:nvPr/>
        </p:nvSpPr>
        <p:spPr>
          <a:xfrm>
            <a:off x="900114" y="1221945"/>
            <a:ext cx="2953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ECAL configuration</a:t>
            </a:r>
            <a:endParaRPr lang="en-US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74FB9CD7-123F-4A97-B186-44554986F2F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E9612CA-538D-4632-8837-728FCB33DF4B}"/>
              </a:ext>
            </a:extLst>
          </p:cNvPr>
          <p:cNvGrpSpPr/>
          <p:nvPr/>
        </p:nvGrpSpPr>
        <p:grpSpPr>
          <a:xfrm>
            <a:off x="900113" y="2481295"/>
            <a:ext cx="4499201" cy="903399"/>
            <a:chOff x="900113" y="2155371"/>
            <a:chExt cx="4499201" cy="9033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74F8F7A-8F85-4EC2-9DD2-979739DB0F12}"/>
                </a:ext>
              </a:extLst>
            </p:cNvPr>
            <p:cNvSpPr/>
            <p:nvPr/>
          </p:nvSpPr>
          <p:spPr bwMode="auto">
            <a:xfrm>
              <a:off x="900113" y="2155371"/>
              <a:ext cx="4499201" cy="8925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11AE857-F978-4CD2-9BE7-ED0304590F07}"/>
                </a:ext>
              </a:extLst>
            </p:cNvPr>
            <p:cNvCxnSpPr/>
            <p:nvPr/>
          </p:nvCxnSpPr>
          <p:spPr bwMode="auto">
            <a:xfrm>
              <a:off x="1687286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87449D2-60FE-4D1C-B555-30BF27B7CAA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08564" y="2155371"/>
              <a:ext cx="1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0ACBC9A-3356-47C5-AE59-FA15F3BC684F}"/>
                </a:ext>
              </a:extLst>
            </p:cNvPr>
            <p:cNvCxnSpPr/>
            <p:nvPr/>
          </p:nvCxnSpPr>
          <p:spPr bwMode="auto">
            <a:xfrm>
              <a:off x="3967843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93C5AAA-4D31-41C1-946E-FE2FC7E8E070}"/>
                </a:ext>
              </a:extLst>
            </p:cNvPr>
            <p:cNvCxnSpPr/>
            <p:nvPr/>
          </p:nvCxnSpPr>
          <p:spPr bwMode="auto">
            <a:xfrm>
              <a:off x="4680857" y="2155371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F9F7374-E7A0-47A3-9BC3-904A1FD01242}"/>
                </a:ext>
              </a:extLst>
            </p:cNvPr>
            <p:cNvSpPr/>
            <p:nvPr/>
          </p:nvSpPr>
          <p:spPr bwMode="auto">
            <a:xfrm>
              <a:off x="1675044" y="2177065"/>
              <a:ext cx="1545764" cy="88170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3C51FEB-832D-4927-8601-69D48780F24B}"/>
                </a:ext>
              </a:extLst>
            </p:cNvPr>
            <p:cNvCxnSpPr/>
            <p:nvPr/>
          </p:nvCxnSpPr>
          <p:spPr bwMode="auto">
            <a:xfrm>
              <a:off x="2438398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E531E6AF-CEF6-4089-BE63-87998074E3D5}"/>
              </a:ext>
            </a:extLst>
          </p:cNvPr>
          <p:cNvSpPr txBox="1"/>
          <p:nvPr/>
        </p:nvSpPr>
        <p:spPr>
          <a:xfrm>
            <a:off x="1610069" y="4298841"/>
            <a:ext cx="1533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Instrumented </a:t>
            </a:r>
          </a:p>
          <a:p>
            <a:r>
              <a:rPr lang="en-US" dirty="0"/>
              <a:t>towers</a:t>
            </a:r>
            <a:endParaRPr lang="de-DE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19B4697-5A9E-4F2A-AA76-21A2AC7B26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5056" y="3613125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2122A6D-9D2D-41A8-89C9-CC06CF61C159}"/>
              </a:ext>
            </a:extLst>
          </p:cNvPr>
          <p:cNvSpPr txBox="1"/>
          <p:nvPr/>
        </p:nvSpPr>
        <p:spPr>
          <a:xfrm>
            <a:off x="1169196" y="1637895"/>
            <a:ext cx="1533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 planes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BE1BF9-E748-4C40-B8A7-CF361B8911C0}"/>
              </a:ext>
            </a:extLst>
          </p:cNvPr>
          <p:cNvSpPr txBox="1"/>
          <p:nvPr/>
        </p:nvSpPr>
        <p:spPr>
          <a:xfrm>
            <a:off x="2640032" y="1636667"/>
            <a:ext cx="1533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 planes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23C6C45-E003-4B36-82C5-664D6795E34B}"/>
              </a:ext>
            </a:extLst>
          </p:cNvPr>
          <p:cNvCxnSpPr>
            <a:cxnSpLocks/>
          </p:cNvCxnSpPr>
          <p:nvPr/>
        </p:nvCxnSpPr>
        <p:spPr bwMode="auto">
          <a:xfrm>
            <a:off x="2057400" y="1989163"/>
            <a:ext cx="0" cy="38225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74CDBC7-BD59-400F-BF1A-8BFB162ED1F8}"/>
              </a:ext>
            </a:extLst>
          </p:cNvPr>
          <p:cNvCxnSpPr>
            <a:cxnSpLocks/>
          </p:cNvCxnSpPr>
          <p:nvPr/>
        </p:nvCxnSpPr>
        <p:spPr bwMode="auto">
          <a:xfrm>
            <a:off x="2866685" y="1976307"/>
            <a:ext cx="0" cy="42069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3FCE184-6026-4711-9163-0278C2247F17}"/>
              </a:ext>
            </a:extLst>
          </p:cNvPr>
          <p:cNvSpPr txBox="1"/>
          <p:nvPr/>
        </p:nvSpPr>
        <p:spPr>
          <a:xfrm>
            <a:off x="5694829" y="1221945"/>
            <a:ext cx="3201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GeV</a:t>
            </a:r>
          </a:p>
          <a:p>
            <a:endParaRPr lang="en-US" dirty="0"/>
          </a:p>
          <a:p>
            <a:r>
              <a:rPr lang="en-US" dirty="0"/>
              <a:t>~10 M at two positions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2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65120" y="1003556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0B67B2-A666-4E46-B711-94C1091B9A61}"/>
              </a:ext>
            </a:extLst>
          </p:cNvPr>
          <p:cNvSpPr txBox="1"/>
          <p:nvPr/>
        </p:nvSpPr>
        <p:spPr>
          <a:xfrm>
            <a:off x="900114" y="1221945"/>
            <a:ext cx="2953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ECAL configuration</a:t>
            </a:r>
            <a:endParaRPr lang="en-US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74FB9CD7-123F-4A97-B186-44554986F2F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E9612CA-538D-4632-8837-728FCB33DF4B}"/>
              </a:ext>
            </a:extLst>
          </p:cNvPr>
          <p:cNvGrpSpPr/>
          <p:nvPr/>
        </p:nvGrpSpPr>
        <p:grpSpPr>
          <a:xfrm>
            <a:off x="900113" y="2481295"/>
            <a:ext cx="4499201" cy="903399"/>
            <a:chOff x="900113" y="2155371"/>
            <a:chExt cx="4499201" cy="9033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74F8F7A-8F85-4EC2-9DD2-979739DB0F12}"/>
                </a:ext>
              </a:extLst>
            </p:cNvPr>
            <p:cNvSpPr/>
            <p:nvPr/>
          </p:nvSpPr>
          <p:spPr bwMode="auto">
            <a:xfrm>
              <a:off x="900113" y="2155371"/>
              <a:ext cx="4499201" cy="8925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11AE857-F978-4CD2-9BE7-ED0304590F07}"/>
                </a:ext>
              </a:extLst>
            </p:cNvPr>
            <p:cNvCxnSpPr/>
            <p:nvPr/>
          </p:nvCxnSpPr>
          <p:spPr bwMode="auto">
            <a:xfrm>
              <a:off x="1687286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87449D2-60FE-4D1C-B555-30BF27B7CAA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08564" y="2155371"/>
              <a:ext cx="1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0ACBC9A-3356-47C5-AE59-FA15F3BC684F}"/>
                </a:ext>
              </a:extLst>
            </p:cNvPr>
            <p:cNvCxnSpPr/>
            <p:nvPr/>
          </p:nvCxnSpPr>
          <p:spPr bwMode="auto">
            <a:xfrm>
              <a:off x="3967843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93C5AAA-4D31-41C1-946E-FE2FC7E8E070}"/>
                </a:ext>
              </a:extLst>
            </p:cNvPr>
            <p:cNvCxnSpPr/>
            <p:nvPr/>
          </p:nvCxnSpPr>
          <p:spPr bwMode="auto">
            <a:xfrm>
              <a:off x="4680857" y="2155371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F9F7374-E7A0-47A3-9BC3-904A1FD01242}"/>
                </a:ext>
              </a:extLst>
            </p:cNvPr>
            <p:cNvSpPr/>
            <p:nvPr/>
          </p:nvSpPr>
          <p:spPr bwMode="auto">
            <a:xfrm>
              <a:off x="1675044" y="2177065"/>
              <a:ext cx="1545764" cy="88170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3C51FEB-832D-4927-8601-69D48780F24B}"/>
                </a:ext>
              </a:extLst>
            </p:cNvPr>
            <p:cNvCxnSpPr/>
            <p:nvPr/>
          </p:nvCxnSpPr>
          <p:spPr bwMode="auto">
            <a:xfrm>
              <a:off x="2438398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E531E6AF-CEF6-4089-BE63-87998074E3D5}"/>
              </a:ext>
            </a:extLst>
          </p:cNvPr>
          <p:cNvSpPr txBox="1"/>
          <p:nvPr/>
        </p:nvSpPr>
        <p:spPr>
          <a:xfrm>
            <a:off x="1610069" y="4298841"/>
            <a:ext cx="1533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Instrumented </a:t>
            </a:r>
          </a:p>
          <a:p>
            <a:r>
              <a:rPr lang="en-US" dirty="0"/>
              <a:t>towers</a:t>
            </a:r>
            <a:endParaRPr lang="de-DE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19B4697-5A9E-4F2A-AA76-21A2AC7B26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5056" y="3613125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2122A6D-9D2D-41A8-89C9-CC06CF61C159}"/>
              </a:ext>
            </a:extLst>
          </p:cNvPr>
          <p:cNvSpPr txBox="1"/>
          <p:nvPr/>
        </p:nvSpPr>
        <p:spPr>
          <a:xfrm>
            <a:off x="1169196" y="1637895"/>
            <a:ext cx="1533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 planes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BE1BF9-E748-4C40-B8A7-CF361B8911C0}"/>
              </a:ext>
            </a:extLst>
          </p:cNvPr>
          <p:cNvSpPr txBox="1"/>
          <p:nvPr/>
        </p:nvSpPr>
        <p:spPr>
          <a:xfrm>
            <a:off x="2640032" y="1636667"/>
            <a:ext cx="1533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 planes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23C6C45-E003-4B36-82C5-664D6795E34B}"/>
              </a:ext>
            </a:extLst>
          </p:cNvPr>
          <p:cNvCxnSpPr>
            <a:cxnSpLocks/>
          </p:cNvCxnSpPr>
          <p:nvPr/>
        </p:nvCxnSpPr>
        <p:spPr bwMode="auto">
          <a:xfrm>
            <a:off x="2057400" y="1989163"/>
            <a:ext cx="0" cy="38225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74CDBC7-BD59-400F-BF1A-8BFB162ED1F8}"/>
              </a:ext>
            </a:extLst>
          </p:cNvPr>
          <p:cNvCxnSpPr>
            <a:cxnSpLocks/>
          </p:cNvCxnSpPr>
          <p:nvPr/>
        </p:nvCxnSpPr>
        <p:spPr bwMode="auto">
          <a:xfrm>
            <a:off x="2866685" y="1976307"/>
            <a:ext cx="0" cy="42069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3FCE184-6026-4711-9163-0278C2247F17}"/>
              </a:ext>
            </a:extLst>
          </p:cNvPr>
          <p:cNvSpPr txBox="1"/>
          <p:nvPr/>
        </p:nvSpPr>
        <p:spPr>
          <a:xfrm>
            <a:off x="5694829" y="1221945"/>
            <a:ext cx="3201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 GeV</a:t>
            </a:r>
          </a:p>
          <a:p>
            <a:endParaRPr lang="en-US" dirty="0"/>
          </a:p>
          <a:p>
            <a:r>
              <a:rPr lang="en-US" dirty="0"/>
              <a:t>~12 M at two positions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39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65120" y="1003556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74FB9CD7-123F-4A97-B186-44554986F2F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3DBA14-1351-4B3D-B96E-086DA79210A4}"/>
              </a:ext>
            </a:extLst>
          </p:cNvPr>
          <p:cNvSpPr txBox="1"/>
          <p:nvPr/>
        </p:nvSpPr>
        <p:spPr>
          <a:xfrm>
            <a:off x="816429" y="1186543"/>
            <a:ext cx="786245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</a:rPr>
              <a:t>Analysis tasks: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Basics:</a:t>
            </a:r>
          </a:p>
          <a:p>
            <a:endParaRPr lang="en-US" dirty="0"/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r>
              <a:rPr lang="en-US" dirty="0"/>
              <a:t>Data quality, TLU numbers, time stamps, ….</a:t>
            </a:r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r>
              <a:rPr lang="en-US" dirty="0"/>
              <a:t>Telescope data (alignment, residuals, …..)</a:t>
            </a:r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r>
              <a:rPr lang="en-US" dirty="0"/>
              <a:t>Pedestals and noise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Sophisticated:</a:t>
            </a:r>
          </a:p>
          <a:p>
            <a:endParaRPr lang="en-US" dirty="0"/>
          </a:p>
          <a:p>
            <a:pPr marL="285750" indent="-285750">
              <a:buClr>
                <a:srgbClr val="0070C0"/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 err="1"/>
              <a:t>Synchronisation</a:t>
            </a:r>
            <a:r>
              <a:rPr lang="en-US" dirty="0"/>
              <a:t> telescope – ECAL</a:t>
            </a:r>
          </a:p>
          <a:p>
            <a:pPr marL="285750" indent="-285750">
              <a:buClr>
                <a:srgbClr val="0070C0"/>
              </a:buClr>
              <a:buSzPct val="157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rgbClr val="0070C0"/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/>
              <a:t>Alignment telescope-ECAL</a:t>
            </a:r>
          </a:p>
          <a:p>
            <a:endParaRPr lang="en-US" dirty="0"/>
          </a:p>
          <a:p>
            <a:r>
              <a:rPr lang="en-US" dirty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5405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65120" y="1003556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74FB9CD7-123F-4A97-B186-44554986F2F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3DBA14-1351-4B3D-B96E-086DA79210A4}"/>
              </a:ext>
            </a:extLst>
          </p:cNvPr>
          <p:cNvSpPr txBox="1"/>
          <p:nvPr/>
        </p:nvSpPr>
        <p:spPr>
          <a:xfrm>
            <a:off x="674916" y="1003556"/>
            <a:ext cx="41909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</a:rPr>
              <a:t>Analysis tasks: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Calibration:</a:t>
            </a:r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r>
              <a:rPr lang="en-US" dirty="0"/>
              <a:t>Channel-by-channel calibration</a:t>
            </a:r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r>
              <a:rPr lang="en-US" dirty="0"/>
              <a:t>Comparison pre-processed and raw data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Physics:</a:t>
            </a:r>
          </a:p>
          <a:p>
            <a:endParaRPr lang="en-US" dirty="0"/>
          </a:p>
          <a:p>
            <a:pPr marL="285750" indent="-285750">
              <a:buClr>
                <a:srgbClr val="0070C0"/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/>
              <a:t>Response homogeneity</a:t>
            </a:r>
          </a:p>
          <a:p>
            <a:pPr marL="285750" indent="-285750">
              <a:buClr>
                <a:srgbClr val="0070C0"/>
              </a:buClr>
              <a:buSzPct val="157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rgbClr val="0070C0"/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/>
              <a:t>Gap effects</a:t>
            </a:r>
          </a:p>
          <a:p>
            <a:pPr marL="285750" indent="-285750">
              <a:buClr>
                <a:srgbClr val="0070C0"/>
              </a:buClr>
              <a:buSzPct val="157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rgbClr val="0070C0"/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/>
              <a:t>Shower position</a:t>
            </a:r>
          </a:p>
          <a:p>
            <a:pPr marL="285750" indent="-285750">
              <a:buClr>
                <a:srgbClr val="0070C0"/>
              </a:buClr>
              <a:buSzPct val="157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rgbClr val="0070C0"/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/>
              <a:t>Shower development</a:t>
            </a:r>
          </a:p>
          <a:p>
            <a:pPr marL="285750" indent="-285750">
              <a:buClr>
                <a:srgbClr val="0070C0"/>
              </a:buClr>
              <a:buSzPct val="157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rgbClr val="0070C0"/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/>
              <a:t>Angular dependence of shower parameter</a:t>
            </a:r>
          </a:p>
          <a:p>
            <a:endParaRPr lang="en-US" dirty="0"/>
          </a:p>
          <a:p>
            <a:r>
              <a:rPr lang="en-US" dirty="0"/>
              <a:t> </a:t>
            </a:r>
            <a:endParaRPr lang="de-D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1B15F2-C606-49FE-A78B-A6721B938F4A}"/>
              </a:ext>
            </a:extLst>
          </p:cNvPr>
          <p:cNvSpPr txBox="1"/>
          <p:nvPr/>
        </p:nvSpPr>
        <p:spPr>
          <a:xfrm>
            <a:off x="4865915" y="960797"/>
            <a:ext cx="41909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r>
              <a:rPr lang="en-US" dirty="0"/>
              <a:t>Shower tail studies</a:t>
            </a:r>
          </a:p>
          <a:p>
            <a:pPr>
              <a:buClr>
                <a:srgbClr val="0070C0"/>
              </a:buClr>
              <a:buSzPct val="141000"/>
            </a:pPr>
            <a:endParaRPr lang="en-US" dirty="0"/>
          </a:p>
          <a:p>
            <a:pPr>
              <a:buClr>
                <a:srgbClr val="0070C0"/>
              </a:buClr>
              <a:buSzPct val="141000"/>
            </a:pPr>
            <a:endParaRPr lang="en-US" dirty="0"/>
          </a:p>
          <a:p>
            <a:pPr>
              <a:buClr>
                <a:srgbClr val="0070C0"/>
              </a:buClr>
              <a:buSzPct val="141000"/>
            </a:pPr>
            <a:endParaRPr lang="en-US" dirty="0"/>
          </a:p>
          <a:p>
            <a:pPr>
              <a:buClr>
                <a:srgbClr val="0070C0"/>
              </a:buClr>
              <a:buSzPct val="141000"/>
            </a:pPr>
            <a:r>
              <a:rPr lang="en-US" dirty="0">
                <a:solidFill>
                  <a:srgbClr val="C00000"/>
                </a:solidFill>
              </a:rPr>
              <a:t>General:</a:t>
            </a:r>
          </a:p>
          <a:p>
            <a:pPr>
              <a:buClr>
                <a:srgbClr val="0070C0"/>
              </a:buClr>
              <a:buSzPct val="141000"/>
            </a:pPr>
            <a:endParaRPr lang="en-US" dirty="0"/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r>
              <a:rPr lang="en-US" dirty="0"/>
              <a:t>Common tools</a:t>
            </a:r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r>
              <a:rPr lang="en-US" dirty="0"/>
              <a:t>Figure style standard</a:t>
            </a:r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rgbClr val="0070C0"/>
              </a:buClr>
              <a:buSzPct val="141000"/>
              <a:buFont typeface="Arial" panose="020B0604020202020204" pitchFamily="34" charset="0"/>
              <a:buChar char="•"/>
            </a:pPr>
            <a:r>
              <a:rPr lang="en-US" dirty="0" err="1"/>
              <a:t>Organisation</a:t>
            </a:r>
            <a:r>
              <a:rPr lang="en-US" dirty="0"/>
              <a:t>, responsibilities</a:t>
            </a:r>
          </a:p>
          <a:p>
            <a:endParaRPr lang="en-US" dirty="0"/>
          </a:p>
          <a:p>
            <a:r>
              <a:rPr lang="en-US" dirty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3222236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278</Words>
  <Application>Microsoft Office PowerPoint</Application>
  <PresentationFormat>On-screen Show (4:3)</PresentationFormat>
  <Paragraphs>235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Wingdings</vt:lpstr>
      <vt:lpstr>PPT-Vorlage_en</vt:lpstr>
      <vt:lpstr>Test-beam 2025</vt:lpstr>
      <vt:lpstr>Test-beam 2025</vt:lpstr>
      <vt:lpstr>Test-beam 2025</vt:lpstr>
      <vt:lpstr>Test-beam 2025</vt:lpstr>
      <vt:lpstr>Test-beam 2025</vt:lpstr>
      <vt:lpstr>Test-beam 2025</vt:lpstr>
      <vt:lpstr>Test-beam 2025</vt:lpstr>
      <vt:lpstr>Test-beam 2025</vt:lpstr>
      <vt:lpstr>Test-beam 2025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Lohmann, Wolfgang</cp:lastModifiedBy>
  <cp:revision>320</cp:revision>
  <dcterms:created xsi:type="dcterms:W3CDTF">2012-02-28T14:56:30Z</dcterms:created>
  <dcterms:modified xsi:type="dcterms:W3CDTF">2025-07-09T19:32:41Z</dcterms:modified>
</cp:coreProperties>
</file>