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89" r:id="rId2"/>
    <p:sldId id="4459" r:id="rId3"/>
    <p:sldId id="4460" r:id="rId4"/>
    <p:sldId id="295" r:id="rId5"/>
    <p:sldId id="4462" r:id="rId6"/>
    <p:sldId id="362" r:id="rId7"/>
    <p:sldId id="4456" r:id="rId8"/>
    <p:sldId id="4463" r:id="rId9"/>
    <p:sldId id="4454" r:id="rId10"/>
    <p:sldId id="4451" r:id="rId11"/>
    <p:sldId id="4455" r:id="rId12"/>
    <p:sldId id="4457" r:id="rId13"/>
    <p:sldId id="4458" r:id="rId14"/>
    <p:sldId id="4453" r:id="rId15"/>
  </p:sldIdLst>
  <p:sldSz cx="12192000" cy="6858000"/>
  <p:notesSz cx="6858000" cy="9144000"/>
  <p:embeddedFontLst>
    <p:embeddedFont>
      <p:font typeface="DesySans Office" panose="020B0503040000020003" pitchFamily="34" charset="0"/>
      <p:regular r:id="rId18"/>
      <p:bold r:id="rId19"/>
      <p:italic r:id="rId20"/>
      <p:boldItalic r:id="rId21"/>
    </p:embeddedFont>
    <p:embeddedFont>
      <p:font typeface="DesySans Office Cn Bold" panose="020B0806040000020003" pitchFamily="34" charset="0"/>
      <p:regular r:id="rId22"/>
    </p:embeddedFont>
    <p:embeddedFont>
      <p:font typeface="DesySans Office Cn Heavy" panose="020B0B06040000020003" pitchFamily="34" charset="0"/>
      <p:regular r:id="rId23"/>
    </p:embeddedFont>
    <p:embeddedFont>
      <p:font typeface="DesySans Office Cn Medium" panose="020B0706040000020003" pitchFamily="34" charset="0"/>
      <p:regular r:id="rId24"/>
    </p:embeddedFont>
    <p:embeddedFont>
      <p:font typeface="DesySans Office Cn Regular" panose="020B0506040000020003" pitchFamily="34" charset="0"/>
      <p:regular r:id="rId25"/>
    </p:embeddedFont>
    <p:embeddedFont>
      <p:font typeface="Wingdings 3" pitchFamily="2" charset="2"/>
      <p:regular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33C"/>
    <a:srgbClr val="FF0066"/>
    <a:srgbClr val="828282"/>
    <a:srgbClr val="797979"/>
    <a:srgbClr val="969696"/>
    <a:srgbClr val="007A31"/>
    <a:srgbClr val="D2006E"/>
    <a:srgbClr val="EB6E0F"/>
    <a:srgbClr val="FF00FF"/>
    <a:srgbClr val="00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550AFEE-AA60-49FA-939E-7A5CFF426D33}">
  <a:tblStyle styleId="{7550AFEE-AA60-49FA-939E-7A5CFF426D33}" styleName="DESY: on white background">
    <a:wholeTbl>
      <a:tcTxStyle>
        <a:fontRef idx="minor">
          <a:prstClr val="black"/>
        </a:fontRef>
        <a:schemeClr val="dk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6350" cmpd="sng">
              <a:solidFill>
                <a:schemeClr val="lt1"/>
              </a:solidFill>
            </a:ln>
          </a:top>
          <a:bottom>
            <a:ln w="6350" cmpd="sng">
              <a:solidFill>
                <a:schemeClr val="lt1"/>
              </a:solidFill>
            </a:ln>
          </a:bottom>
          <a:insideH>
            <a:ln w="635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V>
      <a:tcStyle>
        <a:tcBdr/>
        <a:fill>
          <a:solidFill>
            <a:schemeClr val="accent1">
              <a:tint val="15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31750" cmpd="sng">
              <a:solidFill>
                <a:schemeClr val="dk2"/>
              </a:solidFill>
            </a:ln>
          </a:top>
          <a:bottom>
            <a:ln w="31750" cmpd="sng">
              <a:solidFill>
                <a:schemeClr val="dk2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F5BD4321-5A55-4BF0-89E4-40E6ED13D237}" styleName="DESY: on dark background">
    <a:wholeTbl>
      <a:tcTxStyle>
        <a:fontRef idx="minor">
          <a:prstClr val="black"/>
        </a:fontRef>
        <a:schemeClr val="lt1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0" cmpd="sng">
              <a:solidFill>
                <a:schemeClr val="dk2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dk2">
              <a:alpha val="20000"/>
            </a:schemeClr>
          </a:solidFill>
        </a:fill>
      </a:tcStyle>
    </a:band1H>
    <a:band2H>
      <a:tcStyle>
        <a:tcBdr/>
      </a:tcStyle>
    </a:band2H>
    <a:lastCol>
      <a:tcTxStyle b="on">
        <a:fontRef idx="minor">
          <a:prstClr val="black"/>
        </a:fontRef>
        <a:schemeClr val="lt1"/>
      </a:tcTxStyle>
      <a:tcStyle>
        <a:tcBdr/>
      </a:tcStyle>
    </a:lastCol>
    <a:firstCol>
      <a:tcTxStyle b="on">
        <a:fontRef idx="minor">
          <a:prstClr val="black"/>
        </a:fontRef>
        <a:schemeClr val="lt1"/>
      </a:tcTxStyle>
      <a:tcStyle>
        <a:tcBdr/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chemeClr val="dk2"/>
              </a:solidFill>
            </a:ln>
          </a:top>
        </a:tcBdr>
        <a:fill>
          <a:solidFill>
            <a:schemeClr val="dk2">
              <a:alpha val="50000"/>
            </a:schemeClr>
          </a:solidFill>
        </a:fill>
      </a:tcStyle>
    </a:lastRow>
    <a:firstRow>
      <a:tcTxStyle b="on">
        <a:fontRef idx="minor">
          <a:prstClr val="black"/>
        </a:fontRef>
        <a:schemeClr val="dk1"/>
      </a:tcTxStyle>
      <a:tcStyle>
        <a:tcBdr>
          <a:top>
            <a:ln w="0" cmpd="sng">
              <a:solidFill>
                <a:schemeClr val="dk2"/>
              </a:solidFill>
            </a:ln>
          </a:top>
          <a:bottom>
            <a:ln w="0" cmpd="sng">
              <a:solidFill>
                <a:schemeClr val="dk2"/>
              </a:solidFill>
            </a:ln>
          </a:bottom>
        </a:tcBdr>
        <a:fill>
          <a:solidFill>
            <a:schemeClr val="dk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39" autoAdjust="0"/>
    <p:restoredTop sz="78776" autoAdjust="0"/>
  </p:normalViewPr>
  <p:slideViewPr>
    <p:cSldViewPr snapToGrid="0">
      <p:cViewPr varScale="1">
        <p:scale>
          <a:sx n="62" d="100"/>
          <a:sy n="62" d="100"/>
        </p:scale>
        <p:origin x="208" y="896"/>
      </p:cViewPr>
      <p:guideLst/>
    </p:cSldViewPr>
  </p:slideViewPr>
  <p:outlineViewPr>
    <p:cViewPr>
      <p:scale>
        <a:sx n="33" d="100"/>
        <a:sy n="33" d="100"/>
      </p:scale>
      <p:origin x="0" y="-30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531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EFA64C5-A2DC-DEB9-9C78-6A225356DD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0E8E7E-E92D-89DF-DA41-3C548991535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22DF-306A-404F-BB0E-179426359AD8}" type="datetimeFigureOut">
              <a:rPr lang="de-DE" smtClean="0"/>
              <a:t>07.11.25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09789E-B06D-4C2C-0D7D-A4EC761D1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BFE640-9FED-D227-78B0-79761F7579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BB0E1-91B1-9149-BADB-C8C9C7151F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024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4144268F-05ED-448A-9733-8A4E564114DB}" type="datetimeFigureOut">
              <a:rPr lang="de-DE" smtClean="0"/>
              <a:pPr/>
              <a:t>07.11.25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6</a:t>
            </a:r>
          </a:p>
          <a:p>
            <a:pPr lvl="6"/>
            <a:r>
              <a:rPr lang="de-DE"/>
              <a:t>7</a:t>
            </a:r>
          </a:p>
          <a:p>
            <a:pPr lvl="7"/>
            <a:r>
              <a:rPr lang="de-DE"/>
              <a:t>8</a:t>
            </a:r>
          </a:p>
          <a:p>
            <a:pPr lvl="8"/>
            <a:r>
              <a:rPr lang="de-DE"/>
              <a:t>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Calibri" panose="020F0502020204030204" pitchFamily="34" charset="0"/>
              </a:defRPr>
            </a:lvl1pPr>
          </a:lstStyle>
          <a:p>
            <a:fld id="{82BF6212-DF09-4E39-9308-E46D7D825E8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35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Calibri" panose="020F050202020403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48E7F-5308-5F98-4401-B8C7354D8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DF3D1-494E-99E2-8B7A-C1D6E77AC1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4A4EE4-3CE9-DB6D-7FB1-DDDFF0CD2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35ACB-E3A7-31EA-E352-C609BA02C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251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FCBEC-BAB8-2B5F-CC1B-5D9EC9DF8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6B4E99-8B06-5901-2346-61C8C0166F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28632A-5774-A9AB-7315-54ECC90D1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25B08-E0EA-589C-02BE-603C593C59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96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document proposing such a regional AI </a:t>
            </a:r>
            <a:r>
              <a:rPr lang="en-US" dirty="0" err="1"/>
              <a:t>centre</a:t>
            </a:r>
            <a:r>
              <a:rPr lang="en-US" dirty="0"/>
              <a:t> in Hamburg, which has already quite detailed ideas on the structural and scientific implementation.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4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building very efficient PUE 1.1598 </a:t>
            </a:r>
            <a:r>
              <a:rPr lang="en-US" dirty="0" err="1"/>
              <a:t>oder</a:t>
            </a:r>
            <a:r>
              <a:rPr lang="en-US" dirty="0"/>
              <a:t> so!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2025 cost base)</a:t>
            </a:r>
          </a:p>
          <a:p>
            <a:r>
              <a:rPr lang="en-US" sz="1200" dirty="0"/>
              <a:t>0.3 EUR/kWh: 	52 Mio EUR</a:t>
            </a:r>
          </a:p>
          <a:p>
            <a:r>
              <a:rPr lang="en-US" sz="1200" dirty="0"/>
              <a:t>0.15 EUR/kWh: 	28 Mio EUR</a:t>
            </a:r>
            <a:br>
              <a:rPr lang="en-US" sz="1200" dirty="0"/>
            </a:br>
            <a:r>
              <a:rPr lang="en-US" sz="1200" dirty="0"/>
              <a:t>		(DESY price)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636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Teams from Canada and Mexico</a:t>
            </a:r>
          </a:p>
          <a:p>
            <a:endParaRPr lang="en-US" dirty="0"/>
          </a:p>
          <a:p>
            <a:r>
              <a:rPr lang="en-US" dirty="0"/>
              <a:t>BIG RED MAGNET 1.4</a:t>
            </a:r>
          </a:p>
          <a:p>
            <a:r>
              <a:rPr lang="en-US" dirty="0"/>
              <a:t> </a:t>
            </a:r>
            <a:r>
              <a:rPr lang="en-US" dirty="0" err="1"/>
              <a:t>pCMAG</a:t>
            </a:r>
            <a:r>
              <a:rPr lang="en-US" dirty="0"/>
              <a:t> 1 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57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3D290-5085-DD57-D9C0-B05ED0B6A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3C8EA9-FB50-237F-12D5-8737F6886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330A4-0612-A320-CF73-7ECD7C903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0813E-1354-E047-3944-072EFA748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6439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C4A3B-D97E-0E1C-A993-85592AC3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2492E8-21D1-F7D0-4353-35763AA18D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1487A9-2396-3A5E-D330-C2C7B10D2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DESY II ? IV and laser injection – </a:t>
            </a:r>
            <a:r>
              <a:rPr lang="en-US" dirty="0" err="1"/>
              <a:t>geht</a:t>
            </a:r>
            <a:r>
              <a:rPr lang="en-US" dirty="0"/>
              <a:t> </a:t>
            </a:r>
            <a:r>
              <a:rPr lang="en-US" dirty="0" err="1"/>
              <a:t>zusammen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? </a:t>
            </a:r>
          </a:p>
          <a:p>
            <a:r>
              <a:rPr lang="en-US" dirty="0"/>
              <a:t>For XFEL: in principle wrong bunch structure and too high rate. Maybe Crystall extraction in halo of full bunches or using empty bunches? </a:t>
            </a:r>
          </a:p>
          <a:p>
            <a:endParaRPr lang="en-US" dirty="0"/>
          </a:p>
          <a:p>
            <a:r>
              <a:rPr lang="en-US" dirty="0"/>
              <a:t>DESY IV 100 M</a:t>
            </a:r>
          </a:p>
          <a:p>
            <a:r>
              <a:rPr lang="en-US" dirty="0"/>
              <a:t>DESY 2 refurb 20 M</a:t>
            </a:r>
          </a:p>
          <a:p>
            <a:endParaRPr lang="en-US" dirty="0"/>
          </a:p>
          <a:p>
            <a:r>
              <a:rPr lang="en-US" dirty="0"/>
              <a:t>XFEL rep rate too low – 5 Hz trains, </a:t>
            </a:r>
            <a:r>
              <a:rPr lang="en-US" dirty="0" err="1"/>
              <a:t>Cw</a:t>
            </a:r>
            <a:r>
              <a:rPr lang="en-US" dirty="0"/>
              <a:t> </a:t>
            </a:r>
            <a:r>
              <a:rPr lang="en-US" dirty="0" err="1"/>
              <a:t>waere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anderer</a:t>
            </a:r>
            <a:r>
              <a:rPr lang="en-US" dirty="0"/>
              <a:t> Schnack</a:t>
            </a:r>
          </a:p>
          <a:p>
            <a:endParaRPr lang="en-US" dirty="0"/>
          </a:p>
          <a:p>
            <a:r>
              <a:rPr lang="en-US" dirty="0"/>
              <a:t>Note that </a:t>
            </a:r>
            <a:r>
              <a:rPr lang="en-US" dirty="0" err="1"/>
              <a:t>ELBEx</a:t>
            </a:r>
            <a:r>
              <a:rPr lang="en-US" dirty="0"/>
              <a:t> profits from new XTD8 location discussions and the possible synergies with laser fusion 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89D76-59AB-D936-C0BA-4A526D6647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F6212-DF09-4E39-9308-E46D7D825E81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469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Titellayouts</a:t>
            </a:r>
          </a:p>
        </p:txBody>
      </p:sp>
    </p:spTree>
    <p:extLst>
      <p:ext uri="{BB962C8B-B14F-4D97-AF65-F5344CB8AC3E}">
        <p14:creationId xmlns:p14="http://schemas.microsoft.com/office/powerpoint/2010/main" val="2388872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Blau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6678421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3B80570-95EA-6D77-71CD-F4875EF37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C5BB1A-309B-0FDC-325D-70761D2A77C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9" name="Textplatzhalter 9">
            <a:extLst>
              <a:ext uri="{FF2B5EF4-FFF2-40B4-BE49-F238E27FC236}">
                <a16:creationId xmlns:a16="http://schemas.microsoft.com/office/drawing/2014/main" id="{922CF277-9ABE-BD9A-4D8D-C528B0EB2A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409737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Kapitellayouts</a:t>
            </a:r>
          </a:p>
        </p:txBody>
      </p:sp>
    </p:spTree>
    <p:extLst>
      <p:ext uri="{BB962C8B-B14F-4D97-AF65-F5344CB8AC3E}">
        <p14:creationId xmlns:p14="http://schemas.microsoft.com/office/powerpoint/2010/main" val="3784075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8800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accent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77CF04-F4D7-A223-9F98-AD1BB4CD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72A5CCA-3517-4D97-FDB4-A808DB48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06AD8-8789-F569-2C51-01D92CC1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5587F12C-EC5B-EDFF-B437-ABB42D6F36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</p:spTree>
    <p:extLst>
      <p:ext uri="{BB962C8B-B14F-4D97-AF65-F5344CB8AC3E}">
        <p14:creationId xmlns:p14="http://schemas.microsoft.com/office/powerpoint/2010/main" val="2214392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7"/>
            <a:ext cx="11428413" cy="2457838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tx2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1FFA99AC-26DA-702E-AC6C-0DF759046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0999" y="3429000"/>
            <a:ext cx="9499601" cy="2549525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A3B676-D45D-A254-4874-6F627D41AA5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87AFA8-1A43-9320-C04E-D87A7FF1E6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51C377-0F65-3F7E-E24A-C6D3AC8F933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338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3">
    <p:bg>
      <p:bgPr>
        <a:gradFill>
          <a:gsLst>
            <a:gs pos="60000">
              <a:srgbClr val="00324A"/>
            </a:gs>
            <a:gs pos="0">
              <a:schemeClr val="tx1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D8607C-C4F1-6532-0573-CBB24DCAB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01586"/>
            <a:ext cx="11428413" cy="5276939"/>
          </a:xfrm>
        </p:spPr>
        <p:txBody>
          <a:bodyPr/>
          <a:lstStyle>
            <a:lvl1pPr>
              <a:lnSpc>
                <a:spcPct val="83000"/>
              </a:lnSpc>
              <a:defRPr sz="775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</a:lstStyle>
          <a:p>
            <a:r>
              <a:rPr lang="de-DE"/>
              <a:t>Kapitel Headline: Zweite Zeile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F96DC2-C450-AE4E-862B-F53AE525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01BAB7-739E-D06E-7FCD-EA52B184C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88EC27-03F4-2EA2-AB7A-748018CE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874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sis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Basislayouts</a:t>
            </a:r>
          </a:p>
        </p:txBody>
      </p:sp>
    </p:spTree>
    <p:extLst>
      <p:ext uri="{BB962C8B-B14F-4D97-AF65-F5344CB8AC3E}">
        <p14:creationId xmlns:p14="http://schemas.microsoft.com/office/powerpoint/2010/main" val="1644154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</p:spTree>
    <p:extLst>
      <p:ext uri="{BB962C8B-B14F-4D97-AF65-F5344CB8AC3E}">
        <p14:creationId xmlns:p14="http://schemas.microsoft.com/office/powerpoint/2010/main" val="1744214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versal 1/1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527200"/>
            <a:ext cx="11428412" cy="3448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</p:spTree>
    <p:extLst>
      <p:ext uri="{BB962C8B-B14F-4D97-AF65-F5344CB8AC3E}">
        <p14:creationId xmlns:p14="http://schemas.microsoft.com/office/powerpoint/2010/main" val="1132883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iner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24112F24-A451-E0CC-BC1C-4485991CE8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206373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</p:spTree>
    <p:extLst>
      <p:ext uri="{BB962C8B-B14F-4D97-AF65-F5344CB8AC3E}">
        <p14:creationId xmlns:p14="http://schemas.microsoft.com/office/powerpoint/2010/main" val="362512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 mit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718666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21D45-F429-95A3-E1C3-672BE6BCC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5651500" cy="16617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</p:spTree>
    <p:extLst>
      <p:ext uri="{BB962C8B-B14F-4D97-AF65-F5344CB8AC3E}">
        <p14:creationId xmlns:p14="http://schemas.microsoft.com/office/powerpoint/2010/main" val="1233633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</p:spTree>
    <p:extLst>
      <p:ext uri="{BB962C8B-B14F-4D97-AF65-F5344CB8AC3E}">
        <p14:creationId xmlns:p14="http://schemas.microsoft.com/office/powerpoint/2010/main" val="3594427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dunkel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</p:spTree>
    <p:extLst>
      <p:ext uri="{BB962C8B-B14F-4D97-AF65-F5344CB8AC3E}">
        <p14:creationId xmlns:p14="http://schemas.microsoft.com/office/powerpoint/2010/main" val="2044371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+ zweispaltiger Text auf Farbverlauf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2" cy="6516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7573962" cy="3448800"/>
          </a:xfrm>
        </p:spPr>
        <p:txBody>
          <a:bodyPr numCol="2" spcCol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 b="1">
                <a:solidFill>
                  <a:schemeClr val="tx2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10E685F4-4531-C4E3-1DFF-4266DD3063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600"/>
            <a:ext cx="11428414" cy="905954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46000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Farbverlauf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11428410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2" y="2279460"/>
            <a:ext cx="5645149" cy="3699065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901627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Bild + Info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A4EBB2A-B9DB-1927-36B6-64DB91DE3D8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54963" y="0"/>
            <a:ext cx="4237036" cy="6858000"/>
          </a:xfrm>
          <a:solidFill>
            <a:schemeClr val="tx2"/>
          </a:solidFill>
        </p:spPr>
        <p:txBody>
          <a:bodyPr lIns="360000" tIns="709200" rIns="360000" bIns="360000" numCol="1" spcCol="136800"/>
          <a:lstStyle>
            <a:lvl1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1pPr>
            <a:lvl2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2pPr>
            <a:lvl3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3pPr>
            <a:lvl4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4pPr>
            <a:lvl5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5pPr>
            <a:lvl6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6pPr>
            <a:lvl7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7pPr>
            <a:lvl8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8pPr>
            <a:lvl9pPr marL="324000" indent="-32400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Font typeface="Wingdings 3" panose="05040102010807070707" pitchFamily="18" charset="2"/>
              <a:buChar char=""/>
              <a:defRPr sz="170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Infotext, 17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324000"/>
            <a:ext cx="7416000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01064" y="2349796"/>
            <a:ext cx="5508349" cy="3628729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4BC2A8CE-38C1-E4B6-34FC-AEF13455C4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278800"/>
            <a:ext cx="564514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575313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tabLst/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931D42AE-CB28-01AA-4C8F-2063EF40E4C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4263" y="2278800"/>
            <a:ext cx="4512529" cy="3700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928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auf dunklem Hintergr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577894E-3B80-9F7B-DBCB-DD49E04BEC7C}"/>
              </a:ext>
            </a:extLst>
          </p:cNvPr>
          <p:cNvSpPr/>
          <p:nvPr userDrawn="1"/>
        </p:nvSpPr>
        <p:spPr>
          <a:xfrm>
            <a:off x="5688000" y="0"/>
            <a:ext cx="6504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4263" y="324000"/>
            <a:ext cx="5645151" cy="1503886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FF87A5F6-EB64-7A32-C307-EA67A7BD3F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5688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8" name="SmartArt-Platzhalter 25">
            <a:extLst>
              <a:ext uri="{FF2B5EF4-FFF2-40B4-BE49-F238E27FC236}">
                <a16:creationId xmlns:a16="http://schemas.microsoft.com/office/drawing/2014/main" id="{D44D9CB4-2EE6-0915-2A66-C3D89AF60BEE}"/>
              </a:ext>
            </a:extLst>
          </p:cNvPr>
          <p:cNvSpPr>
            <a:spLocks noGrp="1"/>
          </p:cNvSpPr>
          <p:nvPr>
            <p:ph type="dgm" sz="quarter" idx="22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F75CB23-7DFB-D484-A440-AD38BFF59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64263" y="2278800"/>
            <a:ext cx="4512528" cy="3700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227376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Ino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6" name="SmartArt-Platzhalter 25">
            <a:extLst>
              <a:ext uri="{FF2B5EF4-FFF2-40B4-BE49-F238E27FC236}">
                <a16:creationId xmlns:a16="http://schemas.microsoft.com/office/drawing/2014/main" id="{51B1533D-0D73-FD8B-F292-365BEC640E0A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156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dunk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6171E2C-78B1-0D92-2F65-43B973D63835}"/>
              </a:ext>
            </a:extLst>
          </p:cNvPr>
          <p:cNvSpPr/>
          <p:nvPr userDrawn="1"/>
        </p:nvSpPr>
        <p:spPr>
          <a:xfrm>
            <a:off x="6026150" y="0"/>
            <a:ext cx="616585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8425E90-920E-5799-3E16-C71D9A3343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5409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hell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108000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6678421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2346863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Diagramm he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5508171" cy="150388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zweizeilig</a:t>
            </a:r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94D62449-366F-CD7C-6C33-B3C1B7C973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15DA966-9513-0A52-4DBB-18E3E120CD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9990F19-E294-A083-35F6-991EEBE9A53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26E01352-D459-6EB1-003F-F226E910A6E8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477000" y="1055688"/>
            <a:ext cx="5332413" cy="4922837"/>
          </a:xfrm>
        </p:spPr>
        <p:txBody>
          <a:bodyPr tIns="108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Diagramm durch Klick auf Symbol hinzufügen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6CA3F286-B520-DB9E-31D1-B5B7798B5D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7925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3240251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boxen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Infoboxen-layouts</a:t>
            </a:r>
          </a:p>
        </p:txBody>
      </p:sp>
    </p:spTree>
    <p:extLst>
      <p:ext uri="{BB962C8B-B14F-4D97-AF65-F5344CB8AC3E}">
        <p14:creationId xmlns:p14="http://schemas.microsoft.com/office/powerpoint/2010/main" val="4219941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boxen + Bild, dunkler Hintergrund">
    <p:bg>
      <p:bgPr>
        <a:gradFill>
          <a:gsLst>
            <a:gs pos="0">
              <a:schemeClr val="tx1"/>
            </a:gs>
            <a:gs pos="50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13" name="Textplatzhalter 9">
            <a:extLst>
              <a:ext uri="{FF2B5EF4-FFF2-40B4-BE49-F238E27FC236}">
                <a16:creationId xmlns:a16="http://schemas.microsoft.com/office/drawing/2014/main" id="{B199C4A7-F715-7270-FEE5-14CF12D431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1737083"/>
            <a:ext cx="3467100" cy="3379786"/>
          </a:xfrm>
        </p:spPr>
        <p:txBody>
          <a:bodyPr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buNone/>
              <a:defRPr sz="2000" b="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Introtext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7037" y="4161600"/>
            <a:ext cx="3717926" cy="1816925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40D5FD2E-FD04-E8B2-F332-74015BA419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91486" y="1823645"/>
            <a:ext cx="3717927" cy="415488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2pPr>
            <a:lvl3pPr marL="198000" indent="-198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16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37037" y="1823646"/>
            <a:ext cx="3717926" cy="23379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3553913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79364C0D-8EE4-4D53-4C35-CF50AAC015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5F9B6DC-BE80-A0DC-D49A-DBE8DD6E39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6690A4A-4C05-9486-2429-67925EE1A6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2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3999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730902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+ Bild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0522444-3BCD-70E7-E42F-DFF849D260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32105893-BE29-1087-3DF9-EA506C3717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36243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8F73F949-3F6A-0A47-4AAE-083D6E9D30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1486" y="3707193"/>
            <a:ext cx="3717926" cy="2271332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3193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D04026AA-2B84-54FD-934C-4005F90E237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6243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0781AAD5-6D1E-E610-93C6-4B3D5EBEAD2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91486" y="1547193"/>
            <a:ext cx="3717926" cy="2160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90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198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foboxen Auzählung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F5BBA979-297F-B6D3-75C4-BFC8F39154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1000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D1C3A40-461D-E5DA-4850-26E1100C182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36243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608F8F0E-CB29-25FF-BF7A-325A4D487E4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91486" y="2350800"/>
            <a:ext cx="3717926" cy="3060000"/>
          </a:xfrm>
          <a:solidFill>
            <a:schemeClr val="bg1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b="1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2pPr>
            <a:lvl3pPr marL="162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3pPr>
            <a:lvl4pPr marL="324000" indent="-162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14 pt</a:t>
            </a:r>
          </a:p>
          <a:p>
            <a:pPr lvl="2"/>
            <a:r>
              <a:rPr lang="de-DE"/>
              <a:t>Bullet, 14 pt</a:t>
            </a:r>
          </a:p>
          <a:p>
            <a:pPr lvl="3"/>
            <a:r>
              <a:rPr lang="de-DE"/>
              <a:t>Zweiter Bullet, 14 pt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57A23D16-BF31-0FC2-B5FA-553D9609F0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64853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6" name="Textplatzhalter 9">
            <a:extLst>
              <a:ext uri="{FF2B5EF4-FFF2-40B4-BE49-F238E27FC236}">
                <a16:creationId xmlns:a16="http://schemas.microsoft.com/office/drawing/2014/main" id="{5E0AD860-0567-CEC0-B7AA-C9AB2F8275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20097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  <p:sp>
        <p:nvSpPr>
          <p:cNvPr id="17" name="Textplatzhalter 9">
            <a:extLst>
              <a:ext uri="{FF2B5EF4-FFF2-40B4-BE49-F238E27FC236}">
                <a16:creationId xmlns:a16="http://schemas.microsoft.com/office/drawing/2014/main" id="{D7BB8715-2937-1E07-4A2A-A889E83546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75338" y="2080872"/>
            <a:ext cx="496800" cy="4968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DesySans Office Cn Bold" panose="020B0806040000020003" pitchFamily="34" charset="0"/>
              </a:defRPr>
            </a:lvl9pPr>
          </a:lstStyle>
          <a:p>
            <a:pPr lvl="0"/>
            <a:r>
              <a:rPr lang="de-DE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34896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hs Infobox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8AC64DD-B18B-6280-B751-9C8267FDE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81000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7EE21CF-B78A-6C51-4570-0874FB187EC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308535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 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AE319E4-BFAB-CF55-88F7-CC10A063688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36070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D1816DCC-0A86-D003-5B49-7372EBE1268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163605" y="2014744"/>
            <a:ext cx="1790735" cy="3715200"/>
          </a:xfrm>
          <a:solidFill>
            <a:schemeClr val="tx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89055D0-980C-9470-7129-AF98117B71A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091140" y="2014744"/>
            <a:ext cx="1790735" cy="3715200"/>
          </a:xfrm>
          <a:solidFill>
            <a:srgbClr val="00233C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61AA9AE5-77B9-D44B-3877-A91CE842AE9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018675" y="2014744"/>
            <a:ext cx="1790735" cy="3715200"/>
          </a:xfrm>
          <a:solidFill>
            <a:schemeClr val="bg2"/>
          </a:solidFill>
        </p:spPr>
        <p:txBody>
          <a:bodyPr lIns="136800" tIns="450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7BDCE6E3-3757-85DA-3F0E-97A694277C79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4156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6" name="Bildplatzhalter 22">
            <a:extLst>
              <a:ext uri="{FF2B5EF4-FFF2-40B4-BE49-F238E27FC236}">
                <a16:creationId xmlns:a16="http://schemas.microsoft.com/office/drawing/2014/main" id="{9D46E66F-A01F-6456-A74B-333440A197D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6910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7" name="Bildplatzhalter 22">
            <a:extLst>
              <a:ext uri="{FF2B5EF4-FFF2-40B4-BE49-F238E27FC236}">
                <a16:creationId xmlns:a16="http://schemas.microsoft.com/office/drawing/2014/main" id="{5A3117B4-6944-D905-AA2C-3D84067963B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79663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8" name="Bildplatzhalter 22">
            <a:extLst>
              <a:ext uri="{FF2B5EF4-FFF2-40B4-BE49-F238E27FC236}">
                <a16:creationId xmlns:a16="http://schemas.microsoft.com/office/drawing/2014/main" id="{646AE0E8-423B-72F5-C90E-30D8EC0C8569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24173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29" name="Bildplatzhalter 22">
            <a:extLst>
              <a:ext uri="{FF2B5EF4-FFF2-40B4-BE49-F238E27FC236}">
                <a16:creationId xmlns:a16="http://schemas.microsoft.com/office/drawing/2014/main" id="{C46A9B5D-0CC3-D1B8-6680-6825B3C261E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651708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30" name="Bildplatzhalter 22">
            <a:extLst>
              <a:ext uri="{FF2B5EF4-FFF2-40B4-BE49-F238E27FC236}">
                <a16:creationId xmlns:a16="http://schemas.microsoft.com/office/drawing/2014/main" id="{369A327C-1E48-C21C-D374-8AB0B076EC9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579244" y="1679944"/>
            <a:ext cx="669600" cy="669600"/>
          </a:xfrm>
          <a:prstGeom prst="ellipse">
            <a:avLst/>
          </a:prstGeom>
          <a:solidFill>
            <a:srgbClr val="EB6E0F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Icon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3D152251-3B5F-910F-F447-FCA698D9B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698611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nf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0FAE9453-E553-DA09-1D24-0048C8EBC82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81001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64BF34A-821F-9EFA-AC3C-D81609F668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5122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Textplatzhalter 7">
            <a:extLst>
              <a:ext uri="{FF2B5EF4-FFF2-40B4-BE49-F238E27FC236}">
                <a16:creationId xmlns:a16="http://schemas.microsoft.com/office/drawing/2014/main" id="{2E97A083-57A0-1C3A-4CC7-5FE942D6A33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694043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602ED5D5-6E3D-623F-BAE8-6DDDDD3F67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007085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8C68E0A1-2823-EC69-7F77-502CF63B271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320127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2ADAD49D-8625-BB17-98AA-35876FF2DA0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633169" y="1547193"/>
            <a:ext cx="2176242" cy="4431331"/>
          </a:xfrm>
          <a:solidFill>
            <a:srgbClr val="00233C"/>
          </a:solidFill>
        </p:spPr>
        <p:txBody>
          <a:bodyPr lIns="136800" tIns="1580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676D4A00-D6F1-88A3-DB10-4E23D192510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188164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13BFD95F-FF63-522D-9D3B-FD6AECDDA081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501206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85E3B032-D736-C04C-3D48-E88EDB2BE6F4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7814248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460FAB5F-9CA5-303C-2FC1-55B04208385E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0127290" y="1734620"/>
            <a:ext cx="1188000" cy="11880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ctr"/>
          <a:lstStyle>
            <a:lvl1pPr marL="0" indent="0" algn="ctr">
              <a:defRPr sz="7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A35296BF-4F3A-AC35-1568-9F1BA88A577B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80999" y="975947"/>
            <a:ext cx="11428412" cy="571247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84551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Mitarbei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1DCF7057-FC35-8FFA-DB13-E39846A8529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1001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60DDE78C-ABCE-2769-1F91-986F4C7558BC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1001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1D27D42A-B00E-8C69-8A1C-98ED8BE59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9032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2B0A7036-0685-BABB-118B-ABED517227C8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694043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68021561-BCF9-EECA-0A4B-991DD62404B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007085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B17DD3F-D4A1-CEAF-CF81-2293F6AC6EE6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320127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2D5B191-0158-03A2-DB90-9466D03FA53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633170" y="1547193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52E6895D-4F53-2394-ADCB-8EC102790038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3402074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3603434F-C970-DE07-2F08-99065CAF7661}"/>
              </a:ext>
            </a:extLst>
          </p:cNvPr>
          <p:cNvSpPr>
            <a:spLocks noGrp="1"/>
          </p:cNvSpPr>
          <p:nvPr>
            <p:ph type="pic" sz="quarter" idx="67" hasCustomPrompt="1"/>
          </p:nvPr>
        </p:nvSpPr>
        <p:spPr>
          <a:xfrm>
            <a:off x="5715117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7" name="Bildplatzhalter 11">
            <a:extLst>
              <a:ext uri="{FF2B5EF4-FFF2-40B4-BE49-F238E27FC236}">
                <a16:creationId xmlns:a16="http://schemas.microsoft.com/office/drawing/2014/main" id="{3BFD04AC-3E51-1C91-034C-82B5FAFA5A34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8028158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8" name="Bildplatzhalter 11">
            <a:extLst>
              <a:ext uri="{FF2B5EF4-FFF2-40B4-BE49-F238E27FC236}">
                <a16:creationId xmlns:a16="http://schemas.microsoft.com/office/drawing/2014/main" id="{9BCC8A3B-006D-4379-9E00-2B21712A2C94}"/>
              </a:ext>
            </a:extLst>
          </p:cNvPr>
          <p:cNvSpPr>
            <a:spLocks noGrp="1"/>
          </p:cNvSpPr>
          <p:nvPr>
            <p:ph type="pic" sz="quarter" idx="69" hasCustomPrompt="1"/>
          </p:nvPr>
        </p:nvSpPr>
        <p:spPr>
          <a:xfrm>
            <a:off x="10341201" y="1719161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29" name="Bildplatzhalter 11">
            <a:extLst>
              <a:ext uri="{FF2B5EF4-FFF2-40B4-BE49-F238E27FC236}">
                <a16:creationId xmlns:a16="http://schemas.microsoft.com/office/drawing/2014/main" id="{016DFC82-8F82-62B1-ED33-77675F04B283}"/>
              </a:ext>
            </a:extLst>
          </p:cNvPr>
          <p:cNvSpPr>
            <a:spLocks noGrp="1"/>
          </p:cNvSpPr>
          <p:nvPr>
            <p:ph type="pic" sz="quarter" idx="70" hasCustomPrompt="1"/>
          </p:nvPr>
        </p:nvSpPr>
        <p:spPr>
          <a:xfrm>
            <a:off x="1089032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 anchor="b"/>
          <a:lstStyle>
            <a:lvl1pPr marL="0" indent="0" algn="ctr">
              <a:defRPr sz="77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B9B06D82-CBB6-84E9-13F3-7AE47994EAA5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2694043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B73548DB-8FD8-546F-18EF-9BE551361A1E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007085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D334B039-7463-D922-863C-7FD416FE4A7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7320127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15329793-21DD-48EE-3E0B-833F8FD2E971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633170" y="3831258"/>
            <a:ext cx="2176242" cy="2147265"/>
          </a:xfrm>
          <a:solidFill>
            <a:srgbClr val="00233C"/>
          </a:solidFill>
        </p:spPr>
        <p:txBody>
          <a:bodyPr lIns="136800" tIns="10764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bg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</p:txBody>
      </p:sp>
      <p:sp>
        <p:nvSpPr>
          <p:cNvPr id="37" name="Bildplatzhalter 11">
            <a:extLst>
              <a:ext uri="{FF2B5EF4-FFF2-40B4-BE49-F238E27FC236}">
                <a16:creationId xmlns:a16="http://schemas.microsoft.com/office/drawing/2014/main" id="{BBD4B57A-F793-0C26-4C97-27A91DD72FC5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3402074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8" name="Bildplatzhalter 11">
            <a:extLst>
              <a:ext uri="{FF2B5EF4-FFF2-40B4-BE49-F238E27FC236}">
                <a16:creationId xmlns:a16="http://schemas.microsoft.com/office/drawing/2014/main" id="{25E4EDE8-B88A-5608-F1E7-23193D301132}"/>
              </a:ext>
            </a:extLst>
          </p:cNvPr>
          <p:cNvSpPr>
            <a:spLocks noGrp="1"/>
          </p:cNvSpPr>
          <p:nvPr>
            <p:ph type="pic" sz="quarter" idx="77" hasCustomPrompt="1"/>
          </p:nvPr>
        </p:nvSpPr>
        <p:spPr>
          <a:xfrm>
            <a:off x="5715116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39" name="Bildplatzhalter 11">
            <a:extLst>
              <a:ext uri="{FF2B5EF4-FFF2-40B4-BE49-F238E27FC236}">
                <a16:creationId xmlns:a16="http://schemas.microsoft.com/office/drawing/2014/main" id="{19FCBB71-CB60-9C31-ABFC-553181655173}"/>
              </a:ext>
            </a:extLst>
          </p:cNvPr>
          <p:cNvSpPr>
            <a:spLocks noGrp="1"/>
          </p:cNvSpPr>
          <p:nvPr>
            <p:ph type="pic" sz="quarter" idx="78" hasCustomPrompt="1"/>
          </p:nvPr>
        </p:nvSpPr>
        <p:spPr>
          <a:xfrm>
            <a:off x="8028158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  <p:sp>
        <p:nvSpPr>
          <p:cNvPr id="40" name="Bildplatzhalter 11">
            <a:extLst>
              <a:ext uri="{FF2B5EF4-FFF2-40B4-BE49-F238E27FC236}">
                <a16:creationId xmlns:a16="http://schemas.microsoft.com/office/drawing/2014/main" id="{BD508751-4453-5EF2-FE9F-C0AF9A788D99}"/>
              </a:ext>
            </a:extLst>
          </p:cNvPr>
          <p:cNvSpPr>
            <a:spLocks noGrp="1"/>
          </p:cNvSpPr>
          <p:nvPr>
            <p:ph type="pic" sz="quarter" idx="79" hasCustomPrompt="1"/>
          </p:nvPr>
        </p:nvSpPr>
        <p:spPr>
          <a:xfrm>
            <a:off x="10341201" y="4003227"/>
            <a:ext cx="760179" cy="760179"/>
          </a:xfrm>
          <a:prstGeom prst="ellipse">
            <a:avLst/>
          </a:prstGeom>
          <a:solidFill>
            <a:schemeClr val="bg2"/>
          </a:solidFill>
        </p:spPr>
        <p:txBody>
          <a:bodyPr tIns="0" bIns="0" anchor="b"/>
          <a:lstStyle>
            <a:lvl1pPr algn="ctr">
              <a:defRPr sz="700"/>
            </a:lvl1pPr>
          </a:lstStyle>
          <a:p>
            <a:r>
              <a:rPr lang="de-DE"/>
              <a:t>Bild hinzufügen</a:t>
            </a:r>
          </a:p>
        </p:txBody>
      </p:sp>
    </p:spTree>
    <p:extLst>
      <p:ext uri="{BB962C8B-B14F-4D97-AF65-F5344CB8AC3E}">
        <p14:creationId xmlns:p14="http://schemas.microsoft.com/office/powerpoint/2010/main" val="3332811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rei Mitarbeiter, dunkler Hintergrund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426D1-A580-C314-4682-D26D76278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1224000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/>
              <a:t>Sachliche Headline, beschreibend. Sie kann über zwei Zeilen laufen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EBB63144-DC67-63BE-9C0A-2F98C38B20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ABC4CB2F-E1A6-D8F4-F581-CC58BC51F1F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6950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19807EDA-9353-B73E-49CD-1D10B8E8ACC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813277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4D12EB-F94E-74E5-8960-E93EBA2825A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79606" y="3048900"/>
            <a:ext cx="1929803" cy="2929624"/>
          </a:xfrm>
          <a:solidFill>
            <a:srgbClr val="EAF1F4"/>
          </a:solidFill>
        </p:spPr>
        <p:txBody>
          <a:bodyPr lIns="136800" tIns="198000" rIns="126000" bIns="126000" numCol="1" spcCol="136800"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144000" indent="-1440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Infobox Headline</a:t>
            </a:r>
          </a:p>
          <a:p>
            <a:pPr lvl="1"/>
            <a:r>
              <a:rPr lang="de-DE"/>
              <a:t>Copy, 12 pt</a:t>
            </a:r>
          </a:p>
          <a:p>
            <a:pPr lvl="2"/>
            <a:r>
              <a:rPr lang="de-DE"/>
              <a:t>Bullet</a:t>
            </a:r>
          </a:p>
        </p:txBody>
      </p:sp>
      <p:sp>
        <p:nvSpPr>
          <p:cNvPr id="24" name="Bildplatzhalter 11">
            <a:extLst>
              <a:ext uri="{FF2B5EF4-FFF2-40B4-BE49-F238E27FC236}">
                <a16:creationId xmlns:a16="http://schemas.microsoft.com/office/drawing/2014/main" id="{83208717-6DA9-86F7-71EC-74B64A05BF51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746950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lnSpc>
                <a:spcPct val="120000"/>
              </a:lnSpc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5" name="Bildplatzhalter 11">
            <a:extLst>
              <a:ext uri="{FF2B5EF4-FFF2-40B4-BE49-F238E27FC236}">
                <a16:creationId xmlns:a16="http://schemas.microsoft.com/office/drawing/2014/main" id="{A8ED91C3-A7B8-5614-65B0-1C6214A97D51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813277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6" name="Bildplatzhalter 11">
            <a:extLst>
              <a:ext uri="{FF2B5EF4-FFF2-40B4-BE49-F238E27FC236}">
                <a16:creationId xmlns:a16="http://schemas.microsoft.com/office/drawing/2014/main" id="{D71231BA-BDB9-3415-D256-E1526C50B86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879606" y="1823645"/>
            <a:ext cx="1929803" cy="122525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72000" tIns="72000" rIns="72000" bIns="7200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1796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Abdunkelung + Bildplatzhal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1080000" rIns="0" anchor="ctr"/>
          <a:lstStyle>
            <a:lvl1pPr algn="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0014438" cy="6858000"/>
          </a:xfrm>
          <a:gradFill>
            <a:gsLst>
              <a:gs pos="0">
                <a:schemeClr val="tx1">
                  <a:alpha val="50000"/>
                </a:schemeClr>
              </a:gs>
              <a:gs pos="52000">
                <a:schemeClr val="tx1">
                  <a:alpha val="4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</p:spPr>
        <p:txBody>
          <a:bodyPr lIns="381600" rIns="3600000" bIns="4212000"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10" name="Untertitel 9">
            <a:extLst>
              <a:ext uri="{FF2B5EF4-FFF2-40B4-BE49-F238E27FC236}">
                <a16:creationId xmlns:a16="http://schemas.microsoft.com/office/drawing/2014/main" id="{2D0A1BC4-3CD5-8C10-9E36-5969D88A7F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600" y="2651361"/>
            <a:ext cx="5644550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sp>
        <p:nvSpPr>
          <p:cNvPr id="18" name="SmartArt-Platzhalter 16">
            <a:extLst>
              <a:ext uri="{FF2B5EF4-FFF2-40B4-BE49-F238E27FC236}">
                <a16:creationId xmlns:a16="http://schemas.microsoft.com/office/drawing/2014/main" id="{65B4B097-090E-54CE-3C2D-3BAD87B0DEFF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10636346" y="5432199"/>
            <a:ext cx="1044126" cy="104412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7" name="SmartArt-Platzhalter 16">
            <a:extLst>
              <a:ext uri="{FF2B5EF4-FFF2-40B4-BE49-F238E27FC236}">
                <a16:creationId xmlns:a16="http://schemas.microsoft.com/office/drawing/2014/main" id="{6C734EEC-37C5-614C-02DC-064C9C270BFA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383384" y="6275621"/>
            <a:ext cx="1495277" cy="20288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8F85BFB5-2679-4B99-ADD4-BC3B898327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</p:spTree>
    <p:extLst>
      <p:ext uri="{BB962C8B-B14F-4D97-AF65-F5344CB8AC3E}">
        <p14:creationId xmlns:p14="http://schemas.microsoft.com/office/powerpoint/2010/main" val="3291840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Multipicture-layouts</a:t>
            </a:r>
          </a:p>
        </p:txBody>
      </p:sp>
    </p:spTree>
    <p:extLst>
      <p:ext uri="{BB962C8B-B14F-4D97-AF65-F5344CB8AC3E}">
        <p14:creationId xmlns:p14="http://schemas.microsoft.com/office/powerpoint/2010/main" val="1638741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1" y="1305099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034A1EED-1039-5E36-6CC3-725E3F166C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5207" y="2003495"/>
            <a:ext cx="5714206" cy="3050931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A45AFFCA-6B8E-3CC8-E8BC-BC7177A6CAD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5207" y="38100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58AE085-43EA-59B6-697C-414C4CEB56E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967283" y="4356030"/>
            <a:ext cx="3127924" cy="1622495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932969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FD4D8A43-F294-4B45-A754-9B120CC08C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60960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Bildplatzhalter 11">
            <a:extLst>
              <a:ext uri="{FF2B5EF4-FFF2-40B4-BE49-F238E27FC236}">
                <a16:creationId xmlns:a16="http://schemas.microsoft.com/office/drawing/2014/main" id="{E1137212-67B6-AD0F-CBD3-56E27A48C73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7A541AC7-FD36-1BB2-4AF2-CBDF5A1A12A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96000" y="3429000"/>
            <a:ext cx="6096000" cy="3429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4D7327-7074-581A-FD52-62751BA0D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0E53BD-0381-E106-AD75-997E236244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A9446E-28C0-A7B6-1756-9A9187C76E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0" name="SmartArt-Platzhalter 25">
            <a:extLst>
              <a:ext uri="{FF2B5EF4-FFF2-40B4-BE49-F238E27FC236}">
                <a16:creationId xmlns:a16="http://schemas.microsoft.com/office/drawing/2014/main" id="{AB31D4FD-CF95-4E13-196F-159E22B96AB3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380999" y="6519075"/>
            <a:ext cx="269424" cy="8605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930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A409E946-0122-A6C7-6EF9-4A4119014B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1000" y="381000"/>
            <a:ext cx="5645807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94749154-A076-DE76-03DF-30BA3CD2FD7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63607" y="380999"/>
            <a:ext cx="5645807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4C60DEA3-2A5E-FCA4-B8DA-846C7C1FBAB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451A7FFA-3181-BC7A-0012-6899561D55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272303" y="3251338"/>
            <a:ext cx="2754504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C426FD-F7A5-A4EE-8252-58607A9EE04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E5C1835-E531-D957-0637-A856F025E2A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C4A5118-D55B-9256-04CD-2522E96B847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973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Multipictur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E3E295B-C76C-7FB7-B903-1E43AC2C403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4372DCA-5167-4A0B-2197-1D9409511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1" y="324000"/>
            <a:ext cx="4691742" cy="1661748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zweizeilig</a:t>
            </a:r>
          </a:p>
        </p:txBody>
      </p:sp>
      <p:sp>
        <p:nvSpPr>
          <p:cNvPr id="15" name="Bildplatzhalter 11">
            <a:extLst>
              <a:ext uri="{FF2B5EF4-FFF2-40B4-BE49-F238E27FC236}">
                <a16:creationId xmlns:a16="http://schemas.microsoft.com/office/drawing/2014/main" id="{A689EF1B-0175-EAB1-3B77-78B8BFE2FB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57802" y="380999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0" name="Bildplatzhalter 11">
            <a:extLst>
              <a:ext uri="{FF2B5EF4-FFF2-40B4-BE49-F238E27FC236}">
                <a16:creationId xmlns:a16="http://schemas.microsoft.com/office/drawing/2014/main" id="{92A4699B-743A-2486-3212-92F4B532E81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954963" y="380998"/>
            <a:ext cx="3854450" cy="5603876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2" name="Bildplatzhalter 11">
            <a:extLst>
              <a:ext uri="{FF2B5EF4-FFF2-40B4-BE49-F238E27FC236}">
                <a16:creationId xmlns:a16="http://schemas.microsoft.com/office/drawing/2014/main" id="{EF9AEADB-2C99-BD07-CD9E-5F477EA81B2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57802" y="3251337"/>
            <a:ext cx="2560360" cy="2733538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260000" anchor="ctr"/>
          <a:lstStyle>
            <a:lvl1pPr algn="ctr">
              <a:defRPr sz="12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extplatzhalter 7">
            <a:extLst>
              <a:ext uri="{FF2B5EF4-FFF2-40B4-BE49-F238E27FC236}">
                <a16:creationId xmlns:a16="http://schemas.microsoft.com/office/drawing/2014/main" id="{6CEBFB34-276D-4395-4A77-4756E8ADDB5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1000" y="2527200"/>
            <a:ext cx="3718800" cy="3448800"/>
          </a:xfrm>
        </p:spPr>
        <p:txBody>
          <a:bodyPr numCol="1" spcCol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7pPr>
            <a:lvl8pPr>
              <a:spcBef>
                <a:spcPts val="0"/>
              </a:spcBef>
              <a:spcAft>
                <a:spcPts val="0"/>
              </a:spcAft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</p:spTree>
    <p:extLst>
      <p:ext uri="{BB962C8B-B14F-4D97-AF65-F5344CB8AC3E}">
        <p14:creationId xmlns:p14="http://schemas.microsoft.com/office/powerpoint/2010/main" val="11189172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Zitatlayouts</a:t>
            </a:r>
          </a:p>
        </p:txBody>
      </p:sp>
    </p:spTree>
    <p:extLst>
      <p:ext uri="{BB962C8B-B14F-4D97-AF65-F5344CB8AC3E}">
        <p14:creationId xmlns:p14="http://schemas.microsoft.com/office/powerpoint/2010/main" val="31153026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es Zitat">
    <p:bg>
      <p:bgPr>
        <a:gradFill>
          <a:gsLst>
            <a:gs pos="0">
              <a:schemeClr val="tx1"/>
            </a:gs>
            <a:gs pos="48000">
              <a:srgbClr val="004A6E"/>
            </a:gs>
            <a:gs pos="100000">
              <a:schemeClr val="tx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9">
            <a:extLst>
              <a:ext uri="{FF2B5EF4-FFF2-40B4-BE49-F238E27FC236}">
                <a16:creationId xmlns:a16="http://schemas.microsoft.com/office/drawing/2014/main" id="{2263AD1A-8F4E-3234-0574-35DC1E834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59200" y="10476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59E31-4DBE-F565-9900-17624B445C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9D37C79-EAD3-D387-F321-ABFFB947AF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B1437A-7213-A1B4-87C8-C5B65601D0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31B683B2-C7FB-77D4-42BE-3ADCA888F1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87200" y="1047600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9392FFE-02F2-8FAD-7639-095B538BF2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32800" y="3510000"/>
            <a:ext cx="5400000" cy="1872000"/>
          </a:xfrm>
        </p:spPr>
        <p:txBody>
          <a:bodyPr lIns="288000" anchor="ctr"/>
          <a:lstStyle>
            <a:lvl1pPr marL="0" indent="0">
              <a:lnSpc>
                <a:spcPct val="120000"/>
              </a:lnSpc>
              <a:buFont typeface="Arial" panose="020B0604020202020204" pitchFamily="34" charset="0"/>
              <a:buNone/>
              <a:defRPr sz="1800" b="0" i="1">
                <a:solidFill>
                  <a:schemeClr val="tx2"/>
                </a:solidFill>
              </a:defRPr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 sz="1400" b="1" i="1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120000"/>
              </a:lnSpc>
              <a:buFont typeface="Arial" panose="020B0604020202020204" pitchFamily="34" charset="0"/>
              <a:buNone/>
              <a:defRPr sz="1400" b="1" i="1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Zitat Text, 18 pt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Bildplatzhalter 11">
            <a:extLst>
              <a:ext uri="{FF2B5EF4-FFF2-40B4-BE49-F238E27FC236}">
                <a16:creationId xmlns:a16="http://schemas.microsoft.com/office/drawing/2014/main" id="{95F193FE-7988-88B2-F87D-0C7CB5A343D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232800" y="3509999"/>
            <a:ext cx="1872000" cy="1872000"/>
          </a:xfrm>
          <a:prstGeom prst="ellipse">
            <a:avLst/>
          </a:prstGeo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0" anchor="ctr"/>
          <a:lstStyle>
            <a:lvl1pPr algn="ctr">
              <a:defRPr sz="11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1643227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Vielen Dank-Layouts</a:t>
            </a:r>
          </a:p>
        </p:txBody>
      </p:sp>
    </p:spTree>
    <p:extLst>
      <p:ext uri="{BB962C8B-B14F-4D97-AF65-F5344CB8AC3E}">
        <p14:creationId xmlns:p14="http://schemas.microsoft.com/office/powerpoint/2010/main" val="2719028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accent1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2168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Name,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3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len Dank, dunkel">
    <p:bg>
      <p:bgPr>
        <a:gradFill>
          <a:gsLst>
            <a:gs pos="0">
              <a:schemeClr val="tx1"/>
            </a:gs>
            <a:gs pos="60000">
              <a:srgbClr val="00324A"/>
            </a:gs>
            <a:gs pos="100000">
              <a:srgbClr val="004A6E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C02F227C-F53F-6649-01E0-C7D83EB5782E}"/>
              </a:ext>
            </a:extLst>
          </p:cNvPr>
          <p:cNvSpPr txBox="1"/>
          <p:nvPr userDrawn="1"/>
        </p:nvSpPr>
        <p:spPr>
          <a:xfrm>
            <a:off x="342900" y="483577"/>
            <a:ext cx="5310554" cy="1342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7750">
                <a:solidFill>
                  <a:schemeClr val="tx2"/>
                </a:solidFill>
                <a:latin typeface="DesySans Office Cn Bold" panose="020B0806040000020003" pitchFamily="34" charset="0"/>
              </a:rPr>
              <a:t>Vielen Dank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A3BA4FB-0E44-84D5-DBF7-2F0F958E76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000" y="3864832"/>
            <a:ext cx="3717925" cy="2611493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Kontakt</a:t>
            </a:r>
          </a:p>
          <a:p>
            <a:pPr lvl="1"/>
            <a:r>
              <a:rPr lang="de-DE"/>
              <a:t>Name usw.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229F89A-6A2F-C219-F495-613FA7911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2144" y="5432199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0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1">
            <a:extLst>
              <a:ext uri="{FF2B5EF4-FFF2-40B4-BE49-F238E27FC236}">
                <a16:creationId xmlns:a16="http://schemas.microsoft.com/office/drawing/2014/main" id="{D49BB5AD-84F7-6620-F55C-37FFF346AD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599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7E310F-970E-1C05-04FB-DCAEF0248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EF533324-0576-47CD-9630-23D1C3E26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sp>
        <p:nvSpPr>
          <p:cNvPr id="7" name="Untertitel 9">
            <a:extLst>
              <a:ext uri="{FF2B5EF4-FFF2-40B4-BE49-F238E27FC236}">
                <a16:creationId xmlns:a16="http://schemas.microsoft.com/office/drawing/2014/main" id="{24B10E64-3335-34D1-ACD1-D86A55AD378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5636612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A062A0-9B66-5C2D-20C3-56023CECE9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643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ndard-Layou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Standard-Layouts</a:t>
            </a:r>
          </a:p>
        </p:txBody>
      </p:sp>
    </p:spTree>
    <p:extLst>
      <p:ext uri="{BB962C8B-B14F-4D97-AF65-F5344CB8AC3E}">
        <p14:creationId xmlns:p14="http://schemas.microsoft.com/office/powerpoint/2010/main" val="1191211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11428412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F666FCD6-42DA-B38F-BEE5-3AA291F64E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00571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asic-Headline/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C06C9A80-4A15-EBD2-0CCE-FB3F7DEAB4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289858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DC0D4F-9AA6-A8B4-196A-7684D591A2E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75206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7BCCAF07-60DD-9D5D-0ACE-BF5735B3AB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358161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320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E0126664-DFD3-558B-E7A5-CF3578551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113929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0E9E0F8-AA9B-E53D-4218-01478138B17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23994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3247EC-57C4-2380-83A5-BE90437B2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864698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Content + 1/3 Conten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3711BDB-5138-7AC3-D0FB-B1E9F5C3309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10471" y="2278800"/>
            <a:ext cx="356947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679248E8-161B-2BD4-3AE6-A7F2381F4C2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Textplatzhalter 9">
            <a:extLst>
              <a:ext uri="{FF2B5EF4-FFF2-40B4-BE49-F238E27FC236}">
                <a16:creationId xmlns:a16="http://schemas.microsoft.com/office/drawing/2014/main" id="{4441BAB4-6518-DF63-2FCA-4EAA6A4EB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871957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7498940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239940" y="2349500"/>
            <a:ext cx="3569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597A328-0227-2F36-163A-465E319B9F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3994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42B0663A-28B4-1EFE-7B1B-3ED3602DE2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100698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1/2 Text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534206" cy="3697200"/>
          </a:xfrm>
        </p:spPr>
        <p:txBody>
          <a:bodyPr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75206" y="2349500"/>
            <a:ext cx="5534206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66C1025E-2016-35E0-5CE1-D263F26A6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180395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0999" y="2349500"/>
            <a:ext cx="11428412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0FA3F867-4195-04FE-78F3-9CF8614EBA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000" y="5581047"/>
            <a:ext cx="2180185" cy="394953"/>
          </a:xfrm>
          <a:solidFill>
            <a:schemeClr val="tx2"/>
          </a:solidFill>
        </p:spPr>
        <p:txBody>
          <a:bodyPr wrap="none" lIns="108000" tIns="108000" rIns="108000" bIns="108000" anchor="ctr">
            <a:sp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  <a:lvl3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3pPr>
            <a:lvl4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4pPr>
            <a:lvl5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5pPr>
            <a:lvl6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6pPr>
            <a:lvl7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7pPr>
            <a:lvl8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8pPr>
            <a:lvl9pPr marL="0" indent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Optionale Bildbeschreibung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990C4202-CBAF-A109-9033-040F2B552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284772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dunkelblau, 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AE6A134-0A23-437D-A31B-F6CF06217AFF}"/>
              </a:ext>
            </a:extLst>
          </p:cNvPr>
          <p:cNvSpPr/>
          <p:nvPr userDrawn="1"/>
        </p:nvSpPr>
        <p:spPr>
          <a:xfrm>
            <a:off x="-1" y="0"/>
            <a:ext cx="6192000" cy="6858000"/>
          </a:xfrm>
          <a:prstGeom prst="rect">
            <a:avLst/>
          </a:prstGeom>
          <a:gradFill>
            <a:gsLst>
              <a:gs pos="60000">
                <a:srgbClr val="00324A"/>
              </a:gs>
              <a:gs pos="0">
                <a:schemeClr val="tx1"/>
              </a:gs>
              <a:gs pos="100000">
                <a:srgbClr val="004A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86880"/>
            <a:ext cx="5636612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tx2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D9BA9E0-0AFD-6D77-7BA3-2C37EE05E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6275621"/>
            <a:ext cx="1495270" cy="202886"/>
          </a:xfrm>
          <a:prstGeom prst="rect">
            <a:avLst/>
          </a:prstGeom>
        </p:spPr>
      </p:pic>
      <p:sp>
        <p:nvSpPr>
          <p:cNvPr id="4" name="Untertitel 9">
            <a:extLst>
              <a:ext uri="{FF2B5EF4-FFF2-40B4-BE49-F238E27FC236}">
                <a16:creationId xmlns:a16="http://schemas.microsoft.com/office/drawing/2014/main" id="{04DDABEC-36B3-C600-901E-BB6BDA66944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001" y="2651361"/>
            <a:ext cx="5636611" cy="1408174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bg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 (Sublineplatzhalter ist kopierbar, wenn er Zeichen enthält.) </a:t>
            </a:r>
          </a:p>
          <a:p>
            <a:endParaRPr lang="de-DE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CFE66AC6-FEDF-D469-9E88-8D9E75A4FE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000" y="4432177"/>
            <a:ext cx="370938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59F8368-022F-5D88-B4FE-B82DE3E485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0016" y="5445224"/>
            <a:ext cx="1044126" cy="1044126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9D96C1BB-7086-2D5C-1DF4-86FA0BF4B4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1" y="0"/>
            <a:ext cx="6032500" cy="68580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</p:spTree>
    <p:extLst>
      <p:ext uri="{BB962C8B-B14F-4D97-AF65-F5344CB8AC3E}">
        <p14:creationId xmlns:p14="http://schemas.microsoft.com/office/powerpoint/2010/main" val="25064222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+ 1/2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A387DCB3-C3B7-9084-A53E-BCD1C90E0B5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FD10E8F9-43DB-C5A0-D391-39256544A6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67205" y="2349500"/>
            <a:ext cx="5642207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F769F3CA-076B-C956-639C-9CA165C520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1907256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+ 1/3 + 1/3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9" name="Bildplatzhalter 11">
            <a:extLst>
              <a:ext uri="{FF2B5EF4-FFF2-40B4-BE49-F238E27FC236}">
                <a16:creationId xmlns:a16="http://schemas.microsoft.com/office/drawing/2014/main" id="{E772AE21-0476-0F1F-FCF5-488AC3626F2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85F40A81-4BDC-1980-1BD2-F7E22258E3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38470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C8B4EE04-5D28-1445-49F5-17870040DD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95941" y="2349500"/>
            <a:ext cx="3713470" cy="3626500"/>
          </a:xfrm>
          <a:pattFill prst="pct40">
            <a:fgClr>
              <a:schemeClr val="accent1"/>
            </a:fgClr>
            <a:bgClr>
              <a:schemeClr val="bg1"/>
            </a:bgClr>
          </a:pattFill>
        </p:spPr>
        <p:txBody>
          <a:bodyPr tIns="1080000" anchor="ctr"/>
          <a:lstStyle>
            <a:lvl1pPr algn="ctr">
              <a:defRPr sz="1400"/>
            </a:lvl1pPr>
          </a:lstStyle>
          <a:p>
            <a:r>
              <a:rPr lang="de-DE"/>
              <a:t>Bild durch Klick auf Symbol hinzufügen.</a:t>
            </a:r>
            <a:br>
              <a:rPr lang="de-DE"/>
            </a:br>
            <a:r>
              <a:rPr lang="de-DE"/>
              <a:t>Bildplatzhalter lassen sich nur kopieren, wenn sie ein Bild enthalten.</a:t>
            </a:r>
          </a:p>
        </p:txBody>
      </p:sp>
      <p:sp>
        <p:nvSpPr>
          <p:cNvPr id="3" name="Textplatzhalter 9">
            <a:extLst>
              <a:ext uri="{FF2B5EF4-FFF2-40B4-BE49-F238E27FC236}">
                <a16:creationId xmlns:a16="http://schemas.microsoft.com/office/drawing/2014/main" id="{A758EB07-87B1-D370-2D05-DD564DC5A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3040533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278800"/>
            <a:ext cx="5642206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26636E66-EDBE-BB53-E379-8A8D3AC1B6E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167204" y="2278800"/>
            <a:ext cx="5642206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5F71407B-49C0-2CAA-2F91-9E4FFBA38B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4030920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3713471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39264" y="2278800"/>
            <a:ext cx="3713471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95943" y="2278800"/>
            <a:ext cx="3713471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6ECF7F8-6B81-6161-4EFE-E6AFDAD71C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525752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Content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FA17A1-BFD8-BC0A-EB7D-F6C9DC6C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1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137162A-A278-D233-5313-F95DFDF65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24000"/>
            <a:ext cx="11428412" cy="651946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Sachliche Headline, beschreibend, einzeilig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F05E0AB-F129-C21A-E0A9-0BA0B338B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E5F844D5-A2E4-444A-C99B-87D8C743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9774B-8CBB-D007-46EE-A678ACC326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5E50D8A-1DDD-40EF-C1F1-677BF494F78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274104" y="2278800"/>
            <a:ext cx="2749103" cy="3697200"/>
          </a:xfrm>
          <a:solidFill>
            <a:srgbClr val="00233C"/>
          </a:solidFill>
        </p:spPr>
        <p:txBody>
          <a:bodyPr lIns="136800" tIns="136800" rIns="136800" bIns="13680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Tx/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A9B9CE3-3155-EFB0-3A49-5676416118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67207" y="2278800"/>
            <a:ext cx="2749103" cy="3697200"/>
          </a:xfrm>
          <a:solidFill>
            <a:schemeClr val="bg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7538024-5CE6-CA76-B28D-CD0555844A1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060310" y="2278800"/>
            <a:ext cx="2749103" cy="3697200"/>
          </a:xfrm>
          <a:solidFill>
            <a:schemeClr val="tx2"/>
          </a:solidFill>
        </p:spPr>
        <p:txBody>
          <a:bodyPr lIns="136800" tIns="136800" rIns="136800" bIns="13680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defRPr/>
            </a:lvl4pPr>
            <a:lvl5pPr>
              <a:buClrTx/>
              <a:defRPr/>
            </a:lvl5pPr>
            <a:lvl6pPr>
              <a:buClrTx/>
              <a:defRPr/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DE1704-4C3C-075F-58C9-8391E12A9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0999" y="975946"/>
            <a:ext cx="11428412" cy="703998"/>
          </a:xfrm>
        </p:spPr>
        <p:txBody>
          <a:bodyPr/>
          <a:lstStyle>
            <a:lvl1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>
              <a:lnSpc>
                <a:spcPct val="105000"/>
              </a:lnSpc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>
              <a:lnSpc>
                <a:spcPct val="105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pPr lvl="0"/>
            <a:r>
              <a:rPr lang="de-DE"/>
              <a:t>Sachliche Subline, beschreibend zum Beispielthema. (Sublineplatzhalter ist kopierbar, wenn er Zeichen enthält.)</a:t>
            </a:r>
          </a:p>
        </p:txBody>
      </p:sp>
    </p:spTree>
    <p:extLst>
      <p:ext uri="{BB962C8B-B14F-4D97-AF65-F5344CB8AC3E}">
        <p14:creationId xmlns:p14="http://schemas.microsoft.com/office/powerpoint/2010/main" val="2598222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steren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08B6892D-368C-2EFA-FF6B-15A6B5AD14F1}"/>
              </a:ext>
            </a:extLst>
          </p:cNvPr>
          <p:cNvSpPr txBox="1"/>
          <p:nvPr userDrawn="1"/>
        </p:nvSpPr>
        <p:spPr>
          <a:xfrm>
            <a:off x="0" y="1648046"/>
            <a:ext cx="12192000" cy="35619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3000">
                <a:solidFill>
                  <a:schemeClr val="bg1"/>
                </a:solidFill>
              </a:rPr>
              <a:t>Masterende</a:t>
            </a:r>
          </a:p>
        </p:txBody>
      </p:sp>
    </p:spTree>
    <p:extLst>
      <p:ext uri="{BB962C8B-B14F-4D97-AF65-F5344CB8AC3E}">
        <p14:creationId xmlns:p14="http://schemas.microsoft.com/office/powerpoint/2010/main" val="637484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SY_Zwei Stand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 descr="Ein Bild, das Luftfotografie, Vogelperspektive, draußen, Gebäude enthält.&#10;&#10;Automatisch generierte Beschreibung">
            <a:extLst>
              <a:ext uri="{FF2B5EF4-FFF2-40B4-BE49-F238E27FC236}">
                <a16:creationId xmlns:a16="http://schemas.microsoft.com/office/drawing/2014/main" id="{113D5B2B-FF26-6696-89E2-78001546A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2" name="Grafik 1" descr="Ein Bild, das draußen, Baum, Luftfotografie, Vogelperspektive enthält.&#10;&#10;Automatisch generierte Beschreibung">
            <a:extLst>
              <a:ext uri="{FF2B5EF4-FFF2-40B4-BE49-F238E27FC236}">
                <a16:creationId xmlns:a16="http://schemas.microsoft.com/office/drawing/2014/main" id="{D3340978-8239-FB84-A4D4-BD33DD182B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1A7F023F-4F93-7CC0-17B7-E8337D4302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81855C-95DD-E6B9-050E-2623883D6122}"/>
              </a:ext>
            </a:extLst>
          </p:cNvPr>
          <p:cNvSpPr txBox="1"/>
          <p:nvPr userDrawn="1"/>
        </p:nvSpPr>
        <p:spPr>
          <a:xfrm>
            <a:off x="789843" y="0"/>
            <a:ext cx="10612315" cy="598756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1200" spc="108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DES</a:t>
            </a:r>
            <a:r>
              <a:rPr lang="de-DE" sz="31200" spc="-50" baseline="0" dirty="0">
                <a:solidFill>
                  <a:schemeClr val="tx2"/>
                </a:solidFill>
                <a:latin typeface="DesySans Office Cn Heavy" panose="020B0B06040000020003" pitchFamily="34" charset="0"/>
              </a:rPr>
              <a:t>Y</a:t>
            </a:r>
            <a:r>
              <a:rPr lang="de-DE" sz="31200" spc="-50" baseline="0" dirty="0">
                <a:solidFill>
                  <a:srgbClr val="EB6E0F"/>
                </a:solidFill>
                <a:latin typeface="DesySans Office Cn Heavy" panose="020B0B06040000020003" pitchFamily="34" charset="0"/>
              </a:rPr>
              <a:t>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0BE7296-5B14-6A04-7DAF-EAD0B9E12F14}"/>
              </a:ext>
            </a:extLst>
          </p:cNvPr>
          <p:cNvSpPr txBox="1"/>
          <p:nvPr userDrawn="1"/>
        </p:nvSpPr>
        <p:spPr>
          <a:xfrm>
            <a:off x="3630395" y="834374"/>
            <a:ext cx="4633566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Hamburg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551F770-886C-2636-676B-18D90EB01351}"/>
              </a:ext>
            </a:extLst>
          </p:cNvPr>
          <p:cNvSpPr txBox="1"/>
          <p:nvPr userDrawn="1"/>
        </p:nvSpPr>
        <p:spPr>
          <a:xfrm>
            <a:off x="4263590" y="4996067"/>
            <a:ext cx="4339170" cy="45397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r"/>
            <a:r>
              <a:rPr lang="de-DE" sz="2350" spc="50" baseline="0">
                <a:solidFill>
                  <a:srgbClr val="EB6E0F"/>
                </a:solidFill>
                <a:latin typeface="DesySans Office Cn Regular" panose="020B0506040000020003" pitchFamily="34" charset="0"/>
              </a:rPr>
              <a:t>Zeuthen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EFF1F95-C020-A13C-9CF3-A9E86E9D3366}"/>
              </a:ext>
            </a:extLst>
          </p:cNvPr>
          <p:cNvSpPr>
            <a:spLocks/>
          </p:cNvSpPr>
          <p:nvPr userDrawn="1"/>
        </p:nvSpPr>
        <p:spPr>
          <a:xfrm>
            <a:off x="1651803" y="994675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884BCBB-6D68-1CB2-3A8C-DFF05D95F63A}"/>
              </a:ext>
            </a:extLst>
          </p:cNvPr>
          <p:cNvCxnSpPr/>
          <p:nvPr userDrawn="1"/>
        </p:nvCxnSpPr>
        <p:spPr>
          <a:xfrm>
            <a:off x="1838051" y="1090419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BA4212FE-3438-9DCA-7FAC-41FA09C81149}"/>
              </a:ext>
            </a:extLst>
          </p:cNvPr>
          <p:cNvSpPr>
            <a:spLocks/>
          </p:cNvSpPr>
          <p:nvPr userDrawn="1"/>
        </p:nvSpPr>
        <p:spPr>
          <a:xfrm flipH="1">
            <a:off x="10389863" y="5159968"/>
            <a:ext cx="191488" cy="191488"/>
          </a:xfrm>
          <a:prstGeom prst="ellipse">
            <a:avLst/>
          </a:prstGeom>
          <a:solidFill>
            <a:srgbClr val="EB6E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18" tIns="46410" rIns="92818" bIns="46410"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7A6B9596-A1FD-33C0-D133-2483C6563B25}"/>
              </a:ext>
            </a:extLst>
          </p:cNvPr>
          <p:cNvCxnSpPr/>
          <p:nvPr userDrawn="1"/>
        </p:nvCxnSpPr>
        <p:spPr>
          <a:xfrm flipH="1">
            <a:off x="8789008" y="5255712"/>
            <a:ext cx="1606095" cy="0"/>
          </a:xfrm>
          <a:prstGeom prst="line">
            <a:avLst/>
          </a:prstGeom>
          <a:ln w="12700">
            <a:solidFill>
              <a:srgbClr val="EB6E0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8299D5F-BD2D-54F4-56AE-4162121E1E06}"/>
              </a:ext>
            </a:extLst>
          </p:cNvPr>
          <p:cNvSpPr txBox="1"/>
          <p:nvPr userDrawn="1"/>
        </p:nvSpPr>
        <p:spPr>
          <a:xfrm>
            <a:off x="1093178" y="2259597"/>
            <a:ext cx="10005645" cy="233880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11500">
                <a:solidFill>
                  <a:schemeClr val="tx2"/>
                </a:solidFill>
                <a:latin typeface="DesySans Office Cn Bold" panose="020B0806040000020003" pitchFamily="34" charset="0"/>
              </a:rPr>
              <a:t>Zwei Standorte</a:t>
            </a:r>
          </a:p>
        </p:txBody>
      </p:sp>
    </p:spTree>
    <p:extLst>
      <p:ext uri="{BB962C8B-B14F-4D97-AF65-F5344CB8AC3E}">
        <p14:creationId xmlns:p14="http://schemas.microsoft.com/office/powerpoint/2010/main" val="192336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6" grpId="0"/>
      <p:bldP spid="17" grpId="0" animBg="1"/>
      <p:bldP spid="22" grpId="0" animBg="1"/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Forschungsberei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6DA369-B365-EA5A-FB4E-69A6E9B01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107A67-57CE-544D-0A73-3390FF1C5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EC134D-49D1-8318-204D-FA2C06732A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Infrastructures in FH</a:t>
            </a:r>
          </a:p>
        </p:txBody>
      </p:sp>
      <p:pic>
        <p:nvPicPr>
          <p:cNvPr id="6" name="Bildplatzhalter 31" descr="Ein Bild, das Kleidung, Person, Bautechnik, Im Haus enthält.&#10;&#10;KI-generierte Inhalte können fehlerhaft sein.">
            <a:extLst>
              <a:ext uri="{FF2B5EF4-FFF2-40B4-BE49-F238E27FC236}">
                <a16:creationId xmlns:a16="http://schemas.microsoft.com/office/drawing/2014/main" id="{891EF143-B085-CE2B-80AB-18B7DB6CD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3429000"/>
          </a:xfrm>
          <a:prstGeom prst="rect">
            <a:avLst/>
          </a:prstGeom>
        </p:spPr>
      </p:pic>
      <p:pic>
        <p:nvPicPr>
          <p:cNvPr id="7" name="Bildplatzhalter 33" descr="Ein Bild, das Bautechnik, Industrie, Stahl, Metall enthält.&#10;&#10;KI-generierte Inhalte können fehlerhaft sein.">
            <a:extLst>
              <a:ext uri="{FF2B5EF4-FFF2-40B4-BE49-F238E27FC236}">
                <a16:creationId xmlns:a16="http://schemas.microsoft.com/office/drawing/2014/main" id="{72A1FDE9-B492-56C5-2BBA-D4F43BFEB8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8" name="Bildplatzhalter 37" descr="Ein Bild, das Licht enthält.&#10;&#10;KI-generierte Inhalte können fehlerhaft sein.">
            <a:extLst>
              <a:ext uri="{FF2B5EF4-FFF2-40B4-BE49-F238E27FC236}">
                <a16:creationId xmlns:a16="http://schemas.microsoft.com/office/drawing/2014/main" id="{52E6A8BA-CB62-D8C6-E743-78D32C8F3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9" name="Bildplatzhalter 35" descr="Ein Bild, das Himmel, draußen, Gelände, Landschaft enthält.&#10;&#10;KI-generierte Inhalte können fehlerhaft sein.">
            <a:extLst>
              <a:ext uri="{FF2B5EF4-FFF2-40B4-BE49-F238E27FC236}">
                <a16:creationId xmlns:a16="http://schemas.microsoft.com/office/drawing/2014/main" id="{B3D4EE59-8463-3C32-6EB3-54F2998EB6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6096000" cy="3429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5788823-ACD8-D141-8CA2-F28F013EF2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4904541-FF57-8278-B44B-BEFA58C58659}"/>
              </a:ext>
            </a:extLst>
          </p:cNvPr>
          <p:cNvSpPr txBox="1"/>
          <p:nvPr userDrawn="1"/>
        </p:nvSpPr>
        <p:spPr>
          <a:xfrm>
            <a:off x="0" y="2259597"/>
            <a:ext cx="12192000" cy="22323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8000">
                <a:solidFill>
                  <a:schemeClr val="tx2"/>
                </a:solidFill>
                <a:latin typeface="DesySans Office Cn Bold" panose="020B0806040000020003" pitchFamily="34" charset="0"/>
              </a:rPr>
              <a:t>Vier Forschungsbereiche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2E10B54-8BF0-8E8A-AB47-38C7E76DF795}"/>
              </a:ext>
            </a:extLst>
          </p:cNvPr>
          <p:cNvSpPr txBox="1"/>
          <p:nvPr userDrawn="1"/>
        </p:nvSpPr>
        <p:spPr>
          <a:xfrm>
            <a:off x="748397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Photon Science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1F355C4-D854-EF71-0CC7-621C2CDE6F48}"/>
              </a:ext>
            </a:extLst>
          </p:cNvPr>
          <p:cNvSpPr txBox="1"/>
          <p:nvPr userDrawn="1"/>
        </p:nvSpPr>
        <p:spPr>
          <a:xfrm>
            <a:off x="6844398" y="1274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Particle Physics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B3681A-D39A-AC3E-A27B-579E15BE3EFF}"/>
              </a:ext>
            </a:extLst>
          </p:cNvPr>
          <p:cNvSpPr txBox="1"/>
          <p:nvPr userDrawn="1"/>
        </p:nvSpPr>
        <p:spPr>
          <a:xfrm>
            <a:off x="748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Astro Particle Physics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2181357-D9B1-3974-8955-CAC503E09DA1}"/>
              </a:ext>
            </a:extLst>
          </p:cNvPr>
          <p:cNvSpPr txBox="1"/>
          <p:nvPr userDrawn="1"/>
        </p:nvSpPr>
        <p:spPr>
          <a:xfrm>
            <a:off x="6844398" y="4703437"/>
            <a:ext cx="4599205" cy="88012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3200" spc="50" baseline="0">
                <a:solidFill>
                  <a:schemeClr val="bg1"/>
                </a:solidFill>
                <a:latin typeface="+mj-lt"/>
              </a:rPr>
              <a:t>Accelerators</a:t>
            </a:r>
          </a:p>
        </p:txBody>
      </p:sp>
    </p:spTree>
    <p:extLst>
      <p:ext uri="{BB962C8B-B14F-4D97-AF65-F5344CB8AC3E}">
        <p14:creationId xmlns:p14="http://schemas.microsoft.com/office/powerpoint/2010/main" val="17461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auf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1F3143-CC15-7707-FEA1-32F2342634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600" y="86880"/>
            <a:ext cx="6678420" cy="2558563"/>
          </a:xfrm>
        </p:spPr>
        <p:txBody>
          <a:bodyPr anchor="b"/>
          <a:lstStyle>
            <a:lvl1pPr>
              <a:lnSpc>
                <a:spcPct val="83000"/>
              </a:lnSpc>
              <a:defRPr sz="7750" cap="all" baseline="0">
                <a:solidFill>
                  <a:schemeClr val="accent1"/>
                </a:solidFill>
                <a:latin typeface="DesySans Office Cn Heavy" panose="020B0B06040000020003" pitchFamily="34" charset="0"/>
              </a:defRPr>
            </a:lvl1pPr>
          </a:lstStyle>
          <a:p>
            <a:r>
              <a:rPr lang="de-DE"/>
              <a:t>Image Headline.</a:t>
            </a:r>
          </a:p>
        </p:txBody>
      </p:sp>
      <p:sp>
        <p:nvSpPr>
          <p:cNvPr id="4" name="Untertitel 9">
            <a:extLst>
              <a:ext uri="{FF2B5EF4-FFF2-40B4-BE49-F238E27FC236}">
                <a16:creationId xmlns:a16="http://schemas.microsoft.com/office/drawing/2014/main" id="{B8A8B4DC-327E-498B-3D92-1E3A17B4A63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381599" y="2651361"/>
            <a:ext cx="6678420" cy="1407600"/>
          </a:xfrm>
        </p:spPr>
        <p:txBody>
          <a:bodyPr/>
          <a:lstStyle>
            <a:lvl1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1pPr>
            <a:lvl2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2pPr>
            <a:lvl3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3pPr>
            <a:lvl4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4pPr>
            <a:lvl5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5pPr>
            <a:lvl6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6pPr>
            <a:lvl7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7pPr>
            <a:lvl8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8pPr>
            <a:lvl9pPr marL="0" indent="0" algn="l">
              <a:buNone/>
              <a:defRPr sz="2500" b="0">
                <a:solidFill>
                  <a:schemeClr val="accent1"/>
                </a:solidFill>
                <a:latin typeface="DesySans Office Cn Regular" panose="020B0506040000020003" pitchFamily="34" charset="0"/>
              </a:defRPr>
            </a:lvl9pPr>
          </a:lstStyle>
          <a:p>
            <a:r>
              <a:rPr lang="de-DE"/>
              <a:t>Image Subline, beschreibend zum Beispielthema.</a:t>
            </a:r>
            <a:br>
              <a:rPr lang="de-DE"/>
            </a:br>
            <a:r>
              <a:rPr lang="de-DE"/>
              <a:t>(Sublineplatzhalter ist kopierbar, wenn er Zeichen enthält.)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F278AC-CEC3-2F5F-0B60-716031399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6347" y="5432199"/>
            <a:ext cx="1044126" cy="1044126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F9DEC044-D11B-6FDB-1CEB-176B6F6DA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1599" y="4432177"/>
            <a:ext cx="3717326" cy="1546347"/>
          </a:xfrm>
        </p:spPr>
        <p:txBody>
          <a:bodyPr/>
          <a:lstStyle>
            <a:lvl1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  <a:defRPr sz="1500" b="0">
                <a:solidFill>
                  <a:schemeClr val="bg1"/>
                </a:solidFill>
              </a:defRPr>
            </a:lvl2pPr>
            <a:lvl3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3pPr>
            <a:lvl4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4pPr>
            <a:lvl5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5pPr>
            <a:lvl6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6pPr>
            <a:lvl7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7pPr>
            <a:lvl8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8pPr>
            <a:lvl9pPr marL="0" indent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Name, Funktion, Datum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7347221-2F08-AFE6-236A-093159F28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384" y="6275621"/>
            <a:ext cx="1495270" cy="2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39878D0-5ACE-0DFE-8ED6-2EEC61E4E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7573963" cy="16617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Headline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2EB2FA6-C9A8-1A0E-5E14-2B25F8964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2598738"/>
            <a:ext cx="11428413" cy="3379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Textplatzhalter lassen sich nur kopieren, wenn sie mindestens ein Zeichen enthalten.</a:t>
            </a:r>
            <a:br>
              <a:rPr lang="de-DE"/>
            </a:br>
            <a:r>
              <a:rPr lang="de-DE"/>
              <a:t>Copy, 16 pt</a:t>
            </a:r>
          </a:p>
          <a:p>
            <a:pPr lvl="1"/>
            <a:r>
              <a:rPr lang="de-DE"/>
              <a:t>Bulletpoint, 16 pt</a:t>
            </a:r>
          </a:p>
          <a:p>
            <a:pPr lvl="2"/>
            <a:r>
              <a:rPr lang="de-DE"/>
              <a:t>Spiegelstrich, 16 pt</a:t>
            </a:r>
          </a:p>
          <a:p>
            <a:pPr lvl="3"/>
            <a:r>
              <a:rPr lang="de-DE"/>
              <a:t>Copy, 14 pt</a:t>
            </a:r>
          </a:p>
          <a:p>
            <a:pPr lvl="4"/>
            <a:r>
              <a:rPr lang="de-DE"/>
              <a:t>Bulletpoint, 14 pt</a:t>
            </a:r>
          </a:p>
          <a:p>
            <a:pPr lvl="5"/>
            <a:r>
              <a:rPr lang="de-DE"/>
              <a:t>Spiegelstrich, 14 pt</a:t>
            </a:r>
          </a:p>
          <a:p>
            <a:pPr lvl="6"/>
            <a:r>
              <a:rPr lang="de-DE"/>
              <a:t>Zwischenüberschrift, 16 pt</a:t>
            </a:r>
          </a:p>
          <a:p>
            <a:pPr lvl="7"/>
            <a:r>
              <a:rPr lang="de-DE"/>
              <a:t>Zwischenüberschrift, 14 pt</a:t>
            </a:r>
          </a:p>
          <a:p>
            <a:pPr lvl="8"/>
            <a:r>
              <a:rPr lang="de-DE"/>
              <a:t>Intro, 20 pt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B5C13A-6BF6-BDEC-C4EC-65533213DE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39378" y="6475413"/>
            <a:ext cx="1273175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946A3D-4E9D-ED03-4E6F-2FAABC64C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1" y="6475413"/>
            <a:ext cx="455612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BE7504E0-22A4-4CE4-B523-ED0996D374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B30850-3B87-C858-2181-46978151B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6602" y="6475413"/>
            <a:ext cx="4627128" cy="16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de-DE"/>
              <a:t>Infrastructures in FH</a:t>
            </a:r>
          </a:p>
        </p:txBody>
      </p:sp>
      <p:grpSp>
        <p:nvGrpSpPr>
          <p:cNvPr id="12" name="Grafik 8">
            <a:extLst>
              <a:ext uri="{FF2B5EF4-FFF2-40B4-BE49-F238E27FC236}">
                <a16:creationId xmlns:a16="http://schemas.microsoft.com/office/drawing/2014/main" id="{73ED5B53-34EF-45A2-B4F3-02CC97F44696}"/>
              </a:ext>
            </a:extLst>
          </p:cNvPr>
          <p:cNvGrpSpPr/>
          <p:nvPr userDrawn="1"/>
        </p:nvGrpSpPr>
        <p:grpSpPr>
          <a:xfrm>
            <a:off x="380999" y="6519075"/>
            <a:ext cx="269424" cy="86053"/>
            <a:chOff x="386631" y="6383698"/>
            <a:chExt cx="269424" cy="86053"/>
          </a:xfrm>
        </p:grpSpPr>
        <p:grpSp>
          <p:nvGrpSpPr>
            <p:cNvPr id="13" name="Grafik 8">
              <a:extLst>
                <a:ext uri="{FF2B5EF4-FFF2-40B4-BE49-F238E27FC236}">
                  <a16:creationId xmlns:a16="http://schemas.microsoft.com/office/drawing/2014/main" id="{64A7DC56-9933-D386-F726-FBD760D9BDB7}"/>
                </a:ext>
              </a:extLst>
            </p:cNvPr>
            <p:cNvGrpSpPr/>
            <p:nvPr/>
          </p:nvGrpSpPr>
          <p:grpSpPr>
            <a:xfrm>
              <a:off x="386631" y="6385008"/>
              <a:ext cx="121287" cy="83565"/>
              <a:chOff x="386631" y="6385008"/>
              <a:chExt cx="121287" cy="83565"/>
            </a:xfrm>
            <a:solidFill>
              <a:srgbClr val="007BC8"/>
            </a:solidFill>
          </p:grpSpPr>
          <p:sp>
            <p:nvSpPr>
              <p:cNvPr id="14" name="Freihandform: Form 13">
                <a:extLst>
                  <a:ext uri="{FF2B5EF4-FFF2-40B4-BE49-F238E27FC236}">
                    <a16:creationId xmlns:a16="http://schemas.microsoft.com/office/drawing/2014/main" id="{D0724188-9DCE-C686-83E4-138E657E75BD}"/>
                  </a:ext>
                </a:extLst>
              </p:cNvPr>
              <p:cNvSpPr/>
              <p:nvPr/>
            </p:nvSpPr>
            <p:spPr>
              <a:xfrm>
                <a:off x="386631" y="6385008"/>
                <a:ext cx="57500" cy="83565"/>
              </a:xfrm>
              <a:custGeom>
                <a:avLst/>
                <a:gdLst>
                  <a:gd name="connsiteX0" fmla="*/ 0 w 57500"/>
                  <a:gd name="connsiteY0" fmla="*/ 0 h 83565"/>
                  <a:gd name="connsiteX1" fmla="*/ 26327 w 57500"/>
                  <a:gd name="connsiteY1" fmla="*/ 0 h 83565"/>
                  <a:gd name="connsiteX2" fmla="*/ 49772 w 57500"/>
                  <a:gd name="connsiteY2" fmla="*/ 7204 h 83565"/>
                  <a:gd name="connsiteX3" fmla="*/ 57500 w 57500"/>
                  <a:gd name="connsiteY3" fmla="*/ 29209 h 83565"/>
                  <a:gd name="connsiteX4" fmla="*/ 57500 w 57500"/>
                  <a:gd name="connsiteY4" fmla="*/ 54357 h 83565"/>
                  <a:gd name="connsiteX5" fmla="*/ 49772 w 57500"/>
                  <a:gd name="connsiteY5" fmla="*/ 76361 h 83565"/>
                  <a:gd name="connsiteX6" fmla="*/ 26327 w 57500"/>
                  <a:gd name="connsiteY6" fmla="*/ 83565 h 83565"/>
                  <a:gd name="connsiteX7" fmla="*/ 0 w 57500"/>
                  <a:gd name="connsiteY7" fmla="*/ 83565 h 83565"/>
                  <a:gd name="connsiteX8" fmla="*/ 0 w 57500"/>
                  <a:gd name="connsiteY8" fmla="*/ 0 h 83565"/>
                  <a:gd name="connsiteX9" fmla="*/ 26196 w 57500"/>
                  <a:gd name="connsiteY9" fmla="*/ 67324 h 83565"/>
                  <a:gd name="connsiteX10" fmla="*/ 34972 w 57500"/>
                  <a:gd name="connsiteY10" fmla="*/ 64180 h 83565"/>
                  <a:gd name="connsiteX11" fmla="*/ 38115 w 57500"/>
                  <a:gd name="connsiteY11" fmla="*/ 54750 h 83565"/>
                  <a:gd name="connsiteX12" fmla="*/ 38115 w 57500"/>
                  <a:gd name="connsiteY12" fmla="*/ 29471 h 83565"/>
                  <a:gd name="connsiteX13" fmla="*/ 34972 w 57500"/>
                  <a:gd name="connsiteY13" fmla="*/ 19909 h 83565"/>
                  <a:gd name="connsiteX14" fmla="*/ 26196 w 57500"/>
                  <a:gd name="connsiteY14" fmla="*/ 16765 h 83565"/>
                  <a:gd name="connsiteX15" fmla="*/ 19385 w 57500"/>
                  <a:gd name="connsiteY15" fmla="*/ 16765 h 83565"/>
                  <a:gd name="connsiteX16" fmla="*/ 19385 w 57500"/>
                  <a:gd name="connsiteY16" fmla="*/ 67455 h 83565"/>
                  <a:gd name="connsiteX17" fmla="*/ 26196 w 57500"/>
                  <a:gd name="connsiteY17" fmla="*/ 67455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500" h="83565">
                    <a:moveTo>
                      <a:pt x="0" y="0"/>
                    </a:moveTo>
                    <a:lnTo>
                      <a:pt x="26327" y="0"/>
                    </a:lnTo>
                    <a:cubicBezTo>
                      <a:pt x="36805" y="0"/>
                      <a:pt x="44664" y="2358"/>
                      <a:pt x="49772" y="7204"/>
                    </a:cubicBezTo>
                    <a:cubicBezTo>
                      <a:pt x="54880" y="12050"/>
                      <a:pt x="57500" y="19385"/>
                      <a:pt x="57500" y="29209"/>
                    </a:cubicBezTo>
                    <a:lnTo>
                      <a:pt x="57500" y="54357"/>
                    </a:lnTo>
                    <a:cubicBezTo>
                      <a:pt x="57500" y="64180"/>
                      <a:pt x="54880" y="71515"/>
                      <a:pt x="49772" y="76361"/>
                    </a:cubicBezTo>
                    <a:cubicBezTo>
                      <a:pt x="44664" y="81208"/>
                      <a:pt x="36805" y="83565"/>
                      <a:pt x="26327" y="83565"/>
                    </a:cubicBezTo>
                    <a:lnTo>
                      <a:pt x="0" y="83565"/>
                    </a:lnTo>
                    <a:lnTo>
                      <a:pt x="0" y="0"/>
                    </a:lnTo>
                    <a:close/>
                    <a:moveTo>
                      <a:pt x="26196" y="67324"/>
                    </a:moveTo>
                    <a:cubicBezTo>
                      <a:pt x="29994" y="67324"/>
                      <a:pt x="32876" y="66276"/>
                      <a:pt x="34972" y="64180"/>
                    </a:cubicBezTo>
                    <a:cubicBezTo>
                      <a:pt x="37067" y="62085"/>
                      <a:pt x="38115" y="58941"/>
                      <a:pt x="38115" y="54750"/>
                    </a:cubicBezTo>
                    <a:lnTo>
                      <a:pt x="38115" y="29471"/>
                    </a:lnTo>
                    <a:cubicBezTo>
                      <a:pt x="38115" y="25148"/>
                      <a:pt x="37067" y="22005"/>
                      <a:pt x="34972" y="19909"/>
                    </a:cubicBezTo>
                    <a:cubicBezTo>
                      <a:pt x="32876" y="17813"/>
                      <a:pt x="29994" y="16765"/>
                      <a:pt x="26196" y="16765"/>
                    </a:cubicBezTo>
                    <a:lnTo>
                      <a:pt x="19385" y="16765"/>
                    </a:lnTo>
                    <a:lnTo>
                      <a:pt x="19385" y="67455"/>
                    </a:lnTo>
                    <a:lnTo>
                      <a:pt x="26196" y="67455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ihandform: Form 14">
                <a:extLst>
                  <a:ext uri="{FF2B5EF4-FFF2-40B4-BE49-F238E27FC236}">
                    <a16:creationId xmlns:a16="http://schemas.microsoft.com/office/drawing/2014/main" id="{CE2C6CB5-37EB-D370-0587-BC43D8F589EF}"/>
                  </a:ext>
                </a:extLst>
              </p:cNvPr>
              <p:cNvSpPr/>
              <p:nvPr/>
            </p:nvSpPr>
            <p:spPr>
              <a:xfrm>
                <a:off x="457883" y="6385008"/>
                <a:ext cx="50034" cy="83565"/>
              </a:xfrm>
              <a:custGeom>
                <a:avLst/>
                <a:gdLst>
                  <a:gd name="connsiteX0" fmla="*/ 0 w 50034"/>
                  <a:gd name="connsiteY0" fmla="*/ 0 h 83565"/>
                  <a:gd name="connsiteX1" fmla="*/ 49379 w 50034"/>
                  <a:gd name="connsiteY1" fmla="*/ 0 h 83565"/>
                  <a:gd name="connsiteX2" fmla="*/ 49379 w 50034"/>
                  <a:gd name="connsiteY2" fmla="*/ 16242 h 83565"/>
                  <a:gd name="connsiteX3" fmla="*/ 19385 w 50034"/>
                  <a:gd name="connsiteY3" fmla="*/ 16242 h 83565"/>
                  <a:gd name="connsiteX4" fmla="*/ 19385 w 50034"/>
                  <a:gd name="connsiteY4" fmla="*/ 33793 h 83565"/>
                  <a:gd name="connsiteX5" fmla="*/ 46498 w 50034"/>
                  <a:gd name="connsiteY5" fmla="*/ 33793 h 83565"/>
                  <a:gd name="connsiteX6" fmla="*/ 46498 w 50034"/>
                  <a:gd name="connsiteY6" fmla="*/ 48856 h 83565"/>
                  <a:gd name="connsiteX7" fmla="*/ 19385 w 50034"/>
                  <a:gd name="connsiteY7" fmla="*/ 48856 h 83565"/>
                  <a:gd name="connsiteX8" fmla="*/ 19385 w 50034"/>
                  <a:gd name="connsiteY8" fmla="*/ 67324 h 83565"/>
                  <a:gd name="connsiteX9" fmla="*/ 50034 w 50034"/>
                  <a:gd name="connsiteY9" fmla="*/ 67324 h 83565"/>
                  <a:gd name="connsiteX10" fmla="*/ 50034 w 50034"/>
                  <a:gd name="connsiteY10" fmla="*/ 83565 h 83565"/>
                  <a:gd name="connsiteX11" fmla="*/ 131 w 50034"/>
                  <a:gd name="connsiteY11" fmla="*/ 83565 h 83565"/>
                  <a:gd name="connsiteX12" fmla="*/ 131 w 50034"/>
                  <a:gd name="connsiteY12" fmla="*/ 0 h 8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034" h="83565">
                    <a:moveTo>
                      <a:pt x="0" y="0"/>
                    </a:moveTo>
                    <a:lnTo>
                      <a:pt x="49379" y="0"/>
                    </a:lnTo>
                    <a:lnTo>
                      <a:pt x="49379" y="16242"/>
                    </a:lnTo>
                    <a:lnTo>
                      <a:pt x="19385" y="16242"/>
                    </a:lnTo>
                    <a:lnTo>
                      <a:pt x="19385" y="33793"/>
                    </a:lnTo>
                    <a:lnTo>
                      <a:pt x="46498" y="33793"/>
                    </a:lnTo>
                    <a:lnTo>
                      <a:pt x="46498" y="48856"/>
                    </a:lnTo>
                    <a:lnTo>
                      <a:pt x="19385" y="48856"/>
                    </a:lnTo>
                    <a:lnTo>
                      <a:pt x="19385" y="67324"/>
                    </a:lnTo>
                    <a:lnTo>
                      <a:pt x="50034" y="67324"/>
                    </a:lnTo>
                    <a:lnTo>
                      <a:pt x="50034" y="83565"/>
                    </a:lnTo>
                    <a:lnTo>
                      <a:pt x="131" y="83565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grpSp>
          <p:nvGrpSpPr>
            <p:cNvPr id="16" name="Grafik 8">
              <a:extLst>
                <a:ext uri="{FF2B5EF4-FFF2-40B4-BE49-F238E27FC236}">
                  <a16:creationId xmlns:a16="http://schemas.microsoft.com/office/drawing/2014/main" id="{45CDD609-0F55-4F37-2F49-FA7CD734ECDB}"/>
                </a:ext>
              </a:extLst>
            </p:cNvPr>
            <p:cNvGrpSpPr/>
            <p:nvPr/>
          </p:nvGrpSpPr>
          <p:grpSpPr>
            <a:xfrm>
              <a:off x="517872" y="6383698"/>
              <a:ext cx="120894" cy="85791"/>
              <a:chOff x="517872" y="6383698"/>
              <a:chExt cx="120894" cy="85791"/>
            </a:xfrm>
            <a:solidFill>
              <a:srgbClr val="007BC8"/>
            </a:solidFill>
          </p:grpSpPr>
          <p:sp>
            <p:nvSpPr>
              <p:cNvPr id="17" name="Freihandform: Form 16">
                <a:extLst>
                  <a:ext uri="{FF2B5EF4-FFF2-40B4-BE49-F238E27FC236}">
                    <a16:creationId xmlns:a16="http://schemas.microsoft.com/office/drawing/2014/main" id="{67159767-3C3F-556A-92F1-BD72FDE6B283}"/>
                  </a:ext>
                </a:extLst>
              </p:cNvPr>
              <p:cNvSpPr/>
              <p:nvPr/>
            </p:nvSpPr>
            <p:spPr>
              <a:xfrm>
                <a:off x="517872" y="6383698"/>
                <a:ext cx="54356" cy="85791"/>
              </a:xfrm>
              <a:custGeom>
                <a:avLst/>
                <a:gdLst>
                  <a:gd name="connsiteX0" fmla="*/ 10478 w 54356"/>
                  <a:gd name="connsiteY0" fmla="*/ 84613 h 85791"/>
                  <a:gd name="connsiteX1" fmla="*/ 0 w 54356"/>
                  <a:gd name="connsiteY1" fmla="*/ 81208 h 85791"/>
                  <a:gd name="connsiteX2" fmla="*/ 2882 w 54356"/>
                  <a:gd name="connsiteY2" fmla="*/ 64966 h 85791"/>
                  <a:gd name="connsiteX3" fmla="*/ 12967 w 54356"/>
                  <a:gd name="connsiteY3" fmla="*/ 68372 h 85791"/>
                  <a:gd name="connsiteX4" fmla="*/ 23445 w 54356"/>
                  <a:gd name="connsiteY4" fmla="*/ 69812 h 85791"/>
                  <a:gd name="connsiteX5" fmla="*/ 32483 w 54356"/>
                  <a:gd name="connsiteY5" fmla="*/ 67717 h 85791"/>
                  <a:gd name="connsiteX6" fmla="*/ 35234 w 54356"/>
                  <a:gd name="connsiteY6" fmla="*/ 62085 h 85791"/>
                  <a:gd name="connsiteX7" fmla="*/ 35234 w 54356"/>
                  <a:gd name="connsiteY7" fmla="*/ 61037 h 85791"/>
                  <a:gd name="connsiteX8" fmla="*/ 33662 w 54356"/>
                  <a:gd name="connsiteY8" fmla="*/ 56714 h 85791"/>
                  <a:gd name="connsiteX9" fmla="*/ 28423 w 54356"/>
                  <a:gd name="connsiteY9" fmla="*/ 53178 h 85791"/>
                  <a:gd name="connsiteX10" fmla="*/ 18992 w 54356"/>
                  <a:gd name="connsiteY10" fmla="*/ 48594 h 85791"/>
                  <a:gd name="connsiteX11" fmla="*/ 5763 w 54356"/>
                  <a:gd name="connsiteY11" fmla="*/ 38901 h 85791"/>
                  <a:gd name="connsiteX12" fmla="*/ 1441 w 54356"/>
                  <a:gd name="connsiteY12" fmla="*/ 25410 h 85791"/>
                  <a:gd name="connsiteX13" fmla="*/ 1441 w 54356"/>
                  <a:gd name="connsiteY13" fmla="*/ 23969 h 85791"/>
                  <a:gd name="connsiteX14" fmla="*/ 4715 w 54356"/>
                  <a:gd name="connsiteY14" fmla="*/ 11133 h 85791"/>
                  <a:gd name="connsiteX15" fmla="*/ 14539 w 54356"/>
                  <a:gd name="connsiteY15" fmla="*/ 2882 h 85791"/>
                  <a:gd name="connsiteX16" fmla="*/ 30518 w 54356"/>
                  <a:gd name="connsiteY16" fmla="*/ 0 h 85791"/>
                  <a:gd name="connsiteX17" fmla="*/ 42830 w 54356"/>
                  <a:gd name="connsiteY17" fmla="*/ 1179 h 85791"/>
                  <a:gd name="connsiteX18" fmla="*/ 51999 w 54356"/>
                  <a:gd name="connsiteY18" fmla="*/ 4060 h 85791"/>
                  <a:gd name="connsiteX19" fmla="*/ 48986 w 54356"/>
                  <a:gd name="connsiteY19" fmla="*/ 19516 h 85791"/>
                  <a:gd name="connsiteX20" fmla="*/ 41259 w 54356"/>
                  <a:gd name="connsiteY20" fmla="*/ 16896 h 85791"/>
                  <a:gd name="connsiteX21" fmla="*/ 31435 w 54356"/>
                  <a:gd name="connsiteY21" fmla="*/ 15849 h 85791"/>
                  <a:gd name="connsiteX22" fmla="*/ 23314 w 54356"/>
                  <a:gd name="connsiteY22" fmla="*/ 17944 h 85791"/>
                  <a:gd name="connsiteX23" fmla="*/ 20564 w 54356"/>
                  <a:gd name="connsiteY23" fmla="*/ 23576 h 85791"/>
                  <a:gd name="connsiteX24" fmla="*/ 20564 w 54356"/>
                  <a:gd name="connsiteY24" fmla="*/ 24493 h 85791"/>
                  <a:gd name="connsiteX25" fmla="*/ 22267 w 54356"/>
                  <a:gd name="connsiteY25" fmla="*/ 29209 h 85791"/>
                  <a:gd name="connsiteX26" fmla="*/ 27506 w 54356"/>
                  <a:gd name="connsiteY26" fmla="*/ 32876 h 85791"/>
                  <a:gd name="connsiteX27" fmla="*/ 36412 w 54356"/>
                  <a:gd name="connsiteY27" fmla="*/ 37329 h 85791"/>
                  <a:gd name="connsiteX28" fmla="*/ 46498 w 54356"/>
                  <a:gd name="connsiteY28" fmla="*/ 43616 h 85791"/>
                  <a:gd name="connsiteX29" fmla="*/ 52392 w 54356"/>
                  <a:gd name="connsiteY29" fmla="*/ 50820 h 85791"/>
                  <a:gd name="connsiteX30" fmla="*/ 54357 w 54356"/>
                  <a:gd name="connsiteY30" fmla="*/ 60120 h 85791"/>
                  <a:gd name="connsiteX31" fmla="*/ 54357 w 54356"/>
                  <a:gd name="connsiteY31" fmla="*/ 61561 h 85791"/>
                  <a:gd name="connsiteX32" fmla="*/ 50951 w 54356"/>
                  <a:gd name="connsiteY32" fmla="*/ 74528 h 85791"/>
                  <a:gd name="connsiteX33" fmla="*/ 40735 w 54356"/>
                  <a:gd name="connsiteY33" fmla="*/ 82910 h 85791"/>
                  <a:gd name="connsiteX34" fmla="*/ 24231 w 54356"/>
                  <a:gd name="connsiteY34" fmla="*/ 85792 h 85791"/>
                  <a:gd name="connsiteX35" fmla="*/ 10478 w 54356"/>
                  <a:gd name="connsiteY35" fmla="*/ 84351 h 85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4356" h="85791">
                    <a:moveTo>
                      <a:pt x="10478" y="84613"/>
                    </a:moveTo>
                    <a:cubicBezTo>
                      <a:pt x="6287" y="83696"/>
                      <a:pt x="2751" y="82517"/>
                      <a:pt x="0" y="81208"/>
                    </a:cubicBezTo>
                    <a:lnTo>
                      <a:pt x="2882" y="64966"/>
                    </a:lnTo>
                    <a:cubicBezTo>
                      <a:pt x="5894" y="66276"/>
                      <a:pt x="9300" y="67455"/>
                      <a:pt x="12967" y="68372"/>
                    </a:cubicBezTo>
                    <a:cubicBezTo>
                      <a:pt x="16634" y="69288"/>
                      <a:pt x="20171" y="69812"/>
                      <a:pt x="23445" y="69812"/>
                    </a:cubicBezTo>
                    <a:cubicBezTo>
                      <a:pt x="27506" y="69812"/>
                      <a:pt x="30518" y="69157"/>
                      <a:pt x="32483" y="67717"/>
                    </a:cubicBezTo>
                    <a:cubicBezTo>
                      <a:pt x="34317" y="66407"/>
                      <a:pt x="35234" y="64442"/>
                      <a:pt x="35234" y="62085"/>
                    </a:cubicBezTo>
                    <a:lnTo>
                      <a:pt x="35234" y="61037"/>
                    </a:lnTo>
                    <a:cubicBezTo>
                      <a:pt x="35234" y="59334"/>
                      <a:pt x="34710" y="57893"/>
                      <a:pt x="33662" y="56714"/>
                    </a:cubicBezTo>
                    <a:cubicBezTo>
                      <a:pt x="32614" y="55536"/>
                      <a:pt x="30911" y="54357"/>
                      <a:pt x="28423" y="53178"/>
                    </a:cubicBezTo>
                    <a:lnTo>
                      <a:pt x="18992" y="48594"/>
                    </a:lnTo>
                    <a:cubicBezTo>
                      <a:pt x="13098" y="45712"/>
                      <a:pt x="8645" y="42569"/>
                      <a:pt x="5763" y="38901"/>
                    </a:cubicBezTo>
                    <a:cubicBezTo>
                      <a:pt x="2882" y="35234"/>
                      <a:pt x="1441" y="30780"/>
                      <a:pt x="1441" y="25410"/>
                    </a:cubicBezTo>
                    <a:lnTo>
                      <a:pt x="1441" y="23969"/>
                    </a:lnTo>
                    <a:cubicBezTo>
                      <a:pt x="1441" y="18992"/>
                      <a:pt x="2489" y="14670"/>
                      <a:pt x="4715" y="11133"/>
                    </a:cubicBezTo>
                    <a:cubicBezTo>
                      <a:pt x="6942" y="7466"/>
                      <a:pt x="10216" y="4715"/>
                      <a:pt x="14539" y="2882"/>
                    </a:cubicBezTo>
                    <a:cubicBezTo>
                      <a:pt x="18861" y="917"/>
                      <a:pt x="24231" y="0"/>
                      <a:pt x="30518" y="0"/>
                    </a:cubicBezTo>
                    <a:cubicBezTo>
                      <a:pt x="34972" y="0"/>
                      <a:pt x="39032" y="393"/>
                      <a:pt x="42830" y="1179"/>
                    </a:cubicBezTo>
                    <a:cubicBezTo>
                      <a:pt x="46498" y="1965"/>
                      <a:pt x="49641" y="2882"/>
                      <a:pt x="51999" y="4060"/>
                    </a:cubicBezTo>
                    <a:lnTo>
                      <a:pt x="48986" y="19516"/>
                    </a:lnTo>
                    <a:cubicBezTo>
                      <a:pt x="46891" y="18468"/>
                      <a:pt x="44402" y="17551"/>
                      <a:pt x="41259" y="16896"/>
                    </a:cubicBezTo>
                    <a:cubicBezTo>
                      <a:pt x="38115" y="16242"/>
                      <a:pt x="34972" y="15849"/>
                      <a:pt x="31435" y="15849"/>
                    </a:cubicBezTo>
                    <a:cubicBezTo>
                      <a:pt x="27899" y="15849"/>
                      <a:pt x="25279" y="16503"/>
                      <a:pt x="23314" y="17944"/>
                    </a:cubicBezTo>
                    <a:cubicBezTo>
                      <a:pt x="21350" y="19385"/>
                      <a:pt x="20564" y="21219"/>
                      <a:pt x="20564" y="23576"/>
                    </a:cubicBezTo>
                    <a:lnTo>
                      <a:pt x="20564" y="24493"/>
                    </a:lnTo>
                    <a:cubicBezTo>
                      <a:pt x="20564" y="26327"/>
                      <a:pt x="21088" y="27899"/>
                      <a:pt x="22267" y="29209"/>
                    </a:cubicBezTo>
                    <a:cubicBezTo>
                      <a:pt x="23445" y="30518"/>
                      <a:pt x="25148" y="31697"/>
                      <a:pt x="27506" y="32876"/>
                    </a:cubicBezTo>
                    <a:lnTo>
                      <a:pt x="36412" y="37329"/>
                    </a:lnTo>
                    <a:cubicBezTo>
                      <a:pt x="40604" y="39425"/>
                      <a:pt x="43878" y="41521"/>
                      <a:pt x="46498" y="43616"/>
                    </a:cubicBezTo>
                    <a:cubicBezTo>
                      <a:pt x="49117" y="45712"/>
                      <a:pt x="51082" y="48201"/>
                      <a:pt x="52392" y="50820"/>
                    </a:cubicBezTo>
                    <a:cubicBezTo>
                      <a:pt x="53702" y="53440"/>
                      <a:pt x="54357" y="56583"/>
                      <a:pt x="54357" y="60120"/>
                    </a:cubicBezTo>
                    <a:lnTo>
                      <a:pt x="54357" y="61561"/>
                    </a:lnTo>
                    <a:cubicBezTo>
                      <a:pt x="54357" y="66538"/>
                      <a:pt x="53178" y="70860"/>
                      <a:pt x="50951" y="74528"/>
                    </a:cubicBezTo>
                    <a:cubicBezTo>
                      <a:pt x="48724" y="78195"/>
                      <a:pt x="45188" y="80946"/>
                      <a:pt x="40735" y="82910"/>
                    </a:cubicBezTo>
                    <a:cubicBezTo>
                      <a:pt x="36281" y="84875"/>
                      <a:pt x="30780" y="85792"/>
                      <a:pt x="24231" y="85792"/>
                    </a:cubicBezTo>
                    <a:cubicBezTo>
                      <a:pt x="19254" y="85792"/>
                      <a:pt x="14670" y="85268"/>
                      <a:pt x="10478" y="84351"/>
                    </a:cubicBez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" name="Freihandform: Form 18">
                <a:extLst>
                  <a:ext uri="{FF2B5EF4-FFF2-40B4-BE49-F238E27FC236}">
                    <a16:creationId xmlns:a16="http://schemas.microsoft.com/office/drawing/2014/main" id="{1AE79752-93E9-8EE1-5436-2DB5F755D693}"/>
                  </a:ext>
                </a:extLst>
              </p:cNvPr>
              <p:cNvSpPr/>
              <p:nvPr/>
            </p:nvSpPr>
            <p:spPr>
              <a:xfrm>
                <a:off x="576158" y="6385008"/>
                <a:ext cx="62608" cy="83434"/>
              </a:xfrm>
              <a:custGeom>
                <a:avLst/>
                <a:gdLst>
                  <a:gd name="connsiteX0" fmla="*/ 21481 w 62608"/>
                  <a:gd name="connsiteY0" fmla="*/ 50034 h 83434"/>
                  <a:gd name="connsiteX1" fmla="*/ 0 w 62608"/>
                  <a:gd name="connsiteY1" fmla="*/ 0 h 83434"/>
                  <a:gd name="connsiteX2" fmla="*/ 21219 w 62608"/>
                  <a:gd name="connsiteY2" fmla="*/ 0 h 83434"/>
                  <a:gd name="connsiteX3" fmla="*/ 31173 w 62608"/>
                  <a:gd name="connsiteY3" fmla="*/ 32876 h 83434"/>
                  <a:gd name="connsiteX4" fmla="*/ 41521 w 62608"/>
                  <a:gd name="connsiteY4" fmla="*/ 0 h 83434"/>
                  <a:gd name="connsiteX5" fmla="*/ 62608 w 62608"/>
                  <a:gd name="connsiteY5" fmla="*/ 0 h 83434"/>
                  <a:gd name="connsiteX6" fmla="*/ 40997 w 62608"/>
                  <a:gd name="connsiteY6" fmla="*/ 49903 h 83434"/>
                  <a:gd name="connsiteX7" fmla="*/ 40997 w 62608"/>
                  <a:gd name="connsiteY7" fmla="*/ 83434 h 83434"/>
                  <a:gd name="connsiteX8" fmla="*/ 21481 w 62608"/>
                  <a:gd name="connsiteY8" fmla="*/ 83434 h 83434"/>
                  <a:gd name="connsiteX9" fmla="*/ 21481 w 62608"/>
                  <a:gd name="connsiteY9" fmla="*/ 50034 h 8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2608" h="83434">
                    <a:moveTo>
                      <a:pt x="21481" y="50034"/>
                    </a:moveTo>
                    <a:lnTo>
                      <a:pt x="0" y="0"/>
                    </a:lnTo>
                    <a:lnTo>
                      <a:pt x="21219" y="0"/>
                    </a:lnTo>
                    <a:lnTo>
                      <a:pt x="31173" y="32876"/>
                    </a:lnTo>
                    <a:lnTo>
                      <a:pt x="41521" y="0"/>
                    </a:lnTo>
                    <a:lnTo>
                      <a:pt x="62608" y="0"/>
                    </a:lnTo>
                    <a:lnTo>
                      <a:pt x="40997" y="49903"/>
                    </a:lnTo>
                    <a:lnTo>
                      <a:pt x="40997" y="83434"/>
                    </a:lnTo>
                    <a:lnTo>
                      <a:pt x="21481" y="83434"/>
                    </a:lnTo>
                    <a:lnTo>
                      <a:pt x="21481" y="50034"/>
                    </a:lnTo>
                    <a:close/>
                  </a:path>
                </a:pathLst>
              </a:custGeom>
              <a:solidFill>
                <a:srgbClr val="007BC8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E1BB5630-C6AB-5C11-55A9-BFF3C57B2A88}"/>
                </a:ext>
              </a:extLst>
            </p:cNvPr>
            <p:cNvSpPr/>
            <p:nvPr/>
          </p:nvSpPr>
          <p:spPr>
            <a:xfrm>
              <a:off x="635885" y="6449974"/>
              <a:ext cx="20170" cy="19777"/>
            </a:xfrm>
            <a:custGeom>
              <a:avLst/>
              <a:gdLst>
                <a:gd name="connsiteX0" fmla="*/ 2620 w 20170"/>
                <a:gd name="connsiteY0" fmla="*/ 17158 h 19777"/>
                <a:gd name="connsiteX1" fmla="*/ 0 w 20170"/>
                <a:gd name="connsiteY1" fmla="*/ 9954 h 19777"/>
                <a:gd name="connsiteX2" fmla="*/ 2751 w 20170"/>
                <a:gd name="connsiteY2" fmla="*/ 2751 h 19777"/>
                <a:gd name="connsiteX3" fmla="*/ 10085 w 20170"/>
                <a:gd name="connsiteY3" fmla="*/ 0 h 19777"/>
                <a:gd name="connsiteX4" fmla="*/ 17420 w 20170"/>
                <a:gd name="connsiteY4" fmla="*/ 2751 h 19777"/>
                <a:gd name="connsiteX5" fmla="*/ 20171 w 20170"/>
                <a:gd name="connsiteY5" fmla="*/ 9954 h 19777"/>
                <a:gd name="connsiteX6" fmla="*/ 17420 w 20170"/>
                <a:gd name="connsiteY6" fmla="*/ 17158 h 19777"/>
                <a:gd name="connsiteX7" fmla="*/ 9954 w 20170"/>
                <a:gd name="connsiteY7" fmla="*/ 19778 h 19777"/>
                <a:gd name="connsiteX8" fmla="*/ 2620 w 20170"/>
                <a:gd name="connsiteY8" fmla="*/ 17158 h 1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170" h="19777">
                  <a:moveTo>
                    <a:pt x="2620" y="17158"/>
                  </a:moveTo>
                  <a:cubicBezTo>
                    <a:pt x="917" y="15456"/>
                    <a:pt x="0" y="13098"/>
                    <a:pt x="0" y="9954"/>
                  </a:cubicBezTo>
                  <a:cubicBezTo>
                    <a:pt x="0" y="6811"/>
                    <a:pt x="917" y="4584"/>
                    <a:pt x="2751" y="2751"/>
                  </a:cubicBezTo>
                  <a:cubicBezTo>
                    <a:pt x="4584" y="917"/>
                    <a:pt x="6942" y="0"/>
                    <a:pt x="10085" y="0"/>
                  </a:cubicBezTo>
                  <a:cubicBezTo>
                    <a:pt x="13229" y="0"/>
                    <a:pt x="15587" y="917"/>
                    <a:pt x="17420" y="2751"/>
                  </a:cubicBezTo>
                  <a:cubicBezTo>
                    <a:pt x="19254" y="4584"/>
                    <a:pt x="20171" y="6942"/>
                    <a:pt x="20171" y="9954"/>
                  </a:cubicBezTo>
                  <a:cubicBezTo>
                    <a:pt x="20171" y="12967"/>
                    <a:pt x="19254" y="15456"/>
                    <a:pt x="17420" y="17158"/>
                  </a:cubicBezTo>
                  <a:cubicBezTo>
                    <a:pt x="15587" y="18861"/>
                    <a:pt x="13098" y="19778"/>
                    <a:pt x="9954" y="19778"/>
                  </a:cubicBezTo>
                  <a:cubicBezTo>
                    <a:pt x="6811" y="19778"/>
                    <a:pt x="4322" y="18861"/>
                    <a:pt x="2620" y="17158"/>
                  </a:cubicBezTo>
                  <a:close/>
                </a:path>
              </a:pathLst>
            </a:custGeom>
            <a:solidFill>
              <a:srgbClr val="EB6E0F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70992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2" r:id="rId2"/>
    <p:sldLayoutId id="2147483762" r:id="rId3"/>
    <p:sldLayoutId id="2147483736" r:id="rId4"/>
    <p:sldLayoutId id="2147483679" r:id="rId5"/>
    <p:sldLayoutId id="2147483681" r:id="rId6"/>
    <p:sldLayoutId id="2147483665" r:id="rId7"/>
    <p:sldLayoutId id="2147483766" r:id="rId8"/>
    <p:sldLayoutId id="2147483739" r:id="rId9"/>
    <p:sldLayoutId id="2147483676" r:id="rId10"/>
    <p:sldLayoutId id="2147483674" r:id="rId11"/>
    <p:sldLayoutId id="2147483677" r:id="rId12"/>
    <p:sldLayoutId id="2147483683" r:id="rId13"/>
    <p:sldLayoutId id="2147483684" r:id="rId14"/>
    <p:sldLayoutId id="2147483675" r:id="rId15"/>
    <p:sldLayoutId id="2147483662" r:id="rId16"/>
    <p:sldLayoutId id="2147483738" r:id="rId17"/>
    <p:sldLayoutId id="2147483708" r:id="rId18"/>
    <p:sldLayoutId id="2147483716" r:id="rId19"/>
    <p:sldLayoutId id="2147483737" r:id="rId20"/>
    <p:sldLayoutId id="2147483722" r:id="rId21"/>
    <p:sldLayoutId id="2147483740" r:id="rId22"/>
    <p:sldLayoutId id="2147483688" r:id="rId23"/>
    <p:sldLayoutId id="2147483689" r:id="rId24"/>
    <p:sldLayoutId id="2147483690" r:id="rId25"/>
    <p:sldLayoutId id="2147483693" r:id="rId26"/>
    <p:sldLayoutId id="2147483765" r:id="rId27"/>
    <p:sldLayoutId id="2147483699" r:id="rId28"/>
    <p:sldLayoutId id="2147483725" r:id="rId29"/>
    <p:sldLayoutId id="2147483726" r:id="rId30"/>
    <p:sldLayoutId id="2147483700" r:id="rId31"/>
    <p:sldLayoutId id="2147483696" r:id="rId32"/>
    <p:sldLayoutId id="2147483702" r:id="rId33"/>
    <p:sldLayoutId id="2147483703" r:id="rId34"/>
    <p:sldLayoutId id="2147483705" r:id="rId35"/>
    <p:sldLayoutId id="2147483707" r:id="rId36"/>
    <p:sldLayoutId id="2147483709" r:id="rId37"/>
    <p:sldLayoutId id="2147483710" r:id="rId38"/>
    <p:sldLayoutId id="2147483711" r:id="rId39"/>
    <p:sldLayoutId id="2147483701" r:id="rId40"/>
    <p:sldLayoutId id="2147483697" r:id="rId41"/>
    <p:sldLayoutId id="2147483698" r:id="rId42"/>
    <p:sldLayoutId id="2147483713" r:id="rId43"/>
    <p:sldLayoutId id="2147483714" r:id="rId44"/>
    <p:sldLayoutId id="2147483715" r:id="rId45"/>
    <p:sldLayoutId id="2147483718" r:id="rId46"/>
    <p:sldLayoutId id="2147483734" r:id="rId47"/>
    <p:sldLayoutId id="2147483732" r:id="rId48"/>
    <p:sldLayoutId id="2147483733" r:id="rId49"/>
    <p:sldLayoutId id="2147483741" r:id="rId50"/>
    <p:sldLayoutId id="2147483742" r:id="rId51"/>
    <p:sldLayoutId id="2147483761" r:id="rId52"/>
    <p:sldLayoutId id="2147483750" r:id="rId53"/>
    <p:sldLayoutId id="2147483751" r:id="rId54"/>
    <p:sldLayoutId id="2147483752" r:id="rId55"/>
    <p:sldLayoutId id="2147483764" r:id="rId56"/>
    <p:sldLayoutId id="2147483753" r:id="rId57"/>
    <p:sldLayoutId id="2147483754" r:id="rId58"/>
    <p:sldLayoutId id="2147483757" r:id="rId59"/>
    <p:sldLayoutId id="2147483755" r:id="rId60"/>
    <p:sldLayoutId id="2147483756" r:id="rId61"/>
    <p:sldLayoutId id="2147483759" r:id="rId62"/>
    <p:sldLayoutId id="2147483760" r:id="rId63"/>
    <p:sldLayoutId id="2147483758" r:id="rId64"/>
    <p:sldLayoutId id="2147483735" r:id="rId65"/>
  </p:sldLayoutIdLst>
  <p:hf hd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98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96000" indent="-198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324000" indent="-16200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Symbol" panose="05050102010706020507" pitchFamily="18" charset="2"/>
        <a:buChar char="-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400" b="1" kern="1200">
          <a:solidFill>
            <a:schemeClr val="accent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pos="1368" userDrawn="1">
          <p15:clr>
            <a:srgbClr val="F26B43"/>
          </p15:clr>
        </p15:guide>
        <p15:guide id="5" pos="1456" userDrawn="1">
          <p15:clr>
            <a:srgbClr val="F26B43"/>
          </p15:clr>
        </p15:guide>
        <p15:guide id="6" pos="2584" userDrawn="1">
          <p15:clr>
            <a:srgbClr val="F26B43"/>
          </p15:clr>
        </p15:guide>
        <p15:guide id="7" pos="2672" userDrawn="1">
          <p15:clr>
            <a:srgbClr val="F26B43"/>
          </p15:clr>
        </p15:guide>
        <p15:guide id="8" pos="3800" userDrawn="1">
          <p15:clr>
            <a:srgbClr val="F26B43"/>
          </p15:clr>
        </p15:guide>
        <p15:guide id="9" pos="3880" userDrawn="1">
          <p15:clr>
            <a:srgbClr val="F26B43"/>
          </p15:clr>
        </p15:guide>
        <p15:guide id="10" pos="5008" userDrawn="1">
          <p15:clr>
            <a:srgbClr val="F26B43"/>
          </p15:clr>
        </p15:guide>
        <p15:guide id="11" pos="5096" userDrawn="1">
          <p15:clr>
            <a:srgbClr val="F26B43"/>
          </p15:clr>
        </p15:guide>
        <p15:guide id="12" pos="6224" userDrawn="1">
          <p15:clr>
            <a:srgbClr val="F26B43"/>
          </p15:clr>
        </p15:guide>
        <p15:guide id="13" pos="6312" userDrawn="1">
          <p15:clr>
            <a:srgbClr val="F26B43"/>
          </p15:clr>
        </p15:guide>
        <p15:guide id="14" pos="7440" userDrawn="1">
          <p15:clr>
            <a:srgbClr val="F26B43"/>
          </p15:clr>
        </p15:guide>
        <p15:guide id="15" orient="horz" userDrawn="1">
          <p15:clr>
            <a:srgbClr val="F26B43"/>
          </p15:clr>
        </p15:guide>
        <p15:guide id="16" orient="horz" pos="4320" userDrawn="1">
          <p15:clr>
            <a:srgbClr val="F26B43"/>
          </p15:clr>
        </p15:guide>
        <p15:guide id="17" orient="horz" pos="240" userDrawn="1">
          <p15:clr>
            <a:srgbClr val="F26B43"/>
          </p15:clr>
        </p15:guide>
        <p15:guide id="18" orient="horz" pos="4080" userDrawn="1">
          <p15:clr>
            <a:srgbClr val="F26B43"/>
          </p15:clr>
        </p15:guide>
        <p15:guide id="20" orient="horz" pos="376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Nebel, Universum, Weltraum, Galaxie enthält.&#10;&#10;Automatisch generierte Beschreibung">
            <a:extLst>
              <a:ext uri="{FF2B5EF4-FFF2-40B4-BE49-F238E27FC236}">
                <a16:creationId xmlns:a16="http://schemas.microsoft.com/office/drawing/2014/main" id="{FC9285F6-6929-7A6E-BF6A-61AC9AEC8D7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EE7F30-1A85-13A2-5913-F74810817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99" y="86880"/>
            <a:ext cx="10819801" cy="2558563"/>
          </a:xfrm>
        </p:spPr>
        <p:txBody>
          <a:bodyPr/>
          <a:lstStyle/>
          <a:p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FH </a:t>
            </a:r>
            <a:r>
              <a:rPr lang="de-DE" dirty="0" err="1"/>
              <a:t>Infrastructures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F191AD8-DBC5-5DD7-D114-832CBFF0123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1600" y="2651361"/>
            <a:ext cx="5644550" cy="1408174"/>
          </a:xfrm>
        </p:spPr>
        <p:txBody>
          <a:bodyPr/>
          <a:lstStyle/>
          <a:p>
            <a:r>
              <a:rPr lang="de-DE" dirty="0" err="1"/>
              <a:t>Detector</a:t>
            </a:r>
            <a:r>
              <a:rPr lang="de-DE" dirty="0"/>
              <a:t> Assembly Facility, Building 2, Wolfgang Pauli </a:t>
            </a:r>
            <a:r>
              <a:rPr lang="de-DE" dirty="0" err="1"/>
              <a:t>Centre</a:t>
            </a:r>
            <a:r>
              <a:rPr lang="de-DE" dirty="0"/>
              <a:t>, Data </a:t>
            </a:r>
            <a:r>
              <a:rPr lang="de-DE" dirty="0" err="1"/>
              <a:t>Centre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Test Beam Facility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863F5F4E-2357-1928-8CFF-112E35724520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SmartArt-Platzhalter 7">
            <a:extLst>
              <a:ext uri="{FF2B5EF4-FFF2-40B4-BE49-F238E27FC236}">
                <a16:creationId xmlns:a16="http://schemas.microsoft.com/office/drawing/2014/main" id="{2BD37387-E858-738D-4AC4-68CFC7098A44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8F49CCB-A518-4194-3E82-9744DBBB94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1599" y="4432177"/>
            <a:ext cx="3717326" cy="1546347"/>
          </a:xfrm>
        </p:spPr>
        <p:txBody>
          <a:bodyPr/>
          <a:lstStyle/>
          <a:p>
            <a:r>
              <a:rPr lang="de-DE" dirty="0"/>
              <a:t>Thomas Schörner </a:t>
            </a:r>
            <a:br>
              <a:rPr lang="de-DE" dirty="0"/>
            </a:br>
            <a:r>
              <a:rPr lang="de-DE" dirty="0"/>
              <a:t>PRC 100, 11 November 2025</a:t>
            </a:r>
          </a:p>
        </p:txBody>
      </p:sp>
    </p:spTree>
    <p:extLst>
      <p:ext uri="{BB962C8B-B14F-4D97-AF65-F5344CB8AC3E}">
        <p14:creationId xmlns:p14="http://schemas.microsoft.com/office/powerpoint/2010/main" val="237638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4CE6E-F8DB-9F48-1B6C-9BC119EB3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A71A332-8B9D-4AC9-B8F6-0C36CDA75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1587"/>
            <a:ext cx="11428413" cy="2458800"/>
          </a:xfrm>
        </p:spPr>
        <p:txBody>
          <a:bodyPr/>
          <a:lstStyle/>
          <a:p>
            <a:r>
              <a:rPr lang="de-DE" dirty="0"/>
              <a:t>The Test Beam Facility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FA14616-2DA6-62D4-7D4A-9E43CC2FB0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F2A0DFA-11A3-893B-5896-0E7A9BDE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0CC4AC7-5468-742F-4A2F-96093E49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96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E4973-BDF0-5A72-EB9A-6FD65BC2E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3D79F5-3B77-3579-A205-69D04DCA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013046"/>
            <a:ext cx="3457731" cy="1900210"/>
          </a:xfrm>
        </p:spPr>
        <p:txBody>
          <a:bodyPr/>
          <a:lstStyle/>
          <a:p>
            <a:pPr lvl="6"/>
            <a:r>
              <a:rPr lang="de-DE" dirty="0"/>
              <a:t>2025 </a:t>
            </a:r>
            <a:r>
              <a:rPr lang="de-DE" dirty="0" err="1"/>
              <a:t>Statistics</a:t>
            </a:r>
            <a:r>
              <a:rPr lang="de-DE" dirty="0"/>
              <a:t> (</a:t>
            </a:r>
            <a:r>
              <a:rPr lang="de-DE" dirty="0" err="1"/>
              <a:t>status</a:t>
            </a:r>
            <a:r>
              <a:rPr lang="de-DE" dirty="0"/>
              <a:t> 3 Nov)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376 </a:t>
            </a:r>
            <a:r>
              <a:rPr lang="de-DE" dirty="0" err="1"/>
              <a:t>users</a:t>
            </a:r>
            <a:r>
              <a:rPr lang="de-DE" dirty="0"/>
              <a:t>  - 167 </a:t>
            </a:r>
            <a:r>
              <a:rPr lang="de-DE" dirty="0" err="1"/>
              <a:t>from</a:t>
            </a:r>
            <a:r>
              <a:rPr lang="de-DE" dirty="0"/>
              <a:t> German </a:t>
            </a:r>
            <a:r>
              <a:rPr lang="de-DE" dirty="0" err="1"/>
              <a:t>institutes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105 </a:t>
            </a:r>
            <a:r>
              <a:rPr lang="de-DE" dirty="0" err="1"/>
              <a:t>slots</a:t>
            </a:r>
            <a:r>
              <a:rPr lang="de-DE" dirty="0"/>
              <a:t> (</a:t>
            </a:r>
            <a:r>
              <a:rPr lang="de-DE" dirty="0" err="1"/>
              <a:t>weeks</a:t>
            </a:r>
            <a:r>
              <a:rPr lang="de-DE" dirty="0"/>
              <a:t>) – 81% </a:t>
            </a:r>
            <a:r>
              <a:rPr lang="de-DE" dirty="0" err="1"/>
              <a:t>used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~Half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essential </a:t>
            </a:r>
            <a:r>
              <a:rPr lang="de-DE" dirty="0" err="1">
                <a:sym typeface="Wingdings" pitchFamily="2" charset="2"/>
              </a:rPr>
              <a:t>training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facility</a:t>
            </a:r>
            <a:r>
              <a:rPr lang="de-DE" dirty="0">
                <a:sym typeface="Wingdings" pitchFamily="2" charset="2"/>
              </a:rPr>
              <a:t>!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72D66E-C2DE-6C73-CC1A-D132179B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/>
              <a:t>Test Beam Facility Status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1CB83B-8D73-F05C-EAC2-7A656882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4CF087-7663-16AA-4BDC-385C65CF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8FC5A2-BB45-4F39-1C8A-D5B1B72EF6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25E3F80-6DC9-ACDD-DC43-F0AAE62EA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976313"/>
            <a:ext cx="11428413" cy="703262"/>
          </a:xfrm>
        </p:spPr>
        <p:txBody>
          <a:bodyPr/>
          <a:lstStyle/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strong –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users</a:t>
            </a:r>
            <a:r>
              <a:rPr lang="de-DE" dirty="0"/>
              <a:t>, upgrade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, Beamline4Schools 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2A04ED-3E5F-9123-0031-1955745F62E6}"/>
              </a:ext>
            </a:extLst>
          </p:cNvPr>
          <p:cNvGrpSpPr/>
          <p:nvPr/>
        </p:nvGrpSpPr>
        <p:grpSpPr>
          <a:xfrm>
            <a:off x="276069" y="1400178"/>
            <a:ext cx="3562662" cy="2587208"/>
            <a:chOff x="276069" y="1400178"/>
            <a:chExt cx="3562662" cy="25872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26C421-9D8F-CD15-1CBA-B1DB4F92F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15" r="34274" b="11100"/>
            <a:stretch>
              <a:fillRect/>
            </a:stretch>
          </p:blipFill>
          <p:spPr>
            <a:xfrm>
              <a:off x="276069" y="1400178"/>
              <a:ext cx="2617033" cy="25872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77417E-9054-C754-023E-8A576D246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6432" t="24178" b="24500"/>
            <a:stretch>
              <a:fillRect/>
            </a:stretch>
          </p:blipFill>
          <p:spPr>
            <a:xfrm>
              <a:off x="2788170" y="2208370"/>
              <a:ext cx="1050561" cy="149360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6EE7F5-1D5B-834C-3643-B904495C38F1}"/>
              </a:ext>
            </a:extLst>
          </p:cNvPr>
          <p:cNvGrpSpPr/>
          <p:nvPr/>
        </p:nvGrpSpPr>
        <p:grpSpPr>
          <a:xfrm>
            <a:off x="4239378" y="1423012"/>
            <a:ext cx="3707134" cy="4490244"/>
            <a:chOff x="4239378" y="1423012"/>
            <a:chExt cx="3707134" cy="449024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C8379F-8A87-CA7A-9DFF-3900AE840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9378" y="1423012"/>
              <a:ext cx="3707134" cy="2587208"/>
            </a:xfrm>
            <a:prstGeom prst="rect">
              <a:avLst/>
            </a:prstGeom>
          </p:spPr>
        </p:pic>
        <p:sp>
          <p:nvSpPr>
            <p:cNvPr id="10" name="Inhaltsplatzhalter 2">
              <a:extLst>
                <a:ext uri="{FF2B5EF4-FFF2-40B4-BE49-F238E27FC236}">
                  <a16:creationId xmlns:a16="http://schemas.microsoft.com/office/drawing/2014/main" id="{FA9285B7-79E6-3E3B-6205-88F7C98599B0}"/>
                </a:ext>
              </a:extLst>
            </p:cNvPr>
            <p:cNvSpPr txBox="1">
              <a:spLocks/>
            </p:cNvSpPr>
            <p:nvPr/>
          </p:nvSpPr>
          <p:spPr>
            <a:xfrm>
              <a:off x="4239378" y="4013046"/>
              <a:ext cx="3457731" cy="190021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8000" indent="-1980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000" indent="-1980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Char char="-"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2000" indent="-1620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4000" indent="-16200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Font typeface="Symbol" panose="05050102010706020507" pitchFamily="18" charset="2"/>
                <a:buChar char="-"/>
                <a:defRPr sz="14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6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400" b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6"/>
              <a:r>
                <a:rPr lang="de-DE" dirty="0" err="1"/>
                <a:t>Telescope</a:t>
              </a:r>
              <a:r>
                <a:rPr lang="de-DE" dirty="0"/>
                <a:t> upgrade – ALPIDE!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/>
                <a:t>New ALPIDE-</a:t>
              </a:r>
              <a:r>
                <a:rPr lang="de-DE" dirty="0" err="1"/>
                <a:t>based</a:t>
              </a:r>
              <a:r>
                <a:rPr lang="de-DE" dirty="0"/>
                <a:t> </a:t>
              </a:r>
              <a:r>
                <a:rPr lang="de-DE" dirty="0" err="1"/>
                <a:t>telescopes</a:t>
              </a:r>
              <a:r>
                <a:rPr lang="de-DE" dirty="0"/>
                <a:t> – </a:t>
              </a:r>
              <a:r>
                <a:rPr lang="de-DE" dirty="0" err="1"/>
                <a:t>first</a:t>
              </a:r>
              <a:r>
                <a:rPr lang="de-DE" dirty="0"/>
                <a:t> </a:t>
              </a:r>
              <a:r>
                <a:rPr lang="de-DE" dirty="0" err="1"/>
                <a:t>benevolent</a:t>
              </a:r>
              <a:r>
                <a:rPr lang="de-DE" dirty="0"/>
                <a:t> </a:t>
              </a:r>
              <a:r>
                <a:rPr lang="de-DE" dirty="0" err="1"/>
                <a:t>users</a:t>
              </a:r>
              <a:r>
                <a:rPr lang="de-DE" dirty="0"/>
                <a:t>!; </a:t>
              </a:r>
              <a:r>
                <a:rPr lang="de-DE" dirty="0" err="1"/>
                <a:t>some</a:t>
              </a:r>
              <a:r>
                <a:rPr lang="de-DE" dirty="0"/>
                <a:t> </a:t>
              </a:r>
              <a:r>
                <a:rPr lang="de-DE" dirty="0" err="1"/>
                <a:t>features</a:t>
              </a:r>
              <a:r>
                <a:rPr lang="de-DE" dirty="0"/>
                <a:t> </a:t>
              </a:r>
              <a:r>
                <a:rPr lang="de-DE" dirty="0" err="1"/>
                <a:t>identified</a:t>
              </a:r>
              <a:r>
                <a:rPr lang="de-DE" dirty="0"/>
                <a:t> and </a:t>
              </a:r>
              <a:r>
                <a:rPr lang="de-DE" dirty="0" err="1"/>
                <a:t>fixed</a:t>
              </a:r>
              <a:endParaRPr lang="de-DE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/>
                <a:t>Next </a:t>
              </a:r>
              <a:r>
                <a:rPr lang="de-DE" dirty="0" err="1"/>
                <a:t>steps</a:t>
              </a:r>
              <a:r>
                <a:rPr lang="de-DE" dirty="0"/>
                <a:t>: Final </a:t>
              </a:r>
              <a:r>
                <a:rPr lang="de-DE" dirty="0" err="1"/>
                <a:t>board</a:t>
              </a:r>
              <a:r>
                <a:rPr lang="de-DE" dirty="0"/>
                <a:t> – 2nd </a:t>
              </a:r>
              <a:r>
                <a:rPr lang="de-DE" dirty="0" err="1"/>
                <a:t>generation</a:t>
              </a:r>
              <a:r>
                <a:rPr lang="de-DE" dirty="0"/>
                <a:t> </a:t>
              </a:r>
              <a:r>
                <a:rPr lang="de-DE" dirty="0" err="1"/>
                <a:t>submitted</a:t>
              </a:r>
              <a:r>
                <a:rPr lang="de-DE" dirty="0"/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dirty="0" err="1"/>
                <a:t>Inquiries</a:t>
              </a:r>
              <a:r>
                <a:rPr lang="de-DE" dirty="0"/>
                <a:t> </a:t>
              </a:r>
              <a:r>
                <a:rPr lang="de-DE" dirty="0" err="1"/>
                <a:t>from</a:t>
              </a:r>
              <a:r>
                <a:rPr lang="de-DE" dirty="0"/>
                <a:t> FNAL and SLAC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D61C9A7-CA14-3FB6-EE78-77BD974055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4505"/>
          <a:stretch/>
        </p:blipFill>
        <p:spPr>
          <a:xfrm>
            <a:off x="8480166" y="1491007"/>
            <a:ext cx="3473433" cy="244284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A520209E-EF83-07A2-BBDE-8400E3936EE0}"/>
              </a:ext>
            </a:extLst>
          </p:cNvPr>
          <p:cNvSpPr txBox="1">
            <a:spLocks/>
          </p:cNvSpPr>
          <p:nvPr/>
        </p:nvSpPr>
        <p:spPr>
          <a:xfrm>
            <a:off x="8480166" y="4013046"/>
            <a:ext cx="3457731" cy="1900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de-DE" dirty="0"/>
              <a:t>Beamline4Schools 2025: 2 </a:t>
            </a:r>
            <a:r>
              <a:rPr lang="de-DE" dirty="0" err="1"/>
              <a:t>teams</a:t>
            </a:r>
            <a:r>
              <a:rPr lang="de-DE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projects</a:t>
            </a:r>
            <a:r>
              <a:rPr lang="de-DE" dirty="0"/>
              <a:t>: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self-designed</a:t>
            </a:r>
            <a:r>
              <a:rPr lang="de-DE" dirty="0"/>
              <a:t> </a:t>
            </a:r>
            <a:r>
              <a:rPr lang="de-DE" dirty="0" err="1"/>
              <a:t>muon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and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organic</a:t>
            </a:r>
            <a:r>
              <a:rPr lang="de-DE" dirty="0"/>
              <a:t> </a:t>
            </a:r>
            <a:r>
              <a:rPr lang="de-DE" dirty="0" err="1"/>
              <a:t>scintillators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A. </a:t>
            </a:r>
            <a:r>
              <a:rPr lang="de-DE" dirty="0" err="1"/>
              <a:t>Athanassidis</a:t>
            </a:r>
            <a:r>
              <a:rPr lang="de-DE" dirty="0"/>
              <a:t> and A. </a:t>
            </a:r>
            <a:r>
              <a:rPr lang="de-DE" dirty="0" err="1"/>
              <a:t>Laudrain</a:t>
            </a:r>
            <a:r>
              <a:rPr lang="de-DE" dirty="0"/>
              <a:t> essential </a:t>
            </a:r>
            <a:r>
              <a:rPr lang="de-DE" dirty="0" err="1"/>
              <a:t>as</a:t>
            </a:r>
            <a:r>
              <a:rPr lang="de-DE" dirty="0"/>
              <a:t> support </a:t>
            </a:r>
            <a:r>
              <a:rPr lang="de-DE" dirty="0" err="1"/>
              <a:t>scientists</a:t>
            </a:r>
            <a:r>
              <a:rPr lang="de-DE" dirty="0"/>
              <a:t> (and S. Krause!)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C5C9D0-68D3-B260-2B67-B73592E65745}"/>
              </a:ext>
            </a:extLst>
          </p:cNvPr>
          <p:cNvSpPr txBox="1"/>
          <p:nvPr/>
        </p:nvSpPr>
        <p:spPr>
          <a:xfrm>
            <a:off x="1490965" y="6106081"/>
            <a:ext cx="920396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Continuous support with dedicated staff is essential!</a:t>
            </a:r>
          </a:p>
        </p:txBody>
      </p:sp>
    </p:spTree>
    <p:extLst>
      <p:ext uri="{BB962C8B-B14F-4D97-AF65-F5344CB8AC3E}">
        <p14:creationId xmlns:p14="http://schemas.microsoft.com/office/powerpoint/2010/main" val="38893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CEF9D-688A-5317-E452-F6E3A8304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A0DCE-4951-4E51-62E6-D9B105E5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/>
              <a:t>Test Beam Facility Future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0F9F5C-1006-E6D4-2025-B6B3E12C7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317585-23E8-0DFF-58AB-58E53BCE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69EBFB-766D-DBEF-01E3-6D7592CAFE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082743C-43A5-AC92-258C-F51FA4F764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976313"/>
            <a:ext cx="11428413" cy="703262"/>
          </a:xfrm>
        </p:spPr>
        <p:txBody>
          <a:bodyPr/>
          <a:lstStyle/>
          <a:p>
            <a:r>
              <a:rPr lang="de-DE" dirty="0" err="1"/>
              <a:t>Continued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interest</a:t>
            </a:r>
            <a:r>
              <a:rPr lang="de-DE" dirty="0"/>
              <a:t> /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 </a:t>
            </a:r>
            <a:r>
              <a:rPr lang="de-DE" dirty="0" err="1">
                <a:sym typeface="Wingdings" pitchFamily="2" charset="2"/>
              </a:rPr>
              <a:t>need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to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think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about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the</a:t>
            </a:r>
            <a:r>
              <a:rPr lang="de-DE" dirty="0">
                <a:sym typeface="Wingdings" pitchFamily="2" charset="2"/>
              </a:rPr>
              <a:t> „PETRA IV“ </a:t>
            </a:r>
            <a:r>
              <a:rPr lang="de-DE" dirty="0" err="1">
                <a:sym typeface="Wingdings" pitchFamily="2" charset="2"/>
              </a:rPr>
              <a:t>future</a:t>
            </a:r>
            <a:endParaRPr lang="de-DE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A78314-8A6D-F55E-BE89-C04E0A7FAA6C}"/>
              </a:ext>
            </a:extLst>
          </p:cNvPr>
          <p:cNvGrpSpPr/>
          <p:nvPr/>
        </p:nvGrpSpPr>
        <p:grpSpPr>
          <a:xfrm>
            <a:off x="376976" y="1445029"/>
            <a:ext cx="5531202" cy="3247995"/>
            <a:chOff x="376976" y="1445029"/>
            <a:chExt cx="5531202" cy="324799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162D07A-D356-3F1F-9B36-64F38A025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9103" y="1445029"/>
              <a:ext cx="2649075" cy="32479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783305-850B-6CC2-9915-7F301DC96F3D}"/>
                </a:ext>
              </a:extLst>
            </p:cNvPr>
            <p:cNvSpPr txBox="1"/>
            <p:nvPr/>
          </p:nvSpPr>
          <p:spPr>
            <a:xfrm>
              <a:off x="376976" y="1554814"/>
              <a:ext cx="3757681" cy="1477328"/>
            </a:xfrm>
            <a:prstGeom prst="rect">
              <a:avLst/>
            </a:prstGeom>
            <a:solidFill>
              <a:schemeClr val="bg1">
                <a:alpha val="85487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Schedule 2026 finalized – again well booked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Shutdown Sep ‘26 – Feb ‘27 (new LINAC II interlock, PIA renovation)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9386E4F-8D6B-E916-5B91-EB882CBA3140}"/>
              </a:ext>
            </a:extLst>
          </p:cNvPr>
          <p:cNvSpPr txBox="1"/>
          <p:nvPr/>
        </p:nvSpPr>
        <p:spPr>
          <a:xfrm>
            <a:off x="380999" y="4530613"/>
            <a:ext cx="11428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After 2027: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CERN LS3 (2027-29+)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Shift of PETRA IV (2030): “dark time” in Europe avoided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Coping with &gt;700 users during LS3 a challenge (in particular given current person power)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FNAL test beam facility down time starting 2027</a:t>
            </a:r>
            <a:br>
              <a:rPr lang="en-US" dirty="0"/>
            </a:br>
            <a:r>
              <a:rPr lang="en-US" dirty="0">
                <a:sym typeface="Wingdings" pitchFamily="2" charset="2"/>
              </a:rPr>
              <a:t> additional beam time requests from US users expected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CE4A01-F97F-53D5-EE8C-0760DF21F001}"/>
              </a:ext>
            </a:extLst>
          </p:cNvPr>
          <p:cNvSpPr txBox="1"/>
          <p:nvPr/>
        </p:nvSpPr>
        <p:spPr>
          <a:xfrm>
            <a:off x="6316904" y="1553770"/>
            <a:ext cx="5718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Test beam in PETRA IV era: Discussions ongoing!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Test beam should become integral </a:t>
            </a:r>
            <a:br>
              <a:rPr lang="en-US" dirty="0"/>
            </a:br>
            <a:r>
              <a:rPr lang="en-US" dirty="0"/>
              <a:t>part of PETRA IV project</a:t>
            </a:r>
          </a:p>
          <a:p>
            <a:r>
              <a:rPr lang="en-US" b="1" dirty="0">
                <a:solidFill>
                  <a:schemeClr val="accent1"/>
                </a:solidFill>
              </a:rPr>
              <a:t>Keep in mind: Test beam is an internationally used (and highly esteemed) infrastructure!</a:t>
            </a:r>
          </a:p>
        </p:txBody>
      </p:sp>
    </p:spTree>
    <p:extLst>
      <p:ext uri="{BB962C8B-B14F-4D97-AF65-F5344CB8AC3E}">
        <p14:creationId xmlns:p14="http://schemas.microsoft.com/office/powerpoint/2010/main" val="9432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57245-5B88-4BE4-1ACD-49F6CECBB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989803D-41FA-B31C-07D6-F7F00428595E}"/>
              </a:ext>
            </a:extLst>
          </p:cNvPr>
          <p:cNvGrpSpPr/>
          <p:nvPr/>
        </p:nvGrpSpPr>
        <p:grpSpPr>
          <a:xfrm>
            <a:off x="451590" y="3834166"/>
            <a:ext cx="6275530" cy="2491684"/>
            <a:chOff x="451590" y="3834166"/>
            <a:chExt cx="6275530" cy="2491684"/>
          </a:xfrm>
        </p:grpSpPr>
        <p:pic>
          <p:nvPicPr>
            <p:cNvPr id="1028" name="Picture 4" descr="DESY II">
              <a:extLst>
                <a:ext uri="{FF2B5EF4-FFF2-40B4-BE49-F238E27FC236}">
                  <a16:creationId xmlns:a16="http://schemas.microsoft.com/office/drawing/2014/main" id="{36D880D3-657F-C878-7AF3-CB64F96672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7294" y="3834166"/>
              <a:ext cx="2999826" cy="2491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DESY (Teilchenbeschleuniger) – Wikipedia">
              <a:extLst>
                <a:ext uri="{FF2B5EF4-FFF2-40B4-BE49-F238E27FC236}">
                  <a16:creationId xmlns:a16="http://schemas.microsoft.com/office/drawing/2014/main" id="{2C09E2A5-1E14-8633-DAD2-251768F7D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590" y="3834166"/>
              <a:ext cx="3275704" cy="2491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3B8976C7-AA5C-2F1D-524B-5878B074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/>
              <a:t>Test Beam Facility Future: Options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E02F96-68C2-0808-EE40-FCBADF20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A916F0-549C-AFC8-213C-4D4811D1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AA4436-200F-7B22-19CD-8C01C1EED06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04079B0-94E0-A7C9-DA07-86B78ABA764A}"/>
              </a:ext>
            </a:extLst>
          </p:cNvPr>
          <p:cNvGrpSpPr/>
          <p:nvPr/>
        </p:nvGrpSpPr>
        <p:grpSpPr>
          <a:xfrm>
            <a:off x="376280" y="973771"/>
            <a:ext cx="5256827" cy="2608904"/>
            <a:chOff x="376280" y="973771"/>
            <a:chExt cx="5256827" cy="2608904"/>
          </a:xfrm>
        </p:grpSpPr>
        <p:pic>
          <p:nvPicPr>
            <p:cNvPr id="1030" name="Picture 6" descr="Generation of the DESY Test Beams">
              <a:extLst>
                <a:ext uri="{FF2B5EF4-FFF2-40B4-BE49-F238E27FC236}">
                  <a16:creationId xmlns:a16="http://schemas.microsoft.com/office/drawing/2014/main" id="{2E33EF47-6FBA-8245-BFA8-EB6D50CEA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80" y="1284182"/>
              <a:ext cx="5256827" cy="229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6EC13C-6D32-7AD1-632B-6B8350B4DE23}"/>
                </a:ext>
              </a:extLst>
            </p:cNvPr>
            <p:cNvSpPr txBox="1"/>
            <p:nvPr/>
          </p:nvSpPr>
          <p:spPr>
            <a:xfrm>
              <a:off x="451590" y="973771"/>
              <a:ext cx="3892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Refurbish DESY II or build DESY IV</a:t>
              </a:r>
              <a:br>
                <a:rPr lang="en-US" b="1" dirty="0">
                  <a:solidFill>
                    <a:schemeClr val="accent1"/>
                  </a:solidFill>
                </a:rPr>
              </a:br>
              <a:r>
                <a:rPr lang="en-US" dirty="0">
                  <a:solidFill>
                    <a:schemeClr val="accent1"/>
                  </a:solidFill>
                </a:rPr>
                <a:t>(traditional injector)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753CFE-8996-0745-C4A7-46260320E586}"/>
              </a:ext>
            </a:extLst>
          </p:cNvPr>
          <p:cNvGrpSpPr/>
          <p:nvPr/>
        </p:nvGrpSpPr>
        <p:grpSpPr>
          <a:xfrm>
            <a:off x="6656485" y="3413725"/>
            <a:ext cx="5183107" cy="2914349"/>
            <a:chOff x="6656485" y="3413725"/>
            <a:chExt cx="5183107" cy="291434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13B9851-C434-3DF7-1D85-E976CB6DB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6485" y="3413725"/>
              <a:ext cx="5183107" cy="2912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92066E-9DC3-232D-3723-CA22F7DFD9BD}"/>
                </a:ext>
              </a:extLst>
            </p:cNvPr>
            <p:cNvSpPr txBox="1"/>
            <p:nvPr/>
          </p:nvSpPr>
          <p:spPr>
            <a:xfrm>
              <a:off x="8346803" y="5681743"/>
              <a:ext cx="32464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Test beam line at PETRA IV?</a:t>
              </a:r>
            </a:p>
            <a:p>
              <a:pPr algn="r"/>
              <a:r>
                <a:rPr lang="en-US" dirty="0">
                  <a:solidFill>
                    <a:schemeClr val="accent1"/>
                  </a:solidFill>
                </a:rPr>
                <a:t>(Politics? Cost? Space?)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BEDABC-9C58-4304-1568-687AEE24A3E5}"/>
              </a:ext>
            </a:extLst>
          </p:cNvPr>
          <p:cNvGrpSpPr/>
          <p:nvPr/>
        </p:nvGrpSpPr>
        <p:grpSpPr>
          <a:xfrm>
            <a:off x="614597" y="3413725"/>
            <a:ext cx="4959481" cy="2912124"/>
            <a:chOff x="614597" y="3413725"/>
            <a:chExt cx="4959481" cy="2912124"/>
          </a:xfrm>
        </p:grpSpPr>
        <p:pic>
          <p:nvPicPr>
            <p:cNvPr id="3" name="Content Placeholder 7" descr="Content Placeholder 7">
              <a:extLst>
                <a:ext uri="{FF2B5EF4-FFF2-40B4-BE49-F238E27FC236}">
                  <a16:creationId xmlns:a16="http://schemas.microsoft.com/office/drawing/2014/main" id="{8FB640EC-9FC6-CF3C-AD7D-6C39CE347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593" r="3668"/>
            <a:stretch>
              <a:fillRect/>
            </a:stretch>
          </p:blipFill>
          <p:spPr>
            <a:xfrm>
              <a:off x="614597" y="3413725"/>
              <a:ext cx="4897956" cy="291212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E8D2E0-D042-AF7F-9CBB-5BB71497B494}"/>
                </a:ext>
              </a:extLst>
            </p:cNvPr>
            <p:cNvSpPr txBox="1"/>
            <p:nvPr/>
          </p:nvSpPr>
          <p:spPr>
            <a:xfrm>
              <a:off x="2540875" y="5674838"/>
              <a:ext cx="30332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1"/>
                  </a:solidFill>
                </a:rPr>
                <a:t>Test beam at EU.XFEL? </a:t>
              </a:r>
              <a:br>
                <a:rPr lang="en-US" dirty="0">
                  <a:solidFill>
                    <a:schemeClr val="accent1"/>
                  </a:solidFill>
                </a:rPr>
              </a:br>
              <a:r>
                <a:rPr lang="en-US" dirty="0">
                  <a:solidFill>
                    <a:schemeClr val="accent1"/>
                  </a:solidFill>
                </a:rPr>
                <a:t>(bunch structure, rates, …)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711F908-A0D5-0FD8-1A47-618F29DE2835}"/>
              </a:ext>
            </a:extLst>
          </p:cNvPr>
          <p:cNvSpPr txBox="1"/>
          <p:nvPr/>
        </p:nvSpPr>
        <p:spPr>
          <a:xfrm>
            <a:off x="7578095" y="295362"/>
            <a:ext cx="445702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Timely decision needed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(PIV: review 2026, decision 2027)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B9B118-3818-6FA6-75F2-8B1CD51E6BDF}"/>
              </a:ext>
            </a:extLst>
          </p:cNvPr>
          <p:cNvSpPr txBox="1"/>
          <p:nvPr/>
        </p:nvSpPr>
        <p:spPr>
          <a:xfrm>
            <a:off x="6316904" y="1553770"/>
            <a:ext cx="5718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Test beam in PETRA IV era: Discussions ongoing!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DESY DIR needs to decide that test beam becomes part of PETRA IV project</a:t>
            </a:r>
          </a:p>
          <a:p>
            <a:r>
              <a:rPr lang="en-US" b="1" dirty="0">
                <a:solidFill>
                  <a:schemeClr val="accent1"/>
                </a:solidFill>
              </a:rPr>
              <a:t>Central: Question of PETRA IV injector: </a:t>
            </a:r>
          </a:p>
          <a:p>
            <a:pPr marL="298450" lvl="1" indent="-2841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Traditional injector: integrate test beam!</a:t>
            </a:r>
          </a:p>
          <a:p>
            <a:pPr marL="298450" lvl="1" indent="-28416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1"/>
                </a:solidFill>
              </a:rPr>
              <a:t>Plasma injector: integration difficult!</a:t>
            </a:r>
          </a:p>
        </p:txBody>
      </p:sp>
    </p:spTree>
    <p:extLst>
      <p:ext uri="{BB962C8B-B14F-4D97-AF65-F5344CB8AC3E}">
        <p14:creationId xmlns:p14="http://schemas.microsoft.com/office/powerpoint/2010/main" val="217459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DD19D-A10C-2F26-C77E-1ACA514E1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97F97F-01CA-419E-15D8-501C7B5F3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67200"/>
            <a:ext cx="11428412" cy="1708800"/>
          </a:xfrm>
        </p:spPr>
        <p:txBody>
          <a:bodyPr/>
          <a:lstStyle/>
          <a:p>
            <a:pPr lvl="6"/>
            <a:r>
              <a:rPr lang="de-DE" dirty="0"/>
              <a:t>Thomas Schörner</a:t>
            </a:r>
          </a:p>
          <a:p>
            <a:r>
              <a:rPr lang="de-DE" dirty="0"/>
              <a:t>DESY-FH/CMS</a:t>
            </a:r>
          </a:p>
          <a:p>
            <a:r>
              <a:rPr lang="de-DE" dirty="0" err="1"/>
              <a:t>Notkestr</a:t>
            </a:r>
            <a:r>
              <a:rPr lang="de-DE" dirty="0"/>
              <a:t>. 85, D-22607 Hamburg</a:t>
            </a:r>
          </a:p>
          <a:p>
            <a:r>
              <a:rPr lang="de-DE" dirty="0"/>
              <a:t>Tel: +49 40 (9) 8998 3429</a:t>
            </a:r>
          </a:p>
          <a:p>
            <a:r>
              <a:rPr lang="de-DE" i="1" dirty="0" err="1"/>
              <a:t>thomas.schoerner@desy.de</a:t>
            </a:r>
            <a:endParaRPr lang="de-DE" i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18E16C-0C23-A6D1-3057-1E688659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>
                <a:solidFill>
                  <a:srgbClr val="EB6E0F"/>
                </a:solidFill>
              </a:rPr>
              <a:t>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DEFECC-4BA7-30BB-5029-FE922224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10D495-EBE7-DD8B-07CC-3DF2B59E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3CBBD6-29E9-B1DC-3BD0-AF617E9277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</p:spTree>
    <p:extLst>
      <p:ext uri="{BB962C8B-B14F-4D97-AF65-F5344CB8AC3E}">
        <p14:creationId xmlns:p14="http://schemas.microsoft.com/office/powerpoint/2010/main" val="404520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B75FC-B551-8151-BC96-94F34F0D0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714A904-75A1-F37C-C59D-C32057B0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1587"/>
            <a:ext cx="11428413" cy="2458800"/>
          </a:xfrm>
        </p:spPr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Detector</a:t>
            </a:r>
            <a:r>
              <a:rPr lang="de-DE" dirty="0"/>
              <a:t> Assembly Facility (DAF)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37B00D87-454B-93AA-DA8A-D52229E60E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56FECBC-FFA1-E72A-E618-1DBA7C61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72555FC4-791C-9915-2688-4D105F8EC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026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8730F-330F-2DEB-3419-F392AF339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94978-0C57-47AB-3BD8-FC7CB3741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 err="1"/>
              <a:t>Detector</a:t>
            </a:r>
            <a:r>
              <a:rPr lang="de-DE" dirty="0"/>
              <a:t> Assembly Facility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A7DC97-C995-72EE-8658-84CF336CB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57C132-A990-6883-092C-2BD5909C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4E02A8-B313-BBCF-F4A5-BB8EB1E9B98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EFC6F372-9570-3683-258A-9576E81CEE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976313"/>
            <a:ext cx="11428413" cy="703262"/>
          </a:xfrm>
        </p:spPr>
        <p:txBody>
          <a:bodyPr/>
          <a:lstStyle/>
          <a:p>
            <a:r>
              <a:rPr lang="de-DE" dirty="0" err="1"/>
              <a:t>Thinking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usage</a:t>
            </a:r>
            <a:r>
              <a:rPr lang="de-DE" dirty="0"/>
              <a:t> after HL-LHC </a:t>
            </a:r>
            <a:r>
              <a:rPr lang="de-DE" dirty="0" err="1"/>
              <a:t>tracker</a:t>
            </a:r>
            <a:r>
              <a:rPr lang="de-DE" dirty="0"/>
              <a:t> end-</a:t>
            </a:r>
            <a:r>
              <a:rPr lang="de-DE" dirty="0" err="1"/>
              <a:t>cap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DE97ADB0-9B7C-D29B-4C42-117F4553E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80" y="3842343"/>
            <a:ext cx="618762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Ideas for the future: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“small” DAF: lab space for detector development (FE); compensation for labs in building 2?</a:t>
            </a:r>
            <a:endParaRPr lang="en-US" altLang="en-US" dirty="0">
              <a:latin typeface="+mn-lt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“large</a:t>
            </a:r>
            <a:r>
              <a:rPr lang="en-US" altLang="en-US" dirty="0">
                <a:solidFill>
                  <a:srgbClr val="000000"/>
                </a:solidFill>
                <a:latin typeface="+mn-lt"/>
              </a:rPr>
              <a:t>”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DAF: Plan to use as infrastructure for detector development (FH, FS / PETRA IV, potentially external / industry)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>
                <a:solidFill>
                  <a:srgbClr val="000000"/>
                </a:solidFill>
                <a:latin typeface="+mn-lt"/>
              </a:rPr>
              <a:t>Contribution to High-Tech Agenda of Federal Government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Geb_26_EG00_V12.pdf" descr="Geb_26_EG00_V12.pdf">
            <a:extLst>
              <a:ext uri="{FF2B5EF4-FFF2-40B4-BE49-F238E27FC236}">
                <a16:creationId xmlns:a16="http://schemas.microsoft.com/office/drawing/2014/main" id="{EF95BE19-1BB6-477E-7AB4-0B88C6D33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631" y="3643042"/>
            <a:ext cx="5382490" cy="2832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eb_25c_EG00_V18.pdf" descr="Geb_25c_EG00_V18.pdf">
            <a:extLst>
              <a:ext uri="{FF2B5EF4-FFF2-40B4-BE49-F238E27FC236}">
                <a16:creationId xmlns:a16="http://schemas.microsoft.com/office/drawing/2014/main" id="{07540B82-FD70-7E89-ADF5-CBA67E6B7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127" y="220587"/>
            <a:ext cx="4247993" cy="331904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wo clean rooms with 255 m2 (ISO6) and 620 m2 (ISO7)…">
            <a:extLst>
              <a:ext uri="{FF2B5EF4-FFF2-40B4-BE49-F238E27FC236}">
                <a16:creationId xmlns:a16="http://schemas.microsoft.com/office/drawing/2014/main" id="{240AD3D4-3AD4-7E14-E050-39B4A0246D20}"/>
              </a:ext>
            </a:extLst>
          </p:cNvPr>
          <p:cNvSpPr txBox="1">
            <a:spLocks/>
          </p:cNvSpPr>
          <p:nvPr/>
        </p:nvSpPr>
        <p:spPr>
          <a:xfrm>
            <a:off x="381001" y="1455667"/>
            <a:ext cx="7189696" cy="42747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600"/>
            </a:pPr>
            <a:r>
              <a:rPr lang="en-US" sz="1800" dirty="0"/>
              <a:t>Two clean rooms with 255 m</a:t>
            </a:r>
            <a:r>
              <a:rPr lang="en-US" sz="1800" baseline="31999" dirty="0"/>
              <a:t>2</a:t>
            </a:r>
            <a:r>
              <a:rPr lang="en-US" sz="1800" dirty="0"/>
              <a:t> (ISO6) and 620 m</a:t>
            </a:r>
            <a:r>
              <a:rPr lang="en-US" sz="1800" baseline="31999" dirty="0"/>
              <a:t>2</a:t>
            </a:r>
            <a:r>
              <a:rPr lang="en-US" sz="1800" dirty="0"/>
              <a:t> (ISO7); facility with specialized equipment for detector development and construction</a:t>
            </a: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3600"/>
            </a:pPr>
            <a:r>
              <a:rPr lang="en-US" sz="1800" dirty="0"/>
              <a:t>Essential for the HL-LHC upgrades of the ATLAS and CMS tracker, excellent asset for future detector projects</a:t>
            </a:r>
          </a:p>
        </p:txBody>
      </p:sp>
    </p:spTree>
    <p:extLst>
      <p:ext uri="{BB962C8B-B14F-4D97-AF65-F5344CB8AC3E}">
        <p14:creationId xmlns:p14="http://schemas.microsoft.com/office/powerpoint/2010/main" val="356306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0A1A94D-172D-512D-11AA-345A108CC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01587"/>
            <a:ext cx="11428413" cy="2458800"/>
          </a:xfrm>
        </p:spPr>
        <p:txBody>
          <a:bodyPr/>
          <a:lstStyle/>
          <a:p>
            <a:r>
              <a:rPr lang="de-DE" dirty="0"/>
              <a:t>Building 2, 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New Data </a:t>
            </a:r>
            <a:r>
              <a:rPr lang="de-DE" dirty="0" err="1"/>
              <a:t>Centre</a:t>
            </a:r>
            <a:r>
              <a:rPr lang="de-DE" dirty="0"/>
              <a:t> and </a:t>
            </a:r>
            <a:br>
              <a:rPr lang="de-DE" dirty="0"/>
            </a:br>
            <a:r>
              <a:rPr lang="de-DE" dirty="0" err="1"/>
              <a:t>the</a:t>
            </a:r>
            <a:r>
              <a:rPr lang="de-DE" dirty="0"/>
              <a:t> Wolfgang Pauli </a:t>
            </a:r>
            <a:r>
              <a:rPr lang="de-DE" dirty="0" err="1"/>
              <a:t>Centre</a:t>
            </a: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53F7D4DD-5812-56CC-0111-86F733F3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 dirty="0"/>
              <a:t>11 Nov 2025</a:t>
            </a:r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2AF8113A-9E7A-6061-740B-93A255768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12CD1AFE-37DC-00F2-0A8F-879296C8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48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5FAD2-20CB-C376-511E-358098CEC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9E15F-C16E-4C1E-6B4C-30D796B1F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/>
              <a:t>B2: Status and Options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A003A2-E8AA-F578-FF0F-0C26A5FB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ABABAD-9FA2-B1B6-58BD-3BE4F53F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819E6C-6ED1-F6D9-9EC8-6010300E71D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0E5F621-10E8-F26A-98D7-FD5D05329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976313"/>
            <a:ext cx="11428413" cy="703262"/>
          </a:xfrm>
        </p:spPr>
        <p:txBody>
          <a:bodyPr/>
          <a:lstStyle/>
          <a:p>
            <a:r>
              <a:rPr lang="de-DE" dirty="0"/>
              <a:t>Theory and Computing </a:t>
            </a:r>
            <a:r>
              <a:rPr lang="de-DE" dirty="0" err="1"/>
              <a:t>Centre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70142-0378-CF0C-FCF1-C142AAD6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40" y="296489"/>
            <a:ext cx="5051810" cy="3365397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FB42572-9FBC-D9CC-591B-EAD8280DF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5265"/>
            <a:ext cx="5785602" cy="3014078"/>
          </a:xfrm>
        </p:spPr>
        <p:txBody>
          <a:bodyPr/>
          <a:lstStyle/>
          <a:p>
            <a:pPr lvl="6"/>
            <a:r>
              <a:rPr lang="de-DE" dirty="0"/>
              <a:t>Building 2 (a and b)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tx1"/>
                </a:solidFill>
              </a:rPr>
              <a:t>Built</a:t>
            </a:r>
            <a:r>
              <a:rPr lang="de-DE" b="0" dirty="0">
                <a:solidFill>
                  <a:schemeClr val="tx1"/>
                </a:solidFill>
              </a:rPr>
              <a:t> in 1972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tx1"/>
                </a:solidFill>
              </a:rPr>
              <a:t>home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(</a:t>
            </a:r>
            <a:r>
              <a:rPr lang="de-DE" b="0" dirty="0" err="1">
                <a:solidFill>
                  <a:schemeClr val="tx1"/>
                </a:solidFill>
              </a:rPr>
              <a:t>parts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of</a:t>
            </a:r>
            <a:r>
              <a:rPr lang="de-DE" b="0" dirty="0">
                <a:solidFill>
                  <a:schemeClr val="tx1"/>
                </a:solidFill>
              </a:rPr>
              <a:t>) DESY and UHH </a:t>
            </a:r>
            <a:r>
              <a:rPr lang="de-DE" b="0" dirty="0" err="1">
                <a:solidFill>
                  <a:schemeClr val="tx1"/>
                </a:solidFill>
              </a:rPr>
              <a:t>theory</a:t>
            </a:r>
            <a:r>
              <a:rPr lang="de-DE" b="0" dirty="0">
                <a:solidFill>
                  <a:schemeClr val="tx1"/>
                </a:solidFill>
              </a:rPr>
              <a:t>,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computer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centre</a:t>
            </a:r>
            <a:r>
              <a:rPr lang="de-DE" b="0" dirty="0">
                <a:solidFill>
                  <a:schemeClr val="tx1"/>
                </a:solidFill>
              </a:rPr>
              <a:t> / IT and </a:t>
            </a:r>
            <a:r>
              <a:rPr lang="de-DE" b="0" dirty="0" err="1">
                <a:solidFill>
                  <a:schemeClr val="tx1"/>
                </a:solidFill>
              </a:rPr>
              <a:t>electronics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development</a:t>
            </a:r>
            <a:r>
              <a:rPr lang="de-DE" b="0" dirty="0">
                <a:solidFill>
                  <a:schemeClr val="tx1"/>
                </a:solidFill>
              </a:rPr>
              <a:t> FE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endParaRPr lang="de-DE" b="0" dirty="0">
              <a:solidFill>
                <a:schemeClr val="tx1"/>
              </a:solidFill>
            </a:endParaRPr>
          </a:p>
          <a:p>
            <a:pPr lvl="6"/>
            <a:r>
              <a:rPr lang="de-DE" dirty="0"/>
              <a:t>Status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building</a:t>
            </a:r>
            <a:endParaRPr lang="de-DE" dirty="0"/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In strong </a:t>
            </a:r>
            <a:r>
              <a:rPr lang="de-DE" b="0" dirty="0" err="1">
                <a:solidFill>
                  <a:schemeClr val="tx1"/>
                </a:solidFill>
              </a:rPr>
              <a:t>need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of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repair</a:t>
            </a:r>
            <a:r>
              <a:rPr lang="de-DE" b="0" dirty="0">
                <a:solidFill>
                  <a:schemeClr val="tx1"/>
                </a:solidFill>
              </a:rPr>
              <a:t> (and </a:t>
            </a:r>
            <a:r>
              <a:rPr lang="de-DE" b="0" dirty="0" err="1">
                <a:solidFill>
                  <a:schemeClr val="tx1"/>
                </a:solidFill>
              </a:rPr>
              <a:t>extension</a:t>
            </a:r>
            <a:r>
              <a:rPr lang="de-DE" b="0" dirty="0">
                <a:solidFill>
                  <a:schemeClr val="tx1"/>
                </a:solidFill>
              </a:rPr>
              <a:t>) .. 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… but </a:t>
            </a:r>
            <a:r>
              <a:rPr lang="de-DE" b="0" dirty="0" err="1">
                <a:solidFill>
                  <a:schemeClr val="tx1"/>
                </a:solidFill>
              </a:rPr>
              <a:t>current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renovation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estimate</a:t>
            </a:r>
            <a:r>
              <a:rPr lang="de-DE" b="0" dirty="0">
                <a:solidFill>
                  <a:schemeClr val="tx1"/>
                </a:solidFill>
              </a:rPr>
              <a:t> at ~28 </a:t>
            </a:r>
            <a:r>
              <a:rPr lang="de-DE" b="0" dirty="0" err="1">
                <a:solidFill>
                  <a:schemeClr val="tx1"/>
                </a:solidFill>
              </a:rPr>
              <a:t>Mio</a:t>
            </a:r>
            <a:r>
              <a:rPr lang="de-DE" b="0" dirty="0">
                <a:solidFill>
                  <a:schemeClr val="tx1"/>
                </a:solidFill>
              </a:rPr>
              <a:t> EUR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tx1"/>
                </a:solidFill>
              </a:rPr>
              <a:t>Decision</a:t>
            </a:r>
            <a:r>
              <a:rPr lang="de-DE" b="0" dirty="0">
                <a:solidFill>
                  <a:schemeClr val="tx1"/>
                </a:solidFill>
              </a:rPr>
              <a:t>: </a:t>
            </a:r>
            <a:r>
              <a:rPr lang="de-DE" b="0" dirty="0" err="1">
                <a:solidFill>
                  <a:schemeClr val="tx1"/>
                </a:solidFill>
              </a:rPr>
              <a:t>no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full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renovation</a:t>
            </a:r>
            <a:r>
              <a:rPr lang="de-DE" b="0" dirty="0">
                <a:solidFill>
                  <a:schemeClr val="tx1"/>
                </a:solidFill>
              </a:rPr>
              <a:t>, but </a:t>
            </a:r>
            <a:r>
              <a:rPr lang="de-DE" b="0" dirty="0" err="1">
                <a:solidFill>
                  <a:schemeClr val="tx1"/>
                </a:solidFill>
              </a:rPr>
              <a:t>investments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into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electricity</a:t>
            </a:r>
            <a:r>
              <a:rPr lang="de-DE" b="0" dirty="0">
                <a:solidFill>
                  <a:schemeClr val="tx1"/>
                </a:solidFill>
              </a:rPr>
              <a:t> / </a:t>
            </a:r>
            <a:r>
              <a:rPr lang="de-DE" b="0" dirty="0" err="1">
                <a:solidFill>
                  <a:schemeClr val="tx1"/>
                </a:solidFill>
              </a:rPr>
              <a:t>cabling</a:t>
            </a:r>
            <a:r>
              <a:rPr lang="de-DE" b="0" dirty="0">
                <a:solidFill>
                  <a:schemeClr val="tx1"/>
                </a:solidFill>
              </a:rPr>
              <a:t> and </a:t>
            </a:r>
            <a:r>
              <a:rPr lang="de-DE" b="0" dirty="0" err="1">
                <a:solidFill>
                  <a:schemeClr val="tx1"/>
                </a:solidFill>
              </a:rPr>
              <a:t>fire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safety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measures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to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keep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building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alive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for</a:t>
            </a:r>
            <a:r>
              <a:rPr lang="de-DE" b="0" dirty="0">
                <a:solidFill>
                  <a:schemeClr val="tx1"/>
                </a:solidFill>
              </a:rPr>
              <a:t> ~10 </a:t>
            </a:r>
            <a:r>
              <a:rPr lang="de-DE" b="0" dirty="0" err="1">
                <a:solidFill>
                  <a:schemeClr val="tx1"/>
                </a:solidFill>
              </a:rPr>
              <a:t>more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years</a:t>
            </a:r>
            <a:r>
              <a:rPr lang="de-DE" b="0" dirty="0">
                <a:solidFill>
                  <a:schemeClr val="tx1"/>
                </a:solidFill>
              </a:rPr>
              <a:t>. </a:t>
            </a:r>
          </a:p>
          <a:p>
            <a:pPr lvl="6"/>
            <a:endParaRPr lang="de-DE" dirty="0"/>
          </a:p>
          <a:p>
            <a:pPr lvl="6"/>
            <a:r>
              <a:rPr lang="de-DE" dirty="0" err="1"/>
              <a:t>Consequences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 and Computing </a:t>
            </a:r>
            <a:r>
              <a:rPr lang="de-DE" dirty="0" err="1"/>
              <a:t>Centre</a:t>
            </a:r>
            <a:r>
              <a:rPr lang="de-DE" dirty="0"/>
              <a:t> / IT!</a:t>
            </a:r>
            <a:endParaRPr lang="de-DE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0387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F8774B-EF71-84FE-0EE9-2E4A1C5E3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5265"/>
            <a:ext cx="5785602" cy="3014078"/>
          </a:xfrm>
        </p:spPr>
        <p:txBody>
          <a:bodyPr/>
          <a:lstStyle/>
          <a:p>
            <a:pPr lvl="6"/>
            <a:r>
              <a:rPr lang="de-DE" dirty="0"/>
              <a:t>DESY </a:t>
            </a:r>
            <a:r>
              <a:rPr lang="de-DE" dirty="0" err="1"/>
              <a:t>operates</a:t>
            </a:r>
            <a:r>
              <a:rPr lang="de-DE" dirty="0"/>
              <a:t> modern </a:t>
            </a:r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centre</a:t>
            </a:r>
            <a:endParaRPr lang="de-DE" dirty="0"/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Focus on </a:t>
            </a:r>
            <a:r>
              <a:rPr lang="de-DE" b="0" dirty="0" err="1">
                <a:solidFill>
                  <a:schemeClr val="tx1"/>
                </a:solidFill>
              </a:rPr>
              <a:t>data-intense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computing</a:t>
            </a:r>
            <a:r>
              <a:rPr lang="de-DE" b="0" dirty="0">
                <a:solidFill>
                  <a:schemeClr val="tx1"/>
                </a:solidFill>
              </a:rPr>
              <a:t>: LHC, DESY </a:t>
            </a:r>
            <a:r>
              <a:rPr lang="de-DE" b="0" dirty="0" err="1">
                <a:solidFill>
                  <a:schemeClr val="tx1"/>
                </a:solidFill>
              </a:rPr>
              <a:t>data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sources</a:t>
            </a:r>
            <a:r>
              <a:rPr lang="de-DE" b="0" dirty="0">
                <a:solidFill>
                  <a:schemeClr val="tx1"/>
                </a:solidFill>
              </a:rPr>
              <a:t>, European XFEL, </a:t>
            </a:r>
            <a:r>
              <a:rPr lang="de-DE" b="0" dirty="0" err="1">
                <a:solidFill>
                  <a:schemeClr val="tx1"/>
                </a:solidFill>
              </a:rPr>
              <a:t>soon</a:t>
            </a:r>
            <a:r>
              <a:rPr lang="de-DE" b="0" dirty="0">
                <a:solidFill>
                  <a:schemeClr val="tx1"/>
                </a:solidFill>
              </a:rPr>
              <a:t> PETRA IV, …</a:t>
            </a:r>
          </a:p>
          <a:p>
            <a:pPr lvl="6"/>
            <a:endParaRPr lang="de-DE" b="0" dirty="0">
              <a:solidFill>
                <a:schemeClr val="tx1"/>
              </a:solidFill>
            </a:endParaRPr>
          </a:p>
          <a:p>
            <a:pPr lvl="6"/>
            <a:r>
              <a:rPr lang="de-DE" dirty="0"/>
              <a:t>Science City Hamburg Bahrenfeld: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de-DE" b="0" dirty="0">
                <a:solidFill>
                  <a:schemeClr val="tx1"/>
                </a:solidFill>
              </a:rPr>
              <a:t>… in </a:t>
            </a:r>
            <a:r>
              <a:rPr lang="de-DE" b="0" dirty="0" err="1">
                <a:solidFill>
                  <a:schemeClr val="tx1"/>
                </a:solidFill>
              </a:rPr>
              <a:t>terms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of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data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volumes</a:t>
            </a:r>
            <a:r>
              <a:rPr lang="de-DE" b="0" dirty="0">
                <a:solidFill>
                  <a:schemeClr val="tx1"/>
                </a:solidFill>
              </a:rPr>
              <a:t> / </a:t>
            </a:r>
            <a:r>
              <a:rPr lang="de-DE" b="0" dirty="0" err="1">
                <a:solidFill>
                  <a:schemeClr val="tx1"/>
                </a:solidFill>
              </a:rPr>
              <a:t>rates</a:t>
            </a:r>
            <a:r>
              <a:rPr lang="de-DE" b="0" dirty="0">
                <a:solidFill>
                  <a:schemeClr val="tx1"/>
                </a:solidFill>
              </a:rPr>
              <a:t>, AI etc.</a:t>
            </a:r>
          </a:p>
          <a:p>
            <a:pPr lvl="6"/>
            <a:endParaRPr lang="de-DE" dirty="0"/>
          </a:p>
          <a:p>
            <a:pPr lvl="6"/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computing</a:t>
            </a:r>
            <a:r>
              <a:rPr lang="de-DE" dirty="0"/>
              <a:t>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2b (</a:t>
            </a:r>
            <a:r>
              <a:rPr lang="de-DE" dirty="0" err="1"/>
              <a:t>built</a:t>
            </a:r>
            <a:r>
              <a:rPr lang="de-DE" dirty="0"/>
              <a:t> 1972!)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Extension / </a:t>
            </a:r>
            <a:r>
              <a:rPr lang="de-DE" dirty="0" err="1"/>
              <a:t>renovation</a:t>
            </a:r>
            <a:r>
              <a:rPr lang="de-DE" dirty="0"/>
              <a:t> not </a:t>
            </a:r>
            <a:r>
              <a:rPr lang="de-DE" dirty="0" err="1"/>
              <a:t>reasonable</a:t>
            </a:r>
            <a:endParaRPr lang="de-DE" dirty="0"/>
          </a:p>
          <a:p>
            <a:r>
              <a:rPr lang="de-DE" dirty="0">
                <a:sym typeface="Wingdings" pitchFamily="2" charset="2"/>
              </a:rPr>
              <a:t> </a:t>
            </a:r>
            <a:r>
              <a:rPr lang="de-DE" dirty="0" err="1">
                <a:sym typeface="Wingdings" pitchFamily="2" charset="2"/>
              </a:rPr>
              <a:t>Feasibiliity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study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new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compute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centre</a:t>
            </a:r>
            <a:r>
              <a:rPr lang="de-DE" dirty="0">
                <a:sym typeface="Wingdings" pitchFamily="2" charset="2"/>
              </a:rPr>
              <a:t> SCHB on </a:t>
            </a:r>
            <a:r>
              <a:rPr lang="de-DE" dirty="0" err="1">
                <a:sym typeface="Wingdings" pitchFamily="2" charset="2"/>
              </a:rPr>
              <a:t>campus</a:t>
            </a:r>
            <a:endParaRPr lang="de-DE" dirty="0">
              <a:sym typeface="Wingdings" pitchFamily="2" charset="2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7CC7DF-7EA6-558A-FDC1-54BD5F0A1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/>
              <a:t>The New Data </a:t>
            </a:r>
            <a:r>
              <a:rPr lang="de-DE" dirty="0" err="1"/>
              <a:t>Centre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99AD0D-656F-2018-DABA-AA56F1DD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B52B09-A67C-8439-2F5D-523D3A6D0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437264-A168-31A3-5ABC-3A8DDEB9FB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B199021-72F2-1E5C-60EE-9426132B08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976313"/>
            <a:ext cx="11428413" cy="703262"/>
          </a:xfrm>
        </p:spPr>
        <p:txBody>
          <a:bodyPr/>
          <a:lstStyle/>
          <a:p>
            <a:r>
              <a:rPr lang="de-DE" dirty="0" err="1"/>
              <a:t>Taking</a:t>
            </a:r>
            <a:r>
              <a:rPr lang="de-DE" dirty="0"/>
              <a:t> SCHB </a:t>
            </a:r>
            <a:r>
              <a:rPr lang="de-DE" dirty="0" err="1"/>
              <a:t>computing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decades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F118FD-0FA4-1AA8-90BC-821431D0B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40" y="296489"/>
            <a:ext cx="5051810" cy="3365397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70BF7BE-BBD8-346B-3879-616FDE618173}"/>
              </a:ext>
            </a:extLst>
          </p:cNvPr>
          <p:cNvSpPr txBox="1">
            <a:spLocks/>
          </p:cNvSpPr>
          <p:nvPr/>
        </p:nvSpPr>
        <p:spPr>
          <a:xfrm>
            <a:off x="422911" y="4769552"/>
            <a:ext cx="5785602" cy="12937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8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96000" indent="-198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4000" indent="-1620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6"/>
            <a:r>
              <a:rPr lang="de-DE" dirty="0" err="1"/>
              <a:t>Current</a:t>
            </a:r>
            <a:r>
              <a:rPr lang="de-DE" dirty="0"/>
              <a:t> plan and </a:t>
            </a:r>
            <a:r>
              <a:rPr lang="de-DE" dirty="0" err="1"/>
              <a:t>status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joint</a:t>
            </a:r>
            <a:r>
              <a:rPr lang="de-DE" dirty="0"/>
              <a:t> DESY-UHH </a:t>
            </a:r>
            <a:r>
              <a:rPr lang="de-DE" dirty="0" err="1"/>
              <a:t>compute</a:t>
            </a:r>
            <a:r>
              <a:rPr lang="de-DE" dirty="0"/>
              <a:t> </a:t>
            </a:r>
            <a:r>
              <a:rPr lang="de-DE" dirty="0" err="1"/>
              <a:t>centre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Focus on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intense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Bahrenfeld </a:t>
            </a:r>
            <a:r>
              <a:rPr lang="de-DE" dirty="0" err="1"/>
              <a:t>location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Aspiration: AI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northern Germany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Cost</a:t>
            </a:r>
            <a:r>
              <a:rPr lang="de-DE" dirty="0"/>
              <a:t> frame </a:t>
            </a:r>
            <a:r>
              <a:rPr lang="de-DE" dirty="0" err="1"/>
              <a:t>phase</a:t>
            </a:r>
            <a:r>
              <a:rPr lang="de-DE" dirty="0"/>
              <a:t> 1 (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): 96 </a:t>
            </a:r>
            <a:r>
              <a:rPr lang="de-DE" dirty="0" err="1"/>
              <a:t>Mio</a:t>
            </a:r>
            <a:r>
              <a:rPr lang="de-DE" dirty="0"/>
              <a:t> EUR</a:t>
            </a:r>
          </a:p>
        </p:txBody>
      </p:sp>
      <p:pic>
        <p:nvPicPr>
          <p:cNvPr id="17" name="Picture 16" descr="A close-up of a data center&#10;&#10;AI-generated content may be incorrect.">
            <a:extLst>
              <a:ext uri="{FF2B5EF4-FFF2-40B4-BE49-F238E27FC236}">
                <a16:creationId xmlns:a16="http://schemas.microsoft.com/office/drawing/2014/main" id="{B00A487F-86F9-E2CD-50DB-26F88C15C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124" y="4135614"/>
            <a:ext cx="5516826" cy="2142520"/>
          </a:xfrm>
          <a:prstGeom prst="rect">
            <a:avLst/>
          </a:prstGeom>
        </p:spPr>
      </p:pic>
      <p:pic>
        <p:nvPicPr>
          <p:cNvPr id="9" name="Picture 8" descr="A aerial view of a building&#10;&#10;AI-generated content may be incorrect.">
            <a:extLst>
              <a:ext uri="{FF2B5EF4-FFF2-40B4-BE49-F238E27FC236}">
                <a16:creationId xmlns:a16="http://schemas.microsoft.com/office/drawing/2014/main" id="{A14E9E67-BAFB-01B4-A74A-93BA4D832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113" y="1700947"/>
            <a:ext cx="4056743" cy="4727895"/>
          </a:xfrm>
          <a:prstGeom prst="rect">
            <a:avLst/>
          </a:prstGeom>
        </p:spPr>
      </p:pic>
      <p:pic>
        <p:nvPicPr>
          <p:cNvPr id="19" name="Picture 18" descr="A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86FB862D-52D0-EB0F-1307-F02A5CB4A7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463" y="1372764"/>
            <a:ext cx="6365189" cy="319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5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6C4DD5-B245-0E88-B6C1-09078BC99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622D1-D05E-17AE-8581-508DB6D42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Staged</a:t>
            </a:r>
            <a:r>
              <a:rPr lang="de-DE" dirty="0"/>
              <a:t> Approach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EE5ECF-4B11-BFD9-6850-88029040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940765-8253-AD68-7892-561B9C449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B1214C-0BA1-6CC9-DCC3-7098CC70659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24FA0D8-2B2E-ED60-AE31-B80A1056DB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976313"/>
            <a:ext cx="11428413" cy="703262"/>
          </a:xfrm>
        </p:spPr>
        <p:txBody>
          <a:bodyPr/>
          <a:lstStyle/>
          <a:p>
            <a:r>
              <a:rPr lang="de-DE" dirty="0"/>
              <a:t>… </a:t>
            </a:r>
            <a:r>
              <a:rPr lang="de-DE" dirty="0" err="1"/>
              <a:t>allowing</a:t>
            </a:r>
            <a:r>
              <a:rPr lang="de-DE" dirty="0"/>
              <a:t> </a:t>
            </a:r>
            <a:r>
              <a:rPr lang="de-DE" dirty="0" err="1"/>
              <a:t>continued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2</a:t>
            </a:r>
          </a:p>
        </p:txBody>
      </p:sp>
      <p:pic>
        <p:nvPicPr>
          <p:cNvPr id="9" name="Picture 8" descr="A aerial view of a building&#10;&#10;AI-generated content may be incorrect.">
            <a:extLst>
              <a:ext uri="{FF2B5EF4-FFF2-40B4-BE49-F238E27FC236}">
                <a16:creationId xmlns:a16="http://schemas.microsoft.com/office/drawing/2014/main" id="{09BB6291-632D-4509-1A4E-AC94B7EE4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113" y="1700947"/>
            <a:ext cx="4056743" cy="47278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D598855-CA4F-0CDB-A56F-9C15B7E91342}"/>
              </a:ext>
            </a:extLst>
          </p:cNvPr>
          <p:cNvGrpSpPr/>
          <p:nvPr/>
        </p:nvGrpSpPr>
        <p:grpSpPr>
          <a:xfrm>
            <a:off x="3447730" y="1424745"/>
            <a:ext cx="3717797" cy="4723376"/>
            <a:chOff x="0" y="1274845"/>
            <a:chExt cx="3717797" cy="47233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FF2E5BB-C173-9951-9994-B7A5D99D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696" r="60816" b="30395"/>
            <a:stretch>
              <a:fillRect/>
            </a:stretch>
          </p:blipFill>
          <p:spPr>
            <a:xfrm>
              <a:off x="0" y="1770993"/>
              <a:ext cx="3717797" cy="422722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55206C-D917-33CA-279A-F6D9F3FAAA34}"/>
                </a:ext>
              </a:extLst>
            </p:cNvPr>
            <p:cNvSpPr txBox="1"/>
            <p:nvPr/>
          </p:nvSpPr>
          <p:spPr>
            <a:xfrm>
              <a:off x="488170" y="1274845"/>
              <a:ext cx="2741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Original one-building plan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3958C75-5F15-BA30-5CE5-95DBC3A425B4}"/>
              </a:ext>
            </a:extLst>
          </p:cNvPr>
          <p:cNvGrpSpPr/>
          <p:nvPr/>
        </p:nvGrpSpPr>
        <p:grpSpPr>
          <a:xfrm>
            <a:off x="4173678" y="1433579"/>
            <a:ext cx="7973346" cy="4771273"/>
            <a:chOff x="2179994" y="1433579"/>
            <a:chExt cx="7973346" cy="477127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D59A28-0B15-3D8C-9C8A-BED470DD3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0035" r="3810" b="50000"/>
            <a:stretch>
              <a:fillRect/>
            </a:stretch>
          </p:blipFill>
          <p:spPr>
            <a:xfrm>
              <a:off x="4610239" y="1998263"/>
              <a:ext cx="5543101" cy="34406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ACA193-1FA8-A595-0B8F-21D71EE19554}"/>
                </a:ext>
              </a:extLst>
            </p:cNvPr>
            <p:cNvSpPr txBox="1"/>
            <p:nvPr/>
          </p:nvSpPr>
          <p:spPr>
            <a:xfrm>
              <a:off x="5479668" y="1433579"/>
              <a:ext cx="3487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Phased Ansatz with two buildings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5A4F6-EB53-5872-4379-AD5AF4E6CC69}"/>
                </a:ext>
              </a:extLst>
            </p:cNvPr>
            <p:cNvSpPr txBox="1"/>
            <p:nvPr/>
          </p:nvSpPr>
          <p:spPr>
            <a:xfrm>
              <a:off x="2179994" y="5558521"/>
              <a:ext cx="7045377" cy="64633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adjust to the development of the needs from the main users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Separate into more manageable chunks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EDB2C6D-9769-A0FB-3CD3-FCB8D78D3373}"/>
              </a:ext>
            </a:extLst>
          </p:cNvPr>
          <p:cNvSpPr txBox="1"/>
          <p:nvPr/>
        </p:nvSpPr>
        <p:spPr>
          <a:xfrm>
            <a:off x="276239" y="1348800"/>
            <a:ext cx="330909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Area </a:t>
            </a:r>
          </a:p>
          <a:p>
            <a:r>
              <a:rPr lang="en-US" sz="1500" dirty="0"/>
              <a:t>Old: 		2000 m</a:t>
            </a:r>
            <a:r>
              <a:rPr lang="en-US" sz="1500" baseline="30000" dirty="0"/>
              <a:t>2</a:t>
            </a:r>
          </a:p>
          <a:p>
            <a:r>
              <a:rPr lang="en-US" sz="1500" dirty="0"/>
              <a:t>New phase 1: 	~10.000 m</a:t>
            </a:r>
            <a:r>
              <a:rPr lang="en-US" sz="1500" baseline="30000" dirty="0"/>
              <a:t>2</a:t>
            </a:r>
          </a:p>
          <a:p>
            <a:r>
              <a:rPr lang="en-US" sz="1500" dirty="0"/>
              <a:t>New phase 2: 	~15.000 m</a:t>
            </a:r>
            <a:r>
              <a:rPr lang="en-US" sz="1500" baseline="30000" dirty="0"/>
              <a:t>2</a:t>
            </a:r>
          </a:p>
          <a:p>
            <a:endParaRPr lang="en-US" sz="1500" dirty="0"/>
          </a:p>
          <a:p>
            <a:r>
              <a:rPr lang="en-US" sz="1500" b="1" dirty="0">
                <a:solidFill>
                  <a:schemeClr val="accent1"/>
                </a:solidFill>
              </a:rPr>
              <a:t>Energy consumption</a:t>
            </a:r>
          </a:p>
          <a:p>
            <a:r>
              <a:rPr lang="en-US" sz="1500" dirty="0"/>
              <a:t>Old: 		1.5 MW</a:t>
            </a:r>
          </a:p>
          <a:p>
            <a:r>
              <a:rPr lang="en-US" sz="1500" dirty="0"/>
              <a:t>New phase 1: 	4.0 MW</a:t>
            </a:r>
          </a:p>
          <a:p>
            <a:r>
              <a:rPr lang="en-US" sz="1500" dirty="0"/>
              <a:t>New phase 2:	16.0 MW</a:t>
            </a:r>
          </a:p>
          <a:p>
            <a:r>
              <a:rPr lang="en-US" sz="1500" b="1" dirty="0"/>
              <a:t>New PUE = 1.158!</a:t>
            </a:r>
          </a:p>
          <a:p>
            <a:endParaRPr lang="en-US" sz="1500" dirty="0"/>
          </a:p>
          <a:p>
            <a:r>
              <a:rPr lang="en-US" sz="1500" b="1" dirty="0">
                <a:solidFill>
                  <a:schemeClr val="accent1"/>
                </a:solidFill>
              </a:rPr>
              <a:t>Invest: </a:t>
            </a:r>
          </a:p>
          <a:p>
            <a:r>
              <a:rPr lang="en-US" sz="1500" dirty="0"/>
              <a:t>Phase 1: 	96.49 Mio EUR		19200 EUR/kWh</a:t>
            </a:r>
          </a:p>
          <a:p>
            <a:r>
              <a:rPr lang="en-US" sz="1500" dirty="0"/>
              <a:t>Phase 2: 	138.8 Mio EUR		8697 EUR/kWh</a:t>
            </a:r>
          </a:p>
          <a:p>
            <a:pPr algn="r"/>
            <a:endParaRPr lang="en-US" sz="1500" dirty="0"/>
          </a:p>
          <a:p>
            <a:r>
              <a:rPr lang="en-US" sz="1500" b="1" dirty="0">
                <a:solidFill>
                  <a:schemeClr val="accent1"/>
                </a:solidFill>
              </a:rPr>
              <a:t>Operation costs / year </a:t>
            </a:r>
            <a:r>
              <a:rPr lang="en-US" sz="1500" dirty="0"/>
              <a:t>(100% IT </a:t>
            </a:r>
            <a:br>
              <a:rPr lang="en-US" sz="1500" dirty="0"/>
            </a:br>
            <a:r>
              <a:rPr lang="en-US" sz="1500" dirty="0"/>
              <a:t>usage, phase 2, 2025 cost base)</a:t>
            </a:r>
          </a:p>
          <a:p>
            <a:r>
              <a:rPr lang="en-US" sz="1500" dirty="0"/>
              <a:t>0.3 EUR/kWh: 	52 Mio EUR</a:t>
            </a:r>
          </a:p>
          <a:p>
            <a:r>
              <a:rPr lang="en-US" sz="1500" dirty="0"/>
              <a:t>0.15 EUR/kWh: 	28 Mio EUR</a:t>
            </a:r>
            <a:br>
              <a:rPr lang="en-US" sz="1500" dirty="0"/>
            </a:br>
            <a:r>
              <a:rPr lang="en-US" sz="1500" dirty="0"/>
              <a:t>		(DESY price)</a:t>
            </a:r>
          </a:p>
        </p:txBody>
      </p:sp>
    </p:spTree>
    <p:extLst>
      <p:ext uri="{BB962C8B-B14F-4D97-AF65-F5344CB8AC3E}">
        <p14:creationId xmlns:p14="http://schemas.microsoft.com/office/powerpoint/2010/main" val="176537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5D44C-592C-E9E3-B1D4-9DB704346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88836-AA07-6E7E-3FB8-CD9BCC43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Staged</a:t>
            </a:r>
            <a:r>
              <a:rPr lang="de-DE" dirty="0"/>
              <a:t> Approach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B59B13-6533-1C74-AA01-808F92CDBB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7850E3-8153-E40A-85B4-C98E8E7C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BF7DD0-5D51-785E-13F4-3789FC4CB62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6DEE7F6-90A9-4293-60B6-E46DAC82CC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976313"/>
            <a:ext cx="11428413" cy="703262"/>
          </a:xfrm>
        </p:spPr>
        <p:txBody>
          <a:bodyPr/>
          <a:lstStyle/>
          <a:p>
            <a:r>
              <a:rPr lang="de-DE" dirty="0"/>
              <a:t>… </a:t>
            </a:r>
            <a:r>
              <a:rPr lang="de-DE" dirty="0" err="1"/>
              <a:t>allowing</a:t>
            </a:r>
            <a:r>
              <a:rPr lang="de-DE" dirty="0"/>
              <a:t> </a:t>
            </a:r>
            <a:r>
              <a:rPr lang="de-DE" dirty="0" err="1"/>
              <a:t>continued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2</a:t>
            </a:r>
          </a:p>
        </p:txBody>
      </p:sp>
      <p:pic>
        <p:nvPicPr>
          <p:cNvPr id="9" name="Picture 8" descr="A aerial view of a building&#10;&#10;AI-generated content may be incorrect.">
            <a:extLst>
              <a:ext uri="{FF2B5EF4-FFF2-40B4-BE49-F238E27FC236}">
                <a16:creationId xmlns:a16="http://schemas.microsoft.com/office/drawing/2014/main" id="{11499A9F-CB4C-2B7C-4662-38DBD9C7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113" y="1700947"/>
            <a:ext cx="4056743" cy="47278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CE8B981-A1FA-12A7-07BC-75D8FCB32575}"/>
              </a:ext>
            </a:extLst>
          </p:cNvPr>
          <p:cNvGrpSpPr/>
          <p:nvPr/>
        </p:nvGrpSpPr>
        <p:grpSpPr>
          <a:xfrm>
            <a:off x="3447730" y="1424745"/>
            <a:ext cx="3717797" cy="4723376"/>
            <a:chOff x="0" y="1274845"/>
            <a:chExt cx="3717797" cy="47233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12647B-B843-AE49-2CE2-7608A6328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696" r="60816" b="30395"/>
            <a:stretch>
              <a:fillRect/>
            </a:stretch>
          </p:blipFill>
          <p:spPr>
            <a:xfrm>
              <a:off x="0" y="1770993"/>
              <a:ext cx="3717797" cy="422722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4EAA2F-9FDD-42AA-4939-4DA655059E1B}"/>
                </a:ext>
              </a:extLst>
            </p:cNvPr>
            <p:cNvSpPr txBox="1"/>
            <p:nvPr/>
          </p:nvSpPr>
          <p:spPr>
            <a:xfrm>
              <a:off x="488170" y="1274845"/>
              <a:ext cx="27414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Original one-building plan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C91280-D645-E2A7-CFBD-0A2663047267}"/>
              </a:ext>
            </a:extLst>
          </p:cNvPr>
          <p:cNvGrpSpPr/>
          <p:nvPr/>
        </p:nvGrpSpPr>
        <p:grpSpPr>
          <a:xfrm>
            <a:off x="4173678" y="1437059"/>
            <a:ext cx="7045377" cy="4767793"/>
            <a:chOff x="2179994" y="1437059"/>
            <a:chExt cx="7045377" cy="476779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CFDE3A-064E-6B90-357E-6A0CFCF06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0035" r="3810" b="50000"/>
            <a:stretch>
              <a:fillRect/>
            </a:stretch>
          </p:blipFill>
          <p:spPr>
            <a:xfrm>
              <a:off x="2937177" y="1898723"/>
              <a:ext cx="5543101" cy="34406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14BD51-C957-7D45-28DA-1C8A4AAA181C}"/>
                </a:ext>
              </a:extLst>
            </p:cNvPr>
            <p:cNvSpPr txBox="1"/>
            <p:nvPr/>
          </p:nvSpPr>
          <p:spPr>
            <a:xfrm>
              <a:off x="3762335" y="1437059"/>
              <a:ext cx="3487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Phased Ansatz with two buildings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13D057-C672-7333-BF44-ED8487DCC022}"/>
                </a:ext>
              </a:extLst>
            </p:cNvPr>
            <p:cNvSpPr txBox="1"/>
            <p:nvPr/>
          </p:nvSpPr>
          <p:spPr>
            <a:xfrm>
              <a:off x="2179994" y="5558521"/>
              <a:ext cx="7045377" cy="646331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adjust to the development of the needs from the main users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Separate into more manageable chunks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E46B2F-CA6A-FEA2-44CC-F84C24BA76BF}"/>
              </a:ext>
            </a:extLst>
          </p:cNvPr>
          <p:cNvSpPr txBox="1"/>
          <p:nvPr/>
        </p:nvSpPr>
        <p:spPr>
          <a:xfrm>
            <a:off x="650312" y="1958404"/>
            <a:ext cx="33090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accent1"/>
                </a:solidFill>
              </a:rPr>
              <a:t>Area </a:t>
            </a:r>
          </a:p>
          <a:p>
            <a:r>
              <a:rPr lang="en-US" sz="1500" dirty="0"/>
              <a:t>Old: 		2000 m</a:t>
            </a:r>
            <a:r>
              <a:rPr lang="en-US" sz="1500" baseline="30000" dirty="0"/>
              <a:t>2</a:t>
            </a:r>
          </a:p>
          <a:p>
            <a:r>
              <a:rPr lang="en-US" sz="1500" dirty="0"/>
              <a:t>New phase 1: 	~10.000 m</a:t>
            </a:r>
            <a:r>
              <a:rPr lang="en-US" sz="1500" baseline="30000" dirty="0"/>
              <a:t>2</a:t>
            </a:r>
          </a:p>
          <a:p>
            <a:r>
              <a:rPr lang="en-US" sz="1500" dirty="0"/>
              <a:t>New phase 2: 	~15.000 m</a:t>
            </a:r>
            <a:r>
              <a:rPr lang="en-US" sz="1500" baseline="30000" dirty="0"/>
              <a:t>2</a:t>
            </a:r>
          </a:p>
          <a:p>
            <a:endParaRPr lang="en-US" sz="1500" dirty="0"/>
          </a:p>
          <a:p>
            <a:r>
              <a:rPr lang="en-US" sz="1500" b="1" dirty="0">
                <a:solidFill>
                  <a:schemeClr val="accent1"/>
                </a:solidFill>
              </a:rPr>
              <a:t>Energy consumption</a:t>
            </a:r>
          </a:p>
          <a:p>
            <a:r>
              <a:rPr lang="en-US" sz="1500" dirty="0"/>
              <a:t>Old: 		1.5 MW</a:t>
            </a:r>
          </a:p>
          <a:p>
            <a:r>
              <a:rPr lang="en-US" sz="1500" dirty="0"/>
              <a:t>New phase 1: 	4.0 MW</a:t>
            </a:r>
          </a:p>
          <a:p>
            <a:r>
              <a:rPr lang="en-US" sz="1500" dirty="0"/>
              <a:t>New phase 2:	16.0 MW</a:t>
            </a:r>
          </a:p>
          <a:p>
            <a:endParaRPr lang="en-US" sz="1500" dirty="0"/>
          </a:p>
          <a:p>
            <a:r>
              <a:rPr lang="en-US" sz="1500" b="1" dirty="0">
                <a:solidFill>
                  <a:schemeClr val="accent1"/>
                </a:solidFill>
              </a:rPr>
              <a:t>Invest: </a:t>
            </a:r>
          </a:p>
          <a:p>
            <a:r>
              <a:rPr lang="en-US" sz="1500" dirty="0"/>
              <a:t>Roughly 100 Mio EUR for phase 1</a:t>
            </a:r>
          </a:p>
          <a:p>
            <a:pPr algn="r"/>
            <a:endParaRPr lang="en-US" sz="1500" dirty="0"/>
          </a:p>
          <a:p>
            <a:r>
              <a:rPr lang="en-US" sz="1500" b="1" dirty="0">
                <a:solidFill>
                  <a:schemeClr val="accent1"/>
                </a:solidFill>
              </a:rPr>
              <a:t>Operation costs / year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Depending on electricity prices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28-52 Mio</a:t>
            </a:r>
          </a:p>
        </p:txBody>
      </p:sp>
    </p:spTree>
    <p:extLst>
      <p:ext uri="{BB962C8B-B14F-4D97-AF65-F5344CB8AC3E}">
        <p14:creationId xmlns:p14="http://schemas.microsoft.com/office/powerpoint/2010/main" val="20471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60F5E-D34F-7EB8-9929-097549F19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5B582D-13CB-62D6-91F5-233E310E8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10" y="1428000"/>
            <a:ext cx="6052457" cy="3697200"/>
          </a:xfrm>
        </p:spPr>
        <p:txBody>
          <a:bodyPr/>
          <a:lstStyle/>
          <a:p>
            <a:pPr lvl="6"/>
            <a:r>
              <a:rPr lang="de-DE" dirty="0" err="1"/>
              <a:t>Centre</a:t>
            </a:r>
            <a:r>
              <a:rPr lang="de-DE" dirty="0"/>
              <a:t> in </a:t>
            </a:r>
            <a:r>
              <a:rPr lang="de-DE" dirty="0" err="1"/>
              <a:t>existence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</a:p>
          <a:p>
            <a:pPr marL="285750" lvl="6" indent="-285750">
              <a:buFont typeface="Arial" panose="020B0604020202020204" pitchFamily="34" charset="0"/>
              <a:buChar char="•"/>
            </a:pPr>
            <a:r>
              <a:rPr lang="de-DE" b="0" dirty="0" err="1">
                <a:solidFill>
                  <a:schemeClr val="tx1"/>
                </a:solidFill>
              </a:rPr>
              <a:t>Centre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established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as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centre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of</a:t>
            </a:r>
            <a:r>
              <a:rPr lang="de-DE" b="0" dirty="0">
                <a:solidFill>
                  <a:schemeClr val="tx1"/>
                </a:solidFill>
              </a:rPr>
              <a:t> excellence and </a:t>
            </a:r>
            <a:r>
              <a:rPr lang="de-DE" b="0" dirty="0" err="1">
                <a:solidFill>
                  <a:schemeClr val="tx1"/>
                </a:solidFill>
              </a:rPr>
              <a:t>meeting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point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of</a:t>
            </a:r>
            <a:r>
              <a:rPr lang="de-DE" b="0" dirty="0">
                <a:solidFill>
                  <a:schemeClr val="tx1"/>
                </a:solidFill>
              </a:rPr>
              <a:t> DESY + UHH </a:t>
            </a:r>
            <a:r>
              <a:rPr lang="de-DE" b="0" dirty="0" err="1">
                <a:solidFill>
                  <a:schemeClr val="tx1"/>
                </a:solidFill>
              </a:rPr>
              <a:t>theorists</a:t>
            </a:r>
            <a:r>
              <a:rPr lang="de-DE" b="0" dirty="0">
                <a:solidFill>
                  <a:schemeClr val="tx1"/>
                </a:solidFill>
              </a:rPr>
              <a:t> and </a:t>
            </a:r>
            <a:r>
              <a:rPr lang="de-DE" b="0" dirty="0" err="1">
                <a:solidFill>
                  <a:schemeClr val="tx1"/>
                </a:solidFill>
              </a:rPr>
              <a:t>guests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with</a:t>
            </a:r>
            <a:r>
              <a:rPr lang="de-DE" b="0" dirty="0">
                <a:solidFill>
                  <a:schemeClr val="tx1"/>
                </a:solidFill>
              </a:rPr>
              <a:t> strong </a:t>
            </a:r>
            <a:r>
              <a:rPr lang="de-DE" b="0" dirty="0" err="1">
                <a:solidFill>
                  <a:schemeClr val="tx1"/>
                </a:solidFill>
              </a:rPr>
              <a:t>scientific</a:t>
            </a:r>
            <a:r>
              <a:rPr lang="de-DE" b="0" dirty="0">
                <a:solidFill>
                  <a:schemeClr val="tx1"/>
                </a:solidFill>
              </a:rPr>
              <a:t> </a:t>
            </a:r>
            <a:r>
              <a:rPr lang="de-DE" b="0" dirty="0" err="1">
                <a:solidFill>
                  <a:schemeClr val="tx1"/>
                </a:solidFill>
              </a:rPr>
              <a:t>programme</a:t>
            </a:r>
            <a:endParaRPr lang="de-DE" b="0" dirty="0">
              <a:solidFill>
                <a:schemeClr val="tx1"/>
              </a:solidFill>
            </a:endParaRPr>
          </a:p>
          <a:p>
            <a:pPr lvl="6"/>
            <a:endParaRPr lang="de-DE" b="0" dirty="0">
              <a:solidFill>
                <a:schemeClr val="tx1"/>
              </a:solidFill>
            </a:endParaRPr>
          </a:p>
          <a:p>
            <a:pPr lvl="6"/>
            <a:r>
              <a:rPr lang="de-DE" dirty="0"/>
              <a:t>Goal: </a:t>
            </a:r>
            <a:r>
              <a:rPr lang="de-DE" dirty="0" err="1"/>
              <a:t>building</a:t>
            </a:r>
            <a:r>
              <a:rPr lang="de-DE" dirty="0"/>
              <a:t> = </a:t>
            </a:r>
            <a:r>
              <a:rPr lang="de-DE" dirty="0" err="1"/>
              <a:t>surroundings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foster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exchange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Planning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10 </a:t>
            </a:r>
            <a:r>
              <a:rPr lang="de-DE" dirty="0" err="1"/>
              <a:t>years</a:t>
            </a:r>
            <a:r>
              <a:rPr lang="de-DE" dirty="0"/>
              <a:t>, </a:t>
            </a:r>
            <a:r>
              <a:rPr lang="de-DE" dirty="0" err="1"/>
              <a:t>numerous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initially</a:t>
            </a:r>
            <a:r>
              <a:rPr lang="de-DE" dirty="0"/>
              <a:t>) a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on </a:t>
            </a:r>
            <a:r>
              <a:rPr lang="de-DE" dirty="0" err="1"/>
              <a:t>campus</a:t>
            </a:r>
            <a:r>
              <a:rPr lang="de-DE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Goal: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theory</a:t>
            </a:r>
            <a:r>
              <a:rPr lang="de-DE" dirty="0"/>
              <a:t>, </a:t>
            </a:r>
            <a:r>
              <a:rPr lang="de-DE" dirty="0" err="1"/>
              <a:t>room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discussions</a:t>
            </a:r>
            <a:r>
              <a:rPr lang="de-DE" dirty="0"/>
              <a:t> </a:t>
            </a:r>
            <a:r>
              <a:rPr lang="de-DE"/>
              <a:t>and seminars</a:t>
            </a:r>
            <a:r>
              <a:rPr lang="de-DE" dirty="0"/>
              <a:t>, </a:t>
            </a:r>
            <a:r>
              <a:rPr lang="de-DE" dirty="0" err="1"/>
              <a:t>room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guest</a:t>
            </a:r>
            <a:r>
              <a:rPr lang="de-DE" dirty="0"/>
              <a:t>. / </a:t>
            </a:r>
            <a:r>
              <a:rPr lang="de-DE" dirty="0" err="1"/>
              <a:t>visitor</a:t>
            </a:r>
            <a:r>
              <a:rPr lang="de-DE" dirty="0"/>
              <a:t> </a:t>
            </a:r>
            <a:r>
              <a:rPr lang="de-DE" dirty="0" err="1"/>
              <a:t>programme</a:t>
            </a:r>
            <a:endParaRPr lang="de-DE" dirty="0"/>
          </a:p>
          <a:p>
            <a:endParaRPr lang="de-DE" dirty="0"/>
          </a:p>
          <a:p>
            <a:pPr lvl="6"/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Rental and </a:t>
            </a:r>
            <a:r>
              <a:rPr lang="de-DE" dirty="0" err="1"/>
              <a:t>renovation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„Doppel-H“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campus</a:t>
            </a:r>
            <a:r>
              <a:rPr lang="de-DE" dirty="0"/>
              <a:t> </a:t>
            </a:r>
            <a:r>
              <a:rPr lang="de-DE" dirty="0" err="1"/>
              <a:t>Planning</a:t>
            </a:r>
            <a:r>
              <a:rPr lang="de-DE" dirty="0"/>
              <a:t> DESY-UHH </a:t>
            </a:r>
            <a:r>
              <a:rPr lang="de-DE" dirty="0" err="1"/>
              <a:t>concluded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Discussions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City </a:t>
            </a:r>
            <a:r>
              <a:rPr lang="de-DE" dirty="0" err="1"/>
              <a:t>of</a:t>
            </a:r>
            <a:r>
              <a:rPr lang="de-DE" dirty="0"/>
              <a:t> Hamburg </a:t>
            </a:r>
            <a:br>
              <a:rPr lang="de-DE" dirty="0"/>
            </a:b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rental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ongoing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Expectation</a:t>
            </a:r>
            <a:r>
              <a:rPr lang="de-DE" dirty="0"/>
              <a:t>: Moving </a:t>
            </a:r>
            <a:r>
              <a:rPr lang="de-DE" dirty="0" err="1"/>
              <a:t>to</a:t>
            </a:r>
            <a:r>
              <a:rPr lang="de-DE" dirty="0"/>
              <a:t> Doppel-H in 2 </a:t>
            </a:r>
            <a:r>
              <a:rPr lang="de-DE" dirty="0" err="1"/>
              <a:t>years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8D92F3-67E8-4CB5-FE3A-8DA70697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24000"/>
            <a:ext cx="11428412" cy="651946"/>
          </a:xfrm>
        </p:spPr>
        <p:txBody>
          <a:bodyPr/>
          <a:lstStyle/>
          <a:p>
            <a:r>
              <a:rPr lang="de-DE" dirty="0"/>
              <a:t>The Wolfgang Pauli </a:t>
            </a:r>
            <a:r>
              <a:rPr lang="de-DE" dirty="0" err="1"/>
              <a:t>Centre</a:t>
            </a:r>
            <a:r>
              <a:rPr lang="de-DE" dirty="0"/>
              <a:t> (WPC)</a:t>
            </a:r>
            <a:endParaRPr lang="de-DE" dirty="0">
              <a:solidFill>
                <a:srgbClr val="EB6E0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35F0134-61C4-C7D4-DBFB-039E6ED1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39378" y="6475413"/>
            <a:ext cx="1273175" cy="162000"/>
          </a:xfrm>
        </p:spPr>
        <p:txBody>
          <a:bodyPr/>
          <a:lstStyle/>
          <a:p>
            <a:r>
              <a:rPr lang="en-US"/>
              <a:t>11 Nov 2025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7A5D43-761C-EB06-3F18-A9CA03B9B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475413"/>
            <a:ext cx="455612" cy="162000"/>
          </a:xfrm>
        </p:spPr>
        <p:txBody>
          <a:bodyPr/>
          <a:lstStyle/>
          <a:p>
            <a:fld id="{BE7504E0-22A4-4CE4-B523-ED0996D374BF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C9020E-B732-0B37-158C-518373C9F4F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166602" y="6475413"/>
            <a:ext cx="4627128" cy="162000"/>
          </a:xfrm>
        </p:spPr>
        <p:txBody>
          <a:bodyPr/>
          <a:lstStyle/>
          <a:p>
            <a:r>
              <a:rPr lang="de-DE"/>
              <a:t>Infrastructures in FH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1A1FE07B-E298-619A-28CF-62C8257A79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976313"/>
            <a:ext cx="11428413" cy="703262"/>
          </a:xfrm>
        </p:spPr>
        <p:txBody>
          <a:bodyPr/>
          <a:lstStyle/>
          <a:p>
            <a:r>
              <a:rPr lang="de-DE" dirty="0"/>
              <a:t>An </a:t>
            </a:r>
            <a:r>
              <a:rPr lang="de-DE" dirty="0" err="1"/>
              <a:t>interdisciplinary</a:t>
            </a:r>
            <a:r>
              <a:rPr lang="de-DE" dirty="0"/>
              <a:t>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theoretical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in Hamburg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9E79AF0-8ADB-1658-1EE0-214167935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072" y="0"/>
            <a:ext cx="1501458" cy="144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1DB4E6-1DB1-FE06-6C51-2C6F937AC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319" y="1618736"/>
            <a:ext cx="5272058" cy="2378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F06FBE-8B01-7D99-A6AD-CA75100C6D5C}"/>
              </a:ext>
            </a:extLst>
          </p:cNvPr>
          <p:cNvSpPr txBox="1"/>
          <p:nvPr/>
        </p:nvSpPr>
        <p:spPr>
          <a:xfrm>
            <a:off x="7136182" y="4571455"/>
            <a:ext cx="4490332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WPC building requirements in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DESY	116 persons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UHH	81 persons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WPC: 46 persons (guests, admin, etc.)</a:t>
            </a:r>
          </a:p>
        </p:txBody>
      </p:sp>
    </p:spTree>
    <p:extLst>
      <p:ext uri="{BB962C8B-B14F-4D97-AF65-F5344CB8AC3E}">
        <p14:creationId xmlns:p14="http://schemas.microsoft.com/office/powerpoint/2010/main" val="1819414781"/>
      </p:ext>
    </p:extLst>
  </p:cSld>
  <p:clrMapOvr>
    <a:masterClrMapping/>
  </p:clrMapOvr>
</p:sld>
</file>

<file path=ppt/theme/theme1.xml><?xml version="1.0" encoding="utf-8"?>
<a:theme xmlns:a="http://schemas.openxmlformats.org/drawingml/2006/main" name="DESY Master">
  <a:themeElements>
    <a:clrScheme name="Office">
      <a:dk1>
        <a:srgbClr val="000000"/>
      </a:dk1>
      <a:lt1>
        <a:srgbClr val="FFFFFF"/>
      </a:lt1>
      <a:dk2>
        <a:srgbClr val="009FDF"/>
      </a:dk2>
      <a:lt2>
        <a:srgbClr val="EAF1F4"/>
      </a:lt2>
      <a:accent1>
        <a:srgbClr val="007BC8"/>
      </a:accent1>
      <a:accent2>
        <a:srgbClr val="003A57"/>
      </a:accent2>
      <a:accent3>
        <a:srgbClr val="008938"/>
      </a:accent3>
      <a:accent4>
        <a:srgbClr val="005A5A"/>
      </a:accent4>
      <a:accent5>
        <a:srgbClr val="D2006E"/>
      </a:accent5>
      <a:accent6>
        <a:srgbClr val="50509B"/>
      </a:accent6>
      <a:hlink>
        <a:srgbClr val="007BC8"/>
      </a:hlink>
      <a:folHlink>
        <a:srgbClr val="007BC8"/>
      </a:folHlink>
    </a:clrScheme>
    <a:fontScheme name="Desy Master 2024">
      <a:majorFont>
        <a:latin typeface="DesySans Office Cn Medium"/>
        <a:ea typeface=""/>
        <a:cs typeface=""/>
      </a:majorFont>
      <a:minorFont>
        <a:latin typeface="Desy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Orange">
      <a:srgbClr val="EB6E0F"/>
    </a:custClr>
    <a:custClr name="Dunkelblau">
      <a:srgbClr val="00233C"/>
    </a:custClr>
  </a:custClrLst>
  <a:extLst>
    <a:ext uri="{05A4C25C-085E-4340-85A3-A5531E510DB2}">
      <thm15:themeFamily xmlns:thm15="http://schemas.microsoft.com/office/thememl/2012/main" name="DESY-PPT-Master_05_2025" id="{E4DAE04C-5CDC-A345-B787-CC326890C53D}" vid="{8A6E42BB-B41F-9E4C-9326-0CF3BCF0168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 Master</Template>
  <TotalTime>5509</TotalTime>
  <Words>1435</Words>
  <Application>Microsoft Macintosh PowerPoint</Application>
  <PresentationFormat>Widescreen</PresentationFormat>
  <Paragraphs>213</Paragraphs>
  <Slides>14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Wingdings</vt:lpstr>
      <vt:lpstr>DesySans Office Cn Regular</vt:lpstr>
      <vt:lpstr>DesySans Office Cn Heavy</vt:lpstr>
      <vt:lpstr>DesySans Office Cn Medium</vt:lpstr>
      <vt:lpstr>Symbol</vt:lpstr>
      <vt:lpstr>Arial</vt:lpstr>
      <vt:lpstr>DesySans Office</vt:lpstr>
      <vt:lpstr>DesySans Office Cn Bold</vt:lpstr>
      <vt:lpstr>Wingdings 3</vt:lpstr>
      <vt:lpstr>Calibri</vt:lpstr>
      <vt:lpstr>DESY Master</vt:lpstr>
      <vt:lpstr>Development of FH Infrastructures</vt:lpstr>
      <vt:lpstr>The Detector Assembly Facility (DAF)</vt:lpstr>
      <vt:lpstr>Detector Assembly Facility</vt:lpstr>
      <vt:lpstr>Building 2,  the New Data Centre and  the Wolfgang Pauli Centre</vt:lpstr>
      <vt:lpstr>B2: Status and Options</vt:lpstr>
      <vt:lpstr>The New Data Centre</vt:lpstr>
      <vt:lpstr>A Staged Approach</vt:lpstr>
      <vt:lpstr>A Staged Approach</vt:lpstr>
      <vt:lpstr>The Wolfgang Pauli Centre (WPC)</vt:lpstr>
      <vt:lpstr>The Test Beam Facility</vt:lpstr>
      <vt:lpstr>Test Beam Facility Status</vt:lpstr>
      <vt:lpstr>Test Beam Facility Future</vt:lpstr>
      <vt:lpstr>Test Beam Facility Future: Options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Schorner</dc:creator>
  <cp:lastModifiedBy>Thomas Schorner</cp:lastModifiedBy>
  <cp:revision>37</cp:revision>
  <dcterms:created xsi:type="dcterms:W3CDTF">2025-10-05T18:15:13Z</dcterms:created>
  <dcterms:modified xsi:type="dcterms:W3CDTF">2025-11-10T17:06:03Z</dcterms:modified>
</cp:coreProperties>
</file>