
<file path=[Content_Types].xml><?xml version="1.0" encoding="utf-8"?>
<Types xmlns="http://schemas.openxmlformats.org/package/2006/content-types">
  <Default Extension="emf" ContentType="image/x-emf"/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3"/>
    <p:sldId id="257" r:id="rId4"/>
    <p:sldId id="264" r:id="rId5"/>
    <p:sldId id="272" r:id="rId6"/>
    <p:sldId id="259" r:id="rId7"/>
    <p:sldId id="275" r:id="rId8"/>
    <p:sldId id="265" r:id="rId9"/>
  </p:sldIdLst>
  <p:sldSz cx="12192000" cy="6858000"/>
  <p:notesSz cx="12192000" cy="68580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15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9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6905979" y="0"/>
            <a:ext cx="52832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900"/>
            </a:lvl1pPr>
          </a:lstStyle>
          <a:p>
            <a:fld id="{696C064A-D61B-4B21-B757-51A9B82445B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52832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905979" y="6513910"/>
            <a:ext cx="52832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/>
            </a:lvl1pPr>
          </a:lstStyle>
          <a:p>
            <a:fld id="{50305E07-67EA-4042-A3F6-853A8AD8D20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979" y="0"/>
            <a:ext cx="52832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52832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979" y="6513910"/>
            <a:ext cx="52832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612000" y="1120776"/>
            <a:ext cx="8039624" cy="1050925"/>
          </a:xfrm>
        </p:spPr>
        <p:txBody>
          <a:bodyPr anchor="b"/>
          <a:lstStyle>
            <a:lvl1pPr algn="l">
              <a:defRPr sz="28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623889" y="2583180"/>
            <a:ext cx="8039624" cy="3330258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pic>
        <p:nvPicPr>
          <p:cNvPr id="7" name="Grafik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10144125" y="771527"/>
            <a:ext cx="1423988" cy="1422341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 bwMode="auto">
          <a:xfrm>
            <a:off x="623888" y="6413956"/>
            <a:ext cx="2275200" cy="120448"/>
          </a:xfrm>
          <a:prstGeom prst="rect">
            <a:avLst/>
          </a:prstGeom>
        </p:spPr>
      </p:pic>
      <p:pic>
        <p:nvPicPr>
          <p:cNvPr id="12" name="Picture 11" descr="Helmholtz-Logo-Blue-RGB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930130" y="4438650"/>
            <a:ext cx="1852941" cy="252000"/>
          </a:xfrm>
          <a:prstGeom prst="rect">
            <a:avLst/>
          </a:prstGeom>
        </p:spPr>
      </p:pic>
      <p:pic>
        <p:nvPicPr>
          <p:cNvPr id="4" name="Picture 3" descr="DESY_logo_3C_web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144125" y="2564130"/>
            <a:ext cx="1423670" cy="142367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PhAnim="0" userDrawn="1">
  <p:cSld name="Title, Picture,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 bwMode="auto">
          <a:xfrm>
            <a:off x="623888" y="2024063"/>
            <a:ext cx="8101013" cy="3889375"/>
          </a:xfrm>
          <a:prstGeom prst="rect">
            <a:avLst/>
          </a:prstGeom>
          <a:noFill/>
        </p:spPr>
        <p:txBody>
          <a:bodyPr anchor="ctr"/>
          <a:lstStyle>
            <a:lvl1pPr marL="0" indent="0" algn="ctr">
              <a:buFont typeface="Arial" panose="020B0604020202020204"/>
              <a:buNone/>
              <a:defRPr/>
            </a:lvl1pPr>
          </a:lstStyle>
          <a:p>
            <a:pPr>
              <a:defRPr/>
            </a:pPr>
            <a:r>
              <a:rPr lang="en-US"/>
              <a:t>Click icon to add picture</a:t>
            </a:r>
            <a:endParaRPr lang="en-GB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623887" y="5913438"/>
            <a:ext cx="8101013" cy="241299"/>
          </a:xfrm>
        </p:spPr>
        <p:txBody>
          <a:bodyPr tIns="36000" rIns="0"/>
          <a:lstStyle>
            <a:lvl1pPr marL="0" indent="0">
              <a:buFont typeface="Arial" panose="020B0604020202020204"/>
              <a:buNone/>
              <a:defRPr sz="900"/>
            </a:lvl1pPr>
          </a:lstStyle>
          <a:p>
            <a:pPr lvl="0">
              <a:defRPr/>
            </a:pPr>
            <a:r>
              <a:rPr lang="de-DE"/>
              <a:t>Caption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 bwMode="auto">
          <a:xfrm>
            <a:off x="8934451" y="2033590"/>
            <a:ext cx="2633662" cy="3879847"/>
          </a:xfrm>
        </p:spPr>
        <p:txBody>
          <a:bodyPr/>
          <a:lstStyle>
            <a:lvl1pPr marL="266700" indent="-266700">
              <a:defRPr sz="1400"/>
            </a:lvl1pPr>
            <a:lvl2pPr marL="542925" indent="-276225">
              <a:defRPr sz="1400"/>
            </a:lvl2pPr>
            <a:lvl3pPr marL="809625" indent="-266700">
              <a:defRPr sz="1400"/>
            </a:lvl3pPr>
            <a:lvl4pPr marL="990600" indent="-180975">
              <a:defRPr sz="1400"/>
            </a:lvl4pPr>
            <a:lvl5pPr marL="1162050" indent="-171450">
              <a:defRPr sz="1400"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 lang="en-US"/>
          </a:p>
          <a:p>
            <a:pPr lvl="1">
              <a:defRPr/>
            </a:pPr>
            <a:r>
              <a:rPr lang="en-US"/>
              <a:t>Second level</a:t>
            </a:r>
            <a:endParaRPr lang="en-US"/>
          </a:p>
          <a:p>
            <a:pPr lvl="2">
              <a:defRPr/>
            </a:pPr>
            <a:r>
              <a:rPr lang="en-US"/>
              <a:t>Third level</a:t>
            </a:r>
            <a:endParaRPr lang="en-US"/>
          </a:p>
          <a:p>
            <a:pPr lvl="3">
              <a:defRPr/>
            </a:pPr>
            <a:r>
              <a:rPr lang="en-US"/>
              <a:t>Fourth level</a:t>
            </a:r>
            <a:endParaRPr lang="en-US"/>
          </a:p>
          <a:p>
            <a:pPr lvl="4">
              <a:defRPr/>
            </a:pPr>
            <a:r>
              <a:rPr lang="en-US"/>
              <a:t>Fifth level</a:t>
            </a: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PhAnim="0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en-US"/>
              <a:t>Click to edit Master text styles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PhAnim="0" userDrawn="1">
  <p:cSld name="Chapter brea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06635" y="1552576"/>
            <a:ext cx="10961477" cy="3814764"/>
          </a:xfrm>
        </p:spPr>
        <p:txBody>
          <a:bodyPr anchor="ctr"/>
          <a:lstStyle>
            <a:lvl1pPr>
              <a:defRPr sz="6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3887" y="5448300"/>
            <a:ext cx="10944225" cy="57467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PhAnim="0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PhAnim="0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PhAnim="0" userDrawn="1">
  <p:cSld name="Title and Big Pictu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5" name="Picture Placeholder 5"/>
          <p:cNvSpPr>
            <a:spLocks noGrp="1"/>
          </p:cNvSpPr>
          <p:nvPr>
            <p:ph type="pic" sz="quarter" idx="12"/>
          </p:nvPr>
        </p:nvSpPr>
        <p:spPr bwMode="auto">
          <a:xfrm>
            <a:off x="623888" y="2024063"/>
            <a:ext cx="10944224" cy="3889375"/>
          </a:xfrm>
          <a:prstGeom prst="rect">
            <a:avLst/>
          </a:prstGeom>
          <a:noFill/>
        </p:spPr>
        <p:txBody>
          <a:bodyPr anchor="ctr"/>
          <a:lstStyle>
            <a:lvl1pPr marL="0" indent="0" algn="ctr">
              <a:buFont typeface="Arial" panose="020B0604020202020204"/>
              <a:buNone/>
              <a:defRPr/>
            </a:lvl1pPr>
          </a:lstStyle>
          <a:p>
            <a:pPr>
              <a:defRPr/>
            </a:pPr>
            <a:r>
              <a:rPr lang="en-US"/>
              <a:t>Click icon to add picture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PhAnim="0" userDrawn="1">
  <p:cSld name="Big Pictu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 bwMode="auto">
          <a:xfrm>
            <a:off x="623888" y="828675"/>
            <a:ext cx="10944224" cy="5084763"/>
          </a:xfrm>
          <a:prstGeom prst="rect">
            <a:avLst/>
          </a:prstGeom>
          <a:noFill/>
        </p:spPr>
        <p:txBody>
          <a:bodyPr anchor="ctr"/>
          <a:lstStyle>
            <a:lvl1pPr marL="0" indent="0" algn="ctr">
              <a:buFont typeface="Arial" panose="020B0604020202020204"/>
              <a:buNone/>
              <a:defRPr/>
            </a:lvl1pPr>
          </a:lstStyle>
          <a:p>
            <a:pPr>
              <a:defRPr/>
            </a:pPr>
            <a:r>
              <a:rPr lang="en-US"/>
              <a:t>Click icon to add picture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623887" y="5913438"/>
            <a:ext cx="10944225" cy="241299"/>
          </a:xfrm>
        </p:spPr>
        <p:txBody>
          <a:bodyPr tIns="36000" rIns="0"/>
          <a:lstStyle>
            <a:lvl1pPr marL="0" indent="0">
              <a:buFont typeface="Arial" panose="020B0604020202020204"/>
              <a:buNone/>
              <a:defRPr sz="900"/>
            </a:lvl1pPr>
          </a:lstStyle>
          <a:p>
            <a:pPr lvl="0">
              <a:defRPr/>
            </a:pPr>
            <a:r>
              <a:rPr lang="de-DE"/>
              <a:t>Caption</a:t>
            </a:r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PhAnim="0" userDrawn="1">
  <p:cSld name="2 Picture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 bwMode="auto">
          <a:xfrm>
            <a:off x="623889" y="1196976"/>
            <a:ext cx="5292723" cy="4716463"/>
          </a:xfrm>
          <a:prstGeom prst="rect">
            <a:avLst/>
          </a:prstGeom>
          <a:noFill/>
        </p:spPr>
        <p:txBody>
          <a:bodyPr anchor="ctr"/>
          <a:lstStyle>
            <a:lvl1pPr marL="0" indent="0" algn="ctr">
              <a:buFont typeface="Arial" panose="020B0604020202020204"/>
              <a:buNone/>
              <a:defRPr/>
            </a:lvl1pPr>
          </a:lstStyle>
          <a:p>
            <a:pPr>
              <a:defRPr/>
            </a:pPr>
            <a:r>
              <a:rPr lang="en-US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 bwMode="auto">
          <a:xfrm>
            <a:off x="6275388" y="1196976"/>
            <a:ext cx="5292725" cy="4716463"/>
          </a:xfrm>
          <a:prstGeom prst="rect">
            <a:avLst/>
          </a:prstGeom>
          <a:noFill/>
        </p:spPr>
        <p:txBody>
          <a:bodyPr anchor="ctr"/>
          <a:lstStyle>
            <a:lvl1pPr marL="0" indent="0" algn="ctr">
              <a:buFont typeface="Arial" panose="020B0604020202020204"/>
              <a:buNone/>
              <a:defRPr/>
            </a:lvl1pPr>
          </a:lstStyle>
          <a:p>
            <a:pPr>
              <a:defRPr/>
            </a:pPr>
            <a:r>
              <a:rPr lang="en-US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623888" y="5913438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/>
              <a:buNone/>
              <a:defRPr sz="900"/>
            </a:lvl1pPr>
          </a:lstStyle>
          <a:p>
            <a:pPr lvl="0">
              <a:defRPr/>
            </a:pPr>
            <a:r>
              <a:rPr lang="de-DE"/>
              <a:t>Caption</a:t>
            </a:r>
            <a:endParaRPr lang="de-DE"/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 bwMode="auto">
          <a:xfrm>
            <a:off x="6275385" y="5913438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/>
              <a:buNone/>
              <a:defRPr sz="900"/>
            </a:lvl1pPr>
          </a:lstStyle>
          <a:p>
            <a:pPr lvl="0">
              <a:defRPr/>
            </a:pPr>
            <a:r>
              <a:rPr lang="de-DE"/>
              <a:t>Caption</a:t>
            </a:r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PhAnim="0" userDrawn="1">
  <p:cSld name="Title and 2 Picture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 bwMode="auto">
          <a:xfrm>
            <a:off x="623887" y="2024063"/>
            <a:ext cx="5292725" cy="3062288"/>
          </a:xfrm>
          <a:prstGeom prst="rect">
            <a:avLst/>
          </a:prstGeom>
          <a:noFill/>
        </p:spPr>
        <p:txBody>
          <a:bodyPr anchor="ctr"/>
          <a:lstStyle>
            <a:lvl1pPr marL="0" indent="0" algn="ctr">
              <a:buFont typeface="Arial" panose="020B0604020202020204"/>
              <a:buNone/>
              <a:defRPr/>
            </a:lvl1pPr>
          </a:lstStyle>
          <a:p>
            <a:pPr>
              <a:defRPr/>
            </a:pPr>
            <a:r>
              <a:rPr lang="en-US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 bwMode="auto">
          <a:xfrm>
            <a:off x="6275389" y="2024063"/>
            <a:ext cx="5292724" cy="3062288"/>
          </a:xfrm>
          <a:prstGeom prst="rect">
            <a:avLst/>
          </a:prstGeom>
          <a:noFill/>
        </p:spPr>
        <p:txBody>
          <a:bodyPr anchor="ctr"/>
          <a:lstStyle>
            <a:lvl1pPr marL="0" indent="0" algn="ctr">
              <a:buFont typeface="Arial" panose="020B0604020202020204"/>
              <a:buNone/>
              <a:defRPr/>
            </a:lvl1pPr>
          </a:lstStyle>
          <a:p>
            <a:pPr>
              <a:defRPr/>
            </a:pPr>
            <a:r>
              <a:rPr lang="en-US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623888" y="5086351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/>
              <a:buNone/>
              <a:defRPr sz="900"/>
            </a:lvl1pPr>
          </a:lstStyle>
          <a:p>
            <a:pPr lvl="0">
              <a:defRPr/>
            </a:pPr>
            <a:r>
              <a:rPr lang="de-DE"/>
              <a:t>Caption</a:t>
            </a:r>
            <a:endParaRPr lang="de-DE"/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 bwMode="auto">
          <a:xfrm>
            <a:off x="6275385" y="5086351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/>
              <a:buNone/>
              <a:defRPr sz="900"/>
            </a:lvl1pPr>
          </a:lstStyle>
          <a:p>
            <a:pPr lvl="0">
              <a:defRPr/>
            </a:pPr>
            <a:r>
              <a:rPr lang="de-DE"/>
              <a:t>Caption</a:t>
            </a:r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5.emf"/><Relationship Id="rId13" Type="http://schemas.openxmlformats.org/officeDocument/2006/relationships/image" Target="../media/image4.jpeg"/><Relationship Id="rId12" Type="http://schemas.openxmlformats.org/officeDocument/2006/relationships/image" Target="../media/image3.png"/><Relationship Id="rId11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11189" y="712232"/>
            <a:ext cx="10956924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3889" y="2024063"/>
            <a:ext cx="10944224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>
              <a:defRPr/>
            </a:pPr>
            <a:r>
              <a:rPr lang="en-US"/>
              <a:t>Level 1</a:t>
            </a:r>
            <a:endParaRPr lang="en-US"/>
          </a:p>
          <a:p>
            <a:pPr lvl="1">
              <a:defRPr/>
            </a:pPr>
            <a:r>
              <a:rPr lang="en-US"/>
              <a:t>Level 2</a:t>
            </a:r>
            <a:endParaRPr lang="en-US"/>
          </a:p>
          <a:p>
            <a:pPr lvl="2">
              <a:defRPr/>
            </a:pPr>
            <a:r>
              <a:rPr lang="en-US"/>
              <a:t>Level 3</a:t>
            </a:r>
            <a:endParaRPr lang="en-US"/>
          </a:p>
          <a:p>
            <a:pPr lvl="3">
              <a:defRPr/>
            </a:pPr>
            <a:r>
              <a:rPr lang="en-US"/>
              <a:t>Level 4</a:t>
            </a:r>
            <a:endParaRPr lang="en-US"/>
          </a:p>
          <a:p>
            <a:pPr lvl="4">
              <a:defRPr/>
            </a:pPr>
            <a:r>
              <a:rPr lang="en-US"/>
              <a:t>Level 5</a:t>
            </a:r>
            <a:endParaRPr lang="en-US"/>
          </a:p>
        </p:txBody>
      </p:sp>
      <p:sp>
        <p:nvSpPr>
          <p:cNvPr id="9" name="Textfeld 8"/>
          <p:cNvSpPr txBox="1"/>
          <p:nvPr/>
        </p:nvSpPr>
        <p:spPr bwMode="auto">
          <a:xfrm>
            <a:off x="11377083" y="293577"/>
            <a:ext cx="514351" cy="29379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>
              <a:defRPr/>
            </a:pPr>
            <a:fld id="{A5DEC3FA-4FB7-4309-A077-6BB31CA8E81A}" type="slidenum">
              <a:rPr lang="en-US" sz="1600"/>
            </a:fld>
            <a:endParaRPr lang="en-US" sz="1600"/>
          </a:p>
        </p:txBody>
      </p:sp>
      <p:cxnSp>
        <p:nvCxnSpPr>
          <p:cNvPr id="11" name="Gerader Verbinder 10"/>
          <p:cNvCxnSpPr/>
          <p:nvPr/>
        </p:nvCxnSpPr>
        <p:spPr bwMode="auto">
          <a:xfrm>
            <a:off x="623889" y="339297"/>
            <a:ext cx="5292724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 bwMode="auto">
          <a:xfrm>
            <a:off x="6275389" y="339297"/>
            <a:ext cx="52927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 bwMode="auto">
          <a:xfrm>
            <a:off x="623888" y="6413956"/>
            <a:ext cx="2275200" cy="120448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 bwMode="auto">
          <a:xfrm>
            <a:off x="623888" y="381001"/>
            <a:ext cx="52927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>
              <a:defRPr/>
            </a:pPr>
            <a:r>
              <a:rPr lang="de-DE" sz="900">
                <a:latin typeface="Calibri" panose="020F0502020204030204"/>
              </a:rPr>
              <a:t>XFEL Accelerator R&amp;D Status</a:t>
            </a:r>
            <a:endParaRPr lang="de-DE" sz="900">
              <a:latin typeface="Calibri" panose="020F0502020204030204"/>
            </a:endParaRPr>
          </a:p>
        </p:txBody>
      </p:sp>
      <p:sp>
        <p:nvSpPr>
          <p:cNvPr id="8" name="Rechteck 7"/>
          <p:cNvSpPr/>
          <p:nvPr/>
        </p:nvSpPr>
        <p:spPr bwMode="auto">
          <a:xfrm>
            <a:off x="6275389" y="381001"/>
            <a:ext cx="5292724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>
              <a:defRPr/>
            </a:pPr>
            <a:r>
              <a:rPr lang="en-US" sz="900"/>
              <a:t>Your name, position / group , date</a:t>
            </a:r>
            <a:endParaRPr lang="en-US" sz="900"/>
          </a:p>
        </p:txBody>
      </p:sp>
      <p:pic>
        <p:nvPicPr>
          <p:cNvPr id="12" name="Picture 11" descr="Helmholtz-Logo-Blue-RGB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8688705" y="6207125"/>
            <a:ext cx="1852941" cy="252000"/>
          </a:xfrm>
          <a:prstGeom prst="rect">
            <a:avLst/>
          </a:prstGeom>
        </p:spPr>
      </p:pic>
      <p:pic>
        <p:nvPicPr>
          <p:cNvPr id="4" name="Picture 3" descr="DESY_logo_3C_web_neu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1208385" y="6012180"/>
            <a:ext cx="641350" cy="6413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lvl1pPr algn="l" defTabSz="914400">
        <a:lnSpc>
          <a:spcPct val="100000"/>
        </a:lnSpc>
        <a:spcBef>
          <a:spcPts val="0"/>
        </a:spcBef>
        <a:buNone/>
        <a:defRPr sz="2200" b="1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505" indent="-357505" algn="l" defTabSz="914400">
        <a:lnSpc>
          <a:spcPct val="114000"/>
        </a:lnSpc>
        <a:spcBef>
          <a:spcPts val="1800"/>
        </a:spcBef>
        <a:buClr>
          <a:schemeClr val="bg2"/>
        </a:buClr>
        <a:buSzPct val="80000"/>
        <a:buFontTx/>
        <a:buBlip>
          <a:blip r:embed="rId14"/>
        </a:buBlip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714375" indent="-357505" algn="l" defTabSz="914400">
        <a:lnSpc>
          <a:spcPct val="114000"/>
        </a:lnSpc>
        <a:spcBef>
          <a:spcPts val="0"/>
        </a:spcBef>
        <a:buClr>
          <a:schemeClr val="accent2"/>
        </a:buClr>
        <a:buFont typeface="Wingdings" panose="05000000000000000000" charset="0"/>
        <a:buChar char=""/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82980" indent="-268605" algn="l" defTabSz="914400">
        <a:lnSpc>
          <a:spcPct val="114000"/>
        </a:lnSpc>
        <a:spcBef>
          <a:spcPts val="0"/>
        </a:spcBef>
        <a:buSzPct val="60000"/>
        <a:buFont typeface="Arial" panose="020B0604020202020204"/>
        <a:buChar char="►"/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162050" indent="-173355" algn="l" defTabSz="914400">
        <a:lnSpc>
          <a:spcPct val="114000"/>
        </a:lnSpc>
        <a:spcBef>
          <a:spcPts val="0"/>
        </a:spcBef>
        <a:buFont typeface="Arial" panose="020B0604020202020204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348105" indent="-180975" algn="l" defTabSz="914400">
        <a:lnSpc>
          <a:spcPct val="114000"/>
        </a:lnSpc>
        <a:spcBef>
          <a:spcPts val="0"/>
        </a:spcBef>
        <a:buFont typeface="Arial" panose="020B0604020202020204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 panose="020B0604020202020204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 panose="020B0604020202020204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 panose="020B0604020202020204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 panose="020B0604020202020204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 dirty="0">
                <a:latin typeface="Calibri" panose="020F0502020204030204"/>
              </a:rPr>
              <a:t>XFEL Accelerator R&amp;D </a:t>
            </a:r>
            <a:r>
              <a:rPr lang="de-DE" altLang="en-US" dirty="0">
                <a:latin typeface="Calibri" panose="020F0502020204030204" charset="0"/>
              </a:rPr>
              <a:t>Status / Final Report</a:t>
            </a:r>
            <a:br>
              <a:rPr lang="en-US" dirty="0"/>
            </a:br>
            <a:r>
              <a:rPr lang="en-US" dirty="0" err="1">
                <a:latin typeface="Calibri" panose="020F0502020204030204"/>
              </a:rPr>
              <a:t>Name_of_your_project</a:t>
            </a:r>
            <a:endParaRPr lang="en-US">
              <a:latin typeface="Calibri" panose="020F050202020403020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en-US">
                <a:latin typeface="Calibri" panose="020F0502020204030204"/>
              </a:rPr>
              <a:t>Your name</a:t>
            </a:r>
            <a:endParaRPr lang="en-US"/>
          </a:p>
          <a:p>
            <a:pPr>
              <a:defRPr/>
            </a:pPr>
            <a:r>
              <a:rPr lang="en-US">
                <a:latin typeface="Calibri" panose="020F0502020204030204"/>
                <a:cs typeface="Calibri" panose="020F0502020204030204"/>
              </a:rPr>
              <a:t>Date</a:t>
            </a:r>
            <a:endParaRPr lang="en-US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" name="Text Box 3"/>
          <p:cNvSpPr txBox="1"/>
          <p:nvPr/>
        </p:nvSpPr>
        <p:spPr bwMode="auto">
          <a:xfrm>
            <a:off x="687705" y="4078605"/>
            <a:ext cx="8432800" cy="1438275"/>
          </a:xfrm>
          <a:prstGeom prst="rect">
            <a:avLst/>
          </a:prstGeom>
          <a:noFill/>
        </p:spPr>
        <p:txBody>
          <a:bodyPr/>
          <a:lstStyle/>
          <a:p>
            <a:pPr>
              <a:defRPr/>
            </a:pPr>
            <a:r>
              <a:rPr lang="en-US" b="1">
                <a:latin typeface="Calibri" panose="020F0502020204030204"/>
              </a:rPr>
              <a:t>Hint:</a:t>
            </a:r>
            <a:endParaRPr lang="en-US">
              <a:latin typeface="Calibri" panose="020F0502020204030204"/>
            </a:endParaRPr>
          </a:p>
          <a:p>
            <a:pPr>
              <a:defRPr/>
            </a:pPr>
            <a:r>
              <a:rPr lang="en-US" i="1">
                <a:latin typeface="Calibri" panose="020F0502020204030204"/>
              </a:rPr>
              <a:t>Please remove the descriptive text on the next slides and replace with your own explanations.</a:t>
            </a:r>
            <a:endParaRPr lang="en-US" i="1"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11504" y="712470"/>
            <a:ext cx="10956925" cy="360045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Calibri" panose="020F0502020204030204"/>
              </a:rPr>
              <a:t>Scope of the R&amp;D </a:t>
            </a:r>
            <a:r>
              <a:rPr lang="de-DE" altLang="en-US" dirty="0">
                <a:latin typeface="Calibri" panose="020F0502020204030204" charset="0"/>
              </a:rPr>
              <a:t>a</a:t>
            </a:r>
            <a:r>
              <a:rPr lang="en-US" dirty="0">
                <a:latin typeface="Calibri" panose="020F0502020204030204"/>
              </a:rPr>
              <a:t>ctivity</a:t>
            </a:r>
            <a:endParaRPr lang="en-US" dirty="0"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624204" y="1344295"/>
            <a:ext cx="10944225" cy="452628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Calibri" panose="020F0502020204030204"/>
              </a:rPr>
              <a:t>give a short summary of what your project is about</a:t>
            </a:r>
            <a:endParaRPr lang="en-US" dirty="0">
              <a:latin typeface="Calibri" panose="020F0502020204030204"/>
            </a:endParaRPr>
          </a:p>
          <a:p>
            <a:pPr>
              <a:defRPr/>
            </a:pPr>
            <a:r>
              <a:rPr lang="de-DE" altLang="en-US" dirty="0">
                <a:latin typeface="Calibri" panose="020F0502020204030204" charset="0"/>
              </a:rPr>
              <a:t>if you have any</a:t>
            </a:r>
            <a:r>
              <a:rPr lang="en-US" dirty="0">
                <a:latin typeface="Calibri" panose="020F0502020204030204"/>
              </a:rPr>
              <a:t> interfaces with other XFEL R&amp;D or operation activities both on the accelerator and/or photon system side</a:t>
            </a:r>
            <a:r>
              <a:rPr lang="de-DE" altLang="en-US" dirty="0">
                <a:latin typeface="Calibri" panose="020F0502020204030204" charset="0"/>
              </a:rPr>
              <a:t>, mention them here</a:t>
            </a:r>
            <a:endParaRPr lang="en-US" dirty="0">
              <a:latin typeface="Calibri" panose="020F0502020204030204"/>
            </a:endParaRPr>
          </a:p>
          <a:p>
            <a:pPr>
              <a:defRPr/>
            </a:pPr>
            <a:r>
              <a:rPr lang="de-DE" altLang="en-US" dirty="0">
                <a:latin typeface="Calibri" panose="020F0502020204030204" charset="0"/>
              </a:rPr>
              <a:t>if you promised any deliverables, list them here</a:t>
            </a:r>
            <a:endParaRPr lang="de-DE" alt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11504" y="712470"/>
            <a:ext cx="10956925" cy="360045"/>
          </a:xfrm>
        </p:spPr>
        <p:txBody>
          <a:bodyPr/>
          <a:lstStyle/>
          <a:p>
            <a:pPr>
              <a:defRPr/>
            </a:pPr>
            <a:r>
              <a:rPr lang="de-DE" altLang="en-US" dirty="0">
                <a:latin typeface="Calibri" panose="020F0502020204030204" charset="0"/>
              </a:rPr>
              <a:t>Achievements in the past year</a:t>
            </a:r>
            <a:endParaRPr lang="de-DE" altLang="en-US" dirty="0">
              <a:latin typeface="Calibri" panose="020F050202020403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624204" y="1344295"/>
            <a:ext cx="10944225" cy="4526280"/>
          </a:xfrm>
        </p:spPr>
        <p:txBody>
          <a:bodyPr/>
          <a:lstStyle/>
          <a:p>
            <a:pPr>
              <a:defRPr/>
            </a:pPr>
            <a:r>
              <a:rPr lang="de-DE" altLang="en-US" dirty="0">
                <a:latin typeface="Calibri" panose="020F0502020204030204" charset="0"/>
              </a:rPr>
              <a:t>this matches  your summary in the written report</a:t>
            </a:r>
            <a:endParaRPr lang="en-US" dirty="0">
              <a:latin typeface="Calibri" panose="020F0502020204030204"/>
            </a:endParaRPr>
          </a:p>
          <a:p>
            <a:pPr>
              <a:defRPr/>
            </a:pPr>
            <a:r>
              <a:rPr lang="de-DE" altLang="en-US" dirty="0">
                <a:latin typeface="Calibri" panose="020F0502020204030204" charset="0"/>
              </a:rPr>
              <a:t>depending on the amount of presentation time assigned to your report, you can use up to 3 slides on this topic</a:t>
            </a:r>
            <a:endParaRPr lang="en-US" dirty="0">
              <a:latin typeface="Calibri" panose="020F0502020204030204"/>
            </a:endParaRPr>
          </a:p>
          <a:p>
            <a:pPr>
              <a:defRPr/>
            </a:pPr>
            <a:r>
              <a:rPr lang="de-DE" altLang="en-US" dirty="0">
                <a:latin typeface="Calibri" panose="020F0502020204030204" charset="0"/>
              </a:rPr>
              <a:t>if this is your final report, give the achievements of the entire R&amp;D project</a:t>
            </a:r>
            <a:endParaRPr lang="de-DE" alt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11504" y="712470"/>
            <a:ext cx="10956925" cy="360045"/>
          </a:xfrm>
        </p:spPr>
        <p:txBody>
          <a:bodyPr/>
          <a:lstStyle/>
          <a:p>
            <a:pPr>
              <a:defRPr/>
            </a:pPr>
            <a:r>
              <a:rPr lang="de-DE" altLang="en-US" dirty="0">
                <a:latin typeface="Calibri" panose="020F0502020204030204" charset="0"/>
                <a:sym typeface="+mn-ea"/>
              </a:rPr>
              <a:t>Deviations from plan</a:t>
            </a:r>
            <a:endParaRPr lang="de-DE" altLang="en-US" dirty="0">
              <a:latin typeface="Calibri" panose="020F050202020403020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624204" y="1344295"/>
            <a:ext cx="10944225" cy="4526280"/>
          </a:xfrm>
        </p:spPr>
        <p:txBody>
          <a:bodyPr/>
          <a:p>
            <a:pPr>
              <a:defRPr/>
            </a:pPr>
            <a:r>
              <a:rPr lang="de-DE" dirty="0">
                <a:latin typeface="Calibri" panose="020F0502020204030204" charset="0"/>
              </a:rPr>
              <a:t>which of your orginally planned achievements for the past year could not be reached</a:t>
            </a:r>
            <a:endParaRPr lang="de-DE" dirty="0">
              <a:latin typeface="Calibri" panose="020F0502020204030204" charset="0"/>
            </a:endParaRPr>
          </a:p>
          <a:p>
            <a:pPr lvl="1">
              <a:defRPr/>
            </a:pPr>
            <a:r>
              <a:rPr lang="de-DE" dirty="0">
                <a:latin typeface="Calibri" panose="020F0502020204030204" charset="0"/>
              </a:rPr>
              <a:t>explain reasons for deviations</a:t>
            </a:r>
            <a:endParaRPr lang="de-DE" dirty="0">
              <a:latin typeface="Calibri" panose="020F0502020204030204" charset="0"/>
            </a:endParaRPr>
          </a:p>
          <a:p>
            <a:pPr lvl="1">
              <a:defRPr/>
            </a:pPr>
            <a:r>
              <a:rPr lang="de-DE" dirty="0">
                <a:latin typeface="Calibri" panose="020F0502020204030204" charset="0"/>
              </a:rPr>
              <a:t>outline consequences for the remainder of the activity</a:t>
            </a:r>
            <a:endParaRPr lang="de-DE" dirty="0">
              <a:latin typeface="Calibri" panose="020F050202020403020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11504" y="712470"/>
            <a:ext cx="10956925" cy="360045"/>
          </a:xfrm>
        </p:spPr>
        <p:txBody>
          <a:bodyPr/>
          <a:lstStyle/>
          <a:p>
            <a:pPr>
              <a:defRPr/>
            </a:pPr>
            <a:r>
              <a:rPr lang="en-US">
                <a:latin typeface="Calibri" panose="020F0502020204030204"/>
              </a:rPr>
              <a:t>Timeline of this R&amp;D </a:t>
            </a:r>
            <a:r>
              <a:rPr lang="de-DE" altLang="en-US">
                <a:latin typeface="Calibri" panose="020F0502020204030204" charset="0"/>
              </a:rPr>
              <a:t>a</a:t>
            </a:r>
            <a:r>
              <a:rPr lang="en-US">
                <a:latin typeface="Calibri" panose="020F0502020204030204"/>
              </a:rPr>
              <a:t>ctivity </a:t>
            </a:r>
            <a:endParaRPr lang="en-US"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624205" y="1344295"/>
            <a:ext cx="10944225" cy="1652905"/>
          </a:xfrm>
        </p:spPr>
        <p:txBody>
          <a:bodyPr/>
          <a:lstStyle/>
          <a:p>
            <a:pPr>
              <a:defRPr/>
            </a:pPr>
            <a:r>
              <a:rPr lang="de-DE" altLang="en-US">
                <a:latin typeface="Calibri" panose="020F0502020204030204" charset="0"/>
              </a:rPr>
              <a:t>this is essentially Table 1 of your report</a:t>
            </a:r>
            <a:endParaRPr lang="de-DE" altLang="en-US">
              <a:latin typeface="Calibri" panose="020F0502020204030204" charset="0"/>
            </a:endParaRPr>
          </a:p>
          <a:p>
            <a:pPr lvl="1">
              <a:defRPr/>
            </a:pPr>
            <a:r>
              <a:rPr lang="de-DE" altLang="en-US">
                <a:latin typeface="Calibri" panose="020F0502020204030204" charset="0"/>
              </a:rPr>
              <a:t>add the milestones with the originally proposed date and the current estimate of achievement</a:t>
            </a:r>
            <a:endParaRPr lang="de-DE" altLang="en-US">
              <a:latin typeface="Calibri" panose="020F0502020204030204" charset="0"/>
            </a:endParaRPr>
          </a:p>
          <a:p>
            <a:pPr lvl="1">
              <a:defRPr/>
            </a:pPr>
            <a:r>
              <a:rPr lang="de-DE" altLang="en-US">
                <a:latin typeface="Calibri" panose="020F0502020204030204" charset="0"/>
              </a:rPr>
              <a:t>for the sake of space, omit milestones that have been completed  before 2022</a:t>
            </a:r>
            <a:endParaRPr lang="de-DE" altLang="en-US">
              <a:latin typeface="Calibri" panose="020F0502020204030204" charset="0"/>
            </a:endParaRPr>
          </a:p>
          <a:p>
            <a:pPr>
              <a:defRPr/>
            </a:pPr>
            <a:r>
              <a:rPr lang="de-DE" altLang="en-US">
                <a:latin typeface="Calibri" panose="020F0502020204030204" charset="0"/>
              </a:rPr>
              <a:t>in case of deviation, explain those</a:t>
            </a:r>
            <a:endParaRPr lang="de-DE" altLang="en-US">
              <a:latin typeface="Calibri" panose="020F0502020204030204" charset="0"/>
            </a:endParaRPr>
          </a:p>
          <a:p>
            <a:pPr lvl="1">
              <a:defRPr/>
            </a:pPr>
            <a:r>
              <a:rPr lang="de-DE" altLang="en-US">
                <a:latin typeface="Calibri" panose="020F0502020204030204" charset="0"/>
              </a:rPr>
              <a:t>issues discussed on the previous slide don‘t need to be repeated here</a:t>
            </a:r>
            <a:endParaRPr lang="de-DE" altLang="en-US">
              <a:latin typeface="Calibri" panose="020F0502020204030204" charset="0"/>
            </a:endParaRPr>
          </a:p>
          <a:p>
            <a:pPr lvl="1">
              <a:defRPr/>
            </a:pPr>
            <a:r>
              <a:rPr lang="de-DE" altLang="en-US">
                <a:latin typeface="Calibri" panose="020F0502020204030204" charset="0"/>
              </a:rPr>
              <a:t>only needed for the milestones in the past period (2022) and the future</a:t>
            </a:r>
            <a:endParaRPr lang="de-DE" altLang="en-US">
              <a:latin typeface="Calibri" panose="020F0502020204030204" charset="0"/>
            </a:endParaRPr>
          </a:p>
        </p:txBody>
      </p:sp>
      <p:graphicFrame>
        <p:nvGraphicFramePr>
          <p:cNvPr id="5" name="Table 4"/>
          <p:cNvGraphicFramePr/>
          <p:nvPr/>
        </p:nvGraphicFramePr>
        <p:xfrm>
          <a:off x="942340" y="3933190"/>
          <a:ext cx="10294620" cy="192024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988060"/>
                <a:gridCol w="8199120"/>
                <a:gridCol w="1107440"/>
              </a:tblGrid>
              <a:tr h="42672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de-DE" altLang="en-US" sz="1400"/>
                        <a:t>Proposed Date</a:t>
                      </a:r>
                      <a:endParaRPr lang="de-DE" altLang="en-US" sz="1400"/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/>
                        <a:t>Milestone Description</a:t>
                      </a:r>
                      <a:endParaRPr lang="en-US" sz="1400"/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de-DE" altLang="en-US" sz="1400"/>
                        <a:t>Updated Date</a:t>
                      </a:r>
                      <a:endParaRPr lang="de-DE" altLang="en-US" sz="1400"/>
                    </a:p>
                  </a:txBody>
                  <a:tcPr marL="68580" marR="68580" marT="0" marB="0" vert="horz" anchor="t" anchorCtr="0"/>
                </a:tc>
              </a:tr>
              <a:tr h="21336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sz="1400" b="0">
                          <a:solidFill>
                            <a:schemeClr val="dk1"/>
                          </a:solidFill>
                        </a:rPr>
                        <a:t> </a:t>
                      </a:r>
                      <a:endParaRPr lang="en-US" sz="1400" b="0">
                        <a:solidFill>
                          <a:schemeClr val="dk1"/>
                        </a:solidFill>
                      </a:endParaRPr>
                    </a:p>
                  </a:txBody>
                  <a:tcPr marL="68580" marR="68580" marT="0" marB="0" vert="horz" anchor="t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/>
                        <a:t> </a:t>
                      </a:r>
                      <a:endParaRPr lang="en-US" sz="1400"/>
                    </a:p>
                  </a:txBody>
                  <a:tcPr marL="68580" marR="68580" marT="0" marB="0" vert="horz" anchor="t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/>
                        <a:t> </a:t>
                      </a:r>
                      <a:endParaRPr lang="en-US" sz="1400"/>
                    </a:p>
                  </a:txBody>
                  <a:tcPr marL="68580" marR="68580" marT="0" marB="0" vert="horz" anchor="t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336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sz="1400" b="0">
                          <a:solidFill>
                            <a:schemeClr val="dk1"/>
                          </a:solidFill>
                        </a:rPr>
                        <a:t> </a:t>
                      </a:r>
                      <a:endParaRPr lang="en-US" sz="1400" b="0">
                        <a:solidFill>
                          <a:schemeClr val="dk1"/>
                        </a:solidFill>
                      </a:endParaRPr>
                    </a:p>
                  </a:txBody>
                  <a:tcPr marL="68580" marR="68580" marT="0" marB="0" vert="horz" anchor="t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/>
                        <a:t> </a:t>
                      </a:r>
                      <a:endParaRPr lang="en-US" sz="1400"/>
                    </a:p>
                  </a:txBody>
                  <a:tcPr marL="68580" marR="68580" marT="0" marB="0" vert="horz" anchor="t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/>
                        <a:t> </a:t>
                      </a:r>
                      <a:endParaRPr lang="en-US" sz="1400"/>
                    </a:p>
                  </a:txBody>
                  <a:tcPr marL="68580" marR="68580" marT="0" marB="0" vert="horz" anchor="t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336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sz="1400" b="0">
                          <a:solidFill>
                            <a:schemeClr val="dk1"/>
                          </a:solidFill>
                        </a:rPr>
                        <a:t> </a:t>
                      </a:r>
                      <a:endParaRPr lang="en-US" sz="1400" b="0">
                        <a:solidFill>
                          <a:schemeClr val="dk1"/>
                        </a:solidFill>
                      </a:endParaRPr>
                    </a:p>
                  </a:txBody>
                  <a:tcPr marL="68580" marR="68580" marT="0" marB="0" vert="horz" anchor="t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/>
                        <a:t> </a:t>
                      </a:r>
                      <a:endParaRPr lang="en-US" sz="1400"/>
                    </a:p>
                  </a:txBody>
                  <a:tcPr marL="68580" marR="68580" marT="0" marB="0" vert="horz" anchor="t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/>
                        <a:t> </a:t>
                      </a:r>
                      <a:endParaRPr lang="en-US" sz="1400"/>
                    </a:p>
                  </a:txBody>
                  <a:tcPr marL="68580" marR="68580" marT="0" marB="0" vert="horz" anchor="t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336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sz="1400" b="0">
                          <a:solidFill>
                            <a:schemeClr val="dk1"/>
                          </a:solidFill>
                        </a:rPr>
                        <a:t> </a:t>
                      </a:r>
                      <a:endParaRPr lang="en-US" sz="1400" b="0">
                        <a:solidFill>
                          <a:schemeClr val="dk1"/>
                        </a:solidFill>
                      </a:endParaRPr>
                    </a:p>
                  </a:txBody>
                  <a:tcPr marL="68580" marR="68580" marT="0" marB="0" vert="horz" anchor="t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/>
                        <a:t> </a:t>
                      </a:r>
                      <a:endParaRPr lang="en-US" sz="1400"/>
                    </a:p>
                  </a:txBody>
                  <a:tcPr marL="68580" marR="68580" marT="0" marB="0" vert="horz" anchor="t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/>
                        <a:t> </a:t>
                      </a:r>
                      <a:endParaRPr lang="en-US" sz="1400"/>
                    </a:p>
                  </a:txBody>
                  <a:tcPr marL="68580" marR="68580" marT="0" marB="0" vert="horz" anchor="t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336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sz="1400" b="0">
                          <a:solidFill>
                            <a:schemeClr val="dk1"/>
                          </a:solidFill>
                        </a:rPr>
                        <a:t> </a:t>
                      </a:r>
                      <a:endParaRPr lang="en-US" sz="1400" b="0">
                        <a:solidFill>
                          <a:schemeClr val="dk1"/>
                        </a:solidFill>
                      </a:endParaRPr>
                    </a:p>
                  </a:txBody>
                  <a:tcPr marL="68580" marR="68580" marT="0" marB="0" vert="horz" anchor="t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/>
                        <a:t> </a:t>
                      </a:r>
                      <a:endParaRPr lang="en-US" sz="1400"/>
                    </a:p>
                  </a:txBody>
                  <a:tcPr marL="68580" marR="68580" marT="0" marB="0" vert="horz" anchor="t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/>
                        <a:t> </a:t>
                      </a:r>
                      <a:endParaRPr lang="en-US" sz="1400"/>
                    </a:p>
                  </a:txBody>
                  <a:tcPr marL="68580" marR="68580" marT="0" marB="0" vert="horz" anchor="t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336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sz="1400" b="0">
                          <a:solidFill>
                            <a:schemeClr val="dk1"/>
                          </a:solidFill>
                        </a:rPr>
                        <a:t> </a:t>
                      </a:r>
                      <a:endParaRPr lang="en-US" sz="1400" b="0">
                        <a:solidFill>
                          <a:schemeClr val="dk1"/>
                        </a:solidFill>
                      </a:endParaRPr>
                    </a:p>
                  </a:txBody>
                  <a:tcPr marL="68580" marR="68580" marT="0" marB="0" vert="horz" anchor="t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/>
                        <a:t> </a:t>
                      </a:r>
                      <a:endParaRPr lang="en-US" sz="1400"/>
                    </a:p>
                  </a:txBody>
                  <a:tcPr marL="68580" marR="68580" marT="0" marB="0" vert="horz" anchor="t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/>
                        <a:t> </a:t>
                      </a:r>
                      <a:endParaRPr lang="en-US" sz="1400"/>
                    </a:p>
                  </a:txBody>
                  <a:tcPr marL="68580" marR="68580" marT="0" marB="0" vert="horz" anchor="t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336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sz="1400" b="0">
                          <a:solidFill>
                            <a:schemeClr val="dk1"/>
                          </a:solidFill>
                        </a:rPr>
                        <a:t> </a:t>
                      </a:r>
                      <a:endParaRPr lang="en-US" sz="1400" b="0">
                        <a:solidFill>
                          <a:schemeClr val="dk1"/>
                        </a:solidFill>
                      </a:endParaRPr>
                    </a:p>
                  </a:txBody>
                  <a:tcPr marL="68580" marR="68580" marT="0" marB="0" vert="horz" anchor="t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/>
                        <a:t> </a:t>
                      </a:r>
                      <a:endParaRPr lang="en-US" sz="1400"/>
                    </a:p>
                  </a:txBody>
                  <a:tcPr marL="68580" marR="68580" marT="0" marB="0" vert="horz" anchor="t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1400"/>
                    </a:p>
                  </a:txBody>
                  <a:tcPr marL="68580" marR="68580" marT="0" marB="0" vert="horz" anchor="t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11504" y="712470"/>
            <a:ext cx="10956925" cy="360045"/>
          </a:xfrm>
        </p:spPr>
        <p:txBody>
          <a:bodyPr/>
          <a:lstStyle/>
          <a:p>
            <a:pPr>
              <a:defRPr/>
            </a:pPr>
            <a:r>
              <a:rPr lang="de-DE" altLang="en-US" dirty="0">
                <a:latin typeface="Calibri" panose="020F0502020204030204" charset="0"/>
                <a:sym typeface="+mn-ea"/>
              </a:rPr>
              <a:t>Risks to R&amp;D Project</a:t>
            </a:r>
            <a:endParaRPr lang="de-DE" altLang="en-US" dirty="0">
              <a:latin typeface="Calibri" panose="020F050202020403020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624204" y="1344295"/>
            <a:ext cx="10944225" cy="4526280"/>
          </a:xfrm>
        </p:spPr>
        <p:txBody>
          <a:bodyPr/>
          <a:p>
            <a:pPr>
              <a:defRPr/>
            </a:pPr>
            <a:r>
              <a:rPr lang="de-DE" dirty="0">
                <a:latin typeface="Calibri" panose="020F0502020204030204" charset="0"/>
              </a:rPr>
              <a:t>what are the risks associated with your R&amp;D project that may prevent or limit you</a:t>
            </a:r>
            <a:endParaRPr lang="de-DE" dirty="0">
              <a:latin typeface="Calibri" panose="020F0502020204030204" charset="0"/>
            </a:endParaRPr>
          </a:p>
          <a:p>
            <a:pPr lvl="1">
              <a:defRPr/>
            </a:pPr>
            <a:r>
              <a:rPr lang="de-DE" dirty="0">
                <a:latin typeface="Calibri" panose="020F0502020204030204" charset="0"/>
              </a:rPr>
              <a:t>to achieve the planned goal of your activity</a:t>
            </a:r>
            <a:endParaRPr lang="de-DE" dirty="0">
              <a:latin typeface="Calibri" panose="020F0502020204030204" charset="0"/>
            </a:endParaRPr>
          </a:p>
          <a:p>
            <a:pPr lvl="1">
              <a:defRPr/>
            </a:pPr>
            <a:r>
              <a:rPr lang="de-DE" dirty="0">
                <a:latin typeface="Calibri" panose="020F0502020204030204" charset="0"/>
              </a:rPr>
              <a:t>provide the deliverables</a:t>
            </a:r>
            <a:endParaRPr lang="de-DE" dirty="0">
              <a:latin typeface="Calibri" panose="020F0502020204030204" charset="0"/>
            </a:endParaRPr>
          </a:p>
          <a:p>
            <a:pPr lvl="1">
              <a:defRPr/>
            </a:pPr>
            <a:r>
              <a:rPr lang="de-DE" dirty="0">
                <a:latin typeface="Calibri" panose="020F0502020204030204" charset="0"/>
              </a:rPr>
              <a:t>jeopardize the time line of your project</a:t>
            </a:r>
            <a:endParaRPr lang="de-DE" dirty="0">
              <a:latin typeface="Calibri" panose="020F050202020403020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11504" y="712470"/>
            <a:ext cx="10956925" cy="360045"/>
          </a:xfrm>
        </p:spPr>
        <p:txBody>
          <a:bodyPr/>
          <a:lstStyle/>
          <a:p>
            <a:pPr>
              <a:defRPr/>
            </a:pPr>
            <a:r>
              <a:rPr lang="de-DE" altLang="en-US" dirty="0">
                <a:latin typeface="Calibri" panose="020F0502020204030204" charset="0"/>
              </a:rPr>
              <a:t>Outlook / Summary</a:t>
            </a:r>
            <a:endParaRPr lang="de-DE" altLang="en-US" dirty="0">
              <a:latin typeface="Calibri" panose="020F050202020403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624204" y="1344295"/>
            <a:ext cx="10944225" cy="4526280"/>
          </a:xfrm>
        </p:spPr>
        <p:txBody>
          <a:bodyPr/>
          <a:lstStyle/>
          <a:p>
            <a:pPr>
              <a:defRPr/>
            </a:pPr>
            <a:r>
              <a:rPr lang="de-DE" altLang="en-US" dirty="0">
                <a:latin typeface="Calibri" panose="020F0502020204030204" charset="0"/>
              </a:rPr>
              <a:t>describe the planned activities for the this year</a:t>
            </a:r>
            <a:endParaRPr lang="de-DE" altLang="en-US" dirty="0">
              <a:latin typeface="Calibri" panose="020F0502020204030204" charset="0"/>
            </a:endParaRPr>
          </a:p>
          <a:p>
            <a:pPr>
              <a:defRPr/>
            </a:pPr>
            <a:r>
              <a:rPr lang="de-DE" altLang="en-US" dirty="0">
                <a:latin typeface="Calibri" panose="020F0502020204030204" charset="0"/>
                <a:sym typeface="+mn-ea"/>
              </a:rPr>
              <a:t>are there any risk that may challenge this plans</a:t>
            </a:r>
            <a:endParaRPr lang="de-DE" altLang="en-US" dirty="0">
              <a:latin typeface="Calibri" panose="020F0502020204030204" charset="0"/>
            </a:endParaRPr>
          </a:p>
          <a:p>
            <a:pPr>
              <a:defRPr/>
            </a:pPr>
            <a:r>
              <a:rPr lang="de-DE" altLang="en-US" dirty="0">
                <a:latin typeface="Calibri" panose="020F0502020204030204" charset="0"/>
                <a:sym typeface="+mn-ea"/>
              </a:rPr>
              <a:t>if this is your final report, summarize the achievements of the entire R&amp;D project</a:t>
            </a:r>
            <a:endParaRPr lang="de-DE" altLang="en-US" dirty="0">
              <a:latin typeface="Calibri" panose="020F0502020204030204" charset="0"/>
              <a:sym typeface="+mn-ea"/>
            </a:endParaRPr>
          </a:p>
          <a:p>
            <a:pPr lvl="1">
              <a:defRPr/>
            </a:pPr>
            <a:r>
              <a:rPr lang="de-DE" altLang="en-US" dirty="0">
                <a:latin typeface="Calibri" panose="020F0502020204030204" charset="0"/>
                <a:sym typeface="+mn-ea"/>
              </a:rPr>
              <a:t>give list of deliverable</a:t>
            </a:r>
            <a:endParaRPr lang="de-DE" altLang="en-US" dirty="0">
              <a:latin typeface="Calibri" panose="020F0502020204030204" charset="0"/>
              <a:sym typeface="+mn-ea"/>
            </a:endParaRPr>
          </a:p>
          <a:p>
            <a:pPr lvl="1">
              <a:defRPr/>
            </a:pPr>
            <a:r>
              <a:rPr lang="de-DE" altLang="en-US" dirty="0">
                <a:latin typeface="Calibri" panose="020F0502020204030204" charset="0"/>
                <a:sym typeface="+mn-ea"/>
              </a:rPr>
              <a:t>give a short summary of its planned content</a:t>
            </a:r>
            <a:endParaRPr lang="en-US" dirty="0">
              <a:latin typeface="Calibri" panose="020F0502020204030204"/>
            </a:endParaRPr>
          </a:p>
          <a:p>
            <a:pPr>
              <a:defRPr/>
            </a:pPr>
            <a:r>
              <a:rPr lang="de-DE" altLang="en-US" dirty="0">
                <a:latin typeface="Calibri" panose="020F0502020204030204" charset="0"/>
              </a:rPr>
              <a:t>do you plan a </a:t>
            </a:r>
            <a:r>
              <a:rPr lang="de-DE" altLang="en-US" b="1" dirty="0">
                <a:latin typeface="Calibri" panose="020F0502020204030204" charset="0"/>
              </a:rPr>
              <a:t>follow-up proposal</a:t>
            </a:r>
            <a:endParaRPr lang="de-DE" altLang="en-US" dirty="0">
              <a:latin typeface="Calibri" panose="020F0502020204030204" charset="0"/>
            </a:endParaRPr>
          </a:p>
          <a:p>
            <a:pPr lvl="1">
              <a:defRPr/>
            </a:pPr>
            <a:r>
              <a:rPr lang="de-DE" altLang="en-US" dirty="0">
                <a:latin typeface="Calibri" panose="020F0502020204030204" charset="0"/>
                <a:sym typeface="+mn-ea"/>
              </a:rPr>
              <a:t>give a short summary of its planned content for the follow-up</a:t>
            </a:r>
            <a:endParaRPr lang="de-DE" altLang="en-US" dirty="0">
              <a:latin typeface="Calibri" panose="020F0502020204030204" charset="0"/>
              <a:sym typeface="+mn-ea"/>
            </a:endParaRPr>
          </a:p>
          <a:p>
            <a:pPr lvl="0">
              <a:defRPr/>
            </a:pPr>
            <a:r>
              <a:rPr lang="de-DE" altLang="en-US" b="1" dirty="0">
                <a:latin typeface="Calibri" panose="020F0502020204030204" charset="0"/>
                <a:sym typeface="+mn-ea"/>
              </a:rPr>
              <a:t>list of publications</a:t>
            </a:r>
            <a:r>
              <a:rPr lang="de-DE" altLang="en-US" dirty="0">
                <a:latin typeface="Calibri" panose="020F0502020204030204" charset="0"/>
                <a:sym typeface="+mn-ea"/>
              </a:rPr>
              <a:t> / conference proceedings connected to this activity</a:t>
            </a:r>
            <a:endParaRPr lang="de-DE" altLang="en-US" dirty="0">
              <a:latin typeface="Calibri" panose="020F0502020204030204" charset="0"/>
            </a:endParaRPr>
          </a:p>
          <a:p>
            <a:pPr lvl="1">
              <a:defRPr/>
            </a:pPr>
            <a:endParaRPr lang="en-US" dirty="0">
              <a:latin typeface="Calibri" panose="020F0502020204030204"/>
            </a:endParaRPr>
          </a:p>
          <a:p>
            <a:pPr>
              <a:defRPr/>
            </a:pPr>
            <a:endParaRPr lang="de-DE" alt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XFEL_PowerPoint_16x9_v3_RW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accent6"/>
        </a:solidFill>
        <a:prstGeom prst="line">
          <a:avLst/>
        </a:prstGeom>
      </a:spPr>
      <a:bodyPr/>
      <a:lstStyle/>
    </a:spDef>
    <a:lnDef>
      <a:spPr bwMode="auto">
        <a:ln>
          <a:solidFill>
            <a:schemeClr val="tx1"/>
          </a:solidFill>
        </a:ln>
        <a:prstGeom prst="line">
          <a:avLst/>
        </a:prstGeom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noFill/>
        <a:prstGeom prst="line">
          <a:avLst/>
        </a:prstGeom>
      </a:spPr>
      <a:bodyPr/>
      <a:lstStyle/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XFEL_PowerPoint_16x9_v3_RW</Template>
  <TotalTime>0</TotalTime>
  <Words>2005</Words>
  <Application>WPS Presentation</Application>
  <PresentationFormat>Widescreen</PresentationFormat>
  <Paragraphs>101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7" baseType="lpstr">
      <vt:lpstr>Arial</vt:lpstr>
      <vt:lpstr>SimSun</vt:lpstr>
      <vt:lpstr>Wingdings</vt:lpstr>
      <vt:lpstr>Calibri</vt:lpstr>
      <vt:lpstr>Wingdings</vt:lpstr>
      <vt:lpstr>Arial</vt:lpstr>
      <vt:lpstr>Calibri</vt:lpstr>
      <vt:lpstr>微软雅黑</vt:lpstr>
      <vt:lpstr>Arial Unicode MS</vt:lpstr>
      <vt:lpstr>2_XFEL_PowerPoint_16x9_v3_RW</vt:lpstr>
      <vt:lpstr>XFEL Accelerator R&amp;D Status / Final Report Name_of_your_project</vt:lpstr>
      <vt:lpstr>Scope of the R&amp;D activity</vt:lpstr>
      <vt:lpstr>Achievements in the past year</vt:lpstr>
      <vt:lpstr>Deviations from plan</vt:lpstr>
      <vt:lpstr>Timeline of this R&amp;D activity </vt:lpstr>
      <vt:lpstr>Risks to R&amp;D Project</vt:lpstr>
      <vt:lpstr>Outlook /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in one line (or two lines)</dc:title>
  <dc:creator>Riko Wichmann</dc:creator>
  <cp:lastModifiedBy>wichmann</cp:lastModifiedBy>
  <cp:revision>25</cp:revision>
  <dcterms:created xsi:type="dcterms:W3CDTF">2023-05-02T12:20:23Z</dcterms:created>
  <dcterms:modified xsi:type="dcterms:W3CDTF">2023-05-02T12:20:23Z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1033-11.1.0.11698</vt:lpwstr>
  </property>
</Properties>
</file>