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1" r:id="rId3"/>
    <p:sldId id="328" r:id="rId4"/>
    <p:sldId id="327" r:id="rId5"/>
    <p:sldId id="356" r:id="rId6"/>
    <p:sldId id="272" r:id="rId7"/>
    <p:sldId id="259" r:id="rId8"/>
    <p:sldId id="275" r:id="rId9"/>
    <p:sldId id="265" r:id="rId10"/>
    <p:sldId id="357" r:id="rId1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85076" autoAdjust="0"/>
  </p:normalViewPr>
  <p:slideViewPr>
    <p:cSldViewPr>
      <p:cViewPr varScale="1">
        <p:scale>
          <a:sx n="107" d="100"/>
          <a:sy n="107" d="100"/>
        </p:scale>
        <p:origin x="92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matches</a:t>
            </a:r>
            <a:r>
              <a:rPr lang="de-DE" altLang="en-US" dirty="0">
                <a:latin typeface="Calibri" panose="020F0502020204030204" charset="0"/>
              </a:rPr>
              <a:t>  </a:t>
            </a:r>
            <a:r>
              <a:rPr lang="de-DE" altLang="en-US" dirty="0" err="1">
                <a:latin typeface="Calibri" panose="020F0502020204030204" charset="0"/>
              </a:rPr>
              <a:t>your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summary</a:t>
            </a:r>
            <a:r>
              <a:rPr lang="de-DE" altLang="en-US" dirty="0">
                <a:latin typeface="Calibri" panose="020F0502020204030204" charset="0"/>
              </a:rPr>
              <a:t> in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written</a:t>
            </a:r>
            <a:r>
              <a:rPr lang="de-DE" altLang="en-US" dirty="0">
                <a:latin typeface="Calibri" panose="020F0502020204030204" charset="0"/>
              </a:rPr>
              <a:t> report</a:t>
            </a:r>
            <a:endParaRPr lang="en-US" altLang="zh-CN" dirty="0">
              <a:latin typeface="+mn-lt"/>
            </a:endParaRPr>
          </a:p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depending</a:t>
            </a:r>
            <a:r>
              <a:rPr lang="de-DE" altLang="en-US" dirty="0">
                <a:latin typeface="Calibri" panose="020F0502020204030204" charset="0"/>
              </a:rPr>
              <a:t> on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amount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presentation</a:t>
            </a:r>
            <a:r>
              <a:rPr lang="de-DE" altLang="en-US" dirty="0">
                <a:latin typeface="Calibri" panose="020F0502020204030204" charset="0"/>
              </a:rPr>
              <a:t> time </a:t>
            </a:r>
            <a:r>
              <a:rPr lang="de-DE" altLang="en-US" dirty="0" err="1">
                <a:latin typeface="Calibri" panose="020F0502020204030204" charset="0"/>
              </a:rPr>
              <a:t>assigned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to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your</a:t>
            </a:r>
            <a:r>
              <a:rPr lang="de-DE" altLang="en-US" dirty="0">
                <a:latin typeface="Calibri" panose="020F0502020204030204" charset="0"/>
              </a:rPr>
              <a:t> report, </a:t>
            </a:r>
            <a:r>
              <a:rPr lang="de-DE" altLang="en-US" dirty="0" err="1">
                <a:latin typeface="Calibri" panose="020F0502020204030204" charset="0"/>
              </a:rPr>
              <a:t>you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can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use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up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to</a:t>
            </a:r>
            <a:r>
              <a:rPr lang="de-DE" altLang="en-US" dirty="0">
                <a:latin typeface="Calibri" panose="020F0502020204030204" charset="0"/>
              </a:rPr>
              <a:t> 3 </a:t>
            </a:r>
            <a:r>
              <a:rPr lang="de-DE" altLang="en-US" dirty="0" err="1">
                <a:latin typeface="Calibri" panose="020F0502020204030204" charset="0"/>
              </a:rPr>
              <a:t>slides</a:t>
            </a:r>
            <a:r>
              <a:rPr lang="de-DE" altLang="en-US" dirty="0">
                <a:latin typeface="Calibri" panose="020F0502020204030204" charset="0"/>
              </a:rPr>
              <a:t> on </a:t>
            </a: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topic</a:t>
            </a:r>
            <a:endParaRPr lang="en-US" altLang="zh-CN" dirty="0">
              <a:latin typeface="+mn-lt"/>
            </a:endParaRPr>
          </a:p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if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your</a:t>
            </a:r>
            <a:r>
              <a:rPr lang="de-DE" altLang="en-US" dirty="0">
                <a:latin typeface="Calibri" panose="020F0502020204030204" charset="0"/>
              </a:rPr>
              <a:t> final report, </a:t>
            </a:r>
            <a:r>
              <a:rPr lang="de-DE" altLang="en-US" dirty="0" err="1">
                <a:latin typeface="Calibri" panose="020F0502020204030204" charset="0"/>
              </a:rPr>
              <a:t>give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achievements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entire</a:t>
            </a:r>
            <a:r>
              <a:rPr lang="de-DE" altLang="en-US" dirty="0">
                <a:latin typeface="Calibri" panose="020F0502020204030204" charset="0"/>
              </a:rPr>
              <a:t> R&amp;D </a:t>
            </a:r>
            <a:r>
              <a:rPr lang="de-DE" altLang="en-US" dirty="0" err="1">
                <a:latin typeface="Calibri" panose="020F0502020204030204" charset="0"/>
              </a:rPr>
              <a:t>project</a:t>
            </a:r>
            <a:endParaRPr lang="de-DE" altLang="en-US" dirty="0"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Experiment 1: </a:t>
            </a:r>
            <a:r>
              <a:rPr lang="en-US" altLang="zh-CN" dirty="0"/>
              <a:t>Bump the beam to different positions inside the </a:t>
            </a:r>
            <a:r>
              <a:rPr lang="en-US" altLang="zh-CN" dirty="0" err="1"/>
              <a:t>dechirper</a:t>
            </a:r>
            <a:r>
              <a:rPr lang="en-US" altLang="zh-CN" dirty="0"/>
              <a:t> and observe downstream losses</a:t>
            </a:r>
          </a:p>
          <a:p>
            <a:r>
              <a:rPr lang="en-US" altLang="zh-CN" dirty="0"/>
              <a:t>with </a:t>
            </a:r>
            <a:r>
              <a:rPr lang="en-US" altLang="zh-CN" dirty="0">
                <a:solidFill>
                  <a:srgbClr val="FF8C00"/>
                </a:solidFill>
              </a:rPr>
              <a:t>single</a:t>
            </a:r>
            <a:r>
              <a:rPr lang="en-US" altLang="zh-CN" dirty="0"/>
              <a:t> bunch.</a:t>
            </a:r>
            <a:endParaRPr lang="zh-CN" altLang="en-US" dirty="0"/>
          </a:p>
          <a:p>
            <a:r>
              <a:rPr lang="en-US" altLang="zh-CN" b="1" dirty="0"/>
              <a:t>Experiment 2: </a:t>
            </a:r>
            <a:r>
              <a:rPr lang="en-US" altLang="zh-CN" dirty="0"/>
              <a:t>Fix the beam–</a:t>
            </a:r>
            <a:r>
              <a:rPr lang="en-US" altLang="zh-CN" dirty="0" err="1"/>
              <a:t>dechirper</a:t>
            </a:r>
            <a:r>
              <a:rPr lang="en-US" altLang="zh-CN" dirty="0"/>
              <a:t> alignment and adjust the collimation section to reduce beam losses</a:t>
            </a:r>
          </a:p>
          <a:p>
            <a:r>
              <a:rPr lang="en-US" altLang="zh-CN" dirty="0"/>
              <a:t>with </a:t>
            </a:r>
            <a:r>
              <a:rPr lang="en-US" altLang="zh-CN" dirty="0">
                <a:solidFill>
                  <a:srgbClr val="FF8C00"/>
                </a:solidFill>
              </a:rPr>
              <a:t>400</a:t>
            </a:r>
            <a:r>
              <a:rPr lang="en-US" altLang="zh-CN" dirty="0"/>
              <a:t> bunches.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MARWIN Signal </a:t>
            </a:r>
            <a:r>
              <a:rPr lang="en-US" altLang="zh-CN" sz="1200" b="1" dirty="0"/>
              <a:t>Gamma:</a:t>
            </a:r>
            <a:r>
              <a:rPr lang="en-US" altLang="zh-CN" sz="1200" dirty="0"/>
              <a:t> Electromagnetic radiation from beam losses, mainly from electron–material interactions and synchrotron radiation.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MARWIN Signal </a:t>
            </a:r>
            <a:r>
              <a:rPr lang="en-US" altLang="zh-CN" sz="1200" b="1" dirty="0"/>
              <a:t>Neutron:</a:t>
            </a:r>
            <a:r>
              <a:rPr lang="en-US" altLang="zh-CN" sz="1200" dirty="0"/>
              <a:t> Neutrons produced via hadronic interactions with surrounding materials. These are </a:t>
            </a:r>
            <a:r>
              <a:rPr lang="en-US" altLang="zh-CN" sz="1200" b="1" dirty="0"/>
              <a:t>more harmful</a:t>
            </a:r>
            <a:r>
              <a:rPr lang="en-US" altLang="zh-CN" sz="1200" dirty="0"/>
              <a:t> and dominate at high bunch charge.</a:t>
            </a:r>
            <a:endParaRPr lang="zh-CN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6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matches</a:t>
            </a:r>
            <a:r>
              <a:rPr lang="de-DE" altLang="en-US" dirty="0">
                <a:latin typeface="Calibri" panose="020F0502020204030204" charset="0"/>
              </a:rPr>
              <a:t>  </a:t>
            </a:r>
            <a:r>
              <a:rPr lang="de-DE" altLang="en-US" dirty="0" err="1">
                <a:latin typeface="Calibri" panose="020F0502020204030204" charset="0"/>
              </a:rPr>
              <a:t>your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summary</a:t>
            </a:r>
            <a:r>
              <a:rPr lang="de-DE" altLang="en-US" dirty="0">
                <a:latin typeface="Calibri" panose="020F0502020204030204" charset="0"/>
              </a:rPr>
              <a:t> in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written</a:t>
            </a:r>
            <a:r>
              <a:rPr lang="de-DE" altLang="en-US" dirty="0">
                <a:latin typeface="Calibri" panose="020F0502020204030204" charset="0"/>
              </a:rPr>
              <a:t> report</a:t>
            </a:r>
            <a:endParaRPr lang="en-US" altLang="zh-CN" dirty="0">
              <a:latin typeface="+mn-lt"/>
            </a:endParaRPr>
          </a:p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depending</a:t>
            </a:r>
            <a:r>
              <a:rPr lang="de-DE" altLang="en-US" dirty="0">
                <a:latin typeface="Calibri" panose="020F0502020204030204" charset="0"/>
              </a:rPr>
              <a:t> on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amount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presentation</a:t>
            </a:r>
            <a:r>
              <a:rPr lang="de-DE" altLang="en-US" dirty="0">
                <a:latin typeface="Calibri" panose="020F0502020204030204" charset="0"/>
              </a:rPr>
              <a:t> time </a:t>
            </a:r>
            <a:r>
              <a:rPr lang="de-DE" altLang="en-US" dirty="0" err="1">
                <a:latin typeface="Calibri" panose="020F0502020204030204" charset="0"/>
              </a:rPr>
              <a:t>assigned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to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your</a:t>
            </a:r>
            <a:r>
              <a:rPr lang="de-DE" altLang="en-US" dirty="0">
                <a:latin typeface="Calibri" panose="020F0502020204030204" charset="0"/>
              </a:rPr>
              <a:t> report, </a:t>
            </a:r>
            <a:r>
              <a:rPr lang="de-DE" altLang="en-US" dirty="0" err="1">
                <a:latin typeface="Calibri" panose="020F0502020204030204" charset="0"/>
              </a:rPr>
              <a:t>you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can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use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up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to</a:t>
            </a:r>
            <a:r>
              <a:rPr lang="de-DE" altLang="en-US" dirty="0">
                <a:latin typeface="Calibri" panose="020F0502020204030204" charset="0"/>
              </a:rPr>
              <a:t> 3 </a:t>
            </a:r>
            <a:r>
              <a:rPr lang="de-DE" altLang="en-US" dirty="0" err="1">
                <a:latin typeface="Calibri" panose="020F0502020204030204" charset="0"/>
              </a:rPr>
              <a:t>slides</a:t>
            </a:r>
            <a:r>
              <a:rPr lang="de-DE" altLang="en-US" dirty="0">
                <a:latin typeface="Calibri" panose="020F0502020204030204" charset="0"/>
              </a:rPr>
              <a:t> on </a:t>
            </a: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topic</a:t>
            </a:r>
            <a:endParaRPr lang="en-US" altLang="zh-CN" dirty="0">
              <a:latin typeface="+mn-lt"/>
            </a:endParaRPr>
          </a:p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if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your</a:t>
            </a:r>
            <a:r>
              <a:rPr lang="de-DE" altLang="en-US" dirty="0">
                <a:latin typeface="Calibri" panose="020F0502020204030204" charset="0"/>
              </a:rPr>
              <a:t> final report, </a:t>
            </a:r>
            <a:r>
              <a:rPr lang="de-DE" altLang="en-US" dirty="0" err="1">
                <a:latin typeface="Calibri" panose="020F0502020204030204" charset="0"/>
              </a:rPr>
              <a:t>give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achievements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entire</a:t>
            </a:r>
            <a:r>
              <a:rPr lang="de-DE" altLang="en-US" dirty="0">
                <a:latin typeface="Calibri" panose="020F0502020204030204" charset="0"/>
              </a:rPr>
              <a:t> R&amp;D </a:t>
            </a:r>
            <a:r>
              <a:rPr lang="de-DE" altLang="en-US" dirty="0" err="1">
                <a:latin typeface="Calibri" panose="020F0502020204030204" charset="0"/>
              </a:rPr>
              <a:t>project</a:t>
            </a:r>
            <a:endParaRPr lang="de-DE" altLang="en-US" dirty="0"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dirty="0" err="1">
                <a:latin typeface="Calibri" panose="020F0502020204030204" charset="0"/>
              </a:rPr>
              <a:t>which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of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your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orginally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planned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achievements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for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the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past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year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could</a:t>
            </a:r>
            <a:r>
              <a:rPr lang="de-DE" altLang="zh-CN" dirty="0">
                <a:latin typeface="Calibri" panose="020F0502020204030204" charset="0"/>
              </a:rPr>
              <a:t> not </a:t>
            </a:r>
            <a:r>
              <a:rPr lang="de-DE" altLang="zh-CN" dirty="0" err="1">
                <a:latin typeface="Calibri" panose="020F0502020204030204" charset="0"/>
              </a:rPr>
              <a:t>be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reached</a:t>
            </a:r>
            <a:endParaRPr lang="de-DE" altLang="zh-CN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zh-CN" dirty="0" err="1">
                <a:latin typeface="Calibri" panose="020F0502020204030204" charset="0"/>
              </a:rPr>
              <a:t>explain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reasons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for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deviations</a:t>
            </a:r>
            <a:endParaRPr lang="de-DE" altLang="zh-CN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zh-CN" dirty="0" err="1">
                <a:latin typeface="Calibri" panose="020F0502020204030204" charset="0"/>
              </a:rPr>
              <a:t>outline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consequences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for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the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remainder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of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the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activity</a:t>
            </a:r>
            <a:endParaRPr lang="de-DE" altLang="zh-CN" dirty="0"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essentially</a:t>
            </a:r>
            <a:r>
              <a:rPr lang="de-DE" altLang="en-US" dirty="0">
                <a:latin typeface="Calibri" panose="020F0502020204030204" charset="0"/>
              </a:rPr>
              <a:t> Table 1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your</a:t>
            </a:r>
            <a:r>
              <a:rPr lang="de-DE" altLang="en-US" dirty="0">
                <a:latin typeface="Calibri" panose="020F0502020204030204" charset="0"/>
              </a:rPr>
              <a:t> report</a:t>
            </a:r>
          </a:p>
          <a:p>
            <a:pPr lvl="1">
              <a:defRPr/>
            </a:pPr>
            <a:r>
              <a:rPr lang="de-DE" altLang="en-US" dirty="0" err="1">
                <a:latin typeface="Calibri" panose="020F0502020204030204" charset="0"/>
              </a:rPr>
              <a:t>add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milestones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with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originally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proposed</a:t>
            </a:r>
            <a:r>
              <a:rPr lang="de-DE" altLang="en-US" dirty="0">
                <a:latin typeface="Calibri" panose="020F0502020204030204" charset="0"/>
              </a:rPr>
              <a:t> date and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current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estimate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achievement</a:t>
            </a:r>
            <a:endParaRPr lang="de-DE" alt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en-US" dirty="0" err="1">
                <a:latin typeface="Calibri" panose="020F0502020204030204" charset="0"/>
              </a:rPr>
              <a:t>for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sake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space</a:t>
            </a:r>
            <a:r>
              <a:rPr lang="de-DE" altLang="en-US" dirty="0">
                <a:latin typeface="Calibri" panose="020F0502020204030204" charset="0"/>
              </a:rPr>
              <a:t>, </a:t>
            </a:r>
            <a:r>
              <a:rPr lang="de-DE" altLang="en-US" dirty="0" err="1">
                <a:latin typeface="Calibri" panose="020F0502020204030204" charset="0"/>
              </a:rPr>
              <a:t>omit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milestones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that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have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been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completed</a:t>
            </a:r>
            <a:r>
              <a:rPr lang="de-DE" altLang="en-US" dirty="0">
                <a:latin typeface="Calibri" panose="020F0502020204030204" charset="0"/>
              </a:rPr>
              <a:t>  </a:t>
            </a:r>
            <a:r>
              <a:rPr lang="de-DE" altLang="en-US" dirty="0" err="1">
                <a:latin typeface="Calibri" panose="020F0502020204030204" charset="0"/>
              </a:rPr>
              <a:t>before</a:t>
            </a:r>
            <a:r>
              <a:rPr lang="de-DE" altLang="en-US" dirty="0">
                <a:latin typeface="Calibri" panose="020F0502020204030204" charset="0"/>
              </a:rPr>
              <a:t> 2022</a:t>
            </a:r>
          </a:p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in </a:t>
            </a:r>
            <a:r>
              <a:rPr lang="de-DE" altLang="en-US" dirty="0" err="1">
                <a:latin typeface="Calibri" panose="020F0502020204030204" charset="0"/>
              </a:rPr>
              <a:t>case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deviation</a:t>
            </a:r>
            <a:r>
              <a:rPr lang="de-DE" altLang="en-US" dirty="0">
                <a:latin typeface="Calibri" panose="020F0502020204030204" charset="0"/>
              </a:rPr>
              <a:t>, </a:t>
            </a:r>
            <a:r>
              <a:rPr lang="de-DE" altLang="en-US" dirty="0" err="1">
                <a:latin typeface="Calibri" panose="020F0502020204030204" charset="0"/>
              </a:rPr>
              <a:t>explain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those</a:t>
            </a:r>
            <a:endParaRPr lang="de-DE" alt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en-US" dirty="0" err="1">
                <a:latin typeface="Calibri" panose="020F0502020204030204" charset="0"/>
              </a:rPr>
              <a:t>issues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discussed</a:t>
            </a:r>
            <a:r>
              <a:rPr lang="de-DE" altLang="en-US" dirty="0">
                <a:latin typeface="Calibri" panose="020F0502020204030204" charset="0"/>
              </a:rPr>
              <a:t> on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previous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slide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don‘t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need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to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be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repeated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here</a:t>
            </a:r>
            <a:endParaRPr lang="de-DE" alt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en-US" dirty="0" err="1">
                <a:latin typeface="Calibri" panose="020F0502020204030204" charset="0"/>
              </a:rPr>
              <a:t>only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needed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for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milestones</a:t>
            </a:r>
            <a:r>
              <a:rPr lang="de-DE" altLang="en-US" dirty="0">
                <a:latin typeface="Calibri" panose="020F0502020204030204" charset="0"/>
              </a:rPr>
              <a:t> in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past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period</a:t>
            </a:r>
            <a:r>
              <a:rPr lang="de-DE" altLang="en-US" dirty="0">
                <a:latin typeface="Calibri" panose="020F0502020204030204" charset="0"/>
              </a:rPr>
              <a:t> (2022) and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future</a:t>
            </a:r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dirty="0" err="1">
                <a:latin typeface="Calibri" panose="020F0502020204030204" charset="0"/>
              </a:rPr>
              <a:t>what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are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the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risks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associated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with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your</a:t>
            </a:r>
            <a:r>
              <a:rPr lang="de-DE" altLang="zh-CN" dirty="0">
                <a:latin typeface="Calibri" panose="020F0502020204030204" charset="0"/>
              </a:rPr>
              <a:t> R&amp;D </a:t>
            </a:r>
            <a:r>
              <a:rPr lang="de-DE" altLang="zh-CN" dirty="0" err="1">
                <a:latin typeface="Calibri" panose="020F0502020204030204" charset="0"/>
              </a:rPr>
              <a:t>project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that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may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prevent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or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limit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you</a:t>
            </a:r>
            <a:endParaRPr lang="de-DE" altLang="zh-CN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zh-CN" dirty="0" err="1">
                <a:latin typeface="Calibri" panose="020F0502020204030204" charset="0"/>
              </a:rPr>
              <a:t>to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achieve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the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planned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goal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of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your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activity</a:t>
            </a:r>
            <a:endParaRPr lang="de-DE" altLang="zh-CN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zh-CN" dirty="0" err="1">
                <a:latin typeface="Calibri" panose="020F0502020204030204" charset="0"/>
              </a:rPr>
              <a:t>provide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the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deliverables</a:t>
            </a:r>
            <a:endParaRPr lang="de-DE" altLang="zh-CN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zh-CN" dirty="0" err="1">
                <a:latin typeface="Calibri" panose="020F0502020204030204" charset="0"/>
              </a:rPr>
              <a:t>jeopardize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the</a:t>
            </a:r>
            <a:r>
              <a:rPr lang="de-DE" altLang="zh-CN" dirty="0">
                <a:latin typeface="Calibri" panose="020F0502020204030204" charset="0"/>
              </a:rPr>
              <a:t> time </a:t>
            </a:r>
            <a:r>
              <a:rPr lang="de-DE" altLang="zh-CN" dirty="0" err="1">
                <a:latin typeface="Calibri" panose="020F0502020204030204" charset="0"/>
              </a:rPr>
              <a:t>line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of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your</a:t>
            </a:r>
            <a:r>
              <a:rPr lang="de-DE" altLang="zh-CN" dirty="0">
                <a:latin typeface="Calibri" panose="020F0502020204030204" charset="0"/>
              </a:rPr>
              <a:t> </a:t>
            </a:r>
            <a:r>
              <a:rPr lang="de-DE" altLang="zh-CN" dirty="0" err="1">
                <a:latin typeface="Calibri" panose="020F0502020204030204" charset="0"/>
              </a:rPr>
              <a:t>project</a:t>
            </a:r>
            <a:endParaRPr lang="de-DE" altLang="zh-CN" dirty="0"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describe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planned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activities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for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year</a:t>
            </a: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r>
              <a:rPr lang="de-DE" altLang="en-US" dirty="0" err="1">
                <a:latin typeface="Calibri" panose="020F0502020204030204" charset="0"/>
                <a:sym typeface="+mn-ea"/>
              </a:rPr>
              <a:t>are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there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any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risk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that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may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challenge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this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plans</a:t>
            </a:r>
            <a:endParaRPr lang="de-DE" altLang="en-US" dirty="0">
              <a:latin typeface="Calibri" panose="020F0502020204030204" charset="0"/>
            </a:endParaRPr>
          </a:p>
          <a:p>
            <a:pPr lvl="0">
              <a:defRPr/>
            </a:pPr>
            <a:r>
              <a:rPr lang="de-DE" altLang="en-US" b="1" dirty="0" err="1">
                <a:latin typeface="Calibri" panose="020F0502020204030204" charset="0"/>
                <a:sym typeface="+mn-ea"/>
              </a:rPr>
              <a:t>list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publications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/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conference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proceedings</a:t>
            </a:r>
            <a:endParaRPr lang="de-DE" altLang="en-US" dirty="0">
              <a:latin typeface="Calibri" panose="020F0502020204030204" charset="0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describe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planned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activities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for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this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year</a:t>
            </a: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r>
              <a:rPr lang="de-DE" altLang="en-US" dirty="0" err="1">
                <a:latin typeface="Calibri" panose="020F0502020204030204" charset="0"/>
                <a:sym typeface="+mn-ea"/>
              </a:rPr>
              <a:t>are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there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any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risk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that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may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challenge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this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plans</a:t>
            </a:r>
            <a:endParaRPr lang="de-DE" altLang="en-US" dirty="0">
              <a:latin typeface="Calibri" panose="020F0502020204030204" charset="0"/>
            </a:endParaRPr>
          </a:p>
          <a:p>
            <a:pPr lvl="0">
              <a:defRPr/>
            </a:pPr>
            <a:r>
              <a:rPr lang="de-DE" altLang="en-US" b="1" dirty="0" err="1">
                <a:latin typeface="Calibri" panose="020F0502020204030204" charset="0"/>
                <a:sym typeface="+mn-ea"/>
              </a:rPr>
              <a:t>list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publications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/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conference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proceedings</a:t>
            </a:r>
            <a:endParaRPr lang="de-DE" altLang="en-US" dirty="0">
              <a:latin typeface="Calibri" panose="020F0502020204030204" charset="0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8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4125" y="2564130"/>
            <a:ext cx="1423670" cy="142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 dirty="0">
                <a:latin typeface="Calibri" panose="020F0502020204030204"/>
              </a:rPr>
              <a:t>XFEL </a:t>
            </a:r>
            <a:r>
              <a:rPr lang="de-DE" sz="900" dirty="0" err="1">
                <a:latin typeface="Calibri" panose="020F0502020204030204"/>
              </a:rPr>
              <a:t>Accelerator</a:t>
            </a:r>
            <a:r>
              <a:rPr lang="de-DE" sz="900" dirty="0">
                <a:latin typeface="Calibri" panose="020F0502020204030204"/>
              </a:rPr>
              <a:t>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Shan Liu, MPY, 05.09.2025</a:t>
            </a:r>
          </a:p>
        </p:txBody>
      </p:sp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_neu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08385" y="6012180"/>
            <a:ext cx="641350" cy="641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51384" y="2132856"/>
            <a:ext cx="7560343" cy="10509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Status Report</a:t>
            </a:r>
            <a:br>
              <a:rPr lang="en-US" dirty="0"/>
            </a:br>
            <a:br>
              <a:rPr lang="en-US" dirty="0"/>
            </a:br>
            <a:r>
              <a:rPr lang="en-GB" altLang="zh-CN" sz="2400" dirty="0"/>
              <a:t>Understanding and Controlling Beam Losses in High-Power XFELs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79376" y="3933056"/>
            <a:ext cx="9144519" cy="268218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Shan Liu (DESY), Nick Walker (DESY), Andy Wolski (University of Liverpool), </a:t>
            </a:r>
            <a:r>
              <a:rPr lang="en-US" altLang="zh-CN" dirty="0" err="1"/>
              <a:t>Jiacheng</a:t>
            </a:r>
            <a:r>
              <a:rPr lang="en-US" altLang="zh-CN" dirty="0"/>
              <a:t> Wu (DESY and University of Liverpool)</a:t>
            </a:r>
          </a:p>
          <a:p>
            <a:pPr>
              <a:defRPr/>
            </a:pPr>
            <a:endParaRPr lang="en-US" dirty="0">
              <a:latin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12.09.2025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26C356C-78D4-4A28-A818-688BDA7D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727" y="5085184"/>
            <a:ext cx="3860800" cy="1107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85633" y="873095"/>
            <a:ext cx="10944225" cy="4801235"/>
          </a:xfrm>
        </p:spPr>
        <p:txBody>
          <a:bodyPr/>
          <a:lstStyle/>
          <a:p>
            <a:pPr marL="0" indent="0">
              <a:buNone/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 lvl="0">
              <a:defRPr/>
            </a:pPr>
            <a:r>
              <a:rPr lang="de-DE" altLang="en-US" sz="2000" b="1" dirty="0" err="1">
                <a:latin typeface="Calibri" panose="020F0502020204030204" charset="0"/>
                <a:sym typeface="+mn-ea"/>
              </a:rPr>
              <a:t>list</a:t>
            </a:r>
            <a:r>
              <a:rPr lang="de-DE" altLang="en-US" sz="2000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sz="2000" b="1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sz="2000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sz="2000" b="1" dirty="0" err="1">
                <a:latin typeface="Calibri" panose="020F0502020204030204" charset="0"/>
                <a:sym typeface="+mn-ea"/>
              </a:rPr>
              <a:t>publications</a:t>
            </a:r>
            <a:r>
              <a:rPr lang="de-DE" altLang="en-US" sz="2000" dirty="0">
                <a:latin typeface="Calibri" panose="020F0502020204030204" charset="0"/>
                <a:sym typeface="+mn-ea"/>
              </a:rPr>
              <a:t> / </a:t>
            </a:r>
            <a:r>
              <a:rPr lang="de-DE" altLang="en-US" sz="2000" dirty="0" err="1">
                <a:latin typeface="Calibri" panose="020F0502020204030204" charset="0"/>
                <a:sym typeface="+mn-ea"/>
              </a:rPr>
              <a:t>conference</a:t>
            </a:r>
            <a:r>
              <a:rPr lang="de-DE" altLang="en-US" sz="2000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sz="2000" dirty="0" err="1">
                <a:latin typeface="Calibri" panose="020F0502020204030204" charset="0"/>
                <a:sym typeface="+mn-ea"/>
              </a:rPr>
              <a:t>proceedings</a:t>
            </a:r>
            <a:endParaRPr lang="de-DE" altLang="en-US" sz="2000" dirty="0">
              <a:latin typeface="Calibri" panose="020F0502020204030204" charset="0"/>
              <a:sym typeface="+mn-ea"/>
            </a:endParaRPr>
          </a:p>
          <a:p>
            <a:pPr marL="0" lvl="0" indent="0">
              <a:buNone/>
              <a:defRPr/>
            </a:pP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1">
              <a:defRPr/>
            </a:pPr>
            <a:r>
              <a:rPr lang="de-DE" altLang="en-US" sz="2000" b="1" dirty="0" err="1">
                <a:latin typeface="Calibri" panose="020F0502020204030204" charset="0"/>
                <a:sym typeface="+mn-ea"/>
              </a:rPr>
              <a:t>Jiacheng</a:t>
            </a:r>
            <a:r>
              <a:rPr lang="de-DE" altLang="en-US" sz="2000" b="1" dirty="0">
                <a:latin typeface="Calibri" panose="020F0502020204030204" charset="0"/>
                <a:sym typeface="+mn-ea"/>
              </a:rPr>
              <a:t> Wu </a:t>
            </a:r>
            <a:r>
              <a:rPr lang="de-DE" altLang="en-US" sz="2000" dirty="0">
                <a:latin typeface="Calibri" panose="020F0502020204030204" charset="0"/>
                <a:sym typeface="+mn-ea"/>
              </a:rPr>
              <a:t>et al., </a:t>
            </a:r>
            <a:r>
              <a:rPr lang="en-US" altLang="en-US" sz="2000" dirty="0">
                <a:latin typeface="Calibri" panose="020F0502020204030204" charset="0"/>
                <a:sym typeface="+mn-ea"/>
              </a:rPr>
              <a:t>“Understanding and Controlling Beam Losses in High-Power XFELs”,</a:t>
            </a:r>
            <a:r>
              <a:rPr lang="de-DE" altLang="en-US" sz="2000" dirty="0">
                <a:latin typeface="Calibri" panose="020F0502020204030204" charset="0"/>
                <a:sym typeface="+mn-ea"/>
              </a:rPr>
              <a:t>Poster in </a:t>
            </a:r>
            <a:r>
              <a:rPr lang="en-US" altLang="en-US" sz="2000" dirty="0">
                <a:latin typeface="Calibri" panose="020F0502020204030204" charset="0"/>
                <a:sym typeface="+mn-ea"/>
              </a:rPr>
              <a:t>Students’ and Science Days of European </a:t>
            </a:r>
            <a:r>
              <a:rPr lang="en-US" altLang="zh-CN" sz="2000" dirty="0">
                <a:latin typeface="Calibri" panose="020F0502020204030204" charset="0"/>
                <a:sym typeface="+mn-ea"/>
              </a:rPr>
              <a:t>XFEL </a:t>
            </a:r>
            <a:r>
              <a:rPr lang="en-US" altLang="en-US" sz="2000" dirty="0">
                <a:latin typeface="Calibri" panose="020F0502020204030204" charset="0"/>
                <a:sym typeface="+mn-ea"/>
              </a:rPr>
              <a:t>2025</a:t>
            </a:r>
            <a:r>
              <a:rPr lang="de-DE" altLang="en-US" sz="2000" dirty="0">
                <a:latin typeface="Calibri" panose="020F0502020204030204" charset="0"/>
                <a:sym typeface="+mn-ea"/>
              </a:rPr>
              <a:t>, Fintel, Germany. </a:t>
            </a:r>
          </a:p>
          <a:p>
            <a:pPr lvl="1">
              <a:defRPr/>
            </a:pPr>
            <a:endParaRPr lang="de-DE" altLang="en-US" sz="2000" dirty="0">
              <a:latin typeface="Calibri" panose="020F0502020204030204" charset="0"/>
              <a:sym typeface="+mn-ea"/>
            </a:endParaRPr>
          </a:p>
          <a:p>
            <a:pPr lvl="1">
              <a:defRPr/>
            </a:pPr>
            <a:r>
              <a:rPr lang="en-US" altLang="en-US" sz="2000" dirty="0" err="1">
                <a:latin typeface="Calibri" panose="020F0502020204030204" charset="0"/>
              </a:rPr>
              <a:t>Bingyang</a:t>
            </a:r>
            <a:r>
              <a:rPr lang="en-US" altLang="en-US" sz="2000" dirty="0">
                <a:latin typeface="Calibri" panose="020F0502020204030204" charset="0"/>
              </a:rPr>
              <a:t> </a:t>
            </a:r>
            <a:r>
              <a:rPr lang="en-US" altLang="en-US" sz="2000" dirty="0" err="1">
                <a:latin typeface="Calibri" panose="020F0502020204030204" charset="0"/>
              </a:rPr>
              <a:t>yan</a:t>
            </a:r>
            <a:r>
              <a:rPr lang="en-US" altLang="en-US" sz="2000" dirty="0">
                <a:latin typeface="Calibri" panose="020F0502020204030204" charset="0"/>
              </a:rPr>
              <a:t>, </a:t>
            </a:r>
            <a:r>
              <a:rPr lang="en-US" altLang="en-US" sz="2000" b="1" dirty="0" err="1">
                <a:latin typeface="Calibri" panose="020F0502020204030204" charset="0"/>
              </a:rPr>
              <a:t>Jiacheng</a:t>
            </a:r>
            <a:r>
              <a:rPr lang="en-US" altLang="en-US" sz="2000" b="1" dirty="0">
                <a:latin typeface="Calibri" panose="020F0502020204030204" charset="0"/>
              </a:rPr>
              <a:t> Wu </a:t>
            </a:r>
            <a:r>
              <a:rPr lang="en-US" altLang="en-US" sz="2000" dirty="0">
                <a:latin typeface="Calibri" panose="020F0502020204030204" charset="0"/>
              </a:rPr>
              <a:t>et al.,</a:t>
            </a:r>
            <a:r>
              <a:rPr lang="en-US" altLang="en-US" sz="2000" dirty="0">
                <a:latin typeface="Calibri" panose="020F0502020204030204" charset="0"/>
                <a:sym typeface="+mn-ea"/>
              </a:rPr>
              <a:t> “</a:t>
            </a:r>
            <a:r>
              <a:rPr lang="en-US" altLang="en-US" sz="2000" dirty="0">
                <a:latin typeface="Calibri" panose="020F0502020204030204" charset="0"/>
              </a:rPr>
              <a:t>Orbit alignment study in the collimation section at the European XFEL</a:t>
            </a:r>
            <a:r>
              <a:rPr lang="en-US" altLang="en-US" sz="2000" dirty="0">
                <a:latin typeface="Calibri" panose="020F0502020204030204" charset="0"/>
                <a:sym typeface="+mn-ea"/>
              </a:rPr>
              <a:t>”</a:t>
            </a:r>
            <a:r>
              <a:rPr lang="en-US" altLang="en-US" sz="2000" dirty="0">
                <a:latin typeface="Calibri" panose="020F0502020204030204" charset="0"/>
              </a:rPr>
              <a:t>, MOPB037, IPAC’2025 proceedings, Tai</a:t>
            </a:r>
            <a:r>
              <a:rPr lang="en-US" altLang="zh-CN" sz="2000" dirty="0">
                <a:latin typeface="Calibri" panose="020F0502020204030204" charset="0"/>
              </a:rPr>
              <a:t>pei,</a:t>
            </a:r>
            <a:r>
              <a:rPr lang="zh-CN" altLang="en-US" sz="2000" dirty="0">
                <a:latin typeface="Calibri" panose="020F0502020204030204" charset="0"/>
              </a:rPr>
              <a:t> </a:t>
            </a:r>
            <a:r>
              <a:rPr lang="en-US" altLang="zh-CN" sz="2000" dirty="0">
                <a:latin typeface="Calibri" panose="020F0502020204030204" charset="0"/>
              </a:rPr>
              <a:t>Taiwan.</a:t>
            </a:r>
          </a:p>
          <a:p>
            <a:pPr lvl="1">
              <a:defRPr/>
            </a:pPr>
            <a:endParaRPr lang="en-US" altLang="zh-CN" sz="2000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en-US" sz="2000" dirty="0" err="1">
                <a:latin typeface="Calibri" panose="020F0502020204030204" charset="0"/>
              </a:rPr>
              <a:t>Weilun</a:t>
            </a:r>
            <a:r>
              <a:rPr lang="en-US" sz="2000" dirty="0">
                <a:latin typeface="Calibri" panose="020F0502020204030204" charset="0"/>
              </a:rPr>
              <a:t> Qin, Marc </a:t>
            </a:r>
            <a:r>
              <a:rPr lang="en-US" sz="2000" dirty="0" err="1">
                <a:latin typeface="Calibri" panose="020F0502020204030204" charset="0"/>
              </a:rPr>
              <a:t>Guetg</a:t>
            </a:r>
            <a:r>
              <a:rPr lang="en-US" sz="2000" dirty="0">
                <a:latin typeface="Calibri" panose="020F0502020204030204" charset="0"/>
              </a:rPr>
              <a:t>, </a:t>
            </a:r>
            <a:r>
              <a:rPr lang="en-US" sz="2000" b="1" dirty="0" err="1">
                <a:latin typeface="Calibri" panose="020F0502020204030204" charset="0"/>
              </a:rPr>
              <a:t>Jiacheng</a:t>
            </a:r>
            <a:r>
              <a:rPr lang="en-US" sz="2000" b="1" dirty="0">
                <a:latin typeface="Calibri" panose="020F0502020204030204" charset="0"/>
              </a:rPr>
              <a:t> Wu </a:t>
            </a:r>
            <a:r>
              <a:rPr lang="en-US" sz="2000" dirty="0">
                <a:latin typeface="Calibri" panose="020F0502020204030204" charset="0"/>
              </a:rPr>
              <a:t>et al., </a:t>
            </a:r>
            <a:r>
              <a:rPr lang="en-US" altLang="en-US" sz="2000" dirty="0">
                <a:latin typeface="Calibri" panose="020F0502020204030204" charset="0"/>
                <a:sym typeface="+mn-ea"/>
              </a:rPr>
              <a:t>“</a:t>
            </a:r>
            <a:r>
              <a:rPr lang="en-US" sz="2000" dirty="0">
                <a:latin typeface="Calibri" panose="020F0502020204030204" charset="0"/>
              </a:rPr>
              <a:t>Experimental demonstration of an L-shaped corrugated </a:t>
            </a:r>
            <a:r>
              <a:rPr lang="en-US" sz="2000" dirty="0" err="1">
                <a:latin typeface="Calibri" panose="020F0502020204030204" charset="0"/>
              </a:rPr>
              <a:t>wakefield</a:t>
            </a:r>
            <a:r>
              <a:rPr lang="en-US" sz="2000" dirty="0">
                <a:latin typeface="Calibri" panose="020F0502020204030204" charset="0"/>
              </a:rPr>
              <a:t> structure for beam shaping at a high repetition rate free-electron laser</a:t>
            </a:r>
            <a:r>
              <a:rPr lang="en-US" altLang="en-US" sz="2000" dirty="0">
                <a:latin typeface="Calibri" panose="020F0502020204030204" charset="0"/>
                <a:sym typeface="+mn-ea"/>
              </a:rPr>
              <a:t>”, </a:t>
            </a:r>
            <a:r>
              <a:rPr lang="en-US" sz="2000" dirty="0">
                <a:latin typeface="Calibri" panose="020F0502020204030204" charset="0"/>
              </a:rPr>
              <a:t>submitted to PRL. </a:t>
            </a:r>
            <a:endParaRPr lang="en-US" sz="2000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6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676357-7948-BA3A-24A5-65C6B5A4D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50" y="2952420"/>
            <a:ext cx="11470402" cy="1455362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BD15B732-C309-DC5F-0422-C4A9D8B3276C}"/>
              </a:ext>
            </a:extLst>
          </p:cNvPr>
          <p:cNvSpPr txBox="1">
            <a:spLocks/>
          </p:cNvSpPr>
          <p:nvPr/>
        </p:nvSpPr>
        <p:spPr bwMode="auto">
          <a:xfrm>
            <a:off x="611188" y="273255"/>
            <a:ext cx="9813425" cy="9668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cs typeface="Arial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9609E3-9E7A-ECD5-3381-8D5CE39A02CC}"/>
              </a:ext>
            </a:extLst>
          </p:cNvPr>
          <p:cNvSpPr/>
          <p:nvPr/>
        </p:nvSpPr>
        <p:spPr bwMode="auto">
          <a:xfrm>
            <a:off x="2197486" y="1582803"/>
            <a:ext cx="3608501" cy="175795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6F8501B-928B-444E-8DC3-E3B876D433A6}"/>
              </a:ext>
            </a:extLst>
          </p:cNvPr>
          <p:cNvGrpSpPr/>
          <p:nvPr/>
        </p:nvGrpSpPr>
        <p:grpSpPr>
          <a:xfrm>
            <a:off x="6979367" y="3743237"/>
            <a:ext cx="3213513" cy="2470335"/>
            <a:chOff x="4927045" y="3231730"/>
            <a:chExt cx="3213513" cy="2470335"/>
          </a:xfrm>
        </p:grpSpPr>
        <p:cxnSp>
          <p:nvCxnSpPr>
            <p:cNvPr id="22" name="直线箭头连接符 90">
              <a:extLst>
                <a:ext uri="{FF2B5EF4-FFF2-40B4-BE49-F238E27FC236}">
                  <a16:creationId xmlns:a16="http://schemas.microsoft.com/office/drawing/2014/main" id="{8A804DE2-9023-493D-A60E-009C806D2A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2226" y="3231730"/>
              <a:ext cx="296312" cy="490237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2" name="内容占位符 2">
              <a:extLst>
                <a:ext uri="{FF2B5EF4-FFF2-40B4-BE49-F238E27FC236}">
                  <a16:creationId xmlns:a16="http://schemas.microsoft.com/office/drawing/2014/main" id="{91BA26D0-3F6A-49D0-9D3F-8711809DD5D3}"/>
                </a:ext>
              </a:extLst>
            </p:cNvPr>
            <p:cNvSpPr txBox="1">
              <a:spLocks/>
            </p:cNvSpPr>
            <p:nvPr/>
          </p:nvSpPr>
          <p:spPr>
            <a:xfrm>
              <a:off x="4989776" y="3957410"/>
              <a:ext cx="3051106" cy="53582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57188" indent="-357188" algn="l" defTabSz="914400" rtl="0" eaLnBrk="1" latinLnBrk="0" hangingPunct="1">
                <a:lnSpc>
                  <a:spcPct val="114000"/>
                </a:lnSpc>
                <a:spcBef>
                  <a:spcPts val="1800"/>
                </a:spcBef>
                <a:buClr>
                  <a:schemeClr val="bg2"/>
                </a:buClr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4375" indent="-357188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buClr>
                  <a:schemeClr val="accent2"/>
                </a:buClr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2663" indent="-268288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Char char="►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173038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7788" indent="-180975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z="1600" dirty="0">
                  <a:sym typeface="+mn-ea"/>
                </a:rPr>
                <a:t>Corrugated </a:t>
              </a:r>
              <a:r>
                <a:rPr lang="en-US" altLang="zh-CN" sz="1600" dirty="0" err="1">
                  <a:sym typeface="+mn-ea"/>
                </a:rPr>
                <a:t>wakefield</a:t>
              </a:r>
              <a:r>
                <a:rPr lang="en-US" altLang="zh-CN" sz="1600" dirty="0">
                  <a:sym typeface="+mn-ea"/>
                </a:rPr>
                <a:t> structure</a:t>
              </a:r>
              <a:endParaRPr kumimoji="1" lang="en-US" altLang="zh-CN" sz="1600" dirty="0"/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kumimoji="1" lang="en-US" altLang="zh-CN" sz="1600" dirty="0"/>
                <a:t>(0.5 mm to beam core)</a:t>
              </a:r>
            </a:p>
            <a:p>
              <a:pPr marL="0" indent="0">
                <a:buNone/>
              </a:pPr>
              <a:endParaRPr kumimoji="1" lang="en-US" altLang="zh-CN" sz="1600" dirty="0"/>
            </a:p>
          </p:txBody>
        </p:sp>
        <p:sp>
          <p:nvSpPr>
            <p:cNvPr id="39" name="矩形 15">
              <a:extLst>
                <a:ext uri="{FF2B5EF4-FFF2-40B4-BE49-F238E27FC236}">
                  <a16:creationId xmlns:a16="http://schemas.microsoft.com/office/drawing/2014/main" id="{813C07A7-6143-4A34-888A-5B349FA1315D}"/>
                </a:ext>
              </a:extLst>
            </p:cNvPr>
            <p:cNvSpPr/>
            <p:nvPr/>
          </p:nvSpPr>
          <p:spPr bwMode="auto">
            <a:xfrm>
              <a:off x="4927045" y="3902799"/>
              <a:ext cx="3176569" cy="1799266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76732596-B0A7-49D7-B65A-7B787ABBA9B5}"/>
                </a:ext>
              </a:extLst>
            </p:cNvPr>
            <p:cNvSpPr/>
            <p:nvPr/>
          </p:nvSpPr>
          <p:spPr>
            <a:xfrm>
              <a:off x="4927045" y="5216334"/>
              <a:ext cx="321351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1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JunjieGuo</a:t>
              </a:r>
              <a:r>
                <a:rPr lang="en-US" altLang="zh-CN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 et al., NIMA 1034 (2022): 166780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5101AD-A490-551D-F0F4-AB2F1FCC3025}"/>
              </a:ext>
            </a:extLst>
          </p:cNvPr>
          <p:cNvSpPr txBox="1"/>
          <p:nvPr/>
        </p:nvSpPr>
        <p:spPr>
          <a:xfrm>
            <a:off x="2206541" y="1272988"/>
            <a:ext cx="3463040" cy="314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GB" sz="1400" b="1" dirty="0">
                <a:solidFill>
                  <a:srgbClr val="FF0000"/>
                </a:solidFill>
                <a:cs typeface="Arial"/>
              </a:rPr>
              <a:t>Shorter pulses, Phase-locked pulses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0F4FC-1A73-8B47-5F54-90618A818010}"/>
              </a:ext>
            </a:extLst>
          </p:cNvPr>
          <p:cNvSpPr txBox="1"/>
          <p:nvPr/>
        </p:nvSpPr>
        <p:spPr>
          <a:xfrm>
            <a:off x="7252730" y="4118792"/>
            <a:ext cx="2151530" cy="314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GB" sz="1400" b="1" dirty="0">
                <a:solidFill>
                  <a:srgbClr val="0070C0"/>
                </a:solidFill>
                <a:cs typeface="Arial"/>
              </a:rPr>
              <a:t>Fresh slice application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97A386E1-CAD4-A068-FD0F-481C0397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516" y="1792532"/>
            <a:ext cx="2321169" cy="199149"/>
          </a:xfrm>
        </p:spPr>
        <p:txBody>
          <a:bodyPr/>
          <a:lstStyle/>
          <a:p>
            <a:pPr marL="0" indent="0" algn="r">
              <a:lnSpc>
                <a:spcPct val="50000"/>
              </a:lnSpc>
              <a:buNone/>
            </a:pPr>
            <a:r>
              <a:rPr kumimoji="1" lang="en-US" altLang="zh-CN" sz="1600" dirty="0"/>
              <a:t>Slotted foil (180 um gap) </a:t>
            </a:r>
            <a:endParaRPr kumimoji="1" lang="zh-CN" altLang="en-US" sz="1600" dirty="0"/>
          </a:p>
        </p:txBody>
      </p:sp>
      <p:pic>
        <p:nvPicPr>
          <p:cNvPr id="10" name="图片 9" descr="slotted_foil_layout.png">
            <a:extLst>
              <a:ext uri="{FF2B5EF4-FFF2-40B4-BE49-F238E27FC236}">
                <a16:creationId xmlns:a16="http://schemas.microsoft.com/office/drawing/2014/main" id="{62C0248D-AF41-A96B-6BFB-9F8513C4D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053" y="1979460"/>
            <a:ext cx="2509156" cy="1071256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20" name="直线箭头连接符 80">
            <a:extLst>
              <a:ext uri="{FF2B5EF4-FFF2-40B4-BE49-F238E27FC236}">
                <a16:creationId xmlns:a16="http://schemas.microsoft.com/office/drawing/2014/main" id="{F0FEAEA4-5FA0-4A77-9EA2-42F86DD7D32E}"/>
              </a:ext>
            </a:extLst>
          </p:cNvPr>
          <p:cNvCxnSpPr>
            <a:cxnSpLocks/>
          </p:cNvCxnSpPr>
          <p:nvPr/>
        </p:nvCxnSpPr>
        <p:spPr>
          <a:xfrm>
            <a:off x="3813833" y="3364838"/>
            <a:ext cx="0" cy="271222"/>
          </a:xfrm>
          <a:prstGeom prst="straightConnector1">
            <a:avLst/>
          </a:prstGeom>
          <a:ln w="28575" cmpd="sng">
            <a:noFill/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201F1273-A131-4E48-AD98-AB5CC4063847}"/>
              </a:ext>
            </a:extLst>
          </p:cNvPr>
          <p:cNvSpPr/>
          <p:nvPr/>
        </p:nvSpPr>
        <p:spPr>
          <a:xfrm>
            <a:off x="2345561" y="3025241"/>
            <a:ext cx="3324020" cy="276999"/>
          </a:xfrm>
          <a:prstGeom prst="rect">
            <a:avLst/>
          </a:prstGeom>
          <a:ln>
            <a:noFill/>
            <a:prstDash val="solid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A. Potter et al., WEP15 and WEP16, FEL2022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A98265-864D-0E5C-760A-86AFBE9351EF}"/>
              </a:ext>
            </a:extLst>
          </p:cNvPr>
          <p:cNvCxnSpPr/>
          <p:nvPr/>
        </p:nvCxnSpPr>
        <p:spPr>
          <a:xfrm>
            <a:off x="3809440" y="3338792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3D12DF16-1CBF-4474-96F4-95008DD41A86}"/>
              </a:ext>
            </a:extLst>
          </p:cNvPr>
          <p:cNvSpPr txBox="1">
            <a:spLocks/>
          </p:cNvSpPr>
          <p:nvPr/>
        </p:nvSpPr>
        <p:spPr>
          <a:xfrm>
            <a:off x="7528744" y="1682608"/>
            <a:ext cx="2456716" cy="516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kumimoji="1" lang="en-US" altLang="zh-CN" sz="1600" dirty="0"/>
              <a:t>Superconducting undulator (5 mm aperture)</a:t>
            </a:r>
            <a:endParaRPr kumimoji="1" lang="zh-CN" altLang="en-US" sz="1600" dirty="0"/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481E05ED-A16D-49B1-AB51-84478E5D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990" y="2324176"/>
            <a:ext cx="916849" cy="6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16">
            <a:extLst>
              <a:ext uri="{FF2B5EF4-FFF2-40B4-BE49-F238E27FC236}">
                <a16:creationId xmlns:a16="http://schemas.microsoft.com/office/drawing/2014/main" id="{D7A1AA64-ED3A-432C-90FC-8DCEDD93C47F}"/>
              </a:ext>
            </a:extLst>
          </p:cNvPr>
          <p:cNvSpPr/>
          <p:nvPr/>
        </p:nvSpPr>
        <p:spPr bwMode="auto">
          <a:xfrm>
            <a:off x="7357859" y="1535421"/>
            <a:ext cx="2698581" cy="1455362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0" name="直线箭头连接符 90">
            <a:extLst>
              <a:ext uri="{FF2B5EF4-FFF2-40B4-BE49-F238E27FC236}">
                <a16:creationId xmlns:a16="http://schemas.microsoft.com/office/drawing/2014/main" id="{ADB6882B-F924-4F9D-9A45-91D540E06A09}"/>
              </a:ext>
            </a:extLst>
          </p:cNvPr>
          <p:cNvCxnSpPr>
            <a:cxnSpLocks/>
          </p:cNvCxnSpPr>
          <p:nvPr/>
        </p:nvCxnSpPr>
        <p:spPr>
          <a:xfrm>
            <a:off x="9400860" y="3074270"/>
            <a:ext cx="533044" cy="313941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">
            <a:extLst>
              <a:ext uri="{FF2B5EF4-FFF2-40B4-BE49-F238E27FC236}">
                <a16:creationId xmlns:a16="http://schemas.microsoft.com/office/drawing/2014/main" id="{1E2CC1DE-43D3-4B31-A66D-A5CD0DCB5970}"/>
              </a:ext>
            </a:extLst>
          </p:cNvPr>
          <p:cNvSpPr txBox="1"/>
          <p:nvPr/>
        </p:nvSpPr>
        <p:spPr>
          <a:xfrm>
            <a:off x="7652728" y="1202036"/>
            <a:ext cx="2151530" cy="314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GB" sz="1400" b="1" dirty="0">
                <a:solidFill>
                  <a:srgbClr val="F39200"/>
                </a:solidFill>
                <a:cs typeface="Arial"/>
              </a:rPr>
              <a:t>Higher photon energy</a:t>
            </a:r>
            <a:endParaRPr lang="en-GB" sz="1400" b="1" dirty="0" err="1">
              <a:solidFill>
                <a:srgbClr val="F39200"/>
              </a:solidFill>
              <a:cs typeface="Arial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8CE778D-6A21-4FC5-8589-ADDBDB1949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Activity</a:t>
            </a:r>
          </a:p>
        </p:txBody>
      </p:sp>
      <p:pic>
        <p:nvPicPr>
          <p:cNvPr id="37" name="图片 1">
            <a:extLst>
              <a:ext uri="{FF2B5EF4-FFF2-40B4-BE49-F238E27FC236}">
                <a16:creationId xmlns:a16="http://schemas.microsoft.com/office/drawing/2014/main" id="{B2F9AB55-2DE0-4329-B94C-E2C721A05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8216" y="5008000"/>
            <a:ext cx="1453804" cy="818105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9A1368C-9518-4A5A-8788-F3D92DB3C33D}"/>
              </a:ext>
            </a:extLst>
          </p:cNvPr>
          <p:cNvSpPr txBox="1">
            <a:spLocks/>
          </p:cNvSpPr>
          <p:nvPr/>
        </p:nvSpPr>
        <p:spPr bwMode="auto">
          <a:xfrm>
            <a:off x="512952" y="4572521"/>
            <a:ext cx="6083356" cy="159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Calibri" panose="020F0502020204030204"/>
              </a:rPr>
              <a:t>Advanced operation modes may require devices inserted into the beam like </a:t>
            </a:r>
            <a:r>
              <a:rPr lang="en-US" b="1" dirty="0">
                <a:latin typeface="Calibri" panose="020F0502020204030204"/>
              </a:rPr>
              <a:t>slotted foil, </a:t>
            </a:r>
            <a:r>
              <a:rPr lang="en-US" dirty="0">
                <a:latin typeface="Calibri" panose="020F0502020204030204"/>
              </a:rPr>
              <a:t>electron beam kicked very close to the </a:t>
            </a:r>
            <a:r>
              <a:rPr lang="en-US" b="1" dirty="0">
                <a:latin typeface="Calibri" panose="020F0502020204030204"/>
              </a:rPr>
              <a:t>corrugated </a:t>
            </a:r>
            <a:r>
              <a:rPr lang="en-US" b="1" dirty="0" err="1">
                <a:latin typeface="Calibri" panose="020F0502020204030204"/>
              </a:rPr>
              <a:t>wakefield</a:t>
            </a:r>
            <a:r>
              <a:rPr lang="en-US" b="1" dirty="0">
                <a:latin typeface="Calibri" panose="020F0502020204030204"/>
              </a:rPr>
              <a:t> structure </a:t>
            </a:r>
            <a:r>
              <a:rPr lang="en-US" dirty="0">
                <a:latin typeface="Calibri" panose="020F0502020204030204"/>
              </a:rPr>
              <a:t>and devices with very </a:t>
            </a:r>
            <a:r>
              <a:rPr lang="en-US" altLang="zh-CN" dirty="0">
                <a:latin typeface="Calibri" panose="020F0502020204030204"/>
              </a:rPr>
              <a:t>narrow vacuum chambers such as for the </a:t>
            </a:r>
            <a:r>
              <a:rPr lang="en-US" b="1" dirty="0">
                <a:latin typeface="Calibri" panose="020F0502020204030204"/>
              </a:rPr>
              <a:t>superconducting undulator -&gt;</a:t>
            </a:r>
            <a:r>
              <a:rPr lang="en-US" b="1" u="sng" dirty="0">
                <a:latin typeface="Calibri" panose="020F0502020204030204"/>
              </a:rPr>
              <a:t> </a:t>
            </a:r>
            <a:r>
              <a:rPr lang="en-US" altLang="zh-CN" u="sng" dirty="0">
                <a:latin typeface="Calibri" panose="020F0502020204030204"/>
              </a:rPr>
              <a:t>beam loss studies are crucial!</a:t>
            </a:r>
            <a:endParaRPr lang="en-US" u="sng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294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AD46C07-18A3-3DB4-EA85-3FB56E78E26E}"/>
              </a:ext>
            </a:extLst>
          </p:cNvPr>
          <p:cNvGrpSpPr/>
          <p:nvPr/>
        </p:nvGrpSpPr>
        <p:grpSpPr>
          <a:xfrm>
            <a:off x="350515" y="1020299"/>
            <a:ext cx="11704521" cy="2677228"/>
            <a:chOff x="210284" y="1289201"/>
            <a:chExt cx="11704521" cy="2677228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F89AD528-795B-CC96-0E80-BFC37E3C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284" y="1538405"/>
              <a:ext cx="9603966" cy="1705929"/>
            </a:xfrm>
            <a:prstGeom prst="rect">
              <a:avLst/>
            </a:prstGeom>
          </p:spPr>
        </p:pic>
        <p:sp>
          <p:nvSpPr>
            <p:cNvPr id="7" name="TextBox 62">
              <a:extLst>
                <a:ext uri="{FF2B5EF4-FFF2-40B4-BE49-F238E27FC236}">
                  <a16:creationId xmlns:a16="http://schemas.microsoft.com/office/drawing/2014/main" id="{512A72AF-EF07-B728-71F4-6B2ED1BDC5A2}"/>
                </a:ext>
              </a:extLst>
            </p:cNvPr>
            <p:cNvSpPr txBox="1"/>
            <p:nvPr/>
          </p:nvSpPr>
          <p:spPr>
            <a:xfrm>
              <a:off x="3801396" y="1369128"/>
              <a:ext cx="2079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/>
                <a:t>Collimation</a:t>
              </a:r>
              <a:r>
                <a:rPr lang="de-DE" sz="1600" b="1" dirty="0"/>
                <a:t> </a:t>
              </a:r>
              <a:r>
                <a:rPr lang="de-DE" sz="1600" b="1" dirty="0" err="1"/>
                <a:t>section</a:t>
              </a:r>
              <a:endParaRPr lang="de-DE" sz="1600" b="1" dirty="0"/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108C5CA8-FB75-D0E4-2742-EA64526D66C9}"/>
                </a:ext>
              </a:extLst>
            </p:cNvPr>
            <p:cNvSpPr/>
            <p:nvPr/>
          </p:nvSpPr>
          <p:spPr>
            <a:xfrm rot="19355385">
              <a:off x="5209758" y="1635623"/>
              <a:ext cx="112375" cy="688204"/>
            </a:xfrm>
            <a:prstGeom prst="downArrow">
              <a:avLst/>
            </a:prstGeom>
            <a:solidFill>
              <a:srgbClr val="FF8C0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zh-CN" altLang="en-US" sz="1400" dirty="0" err="1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8AFB0CB-7835-8B06-4A5E-CDF7C5B72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4023" y="2915981"/>
              <a:ext cx="1589244" cy="1026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009E001-FF1D-4709-E7B3-65B88B7ED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8216" y="2957395"/>
              <a:ext cx="1174924" cy="943210"/>
            </a:xfrm>
            <a:prstGeom prst="rect">
              <a:avLst/>
            </a:prstGeom>
          </p:spPr>
        </p:pic>
        <p:sp>
          <p:nvSpPr>
            <p:cNvPr id="16" name="Rectangle 54">
              <a:extLst>
                <a:ext uri="{FF2B5EF4-FFF2-40B4-BE49-F238E27FC236}">
                  <a16:creationId xmlns:a16="http://schemas.microsoft.com/office/drawing/2014/main" id="{3B2B5C12-8F13-7A92-3868-84ED57674666}"/>
                </a:ext>
              </a:extLst>
            </p:cNvPr>
            <p:cNvSpPr/>
            <p:nvPr/>
          </p:nvSpPr>
          <p:spPr>
            <a:xfrm>
              <a:off x="6647748" y="2510289"/>
              <a:ext cx="15888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50" b="1" dirty="0">
                  <a:solidFill>
                    <a:srgbClr val="F18F1F"/>
                  </a:solidFill>
                </a:rPr>
                <a:t>200 m </a:t>
              </a:r>
              <a:r>
                <a:rPr lang="de-DE" sz="1050" b="1" dirty="0" err="1">
                  <a:solidFill>
                    <a:srgbClr val="F18F1F"/>
                  </a:solidFill>
                </a:rPr>
                <a:t>scanning</a:t>
              </a:r>
              <a:r>
                <a:rPr lang="de-DE" sz="1050" b="1" dirty="0">
                  <a:solidFill>
                    <a:srgbClr val="F18F1F"/>
                  </a:solidFill>
                </a:rPr>
                <a:t> </a:t>
              </a:r>
              <a:r>
                <a:rPr lang="de-DE" sz="1050" b="1" dirty="0" err="1">
                  <a:solidFill>
                    <a:srgbClr val="F18F1F"/>
                  </a:solidFill>
                </a:rPr>
                <a:t>range</a:t>
              </a:r>
              <a:endParaRPr lang="de-DE" sz="1050" b="1" dirty="0">
                <a:solidFill>
                  <a:srgbClr val="F18F1F"/>
                </a:solidFill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5BF841C-49B7-C4F4-A994-A556B4D97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3226"/>
            <a:stretch>
              <a:fillRect/>
            </a:stretch>
          </p:blipFill>
          <p:spPr>
            <a:xfrm>
              <a:off x="2565399" y="2339649"/>
              <a:ext cx="7248851" cy="1626780"/>
            </a:xfrm>
            <a:prstGeom prst="rect">
              <a:avLst/>
            </a:prstGeom>
          </p:spPr>
        </p:pic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57F0859-4838-88D9-BEB6-E77B624C71B3}"/>
                </a:ext>
              </a:extLst>
            </p:cNvPr>
            <p:cNvCxnSpPr>
              <a:cxnSpLocks/>
            </p:cNvCxnSpPr>
            <p:nvPr/>
          </p:nvCxnSpPr>
          <p:spPr>
            <a:xfrm>
              <a:off x="2565399" y="2890580"/>
              <a:ext cx="0" cy="105044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FC89E2C-798D-03C8-145B-E1884545E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4250" y="1289201"/>
              <a:ext cx="1770040" cy="2058122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61E1667-967B-3382-6A73-CC09B9550437}"/>
                </a:ext>
              </a:extLst>
            </p:cNvPr>
            <p:cNvSpPr/>
            <p:nvPr/>
          </p:nvSpPr>
          <p:spPr>
            <a:xfrm>
              <a:off x="9814250" y="1289201"/>
              <a:ext cx="1770033" cy="2058122"/>
            </a:xfrm>
            <a:prstGeom prst="rect">
              <a:avLst/>
            </a:prstGeom>
            <a:noFill/>
            <a:ln w="38100">
              <a:solidFill>
                <a:srgbClr val="FF8C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zh-CN" altLang="en-US" sz="1400" dirty="0" err="1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A4262E6-B2BB-DF7E-5989-BC880EE4A796}"/>
                </a:ext>
              </a:extLst>
            </p:cNvPr>
            <p:cNvSpPr txBox="1"/>
            <p:nvPr/>
          </p:nvSpPr>
          <p:spPr>
            <a:xfrm>
              <a:off x="7512138" y="3429000"/>
              <a:ext cx="44026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MARWIN: </a:t>
              </a:r>
              <a:r>
                <a:rPr lang="en-US" altLang="zh-CN" sz="1400" dirty="0"/>
                <a:t>Movable robot for gamma and neutron radiation monitoring in the XFEL tunnel</a:t>
              </a:r>
              <a:endParaRPr lang="zh-CN" altLang="en-US" sz="1400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9BEEF8C-1F24-9504-11AA-D07AF1B2E07E}"/>
              </a:ext>
            </a:extLst>
          </p:cNvPr>
          <p:cNvSpPr txBox="1"/>
          <p:nvPr/>
        </p:nvSpPr>
        <p:spPr>
          <a:xfrm>
            <a:off x="350515" y="566439"/>
            <a:ext cx="10592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" panose="020B0604020202020204" pitchFamily="34" charset="0"/>
                <a:sym typeface="+mn-ea"/>
              </a:rPr>
              <a:t>Achievements in the past year: corrugated structure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FF044D5-F04B-A5B8-2887-EAD531F400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993" y="5684517"/>
            <a:ext cx="2101874" cy="40875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0C1B718-4ECD-D2AB-B9A6-110F29B58222}"/>
              </a:ext>
            </a:extLst>
          </p:cNvPr>
          <p:cNvGrpSpPr/>
          <p:nvPr/>
        </p:nvGrpSpPr>
        <p:grpSpPr>
          <a:xfrm>
            <a:off x="1184992" y="4980155"/>
            <a:ext cx="9216275" cy="647482"/>
            <a:chOff x="804335" y="5521483"/>
            <a:chExt cx="11167531" cy="88462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44349B7-8B72-9E2D-D730-6A025D7B361E}"/>
                </a:ext>
              </a:extLst>
            </p:cNvPr>
            <p:cNvSpPr txBox="1"/>
            <p:nvPr/>
          </p:nvSpPr>
          <p:spPr>
            <a:xfrm>
              <a:off x="812800" y="5521483"/>
              <a:ext cx="109812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CN" altLang="en-US" sz="16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3E3DA14-3A65-E711-D40B-0D5DD1D7ADC2}"/>
                </a:ext>
              </a:extLst>
            </p:cNvPr>
            <p:cNvSpPr txBox="1"/>
            <p:nvPr/>
          </p:nvSpPr>
          <p:spPr>
            <a:xfrm>
              <a:off x="804335" y="6067550"/>
              <a:ext cx="111675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CN" altLang="en-US" sz="1600" dirty="0"/>
            </a:p>
          </p:txBody>
        </p:sp>
      </p:grpSp>
      <p:pic>
        <p:nvPicPr>
          <p:cNvPr id="24" name="图片 5">
            <a:extLst>
              <a:ext uri="{FF2B5EF4-FFF2-40B4-BE49-F238E27FC236}">
                <a16:creationId xmlns:a16="http://schemas.microsoft.com/office/drawing/2014/main" id="{AC65A506-63E7-46F8-883F-EA7ED7329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569" y="3764995"/>
            <a:ext cx="5030871" cy="3019427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3D449E6F-A3ED-4656-8E11-4A02074E57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2801" y="3764995"/>
            <a:ext cx="5039097" cy="3019427"/>
          </a:xfrm>
          <a:prstGeom prst="rect">
            <a:avLst/>
          </a:prstGeom>
        </p:spPr>
      </p:pic>
      <p:sp>
        <p:nvSpPr>
          <p:cNvPr id="27" name="文本框 1">
            <a:extLst>
              <a:ext uri="{FF2B5EF4-FFF2-40B4-BE49-F238E27FC236}">
                <a16:creationId xmlns:a16="http://schemas.microsoft.com/office/drawing/2014/main" id="{9A218292-A24E-459F-8ECD-BAB2B27F0358}"/>
              </a:ext>
            </a:extLst>
          </p:cNvPr>
          <p:cNvSpPr txBox="1"/>
          <p:nvPr/>
        </p:nvSpPr>
        <p:spPr>
          <a:xfrm>
            <a:off x="2972743" y="4281862"/>
            <a:ext cx="1584176" cy="410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altLang="zh-CN" sz="1400" dirty="0"/>
              <a:t>Gamma dose</a:t>
            </a:r>
            <a:endParaRPr lang="zh-CN" altLang="en-US" sz="1400" dirty="0" err="1"/>
          </a:p>
        </p:txBody>
      </p:sp>
      <p:sp>
        <p:nvSpPr>
          <p:cNvPr id="29" name="文本框 2">
            <a:extLst>
              <a:ext uri="{FF2B5EF4-FFF2-40B4-BE49-F238E27FC236}">
                <a16:creationId xmlns:a16="http://schemas.microsoft.com/office/drawing/2014/main" id="{48092573-168E-4F2E-A09D-F68B99E2ACFF}"/>
              </a:ext>
            </a:extLst>
          </p:cNvPr>
          <p:cNvSpPr txBox="1"/>
          <p:nvPr/>
        </p:nvSpPr>
        <p:spPr>
          <a:xfrm>
            <a:off x="8811932" y="4329494"/>
            <a:ext cx="1442599" cy="240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altLang="zh-CN" sz="1400" dirty="0"/>
              <a:t>Neutron dose</a:t>
            </a:r>
            <a:endParaRPr lang="zh-CN" altLang="en-US" sz="1400" dirty="0" err="1"/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id="{5364B89A-9E87-43AC-8649-2113A5624B0F}"/>
              </a:ext>
            </a:extLst>
          </p:cNvPr>
          <p:cNvSpPr txBox="1"/>
          <p:nvPr/>
        </p:nvSpPr>
        <p:spPr>
          <a:xfrm>
            <a:off x="4096645" y="5878715"/>
            <a:ext cx="1854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/>
              <a:t>Synchrotron </a:t>
            </a:r>
          </a:p>
          <a:p>
            <a:pPr algn="ctr"/>
            <a:r>
              <a:rPr lang="en-US" altLang="zh-CN" sz="1400" b="1" dirty="0"/>
              <a:t>radiation</a:t>
            </a:r>
            <a:endParaRPr lang="zh-CN" altLang="en-US" sz="1400" b="1" dirty="0"/>
          </a:p>
        </p:txBody>
      </p:sp>
      <p:cxnSp>
        <p:nvCxnSpPr>
          <p:cNvPr id="32" name="直接箭头连接符 11">
            <a:extLst>
              <a:ext uri="{FF2B5EF4-FFF2-40B4-BE49-F238E27FC236}">
                <a16:creationId xmlns:a16="http://schemas.microsoft.com/office/drawing/2014/main" id="{7E1F009B-546B-42AF-9100-ECAB08F50646}"/>
              </a:ext>
            </a:extLst>
          </p:cNvPr>
          <p:cNvCxnSpPr>
            <a:cxnSpLocks/>
          </p:cNvCxnSpPr>
          <p:nvPr/>
        </p:nvCxnSpPr>
        <p:spPr>
          <a:xfrm flipH="1" flipV="1">
            <a:off x="4981334" y="5201481"/>
            <a:ext cx="143435" cy="537883"/>
          </a:xfrm>
          <a:prstGeom prst="straightConnector1">
            <a:avLst/>
          </a:prstGeom>
          <a:ln w="38100">
            <a:solidFill>
              <a:srgbClr val="FF8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53">
            <a:extLst>
              <a:ext uri="{FF2B5EF4-FFF2-40B4-BE49-F238E27FC236}">
                <a16:creationId xmlns:a16="http://schemas.microsoft.com/office/drawing/2014/main" id="{5E3012FA-8A66-4EFF-B6BC-1DBCDC6478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58" t="11895" r="5775" b="17473"/>
          <a:stretch/>
        </p:blipFill>
        <p:spPr>
          <a:xfrm rot="5400000">
            <a:off x="5651675" y="1419216"/>
            <a:ext cx="1402759" cy="714155"/>
          </a:xfrm>
          <a:prstGeom prst="rect">
            <a:avLst/>
          </a:prstGeom>
          <a:ln w="38100" cmpd="sng">
            <a:noFill/>
          </a:ln>
        </p:spPr>
      </p:pic>
    </p:spTree>
    <p:extLst>
      <p:ext uri="{BB962C8B-B14F-4D97-AF65-F5344CB8AC3E}">
        <p14:creationId xmlns:p14="http://schemas.microsoft.com/office/powerpoint/2010/main" val="71562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33DDA4B-D7B6-2876-D224-539C4E7D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" y="1044084"/>
            <a:ext cx="5283736" cy="3839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D4DA46-F52A-53B6-9179-EABE36E4E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60" y="931347"/>
            <a:ext cx="5443620" cy="13667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E8A682-8930-431A-3C1A-06811B029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699" y="2910935"/>
            <a:ext cx="6114099" cy="33222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54CF7BC-6244-577D-A2EC-0519AA720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90" y="1973939"/>
            <a:ext cx="1000024" cy="16000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3DBDD55-28BD-AB41-DBF3-7C5520C0D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3556">
            <a:off x="880047" y="2881585"/>
            <a:ext cx="1188339" cy="10948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A63A2-FFED-336A-DC53-FD0CEB287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225" y="1125432"/>
            <a:ext cx="1885513" cy="166505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452F362-C2E5-A135-9FEC-AA7F87083E1E}"/>
              </a:ext>
            </a:extLst>
          </p:cNvPr>
          <p:cNvSpPr txBox="1"/>
          <p:nvPr/>
        </p:nvSpPr>
        <p:spPr>
          <a:xfrm>
            <a:off x="4147699" y="2269809"/>
            <a:ext cx="8167270" cy="64731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8"/>
              </a:buBlip>
            </a:pPr>
            <a:r>
              <a:rPr lang="en-US" altLang="zh-CN" dirty="0"/>
              <a:t>Iron blocks were placed 2 meters off the beamline, matching the position</a:t>
            </a:r>
          </a:p>
          <a:p>
            <a:pPr>
              <a:lnSpc>
                <a:spcPct val="112000"/>
              </a:lnSpc>
            </a:pPr>
            <a:r>
              <a:rPr lang="en-US" altLang="zh-CN" dirty="0"/>
              <a:t>     of the MARWIN detector.</a:t>
            </a:r>
          </a:p>
          <a:p>
            <a:pPr>
              <a:lnSpc>
                <a:spcPct val="112000"/>
              </a:lnSpc>
            </a:pPr>
            <a:endParaRPr lang="zh-CN" altLang="en-US" dirty="0" err="1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49875AC-6F8A-F8F0-FAC6-6A0336D2B533}"/>
              </a:ext>
            </a:extLst>
          </p:cNvPr>
          <p:cNvSpPr txBox="1"/>
          <p:nvPr/>
        </p:nvSpPr>
        <p:spPr>
          <a:xfrm>
            <a:off x="6258430" y="3478525"/>
            <a:ext cx="914400" cy="3621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altLang="zh-CN" sz="1400" dirty="0"/>
              <a:t>collimator</a:t>
            </a:r>
            <a:endParaRPr lang="zh-CN" altLang="en-US" sz="1400" dirty="0" err="1"/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C5A40056-69F0-471F-A008-EFAFE62D7799}"/>
              </a:ext>
            </a:extLst>
          </p:cNvPr>
          <p:cNvSpPr txBox="1"/>
          <p:nvPr/>
        </p:nvSpPr>
        <p:spPr>
          <a:xfrm>
            <a:off x="350515" y="566439"/>
            <a:ext cx="10592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" panose="020B0604020202020204" pitchFamily="34" charset="0"/>
                <a:sym typeface="+mn-ea"/>
              </a:rPr>
              <a:t>Achievements in the past year: corrugated structure</a:t>
            </a:r>
          </a:p>
        </p:txBody>
      </p:sp>
      <p:pic>
        <p:nvPicPr>
          <p:cNvPr id="19" name="图片 10">
            <a:extLst>
              <a:ext uri="{FF2B5EF4-FFF2-40B4-BE49-F238E27FC236}">
                <a16:creationId xmlns:a16="http://schemas.microsoft.com/office/drawing/2014/main" id="{DB212CBF-14BA-48FC-96C1-D6B2373830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0423" t="9881" r="7131" b="66078"/>
          <a:stretch/>
        </p:blipFill>
        <p:spPr>
          <a:xfrm>
            <a:off x="1331074" y="4314377"/>
            <a:ext cx="1800664" cy="997583"/>
          </a:xfrm>
          <a:prstGeom prst="rect">
            <a:avLst/>
          </a:prstGeom>
        </p:spPr>
      </p:pic>
      <p:sp>
        <p:nvSpPr>
          <p:cNvPr id="22" name="文本框 23">
            <a:extLst>
              <a:ext uri="{FF2B5EF4-FFF2-40B4-BE49-F238E27FC236}">
                <a16:creationId xmlns:a16="http://schemas.microsoft.com/office/drawing/2014/main" id="{2B9C1370-47DD-4E6B-8612-BAD65E2D77ED}"/>
              </a:ext>
            </a:extLst>
          </p:cNvPr>
          <p:cNvSpPr txBox="1"/>
          <p:nvPr/>
        </p:nvSpPr>
        <p:spPr>
          <a:xfrm>
            <a:off x="4694172" y="4028259"/>
            <a:ext cx="914400" cy="3621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altLang="zh-CN" sz="1400" dirty="0" err="1"/>
              <a:t>dechirper</a:t>
            </a:r>
            <a:endParaRPr lang="zh-CN" alt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11467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8D408D-6645-BDF5-F484-804E74C49F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9" r="2641"/>
          <a:stretch>
            <a:fillRect/>
          </a:stretch>
        </p:blipFill>
        <p:spPr>
          <a:xfrm>
            <a:off x="6677216" y="4227701"/>
            <a:ext cx="5278221" cy="1102002"/>
          </a:xfrm>
          <a:prstGeom prst="rect">
            <a:avLst/>
          </a:prstGeom>
        </p:spPr>
      </p:pic>
      <p:pic>
        <p:nvPicPr>
          <p:cNvPr id="39" name="图片 7">
            <a:extLst>
              <a:ext uri="{FF2B5EF4-FFF2-40B4-BE49-F238E27FC236}">
                <a16:creationId xmlns:a16="http://schemas.microsoft.com/office/drawing/2014/main" id="{D4A7AF45-3859-4149-A4C8-EC26A5C9A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97" y="2916401"/>
            <a:ext cx="2168625" cy="161604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1F04161-6B15-45E5-A5D4-E7ECCC7AF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7186"/>
          <a:stretch/>
        </p:blipFill>
        <p:spPr bwMode="auto">
          <a:xfrm>
            <a:off x="342420" y="1192941"/>
            <a:ext cx="3187645" cy="231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676388-8864-42FA-90F2-5137012BF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63" y="3474811"/>
            <a:ext cx="6110180" cy="270350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13C12B-B7B3-4835-8806-A61DB042CBFD}"/>
              </a:ext>
            </a:extLst>
          </p:cNvPr>
          <p:cNvCxnSpPr>
            <a:cxnSpLocks/>
          </p:cNvCxnSpPr>
          <p:nvPr/>
        </p:nvCxnSpPr>
        <p:spPr>
          <a:xfrm flipH="1">
            <a:off x="1037484" y="5375609"/>
            <a:ext cx="170999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42ACC0-008B-4776-A391-8884E6753194}"/>
              </a:ext>
            </a:extLst>
          </p:cNvPr>
          <p:cNvSpPr txBox="1"/>
          <p:nvPr/>
        </p:nvSpPr>
        <p:spPr>
          <a:xfrm>
            <a:off x="2747480" y="5627981"/>
            <a:ext cx="411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Magnetic gap = 6 mm</a:t>
            </a:r>
          </a:p>
          <a:p>
            <a:r>
              <a:rPr lang="en-GB" sz="1400" dirty="0"/>
              <a:t>Vacuum gap (beam stay clear) = 5 mm</a:t>
            </a:r>
            <a:endParaRPr lang="de-D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BCA08-F795-4810-8D24-6A6169627E97}"/>
              </a:ext>
            </a:extLst>
          </p:cNvPr>
          <p:cNvSpPr txBox="1"/>
          <p:nvPr/>
        </p:nvSpPr>
        <p:spPr>
          <a:xfrm>
            <a:off x="1726891" y="5358908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</a:t>
            </a:r>
            <a:r>
              <a:rPr lang="de-DE" altLang="zh-CN" sz="1400" dirty="0"/>
              <a:t>m</a:t>
            </a:r>
            <a:endParaRPr lang="de-DE" sz="1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9F18E-1FD6-464D-AC83-4BF4C3239B1D}"/>
              </a:ext>
            </a:extLst>
          </p:cNvPr>
          <p:cNvGrpSpPr/>
          <p:nvPr/>
        </p:nvGrpSpPr>
        <p:grpSpPr>
          <a:xfrm>
            <a:off x="3129643" y="1530182"/>
            <a:ext cx="3076359" cy="1607388"/>
            <a:chOff x="3489624" y="2170864"/>
            <a:chExt cx="3076359" cy="16073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C1B558-A0CE-4803-9D56-12E5D8BA1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5305" y="2170864"/>
              <a:ext cx="1870695" cy="88896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E31A03-B39B-4F2B-A991-171EBEE69D37}"/>
                </a:ext>
              </a:extLst>
            </p:cNvPr>
            <p:cNvSpPr/>
            <p:nvPr/>
          </p:nvSpPr>
          <p:spPr>
            <a:xfrm>
              <a:off x="3489624" y="3193477"/>
              <a:ext cx="3076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race track 10 mm × 5 mm 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vacuum chamber </a:t>
              </a:r>
              <a:r>
                <a:rPr lang="en-US" sz="1600" dirty="0"/>
                <a:t>cross section</a:t>
              </a:r>
              <a:endParaRPr lang="de-DE" sz="16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A913D84-9E6E-4EC6-B1ED-7C96C6729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9896" y="2812789"/>
              <a:ext cx="348228" cy="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6F8665-47BD-4F9D-A87C-B39D90E00FC4}"/>
                </a:ext>
              </a:extLst>
            </p:cNvPr>
            <p:cNvSpPr txBox="1"/>
            <p:nvPr/>
          </p:nvSpPr>
          <p:spPr>
            <a:xfrm>
              <a:off x="4789367" y="2846003"/>
              <a:ext cx="8247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</a:rPr>
                <a:t>10</a:t>
              </a:r>
              <a:r>
                <a:rPr lang="de-DE" altLang="zh-CN" sz="1100" dirty="0">
                  <a:solidFill>
                    <a:schemeClr val="bg1"/>
                  </a:solidFill>
                </a:rPr>
                <a:t>mm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A049015-D47A-4A8F-A14F-31E40CDAE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9656" y="1552157"/>
            <a:ext cx="2430831" cy="237235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46A90F-9EC4-4482-9A4C-5E536143ED68}"/>
              </a:ext>
            </a:extLst>
          </p:cNvPr>
          <p:cNvSpPr/>
          <p:nvPr/>
        </p:nvSpPr>
        <p:spPr>
          <a:xfrm>
            <a:off x="6370980" y="1192941"/>
            <a:ext cx="5821020" cy="498422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FC0042-A9DE-412B-949B-7BC77D3E4EC2}"/>
              </a:ext>
            </a:extLst>
          </p:cNvPr>
          <p:cNvSpPr txBox="1"/>
          <p:nvPr/>
        </p:nvSpPr>
        <p:spPr>
          <a:xfrm>
            <a:off x="6833769" y="12671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BDSIM </a:t>
            </a:r>
            <a:r>
              <a:rPr lang="de-DE" b="1" dirty="0" err="1"/>
              <a:t>model</a:t>
            </a:r>
            <a:endParaRPr lang="de-DE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FF89C6-C99B-4833-9D27-CB0169DD40B0}"/>
              </a:ext>
            </a:extLst>
          </p:cNvPr>
          <p:cNvSpPr/>
          <p:nvPr/>
        </p:nvSpPr>
        <p:spPr>
          <a:xfrm>
            <a:off x="6873397" y="3821182"/>
            <a:ext cx="138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cross section</a:t>
            </a:r>
            <a:endParaRPr lang="de-DE" dirty="0"/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76DECF8A-3B8D-47E8-69CF-765C32015106}"/>
              </a:ext>
            </a:extLst>
          </p:cNvPr>
          <p:cNvCxnSpPr>
            <a:cxnSpLocks/>
          </p:cNvCxnSpPr>
          <p:nvPr/>
        </p:nvCxnSpPr>
        <p:spPr>
          <a:xfrm flipH="1">
            <a:off x="6709269" y="5275608"/>
            <a:ext cx="2330082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">
            <a:extLst>
              <a:ext uri="{FF2B5EF4-FFF2-40B4-BE49-F238E27FC236}">
                <a16:creationId xmlns:a16="http://schemas.microsoft.com/office/drawing/2014/main" id="{D1C522CF-319F-A820-1AC3-D484DFB41C94}"/>
              </a:ext>
            </a:extLst>
          </p:cNvPr>
          <p:cNvSpPr txBox="1"/>
          <p:nvPr/>
        </p:nvSpPr>
        <p:spPr>
          <a:xfrm>
            <a:off x="7726646" y="5357391"/>
            <a:ext cx="41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altLang="zh-CN" sz="1400" dirty="0"/>
              <a:t>m</a:t>
            </a:r>
            <a:endParaRPr lang="de-DE" sz="1400" dirty="0"/>
          </a:p>
        </p:txBody>
      </p:sp>
      <p:cxnSp>
        <p:nvCxnSpPr>
          <p:cNvPr id="29" name="Straight Arrow Connector 11">
            <a:extLst>
              <a:ext uri="{FF2B5EF4-FFF2-40B4-BE49-F238E27FC236}">
                <a16:creationId xmlns:a16="http://schemas.microsoft.com/office/drawing/2014/main" id="{5E5769C0-5D6E-34BB-3C71-E33E982D525C}"/>
              </a:ext>
            </a:extLst>
          </p:cNvPr>
          <p:cNvCxnSpPr>
            <a:cxnSpLocks/>
          </p:cNvCxnSpPr>
          <p:nvPr/>
        </p:nvCxnSpPr>
        <p:spPr>
          <a:xfrm flipH="1">
            <a:off x="9588342" y="5284328"/>
            <a:ext cx="2330082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4">
            <a:extLst>
              <a:ext uri="{FF2B5EF4-FFF2-40B4-BE49-F238E27FC236}">
                <a16:creationId xmlns:a16="http://schemas.microsoft.com/office/drawing/2014/main" id="{B7470D91-CB38-BADC-DD95-33E9552A8A20}"/>
              </a:ext>
            </a:extLst>
          </p:cNvPr>
          <p:cNvSpPr txBox="1"/>
          <p:nvPr/>
        </p:nvSpPr>
        <p:spPr>
          <a:xfrm>
            <a:off x="10605719" y="5366111"/>
            <a:ext cx="41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altLang="zh-CN" sz="1400" dirty="0"/>
              <a:t>m</a:t>
            </a:r>
            <a:endParaRPr lang="de-DE" sz="1400" dirty="0"/>
          </a:p>
        </p:txBody>
      </p:sp>
      <p:cxnSp>
        <p:nvCxnSpPr>
          <p:cNvPr id="31" name="Straight Arrow Connector 11">
            <a:extLst>
              <a:ext uri="{FF2B5EF4-FFF2-40B4-BE49-F238E27FC236}">
                <a16:creationId xmlns:a16="http://schemas.microsoft.com/office/drawing/2014/main" id="{CD53C9C5-0867-8A83-28A3-EB31D1077EB9}"/>
              </a:ext>
            </a:extLst>
          </p:cNvPr>
          <p:cNvCxnSpPr>
            <a:cxnSpLocks/>
          </p:cNvCxnSpPr>
          <p:nvPr/>
        </p:nvCxnSpPr>
        <p:spPr>
          <a:xfrm flipH="1">
            <a:off x="9039351" y="4651724"/>
            <a:ext cx="561023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4">
            <a:extLst>
              <a:ext uri="{FF2B5EF4-FFF2-40B4-BE49-F238E27FC236}">
                <a16:creationId xmlns:a16="http://schemas.microsoft.com/office/drawing/2014/main" id="{C363753A-C1B3-7632-4E8B-1631697E7F23}"/>
              </a:ext>
            </a:extLst>
          </p:cNvPr>
          <p:cNvSpPr txBox="1"/>
          <p:nvPr/>
        </p:nvSpPr>
        <p:spPr>
          <a:xfrm>
            <a:off x="9039351" y="4294349"/>
            <a:ext cx="685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0.5</a:t>
            </a:r>
            <a:r>
              <a:rPr lang="de-DE" altLang="zh-CN" sz="1400" dirty="0"/>
              <a:t>m</a:t>
            </a:r>
            <a:endParaRPr lang="de-DE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EC441B-7988-0A7B-4AE7-59BA1C5BD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268" y="4662603"/>
            <a:ext cx="228632" cy="276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507D3A-C17A-25E3-9EC5-181D1395EB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25886" y="4640570"/>
            <a:ext cx="228632" cy="276264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A8740D38-53B4-C5B0-734A-B0A4CD1F216A}"/>
              </a:ext>
            </a:extLst>
          </p:cNvPr>
          <p:cNvSpPr txBox="1"/>
          <p:nvPr/>
        </p:nvSpPr>
        <p:spPr>
          <a:xfrm>
            <a:off x="6346743" y="4274258"/>
            <a:ext cx="685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0.25</a:t>
            </a:r>
            <a:r>
              <a:rPr lang="de-DE" altLang="zh-CN" sz="1400" dirty="0"/>
              <a:t>m</a:t>
            </a:r>
            <a:endParaRPr lang="de-DE" sz="1400" dirty="0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924B6AE-1EE4-E461-DD2B-6D0D9AD54317}"/>
              </a:ext>
            </a:extLst>
          </p:cNvPr>
          <p:cNvSpPr txBox="1"/>
          <p:nvPr/>
        </p:nvSpPr>
        <p:spPr>
          <a:xfrm>
            <a:off x="11598016" y="4217524"/>
            <a:ext cx="685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0.25</a:t>
            </a:r>
            <a:r>
              <a:rPr lang="de-DE" altLang="zh-CN" sz="1400" dirty="0"/>
              <a:t>m</a:t>
            </a:r>
            <a:endParaRPr lang="de-DE" sz="1400" dirty="0"/>
          </a:p>
        </p:txBody>
      </p:sp>
      <p:sp>
        <p:nvSpPr>
          <p:cNvPr id="37" name="文本框 2">
            <a:extLst>
              <a:ext uri="{FF2B5EF4-FFF2-40B4-BE49-F238E27FC236}">
                <a16:creationId xmlns:a16="http://schemas.microsoft.com/office/drawing/2014/main" id="{62201039-7855-49C9-84EF-1DA1955B259A}"/>
              </a:ext>
            </a:extLst>
          </p:cNvPr>
          <p:cNvSpPr txBox="1"/>
          <p:nvPr/>
        </p:nvSpPr>
        <p:spPr>
          <a:xfrm>
            <a:off x="350515" y="566439"/>
            <a:ext cx="10592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" panose="020B0604020202020204" pitchFamily="34" charset="0"/>
                <a:sym typeface="+mn-ea"/>
              </a:rPr>
              <a:t>Achievements in the past year: superconducting undulator </a:t>
            </a:r>
          </a:p>
        </p:txBody>
      </p:sp>
      <p:pic>
        <p:nvPicPr>
          <p:cNvPr id="38" name="图片 9">
            <a:extLst>
              <a:ext uri="{FF2B5EF4-FFF2-40B4-BE49-F238E27FC236}">
                <a16:creationId xmlns:a16="http://schemas.microsoft.com/office/drawing/2014/main" id="{50957714-0557-46F2-A754-07C726261A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97" y="1310789"/>
            <a:ext cx="2136889" cy="1592399"/>
          </a:xfrm>
          <a:prstGeom prst="rect">
            <a:avLst/>
          </a:prstGeom>
        </p:spPr>
      </p:pic>
      <p:sp>
        <p:nvSpPr>
          <p:cNvPr id="40" name="Flowchart: Terminator 31">
            <a:extLst>
              <a:ext uri="{FF2B5EF4-FFF2-40B4-BE49-F238E27FC236}">
                <a16:creationId xmlns:a16="http://schemas.microsoft.com/office/drawing/2014/main" id="{A7BE9369-6253-4996-9B1B-C93A46366AA2}"/>
              </a:ext>
            </a:extLst>
          </p:cNvPr>
          <p:cNvSpPr/>
          <p:nvPr/>
        </p:nvSpPr>
        <p:spPr>
          <a:xfrm>
            <a:off x="9724595" y="1716806"/>
            <a:ext cx="1379328" cy="695801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矩形 38">
            <a:extLst>
              <a:ext uri="{FF2B5EF4-FFF2-40B4-BE49-F238E27FC236}">
                <a16:creationId xmlns:a16="http://schemas.microsoft.com/office/drawing/2014/main" id="{DB4FE7AD-B488-4C20-94BB-255B63F0648D}"/>
              </a:ext>
            </a:extLst>
          </p:cNvPr>
          <p:cNvSpPr/>
          <p:nvPr/>
        </p:nvSpPr>
        <p:spPr>
          <a:xfrm>
            <a:off x="9746830" y="3356992"/>
            <a:ext cx="1357093" cy="64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58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 charset="0"/>
              </a:rPr>
              <a:t>New design </a:t>
            </a:r>
            <a:r>
              <a:rPr lang="de-DE" dirty="0" err="1">
                <a:latin typeface="Calibri" panose="020F0502020204030204" charset="0"/>
              </a:rPr>
              <a:t>of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the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slotted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foil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needed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for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the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phase-locked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applications</a:t>
            </a:r>
            <a:endParaRPr lang="de-DE" dirty="0">
              <a:latin typeface="Calibri" panose="020F0502020204030204" charset="0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0DA6BF37-9A06-4B95-A691-23BB5A3BB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29" y="3452248"/>
            <a:ext cx="11470402" cy="1455362"/>
          </a:xfrm>
          <a:prstGeom prst="rect">
            <a:avLst/>
          </a:prstGeom>
        </p:spPr>
      </p:pic>
      <p:sp>
        <p:nvSpPr>
          <p:cNvPr id="6" name="矩形 14">
            <a:extLst>
              <a:ext uri="{FF2B5EF4-FFF2-40B4-BE49-F238E27FC236}">
                <a16:creationId xmlns:a16="http://schemas.microsoft.com/office/drawing/2014/main" id="{F9BDDCFC-1955-4AC9-B1D7-C71E064019C4}"/>
              </a:ext>
            </a:extLst>
          </p:cNvPr>
          <p:cNvSpPr/>
          <p:nvPr/>
        </p:nvSpPr>
        <p:spPr bwMode="auto">
          <a:xfrm>
            <a:off x="1811807" y="2082631"/>
            <a:ext cx="3608501" cy="175795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41E385A-471A-49A6-A67C-863D0BA9A41F}"/>
              </a:ext>
            </a:extLst>
          </p:cNvPr>
          <p:cNvSpPr txBox="1"/>
          <p:nvPr/>
        </p:nvSpPr>
        <p:spPr>
          <a:xfrm>
            <a:off x="1820862" y="1772816"/>
            <a:ext cx="3463040" cy="314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GB" sz="1400" b="1" dirty="0">
                <a:solidFill>
                  <a:srgbClr val="FF0000"/>
                </a:solidFill>
                <a:cs typeface="Arial"/>
              </a:rPr>
              <a:t>Shorter pulses, Phase-locked pulses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52A7338-9609-4DBE-860B-92EDD8BBE1D1}"/>
              </a:ext>
            </a:extLst>
          </p:cNvPr>
          <p:cNvSpPr txBox="1">
            <a:spLocks/>
          </p:cNvSpPr>
          <p:nvPr/>
        </p:nvSpPr>
        <p:spPr bwMode="auto">
          <a:xfrm>
            <a:off x="2340837" y="2292360"/>
            <a:ext cx="2321169" cy="1991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50000"/>
              </a:lnSpc>
              <a:buFontTx/>
              <a:buNone/>
            </a:pPr>
            <a:r>
              <a:rPr kumimoji="1" lang="en-US" altLang="zh-CN" sz="1600"/>
              <a:t>Slotted foil (180 um gap) </a:t>
            </a:r>
            <a:endParaRPr kumimoji="1" lang="zh-CN" altLang="en-US" sz="1600" dirty="0"/>
          </a:p>
        </p:txBody>
      </p:sp>
      <p:pic>
        <p:nvPicPr>
          <p:cNvPr id="9" name="图片 9" descr="slotted_foil_layout.png">
            <a:extLst>
              <a:ext uri="{FF2B5EF4-FFF2-40B4-BE49-F238E27FC236}">
                <a16:creationId xmlns:a16="http://schemas.microsoft.com/office/drawing/2014/main" id="{5997ECFE-BAC0-401E-9537-9F79EB49A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374" y="2479288"/>
            <a:ext cx="2509156" cy="1071256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10" name="直线箭头连接符 80">
            <a:extLst>
              <a:ext uri="{FF2B5EF4-FFF2-40B4-BE49-F238E27FC236}">
                <a16:creationId xmlns:a16="http://schemas.microsoft.com/office/drawing/2014/main" id="{A1DA1AAC-F6EA-4793-B1A4-8A32FB0F5F85}"/>
              </a:ext>
            </a:extLst>
          </p:cNvPr>
          <p:cNvCxnSpPr>
            <a:cxnSpLocks/>
          </p:cNvCxnSpPr>
          <p:nvPr/>
        </p:nvCxnSpPr>
        <p:spPr>
          <a:xfrm>
            <a:off x="3428154" y="3864666"/>
            <a:ext cx="0" cy="271222"/>
          </a:xfrm>
          <a:prstGeom prst="straightConnector1">
            <a:avLst/>
          </a:prstGeom>
          <a:ln w="28575" cmpd="sng">
            <a:noFill/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4FB2F5A0-263D-48FE-A796-8A3EAD33A544}"/>
              </a:ext>
            </a:extLst>
          </p:cNvPr>
          <p:cNvSpPr/>
          <p:nvPr/>
        </p:nvSpPr>
        <p:spPr>
          <a:xfrm>
            <a:off x="1959882" y="3525069"/>
            <a:ext cx="3324020" cy="276999"/>
          </a:xfrm>
          <a:prstGeom prst="rect">
            <a:avLst/>
          </a:prstGeom>
          <a:ln>
            <a:noFill/>
            <a:prstDash val="solid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A. Potter et al., WEP15 and WEP16, FEL2022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608C34-9638-4204-BD14-96CA00ECEFC9}"/>
              </a:ext>
            </a:extLst>
          </p:cNvPr>
          <p:cNvCxnSpPr/>
          <p:nvPr/>
        </p:nvCxnSpPr>
        <p:spPr>
          <a:xfrm>
            <a:off x="3423761" y="383862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77535B6-04D5-43B6-9720-C62FB3097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82" y="4724893"/>
            <a:ext cx="2205063" cy="182830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50F890B-880E-44C5-A745-474F6FDEF1FD}"/>
              </a:ext>
            </a:extLst>
          </p:cNvPr>
          <p:cNvSpPr/>
          <p:nvPr/>
        </p:nvSpPr>
        <p:spPr>
          <a:xfrm>
            <a:off x="9102730" y="5680260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https://arxiv.org/abs/2508.00455v1</a:t>
            </a:r>
            <a:endParaRPr lang="zh-CN" altLang="en-US" sz="14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01D793F-4555-4304-9A90-A373F0FC1A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577"/>
          <a:stretch/>
        </p:blipFill>
        <p:spPr>
          <a:xfrm>
            <a:off x="5575140" y="2721571"/>
            <a:ext cx="6463354" cy="276871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983BD50-32DA-4D0B-AEC8-D338C5F9E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1180" y="1165801"/>
            <a:ext cx="4201741" cy="146248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6BB1ACD-1F6A-4FFD-A48F-185DE77CE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93414"/>
              </p:ext>
            </p:extLst>
          </p:nvPr>
        </p:nvGraphicFramePr>
        <p:xfrm>
          <a:off x="615000" y="1226714"/>
          <a:ext cx="10585175" cy="4897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582">
                  <a:extLst>
                    <a:ext uri="{9D8B030D-6E8A-4147-A177-3AD203B41FA5}">
                      <a16:colId xmlns:a16="http://schemas.microsoft.com/office/drawing/2014/main" val="1286595757"/>
                    </a:ext>
                  </a:extLst>
                </a:gridCol>
                <a:gridCol w="7398949">
                  <a:extLst>
                    <a:ext uri="{9D8B030D-6E8A-4147-A177-3AD203B41FA5}">
                      <a16:colId xmlns:a16="http://schemas.microsoft.com/office/drawing/2014/main" val="3329531682"/>
                    </a:ext>
                  </a:extLst>
                </a:gridCol>
                <a:gridCol w="1731644">
                  <a:extLst>
                    <a:ext uri="{9D8B030D-6E8A-4147-A177-3AD203B41FA5}">
                      <a16:colId xmlns:a16="http://schemas.microsoft.com/office/drawing/2014/main" val="2902460007"/>
                    </a:ext>
                  </a:extLst>
                </a:gridCol>
              </a:tblGrid>
              <a:tr h="432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Date / Period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Milestone Description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Date/ Period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extLst>
                  <a:ext uri="{0D108BD9-81ED-4DB2-BD59-A6C34878D82A}">
                    <a16:rowId xmlns:a16="http://schemas.microsoft.com/office/drawing/2014/main" val="1473066129"/>
                  </a:ext>
                </a:extLst>
              </a:tr>
              <a:tr h="879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Month 8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Simulations of beam losses and radiation levels in detailed, up-to-date model of existing machine. Comparison between different simulation codes (e.g. BDSIM, </a:t>
                      </a:r>
                      <a:r>
                        <a:rPr lang="en-US" sz="1400" dirty="0" err="1">
                          <a:effectLst/>
                        </a:rPr>
                        <a:t>Bmad</a:t>
                      </a:r>
                      <a:r>
                        <a:rPr lang="en-US" sz="1400" dirty="0">
                          <a:effectLst/>
                        </a:rPr>
                        <a:t>…)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-&gt; Compared with previous BDSIM simulation results.</a:t>
                      </a:r>
                      <a:endParaRPr lang="zh-CN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Done</a:t>
                      </a:r>
                      <a:endParaRPr lang="zh-CN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extLst>
                  <a:ext uri="{0D108BD9-81ED-4DB2-BD59-A6C34878D82A}">
                    <a16:rowId xmlns:a16="http://schemas.microsoft.com/office/drawing/2014/main" val="1215365863"/>
                  </a:ext>
                </a:extLst>
              </a:tr>
              <a:tr h="432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Month 12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Beam loss measurements with the dechirper.  Detailed comparison between simulation and experimental results.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Done</a:t>
                      </a:r>
                      <a:endParaRPr lang="zh-CN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extLst>
                  <a:ext uri="{0D108BD9-81ED-4DB2-BD59-A6C34878D82A}">
                    <a16:rowId xmlns:a16="http://schemas.microsoft.com/office/drawing/2014/main" val="1389522893"/>
                  </a:ext>
                </a:extLst>
              </a:tr>
              <a:tr h="6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Month 18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Measurements of beam halo using adjustable apertures with associated downstream radiation detectors.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</a:rPr>
                        <a:t>-&gt; No detailed study on beam halo distribution yet.</a:t>
                      </a:r>
                      <a:endParaRPr lang="zh-CN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Partially done</a:t>
                      </a:r>
                      <a:endParaRPr lang="zh-CN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extLst>
                  <a:ext uri="{0D108BD9-81ED-4DB2-BD59-A6C34878D82A}">
                    <a16:rowId xmlns:a16="http://schemas.microsoft.com/office/drawing/2014/main" val="2077738828"/>
                  </a:ext>
                </a:extLst>
              </a:tr>
              <a:tr h="432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Month 24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Extension of BDSIM (in collaboration with the BDSIM developers) to include synchrotron radiation.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</a:rPr>
                        <a:t>-&gt; Establish OCELOT-BDSIM interface.</a:t>
                      </a:r>
                      <a:endParaRPr lang="zh-CN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CN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extLst>
                  <a:ext uri="{0D108BD9-81ED-4DB2-BD59-A6C34878D82A}">
                    <a16:rowId xmlns:a16="http://schemas.microsoft.com/office/drawing/2014/main" val="427227870"/>
                  </a:ext>
                </a:extLst>
              </a:tr>
              <a:tr h="601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Month 30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Collection and analysis of signals from a variety of diagnostics, to develop a quantitative understanding of radiation levels along the machine.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CN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extLst>
                  <a:ext uri="{0D108BD9-81ED-4DB2-BD59-A6C34878D82A}">
                    <a16:rowId xmlns:a16="http://schemas.microsoft.com/office/drawing/2014/main" val="358616793"/>
                  </a:ext>
                </a:extLst>
              </a:tr>
              <a:tr h="6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Month 36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Implementation of the slotted foil for ultra-short photon pulse generation and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</a:rPr>
                        <a:t>phase-locked self-seeding</a:t>
                      </a:r>
                      <a:r>
                        <a:rPr lang="en-GB" sz="1400" dirty="0">
                          <a:effectLst/>
                        </a:rPr>
                        <a:t>.  Measurements of beam losses with the slotted foil, and comparison with simulations.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Possible installation in summer 2026</a:t>
                      </a:r>
                      <a:endParaRPr lang="zh-CN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extLst>
                  <a:ext uri="{0D108BD9-81ED-4DB2-BD59-A6C34878D82A}">
                    <a16:rowId xmlns:a16="http://schemas.microsoft.com/office/drawing/2014/main" val="2816126473"/>
                  </a:ext>
                </a:extLst>
              </a:tr>
              <a:tr h="6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Month 42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Exploration and evaluation of potential techniques for control and mitigation of beam losses, in simulation and (where possible) in experimental tests in European XFEL.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4" marR="27304" marT="0" marB="0"/>
                </a:tc>
                <a:extLst>
                  <a:ext uri="{0D108BD9-81ED-4DB2-BD59-A6C34878D82A}">
                    <a16:rowId xmlns:a16="http://schemas.microsoft.com/office/drawing/2014/main" val="22431688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Risks to R&amp;D Project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altLang="zh-CN" sz="2000" b="1" dirty="0">
                <a:latin typeface="Calibri" panose="020F0502020204030204" charset="0"/>
                <a:sym typeface="+mn-ea"/>
              </a:rPr>
              <a:t>Compatibility</a:t>
            </a:r>
            <a:r>
              <a:rPr lang="en-US" altLang="zh-CN" sz="2000" dirty="0">
                <a:latin typeface="Calibri" panose="020F0502020204030204" charset="0"/>
                <a:sym typeface="+mn-ea"/>
              </a:rPr>
              <a:t> of </a:t>
            </a:r>
            <a:r>
              <a:rPr lang="en-US" altLang="zh-CN" sz="2000" b="1" dirty="0">
                <a:latin typeface="Calibri" panose="020F0502020204030204" charset="0"/>
                <a:sym typeface="+mn-ea"/>
              </a:rPr>
              <a:t>slotted foil </a:t>
            </a:r>
            <a:r>
              <a:rPr lang="en-US" altLang="zh-CN" sz="2000" dirty="0">
                <a:latin typeface="Calibri" panose="020F0502020204030204" charset="0"/>
                <a:sym typeface="+mn-ea"/>
              </a:rPr>
              <a:t>with multi-beamline operation -&gt; possible solution with separated beam region in BC1</a:t>
            </a:r>
          </a:p>
          <a:p>
            <a:pPr>
              <a:defRPr/>
            </a:pPr>
            <a:r>
              <a:rPr lang="en-US" altLang="zh-CN" sz="2000" b="1" dirty="0">
                <a:latin typeface="Calibri" panose="020F0502020204030204" charset="0"/>
                <a:sym typeface="+mn-ea"/>
              </a:rPr>
              <a:t>Electron beam losses </a:t>
            </a:r>
            <a:r>
              <a:rPr lang="en-US" altLang="zh-CN" sz="2000" dirty="0">
                <a:latin typeface="Calibri" panose="020F0502020204030204" charset="0"/>
                <a:sym typeface="+mn-ea"/>
              </a:rPr>
              <a:t>for </a:t>
            </a:r>
            <a:r>
              <a:rPr lang="en-US" altLang="zh-CN" sz="2000" b="1" dirty="0">
                <a:latin typeface="Calibri" panose="020F0502020204030204" charset="0"/>
                <a:sym typeface="+mn-ea"/>
              </a:rPr>
              <a:t>SCU project </a:t>
            </a:r>
            <a:r>
              <a:rPr lang="en-US" altLang="zh-CN" sz="2000" dirty="0">
                <a:latin typeface="Calibri" panose="020F0502020204030204" charset="0"/>
                <a:sym typeface="+mn-ea"/>
              </a:rPr>
              <a:t>-&gt; already measured relatively high losses with one absorber installed?</a:t>
            </a:r>
          </a:p>
          <a:p>
            <a:pPr>
              <a:defRPr/>
            </a:pPr>
            <a:r>
              <a:rPr lang="de-DE" altLang="zh-CN" sz="2000" b="1" dirty="0">
                <a:latin typeface="Calibri" panose="020F0502020204030204" charset="0"/>
              </a:rPr>
              <a:t>Beam time </a:t>
            </a:r>
            <a:r>
              <a:rPr lang="de-DE" altLang="zh-CN" sz="2000" dirty="0" err="1">
                <a:latin typeface="Calibri" panose="020F0502020204030204" charset="0"/>
              </a:rPr>
              <a:t>for</a:t>
            </a:r>
            <a:r>
              <a:rPr lang="de-DE" altLang="zh-CN" sz="2000" dirty="0">
                <a:latin typeface="Calibri" panose="020F0502020204030204" charset="0"/>
              </a:rPr>
              <a:t> </a:t>
            </a:r>
            <a:r>
              <a:rPr lang="de-DE" altLang="zh-CN" sz="2000" dirty="0" err="1">
                <a:latin typeface="Calibri" panose="020F0502020204030204" charset="0"/>
              </a:rPr>
              <a:t>measurements</a:t>
            </a:r>
            <a:r>
              <a:rPr lang="en-US" altLang="zh-CN" sz="2000" dirty="0">
                <a:latin typeface="Calibri" panose="020F0502020204030204" charset="0"/>
                <a:sym typeface="+mn-ea"/>
              </a:rPr>
              <a:t>-&gt; night shifts possible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9376" y="1196752"/>
            <a:ext cx="10944225" cy="4801235"/>
          </a:xfrm>
        </p:spPr>
        <p:txBody>
          <a:bodyPr/>
          <a:lstStyle/>
          <a:p>
            <a:r>
              <a:rPr lang="en-US" altLang="zh-CN" sz="2000" b="1" dirty="0">
                <a:latin typeface="Calibri" panose="020F0502020204030204" charset="0"/>
                <a:sym typeface="+mn-ea"/>
              </a:rPr>
              <a:t>Corrugated </a:t>
            </a:r>
            <a:r>
              <a:rPr lang="en-US" altLang="zh-CN" sz="2000" b="1" dirty="0" err="1">
                <a:latin typeface="Calibri" panose="020F0502020204030204" charset="0"/>
                <a:sym typeface="+mn-ea"/>
              </a:rPr>
              <a:t>wakefield</a:t>
            </a:r>
            <a:r>
              <a:rPr lang="en-US" altLang="zh-CN" sz="2000" b="1" dirty="0">
                <a:latin typeface="Calibri" panose="020F0502020204030204" charset="0"/>
                <a:sym typeface="+mn-ea"/>
              </a:rPr>
              <a:t> structure project</a:t>
            </a:r>
          </a:p>
          <a:p>
            <a:pPr lvl="1"/>
            <a:r>
              <a:rPr lang="en-US" altLang="zh-CN" sz="2000" dirty="0">
                <a:latin typeface="Calibri" panose="020F0502020204030204" charset="0"/>
              </a:rPr>
              <a:t>updated the simulation model and compared loss with single plate model</a:t>
            </a:r>
          </a:p>
          <a:p>
            <a:pPr lvl="1"/>
            <a:r>
              <a:rPr lang="en-US" altLang="zh-CN" sz="2000" dirty="0">
                <a:latin typeface="Calibri" panose="020F0502020204030204" charset="0"/>
              </a:rPr>
              <a:t>explored methods to mitigate beam halo induced losses</a:t>
            </a:r>
          </a:p>
          <a:p>
            <a:pPr lvl="1"/>
            <a:r>
              <a:rPr lang="en-US" altLang="zh-CN" sz="2000" dirty="0">
                <a:latin typeface="Calibri" panose="020F0502020204030204" charset="0"/>
              </a:rPr>
              <a:t>conducted multiple beam loss measurement campaigns using the MARWIN robot</a:t>
            </a:r>
            <a:endParaRPr lang="zh-CN" altLang="zh-CN" sz="2000" dirty="0">
              <a:latin typeface="Calibri" panose="020F0502020204030204" charset="0"/>
            </a:endParaRPr>
          </a:p>
          <a:p>
            <a:r>
              <a:rPr lang="en-US" altLang="zh-CN" sz="2000" b="1" dirty="0">
                <a:latin typeface="Calibri" panose="020F0502020204030204" charset="0"/>
              </a:rPr>
              <a:t>SCU project</a:t>
            </a:r>
          </a:p>
          <a:p>
            <a:pPr lvl="1"/>
            <a:r>
              <a:rPr lang="en-US" altLang="zh-CN" sz="2000" dirty="0">
                <a:latin typeface="Calibri" panose="020F0502020204030204" charset="0"/>
              </a:rPr>
              <a:t>analyzed the impact of absorber misalignment on the SR induced dose and thermal load</a:t>
            </a:r>
            <a:endParaRPr lang="zh-CN" altLang="zh-CN" sz="2000" dirty="0">
              <a:latin typeface="Calibri" panose="020F0502020204030204" charset="0"/>
            </a:endParaRPr>
          </a:p>
          <a:p>
            <a:pPr marL="0" indent="0">
              <a:buNone/>
              <a:defRPr/>
            </a:pPr>
            <a:r>
              <a:rPr lang="en-US" altLang="zh-CN" sz="2000" dirty="0">
                <a:latin typeface="Calibri" panose="020F0502020204030204" charset="0"/>
              </a:rPr>
              <a:t>Plan for next year</a:t>
            </a:r>
            <a:r>
              <a:rPr lang="de-DE" altLang="en-US" sz="2000" dirty="0">
                <a:latin typeface="Calibri" panose="020F0502020204030204" charset="0"/>
              </a:rPr>
              <a:t>:</a:t>
            </a:r>
          </a:p>
          <a:p>
            <a:pPr>
              <a:defRPr/>
            </a:pPr>
            <a:r>
              <a:rPr lang="de-DE" altLang="en-US" sz="2000" dirty="0">
                <a:latin typeface="Calibri" panose="020F0502020204030204" charset="0"/>
              </a:rPr>
              <a:t>Further </a:t>
            </a:r>
            <a:r>
              <a:rPr lang="de-DE" altLang="en-US" sz="2000" dirty="0" err="1">
                <a:latin typeface="Calibri" panose="020F0502020204030204" charset="0"/>
              </a:rPr>
              <a:t>studies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to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enable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routine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operation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of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en-US" altLang="zh-CN" sz="2000" b="1" dirty="0">
                <a:latin typeface="Calibri" panose="020F0502020204030204" charset="0"/>
                <a:sym typeface="+mn-ea"/>
              </a:rPr>
              <a:t>corrugated </a:t>
            </a:r>
            <a:r>
              <a:rPr lang="en-US" altLang="zh-CN" sz="2000" b="1" dirty="0" err="1">
                <a:latin typeface="Calibri" panose="020F0502020204030204" charset="0"/>
                <a:sym typeface="+mn-ea"/>
              </a:rPr>
              <a:t>wakefield</a:t>
            </a:r>
            <a:r>
              <a:rPr lang="en-US" altLang="zh-CN" sz="2000" b="1" dirty="0">
                <a:latin typeface="Calibri" panose="020F0502020204030204" charset="0"/>
                <a:sym typeface="+mn-ea"/>
              </a:rPr>
              <a:t> structure </a:t>
            </a:r>
            <a:r>
              <a:rPr lang="en-US" altLang="zh-CN" sz="2000" dirty="0">
                <a:latin typeface="Calibri" panose="020F0502020204030204" charset="0"/>
                <a:sym typeface="+mn-ea"/>
              </a:rPr>
              <a:t>in front of SASE1 </a:t>
            </a:r>
            <a:endParaRPr lang="de-DE" altLang="en-US" sz="2000" dirty="0">
              <a:latin typeface="Calibri" panose="020F0502020204030204" charset="0"/>
            </a:endParaRPr>
          </a:p>
          <a:p>
            <a:pPr>
              <a:defRPr/>
            </a:pPr>
            <a:r>
              <a:rPr lang="de-DE" altLang="en-US" sz="2000" dirty="0">
                <a:latin typeface="Calibri" panose="020F0502020204030204" charset="0"/>
              </a:rPr>
              <a:t>Design and </a:t>
            </a:r>
            <a:r>
              <a:rPr lang="de-DE" altLang="en-US" sz="2000" dirty="0" err="1">
                <a:latin typeface="Calibri" panose="020F0502020204030204" charset="0"/>
              </a:rPr>
              <a:t>fabricate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new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b="1" dirty="0" err="1">
                <a:latin typeface="Calibri" panose="020F0502020204030204" charset="0"/>
              </a:rPr>
              <a:t>slotted</a:t>
            </a:r>
            <a:r>
              <a:rPr lang="de-DE" altLang="en-US" sz="2000" b="1" dirty="0">
                <a:latin typeface="Calibri" panose="020F0502020204030204" charset="0"/>
              </a:rPr>
              <a:t> </a:t>
            </a:r>
            <a:r>
              <a:rPr lang="de-DE" altLang="en-US" sz="2000" b="1" dirty="0" err="1">
                <a:latin typeface="Calibri" panose="020F0502020204030204" charset="0"/>
              </a:rPr>
              <a:t>foil</a:t>
            </a:r>
            <a:r>
              <a:rPr lang="de-DE" altLang="en-US" sz="2000" b="1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for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phase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locked</a:t>
            </a:r>
            <a:r>
              <a:rPr lang="de-DE" altLang="en-US" sz="2000" dirty="0">
                <a:latin typeface="Calibri" panose="020F0502020204030204" charset="0"/>
              </a:rPr>
              <a:t> </a:t>
            </a:r>
            <a:r>
              <a:rPr lang="de-DE" altLang="en-US" sz="2000" dirty="0" err="1">
                <a:latin typeface="Calibri" panose="020F0502020204030204" charset="0"/>
              </a:rPr>
              <a:t>application</a:t>
            </a:r>
            <a:endParaRPr lang="de-DE" altLang="en-US" sz="2000" dirty="0">
              <a:latin typeface="Calibri" panose="020F0502020204030204" charset="0"/>
            </a:endParaRPr>
          </a:p>
          <a:p>
            <a:pPr>
              <a:defRPr/>
            </a:pPr>
            <a:r>
              <a:rPr lang="de-DE" altLang="en-US" sz="2000" dirty="0" err="1">
                <a:latin typeface="Calibri" panose="020F0502020204030204" charset="0"/>
              </a:rPr>
              <a:t>Establish</a:t>
            </a:r>
            <a:r>
              <a:rPr lang="de-DE" altLang="en-US" sz="2000" dirty="0">
                <a:latin typeface="Calibri" panose="020F0502020204030204" charset="0"/>
              </a:rPr>
              <a:t> OCELOT-BDSIM interface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249</TotalTime>
  <Words>1127</Words>
  <Application>Microsoft Macintosh PowerPoint</Application>
  <PresentationFormat>Widescreen</PresentationFormat>
  <Paragraphs>138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2_XFEL_PowerPoint_16x9_v3_RW</vt:lpstr>
      <vt:lpstr>XFEL Accelerator R&amp;D Status Report  Understanding and Controlling Beam Losses in High-Power XFELs</vt:lpstr>
      <vt:lpstr>Scope of the R&amp;D Activity</vt:lpstr>
      <vt:lpstr>PowerPoint Presentation</vt:lpstr>
      <vt:lpstr>PowerPoint Presentation</vt:lpstr>
      <vt:lpstr>PowerPoint Presentation</vt:lpstr>
      <vt:lpstr>Deviations from plan</vt:lpstr>
      <vt:lpstr>Timeline of this R&amp;D activity </vt:lpstr>
      <vt:lpstr>Risks to R&amp;D Project</vt:lpstr>
      <vt:lpstr>Outlook / Summary</vt:lpstr>
      <vt:lpstr>Outlook /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Shan Liu</cp:lastModifiedBy>
  <cp:revision>85</cp:revision>
  <dcterms:created xsi:type="dcterms:W3CDTF">2023-05-02T12:20:23Z</dcterms:created>
  <dcterms:modified xsi:type="dcterms:W3CDTF">2025-09-12T10:17:01Z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