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6" r:id="rId3"/>
    <p:sldId id="264" r:id="rId4"/>
    <p:sldId id="301" r:id="rId5"/>
    <p:sldId id="302" r:id="rId6"/>
    <p:sldId id="303" r:id="rId7"/>
    <p:sldId id="272" r:id="rId8"/>
    <p:sldId id="259" r:id="rId9"/>
    <p:sldId id="265" r:id="rId10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74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33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/>
            </a:lvl1pPr>
          </a:lstStyle>
          <a:p>
            <a:fld id="{696C064A-D61B-4B21-B757-51A9B82445B8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0144125" y="771527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623888" y="6413956"/>
            <a:ext cx="2275200" cy="120448"/>
          </a:xfrm>
          <a:prstGeom prst="rect">
            <a:avLst/>
          </a:prstGeom>
        </p:spPr>
      </p:pic>
      <p:pic>
        <p:nvPicPr>
          <p:cNvPr id="12" name="Picture 11" descr="Helmholtz-Logo-Blue-RGB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30130" y="4438650"/>
            <a:ext cx="1852941" cy="252000"/>
          </a:xfrm>
          <a:prstGeom prst="rect">
            <a:avLst/>
          </a:prstGeom>
        </p:spPr>
      </p:pic>
      <p:pic>
        <p:nvPicPr>
          <p:cNvPr id="4" name="Picture 3" descr="DESY_logo_3C_web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44125" y="2564130"/>
            <a:ext cx="1423670" cy="1423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Picture,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2024063"/>
            <a:ext cx="8101013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 bwMode="auto"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Chapter brea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2024063"/>
            <a:ext cx="10944224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828675"/>
            <a:ext cx="10944224" cy="50847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9" y="1196976"/>
            <a:ext cx="5292723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8" y="1196976"/>
            <a:ext cx="5292725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7" y="2024063"/>
            <a:ext cx="5292725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9" y="2024063"/>
            <a:ext cx="5292724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9" y="2024063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/>
              <a:t>Level 1</a:t>
            </a:r>
          </a:p>
          <a:p>
            <a:pPr lvl="1">
              <a:defRPr/>
            </a:pPr>
            <a:r>
              <a:rPr lang="en-US"/>
              <a:t>Level 2</a:t>
            </a:r>
          </a:p>
          <a:p>
            <a:pPr lvl="2">
              <a:defRPr/>
            </a:pPr>
            <a:r>
              <a:rPr lang="en-US"/>
              <a:t>Level 3</a:t>
            </a:r>
          </a:p>
          <a:p>
            <a:pPr lvl="3">
              <a:defRPr/>
            </a:pPr>
            <a:r>
              <a:rPr lang="en-US"/>
              <a:t>Level 4</a:t>
            </a:r>
          </a:p>
          <a:p>
            <a:pPr lvl="4">
              <a:defRPr/>
            </a:pPr>
            <a:r>
              <a:rPr lang="en-US"/>
              <a:t>Level 5</a:t>
            </a:r>
          </a:p>
        </p:txBody>
      </p:sp>
      <p:sp>
        <p:nvSpPr>
          <p:cNvPr id="9" name="Textfeld 8"/>
          <p:cNvSpPr txBox="1"/>
          <p:nvPr/>
        </p:nvSpPr>
        <p:spPr bwMode="auto"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A5DEC3FA-4FB7-4309-A077-6BB31CA8E81A}" type="slidenum">
              <a:rPr lang="en-US" sz="1600"/>
              <a:t>‹#›</a:t>
            </a:fld>
            <a:endParaRPr lang="en-US" sz="1600"/>
          </a:p>
        </p:txBody>
      </p:sp>
      <p:cxnSp>
        <p:nvCxnSpPr>
          <p:cNvPr id="11" name="Gerader Verbinder 10"/>
          <p:cNvCxnSpPr/>
          <p:nvPr/>
        </p:nvCxnSpPr>
        <p:spPr bwMode="auto"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 bwMode="auto"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 bwMode="auto"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de-DE" sz="900">
                <a:latin typeface="Calibri" panose="020F0502020204030204"/>
              </a:rPr>
              <a:t>XFEL Accelerator R&amp;D Status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 sz="900" dirty="0"/>
              <a:t>Patrick Rauer, MXL, 12.09.2025</a:t>
            </a:r>
          </a:p>
        </p:txBody>
      </p:sp>
      <p:pic>
        <p:nvPicPr>
          <p:cNvPr id="12" name="Picture 11" descr="Helmholtz-Logo-Blue-RGB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688705" y="6207125"/>
            <a:ext cx="1852941" cy="252000"/>
          </a:xfrm>
          <a:prstGeom prst="rect">
            <a:avLst/>
          </a:prstGeom>
        </p:spPr>
      </p:pic>
      <p:pic>
        <p:nvPicPr>
          <p:cNvPr id="4" name="Picture 3" descr="DESY_logo_3C_web_neu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08385" y="6012180"/>
            <a:ext cx="641350" cy="6413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4400">
        <a:lnSpc>
          <a:spcPct val="100000"/>
        </a:lnSpc>
        <a:spcBef>
          <a:spcPts val="0"/>
        </a:spcBef>
        <a:buNone/>
        <a:defRPr sz="22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505" indent="-357505" algn="l" defTabSz="914400">
        <a:lnSpc>
          <a:spcPct val="114000"/>
        </a:lnSpc>
        <a:spcBef>
          <a:spcPts val="1800"/>
        </a:spcBef>
        <a:buClr>
          <a:schemeClr val="bg2"/>
        </a:buClr>
        <a:buSzPct val="80000"/>
        <a:buFontTx/>
        <a:buBlip>
          <a:blip r:embed="rId15"/>
        </a:buBlip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505" algn="l" defTabSz="914400">
        <a:lnSpc>
          <a:spcPct val="114000"/>
        </a:lnSpc>
        <a:spcBef>
          <a:spcPts val="0"/>
        </a:spcBef>
        <a:buClr>
          <a:schemeClr val="accent2"/>
        </a:buClr>
        <a:buFont typeface="Wingdings" panose="05000000000000000000" charset="0"/>
        <a:buChar char="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82980" indent="-268605" algn="l" defTabSz="914400">
        <a:lnSpc>
          <a:spcPct val="114000"/>
        </a:lnSpc>
        <a:spcBef>
          <a:spcPts val="0"/>
        </a:spcBef>
        <a:buSzPct val="60000"/>
        <a:buFont typeface="Arial" panose="020B0604020202020204"/>
        <a:buChar char="►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355" algn="l" defTabSz="914400">
        <a:lnSpc>
          <a:spcPct val="114000"/>
        </a:lnSpc>
        <a:spcBef>
          <a:spcPts val="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348105" indent="-180975" algn="l" defTabSz="914400">
        <a:lnSpc>
          <a:spcPct val="114000"/>
        </a:lnSpc>
        <a:spcBef>
          <a:spcPts val="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/>
              </a:rPr>
              <a:t>XFEL Accelerator R&amp;D </a:t>
            </a:r>
            <a:r>
              <a:rPr lang="de-DE" altLang="en-US" dirty="0">
                <a:latin typeface="Calibri" panose="020F0502020204030204" charset="0"/>
              </a:rPr>
              <a:t>Status / Final Report</a:t>
            </a:r>
            <a:br>
              <a:rPr lang="en-US" dirty="0"/>
            </a:br>
            <a:r>
              <a:rPr lang="en-US" dirty="0"/>
              <a:t>XFEL Oscillator Demonstrator</a:t>
            </a:r>
            <a:endParaRPr lang="en-US" dirty="0">
              <a:latin typeface="Calibri" panose="020F05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>
                <a:latin typeface="Calibri" panose="020F0502020204030204"/>
              </a:rPr>
              <a:t>P</a:t>
            </a:r>
            <a:r>
              <a:rPr lang="en-US" dirty="0" err="1">
                <a:latin typeface="Calibri" panose="020F0502020204030204"/>
              </a:rPr>
              <a:t>atrick</a:t>
            </a:r>
            <a:r>
              <a:rPr lang="en-US" dirty="0">
                <a:latin typeface="Calibri" panose="020F0502020204030204"/>
              </a:rPr>
              <a:t> </a:t>
            </a:r>
            <a:r>
              <a:rPr lang="en-US" dirty="0" err="1">
                <a:latin typeface="Calibri" panose="020F0502020204030204"/>
              </a:rPr>
              <a:t>Rauer</a:t>
            </a:r>
            <a:r>
              <a:rPr lang="en-US" dirty="0">
                <a:latin typeface="Calibri" panose="020F0502020204030204"/>
              </a:rPr>
              <a:t>/Winfried Decking</a:t>
            </a:r>
            <a:endParaRPr lang="en-US" dirty="0"/>
          </a:p>
          <a:p>
            <a:pPr>
              <a:defRPr/>
            </a:pPr>
            <a:r>
              <a:rPr lang="en-US" dirty="0">
                <a:latin typeface="Calibri" panose="020F0502020204030204"/>
                <a:cs typeface="Calibri" panose="020F0502020204030204"/>
              </a:rPr>
              <a:t>12.09.2025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12">
            <a:extLst>
              <a:ext uri="{FF2B5EF4-FFF2-40B4-BE49-F238E27FC236}">
                <a16:creationId xmlns:a16="http://schemas.microsoft.com/office/drawing/2014/main" id="{516C35EE-2520-4721-B343-CDC6E14AE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" t="4384" r="829" b="8562"/>
          <a:stretch/>
        </p:blipFill>
        <p:spPr bwMode="auto">
          <a:xfrm>
            <a:off x="1221993" y="1130914"/>
            <a:ext cx="4225935" cy="2724918"/>
          </a:xfrm>
          <a:prstGeom prst="rect">
            <a:avLst/>
          </a:prstGeom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363716CA-110B-4B49-94C4-C7297B517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" r="2670"/>
          <a:stretch/>
        </p:blipFill>
        <p:spPr bwMode="auto">
          <a:xfrm>
            <a:off x="5494511" y="1052736"/>
            <a:ext cx="4633937" cy="298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 b="0" dirty="0">
                <a:latin typeface="DesySans Office Cn Medium" panose="020B0706040000020003" pitchFamily="34" charset="0"/>
              </a:rPr>
              <a:t>Scope of the R&amp;D </a:t>
            </a:r>
            <a:r>
              <a:rPr lang="de-DE" altLang="en-US" b="0" dirty="0">
                <a:latin typeface="DesySans Office Cn Medium" panose="020B0706040000020003" pitchFamily="34" charset="0"/>
              </a:rPr>
              <a:t>a</a:t>
            </a:r>
            <a:r>
              <a:rPr lang="en-US" b="0" dirty="0">
                <a:latin typeface="DesySans Office Cn Medium" panose="020B0706040000020003" pitchFamily="34" charset="0"/>
              </a:rPr>
              <a:t>ctivity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5664993-863A-4759-8033-4AAEADAC7667}"/>
              </a:ext>
            </a:extLst>
          </p:cNvPr>
          <p:cNvGrpSpPr/>
          <p:nvPr/>
        </p:nvGrpSpPr>
        <p:grpSpPr>
          <a:xfrm>
            <a:off x="3287688" y="1484784"/>
            <a:ext cx="4945270" cy="2257529"/>
            <a:chOff x="2719180" y="1591834"/>
            <a:chExt cx="5996196" cy="2737279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1F3D6FD7-D1E9-48E0-977C-F1E76370C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802" b="5864"/>
            <a:stretch/>
          </p:blipFill>
          <p:spPr>
            <a:xfrm>
              <a:off x="2719180" y="1591834"/>
              <a:ext cx="5996196" cy="2737279"/>
            </a:xfrm>
            <a:prstGeom prst="rect">
              <a:avLst/>
            </a:prstGeom>
          </p:spPr>
        </p:pic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B9B92149-37C8-42AB-B16C-3B1C1BFB298F}"/>
                </a:ext>
              </a:extLst>
            </p:cNvPr>
            <p:cNvSpPr/>
            <p:nvPr/>
          </p:nvSpPr>
          <p:spPr>
            <a:xfrm>
              <a:off x="5638800" y="3209925"/>
              <a:ext cx="523875" cy="295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en-US" sz="1400" err="1"/>
            </a:p>
          </p:txBody>
        </p:sp>
        <p:sp>
          <p:nvSpPr>
            <p:cNvPr id="7" name="Textfeld 7">
              <a:extLst>
                <a:ext uri="{FF2B5EF4-FFF2-40B4-BE49-F238E27FC236}">
                  <a16:creationId xmlns:a16="http://schemas.microsoft.com/office/drawing/2014/main" id="{4855F2B6-D07B-4741-80D1-B7F31A1F29A3}"/>
                </a:ext>
              </a:extLst>
            </p:cNvPr>
            <p:cNvSpPr txBox="1"/>
            <p:nvPr/>
          </p:nvSpPr>
          <p:spPr>
            <a:xfrm>
              <a:off x="5534025" y="3471036"/>
              <a:ext cx="1685925" cy="56684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sz="1400" dirty="0">
                  <a:solidFill>
                    <a:srgbClr val="C00000"/>
                  </a:solidFill>
                </a:rPr>
                <a:t>CBXFEL</a:t>
              </a:r>
            </a:p>
          </p:txBody>
        </p:sp>
      </p:grpSp>
      <p:sp>
        <p:nvSpPr>
          <p:cNvPr id="8" name="Rectangle 3">
            <a:extLst>
              <a:ext uri="{FF2B5EF4-FFF2-40B4-BE49-F238E27FC236}">
                <a16:creationId xmlns:a16="http://schemas.microsoft.com/office/drawing/2014/main" id="{25167751-1B1F-4419-B4AB-72359DB65494}"/>
              </a:ext>
            </a:extLst>
          </p:cNvPr>
          <p:cNvSpPr/>
          <p:nvPr/>
        </p:nvSpPr>
        <p:spPr>
          <a:xfrm>
            <a:off x="479376" y="3861048"/>
            <a:ext cx="9627096" cy="2291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0" indent="-357188" defTabSz="914400">
              <a:lnSpc>
                <a:spcPct val="114000"/>
              </a:lnSpc>
              <a:spcBef>
                <a:spcPts val="1800"/>
              </a:spcBef>
              <a:buClr>
                <a:srgbClr val="F39200"/>
              </a:buClr>
              <a:buBlip>
                <a:blip r:embed="rId5"/>
              </a:buBlip>
              <a:defRPr/>
            </a:pPr>
            <a:r>
              <a:rPr lang="en-US" sz="1600" dirty="0">
                <a:latin typeface="DesySans Office" panose="020B0503040000020003" pitchFamily="34" charset="0"/>
              </a:rPr>
              <a:t>R&amp;D project to realize a proof-of-concept Cavity Based X-ray FEL demonstrator at the </a:t>
            </a:r>
            <a:r>
              <a:rPr lang="en-US" sz="1600" dirty="0" err="1">
                <a:latin typeface="DesySans Office" panose="020B0503040000020003" pitchFamily="34" charset="0"/>
              </a:rPr>
              <a:t>EuXFEL</a:t>
            </a:r>
            <a:r>
              <a:rPr lang="en-US" sz="1600" dirty="0">
                <a:latin typeface="DesySans Office" panose="020B0503040000020003" pitchFamily="34" charset="0"/>
              </a:rPr>
              <a:t>.</a:t>
            </a:r>
            <a:endParaRPr lang="en-US" sz="1600" dirty="0">
              <a:solidFill>
                <a:srgbClr val="000000"/>
              </a:solidFill>
              <a:latin typeface="DesySans Office" panose="020B0503040000020003" pitchFamily="34" charset="0"/>
            </a:endParaRPr>
          </a:p>
          <a:p>
            <a:pPr marL="714375" lvl="1" indent="-357188" defTabSz="914400">
              <a:lnSpc>
                <a:spcPct val="125000"/>
              </a:lnSpc>
              <a:buClr>
                <a:srgbClr val="559DBB"/>
              </a:buClr>
              <a:buBlip>
                <a:blip r:embed="rId6"/>
              </a:buBlip>
              <a:defRPr/>
            </a:pPr>
            <a:r>
              <a:rPr lang="en-US" sz="1600" dirty="0">
                <a:solidFill>
                  <a:srgbClr val="000000"/>
                </a:solidFill>
                <a:latin typeface="DesySans Office" panose="020B0503040000020003" pitchFamily="34" charset="0"/>
              </a:rPr>
              <a:t>Located at the end of the SASE1 tunnel</a:t>
            </a:r>
          </a:p>
          <a:p>
            <a:pPr marL="714375" lvl="1" indent="-357188" defTabSz="914400">
              <a:lnSpc>
                <a:spcPct val="125000"/>
              </a:lnSpc>
              <a:buClr>
                <a:srgbClr val="559DBB"/>
              </a:buClr>
              <a:buBlip>
                <a:blip r:embed="rId6"/>
              </a:buBlip>
              <a:defRPr/>
            </a:pPr>
            <a:r>
              <a:rPr lang="en-US" sz="1600" dirty="0">
                <a:latin typeface="DesySans Office" panose="020B0503040000020003" pitchFamily="34" charset="0"/>
              </a:rPr>
              <a:t>Using last four (typically not used) undulators </a:t>
            </a:r>
          </a:p>
          <a:p>
            <a:pPr marL="714375" lvl="1" indent="-357188" defTabSz="914400">
              <a:lnSpc>
                <a:spcPct val="125000"/>
              </a:lnSpc>
              <a:buClr>
                <a:srgbClr val="559DBB"/>
              </a:buClr>
              <a:buBlip>
                <a:blip r:embed="rId6"/>
              </a:buBlip>
              <a:defRPr/>
            </a:pPr>
            <a:r>
              <a:rPr lang="en-US" sz="1600" dirty="0">
                <a:latin typeface="DesySans Office" panose="020B0503040000020003" pitchFamily="34" charset="0"/>
                <a:sym typeface="Wingdings" panose="05000000000000000000" pitchFamily="2" charset="2"/>
              </a:rPr>
              <a:t>Based on </a:t>
            </a:r>
            <a:r>
              <a:rPr lang="en-US" sz="1600" b="1" dirty="0">
                <a:latin typeface="DesySans Office" panose="020B0503040000020003" pitchFamily="34" charset="0"/>
                <a:sym typeface="Wingdings" panose="05000000000000000000" pitchFamily="2" charset="2"/>
              </a:rPr>
              <a:t>2.25</a:t>
            </a:r>
            <a:r>
              <a:rPr lang="en-US" sz="1050" b="1" dirty="0">
                <a:latin typeface="DesySans Office" panose="020B0503040000020003" pitchFamily="34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latin typeface="DesySans Office" panose="020B0503040000020003" pitchFamily="34" charset="0"/>
                <a:sym typeface="Wingdings" panose="05000000000000000000" pitchFamily="2" charset="2"/>
              </a:rPr>
              <a:t>MHz</a:t>
            </a:r>
            <a:r>
              <a:rPr lang="en-US" sz="1600" dirty="0">
                <a:latin typeface="DesySans Office" panose="020B0503040000020003" pitchFamily="34" charset="0"/>
                <a:sym typeface="Wingdings" panose="05000000000000000000" pitchFamily="2" charset="2"/>
              </a:rPr>
              <a:t> repetition rate ↔ </a:t>
            </a:r>
            <a:r>
              <a:rPr lang="en-US" sz="1600" b="1" dirty="0">
                <a:latin typeface="DesySans Office" panose="020B0503040000020003" pitchFamily="34" charset="0"/>
                <a:sym typeface="Wingdings" panose="05000000000000000000" pitchFamily="2" charset="2"/>
              </a:rPr>
              <a:t>132</a:t>
            </a:r>
            <a:r>
              <a:rPr lang="en-US" sz="1050" b="1" dirty="0">
                <a:latin typeface="DesySans Office" panose="020B0503040000020003" pitchFamily="34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latin typeface="DesySans Office" panose="020B0503040000020003" pitchFamily="34" charset="0"/>
                <a:sym typeface="Wingdings" panose="05000000000000000000" pitchFamily="2" charset="2"/>
              </a:rPr>
              <a:t>m</a:t>
            </a:r>
            <a:r>
              <a:rPr lang="en-US" sz="1600" dirty="0">
                <a:latin typeface="DesySans Office" panose="020B0503040000020003" pitchFamily="34" charset="0"/>
                <a:sym typeface="Wingdings" panose="05000000000000000000" pitchFamily="2" charset="2"/>
              </a:rPr>
              <a:t> roundtrip length</a:t>
            </a:r>
          </a:p>
          <a:p>
            <a:pPr marL="357188" lvl="0" indent="-357188" defTabSz="914400">
              <a:lnSpc>
                <a:spcPct val="114000"/>
              </a:lnSpc>
              <a:spcBef>
                <a:spcPts val="1800"/>
              </a:spcBef>
              <a:buClr>
                <a:srgbClr val="F39200"/>
              </a:buClr>
              <a:buBlip>
                <a:blip r:embed="rId5"/>
              </a:buBlip>
              <a:defRPr/>
            </a:pPr>
            <a:r>
              <a:rPr lang="en-US" sz="1600" dirty="0">
                <a:solidFill>
                  <a:srgbClr val="000000"/>
                </a:solidFill>
                <a:latin typeface="DesySans Office" panose="020B0503040000020003" pitchFamily="34" charset="0"/>
              </a:rPr>
              <a:t>Interface: XFELO Oscillator Project on photon side (XRO)</a:t>
            </a:r>
          </a:p>
          <a:p>
            <a:pPr marL="357188" indent="-357188" defTabSz="914400">
              <a:lnSpc>
                <a:spcPct val="114000"/>
              </a:lnSpc>
              <a:spcBef>
                <a:spcPts val="1800"/>
              </a:spcBef>
              <a:buClr>
                <a:srgbClr val="F39200"/>
              </a:buClr>
              <a:buBlip>
                <a:blip r:embed="rId5"/>
              </a:buBlip>
              <a:defRPr/>
            </a:pPr>
            <a:r>
              <a:rPr lang="en-US" sz="1600" dirty="0">
                <a:solidFill>
                  <a:srgbClr val="000000"/>
                </a:solidFill>
                <a:latin typeface="DesySans Office" panose="020B0503040000020003" pitchFamily="34" charset="0"/>
              </a:rPr>
              <a:t>Deliverable: </a:t>
            </a:r>
            <a:r>
              <a:rPr lang="en-US" sz="1600" dirty="0">
                <a:latin typeface="DesySans Office" panose="020B0503040000020003" pitchFamily="34" charset="0"/>
                <a:sym typeface="Wingdings" panose="05000000000000000000" pitchFamily="2" charset="2"/>
              </a:rPr>
              <a:t>A as “simple” as possible demonstrator to realize working principle = seeding!</a:t>
            </a:r>
            <a:endParaRPr lang="en-US" sz="1600" dirty="0">
              <a:latin typeface="DesySans Office" panose="020B05030400000200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D36D705-BD8B-4D64-B27B-1A9A3631A2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87"/>
          <a:stretch/>
        </p:blipFill>
        <p:spPr bwMode="auto">
          <a:xfrm>
            <a:off x="1581510" y="2162081"/>
            <a:ext cx="8667750" cy="2033742"/>
          </a:xfrm>
          <a:prstGeom prst="rect">
            <a:avLst/>
          </a:prstGeom>
        </p:spPr>
      </p:pic>
      <p:pic>
        <p:nvPicPr>
          <p:cNvPr id="13" name="Grafik 10">
            <a:extLst>
              <a:ext uri="{FF2B5EF4-FFF2-40B4-BE49-F238E27FC236}">
                <a16:creationId xmlns:a16="http://schemas.microsoft.com/office/drawing/2014/main" id="{37F5DB06-4A25-4ECD-8F6D-7DACF7CA2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817" y="2166195"/>
            <a:ext cx="9860236" cy="21569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</a:rPr>
              <a:t>Project Achievements: Construction </a:t>
            </a:r>
            <a:r>
              <a:rPr lang="de-DE" altLang="en-US" dirty="0" err="1">
                <a:latin typeface="Calibri" panose="020F0502020204030204" charset="0"/>
              </a:rPr>
              <a:t>of</a:t>
            </a:r>
            <a:r>
              <a:rPr lang="de-DE" altLang="en-US" dirty="0">
                <a:latin typeface="Calibri" panose="020F0502020204030204" charset="0"/>
              </a:rPr>
              <a:t> High </a:t>
            </a:r>
            <a:r>
              <a:rPr lang="de-DE" altLang="en-US" dirty="0" err="1">
                <a:latin typeface="Calibri" panose="020F0502020204030204" charset="0"/>
              </a:rPr>
              <a:t>Accuracy</a:t>
            </a:r>
            <a:r>
              <a:rPr lang="de-DE" altLang="en-US" dirty="0">
                <a:latin typeface="Calibri" panose="020F0502020204030204" charset="0"/>
              </a:rPr>
              <a:t> X-</a:t>
            </a:r>
            <a:r>
              <a:rPr lang="de-DE" altLang="en-US" dirty="0" err="1">
                <a:latin typeface="Calibri" panose="020F0502020204030204" charset="0"/>
              </a:rPr>
              <a:t>ray</a:t>
            </a:r>
            <a:r>
              <a:rPr lang="de-DE" altLang="en-US" dirty="0">
                <a:latin typeface="Calibri" panose="020F0502020204030204" charset="0"/>
              </a:rPr>
              <a:t> </a:t>
            </a:r>
            <a:r>
              <a:rPr lang="de-DE" altLang="en-US" dirty="0" err="1">
                <a:latin typeface="Calibri" panose="020F0502020204030204" charset="0"/>
              </a:rPr>
              <a:t>Cavity</a:t>
            </a:r>
            <a:endParaRPr lang="de-DE" altLang="en-US" dirty="0">
              <a:latin typeface="Calibri" panose="020F0502020204030204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D2F607F6-DFCC-4A8B-AEDD-EC0D3A64EC95}"/>
              </a:ext>
            </a:extLst>
          </p:cNvPr>
          <p:cNvSpPr/>
          <p:nvPr/>
        </p:nvSpPr>
        <p:spPr>
          <a:xfrm>
            <a:off x="5713920" y="1052736"/>
            <a:ext cx="2936466" cy="894522"/>
          </a:xfrm>
          <a:prstGeom prst="wedgeRoundRectCallout">
            <a:avLst>
              <a:gd name="adj1" fmla="val -47113"/>
              <a:gd name="adj2" fmla="val 115569"/>
              <a:gd name="adj3" fmla="val 16667"/>
            </a:avLst>
          </a:prstGeom>
          <a:noFill/>
          <a:ln w="25400">
            <a:solidFill>
              <a:srgbClr val="4F81B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Radiators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Last 4 SASE Undulators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Aligned to 10 µm</a:t>
            </a:r>
            <a:endParaRPr lang="en-DE" sz="1600" dirty="0">
              <a:solidFill>
                <a:schemeClr val="tx1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B66B597C-D079-4043-BDF1-9559E2658891}"/>
              </a:ext>
            </a:extLst>
          </p:cNvPr>
          <p:cNvSpPr/>
          <p:nvPr/>
        </p:nvSpPr>
        <p:spPr>
          <a:xfrm>
            <a:off x="2774293" y="4328636"/>
            <a:ext cx="6919965" cy="1738112"/>
          </a:xfrm>
          <a:prstGeom prst="wedgeRoundRectCallout">
            <a:avLst>
              <a:gd name="adj1" fmla="val -20744"/>
              <a:gd name="adj2" fmla="val -47605"/>
              <a:gd name="adj3" fmla="val 16667"/>
            </a:avLst>
          </a:prstGeom>
          <a:noFill/>
          <a:ln w="2540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X-Ray Cavity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For demo experiment as simple as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Crystal in backscattering geometry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Mirrors for guidance and focusing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Retro-reflector to reduce sensitivity to angular errors (</a:t>
            </a:r>
            <a:r>
              <a:rPr lang="en-US" sz="1600" dirty="0" err="1">
                <a:solidFill>
                  <a:schemeClr val="tx1"/>
                </a:solidFill>
              </a:rPr>
              <a:t>nrad</a:t>
            </a:r>
            <a:r>
              <a:rPr lang="en-US" sz="1600" dirty="0">
                <a:solidFill>
                  <a:schemeClr val="tx1"/>
                </a:solidFill>
              </a:rPr>
              <a:t> tolerance)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Length matched to 2.2 MHz and adjustable with sub-µm precision – while keeping </a:t>
            </a:r>
            <a:r>
              <a:rPr lang="en-US" sz="1600" dirty="0" err="1">
                <a:solidFill>
                  <a:schemeClr val="tx1"/>
                </a:solidFill>
              </a:rPr>
              <a:t>nrad</a:t>
            </a:r>
            <a:r>
              <a:rPr lang="en-US" sz="1600" dirty="0">
                <a:solidFill>
                  <a:schemeClr val="tx1"/>
                </a:solidFill>
              </a:rPr>
              <a:t> angular reproducibility!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6D9EB30-847E-4BE3-9E3F-85C8048ACBB3}"/>
              </a:ext>
            </a:extLst>
          </p:cNvPr>
          <p:cNvSpPr/>
          <p:nvPr/>
        </p:nvSpPr>
        <p:spPr>
          <a:xfrm>
            <a:off x="438620" y="1082960"/>
            <a:ext cx="4246668" cy="1042656"/>
          </a:xfrm>
          <a:prstGeom prst="wedgeRoundRectCallout">
            <a:avLst>
              <a:gd name="adj1" fmla="val -10257"/>
              <a:gd name="adj2" fmla="val 103722"/>
              <a:gd name="adj3" fmla="val 16667"/>
            </a:avLst>
          </a:prstGeom>
          <a:noFill/>
          <a:ln w="25400">
            <a:solidFill>
              <a:srgbClr val="4F81B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Accelerator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High repetition rate (2.2 MHz)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High energy (14 GeV)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Long. and trans. ultra stable (6 fs, 1 µm)</a:t>
            </a:r>
            <a:endParaRPr lang="en-DE" sz="16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28193C-6363-428C-938E-88E8DBBE5EF6}"/>
              </a:ext>
            </a:extLst>
          </p:cNvPr>
          <p:cNvSpPr txBox="1"/>
          <p:nvPr/>
        </p:nvSpPr>
        <p:spPr>
          <a:xfrm>
            <a:off x="10251577" y="2594177"/>
            <a:ext cx="1547218" cy="116955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Diagnostics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50"/>
                </a:solidFill>
              </a:rPr>
              <a:t>Spectrometer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50"/>
                </a:solidFill>
              </a:rPr>
              <a:t>Gas Monitor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50"/>
                </a:solidFill>
              </a:rPr>
              <a:t>Diode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B050"/>
                </a:solidFill>
              </a:rPr>
              <a:t>I</a:t>
            </a:r>
            <a:r>
              <a:rPr lang="en-US" sz="1400" dirty="0" err="1">
                <a:solidFill>
                  <a:srgbClr val="00B050"/>
                </a:solidFill>
              </a:rPr>
              <a:t>magers</a:t>
            </a:r>
            <a:endParaRPr lang="en-DE" sz="14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566CEA-D5E4-4709-AE17-E0CFD4D23F7B}"/>
              </a:ext>
            </a:extLst>
          </p:cNvPr>
          <p:cNvSpPr txBox="1"/>
          <p:nvPr/>
        </p:nvSpPr>
        <p:spPr>
          <a:xfrm>
            <a:off x="8688288" y="623509"/>
            <a:ext cx="3168352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Lasing of a Cavity Based X-ray Source</a:t>
            </a:r>
          </a:p>
          <a:p>
            <a:r>
              <a:rPr lang="en-US" sz="1400" dirty="0"/>
              <a:t>Patrick </a:t>
            </a:r>
            <a:r>
              <a:rPr lang="en-US" sz="1400" u="sng" dirty="0"/>
              <a:t>Rauer, </a:t>
            </a:r>
            <a:r>
              <a:rPr lang="en-US" sz="1400" u="sng" dirty="0" err="1"/>
              <a:t>Immo</a:t>
            </a:r>
            <a:r>
              <a:rPr lang="en-US" sz="1400" u="sng" dirty="0"/>
              <a:t> </a:t>
            </a:r>
            <a:r>
              <a:rPr lang="en-US" sz="1400" u="sng" dirty="0" err="1"/>
              <a:t>Bahns</a:t>
            </a:r>
            <a:r>
              <a:rPr lang="en-US" sz="1400" u="sng" dirty="0"/>
              <a:t>, …, Harald Sinn (submitted)</a:t>
            </a:r>
            <a:endParaRPr lang="en-DE" u="sng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E1F1A4-20C0-4517-9CDC-9B53B855D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0536" y="1372676"/>
            <a:ext cx="716404" cy="713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</a:rPr>
              <a:t>Project Achievements: Alignment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37EE75-E168-4223-94C5-0436FB47EA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87"/>
          <a:stretch/>
        </p:blipFill>
        <p:spPr>
          <a:xfrm>
            <a:off x="407368" y="1268760"/>
            <a:ext cx="8667750" cy="20337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F46016-EB94-42A4-B30C-1F0400F6E6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45" t="18058" r="11610" b="50978"/>
          <a:stretch/>
        </p:blipFill>
        <p:spPr>
          <a:xfrm>
            <a:off x="1131583" y="3724843"/>
            <a:ext cx="10658642" cy="22977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71A6C92-8B21-4565-ABE1-C2264652C7B9}"/>
              </a:ext>
            </a:extLst>
          </p:cNvPr>
          <p:cNvSpPr txBox="1"/>
          <p:nvPr/>
        </p:nvSpPr>
        <p:spPr>
          <a:xfrm>
            <a:off x="3013087" y="3386289"/>
            <a:ext cx="8846388" cy="33855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100 bunches going through cavity                                                                  |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sym typeface="Wingdings" pitchFamily="2" charset="2"/>
              </a:rPr>
              <a:t> ring down (6 cycles after opt.)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0336EE-066B-457C-8972-5548E182990C}"/>
              </a:ext>
            </a:extLst>
          </p:cNvPr>
          <p:cNvSpPr txBox="1"/>
          <p:nvPr/>
        </p:nvSpPr>
        <p:spPr>
          <a:xfrm rot="16200000">
            <a:off x="-874390" y="4202106"/>
            <a:ext cx="297142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time</a:t>
            </a:r>
            <a:br>
              <a:rPr lang="en-US" sz="1600" dirty="0"/>
            </a:br>
            <a:r>
              <a:rPr lang="en-US" sz="1600" dirty="0"/>
              <a:t>consecutive bursts</a:t>
            </a:r>
            <a:br>
              <a:rPr lang="en-US" sz="1600" dirty="0"/>
            </a:br>
            <a:endParaRPr lang="en-US" sz="16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87F1AF1-208D-41D1-893E-69F7CD037704}"/>
              </a:ext>
            </a:extLst>
          </p:cNvPr>
          <p:cNvCxnSpPr>
            <a:cxnSpLocks/>
          </p:cNvCxnSpPr>
          <p:nvPr/>
        </p:nvCxnSpPr>
        <p:spPr>
          <a:xfrm>
            <a:off x="1062332" y="4355840"/>
            <a:ext cx="0" cy="15495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5CDFB1F-AEF0-44B7-8076-B314B502AA81}"/>
              </a:ext>
            </a:extLst>
          </p:cNvPr>
          <p:cNvCxnSpPr>
            <a:cxnSpLocks/>
          </p:cNvCxnSpPr>
          <p:nvPr/>
        </p:nvCxnSpPr>
        <p:spPr bwMode="auto">
          <a:xfrm>
            <a:off x="6023992" y="2924944"/>
            <a:ext cx="0" cy="72008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152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</a:rPr>
              <a:t>Project Achievements: </a:t>
            </a:r>
            <a:r>
              <a:rPr lang="de-DE" altLang="en-US" dirty="0" err="1">
                <a:latin typeface="Calibri" panose="020F0502020204030204" charset="0"/>
              </a:rPr>
              <a:t>Lasing</a:t>
            </a:r>
            <a:endParaRPr lang="de-DE" altLang="en-US" dirty="0">
              <a:latin typeface="Calibri" panose="020F050202020403020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37EE75-E168-4223-94C5-0436FB47EA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87"/>
          <a:stretch/>
        </p:blipFill>
        <p:spPr>
          <a:xfrm>
            <a:off x="407368" y="1268760"/>
            <a:ext cx="8667750" cy="20337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A3D43A-4394-4355-B259-2C9F615500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30" t="61729" r="11325" b="8452"/>
          <a:stretch/>
        </p:blipFill>
        <p:spPr>
          <a:xfrm>
            <a:off x="1234559" y="3789040"/>
            <a:ext cx="10658642" cy="22128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5F73C1-EDCB-47EC-8089-D9D1FCCCC6F3}"/>
              </a:ext>
            </a:extLst>
          </p:cNvPr>
          <p:cNvSpPr txBox="1"/>
          <p:nvPr/>
        </p:nvSpPr>
        <p:spPr>
          <a:xfrm>
            <a:off x="3116063" y="3428893"/>
            <a:ext cx="8451818" cy="33855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100 bunches going through cavity                                                                  |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sym typeface="Wingdings" pitchFamily="2" charset="2"/>
              </a:rPr>
              <a:t> ring down (6 cycles)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8EFE19-AEEC-48DA-BA6A-8A80760B2732}"/>
              </a:ext>
            </a:extLst>
          </p:cNvPr>
          <p:cNvSpPr txBox="1"/>
          <p:nvPr/>
        </p:nvSpPr>
        <p:spPr>
          <a:xfrm rot="16200000">
            <a:off x="-771414" y="4244710"/>
            <a:ext cx="297142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time</a:t>
            </a:r>
            <a:br>
              <a:rPr lang="en-US" sz="1600" dirty="0"/>
            </a:br>
            <a:r>
              <a:rPr lang="en-US" sz="1600" dirty="0"/>
              <a:t>consecutive bursts</a:t>
            </a:r>
            <a:br>
              <a:rPr lang="en-US" sz="1600" dirty="0"/>
            </a:br>
            <a:r>
              <a:rPr lang="en-US" sz="1600" dirty="0"/>
              <a:t>tuning of cavity length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5FECE9-BB16-4405-941B-43C504713FDB}"/>
              </a:ext>
            </a:extLst>
          </p:cNvPr>
          <p:cNvSpPr txBox="1"/>
          <p:nvPr/>
        </p:nvSpPr>
        <p:spPr bwMode="auto">
          <a:xfrm>
            <a:off x="10055713" y="501317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FF0000"/>
                </a:solidFill>
                <a:latin typeface="Calibri" panose="020F0502020204030204"/>
              </a:rPr>
              <a:t>Saturation </a:t>
            </a:r>
            <a:r>
              <a:rPr lang="de-DE" b="1" dirty="0" err="1">
                <a:solidFill>
                  <a:srgbClr val="FF0000"/>
                </a:solidFill>
                <a:latin typeface="Calibri" panose="020F0502020204030204"/>
              </a:rPr>
              <a:t>of</a:t>
            </a:r>
            <a:br>
              <a:rPr lang="de-DE" b="1" dirty="0">
                <a:solidFill>
                  <a:srgbClr val="FF0000"/>
                </a:solidFill>
                <a:latin typeface="Calibri" panose="020F0502020204030204"/>
              </a:rPr>
            </a:br>
            <a:r>
              <a:rPr lang="de-DE" b="1" dirty="0">
                <a:solidFill>
                  <a:srgbClr val="FF0000"/>
                </a:solidFill>
                <a:latin typeface="Calibri" panose="020F0502020204030204"/>
              </a:rPr>
              <a:t>Diode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5CDFB1F-AEF0-44B7-8076-B314B502AA81}"/>
              </a:ext>
            </a:extLst>
          </p:cNvPr>
          <p:cNvCxnSpPr>
            <a:cxnSpLocks/>
          </p:cNvCxnSpPr>
          <p:nvPr/>
        </p:nvCxnSpPr>
        <p:spPr bwMode="auto">
          <a:xfrm>
            <a:off x="6023992" y="2924944"/>
            <a:ext cx="0" cy="72008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D0A1853C-C13C-4FB7-8F09-8DA4D055E8B3}"/>
              </a:ext>
            </a:extLst>
          </p:cNvPr>
          <p:cNvSpPr/>
          <p:nvPr/>
        </p:nvSpPr>
        <p:spPr bwMode="auto">
          <a:xfrm>
            <a:off x="7067784" y="2811295"/>
            <a:ext cx="1152102" cy="249553"/>
          </a:xfrm>
          <a:prstGeom prst="leftRightArrow">
            <a:avLst/>
          </a:prstGeom>
          <a:solidFill>
            <a:schemeClr val="bg2"/>
          </a:solidFill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54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</a:rPr>
              <a:t>Project Achievements: </a:t>
            </a:r>
            <a:r>
              <a:rPr lang="de-DE" altLang="en-US" dirty="0" err="1">
                <a:latin typeface="Calibri" panose="020F0502020204030204" charset="0"/>
              </a:rPr>
              <a:t>Lasing</a:t>
            </a:r>
            <a:endParaRPr lang="de-DE" altLang="en-US" dirty="0">
              <a:latin typeface="Calibri" panose="020F050202020403020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37EE75-E168-4223-94C5-0436FB47EA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87"/>
          <a:stretch/>
        </p:blipFill>
        <p:spPr>
          <a:xfrm>
            <a:off x="407368" y="1268760"/>
            <a:ext cx="8667750" cy="203374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7ACBB3-B814-49EB-BE8A-FDCDEDA42493}"/>
              </a:ext>
            </a:extLst>
          </p:cNvPr>
          <p:cNvCxnSpPr/>
          <p:nvPr/>
        </p:nvCxnSpPr>
        <p:spPr bwMode="auto">
          <a:xfrm>
            <a:off x="8976320" y="1911600"/>
            <a:ext cx="252028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66B57ACF-1079-4FAC-B6C7-BA9D0AF158A5}"/>
              </a:ext>
            </a:extLst>
          </p:cNvPr>
          <p:cNvSpPr/>
          <p:nvPr/>
        </p:nvSpPr>
        <p:spPr bwMode="auto">
          <a:xfrm>
            <a:off x="9624392" y="1701245"/>
            <a:ext cx="1368152" cy="417427"/>
          </a:xfrm>
          <a:prstGeom prst="rect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806E65-A733-4C37-A669-E4370F342FE5}"/>
              </a:ext>
            </a:extLst>
          </p:cNvPr>
          <p:cNvSpPr txBox="1"/>
          <p:nvPr/>
        </p:nvSpPr>
        <p:spPr bwMode="auto">
          <a:xfrm>
            <a:off x="9656013" y="1732077"/>
            <a:ext cx="1627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Spectrometer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C09C798-6D36-4A50-8B7F-C937CD114A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220" y="3497069"/>
            <a:ext cx="5083240" cy="2672368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5A50740D-3161-43CD-8B85-70A0FA663A21}"/>
              </a:ext>
            </a:extLst>
          </p:cNvPr>
          <p:cNvGrpSpPr/>
          <p:nvPr/>
        </p:nvGrpSpPr>
        <p:grpSpPr>
          <a:xfrm>
            <a:off x="1127448" y="3645023"/>
            <a:ext cx="3402376" cy="2725849"/>
            <a:chOff x="1127448" y="3645023"/>
            <a:chExt cx="3402376" cy="272584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9C9B00B-368A-4F96-B77D-C80791CA18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2" t="8283" r="23798"/>
            <a:stretch/>
          </p:blipFill>
          <p:spPr>
            <a:xfrm>
              <a:off x="1127448" y="3645023"/>
              <a:ext cx="3312367" cy="2725849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465EC5B-582D-4D39-99E2-B921CC3D3B11}"/>
                </a:ext>
              </a:extLst>
            </p:cNvPr>
            <p:cNvSpPr/>
            <p:nvPr/>
          </p:nvSpPr>
          <p:spPr bwMode="auto">
            <a:xfrm>
              <a:off x="4349806" y="5927518"/>
              <a:ext cx="180018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78BEE0D5-9D06-42B4-83B0-106EFF91EF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220" y="3501008"/>
            <a:ext cx="5083200" cy="267234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E97C3D5-5B46-490A-89A2-1E46CBBCC4AF}"/>
              </a:ext>
            </a:extLst>
          </p:cNvPr>
          <p:cNvCxnSpPr>
            <a:cxnSpLocks/>
            <a:stCxn id="7" idx="2"/>
          </p:cNvCxnSpPr>
          <p:nvPr/>
        </p:nvCxnSpPr>
        <p:spPr bwMode="auto">
          <a:xfrm flipH="1">
            <a:off x="4439815" y="2118672"/>
            <a:ext cx="5868653" cy="193981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F043D36-FEB5-4D0F-A6EC-BFFD4E4B5F71}"/>
              </a:ext>
            </a:extLst>
          </p:cNvPr>
          <p:cNvCxnSpPr/>
          <p:nvPr/>
        </p:nvCxnSpPr>
        <p:spPr bwMode="auto">
          <a:xfrm>
            <a:off x="4349806" y="4820513"/>
            <a:ext cx="2610290" cy="1274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8ACE4DF-7A2F-4EFE-8B37-05560CD6ED78}"/>
              </a:ext>
            </a:extLst>
          </p:cNvPr>
          <p:cNvGrpSpPr/>
          <p:nvPr/>
        </p:nvGrpSpPr>
        <p:grpSpPr>
          <a:xfrm>
            <a:off x="1703512" y="5589240"/>
            <a:ext cx="4386454" cy="781632"/>
            <a:chOff x="1703512" y="5589240"/>
            <a:chExt cx="4386454" cy="781632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9E256A2-8620-489A-A04D-D7CD0ACA9E6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703512" y="6359604"/>
              <a:ext cx="4386454" cy="11268"/>
            </a:xfrm>
            <a:prstGeom prst="line">
              <a:avLst/>
            </a:prstGeom>
            <a:ln w="28575">
              <a:solidFill>
                <a:srgbClr val="1A74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253EC72-8BDB-4B4E-B72A-6AB45497607A}"/>
                </a:ext>
              </a:extLst>
            </p:cNvPr>
            <p:cNvCxnSpPr/>
            <p:nvPr/>
          </p:nvCxnSpPr>
          <p:spPr bwMode="auto">
            <a:xfrm>
              <a:off x="1710000" y="5805264"/>
              <a:ext cx="0" cy="565608"/>
            </a:xfrm>
            <a:prstGeom prst="line">
              <a:avLst/>
            </a:prstGeom>
            <a:ln w="28575">
              <a:solidFill>
                <a:srgbClr val="1A74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DE7907F-77BE-442C-9B9F-B9DE99C0F743}"/>
                </a:ext>
              </a:extLst>
            </p:cNvPr>
            <p:cNvCxnSpPr/>
            <p:nvPr/>
          </p:nvCxnSpPr>
          <p:spPr bwMode="auto">
            <a:xfrm flipV="1">
              <a:off x="6076800" y="5589240"/>
              <a:ext cx="0" cy="781632"/>
            </a:xfrm>
            <a:prstGeom prst="straightConnector1">
              <a:avLst/>
            </a:prstGeom>
            <a:ln w="28575">
              <a:solidFill>
                <a:srgbClr val="1A74B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21E67FD9-A350-4450-B5E2-C96318D7F66D}"/>
              </a:ext>
            </a:extLst>
          </p:cNvPr>
          <p:cNvSpPr/>
          <p:nvPr/>
        </p:nvSpPr>
        <p:spPr bwMode="auto">
          <a:xfrm>
            <a:off x="1892533" y="3598539"/>
            <a:ext cx="2304256" cy="72008"/>
          </a:xfrm>
          <a:prstGeom prst="rect">
            <a:avLst/>
          </a:prstGeom>
          <a:solidFill>
            <a:schemeClr val="bg1"/>
          </a:solidFill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5AAD51-CDAE-4643-9DE6-DE146F2767B0}"/>
              </a:ext>
            </a:extLst>
          </p:cNvPr>
          <p:cNvSpPr txBox="1"/>
          <p:nvPr/>
        </p:nvSpPr>
        <p:spPr bwMode="auto">
          <a:xfrm>
            <a:off x="1855518" y="3420984"/>
            <a:ext cx="3060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Peak </a:t>
            </a:r>
            <a:r>
              <a:rPr lang="de-DE" sz="1600" dirty="0" err="1"/>
              <a:t>Spectral</a:t>
            </a:r>
            <a:r>
              <a:rPr lang="de-DE" sz="1600" dirty="0"/>
              <a:t> Density</a:t>
            </a: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7B8E55-149D-4015-8268-F56F92730A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415" y="3350543"/>
            <a:ext cx="3387972" cy="3165773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63F2FF5-8427-41EA-99C5-81AAE946BAC0}"/>
              </a:ext>
            </a:extLst>
          </p:cNvPr>
          <p:cNvCxnSpPr>
            <a:cxnSpLocks/>
            <a:stCxn id="7" idx="2"/>
          </p:cNvCxnSpPr>
          <p:nvPr/>
        </p:nvCxnSpPr>
        <p:spPr bwMode="auto">
          <a:xfrm flipH="1">
            <a:off x="8688288" y="2118672"/>
            <a:ext cx="1620180" cy="152635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01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  <a:sym typeface="+mn-ea"/>
              </a:rPr>
              <a:t>Deviations from plan</a:t>
            </a:r>
            <a:endParaRPr lang="de-DE" altLang="en-US" dirty="0">
              <a:latin typeface="Calibri" panose="020F0502020204030204" charset="0"/>
            </a:endParaRPr>
          </a:p>
        </p:txBody>
      </p:sp>
      <p:pic>
        <p:nvPicPr>
          <p:cNvPr id="6" name="Grafik 2">
            <a:extLst>
              <a:ext uri="{FF2B5EF4-FFF2-40B4-BE49-F238E27FC236}">
                <a16:creationId xmlns:a16="http://schemas.microsoft.com/office/drawing/2014/main" id="{2D04D65D-F710-446D-8D41-F468846752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887" y="1196752"/>
            <a:ext cx="4480979" cy="3322226"/>
          </a:xfrm>
          <a:prstGeom prst="rect">
            <a:avLst/>
          </a:prstGeom>
        </p:spPr>
      </p:pic>
      <p:sp>
        <p:nvSpPr>
          <p:cNvPr id="7" name="&quot;Not Allowed&quot; Symbol 6">
            <a:extLst>
              <a:ext uri="{FF2B5EF4-FFF2-40B4-BE49-F238E27FC236}">
                <a16:creationId xmlns:a16="http://schemas.microsoft.com/office/drawing/2014/main" id="{79F0B1F0-2FAF-49AB-B67F-A418BDE14E2C}"/>
              </a:ext>
            </a:extLst>
          </p:cNvPr>
          <p:cNvSpPr/>
          <p:nvPr/>
        </p:nvSpPr>
        <p:spPr bwMode="auto">
          <a:xfrm>
            <a:off x="839416" y="1106795"/>
            <a:ext cx="3816424" cy="3816424"/>
          </a:xfrm>
          <a:prstGeom prst="noSmoking">
            <a:avLst/>
          </a:prstGeom>
          <a:solidFill>
            <a:srgbClr val="C00000"/>
          </a:solidFill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8D1C84-CD78-4BB0-8F5C-81C697F02D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1278618"/>
            <a:ext cx="4320480" cy="3240360"/>
          </a:xfrm>
          <a:prstGeom prst="rect">
            <a:avLst/>
          </a:prstGeom>
        </p:spPr>
      </p:pic>
      <p:grpSp>
        <p:nvGrpSpPr>
          <p:cNvPr id="12" name="Gruppieren 10">
            <a:extLst>
              <a:ext uri="{FF2B5EF4-FFF2-40B4-BE49-F238E27FC236}">
                <a16:creationId xmlns:a16="http://schemas.microsoft.com/office/drawing/2014/main" id="{BE841DB3-1A4B-4074-AEE4-4C9CE0FCC8CF}"/>
              </a:ext>
            </a:extLst>
          </p:cNvPr>
          <p:cNvGrpSpPr/>
          <p:nvPr/>
        </p:nvGrpSpPr>
        <p:grpSpPr>
          <a:xfrm>
            <a:off x="623887" y="5014917"/>
            <a:ext cx="4674939" cy="923330"/>
            <a:chOff x="5413080" y="1844503"/>
            <a:chExt cx="4674939" cy="923330"/>
          </a:xfrm>
        </p:grpSpPr>
        <p:sp>
          <p:nvSpPr>
            <p:cNvPr id="13" name="Rechteck 13">
              <a:extLst>
                <a:ext uri="{FF2B5EF4-FFF2-40B4-BE49-F238E27FC236}">
                  <a16:creationId xmlns:a16="http://schemas.microsoft.com/office/drawing/2014/main" id="{832DAD02-C0E3-40F4-A04E-03565FE747C7}"/>
                </a:ext>
              </a:extLst>
            </p:cNvPr>
            <p:cNvSpPr/>
            <p:nvPr/>
          </p:nvSpPr>
          <p:spPr>
            <a:xfrm>
              <a:off x="5413080" y="1928484"/>
              <a:ext cx="386443" cy="206461"/>
            </a:xfrm>
            <a:prstGeom prst="rect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rgbClr val="FFF20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14" name="Rechteck 14">
              <a:extLst>
                <a:ext uri="{FF2B5EF4-FFF2-40B4-BE49-F238E27FC236}">
                  <a16:creationId xmlns:a16="http://schemas.microsoft.com/office/drawing/2014/main" id="{E5118267-3EB4-4544-928F-CEC268A01E06}"/>
                </a:ext>
              </a:extLst>
            </p:cNvPr>
            <p:cNvSpPr/>
            <p:nvPr/>
          </p:nvSpPr>
          <p:spPr>
            <a:xfrm>
              <a:off x="5883022" y="1844503"/>
              <a:ext cx="420499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buClr>
                  <a:srgbClr val="F39200"/>
                </a:buClr>
                <a:defRPr/>
              </a:pPr>
              <a:r>
                <a:rPr lang="de-DE" b="1" dirty="0">
                  <a:solidFill>
                    <a:srgbClr val="000000"/>
                  </a:solidFill>
                </a:rPr>
                <a:t>C</a:t>
              </a:r>
              <a:r>
                <a:rPr lang="en-US" b="1" dirty="0" err="1">
                  <a:solidFill>
                    <a:srgbClr val="000000"/>
                  </a:solidFill>
                </a:rPr>
                <a:t>rystal</a:t>
              </a:r>
              <a:r>
                <a:rPr lang="en-US" b="1" dirty="0">
                  <a:solidFill>
                    <a:srgbClr val="000000"/>
                  </a:solidFill>
                </a:rPr>
                <a:t> + Mirror chamber by external</a:t>
              </a:r>
              <a:br>
                <a:rPr lang="en-US" b="1" dirty="0">
                  <a:solidFill>
                    <a:srgbClr val="000000"/>
                  </a:solidFill>
                </a:rPr>
              </a:br>
              <a:r>
                <a:rPr lang="en-US" b="1" dirty="0">
                  <a:solidFill>
                    <a:srgbClr val="000000"/>
                  </a:solidFill>
                </a:rPr>
                <a:t> manufacturer were not fulfilling </a:t>
              </a:r>
              <a:br>
                <a:rPr lang="en-US" b="1" dirty="0">
                  <a:solidFill>
                    <a:srgbClr val="000000"/>
                  </a:solidFill>
                </a:rPr>
              </a:br>
              <a:r>
                <a:rPr lang="en-US" b="1" dirty="0">
                  <a:solidFill>
                    <a:srgbClr val="000000"/>
                  </a:solidFill>
                </a:rPr>
                <a:t>(any) of the specified tolerances 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uppieren 10">
            <a:extLst>
              <a:ext uri="{FF2B5EF4-FFF2-40B4-BE49-F238E27FC236}">
                <a16:creationId xmlns:a16="http://schemas.microsoft.com/office/drawing/2014/main" id="{4ACF3BF3-34F9-43B1-AAF0-E50EF778583F}"/>
              </a:ext>
            </a:extLst>
          </p:cNvPr>
          <p:cNvGrpSpPr/>
          <p:nvPr/>
        </p:nvGrpSpPr>
        <p:grpSpPr>
          <a:xfrm>
            <a:off x="6122525" y="4991482"/>
            <a:ext cx="4424871" cy="923330"/>
            <a:chOff x="5413080" y="1844503"/>
            <a:chExt cx="4424871" cy="923330"/>
          </a:xfrm>
        </p:grpSpPr>
        <p:sp>
          <p:nvSpPr>
            <p:cNvPr id="16" name="Rechteck 13">
              <a:extLst>
                <a:ext uri="{FF2B5EF4-FFF2-40B4-BE49-F238E27FC236}">
                  <a16:creationId xmlns:a16="http://schemas.microsoft.com/office/drawing/2014/main" id="{703258D9-ABBD-416E-AB27-D555BB28A811}"/>
                </a:ext>
              </a:extLst>
            </p:cNvPr>
            <p:cNvSpPr/>
            <p:nvPr/>
          </p:nvSpPr>
          <p:spPr>
            <a:xfrm>
              <a:off x="5413080" y="1928484"/>
              <a:ext cx="386443" cy="206461"/>
            </a:xfrm>
            <a:prstGeom prst="rect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rgbClr val="FFF20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17" name="Rechteck 14">
              <a:extLst>
                <a:ext uri="{FF2B5EF4-FFF2-40B4-BE49-F238E27FC236}">
                  <a16:creationId xmlns:a16="http://schemas.microsoft.com/office/drawing/2014/main" id="{0E28044C-C2FF-4E13-9ACF-0C8B17090E4C}"/>
                </a:ext>
              </a:extLst>
            </p:cNvPr>
            <p:cNvSpPr/>
            <p:nvPr/>
          </p:nvSpPr>
          <p:spPr>
            <a:xfrm>
              <a:off x="5883022" y="1844503"/>
              <a:ext cx="395492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buClr>
                  <a:srgbClr val="F39200"/>
                </a:buClr>
                <a:defRPr/>
              </a:pPr>
              <a:r>
                <a:rPr lang="de-DE" b="1" dirty="0">
                  <a:solidFill>
                    <a:srgbClr val="000000"/>
                  </a:solidFill>
                </a:rPr>
                <a:t>MVS </a:t>
              </a:r>
              <a:r>
                <a:rPr lang="de-DE" b="1" dirty="0" err="1">
                  <a:solidFill>
                    <a:srgbClr val="000000"/>
                  </a:solidFill>
                </a:rPr>
                <a:t>produced</a:t>
              </a:r>
              <a:r>
                <a:rPr lang="de-DE" b="1" dirty="0">
                  <a:solidFill>
                    <a:srgbClr val="000000"/>
                  </a:solidFill>
                </a:rPr>
                <a:t> a </a:t>
              </a:r>
              <a:r>
                <a:rPr lang="de-DE" b="1" dirty="0" err="1">
                  <a:solidFill>
                    <a:srgbClr val="000000"/>
                  </a:solidFill>
                </a:rPr>
                <a:t>replacement</a:t>
              </a:r>
              <a:r>
                <a:rPr lang="de-DE" b="1" dirty="0">
                  <a:solidFill>
                    <a:srgbClr val="000000"/>
                  </a:solidFill>
                </a:rPr>
                <a:t> and </a:t>
              </a:r>
              <a:br>
                <a:rPr lang="de-DE" b="1" dirty="0">
                  <a:solidFill>
                    <a:srgbClr val="000000"/>
                  </a:solidFill>
                </a:rPr>
              </a:br>
              <a:r>
                <a:rPr lang="de-DE" b="1" dirty="0" err="1">
                  <a:solidFill>
                    <a:srgbClr val="000000"/>
                  </a:solidFill>
                </a:rPr>
                <a:t>brought</a:t>
              </a:r>
              <a:r>
                <a:rPr lang="de-DE" b="1" dirty="0">
                  <a:solidFill>
                    <a:srgbClr val="000000"/>
                  </a:solidFill>
                </a:rPr>
                <a:t> </a:t>
              </a:r>
              <a:r>
                <a:rPr lang="de-DE" b="1" dirty="0" err="1">
                  <a:solidFill>
                    <a:srgbClr val="000000"/>
                  </a:solidFill>
                </a:rPr>
                <a:t>us</a:t>
              </a:r>
              <a:r>
                <a:rPr lang="de-DE" b="1" dirty="0">
                  <a:solidFill>
                    <a:srgbClr val="000000"/>
                  </a:solidFill>
                </a:rPr>
                <a:t> back on track.</a:t>
              </a:r>
              <a:br>
                <a:rPr lang="de-DE" b="1" dirty="0">
                  <a:solidFill>
                    <a:srgbClr val="000000"/>
                  </a:solidFill>
                </a:rPr>
              </a:br>
              <a:r>
                <a:rPr lang="de-DE" b="1" dirty="0" err="1">
                  <a:solidFill>
                    <a:srgbClr val="000000"/>
                  </a:solidFill>
                </a:rPr>
                <a:t>Thank</a:t>
              </a:r>
              <a:r>
                <a:rPr lang="de-DE" b="1" dirty="0">
                  <a:solidFill>
                    <a:srgbClr val="000000"/>
                  </a:solidFill>
                </a:rPr>
                <a:t> </a:t>
              </a:r>
              <a:r>
                <a:rPr lang="de-DE" b="1" dirty="0" err="1">
                  <a:solidFill>
                    <a:srgbClr val="000000"/>
                  </a:solidFill>
                </a:rPr>
                <a:t>you</a:t>
              </a:r>
              <a:r>
                <a:rPr lang="de-DE" b="1" dirty="0">
                  <a:solidFill>
                    <a:srgbClr val="000000"/>
                  </a:solidFill>
                </a:rPr>
                <a:t>!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>
                <a:latin typeface="Calibri" panose="020F0502020204030204"/>
              </a:rPr>
              <a:t>Timeline of this R&amp;D </a:t>
            </a:r>
            <a:r>
              <a:rPr lang="de-DE" altLang="en-US">
                <a:latin typeface="Calibri" panose="020F0502020204030204" charset="0"/>
              </a:rPr>
              <a:t>a</a:t>
            </a:r>
            <a:r>
              <a:rPr lang="en-US">
                <a:latin typeface="Calibri" panose="020F0502020204030204"/>
              </a:rPr>
              <a:t>ctivity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1EC20BB-17CC-4F46-8B26-0FA65B2D7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314417"/>
              </p:ext>
            </p:extLst>
          </p:nvPr>
        </p:nvGraphicFramePr>
        <p:xfrm>
          <a:off x="1041670" y="1484314"/>
          <a:ext cx="8510713" cy="3889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4274">
                  <a:extLst>
                    <a:ext uri="{9D8B030D-6E8A-4147-A177-3AD203B41FA5}">
                      <a16:colId xmlns:a16="http://schemas.microsoft.com/office/drawing/2014/main" val="2194381833"/>
                    </a:ext>
                  </a:extLst>
                </a:gridCol>
                <a:gridCol w="6138380">
                  <a:extLst>
                    <a:ext uri="{9D8B030D-6E8A-4147-A177-3AD203B41FA5}">
                      <a16:colId xmlns:a16="http://schemas.microsoft.com/office/drawing/2014/main" val="362547355"/>
                    </a:ext>
                  </a:extLst>
                </a:gridCol>
                <a:gridCol w="1138059">
                  <a:extLst>
                    <a:ext uri="{9D8B030D-6E8A-4147-A177-3AD203B41FA5}">
                      <a16:colId xmlns:a16="http://schemas.microsoft.com/office/drawing/2014/main" val="1502081620"/>
                    </a:ext>
                  </a:extLst>
                </a:gridCol>
              </a:tblGrid>
              <a:tr h="651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Proposal Timeline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8" marR="587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Milestone Description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8" marR="587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effectLst/>
                        </a:rPr>
                        <a:t>Actual</a:t>
                      </a:r>
                      <a:r>
                        <a:rPr lang="de-DE" sz="1600" dirty="0">
                          <a:effectLst/>
                        </a:rPr>
                        <a:t> Timeline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8" marR="58798" marT="0" marB="0"/>
                </a:tc>
                <a:extLst>
                  <a:ext uri="{0D108BD9-81ED-4DB2-BD59-A6C34878D82A}">
                    <a16:rowId xmlns:a16="http://schemas.microsoft.com/office/drawing/2014/main" val="3922744827"/>
                  </a:ext>
                </a:extLst>
              </a:tr>
              <a:tr h="320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Q3/2021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8" marR="587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PostDoc</a:t>
                      </a:r>
                      <a:r>
                        <a:rPr lang="en-US" sz="1600" dirty="0">
                          <a:effectLst/>
                        </a:rPr>
                        <a:t> Hired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8" marR="587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8" marR="58798" marT="0" marB="0"/>
                </a:tc>
                <a:extLst>
                  <a:ext uri="{0D108BD9-81ED-4DB2-BD59-A6C34878D82A}">
                    <a16:rowId xmlns:a16="http://schemas.microsoft.com/office/drawing/2014/main" val="4159533402"/>
                  </a:ext>
                </a:extLst>
              </a:tr>
              <a:tr h="320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Q4/2021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8" marR="587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Support of installation plans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8" marR="587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Q4/2022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8" marR="58798" marT="0" marB="0"/>
                </a:tc>
                <a:extLst>
                  <a:ext uri="{0D108BD9-81ED-4DB2-BD59-A6C34878D82A}">
                    <a16:rowId xmlns:a16="http://schemas.microsoft.com/office/drawing/2014/main" val="2219873398"/>
                  </a:ext>
                </a:extLst>
              </a:tr>
              <a:tr h="320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Q2/2022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8" marR="587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Refined simulations and transfer of software into open domain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8" marR="587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8" marR="58798" marT="0" marB="0"/>
                </a:tc>
                <a:extLst>
                  <a:ext uri="{0D108BD9-81ED-4DB2-BD59-A6C34878D82A}">
                    <a16:rowId xmlns:a16="http://schemas.microsoft.com/office/drawing/2014/main" val="1016578073"/>
                  </a:ext>
                </a:extLst>
              </a:tr>
              <a:tr h="320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Q4/2022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8" marR="587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Definition of experiment plan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8" marR="587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8" marR="58798" marT="0" marB="0"/>
                </a:tc>
                <a:extLst>
                  <a:ext uri="{0D108BD9-81ED-4DB2-BD59-A6C34878D82A}">
                    <a16:rowId xmlns:a16="http://schemas.microsoft.com/office/drawing/2014/main" val="839832196"/>
                  </a:ext>
                </a:extLst>
              </a:tr>
              <a:tr h="651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Q1/2024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8" marR="587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Execution of beam experiments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8" marR="587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Q1/2024</a:t>
                      </a:r>
                      <a:r>
                        <a:rPr lang="de-DE" sz="1600">
                          <a:effectLst/>
                        </a:rPr>
                        <a:t>-Q2/2025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8" marR="58798" marT="0" marB="0"/>
                </a:tc>
                <a:extLst>
                  <a:ext uri="{0D108BD9-81ED-4DB2-BD59-A6C34878D82A}">
                    <a16:rowId xmlns:a16="http://schemas.microsoft.com/office/drawing/2014/main" val="18238582"/>
                  </a:ext>
                </a:extLst>
              </a:tr>
              <a:tr h="651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Q3/2024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8" marR="587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Analysis of results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8" marR="587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Q</a:t>
                      </a:r>
                      <a:r>
                        <a:rPr lang="de-DE" sz="1600">
                          <a:effectLst/>
                        </a:rPr>
                        <a:t>2</a:t>
                      </a:r>
                      <a:r>
                        <a:rPr lang="en-US" sz="1600">
                          <a:effectLst/>
                        </a:rPr>
                        <a:t>/2025-Q3/2025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8" marR="58798" marT="0" marB="0"/>
                </a:tc>
                <a:extLst>
                  <a:ext uri="{0D108BD9-81ED-4DB2-BD59-A6C34878D82A}">
                    <a16:rowId xmlns:a16="http://schemas.microsoft.com/office/drawing/2014/main" val="1597615869"/>
                  </a:ext>
                </a:extLst>
              </a:tr>
              <a:tr h="651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Q4/2024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8" marR="587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Documentation and publication of results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8" marR="587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Q</a:t>
                      </a:r>
                      <a:r>
                        <a:rPr lang="de-DE" sz="1600" dirty="0">
                          <a:effectLst/>
                        </a:rPr>
                        <a:t>3/2025-Q4</a:t>
                      </a:r>
                      <a:r>
                        <a:rPr lang="en-US" sz="1600" dirty="0">
                          <a:effectLst/>
                        </a:rPr>
                        <a:t>/2025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8" marR="58798" marT="0" marB="0"/>
                </a:tc>
                <a:extLst>
                  <a:ext uri="{0D108BD9-81ED-4DB2-BD59-A6C34878D82A}">
                    <a16:rowId xmlns:a16="http://schemas.microsoft.com/office/drawing/2014/main" val="257440542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</a:rPr>
              <a:t>Outlook /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4204" y="1344295"/>
            <a:ext cx="10944225" cy="4526280"/>
          </a:xfrm>
        </p:spPr>
        <p:txBody>
          <a:bodyPr/>
          <a:lstStyle/>
          <a:p>
            <a:pPr>
              <a:defRPr/>
            </a:pPr>
            <a:r>
              <a:rPr lang="de-DE" altLang="en-US" dirty="0" err="1">
                <a:latin typeface="Calibri" panose="020F0502020204030204" charset="0"/>
                <a:sym typeface="+mn-ea"/>
              </a:rPr>
              <a:t>Together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with</a:t>
            </a:r>
            <a:r>
              <a:rPr lang="de-DE" altLang="en-US" dirty="0">
                <a:latin typeface="Calibri" panose="020F0502020204030204" charset="0"/>
                <a:sym typeface="+mn-ea"/>
              </a:rPr>
              <a:t> European XFEL,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we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demonstrated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the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concept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of</a:t>
            </a:r>
            <a:r>
              <a:rPr lang="de-DE" altLang="en-US" dirty="0">
                <a:latin typeface="Calibri" panose="020F0502020204030204" charset="0"/>
                <a:sym typeface="+mn-ea"/>
              </a:rPr>
              <a:t> a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Cavity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Based</a:t>
            </a:r>
            <a:r>
              <a:rPr lang="de-DE" altLang="en-US" dirty="0">
                <a:latin typeface="Calibri" panose="020F0502020204030204" charset="0"/>
                <a:sym typeface="+mn-ea"/>
              </a:rPr>
              <a:t> X-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ray</a:t>
            </a:r>
            <a:r>
              <a:rPr lang="de-DE" altLang="en-US" dirty="0">
                <a:latin typeface="Calibri" panose="020F0502020204030204" charset="0"/>
                <a:sym typeface="+mn-ea"/>
              </a:rPr>
              <a:t> FEL, ~20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years</a:t>
            </a:r>
            <a:r>
              <a:rPr lang="de-DE" altLang="en-US" dirty="0">
                <a:latin typeface="Calibri" panose="020F0502020204030204" charset="0"/>
                <a:sym typeface="+mn-ea"/>
              </a:rPr>
              <a:t> after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it‘s</a:t>
            </a:r>
            <a:r>
              <a:rPr lang="de-DE" altLang="en-US" dirty="0">
                <a:latin typeface="Calibri" panose="020F0502020204030204" charset="0"/>
                <a:sym typeface="+mn-ea"/>
              </a:rPr>
              <a:t> original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proposal</a:t>
            </a:r>
            <a:r>
              <a:rPr lang="de-DE" altLang="en-US" dirty="0">
                <a:latin typeface="Calibri" panose="020F0502020204030204" charset="0"/>
                <a:sym typeface="+mn-ea"/>
              </a:rPr>
              <a:t> (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which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is</a:t>
            </a:r>
            <a:r>
              <a:rPr lang="de-DE" altLang="en-US" dirty="0">
                <a:latin typeface="Calibri" panose="020F0502020204030204" charset="0"/>
                <a:sym typeface="+mn-ea"/>
              </a:rPr>
              <a:t> also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the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first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lasing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of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any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cavity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based</a:t>
            </a:r>
            <a:r>
              <a:rPr lang="de-DE" altLang="en-US" dirty="0">
                <a:latin typeface="Calibri" panose="020F0502020204030204" charset="0"/>
                <a:sym typeface="+mn-ea"/>
              </a:rPr>
              <a:t> X-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ray</a:t>
            </a:r>
            <a:r>
              <a:rPr lang="de-DE" altLang="en-US" dirty="0">
                <a:latin typeface="Calibri" panose="020F0502020204030204" charset="0"/>
                <a:sym typeface="+mn-ea"/>
              </a:rPr>
              <a:t> source).</a:t>
            </a:r>
          </a:p>
          <a:p>
            <a:pPr>
              <a:defRPr/>
            </a:pPr>
            <a:r>
              <a:rPr lang="de-DE" altLang="en-US" dirty="0">
                <a:latin typeface="Calibri" panose="020F0502020204030204" charset="0"/>
              </a:rPr>
              <a:t>do you plan a </a:t>
            </a:r>
            <a:r>
              <a:rPr lang="de-DE" altLang="en-US" b="1" dirty="0">
                <a:latin typeface="Calibri" panose="020F0502020204030204" charset="0"/>
              </a:rPr>
              <a:t>follow-up proposal</a:t>
            </a:r>
            <a:endParaRPr lang="de-DE" altLang="en-US" dirty="0">
              <a:latin typeface="Calibri" panose="020F0502020204030204" charset="0"/>
            </a:endParaRPr>
          </a:p>
          <a:p>
            <a:pPr lvl="1">
              <a:defRPr/>
            </a:pPr>
            <a:r>
              <a:rPr lang="de-DE" altLang="en-US" dirty="0" err="1">
                <a:latin typeface="Calibri" panose="020F0502020204030204" charset="0"/>
                <a:sym typeface="+mn-ea"/>
              </a:rPr>
              <a:t>We</a:t>
            </a:r>
            <a:r>
              <a:rPr lang="de-DE" altLang="en-US" dirty="0">
                <a:latin typeface="Calibri" panose="020F0502020204030204" charset="0"/>
                <a:sym typeface="+mn-ea"/>
              </a:rPr>
              <a:t> will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get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the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experiment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going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together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with</a:t>
            </a:r>
            <a:r>
              <a:rPr lang="de-DE" altLang="en-US" dirty="0">
                <a:latin typeface="Calibri" panose="020F0502020204030204" charset="0"/>
                <a:sym typeface="+mn-ea"/>
              </a:rPr>
              <a:t> European XFEL and do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some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small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upgrades</a:t>
            </a:r>
            <a:r>
              <a:rPr lang="de-DE" altLang="en-US" dirty="0">
                <a:latin typeface="Calibri" panose="020F0502020204030204" charset="0"/>
                <a:sym typeface="+mn-ea"/>
              </a:rPr>
              <a:t> (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components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already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procured</a:t>
            </a:r>
            <a:r>
              <a:rPr lang="de-DE" altLang="en-US" dirty="0">
                <a:latin typeface="Calibri" panose="020F0502020204030204" charset="0"/>
                <a:sym typeface="+mn-ea"/>
              </a:rPr>
              <a:t>).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There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is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discussion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about</a:t>
            </a:r>
            <a:r>
              <a:rPr lang="de-DE" altLang="en-US" dirty="0">
                <a:latin typeface="Calibri" panose="020F0502020204030204" charset="0"/>
                <a:sym typeface="+mn-ea"/>
              </a:rPr>
              <a:t> a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more</a:t>
            </a:r>
            <a:r>
              <a:rPr lang="de-DE" altLang="en-US" dirty="0">
                <a:latin typeface="Calibri" panose="020F0502020204030204" charset="0"/>
                <a:sym typeface="+mn-ea"/>
              </a:rPr>
              <a:t> extensive upgrade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of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the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setup</a:t>
            </a:r>
            <a:r>
              <a:rPr lang="de-DE" altLang="en-US" dirty="0">
                <a:latin typeface="Calibri" panose="020F0502020204030204" charset="0"/>
                <a:sym typeface="+mn-ea"/>
              </a:rPr>
              <a:t>.</a:t>
            </a:r>
          </a:p>
          <a:p>
            <a:pPr lvl="0">
              <a:defRPr/>
            </a:pPr>
            <a:r>
              <a:rPr lang="de-DE" altLang="en-US" b="1" dirty="0">
                <a:latin typeface="Calibri" panose="020F0502020204030204" charset="0"/>
                <a:sym typeface="+mn-ea"/>
              </a:rPr>
              <a:t>list of publications</a:t>
            </a:r>
            <a:r>
              <a:rPr lang="de-DE" altLang="en-US" dirty="0">
                <a:latin typeface="Calibri" panose="020F0502020204030204" charset="0"/>
                <a:sym typeface="+mn-ea"/>
              </a:rPr>
              <a:t> / conference proceedings connected to this activity</a:t>
            </a:r>
            <a:endParaRPr lang="de-DE" altLang="en-US" dirty="0">
              <a:latin typeface="Calibri" panose="020F0502020204030204" charset="0"/>
            </a:endParaRPr>
          </a:p>
          <a:p>
            <a:pPr lvl="1" indent="-357188">
              <a:lnSpc>
                <a:spcPct val="125000"/>
              </a:lnSpc>
              <a:buClr>
                <a:srgbClr val="559DBB"/>
              </a:buClr>
              <a:buBlip>
                <a:blip r:embed="rId2"/>
              </a:buBlip>
              <a:defRPr/>
            </a:pPr>
            <a:r>
              <a:rPr lang="de-DE" dirty="0">
                <a:latin typeface="DesySans Office Cn Regular" panose="020B0506040000020003" pitchFamily="34" charset="0"/>
              </a:rPr>
              <a:t>P. Rauer, et al. „</a:t>
            </a:r>
            <a:r>
              <a:rPr lang="de-DE" dirty="0" err="1">
                <a:latin typeface="DesySans Office Cn Regular" panose="020B0506040000020003" pitchFamily="34" charset="0"/>
              </a:rPr>
              <a:t>Lasing</a:t>
            </a:r>
            <a:r>
              <a:rPr lang="de-DE" dirty="0">
                <a:latin typeface="DesySans Office Cn Regular" panose="020B0506040000020003" pitchFamily="34" charset="0"/>
              </a:rPr>
              <a:t> </a:t>
            </a:r>
            <a:r>
              <a:rPr lang="de-DE" dirty="0" err="1">
                <a:latin typeface="DesySans Office Cn Regular" panose="020B0506040000020003" pitchFamily="34" charset="0"/>
              </a:rPr>
              <a:t>of</a:t>
            </a:r>
            <a:r>
              <a:rPr lang="de-DE" dirty="0">
                <a:latin typeface="DesySans Office Cn Regular" panose="020B0506040000020003" pitchFamily="34" charset="0"/>
              </a:rPr>
              <a:t> a </a:t>
            </a:r>
            <a:r>
              <a:rPr lang="de-DE" dirty="0" err="1">
                <a:latin typeface="DesySans Office Cn Regular" panose="020B0506040000020003" pitchFamily="34" charset="0"/>
              </a:rPr>
              <a:t>Cavity</a:t>
            </a:r>
            <a:r>
              <a:rPr lang="de-DE" dirty="0">
                <a:latin typeface="DesySans Office Cn Regular" panose="020B0506040000020003" pitchFamily="34" charset="0"/>
              </a:rPr>
              <a:t> </a:t>
            </a:r>
            <a:r>
              <a:rPr lang="de-DE" dirty="0" err="1">
                <a:latin typeface="DesySans Office Cn Regular" panose="020B0506040000020003" pitchFamily="34" charset="0"/>
              </a:rPr>
              <a:t>Based</a:t>
            </a:r>
            <a:r>
              <a:rPr lang="de-DE" dirty="0">
                <a:latin typeface="DesySans Office Cn Regular" panose="020B0506040000020003" pitchFamily="34" charset="0"/>
              </a:rPr>
              <a:t> X-</a:t>
            </a:r>
            <a:r>
              <a:rPr lang="de-DE" dirty="0" err="1">
                <a:latin typeface="DesySans Office Cn Regular" panose="020B0506040000020003" pitchFamily="34" charset="0"/>
              </a:rPr>
              <a:t>ray</a:t>
            </a:r>
            <a:r>
              <a:rPr lang="de-DE" dirty="0">
                <a:latin typeface="DesySans Office Cn Regular" panose="020B0506040000020003" pitchFamily="34" charset="0"/>
              </a:rPr>
              <a:t> Source“, </a:t>
            </a:r>
            <a:r>
              <a:rPr lang="de-DE" dirty="0" err="1">
                <a:latin typeface="DesySans Office Cn Regular" panose="020B0506040000020003" pitchFamily="34" charset="0"/>
              </a:rPr>
              <a:t>under</a:t>
            </a:r>
            <a:r>
              <a:rPr lang="de-DE" dirty="0">
                <a:latin typeface="DesySans Office Cn Regular" panose="020B0506040000020003" pitchFamily="34" charset="0"/>
              </a:rPr>
              <a:t> review at Nature. Preprint </a:t>
            </a:r>
            <a:r>
              <a:rPr lang="de-DE" dirty="0" err="1">
                <a:latin typeface="DesySans Office Cn Regular" panose="020B0506040000020003" pitchFamily="34" charset="0"/>
              </a:rPr>
              <a:t>available</a:t>
            </a:r>
            <a:r>
              <a:rPr lang="de-DE" dirty="0">
                <a:latin typeface="DesySans Office Cn Regular" panose="020B0506040000020003" pitchFamily="34" charset="0"/>
              </a:rPr>
              <a:t>.</a:t>
            </a:r>
            <a:endParaRPr lang="en-US" dirty="0">
              <a:latin typeface="DesySans Office Cn Regular" panose="020B0506040000020003" pitchFamily="34" charset="0"/>
            </a:endParaRPr>
          </a:p>
          <a:p>
            <a:pPr lvl="1" indent="-357188">
              <a:lnSpc>
                <a:spcPct val="125000"/>
              </a:lnSpc>
              <a:buClr>
                <a:srgbClr val="559DBB"/>
              </a:buClr>
              <a:buBlip>
                <a:blip r:embed="rId2"/>
              </a:buBlip>
              <a:defRPr/>
            </a:pPr>
            <a:r>
              <a:rPr lang="en-US" dirty="0">
                <a:latin typeface="DesySans Office Cn Regular" panose="020B0506040000020003" pitchFamily="34" charset="0"/>
              </a:rPr>
              <a:t>P. Rauer, et al. "Cavity based x-ray free electron laser demonstrator at the European X-ray Free Electron Laser facility." </a:t>
            </a:r>
            <a:r>
              <a:rPr lang="en-US" i="1" dirty="0">
                <a:latin typeface="DesySans Office Cn Regular" panose="020B0506040000020003" pitchFamily="34" charset="0"/>
              </a:rPr>
              <a:t>Physical Review Accelerators and Beams</a:t>
            </a:r>
            <a:r>
              <a:rPr lang="en-US" dirty="0">
                <a:latin typeface="DesySans Office Cn Regular" panose="020B0506040000020003" pitchFamily="34" charset="0"/>
              </a:rPr>
              <a:t> 26.2 (2023): 020701.</a:t>
            </a:r>
          </a:p>
          <a:p>
            <a:pPr lvl="1" indent="-357188">
              <a:lnSpc>
                <a:spcPct val="125000"/>
              </a:lnSpc>
              <a:buClr>
                <a:srgbClr val="559DBB"/>
              </a:buClr>
              <a:buBlip>
                <a:blip r:embed="rId2"/>
              </a:buBlip>
              <a:defRPr/>
            </a:pPr>
            <a:r>
              <a:rPr lang="de-DE" dirty="0">
                <a:latin typeface="DesySans Office Cn Regular" panose="020B0506040000020003" pitchFamily="34" charset="0"/>
              </a:rPr>
              <a:t>P. Rauer. </a:t>
            </a:r>
            <a:r>
              <a:rPr lang="de-DE" i="1" dirty="0">
                <a:latin typeface="DesySans Office Cn Regular" panose="020B0506040000020003" pitchFamily="34" charset="0"/>
              </a:rPr>
              <a:t>A Proof-</a:t>
            </a:r>
            <a:r>
              <a:rPr lang="de-DE" i="1" dirty="0" err="1">
                <a:latin typeface="DesySans Office Cn Regular" panose="020B0506040000020003" pitchFamily="34" charset="0"/>
              </a:rPr>
              <a:t>Of</a:t>
            </a:r>
            <a:r>
              <a:rPr lang="de-DE" i="1" dirty="0">
                <a:latin typeface="DesySans Office Cn Regular" panose="020B0506040000020003" pitchFamily="34" charset="0"/>
              </a:rPr>
              <a:t>-</a:t>
            </a:r>
            <a:r>
              <a:rPr lang="de-DE" i="1" dirty="0" err="1">
                <a:latin typeface="DesySans Office Cn Regular" panose="020B0506040000020003" pitchFamily="34" charset="0"/>
              </a:rPr>
              <a:t>Principle</a:t>
            </a:r>
            <a:r>
              <a:rPr lang="de-DE" i="1" dirty="0">
                <a:latin typeface="DesySans Office Cn Regular" panose="020B0506040000020003" pitchFamily="34" charset="0"/>
              </a:rPr>
              <a:t> </a:t>
            </a:r>
            <a:r>
              <a:rPr lang="de-DE" i="1" dirty="0" err="1">
                <a:latin typeface="DesySans Office Cn Regular" panose="020B0506040000020003" pitchFamily="34" charset="0"/>
              </a:rPr>
              <a:t>Cavity-Based</a:t>
            </a:r>
            <a:r>
              <a:rPr lang="de-DE" i="1" dirty="0">
                <a:latin typeface="DesySans Office Cn Regular" panose="020B0506040000020003" pitchFamily="34" charset="0"/>
              </a:rPr>
              <a:t> X-Ray Free-</a:t>
            </a:r>
            <a:r>
              <a:rPr lang="de-DE" i="1" dirty="0" err="1">
                <a:latin typeface="DesySans Office Cn Regular" panose="020B0506040000020003" pitchFamily="34" charset="0"/>
              </a:rPr>
              <a:t>Electron</a:t>
            </a:r>
            <a:r>
              <a:rPr lang="de-DE" i="1" dirty="0">
                <a:latin typeface="DesySans Office Cn Regular" panose="020B0506040000020003" pitchFamily="34" charset="0"/>
              </a:rPr>
              <a:t>-Laser Demonstrator at </a:t>
            </a:r>
            <a:r>
              <a:rPr lang="de-DE" i="1" dirty="0" err="1">
                <a:latin typeface="DesySans Office Cn Regular" panose="020B0506040000020003" pitchFamily="34" charset="0"/>
              </a:rPr>
              <a:t>the</a:t>
            </a:r>
            <a:r>
              <a:rPr lang="de-DE" i="1" dirty="0">
                <a:latin typeface="DesySans Office Cn Regular" panose="020B0506040000020003" pitchFamily="34" charset="0"/>
              </a:rPr>
              <a:t> European XFEL</a:t>
            </a:r>
            <a:r>
              <a:rPr lang="de-DE" dirty="0">
                <a:latin typeface="DesySans Office Cn Regular" panose="020B0506040000020003" pitchFamily="34" charset="0"/>
              </a:rPr>
              <a:t>. </a:t>
            </a:r>
            <a:r>
              <a:rPr lang="de-DE" dirty="0" err="1">
                <a:latin typeface="DesySans Office Cn Regular" panose="020B0506040000020003" pitchFamily="34" charset="0"/>
              </a:rPr>
              <a:t>Diss</a:t>
            </a:r>
            <a:r>
              <a:rPr lang="de-DE" dirty="0">
                <a:latin typeface="DesySans Office Cn Regular" panose="020B0506040000020003" pitchFamily="34" charset="0"/>
              </a:rPr>
              <a:t>. Deutsches Elektronen-Synchrotron DESY, 2022</a:t>
            </a:r>
          </a:p>
          <a:p>
            <a:pPr lvl="1">
              <a:defRPr/>
            </a:pPr>
            <a:endParaRPr lang="en-US" dirty="0">
              <a:latin typeface="Calibri" panose="020F0502020204030204"/>
            </a:endParaRPr>
          </a:p>
          <a:p>
            <a:pPr>
              <a:defRPr/>
            </a:pPr>
            <a:endParaRPr lang="de-DE" altLang="en-US" dirty="0">
              <a:latin typeface="Calibri" panose="020F05020202040302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69D179-5FF9-4268-875E-67943C4EE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276140" y="3356992"/>
            <a:ext cx="716404" cy="7132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XFEL_PowerPoint_16x9_v3_RW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6"/>
        </a:solidFill>
      </a:spPr>
      <a:bodyPr/>
      <a:lstStyle/>
    </a:spDef>
    <a:lnDef>
      <a:spPr bwMode="auto"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</a:spPr>
      <a:bodyPr/>
      <a:lstStyle/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XFEL_PowerPoint_16x9_v3_RW</Template>
  <TotalTime>0</TotalTime>
  <Words>557</Words>
  <Application>Microsoft Office PowerPoint</Application>
  <PresentationFormat>Widescreen</PresentationFormat>
  <Paragraphs>78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DesySans Office</vt:lpstr>
      <vt:lpstr>DesySans Office Cn Medium</vt:lpstr>
      <vt:lpstr>DesySans Office Cn Regular</vt:lpstr>
      <vt:lpstr>Times New Roman</vt:lpstr>
      <vt:lpstr>Wingdings</vt:lpstr>
      <vt:lpstr>2_XFEL_PowerPoint_16x9_v3_RW</vt:lpstr>
      <vt:lpstr>XFEL Accelerator R&amp;D Status / Final Report XFEL Oscillator Demonstrator</vt:lpstr>
      <vt:lpstr>Scope of the R&amp;D activity</vt:lpstr>
      <vt:lpstr>Project Achievements: Construction of High Accuracy X-ray Cavity</vt:lpstr>
      <vt:lpstr>Project Achievements: Alignment</vt:lpstr>
      <vt:lpstr>Project Achievements: Lasing</vt:lpstr>
      <vt:lpstr>Project Achievements: Lasing</vt:lpstr>
      <vt:lpstr>Deviations from plan</vt:lpstr>
      <vt:lpstr>Timeline of this R&amp;D activity </vt:lpstr>
      <vt:lpstr>Outlook /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one line (or two lines)</dc:title>
  <dc:creator>Riko Wichmann</dc:creator>
  <cp:lastModifiedBy>Rauer, Patrick</cp:lastModifiedBy>
  <cp:revision>56</cp:revision>
  <dcterms:created xsi:type="dcterms:W3CDTF">2023-05-02T12:20:23Z</dcterms:created>
  <dcterms:modified xsi:type="dcterms:W3CDTF">2025-09-12T11:12:04Z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1033-11.1.0.11698</vt:lpwstr>
  </property>
</Properties>
</file>