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77" r:id="rId3"/>
    <p:sldId id="279" r:id="rId4"/>
    <p:sldId id="282" r:id="rId5"/>
    <p:sldId id="281" r:id="rId6"/>
    <p:sldId id="283" r:id="rId7"/>
    <p:sldId id="259" r:id="rId8"/>
    <p:sldId id="284" r:id="rId9"/>
    <p:sldId id="276" r:id="rId10"/>
  </p:sldIdLst>
  <p:sldSz cx="12192000" cy="6858000"/>
  <p:notesSz cx="12192000" cy="6858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39"/>
    <p:restoredTop sz="94560"/>
  </p:normalViewPr>
  <p:slideViewPr>
    <p:cSldViewPr>
      <p:cViewPr varScale="1">
        <p:scale>
          <a:sx n="96" d="100"/>
          <a:sy n="96" d="100"/>
        </p:scale>
        <p:origin x="200" y="25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9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6905979" y="0"/>
            <a:ext cx="52832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900"/>
            </a:lvl1pPr>
          </a:lstStyle>
          <a:p>
            <a:fld id="{696C064A-D61B-4B21-B757-51A9B82445B8}" type="datetimeFigureOut">
              <a:rPr lang="en-US" smtClean="0"/>
              <a:t>9/10/25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52832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905979" y="6513910"/>
            <a:ext cx="52832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979" y="0"/>
            <a:ext cx="52832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52832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979" y="6513910"/>
            <a:ext cx="52832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890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7E859-2513-6418-0812-189B82C32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D393CC-5FF1-E142-CAB7-DADFEB65CE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4FD25B-BB4E-7771-AF20-591B36889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F1D72-E8AD-1408-2716-B7490976EC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4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2DBDE-F25E-1EDE-785A-D351FD32A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B43EB3-FDC8-A6B9-1229-87D470126D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ADD4A5-5FE6-CC34-2560-02446EFFF9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DBF060-D3BD-D005-2283-A252197E98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718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12000" y="1120776"/>
            <a:ext cx="8039624" cy="1050925"/>
          </a:xfrm>
        </p:spPr>
        <p:txBody>
          <a:bodyPr anchor="b"/>
          <a:lstStyle>
            <a:lvl1pPr algn="l">
              <a:defRPr sz="28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623889" y="2583180"/>
            <a:ext cx="8039624" cy="333025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pic>
        <p:nvPicPr>
          <p:cNvPr id="7" name="Grafik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144125" y="771527"/>
            <a:ext cx="1423988" cy="142234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623888" y="6413956"/>
            <a:ext cx="2275200" cy="120448"/>
          </a:xfrm>
          <a:prstGeom prst="rect">
            <a:avLst/>
          </a:prstGeom>
        </p:spPr>
      </p:pic>
      <p:pic>
        <p:nvPicPr>
          <p:cNvPr id="12" name="Picture 11" descr="Helmholtz-Logo-Blue-RGB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30130" y="4438650"/>
            <a:ext cx="1852941" cy="252000"/>
          </a:xfrm>
          <a:prstGeom prst="rect">
            <a:avLst/>
          </a:prstGeom>
        </p:spPr>
      </p:pic>
      <p:pic>
        <p:nvPicPr>
          <p:cNvPr id="4" name="Picture 3" descr="DESY_logo_3C_web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44125" y="2564130"/>
            <a:ext cx="1423670" cy="14236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, Picture,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 bwMode="auto">
          <a:xfrm>
            <a:off x="623888" y="2024063"/>
            <a:ext cx="8101013" cy="3889375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 panose="020B0604020202020204"/>
              <a:buNone/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623887" y="5913438"/>
            <a:ext cx="8101013" cy="241299"/>
          </a:xfrm>
        </p:spPr>
        <p:txBody>
          <a:bodyPr tIns="36000" rIns="0"/>
          <a:lstStyle>
            <a:lvl1pPr marL="0" indent="0">
              <a:buFont typeface="Arial" panose="020B0604020202020204"/>
              <a:buNone/>
              <a:defRPr sz="900"/>
            </a:lvl1pPr>
          </a:lstStyle>
          <a:p>
            <a:pPr lvl="0">
              <a:defRPr/>
            </a:pPr>
            <a:r>
              <a:rPr lang="de-DE"/>
              <a:t>Caption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 bwMode="auto">
          <a:xfrm>
            <a:off x="8934451" y="2033590"/>
            <a:ext cx="2633662" cy="3879847"/>
          </a:xfrm>
        </p:spPr>
        <p:txBody>
          <a:bodyPr/>
          <a:lstStyle>
            <a:lvl1pPr marL="266700" indent="-266700">
              <a:defRPr sz="1400"/>
            </a:lvl1pPr>
            <a:lvl2pPr marL="542925" indent="-276225">
              <a:defRPr sz="1400"/>
            </a:lvl2pPr>
            <a:lvl3pPr marL="809625" indent="-266700">
              <a:defRPr sz="1400"/>
            </a:lvl3pPr>
            <a:lvl4pPr marL="990600" indent="-180975">
              <a:defRPr sz="1400"/>
            </a:lvl4pPr>
            <a:lvl5pPr marL="1162050" indent="-171450">
              <a:defRPr sz="14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  <a:p>
            <a:pPr lvl="4">
              <a:defRPr/>
            </a:pPr>
            <a:r>
              <a:rPr lang="en-US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Chapter brea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06635" y="1552576"/>
            <a:ext cx="10961477" cy="3814764"/>
          </a:xfrm>
        </p:spPr>
        <p:txBody>
          <a:bodyPr anchor="ctr"/>
          <a:lstStyle>
            <a:lvl1pPr>
              <a:defRPr sz="6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3887" y="5448300"/>
            <a:ext cx="10944225" cy="57467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and Big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2"/>
          </p:nvPr>
        </p:nvSpPr>
        <p:spPr bwMode="auto">
          <a:xfrm>
            <a:off x="623888" y="2024063"/>
            <a:ext cx="10944224" cy="3889375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 panose="020B0604020202020204"/>
              <a:buNone/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g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 bwMode="auto">
          <a:xfrm>
            <a:off x="623888" y="828675"/>
            <a:ext cx="10944224" cy="508476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 panose="020B0604020202020204"/>
              <a:buNone/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623887" y="5913438"/>
            <a:ext cx="10944225" cy="241299"/>
          </a:xfrm>
        </p:spPr>
        <p:txBody>
          <a:bodyPr tIns="36000" rIns="0"/>
          <a:lstStyle>
            <a:lvl1pPr marL="0" indent="0">
              <a:buFont typeface="Arial" panose="020B0604020202020204"/>
              <a:buNone/>
              <a:defRPr sz="900"/>
            </a:lvl1pPr>
          </a:lstStyle>
          <a:p>
            <a:pPr lvl="0">
              <a:defRPr/>
            </a:pPr>
            <a:r>
              <a:rPr lang="de-DE"/>
              <a:t>Caption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Pictur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 bwMode="auto">
          <a:xfrm>
            <a:off x="623889" y="1196976"/>
            <a:ext cx="5292723" cy="471646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 panose="020B0604020202020204"/>
              <a:buNone/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 bwMode="auto">
          <a:xfrm>
            <a:off x="6275388" y="1196976"/>
            <a:ext cx="5292725" cy="471646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 panose="020B0604020202020204"/>
              <a:buNone/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623888" y="5913438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/>
              <a:buNone/>
              <a:defRPr sz="900"/>
            </a:lvl1pPr>
          </a:lstStyle>
          <a:p>
            <a:pPr lvl="0">
              <a:defRPr/>
            </a:pPr>
            <a:r>
              <a:rPr lang="de-DE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6275385" y="5913438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/>
              <a:buNone/>
              <a:defRPr sz="900"/>
            </a:lvl1pPr>
          </a:lstStyle>
          <a:p>
            <a:pPr lvl="0">
              <a:defRPr/>
            </a:pPr>
            <a:r>
              <a:rPr lang="de-DE"/>
              <a:t>Caption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and 2 Pictur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 bwMode="auto">
          <a:xfrm>
            <a:off x="623887" y="2024063"/>
            <a:ext cx="5292725" cy="3062288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 panose="020B0604020202020204"/>
              <a:buNone/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 bwMode="auto">
          <a:xfrm>
            <a:off x="6275389" y="2024063"/>
            <a:ext cx="5292724" cy="3062288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 panose="020B0604020202020204"/>
              <a:buNone/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623888" y="5086351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/>
              <a:buNone/>
              <a:defRPr sz="900"/>
            </a:lvl1pPr>
          </a:lstStyle>
          <a:p>
            <a:pPr lvl="0">
              <a:defRPr/>
            </a:pPr>
            <a:r>
              <a:rPr lang="de-DE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6275385" y="5086351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/>
              <a:buNone/>
              <a:defRPr sz="900"/>
            </a:lvl1pPr>
          </a:lstStyle>
          <a:p>
            <a:pPr lvl="0">
              <a:defRPr/>
            </a:pPr>
            <a:r>
              <a:rPr lang="de-DE"/>
              <a:t>Caption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611189" y="712232"/>
            <a:ext cx="10956924" cy="78054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3889" y="2024063"/>
            <a:ext cx="10944224" cy="38893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>
              <a:defRPr/>
            </a:pPr>
            <a:r>
              <a:rPr lang="en-US"/>
              <a:t>Level 1</a:t>
            </a:r>
          </a:p>
          <a:p>
            <a:pPr lvl="1">
              <a:defRPr/>
            </a:pPr>
            <a:r>
              <a:rPr lang="en-US"/>
              <a:t>Level 2</a:t>
            </a:r>
          </a:p>
          <a:p>
            <a:pPr lvl="2">
              <a:defRPr/>
            </a:pPr>
            <a:r>
              <a:rPr lang="en-US"/>
              <a:t>Level 3</a:t>
            </a:r>
          </a:p>
          <a:p>
            <a:pPr lvl="3">
              <a:defRPr/>
            </a:pPr>
            <a:r>
              <a:rPr lang="en-US"/>
              <a:t>Level 4</a:t>
            </a:r>
          </a:p>
          <a:p>
            <a:pPr lvl="4">
              <a:defRPr/>
            </a:pPr>
            <a:r>
              <a:rPr lang="en-US"/>
              <a:t>Level 5</a:t>
            </a:r>
          </a:p>
        </p:txBody>
      </p:sp>
      <p:sp>
        <p:nvSpPr>
          <p:cNvPr id="9" name="Textfeld 8"/>
          <p:cNvSpPr txBox="1"/>
          <p:nvPr/>
        </p:nvSpPr>
        <p:spPr bwMode="auto">
          <a:xfrm>
            <a:off x="11377083" y="293577"/>
            <a:ext cx="514351" cy="2937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defRPr/>
            </a:pPr>
            <a:fld id="{A5DEC3FA-4FB7-4309-A077-6BB31CA8E81A}" type="slidenum">
              <a:rPr lang="en-US" sz="1600"/>
              <a:t>‹#›</a:t>
            </a:fld>
            <a:endParaRPr lang="en-US" sz="1600"/>
          </a:p>
        </p:txBody>
      </p:sp>
      <p:cxnSp>
        <p:nvCxnSpPr>
          <p:cNvPr id="11" name="Gerader Verbinder 10"/>
          <p:cNvCxnSpPr/>
          <p:nvPr/>
        </p:nvCxnSpPr>
        <p:spPr bwMode="auto">
          <a:xfrm>
            <a:off x="623889" y="339297"/>
            <a:ext cx="5292724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 bwMode="auto">
          <a:xfrm>
            <a:off x="6275389" y="339297"/>
            <a:ext cx="5292726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 bwMode="auto">
          <a:xfrm>
            <a:off x="623888" y="6413956"/>
            <a:ext cx="2275200" cy="120448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 bwMode="auto">
          <a:xfrm>
            <a:off x="623888" y="381001"/>
            <a:ext cx="5292725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>
              <a:defRPr/>
            </a:pPr>
            <a:r>
              <a:rPr lang="de-DE" sz="900" dirty="0">
                <a:latin typeface="Calibri" panose="020F0502020204030204"/>
              </a:rPr>
              <a:t>XFEL </a:t>
            </a:r>
            <a:r>
              <a:rPr lang="de-DE" sz="900" dirty="0" err="1">
                <a:latin typeface="Calibri" panose="020F0502020204030204"/>
              </a:rPr>
              <a:t>Accelerator</a:t>
            </a:r>
            <a:r>
              <a:rPr lang="de-DE" sz="900" dirty="0">
                <a:latin typeface="Calibri" panose="020F0502020204030204"/>
              </a:rPr>
              <a:t> R&amp;D Status RP 318</a:t>
            </a:r>
          </a:p>
        </p:txBody>
      </p:sp>
      <p:sp>
        <p:nvSpPr>
          <p:cNvPr id="8" name="Rechteck 7"/>
          <p:cNvSpPr/>
          <p:nvPr/>
        </p:nvSpPr>
        <p:spPr bwMode="auto">
          <a:xfrm>
            <a:off x="6275389" y="381001"/>
            <a:ext cx="5292724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>
              <a:defRPr/>
            </a:pPr>
            <a:r>
              <a:rPr lang="en-US" sz="900" dirty="0"/>
              <a:t>Marc Guetg, MXL, 12.09.2025</a:t>
            </a:r>
          </a:p>
        </p:txBody>
      </p:sp>
      <p:pic>
        <p:nvPicPr>
          <p:cNvPr id="12" name="Picture 11" descr="Helmholtz-Logo-Blue-RGB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688705" y="6207125"/>
            <a:ext cx="1852941" cy="252000"/>
          </a:xfrm>
          <a:prstGeom prst="rect">
            <a:avLst/>
          </a:prstGeom>
        </p:spPr>
      </p:pic>
      <p:pic>
        <p:nvPicPr>
          <p:cNvPr id="4" name="Picture 3" descr="DESY_logo_3C_web_neu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208385" y="6012180"/>
            <a:ext cx="641350" cy="6413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l" defTabSz="914400">
        <a:lnSpc>
          <a:spcPct val="100000"/>
        </a:lnSpc>
        <a:spcBef>
          <a:spcPts val="0"/>
        </a:spcBef>
        <a:buNone/>
        <a:defRPr sz="2200" b="1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7505" indent="-357505" algn="l" defTabSz="914400">
        <a:lnSpc>
          <a:spcPct val="114000"/>
        </a:lnSpc>
        <a:spcBef>
          <a:spcPts val="1800"/>
        </a:spcBef>
        <a:buClr>
          <a:schemeClr val="bg2"/>
        </a:buClr>
        <a:buSzPct val="80000"/>
        <a:buFontTx/>
        <a:buBlip>
          <a:blip r:embed="rId15"/>
        </a:buBlip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714375" indent="-357505" algn="l" defTabSz="914400">
        <a:lnSpc>
          <a:spcPct val="114000"/>
        </a:lnSpc>
        <a:spcBef>
          <a:spcPts val="0"/>
        </a:spcBef>
        <a:buClr>
          <a:schemeClr val="accent2"/>
        </a:buClr>
        <a:buFont typeface="Wingdings" panose="05000000000000000000" charset="0"/>
        <a:buChar char="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82980" indent="-268605" algn="l" defTabSz="914400">
        <a:lnSpc>
          <a:spcPct val="114000"/>
        </a:lnSpc>
        <a:spcBef>
          <a:spcPts val="0"/>
        </a:spcBef>
        <a:buSzPct val="60000"/>
        <a:buFont typeface="Arial" panose="020B0604020202020204"/>
        <a:buChar char="►"/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173355" algn="l" defTabSz="914400">
        <a:lnSpc>
          <a:spcPct val="114000"/>
        </a:lnSpc>
        <a:spcBef>
          <a:spcPts val="0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348105" indent="-180975" algn="l" defTabSz="914400">
        <a:lnSpc>
          <a:spcPct val="114000"/>
        </a:lnSpc>
        <a:spcBef>
          <a:spcPts val="0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altLang="en-US" dirty="0">
                <a:latin typeface="Calibri" panose="020F0502020204030204" charset="0"/>
              </a:rPr>
              <a:t>Final Report </a:t>
            </a:r>
            <a:br>
              <a:rPr lang="de-DE" altLang="en-US" dirty="0">
                <a:latin typeface="Calibri" panose="020F0502020204030204" charset="0"/>
              </a:rPr>
            </a:br>
            <a:r>
              <a:rPr lang="de-DE" altLang="en-US" dirty="0">
                <a:latin typeface="Calibri" panose="020F0502020204030204" charset="0"/>
              </a:rPr>
              <a:t>RP 318 Fresh Slice</a:t>
            </a:r>
            <a:endParaRPr lang="en-US" dirty="0">
              <a:latin typeface="Calibri" panose="020F050202020403020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>
                <a:latin typeface="Calibri" panose="020F0502020204030204"/>
              </a:rPr>
              <a:t>Marc Guetg</a:t>
            </a:r>
            <a:endParaRPr lang="en-US" dirty="0"/>
          </a:p>
          <a:p>
            <a:pPr>
              <a:defRPr/>
            </a:pPr>
            <a:r>
              <a:rPr lang="en-US" dirty="0">
                <a:latin typeface="Calibri" panose="020F0502020204030204"/>
                <a:cs typeface="Calibri" panose="020F0502020204030204"/>
              </a:rPr>
              <a:t>12.09.2025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E756D828-83FF-AE88-855B-C09676C7A453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27B10-F9BD-CD87-693D-410B9E00F2E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11504" y="712470"/>
            <a:ext cx="10956925" cy="360045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Calibri" panose="020F0502020204030204"/>
              </a:rPr>
              <a:t>Scope of the R&amp;D </a:t>
            </a:r>
            <a:r>
              <a:rPr lang="de-DE" altLang="en-US" dirty="0">
                <a:latin typeface="Calibri" panose="020F0502020204030204" charset="0"/>
              </a:rPr>
              <a:t>a</a:t>
            </a:r>
            <a:r>
              <a:rPr lang="en-US" dirty="0">
                <a:latin typeface="Calibri" panose="020F0502020204030204"/>
              </a:rPr>
              <a:t>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DC5EB-04A8-8773-05C1-16D92704560D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24204" y="1344295"/>
            <a:ext cx="10944225" cy="4526280"/>
          </a:xfrm>
        </p:spPr>
        <p:txBody>
          <a:bodyPr/>
          <a:lstStyle/>
          <a:p>
            <a:pPr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Study of L-shaped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wakefield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structures </a:t>
            </a:r>
          </a:p>
          <a:p>
            <a:pPr lvl="1"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Maximize dipole field gradient along the electron pulse </a:t>
            </a:r>
          </a:p>
          <a:p>
            <a:pPr lvl="1"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Reduce higher-order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wakefields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Mitigate potential beam losses (Collaboration with RP 324)</a:t>
            </a:r>
          </a:p>
          <a:p>
            <a:pPr>
              <a:defRPr/>
            </a:pPr>
            <a:r>
              <a:rPr lang="en-GB" dirty="0"/>
              <a:t>Use the structure to generate short pulses in SASE1 (few-fs scale) </a:t>
            </a:r>
          </a:p>
          <a:p>
            <a:pPr lvl="1">
              <a:defRPr/>
            </a:pPr>
            <a:r>
              <a:rPr lang="en-GB" dirty="0"/>
              <a:t>Enable photon pulse production at full repetition rate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en-GB" dirty="0"/>
              <a:t>Allow parallel operation of SASE3 (non-interleaved) </a:t>
            </a:r>
          </a:p>
          <a:p>
            <a:pPr lvl="1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Combine the short pulses with other methods</a:t>
            </a:r>
          </a:p>
          <a:p>
            <a:pPr lvl="2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Two colors</a:t>
            </a:r>
          </a:p>
          <a:p>
            <a:pPr lvl="2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power pulses (Multi-stage amplification)</a:t>
            </a:r>
          </a:p>
        </p:txBody>
      </p:sp>
    </p:spTree>
    <p:extLst>
      <p:ext uri="{BB962C8B-B14F-4D97-AF65-F5344CB8AC3E}">
        <p14:creationId xmlns:p14="http://schemas.microsoft.com/office/powerpoint/2010/main" val="772185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11504" y="712470"/>
            <a:ext cx="10956925" cy="360045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latin typeface="Calibri" panose="020F0502020204030204" charset="0"/>
              </a:rPr>
              <a:t>Beam Shaping Wakefield Structure (Installed WS 22)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624204" y="1134968"/>
            <a:ext cx="10944225" cy="4526280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latin typeface="Calibri" panose="020F0502020204030204" charset="0"/>
              </a:rPr>
              <a:t>Corrugated structure (6 m)</a:t>
            </a:r>
          </a:p>
          <a:p>
            <a:pPr lvl="1">
              <a:defRPr/>
            </a:pPr>
            <a:r>
              <a:rPr lang="en-US" altLang="en-US" dirty="0">
                <a:latin typeface="Calibri" panose="020F0502020204030204" charset="0"/>
              </a:rPr>
              <a:t>Completely passive</a:t>
            </a:r>
          </a:p>
          <a:p>
            <a:pPr>
              <a:defRPr/>
            </a:pPr>
            <a:r>
              <a:rPr lang="en-US" dirty="0">
                <a:latin typeface="Calibri" panose="020F0502020204030204" charset="0"/>
              </a:rPr>
              <a:t>Two additional Quadrupoles </a:t>
            </a:r>
          </a:p>
          <a:p>
            <a:pPr lvl="1">
              <a:defRPr/>
            </a:pPr>
            <a:r>
              <a:rPr lang="en-US" dirty="0">
                <a:latin typeface="Calibri" panose="020F0502020204030204" charset="0"/>
              </a:rPr>
              <a:t>For better optics and orbit control</a:t>
            </a:r>
          </a:p>
          <a:p>
            <a:pPr>
              <a:defRPr/>
            </a:pPr>
            <a:r>
              <a:rPr lang="en-US" dirty="0">
                <a:latin typeface="Calibri" panose="020F0502020204030204" charset="0"/>
              </a:rPr>
              <a:t>Three additional KL Kickers for orbit control</a:t>
            </a:r>
          </a:p>
          <a:p>
            <a:pPr lvl="1">
              <a:defRPr/>
            </a:pPr>
            <a:r>
              <a:rPr lang="en-US" dirty="0">
                <a:latin typeface="Calibri" panose="020F0502020204030204" charset="0"/>
              </a:rPr>
              <a:t>Allow different orbits over the bunch train</a:t>
            </a:r>
          </a:p>
          <a:p>
            <a:pPr>
              <a:defRPr/>
            </a:pPr>
            <a:r>
              <a:rPr lang="en-US" dirty="0">
                <a:latin typeface="Calibri" panose="020F0502020204030204" charset="0"/>
              </a:rPr>
              <a:t>Fixed gap collimator</a:t>
            </a:r>
            <a:endParaRPr lang="en-US" dirty="0">
              <a:latin typeface="Calibri" panose="020F0502020204030204"/>
            </a:endParaRPr>
          </a:p>
          <a:p>
            <a:pPr lvl="1">
              <a:defRPr/>
            </a:pPr>
            <a:r>
              <a:rPr lang="en-US" dirty="0">
                <a:latin typeface="Calibri" panose="020F0502020204030204"/>
              </a:rPr>
              <a:t>Collimate streaked beam halo</a:t>
            </a:r>
            <a:endParaRPr lang="en-US" dirty="0">
              <a:latin typeface="Calibri" panose="020F050202020403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491527-6716-6358-6CA5-3FDB44BE7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1124744"/>
            <a:ext cx="5256584" cy="2261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A1873B-65B6-BE5B-172C-AABA1D13A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074176" y="3717032"/>
            <a:ext cx="5760720" cy="2181225"/>
          </a:xfrm>
          <a:prstGeom prst="rect">
            <a:avLst/>
          </a:prstGeom>
        </p:spPr>
      </p:pic>
      <p:pic>
        <p:nvPicPr>
          <p:cNvPr id="7" name="Content Placeholder 6" descr="20221005_101107">
            <a:extLst>
              <a:ext uri="{FF2B5EF4-FFF2-40B4-BE49-F238E27FC236}">
                <a16:creationId xmlns:a16="http://schemas.microsoft.com/office/drawing/2014/main" id="{7D4D7985-B3F9-97A6-03A7-56AD2484F4F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777" t="9308" r="1257" b="24620"/>
          <a:stretch>
            <a:fillRect/>
          </a:stretch>
        </p:blipFill>
        <p:spPr>
          <a:xfrm rot="10800000">
            <a:off x="3256287" y="4572753"/>
            <a:ext cx="2263649" cy="19525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DFE6A93-07D4-65A8-B8E9-5C42130DB34C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C201-98AF-7861-CFE7-A2391FD7B9C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11504" y="712470"/>
            <a:ext cx="10956925" cy="360045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latin typeface="Calibri" panose="020F0502020204030204" charset="0"/>
              </a:rPr>
              <a:t>Study of the L-Shape Wakefield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21D29-584E-F086-5328-C87B2D4DFC58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24204" y="1206976"/>
            <a:ext cx="10944225" cy="4526280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Theoretical Work</a:t>
            </a:r>
          </a:p>
          <a:p>
            <a:pPr lvl="1"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Development of analytical model </a:t>
            </a:r>
          </a:p>
          <a:p>
            <a:pPr lvl="1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Extensive Numerical Study (in-house and with TU Darmstadt)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Experimental Verification</a:t>
            </a:r>
          </a:p>
          <a:p>
            <a:pPr lvl="1"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Measurements show good agreement with simulations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D994F0-80B2-B6AE-67E3-61C13125D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071" y="3140968"/>
            <a:ext cx="7770059" cy="30045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7092F7-F880-3078-665E-1C4B0114F596}"/>
              </a:ext>
            </a:extLst>
          </p:cNvPr>
          <p:cNvSpPr txBox="1"/>
          <p:nvPr/>
        </p:nvSpPr>
        <p:spPr bwMode="auto">
          <a:xfrm>
            <a:off x="987896" y="357301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Simulations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0CCA70-040C-DC65-A416-679C8C4C9860}"/>
              </a:ext>
            </a:extLst>
          </p:cNvPr>
          <p:cNvSpPr txBox="1"/>
          <p:nvPr/>
        </p:nvSpPr>
        <p:spPr bwMode="auto">
          <a:xfrm>
            <a:off x="987896" y="501317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F9E6FE-38F7-4575-D114-8666C3E46D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373" r="14803" b="23914"/>
          <a:stretch>
            <a:fillRect/>
          </a:stretch>
        </p:blipFill>
        <p:spPr bwMode="auto">
          <a:xfrm>
            <a:off x="8904312" y="794702"/>
            <a:ext cx="2257659" cy="18735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3462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26816F63-AF15-9FFC-1229-1A5A36B01126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7F1A6-70A3-DE8F-B790-47F07EBBCB3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11504" y="712470"/>
            <a:ext cx="10956925" cy="360045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latin typeface="Calibri" panose="020F0502020204030204" charset="0"/>
              </a:rPr>
              <a:t>Effective Pulse Shortening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67BE4-EBF4-35B5-7E4B-56FAF1527663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24205" y="1340768"/>
            <a:ext cx="6191876" cy="4526280"/>
          </a:xfrm>
        </p:spPr>
        <p:txBody>
          <a:bodyPr/>
          <a:lstStyle/>
          <a:p>
            <a:pPr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Spectral analysis indicates pulse duration reduction by a factor of 4</a:t>
            </a:r>
          </a:p>
          <a:p>
            <a:pPr>
              <a:defRPr/>
            </a:pPr>
            <a:r>
              <a:rPr lang="en-GB" dirty="0"/>
              <a:t>Enables pulse trains with hundreds of pulses </a:t>
            </a:r>
          </a:p>
          <a:p>
            <a:pPr lvl="1">
              <a:defRPr/>
            </a:pPr>
            <a:r>
              <a:rPr lang="en-GB" dirty="0"/>
              <a:t>Works across large parts of the hard X-ray regime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6A396F-4E99-58CC-D982-89BE4DD36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714332"/>
            <a:ext cx="4479414" cy="50131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B52C85-7B46-B4C5-6A7B-1782AF27A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435" y="3547118"/>
            <a:ext cx="3305955" cy="25020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ECB5B8-8744-BA21-1ECC-9CA0865846C2}"/>
              </a:ext>
            </a:extLst>
          </p:cNvPr>
          <p:cNvSpPr txBox="1"/>
          <p:nvPr/>
        </p:nvSpPr>
        <p:spPr bwMode="auto">
          <a:xfrm>
            <a:off x="3150086" y="317778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Spectra along Pulse train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2C1476-8A0C-42C9-F0C1-4023C8B20438}"/>
              </a:ext>
            </a:extLst>
          </p:cNvPr>
          <p:cNvSpPr txBox="1"/>
          <p:nvPr/>
        </p:nvSpPr>
        <p:spPr bwMode="auto">
          <a:xfrm>
            <a:off x="7896200" y="2420888"/>
            <a:ext cx="1180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Streaked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8B5B14-EAA4-5865-42D1-AE2863DBE55A}"/>
              </a:ext>
            </a:extLst>
          </p:cNvPr>
          <p:cNvSpPr txBox="1"/>
          <p:nvPr/>
        </p:nvSpPr>
        <p:spPr bwMode="auto">
          <a:xfrm>
            <a:off x="7896200" y="837310"/>
            <a:ext cx="1180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Nominal</a:t>
            </a:r>
          </a:p>
        </p:txBody>
      </p:sp>
    </p:spTree>
    <p:extLst>
      <p:ext uri="{BB962C8B-B14F-4D97-AF65-F5344CB8AC3E}">
        <p14:creationId xmlns:p14="http://schemas.microsoft.com/office/powerpoint/2010/main" val="1472240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B6115-8EC8-B94B-A97E-0BF76C03F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Deviations from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6709A-410B-3875-637C-1938429F6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844824"/>
            <a:ext cx="9936607" cy="3889375"/>
          </a:xfrm>
        </p:spPr>
        <p:txBody>
          <a:bodyPr/>
          <a:lstStyle/>
          <a:p>
            <a:r>
              <a:rPr lang="en-GB" b="1" dirty="0"/>
              <a:t>Limitation</a:t>
            </a:r>
            <a:r>
              <a:rPr lang="en-GB" dirty="0"/>
              <a:t>: Streaking power reduced by radiation losses</a:t>
            </a:r>
          </a:p>
          <a:p>
            <a:pPr lvl="1"/>
            <a:r>
              <a:rPr lang="en-GB" dirty="0"/>
              <a:t>Not predicted from initial beam halo studies</a:t>
            </a:r>
          </a:p>
          <a:p>
            <a:pPr lvl="1"/>
            <a:r>
              <a:rPr lang="en-GB" dirty="0"/>
              <a:t>More information in 30 minutes: RP-324 Beam Losses</a:t>
            </a:r>
          </a:p>
          <a:p>
            <a:r>
              <a:rPr lang="en-GB" b="1" dirty="0"/>
              <a:t>Mitigation</a:t>
            </a:r>
            <a:r>
              <a:rPr lang="en-GB" dirty="0"/>
              <a:t>: Fixed-gap collimator provided partial improvement</a:t>
            </a:r>
          </a:p>
          <a:p>
            <a:pPr lvl="1"/>
            <a:r>
              <a:rPr lang="en-GB" dirty="0"/>
              <a:t>Additional strategies under investigation</a:t>
            </a:r>
          </a:p>
          <a:p>
            <a:pPr marL="356870" lvl="1" indent="0">
              <a:buNone/>
              <a:defRPr/>
            </a:pPr>
            <a:endParaRPr lang="en-US" dirty="0">
              <a:latin typeface="Calibri" panose="020F0502020204030204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A971AB-FE47-DEA4-034B-6E8C760E4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70750" y="1688320"/>
            <a:ext cx="4169866" cy="302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19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11504" y="712470"/>
            <a:ext cx="10956925" cy="360045"/>
          </a:xfrm>
        </p:spPr>
        <p:txBody>
          <a:bodyPr/>
          <a:lstStyle/>
          <a:p>
            <a:pPr>
              <a:defRPr/>
            </a:pPr>
            <a:r>
              <a:rPr lang="en-US">
                <a:latin typeface="Calibri" panose="020F0502020204030204"/>
              </a:rPr>
              <a:t>Timeline of this R&amp;D </a:t>
            </a:r>
            <a:r>
              <a:rPr lang="de-DE" altLang="en-US">
                <a:latin typeface="Calibri" panose="020F0502020204030204" charset="0"/>
              </a:rPr>
              <a:t>a</a:t>
            </a:r>
            <a:r>
              <a:rPr lang="en-US">
                <a:latin typeface="Calibri" panose="020F0502020204030204"/>
              </a:rPr>
              <a:t>ctivity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624205" y="1344295"/>
            <a:ext cx="10944225" cy="1652905"/>
          </a:xfrm>
        </p:spPr>
        <p:txBody>
          <a:bodyPr/>
          <a:lstStyle/>
          <a:p>
            <a:pPr lvl="0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The project concluded without any substantial delays</a:t>
            </a:r>
          </a:p>
          <a:p>
            <a:pPr lvl="0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User delivery and demonstration of multistage lasing were descoped</a:t>
            </a:r>
          </a:p>
          <a:p>
            <a:pPr lvl="0"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Further studies on beam loss reduction continue outside project scope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F3E838A-75C8-87FE-9D4B-30CF463969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274123"/>
              </p:ext>
            </p:extLst>
          </p:nvPr>
        </p:nvGraphicFramePr>
        <p:xfrm>
          <a:off x="611504" y="3718908"/>
          <a:ext cx="10944225" cy="20863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3947">
                  <a:extLst>
                    <a:ext uri="{9D8B030D-6E8A-4147-A177-3AD203B41FA5}">
                      <a16:colId xmlns:a16="http://schemas.microsoft.com/office/drawing/2014/main" val="4025681152"/>
                    </a:ext>
                  </a:extLst>
                </a:gridCol>
                <a:gridCol w="7259958">
                  <a:extLst>
                    <a:ext uri="{9D8B030D-6E8A-4147-A177-3AD203B41FA5}">
                      <a16:colId xmlns:a16="http://schemas.microsoft.com/office/drawing/2014/main" val="1218740418"/>
                    </a:ext>
                  </a:extLst>
                </a:gridCol>
                <a:gridCol w="1650320">
                  <a:extLst>
                    <a:ext uri="{9D8B030D-6E8A-4147-A177-3AD203B41FA5}">
                      <a16:colId xmlns:a16="http://schemas.microsoft.com/office/drawing/2014/main" val="3051374"/>
                    </a:ext>
                  </a:extLst>
                </a:gridCol>
              </a:tblGrid>
              <a:tr h="1814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Date / Period</a:t>
                      </a:r>
                      <a:endParaRPr lang="en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dirty="0">
                          <a:effectLst/>
                        </a:rPr>
                        <a:t>Milestone Description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Actual Timeline</a:t>
                      </a:r>
                      <a:endParaRPr lang="en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5454274"/>
                  </a:ext>
                </a:extLst>
              </a:tr>
              <a:tr h="1814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Q3/19</a:t>
                      </a:r>
                      <a:endParaRPr lang="en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PostDoc hired</a:t>
                      </a:r>
                      <a:endParaRPr lang="en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Done</a:t>
                      </a:r>
                      <a:endParaRPr lang="en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8882707"/>
                  </a:ext>
                </a:extLst>
              </a:tr>
              <a:tr h="1814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Q3/20</a:t>
                      </a:r>
                      <a:endParaRPr lang="en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PostDoc started</a:t>
                      </a:r>
                      <a:endParaRPr lang="en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Done</a:t>
                      </a:r>
                      <a:endParaRPr lang="en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4411454"/>
                  </a:ext>
                </a:extLst>
              </a:tr>
              <a:tr h="1814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Q1/21</a:t>
                      </a:r>
                      <a:endParaRPr lang="en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Simulation framework to study machine parameters</a:t>
                      </a:r>
                      <a:endParaRPr lang="en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Done</a:t>
                      </a:r>
                      <a:endParaRPr lang="en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9828362"/>
                  </a:ext>
                </a:extLst>
              </a:tr>
              <a:tr h="1814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Q2/22</a:t>
                      </a:r>
                      <a:endParaRPr lang="en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dirty="0">
                          <a:effectLst/>
                        </a:rPr>
                        <a:t>Generation of two-color lasing with individual delay and color control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Done</a:t>
                      </a:r>
                      <a:endParaRPr lang="en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8512693"/>
                  </a:ext>
                </a:extLst>
              </a:tr>
              <a:tr h="1814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Q4/24</a:t>
                      </a:r>
                      <a:endParaRPr lang="en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Demonstration of wakefield structure based fresh-slice</a:t>
                      </a:r>
                      <a:endParaRPr lang="en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dirty="0">
                          <a:effectLst/>
                        </a:rPr>
                        <a:t>Done</a:t>
                      </a:r>
                      <a:endParaRPr lang="en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862785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2A492-44FA-BDBE-33D6-F2579665E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ACF84-07A0-4148-EA9F-A35977CFE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628800"/>
            <a:ext cx="10944224" cy="3889375"/>
          </a:xfrm>
        </p:spPr>
        <p:txBody>
          <a:bodyPr/>
          <a:lstStyle/>
          <a:p>
            <a:r>
              <a:rPr lang="en-GB" dirty="0"/>
              <a:t>Comprehensive study of the L-shaped </a:t>
            </a:r>
            <a:r>
              <a:rPr lang="en-GB" dirty="0" err="1"/>
              <a:t>wakefield</a:t>
            </a:r>
            <a:r>
              <a:rPr lang="en-GB" dirty="0"/>
              <a:t> structure</a:t>
            </a:r>
            <a:endParaRPr lang="en-US" dirty="0"/>
          </a:p>
          <a:p>
            <a:pPr lvl="1"/>
            <a:r>
              <a:rPr lang="en-US" dirty="0"/>
              <a:t>Analytical Model</a:t>
            </a:r>
          </a:p>
          <a:p>
            <a:pPr lvl="1"/>
            <a:r>
              <a:rPr lang="en-US" dirty="0"/>
              <a:t>Numerical simulations (Internally and in collaboration)</a:t>
            </a:r>
          </a:p>
          <a:p>
            <a:pPr lvl="1"/>
            <a:r>
              <a:rPr lang="en-US" dirty="0"/>
              <a:t>Successful experimental verification of both the model and the simulations</a:t>
            </a:r>
          </a:p>
          <a:p>
            <a:r>
              <a:rPr lang="en-US" dirty="0"/>
              <a:t>Achieved pulse shortening by a factor of 4</a:t>
            </a:r>
          </a:p>
          <a:p>
            <a:pPr lvl="1"/>
            <a:r>
              <a:rPr lang="en-US" dirty="0"/>
              <a:t>Experiments indicate ~5fs</a:t>
            </a:r>
          </a:p>
          <a:p>
            <a:pPr lvl="1"/>
            <a:r>
              <a:rPr lang="en-GB" dirty="0"/>
              <a:t>Further shortening limited by beam losses </a:t>
            </a:r>
          </a:p>
          <a:p>
            <a:pPr lvl="2"/>
            <a:r>
              <a:rPr lang="en-GB" dirty="0"/>
              <a:t>Simulations suggest an achievable pulse duration of 1-2fs</a:t>
            </a:r>
          </a:p>
          <a:p>
            <a:pPr lvl="2"/>
            <a:r>
              <a:rPr lang="en-US" dirty="0"/>
              <a:t>Mitigation efforts ongoing outside of this project</a:t>
            </a:r>
          </a:p>
          <a:p>
            <a:r>
              <a:rPr lang="en-GB" dirty="0"/>
              <a:t>Results published in peer-reviewed journals </a:t>
            </a:r>
          </a:p>
          <a:p>
            <a:pPr lvl="1"/>
            <a:r>
              <a:rPr lang="en-US" dirty="0"/>
              <a:t>3 Journal articles (+1 submitted)</a:t>
            </a:r>
          </a:p>
          <a:p>
            <a:pPr lvl="1"/>
            <a:r>
              <a:rPr lang="en-US" dirty="0"/>
              <a:t>Multiple conference talks and proceedings</a:t>
            </a:r>
          </a:p>
        </p:txBody>
      </p:sp>
    </p:spTree>
    <p:extLst>
      <p:ext uri="{BB962C8B-B14F-4D97-AF65-F5344CB8AC3E}">
        <p14:creationId xmlns:p14="http://schemas.microsoft.com/office/powerpoint/2010/main" val="2124264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97E7B-1F1E-66C8-D493-F92CA0DEE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9" y="620688"/>
            <a:ext cx="10956924" cy="780540"/>
          </a:xfrm>
        </p:spPr>
        <p:txBody>
          <a:bodyPr/>
          <a:lstStyle/>
          <a:p>
            <a:r>
              <a:rPr lang="en-US" dirty="0"/>
              <a:t>Publications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D551A-6D6C-8B2B-87D5-D731FFD9C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556792"/>
            <a:ext cx="10944224" cy="3889375"/>
          </a:xfrm>
        </p:spPr>
        <p:txBody>
          <a:bodyPr/>
          <a:lstStyle/>
          <a:p>
            <a:r>
              <a:rPr lang="en-US" sz="1400" dirty="0"/>
              <a:t>Short-range </a:t>
            </a:r>
            <a:r>
              <a:rPr lang="en-US" sz="1400" dirty="0" err="1"/>
              <a:t>wakefields</a:t>
            </a:r>
            <a:r>
              <a:rPr lang="en-US" sz="1400" dirty="0"/>
              <a:t> in an L-shaped corrugated structure, W Qin </a:t>
            </a:r>
            <a:r>
              <a:rPr lang="en-US" sz="1400" i="1" dirty="0"/>
              <a:t>et al</a:t>
            </a:r>
            <a:r>
              <a:rPr lang="en-US" sz="1400" dirty="0"/>
              <a:t>, Physical Review Accelerators and Beams 26 (6), 064402 (2023)</a:t>
            </a:r>
            <a:endParaRPr lang="en-DE" sz="1400" dirty="0"/>
          </a:p>
          <a:p>
            <a:r>
              <a:rPr lang="en-US" sz="1400" dirty="0"/>
              <a:t>Longitudinal phase space diagnostics with a </a:t>
            </a:r>
            <a:r>
              <a:rPr lang="en-US" sz="1400" dirty="0" err="1"/>
              <a:t>nonmovable</a:t>
            </a:r>
            <a:r>
              <a:rPr lang="en-US" sz="1400" dirty="0"/>
              <a:t> corrugated passive </a:t>
            </a:r>
            <a:r>
              <a:rPr lang="en-US" sz="1400" dirty="0" err="1"/>
              <a:t>wakefield</a:t>
            </a:r>
            <a:r>
              <a:rPr lang="en-US" sz="1400" dirty="0"/>
              <a:t> streaker, P </a:t>
            </a:r>
            <a:r>
              <a:rPr lang="en-US" sz="1400" dirty="0" err="1"/>
              <a:t>Dijkstal</a:t>
            </a:r>
            <a:r>
              <a:rPr lang="en-US" sz="1400" dirty="0"/>
              <a:t> </a:t>
            </a:r>
            <a:r>
              <a:rPr lang="en-US" sz="1400" i="1" dirty="0"/>
              <a:t>et al</a:t>
            </a:r>
            <a:r>
              <a:rPr lang="en-US" sz="1400" dirty="0"/>
              <a:t>, Physical Review Accelerators and Beams 27 (5), 050702 (2024)</a:t>
            </a:r>
            <a:endParaRPr lang="en-DE" sz="1400" dirty="0"/>
          </a:p>
          <a:p>
            <a:r>
              <a:rPr lang="en-US" sz="1400" dirty="0"/>
              <a:t>Beam loss study for the implementation of corrugated structure at the European XFEL, J Guo </a:t>
            </a:r>
            <a:r>
              <a:rPr lang="en-US" sz="1400" i="1" dirty="0"/>
              <a:t>et al</a:t>
            </a:r>
            <a:r>
              <a:rPr lang="en-US" sz="1400" dirty="0"/>
              <a:t>, NIMA Volume 1034, 166780 (2022)</a:t>
            </a:r>
            <a:endParaRPr lang="en-DE" sz="1400" dirty="0"/>
          </a:p>
          <a:p>
            <a:r>
              <a:rPr lang="en-US" sz="1400" dirty="0"/>
              <a:t>Experimental demonstration of corrugated </a:t>
            </a:r>
            <a:r>
              <a:rPr lang="en-US" sz="1400" dirty="0" err="1"/>
              <a:t>wakefield</a:t>
            </a:r>
            <a:r>
              <a:rPr lang="en-US" sz="1400" dirty="0"/>
              <a:t> structure for beam shaping at a high </a:t>
            </a:r>
            <a:r>
              <a:rPr lang="en-US" sz="1400" dirty="0" err="1"/>
              <a:t>repetion</a:t>
            </a:r>
            <a:r>
              <a:rPr lang="en-US" sz="1400" dirty="0"/>
              <a:t> rate free-electron laser, W. Qin </a:t>
            </a:r>
            <a:r>
              <a:rPr lang="en-US" sz="1400" i="1" dirty="0"/>
              <a:t>et al</a:t>
            </a:r>
            <a:r>
              <a:rPr lang="en-US" sz="1400" dirty="0"/>
              <a:t>, submitted to PRL</a:t>
            </a:r>
            <a:br>
              <a:rPr lang="en-DE" sz="1400" dirty="0"/>
            </a:br>
            <a:endParaRPr lang="en-DE" sz="1400" dirty="0"/>
          </a:p>
          <a:p>
            <a:r>
              <a:rPr lang="en-GB" sz="1400" dirty="0"/>
              <a:t>First experience of using corrugated structures at high repetition-rate x-ray free-electron lasers</a:t>
            </a:r>
            <a:r>
              <a:rPr lang="en-US" sz="1400" dirty="0"/>
              <a:t>, W Qin</a:t>
            </a:r>
            <a:r>
              <a:rPr lang="en-US" sz="1400" i="1" dirty="0"/>
              <a:t> et al, </a:t>
            </a:r>
            <a:r>
              <a:rPr lang="en-US" sz="1400" dirty="0"/>
              <a:t>Proc. of 42st Free Electron Laser Conf. FEL2024, (2024) </a:t>
            </a:r>
            <a:endParaRPr lang="en-DE" sz="1400" dirty="0"/>
          </a:p>
          <a:p>
            <a:r>
              <a:rPr lang="en-US" sz="1400" dirty="0"/>
              <a:t>General method of short-range </a:t>
            </a:r>
            <a:r>
              <a:rPr lang="en-US" sz="1400" dirty="0" err="1"/>
              <a:t>wakefield</a:t>
            </a:r>
            <a:r>
              <a:rPr lang="en-US" sz="1400" dirty="0"/>
              <a:t> calculation for corrugated structures of arbitrary shape, W Qin et al, 14th International Particle Accelerator Conference (2023)</a:t>
            </a:r>
            <a:endParaRPr lang="en-DE" sz="1400" dirty="0"/>
          </a:p>
          <a:p>
            <a:r>
              <a:rPr lang="en-US" sz="1400" dirty="0"/>
              <a:t>Corrugated structure system for fresh-slice applications at the European XFEL, W Qin </a:t>
            </a:r>
            <a:r>
              <a:rPr lang="en-US" sz="1400" i="1" dirty="0"/>
              <a:t>et al</a:t>
            </a:r>
            <a:r>
              <a:rPr lang="en-US" sz="1400" dirty="0"/>
              <a:t>, Proc. of 41st Free Electron Laser Conf. FEL2022, (2022)</a:t>
            </a:r>
            <a:endParaRPr lang="en-DE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07040"/>
      </p:ext>
    </p:extLst>
  </p:cSld>
  <p:clrMapOvr>
    <a:masterClrMapping/>
  </p:clrMapOvr>
</p:sld>
</file>

<file path=ppt/theme/theme1.xml><?xml version="1.0" encoding="utf-8"?>
<a:theme xmlns:a="http://schemas.openxmlformats.org/drawingml/2006/main" name="2_XFEL_PowerPoint_16x9_v3_RW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accent6"/>
        </a:solidFill>
      </a:spPr>
      <a:bodyPr/>
      <a:lstStyle/>
    </a:spDef>
    <a:lnDef>
      <a:spPr bwMode="auto"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</a:spPr>
      <a:bodyPr/>
      <a:lstStyle/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XFEL_PowerPoint_16x9_v3_RW</Template>
  <TotalTime>9640</TotalTime>
  <Words>599</Words>
  <Application>Microsoft Macintosh PowerPoint</Application>
  <PresentationFormat>Widescreen</PresentationFormat>
  <Paragraphs>90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Wingdings</vt:lpstr>
      <vt:lpstr>2_XFEL_PowerPoint_16x9_v3_RW</vt:lpstr>
      <vt:lpstr>Final Report  RP 318 Fresh Slice</vt:lpstr>
      <vt:lpstr>Scope of the R&amp;D activity</vt:lpstr>
      <vt:lpstr>Beam Shaping Wakefield Structure (Installed WS 22) </vt:lpstr>
      <vt:lpstr>Study of the L-Shape Wakefield Structure</vt:lpstr>
      <vt:lpstr>Effective Pulse Shortening</vt:lpstr>
      <vt:lpstr>Deviations from Plan</vt:lpstr>
      <vt:lpstr>Timeline of this R&amp;D activity </vt:lpstr>
      <vt:lpstr>Summary</vt:lpstr>
      <vt:lpstr>Publications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in one line (or two lines)</dc:title>
  <dc:creator>Riko Wichmann</dc:creator>
  <cp:lastModifiedBy>Microsoft Office User</cp:lastModifiedBy>
  <cp:revision>54</cp:revision>
  <dcterms:created xsi:type="dcterms:W3CDTF">2023-05-02T12:20:23Z</dcterms:created>
  <dcterms:modified xsi:type="dcterms:W3CDTF">2025-09-12T07:08:53Z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1033-11.1.0.11698</vt:lpwstr>
  </property>
</Properties>
</file>