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0" r:id="rId3"/>
    <p:sldId id="278" r:id="rId4"/>
    <p:sldId id="279" r:id="rId5"/>
    <p:sldId id="281" r:id="rId6"/>
    <p:sldId id="272" r:id="rId7"/>
    <p:sldId id="259" r:id="rId8"/>
    <p:sldId id="265" r:id="rId9"/>
    <p:sldId id="276" r:id="rId10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00"/>
    <p:restoredTop sz="94733"/>
  </p:normalViewPr>
  <p:slideViewPr>
    <p:cSldViewPr>
      <p:cViewPr varScale="1">
        <p:scale>
          <a:sx n="82" d="100"/>
          <a:sy n="82" d="100"/>
        </p:scale>
        <p:origin x="184" y="2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1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4AEA0-DDCA-0372-6040-7F0D89277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9725A3-EB35-403E-EF12-BC1FD6A9D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59079D-2A8B-BCA4-208D-014597412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FEE5D-9BA1-F8A7-84FB-0F33F2855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1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8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4125" y="2564130"/>
            <a:ext cx="1423670" cy="1423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 dirty="0">
                <a:latin typeface="Calibri" panose="020F0502020204030204"/>
              </a:rPr>
              <a:t>XFEL </a:t>
            </a:r>
            <a:r>
              <a:rPr lang="de-DE" sz="900" dirty="0" err="1">
                <a:latin typeface="Calibri" panose="020F0502020204030204"/>
              </a:rPr>
              <a:t>Accelerator</a:t>
            </a:r>
            <a:r>
              <a:rPr lang="de-DE" sz="900" dirty="0">
                <a:latin typeface="Calibri" panose="020F0502020204030204"/>
              </a:rPr>
              <a:t> R&amp;D Status RP 321 S2E </a:t>
            </a:r>
            <a:r>
              <a:rPr lang="de-DE" sz="900" dirty="0" err="1">
                <a:latin typeface="Calibri" panose="020F0502020204030204"/>
              </a:rPr>
              <a:t>Simulations</a:t>
            </a:r>
            <a:endParaRPr lang="de-DE" sz="900" dirty="0">
              <a:latin typeface="Calibri" panose="020F0502020204030204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Marc Guetg, MXL, 12.09.2025</a:t>
            </a:r>
          </a:p>
        </p:txBody>
      </p:sp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_neu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08385" y="6012180"/>
            <a:ext cx="641350" cy="641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https://ttfinfo.desy.de/XFELelog/data/2024/47/20.11_a/2024-11-20T15:29:40.jp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charset="0"/>
              </a:rPr>
              <a:t>Final Report</a:t>
            </a:r>
            <a:br>
              <a:rPr lang="en-US" dirty="0"/>
            </a:br>
            <a:r>
              <a:rPr lang="en-US" dirty="0">
                <a:latin typeface="Calibri" panose="020F0502020204030204"/>
              </a:rPr>
              <a:t>RP 321 S2E Simulations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Marc Guetg</a:t>
            </a:r>
            <a:endParaRPr lang="en-US" dirty="0"/>
          </a:p>
          <a:p>
            <a:pPr>
              <a:defRPr/>
            </a:pPr>
            <a:r>
              <a:rPr lang="en-US" dirty="0">
                <a:latin typeface="Calibri" panose="020F0502020204030204"/>
                <a:cs typeface="Calibri" panose="020F0502020204030204"/>
              </a:rPr>
              <a:t>12.09.2025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4780281-A6D9-A2A2-9E66-B2B4497BFB5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8577-80D8-822A-9D5B-C3E7798176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</a:t>
            </a:r>
            <a:r>
              <a:rPr lang="de-DE" altLang="en-US" dirty="0">
                <a:latin typeface="Calibri" panose="020F0502020204030204" charset="0"/>
              </a:rPr>
              <a:t>a</a:t>
            </a:r>
            <a:r>
              <a:rPr lang="en-US" dirty="0">
                <a:latin typeface="Calibri" panose="020F0502020204030204"/>
              </a:rPr>
              <a:t>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6B7BB-16B4-89B3-8708-1AEAE069C73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Photon beam pointing jitter is decremental for photon experiments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Leads to intensity jitter at the strongly focused interaction point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Potential destruction of beam line elements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Existing diagnostic options are limited</a:t>
            </a: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Single pulse → destructive </a:t>
            </a: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 pulse → restricted to high photon energy (12+ keV)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 an easy-to-use diagnostic tool to support daily operation</a:t>
            </a:r>
          </a:p>
          <a:p>
            <a:pPr lvl="1"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Parasitic in nature</a:t>
            </a:r>
          </a:p>
          <a:p>
            <a:pPr lvl="1"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Works for both single and multi pulse across the full energy range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Initial collaboration with SPB/SFX to characterize the beam pointing and wavefront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Investigate the photon beam at the end of the undulator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Investigate the photon beam at the experiment station</a:t>
            </a:r>
          </a:p>
        </p:txBody>
      </p:sp>
    </p:spTree>
    <p:extLst>
      <p:ext uri="{BB962C8B-B14F-4D97-AF65-F5344CB8AC3E}">
        <p14:creationId xmlns:p14="http://schemas.microsoft.com/office/powerpoint/2010/main" val="365859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5401-30E8-3A67-59C1-429C0A4B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E9C8F-737F-7A6D-B7C9-EF870B80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628800"/>
            <a:ext cx="5143898" cy="3889375"/>
          </a:xfrm>
        </p:spPr>
        <p:txBody>
          <a:bodyPr/>
          <a:lstStyle/>
          <a:p>
            <a:r>
              <a:rPr lang="en-GB" dirty="0"/>
              <a:t>Machine-learning-driven virtual diagnostics of photon beam pointing</a:t>
            </a:r>
          </a:p>
          <a:p>
            <a:pPr lvl="1"/>
            <a:r>
              <a:rPr lang="en-US" dirty="0"/>
              <a:t>Based on BPM and XGM data as input</a:t>
            </a:r>
          </a:p>
          <a:p>
            <a:pPr lvl="1"/>
            <a:r>
              <a:rPr lang="en-US" dirty="0"/>
              <a:t>Based on several models</a:t>
            </a:r>
          </a:p>
          <a:p>
            <a:pPr lvl="2"/>
            <a:r>
              <a:rPr lang="en-US" dirty="0"/>
              <a:t>Feedforward neural network (FNN)</a:t>
            </a:r>
          </a:p>
          <a:p>
            <a:pPr lvl="2"/>
            <a:r>
              <a:rPr lang="en-US" dirty="0" err="1"/>
              <a:t>XGBoost</a:t>
            </a:r>
            <a:endParaRPr lang="en-US" dirty="0"/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Real-time parasitic online diagnostics</a:t>
            </a:r>
          </a:p>
          <a:p>
            <a:pPr lvl="1"/>
            <a:r>
              <a:rPr lang="en-US" dirty="0"/>
              <a:t>Server-based</a:t>
            </a:r>
          </a:p>
          <a:p>
            <a:pPr lvl="1"/>
            <a:r>
              <a:rPr lang="en-US" dirty="0"/>
              <a:t>Built on standard MCS frameworks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8D061A-214B-4065-5629-E3CAF5AFE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87" y="548680"/>
            <a:ext cx="5828184" cy="357615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F5E7147-946F-60D3-33A5-D588A72CB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646" y="53732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168ED86B-D238-FA45-7337-DE048E5E1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0" b="42017"/>
          <a:stretch>
            <a:fillRect/>
          </a:stretch>
        </p:blipFill>
        <p:spPr bwMode="auto">
          <a:xfrm>
            <a:off x="6168008" y="4293096"/>
            <a:ext cx="4971108" cy="237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8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13A6B-19FE-9043-D865-97A7E1BFF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A2E3-EB87-45E4-ADF8-78928F0F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Performance of Beam Pointing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94C5D-64D9-1C3F-C43B-0412663B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1873"/>
            <a:ext cx="5976168" cy="3889375"/>
          </a:xfrm>
        </p:spPr>
        <p:txBody>
          <a:bodyPr/>
          <a:lstStyle/>
          <a:p>
            <a:r>
              <a:rPr lang="en-US" dirty="0"/>
              <a:t>Model performance along the pulse train</a:t>
            </a:r>
          </a:p>
          <a:p>
            <a:pPr lvl="1"/>
            <a:r>
              <a:rPr lang="en-US" dirty="0"/>
              <a:t>Model trained on single pulse measurements</a:t>
            </a:r>
          </a:p>
          <a:p>
            <a:pPr lvl="1"/>
            <a:r>
              <a:rPr lang="en-US" dirty="0"/>
              <a:t>Prediction within measured range for all pulses within the pulse train</a:t>
            </a:r>
          </a:p>
          <a:p>
            <a:r>
              <a:rPr lang="en-GB" dirty="0"/>
              <a:t>Model performance across a wide photon energy range </a:t>
            </a:r>
          </a:p>
          <a:p>
            <a:pPr lvl="1"/>
            <a:r>
              <a:rPr lang="en-GB" dirty="0"/>
              <a:t>Model trained on all but the test energy</a:t>
            </a:r>
          </a:p>
          <a:p>
            <a:pPr lvl="1"/>
            <a:r>
              <a:rPr lang="en-GB" dirty="0"/>
              <a:t>All prediction errors &lt;6% FWHM of the beam size</a:t>
            </a:r>
          </a:p>
          <a:p>
            <a:r>
              <a:rPr lang="en-GB" dirty="0"/>
              <a:t>Very stable beam at the end of the undulator required artificial “jitter” for training and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86D89-83C6-BE93-57D3-36DAEA51FE53}"/>
              </a:ext>
            </a:extLst>
          </p:cNvPr>
          <p:cNvPicPr>
            <a:picLocks noChangeAspect="1"/>
          </p:cNvPicPr>
          <p:nvPr/>
        </p:nvPicPr>
        <p:blipFill dpi="0">
          <a:blip r:embed="rId3" cstate="print"/>
          <a:srcRect l="32038"/>
          <a:stretch>
            <a:fillRect/>
          </a:stretch>
        </p:blipFill>
        <p:spPr bwMode="auto">
          <a:xfrm>
            <a:off x="7752184" y="596290"/>
            <a:ext cx="3948926" cy="2643456"/>
          </a:xfrm>
          <a:prstGeom prst="rect">
            <a:avLst/>
          </a:prstGeom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F367376-AF0C-B8F8-68F6-B0A56A323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646" y="53732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C771C-08F8-0FD9-DD7C-556D535B9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57" y="3573016"/>
            <a:ext cx="5044554" cy="24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9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CF3EB-856A-485F-9685-DAF519EFA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C8DE-D3EF-60B4-3D57-3E2A484D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Energy Calibration of the Photon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B85A-AE49-ABD4-4C94-4C864B0C0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889126"/>
            <a:ext cx="6408712" cy="3889375"/>
          </a:xfrm>
        </p:spPr>
        <p:txBody>
          <a:bodyPr/>
          <a:lstStyle/>
          <a:p>
            <a:r>
              <a:rPr lang="en-US" dirty="0"/>
              <a:t>Absolute photon energy calibration only possible at specific </a:t>
            </a:r>
            <a:br>
              <a:rPr lang="en-US" dirty="0"/>
            </a:br>
            <a:r>
              <a:rPr lang="en-US" dirty="0"/>
              <a:t>locations</a:t>
            </a:r>
          </a:p>
          <a:p>
            <a:r>
              <a:rPr lang="en-US" dirty="0"/>
              <a:t>Development of a virtual diagnostic for photon energy calibration of the full spectral range of SASE2</a:t>
            </a:r>
          </a:p>
          <a:p>
            <a:pPr lvl="1"/>
            <a:r>
              <a:rPr lang="en-US" dirty="0"/>
              <a:t>ML model to predict the photon energy based on crystal reflections of the HXRSS mono</a:t>
            </a:r>
          </a:p>
          <a:p>
            <a:pPr lvl="1"/>
            <a:r>
              <a:rPr lang="en-US" dirty="0"/>
              <a:t>Validated by Cu absorption scan at 8.98 keV</a:t>
            </a:r>
          </a:p>
          <a:p>
            <a:r>
              <a:rPr lang="en-GB" dirty="0"/>
              <a:t>Enables photon energy scanning of seeded beams </a:t>
            </a:r>
          </a:p>
          <a:p>
            <a:pPr lvl="1"/>
            <a:r>
              <a:rPr lang="en-GB" dirty="0"/>
              <a:t>Successfully applied in multiple experiments</a:t>
            </a:r>
          </a:p>
          <a:p>
            <a:pPr lvl="2"/>
            <a:r>
              <a:rPr lang="en-GB" dirty="0" err="1"/>
              <a:t>Eg.</a:t>
            </a:r>
            <a:r>
              <a:rPr lang="en-GB" dirty="0"/>
              <a:t> Resonant X-ray excitation of the nuclear clock isomer 45Sc, Yuri </a:t>
            </a:r>
            <a:r>
              <a:rPr lang="en-GB" dirty="0" err="1"/>
              <a:t>Shvyd’ko</a:t>
            </a:r>
            <a:r>
              <a:rPr lang="en-GB" dirty="0"/>
              <a:t>, </a:t>
            </a:r>
            <a:r>
              <a:rPr lang="en-GB" i="1" dirty="0"/>
              <a:t>et al</a:t>
            </a:r>
            <a:r>
              <a:rPr lang="en-GB" dirty="0"/>
              <a:t>, Nature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1E82D-780A-046E-B161-61C1230D52A4}"/>
              </a:ext>
            </a:extLst>
          </p:cNvPr>
          <p:cNvPicPr>
            <a:picLocks noChangeAspect="1"/>
          </p:cNvPicPr>
          <p:nvPr/>
        </p:nvPicPr>
        <p:blipFill dpi="0">
          <a:blip r:embed="rId2" cstate="print"/>
          <a:srcRect/>
          <a:stretch>
            <a:fillRect/>
          </a:stretch>
        </p:blipFill>
        <p:spPr>
          <a:xfrm>
            <a:off x="7342076" y="1664494"/>
            <a:ext cx="4566697" cy="230425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BB6376F-BE29-F73F-FEF5-C3CA8F87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365104"/>
            <a:ext cx="4444621" cy="22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4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Deviations from plan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Reduced collaboration with SPB/SFX 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intensified to photon pulse characterization after the undulator 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Freed resources enabled additional extensions 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Absolute energy calibration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Beam pointing prediction tool still requires expert support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Timeline of this R&amp;D </a:t>
            </a:r>
            <a:r>
              <a:rPr lang="de-DE" altLang="en-US">
                <a:latin typeface="Calibri" panose="020F0502020204030204" charset="0"/>
              </a:rPr>
              <a:t>a</a:t>
            </a:r>
            <a:r>
              <a:rPr lang="en-US">
                <a:latin typeface="Calibri" panose="020F0502020204030204"/>
              </a:rPr>
              <a:t>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5" y="1344295"/>
            <a:ext cx="10944225" cy="165290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project concluded without any substantial delays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EB8108-B037-A03E-820D-F0F29C787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93500"/>
              </p:ext>
            </p:extLst>
          </p:nvPr>
        </p:nvGraphicFramePr>
        <p:xfrm>
          <a:off x="624383" y="2060848"/>
          <a:ext cx="10944225" cy="3568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196">
                  <a:extLst>
                    <a:ext uri="{9D8B030D-6E8A-4147-A177-3AD203B41FA5}">
                      <a16:colId xmlns:a16="http://schemas.microsoft.com/office/drawing/2014/main" val="583159086"/>
                    </a:ext>
                  </a:extLst>
                </a:gridCol>
                <a:gridCol w="7893557">
                  <a:extLst>
                    <a:ext uri="{9D8B030D-6E8A-4147-A177-3AD203B41FA5}">
                      <a16:colId xmlns:a16="http://schemas.microsoft.com/office/drawing/2014/main" val="1754095939"/>
                    </a:ext>
                  </a:extLst>
                </a:gridCol>
                <a:gridCol w="1463472">
                  <a:extLst>
                    <a:ext uri="{9D8B030D-6E8A-4147-A177-3AD203B41FA5}">
                      <a16:colId xmlns:a16="http://schemas.microsoft.com/office/drawing/2014/main" val="718720218"/>
                    </a:ext>
                  </a:extLst>
                </a:gridCol>
              </a:tblGrid>
              <a:tr h="234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Proposal Timeline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Milestone Description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Actual Timeline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extLst>
                  <a:ext uri="{0D108BD9-81ED-4DB2-BD59-A6C34878D82A}">
                    <a16:rowId xmlns:a16="http://schemas.microsoft.com/office/drawing/2014/main" val="926877799"/>
                  </a:ext>
                </a:extLst>
              </a:tr>
              <a:tr h="646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Q2/2021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Both postdocs: hired and onboarded. Experience shows that the ML might require more time to be hired.</a:t>
                      </a:r>
                      <a:endParaRPr lang="en-DE" sz="13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Phys: learning simulation tools in MXL/s2e/FPH/SPB/SFX</a:t>
                      </a:r>
                      <a:endParaRPr lang="en-DE" sz="13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ML: learning their way around </a:t>
                      </a:r>
                      <a:r>
                        <a:rPr lang="en-US" sz="1300" dirty="0" err="1">
                          <a:effectLst/>
                        </a:rPr>
                        <a:t>Doocs</a:t>
                      </a:r>
                      <a:r>
                        <a:rPr lang="en-US" sz="1300" dirty="0">
                          <a:effectLst/>
                        </a:rPr>
                        <a:t>/</a:t>
                      </a:r>
                      <a:r>
                        <a:rPr lang="en-US" sz="1300" dirty="0" err="1">
                          <a:effectLst/>
                        </a:rPr>
                        <a:t>Karaboo</a:t>
                      </a:r>
                      <a:r>
                        <a:rPr lang="en-US" sz="1300" dirty="0">
                          <a:effectLst/>
                        </a:rPr>
                        <a:t>/IPC</a:t>
                      </a:r>
                      <a:endParaRPr lang="en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Done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extLst>
                  <a:ext uri="{0D108BD9-81ED-4DB2-BD59-A6C34878D82A}">
                    <a16:rowId xmlns:a16="http://schemas.microsoft.com/office/drawing/2014/main" val="930699122"/>
                  </a:ext>
                </a:extLst>
              </a:tr>
              <a:tr h="555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Q4/2021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Phys: First ensembles of pulses generated. Initial statistical characteristics concluded. First large-scale simulations underway.</a:t>
                      </a:r>
                      <a:endParaRPr lang="en-DE" sz="13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ML: Automate a way to retrieve machine information from both Karabo and </a:t>
                      </a:r>
                      <a:r>
                        <a:rPr lang="en-US" sz="1300" dirty="0" err="1">
                          <a:effectLst/>
                        </a:rPr>
                        <a:t>Doocs</a:t>
                      </a:r>
                      <a:r>
                        <a:rPr lang="en-US" sz="1300" dirty="0">
                          <a:effectLst/>
                        </a:rPr>
                        <a:t> for storage and further processing.</a:t>
                      </a:r>
                      <a:endParaRPr lang="en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Done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extLst>
                  <a:ext uri="{0D108BD9-81ED-4DB2-BD59-A6C34878D82A}">
                    <a16:rowId xmlns:a16="http://schemas.microsoft.com/office/drawing/2014/main" val="4274676814"/>
                  </a:ext>
                </a:extLst>
              </a:tr>
              <a:tr h="763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Q3/2022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Successful passing of data between all phases of the Start-to-End</a:t>
                      </a:r>
                      <a:endParaRPr lang="en-DE" sz="13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simulation, First paper draft(s).</a:t>
                      </a:r>
                      <a:endParaRPr lang="en-DE" sz="13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First prototypes of virtual diagnostics tools. Start categorizing and training surrogate models, take further input from Phys to improve upon this.</a:t>
                      </a:r>
                      <a:endParaRPr lang="en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Done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extLst>
                  <a:ext uri="{0D108BD9-81ED-4DB2-BD59-A6C34878D82A}">
                    <a16:rowId xmlns:a16="http://schemas.microsoft.com/office/drawing/2014/main" val="1135147866"/>
                  </a:ext>
                </a:extLst>
              </a:tr>
              <a:tr h="11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Q1/2023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Fully automatize the data collection required for ML 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Done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extLst>
                  <a:ext uri="{0D108BD9-81ED-4DB2-BD59-A6C34878D82A}">
                    <a16:rowId xmlns:a16="http://schemas.microsoft.com/office/drawing/2014/main" val="3465458219"/>
                  </a:ext>
                </a:extLst>
              </a:tr>
              <a:tr h="34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Q3/2023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Create a prediction model which of the photon beam pointing which does not require a retraining each week for a standard operation setting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Done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extLst>
                  <a:ext uri="{0D108BD9-81ED-4DB2-BD59-A6C34878D82A}">
                    <a16:rowId xmlns:a16="http://schemas.microsoft.com/office/drawing/2014/main" val="674939788"/>
                  </a:ext>
                </a:extLst>
              </a:tr>
              <a:tr h="23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Q3/2025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Have a fully working virtual diagnostic tool which can be utilized in daily operation.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Partially done</a:t>
                      </a:r>
                      <a:endParaRPr lang="en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extLst>
                  <a:ext uri="{0D108BD9-81ED-4DB2-BD59-A6C34878D82A}">
                    <a16:rowId xmlns:a16="http://schemas.microsoft.com/office/drawing/2014/main" val="493441160"/>
                  </a:ext>
                </a:extLst>
              </a:tr>
              <a:tr h="11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Q3/2025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Further explore alternative virtual diagnostic possibilities </a:t>
                      </a:r>
                      <a:endParaRPr lang="en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Done</a:t>
                      </a:r>
                      <a:endParaRPr lang="en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8" marR="58078" marT="0" marB="0"/>
                </a:tc>
                <a:extLst>
                  <a:ext uri="{0D108BD9-81ED-4DB2-BD59-A6C34878D82A}">
                    <a16:rowId xmlns:a16="http://schemas.microsoft.com/office/drawing/2014/main" val="39005563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pointing prediction</a:t>
            </a:r>
          </a:p>
          <a:p>
            <a:pPr lvl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Pipeline established</a:t>
            </a:r>
          </a:p>
          <a:p>
            <a:pPr lvl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Performs well across multiple photon energies without retraining 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Performs well along the pulse train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Demonstrates control of the photon beam pointing at the end of the undulator</a:t>
            </a:r>
          </a:p>
          <a:p>
            <a:pPr lvl="2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interest for the beam sharing activities which is part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EuxFEL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Strategy Program 04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Absolute energy calibration</a:t>
            </a:r>
          </a:p>
          <a:p>
            <a:pPr lvl="1">
              <a:defRPr/>
            </a:pPr>
            <a:r>
              <a:rPr lang="en-GB" dirty="0"/>
              <a:t>Implemented and used in several user deliveries </a:t>
            </a:r>
          </a:p>
          <a:p>
            <a:pPr lvl="1">
              <a:defRPr/>
            </a:pPr>
            <a:r>
              <a:rPr lang="en-GB" dirty="0"/>
              <a:t>Extension beyond seeded beams is part of </a:t>
            </a:r>
            <a:r>
              <a:rPr lang="en-GB" dirty="0" err="1"/>
              <a:t>EuXFEL</a:t>
            </a:r>
            <a:r>
              <a:rPr lang="en-GB" dirty="0"/>
              <a:t> Strategy Program 04 </a:t>
            </a:r>
          </a:p>
          <a:p>
            <a:pPr>
              <a:defRPr/>
            </a:pPr>
            <a:r>
              <a:rPr lang="en-GB" dirty="0"/>
              <a:t>Results published in peer-reviewed journals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5D84-FB37-6583-B38B-0C4E75ED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272196"/>
            <a:ext cx="10956924" cy="780540"/>
          </a:xfrm>
        </p:spPr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0103E-9B39-CBEA-A4DA-246C02F81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196752"/>
            <a:ext cx="10944224" cy="3889375"/>
          </a:xfrm>
        </p:spPr>
        <p:txBody>
          <a:bodyPr/>
          <a:lstStyle/>
          <a:p>
            <a:r>
              <a:rPr lang="en-US" sz="1500" dirty="0"/>
              <a:t>Crystal-based absolute photon energy calibration methods for hard x-ray free-electron lasers, C. Grech, MW Guetg, GA </a:t>
            </a:r>
            <a:r>
              <a:rPr lang="en-US" sz="1500" dirty="0" err="1"/>
              <a:t>Geloni</a:t>
            </a:r>
            <a:r>
              <a:rPr lang="en-US" sz="1500" dirty="0"/>
              <a:t>, U. Boesenberg, N. Kujala, M. Makita, S. </a:t>
            </a:r>
            <a:r>
              <a:rPr lang="en-US" sz="1500" dirty="0" err="1"/>
              <a:t>Serkez</a:t>
            </a:r>
            <a:r>
              <a:rPr lang="en-US" sz="1500" dirty="0"/>
              <a:t>, Phys. Rev. Accel. Beams 27, 050701 – Published 16 May, 2024</a:t>
            </a:r>
            <a:endParaRPr lang="en-DE" sz="1500" dirty="0"/>
          </a:p>
          <a:p>
            <a:r>
              <a:rPr lang="en-US" sz="1500" dirty="0"/>
              <a:t>Computer vision approaches for the absolute energy calibration of Bragg crystal setups, C. Grech, GA. </a:t>
            </a:r>
            <a:r>
              <a:rPr lang="en-US" sz="1500" dirty="0" err="1"/>
              <a:t>Geloni</a:t>
            </a:r>
            <a:r>
              <a:rPr lang="en-US" sz="1500" dirty="0"/>
              <a:t>, MW. Guetg, Proceedings Volume 12581, X-Ray Free-Electron Lasers: Advances in Source Development and Instrumentation VI; 125810G (2023)</a:t>
            </a:r>
            <a:endParaRPr lang="en-DE" sz="1500" dirty="0"/>
          </a:p>
          <a:p>
            <a:r>
              <a:rPr lang="en-US" sz="1500" dirty="0"/>
              <a:t>Virtual Photon Pulse </a:t>
            </a:r>
            <a:r>
              <a:rPr lang="en-US" sz="1500" dirty="0" err="1"/>
              <a:t>Characterisation</a:t>
            </a:r>
            <a:r>
              <a:rPr lang="en-US" sz="1500" dirty="0"/>
              <a:t> using Machine Learning methods, C. Grech, GA </a:t>
            </a:r>
            <a:r>
              <a:rPr lang="en-US" sz="1500" dirty="0" err="1"/>
              <a:t>Geloni</a:t>
            </a:r>
            <a:r>
              <a:rPr lang="en-US" sz="1500" dirty="0"/>
              <a:t>, T. Guest, F. </a:t>
            </a:r>
            <a:r>
              <a:rPr lang="en-US" sz="1500" dirty="0" err="1"/>
              <a:t>Jafarinia</a:t>
            </a:r>
            <a:r>
              <a:rPr lang="en-US" sz="1500" dirty="0"/>
              <a:t>, M. Guetg, 14th International Particle Accelerator Conference (2023)</a:t>
            </a:r>
            <a:endParaRPr lang="en-DE" sz="1500" dirty="0"/>
          </a:p>
          <a:p>
            <a:r>
              <a:rPr lang="en-US" sz="1500" dirty="0"/>
              <a:t>Simulation Study on a Virtual Diagnostics Concept for X-Ray Pulse </a:t>
            </a:r>
            <a:r>
              <a:rPr lang="en-US" sz="1500" dirty="0" err="1"/>
              <a:t>Characterisation</a:t>
            </a:r>
            <a:r>
              <a:rPr lang="en-US" sz="1500" dirty="0"/>
              <a:t>, F. </a:t>
            </a:r>
            <a:r>
              <a:rPr lang="en-US" sz="1500" dirty="0" err="1"/>
              <a:t>Jafarinia</a:t>
            </a:r>
            <a:r>
              <a:rPr lang="en-US" sz="1500" dirty="0"/>
              <a:t>, GA </a:t>
            </a:r>
            <a:r>
              <a:rPr lang="en-US" sz="1500" dirty="0" err="1"/>
              <a:t>Geloni</a:t>
            </a:r>
            <a:r>
              <a:rPr lang="en-US" sz="1500" dirty="0"/>
              <a:t>, C. Grech, MW Guetg, 14th International Particle Accelerator Conference (2023)</a:t>
            </a:r>
            <a:endParaRPr lang="en-DE" sz="1500" dirty="0"/>
          </a:p>
          <a:p>
            <a:r>
              <a:rPr lang="en-US" sz="1500" dirty="0"/>
              <a:t>Machine Learning Applied for the Calibration of the Hard X-Ray Single-Shot Spectrometer at the European XFEL, C. Grech, MW Guetg, GA </a:t>
            </a:r>
            <a:r>
              <a:rPr lang="en-US" sz="1500" dirty="0" err="1"/>
              <a:t>Geloni</a:t>
            </a:r>
            <a:r>
              <a:rPr lang="en-US" sz="1500" dirty="0"/>
              <a:t>, 13th International Particle Accelerator Conference, IPAC'22, Bangkok, Thailand, 12 Jun 2022 - 17 Jun 2022</a:t>
            </a:r>
            <a:endParaRPr lang="en-DE" sz="1500" dirty="0"/>
          </a:p>
          <a:p>
            <a:r>
              <a:rPr lang="en-US" sz="1500" dirty="0"/>
              <a:t>Machine-Learning-Driven Virtual Diagnostics of Photon Beam Pointing in MHz Free-Electron Lasers, F. </a:t>
            </a:r>
            <a:r>
              <a:rPr lang="en-US" sz="1500" dirty="0" err="1"/>
              <a:t>Jafarinia</a:t>
            </a:r>
            <a:r>
              <a:rPr lang="en-US" sz="1500" dirty="0"/>
              <a:t>, C. Grech, R. </a:t>
            </a:r>
            <a:r>
              <a:rPr lang="en-US" sz="1500" dirty="0" err="1"/>
              <a:t>Kammering</a:t>
            </a:r>
            <a:r>
              <a:rPr lang="en-US" sz="1500" dirty="0"/>
              <a:t>, SP Schnake, T. Yildiz, W. Freund, J. </a:t>
            </a:r>
            <a:r>
              <a:rPr lang="en-US" sz="1500" dirty="0" err="1"/>
              <a:t>Grünert</a:t>
            </a:r>
            <a:r>
              <a:rPr lang="en-US" sz="1500" dirty="0"/>
              <a:t>, J. Liu, GA  </a:t>
            </a:r>
            <a:r>
              <a:rPr lang="en-US" sz="1500" dirty="0" err="1"/>
              <a:t>Geloni</a:t>
            </a:r>
            <a:r>
              <a:rPr lang="en-US" sz="1500" dirty="0"/>
              <a:t>, MW Guetg – submitted to PRAB</a:t>
            </a:r>
            <a:endParaRPr lang="en-DE" sz="1500" dirty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68983129"/>
      </p:ext>
    </p:extLst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2917</TotalTime>
  <Words>915</Words>
  <Application>Microsoft Macintosh PowerPoint</Application>
  <PresentationFormat>Widescreen</PresentationFormat>
  <Paragraphs>100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2_XFEL_PowerPoint_16x9_v3_RW</vt:lpstr>
      <vt:lpstr>Final Report RP 321 S2E Simulations</vt:lpstr>
      <vt:lpstr>Scope of the R&amp;D activity</vt:lpstr>
      <vt:lpstr>Diagnostic Tool</vt:lpstr>
      <vt:lpstr>Model Performance of Beam Pointing Prediction</vt:lpstr>
      <vt:lpstr>Absolute Energy Calibration of the Photon Beam</vt:lpstr>
      <vt:lpstr>Deviations from plan</vt:lpstr>
      <vt:lpstr>Timeline of this R&amp;D activity </vt:lpstr>
      <vt:lpstr>Outlook / Summary</vt:lpstr>
      <vt:lpstr>Publications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Microsoft Office User</cp:lastModifiedBy>
  <cp:revision>56</cp:revision>
  <dcterms:created xsi:type="dcterms:W3CDTF">2023-05-02T12:20:23Z</dcterms:created>
  <dcterms:modified xsi:type="dcterms:W3CDTF">2025-09-12T07:39:55Z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