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76" r:id="rId5"/>
    <p:sldId id="321" r:id="rId6"/>
    <p:sldId id="272" r:id="rId7"/>
    <p:sldId id="259" r:id="rId8"/>
    <p:sldId id="275" r:id="rId9"/>
    <p:sldId id="265" r:id="rId10"/>
    <p:sldId id="277" r:id="rId1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e, Hans" initials="WH" lastIdx="3" clrIdx="0">
    <p:extLst>
      <p:ext uri="{19B8F6BF-5375-455C-9EA6-DF929625EA0E}">
        <p15:presenceInfo xmlns:p15="http://schemas.microsoft.com/office/powerpoint/2012/main" userId="S-1-5-21-3018955115-4118484798-3177128962-5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0" autoAdjust="0"/>
    <p:restoredTop sz="86410"/>
  </p:normalViewPr>
  <p:slideViewPr>
    <p:cSldViewPr>
      <p:cViewPr varScale="1">
        <p:scale>
          <a:sx n="112" d="100"/>
          <a:sy n="112" d="100"/>
        </p:scale>
        <p:origin x="10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102" y="3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6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33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4125" y="2564130"/>
            <a:ext cx="1423670" cy="142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1.3 GHz RF session | D. Reschke, S. Barbanotti, 09.10.2024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687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dirty="0"/>
              <a:t>Level 1</a:t>
            </a:r>
          </a:p>
          <a:p>
            <a:pPr lvl="1">
              <a:defRPr/>
            </a:pPr>
            <a:r>
              <a:rPr lang="en-US" dirty="0"/>
              <a:t>Level 2</a:t>
            </a:r>
          </a:p>
          <a:p>
            <a:pPr lvl="2">
              <a:defRPr/>
            </a:pPr>
            <a:r>
              <a:rPr lang="en-US" dirty="0"/>
              <a:t>Level 3</a:t>
            </a:r>
          </a:p>
          <a:p>
            <a:pPr lvl="3">
              <a:defRPr/>
            </a:pPr>
            <a:r>
              <a:rPr lang="en-US" dirty="0"/>
              <a:t>Level 4</a:t>
            </a:r>
          </a:p>
          <a:p>
            <a:pPr lvl="4">
              <a:defRPr/>
            </a:pPr>
            <a:r>
              <a:rPr lang="en-US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 dirty="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</a:t>
            </a:r>
            <a:r>
              <a:rPr lang="en-US" sz="900" noProof="0" dirty="0">
                <a:latin typeface="Calibri" panose="020F0502020204030204"/>
              </a:rPr>
              <a:t>Accelerator</a:t>
            </a:r>
            <a:r>
              <a:rPr lang="de-DE" sz="900" dirty="0">
                <a:latin typeface="Calibri" panose="020F0502020204030204"/>
              </a:rPr>
              <a:t> R&amp;D Status RP-211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Julia Goedecke, MSL , 12.09.2025</a:t>
            </a:r>
          </a:p>
          <a:p>
            <a:pPr lvl="0">
              <a:defRPr/>
            </a:pPr>
            <a:endParaRPr lang="en-US" sz="900" dirty="0"/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08385" y="6012180"/>
            <a:ext cx="641350" cy="64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6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Status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CW Accelerator Modules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Serena </a:t>
            </a:r>
            <a:r>
              <a:rPr lang="en-US" dirty="0" err="1">
                <a:latin typeface="Calibri" panose="020F0502020204030204"/>
              </a:rPr>
              <a:t>Barbanotti</a:t>
            </a:r>
            <a:r>
              <a:rPr lang="en-US" dirty="0">
                <a:latin typeface="Calibri" panose="020F0502020204030204"/>
              </a:rPr>
              <a:t> and </a:t>
            </a:r>
            <a:r>
              <a:rPr lang="en-US" i="1" dirty="0">
                <a:latin typeface="Calibri" panose="020F0502020204030204"/>
              </a:rPr>
              <a:t>Julia </a:t>
            </a:r>
            <a:r>
              <a:rPr lang="en-US" i="1" dirty="0" err="1">
                <a:latin typeface="Calibri" panose="020F0502020204030204"/>
              </a:rPr>
              <a:t>Goedecke</a:t>
            </a:r>
            <a:r>
              <a:rPr lang="en-US" dirty="0">
                <a:latin typeface="Calibri" panose="020F0502020204030204"/>
              </a:rPr>
              <a:t>	</a:t>
            </a:r>
            <a:endParaRPr lang="en-US" dirty="0"/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12.09.2025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altLang="en-US" dirty="0">
                <a:latin typeface="Calibri" panose="020F0502020204030204" charset="0"/>
              </a:rPr>
              <a:t>Publications</a:t>
            </a:r>
          </a:p>
          <a:p>
            <a:pPr lvl="1">
              <a:lnSpc>
                <a:spcPct val="100000"/>
              </a:lnSpc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C. Bate et al., “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Correlation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SRF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performance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to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oxygen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diffusion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length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medium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temperature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heat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treated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cavities</a:t>
            </a:r>
            <a:r>
              <a:rPr lang="de-DE" altLang="en-US" dirty="0">
                <a:latin typeface="Calibri" panose="020F0502020204030204" charset="0"/>
                <a:sym typeface="+mn-ea"/>
              </a:rPr>
              <a:t>”,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Supercond</a:t>
            </a:r>
            <a:r>
              <a:rPr lang="de-DE" altLang="en-US" dirty="0">
                <a:latin typeface="Calibri" panose="020F0502020204030204" charset="0"/>
                <a:sym typeface="+mn-ea"/>
              </a:rPr>
              <a:t>.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Sci</a:t>
            </a:r>
            <a:r>
              <a:rPr lang="de-DE" altLang="en-US" dirty="0">
                <a:latin typeface="Calibri" panose="020F0502020204030204" charset="0"/>
                <a:sym typeface="+mn-ea"/>
              </a:rPr>
              <a:t>.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Technol</a:t>
            </a:r>
            <a:r>
              <a:rPr lang="de-DE" altLang="en-US" dirty="0">
                <a:latin typeface="Calibri" panose="020F0502020204030204" charset="0"/>
                <a:sym typeface="+mn-ea"/>
              </a:rPr>
              <a:t>. 12/2024, https://doi.org/10.1088/1361-6668/ad9fe8</a:t>
            </a:r>
          </a:p>
          <a:p>
            <a:pPr lvl="1">
              <a:lnSpc>
                <a:spcPct val="100000"/>
              </a:lnSpc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L.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Steder</a:t>
            </a:r>
            <a:r>
              <a:rPr lang="de-DE" altLang="en-US" dirty="0">
                <a:latin typeface="Calibri" panose="020F0502020204030204" charset="0"/>
                <a:sym typeface="+mn-ea"/>
              </a:rPr>
              <a:t> et al., “Further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improvement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medium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temperature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heat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treated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SRF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cavities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for</a:t>
            </a:r>
            <a:r>
              <a:rPr lang="de-DE" altLang="en-US" dirty="0">
                <a:latin typeface="Calibri" panose="020F0502020204030204" charset="0"/>
                <a:sym typeface="+mn-ea"/>
              </a:rPr>
              <a:t> high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gradients</a:t>
            </a:r>
            <a:r>
              <a:rPr lang="de-DE" altLang="en-US" dirty="0">
                <a:latin typeface="Calibri" panose="020F0502020204030204" charset="0"/>
                <a:sym typeface="+mn-ea"/>
              </a:rPr>
              <a:t>”, arXiv2024, https://doi.org/10.48550/arXiv.2407.12570 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Calibri" panose="020F0502020204030204" charset="0"/>
                <a:sym typeface="+mn-ea"/>
              </a:rPr>
              <a:t>J. </a:t>
            </a:r>
            <a:r>
              <a:rPr lang="en-US" altLang="en-US" dirty="0" err="1">
                <a:latin typeface="Calibri" panose="020F0502020204030204" charset="0"/>
                <a:sym typeface="+mn-ea"/>
              </a:rPr>
              <a:t>Goedecke</a:t>
            </a:r>
            <a:r>
              <a:rPr lang="en-US" altLang="en-US" dirty="0">
                <a:latin typeface="Calibri" panose="020F0502020204030204" charset="0"/>
                <a:sym typeface="+mn-ea"/>
              </a:rPr>
              <a:t> et al., “Enhancement of medium-temperature heat-treated SRF cavities for high quality and high gradient”, to be published in proceedings of SRF 2025, (TUA05) 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>
              <a:lnSpc>
                <a:spcPct val="100000"/>
              </a:lnSpc>
              <a:defRPr/>
            </a:pPr>
            <a:r>
              <a:rPr lang="de-DE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D. Reschke et al.,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“Activities on medium grain niobium at DESY”</a:t>
            </a:r>
            <a:r>
              <a:rPr lang="de-DE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,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to be published in proceedings of SRF 2025, (THP32</a:t>
            </a:r>
            <a:r>
              <a:rPr lang="en-US" altLang="en-US" dirty="0">
                <a:latin typeface="Calibri" panose="020F0502020204030204" charset="0"/>
                <a:sym typeface="+mn-ea"/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de-DE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S. </a:t>
            </a:r>
            <a:r>
              <a:rPr lang="de-DE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Barbanotti</a:t>
            </a:r>
            <a:r>
              <a:rPr lang="de-DE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et al., „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The path to high duty cycle at European XFEL: cryomodule developments”, to be published in proceedings of SRF 2025, (TUA02</a:t>
            </a:r>
            <a:r>
              <a:rPr lang="en-US" altLang="en-US" dirty="0">
                <a:latin typeface="Calibri" panose="020F0502020204030204" charset="0"/>
                <a:sym typeface="+mn-ea"/>
              </a:rPr>
              <a:t>)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>
              <a:lnSpc>
                <a:spcPct val="100000"/>
              </a:lnSpc>
              <a:defRPr/>
            </a:pP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0">
              <a:defRPr/>
            </a:pPr>
            <a:endParaRPr lang="de-DE" altLang="en-US" dirty="0">
              <a:latin typeface="Calibri" panose="020F0502020204030204" charset="0"/>
              <a:sym typeface="+mn-ea"/>
            </a:endParaRPr>
          </a:p>
          <a:p>
            <a:pPr marL="356870" lvl="1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7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Summary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Calibri" panose="020F0502020204030204"/>
              </a:rPr>
              <a:t>development of concept and prototype for an HDC-ready accelerator module built of high performance superconducting radio frequency (SRF) cavities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latin typeface="Calibri" panose="020F0502020204030204" charset="0"/>
              </a:rPr>
              <a:t>Interface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CW LLRF development: usage of pre-prototype </a:t>
            </a:r>
            <a:r>
              <a:rPr lang="en-US" altLang="en-US" noProof="0" dirty="0">
                <a:latin typeface="Calibri" panose="020F0502020204030204" charset="0"/>
              </a:rPr>
              <a:t>cryomodules</a:t>
            </a:r>
            <a:r>
              <a:rPr lang="en-US" altLang="en-US" dirty="0">
                <a:latin typeface="Calibri" panose="020F0502020204030204" charset="0"/>
              </a:rPr>
              <a:t> for R&amp;D measurement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TS4i: cavity </a:t>
            </a:r>
            <a:r>
              <a:rPr lang="en-US" altLang="en-US" noProof="0" dirty="0">
                <a:latin typeface="Calibri" panose="020F0502020204030204" charset="0"/>
              </a:rPr>
              <a:t>development</a:t>
            </a:r>
            <a:r>
              <a:rPr lang="en-US" altLang="en-US" dirty="0">
                <a:latin typeface="Calibri" panose="020F0502020204030204" charset="0"/>
              </a:rPr>
              <a:t> and production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en-US" dirty="0">
                <a:latin typeface="Calibri" panose="020F0502020204030204" charset="0"/>
              </a:rPr>
              <a:t>SRF R&amp;D activities strongly benefit from the OP220 resources</a:t>
            </a:r>
            <a:r>
              <a:rPr lang="en-US" altLang="en-US" dirty="0">
                <a:highlight>
                  <a:srgbClr val="FFFF00"/>
                </a:highlight>
                <a:latin typeface="Calibri" panose="020F0502020204030204" charset="0"/>
              </a:rPr>
              <a:t> </a:t>
            </a:r>
            <a:endParaRPr lang="en-US" dirty="0">
              <a:highlight>
                <a:srgbClr val="FFFF00"/>
              </a:highlight>
              <a:latin typeface="Calibri" panose="020F0502020204030204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latin typeface="Calibri" panose="020F0502020204030204" charset="0"/>
              </a:rPr>
              <a:t>Milestones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recipe for cavity heat treatment developed using single-cell cavities 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production of test pieces verifying the pressure equipment directive (PED) aspects of nine cell cavity production done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single cavity – horizontal test-stand almost finalized, cold test before end of 2025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CW capable modules: first modified cryomodule under test at XATB2, further modifications after LIMP25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cryogenic calculations ongoing, need of JT valve confirmed, final design after test campaign in AMTF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Calibri" panose="020F0502020204030204" charset="0"/>
              </a:rPr>
              <a:t>Achievements in the past year: cavities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08A9FF-938D-4501-BC1F-DDD577589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2243" y="692696"/>
            <a:ext cx="4464496" cy="29767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8D4DE5-ED39-42F6-8DA4-14FD805BB9CF}"/>
              </a:ext>
            </a:extLst>
          </p:cNvPr>
          <p:cNvSpPr txBox="1">
            <a:spLocks/>
          </p:cNvSpPr>
          <p:nvPr/>
        </p:nvSpPr>
        <p:spPr bwMode="auto">
          <a:xfrm>
            <a:off x="624204" y="1344295"/>
            <a:ext cx="5471795" cy="452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/>
              </a:rPr>
              <a:t>Successful development of heat treatment recipe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unprecedented gradient reach with excellent </a:t>
            </a:r>
            <a:r>
              <a:rPr lang="en-US" i="1" dirty="0">
                <a:latin typeface="Calibri" panose="020F0502020204030204"/>
              </a:rPr>
              <a:t>Q</a:t>
            </a:r>
            <a:r>
              <a:rPr lang="en-US" baseline="-25000" dirty="0">
                <a:latin typeface="Calibri" panose="020F0502020204030204"/>
              </a:rPr>
              <a:t>0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different Niobium grain sizes:                                	fine, large, medium and single crystal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extensive studies of Oxygen diffusion length in </a:t>
            </a:r>
            <a:r>
              <a:rPr lang="en-US" dirty="0" err="1">
                <a:latin typeface="Calibri" panose="020F0502020204030204"/>
              </a:rPr>
              <a:t>Nb</a:t>
            </a:r>
            <a:r>
              <a:rPr lang="en-US" dirty="0">
                <a:latin typeface="Calibri" panose="020F0502020204030204"/>
              </a:rPr>
              <a:t> and surface resistance → deep understanding of underlying physics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Transfer to nine-cell cavities ongoing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revision of the SRF cavity specification (part of OP220) in final stages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test pieces as production samples of two vendors finalized, TÜV-test ongoing</a:t>
            </a:r>
          </a:p>
          <a:p>
            <a:pPr lvl="1">
              <a:defRPr/>
            </a:pPr>
            <a:r>
              <a:rPr lang="en-US" dirty="0" err="1">
                <a:latin typeface="Calibri" panose="020F0502020204030204"/>
              </a:rPr>
              <a:t>Nb</a:t>
            </a:r>
            <a:r>
              <a:rPr lang="en-US" dirty="0">
                <a:latin typeface="Calibri" panose="020F0502020204030204"/>
              </a:rPr>
              <a:t> sheets and tube material qualified and ready for cavity production </a:t>
            </a: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14286E-6F30-4F15-A5F3-1B3C83EA4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00" y="4032683"/>
            <a:ext cx="3095488" cy="174461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70DED87-0F14-4D66-8F71-906AE748D15F}"/>
              </a:ext>
            </a:extLst>
          </p:cNvPr>
          <p:cNvSpPr/>
          <p:nvPr/>
        </p:nvSpPr>
        <p:spPr>
          <a:xfrm rot="20229793">
            <a:off x="6522316" y="5592633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/>
              </a:rPr>
              <a:t>to be presented @ SRF 2025</a:t>
            </a:r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72506C1-52F5-417A-8494-06AB71EF1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912424" y="3651184"/>
            <a:ext cx="1884095" cy="1485569"/>
          </a:xfrm>
          <a:prstGeom prst="rect">
            <a:avLst/>
          </a:prstGeom>
          <a:ln w="0">
            <a:noFill/>
          </a:ln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91E2EFE6-DFAF-4335-8546-0E648BE4E3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10842695" y="4583741"/>
            <a:ext cx="848087" cy="138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Calibri" panose="020F0502020204030204" charset="0"/>
              </a:rPr>
              <a:t>Achievements in the past year: cryomodules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8D4DE5-ED39-42F6-8DA4-14FD805BB9CF}"/>
              </a:ext>
            </a:extLst>
          </p:cNvPr>
          <p:cNvSpPr txBox="1">
            <a:spLocks/>
          </p:cNvSpPr>
          <p:nvPr/>
        </p:nvSpPr>
        <p:spPr bwMode="auto">
          <a:xfrm>
            <a:off x="624204" y="1344295"/>
            <a:ext cx="5903844" cy="452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charset="0"/>
              <a:buChar char="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SzPct val="60000"/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alibri" panose="020F0502020204030204"/>
              </a:rPr>
              <a:t>Module assembly while maintaining vacuum in cavity string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technical solutions for assembly of warm RF power coupler part &amp; frequency tuner developed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modified tooling and parts produced and tested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Power coupler studies: we need the tested thicker Copper plating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Comparison XM50.1 &amp; VT results until the end of the year</a:t>
            </a:r>
          </a:p>
          <a:p>
            <a:pPr lvl="1">
              <a:defRPr/>
            </a:pPr>
            <a:r>
              <a:rPr lang="de-DE" dirty="0">
                <a:latin typeface="Calibri" panose="020F0502020204030204"/>
              </a:rPr>
              <a:t>t</a:t>
            </a:r>
            <a:r>
              <a:rPr lang="en-US" dirty="0" err="1">
                <a:latin typeface="Calibri" panose="020F0502020204030204"/>
              </a:rPr>
              <a:t>ests</a:t>
            </a:r>
            <a:r>
              <a:rPr lang="en-US" dirty="0">
                <a:latin typeface="Calibri" panose="020F0502020204030204"/>
              </a:rPr>
              <a:t> are still ongoing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Horizontal test stand XATBH almost ready for cold test before end 2025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First modified cryomodule under test at XATB2, two more modules in the pipeline after end of LIMP25</a:t>
            </a: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en-US" dirty="0"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30BE4-FF1C-4846-A615-61FCA1B0D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6951" r="21047" b="1700"/>
          <a:stretch/>
        </p:blipFill>
        <p:spPr bwMode="auto">
          <a:xfrm>
            <a:off x="7584170" y="3212976"/>
            <a:ext cx="3624398" cy="2932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A4A9F-B5A0-48A4-91C8-6C4BDE006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139" y="712470"/>
            <a:ext cx="4248293" cy="24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622800" y="1440000"/>
            <a:ext cx="6636939" cy="5010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modifications on a XFEL spare cryomodule (XM99)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improve coupler cooling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modification tested       , further changes ongoing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Deeper study of HOM heating started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instrumentation installed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situ analysis of vibration (microphonics) during RF operation ongoing (comparison of different measurement systems now possible)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5-8 K thermal shield removed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Status: cryomodule under test</a:t>
            </a:r>
          </a:p>
          <a:p>
            <a:pPr marL="357187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299D0-0C41-4BB1-A791-E047D2F21B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7"/>
          <a:stretch/>
        </p:blipFill>
        <p:spPr>
          <a:xfrm>
            <a:off x="10117481" y="723075"/>
            <a:ext cx="1696805" cy="2489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35015-69C9-4260-9441-7679E922B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1" r="24603"/>
          <a:stretch/>
        </p:blipFill>
        <p:spPr>
          <a:xfrm>
            <a:off x="9478772" y="3284984"/>
            <a:ext cx="2335514" cy="2587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B64941-0FDC-4C1B-A425-6D27911C43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14326"/>
          <a:stretch/>
        </p:blipFill>
        <p:spPr>
          <a:xfrm>
            <a:off x="7259739" y="727589"/>
            <a:ext cx="2663349" cy="2466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5F0E02-0726-4859-BA16-87E99D132B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25506" r="9228" b="19783"/>
          <a:stretch/>
        </p:blipFill>
        <p:spPr>
          <a:xfrm>
            <a:off x="7558234" y="4766639"/>
            <a:ext cx="1847703" cy="11061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90C15CD-0A78-49BE-B1E1-E2BE7F34E2BB}"/>
              </a:ext>
            </a:extLst>
          </p:cNvPr>
          <p:cNvSpPr/>
          <p:nvPr/>
        </p:nvSpPr>
        <p:spPr>
          <a:xfrm>
            <a:off x="3617505" y="2132856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D3C7F1-A92C-42C3-9C11-42E9C684DDCD}"/>
              </a:ext>
            </a:extLst>
          </p:cNvPr>
          <p:cNvSpPr/>
          <p:nvPr/>
        </p:nvSpPr>
        <p:spPr>
          <a:xfrm>
            <a:off x="11356149" y="2754228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4F494A-90EF-4674-8B48-24FC36F28383}"/>
              </a:ext>
            </a:extLst>
          </p:cNvPr>
          <p:cNvSpPr/>
          <p:nvPr/>
        </p:nvSpPr>
        <p:spPr>
          <a:xfrm>
            <a:off x="4443381" y="3173646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9410B0-0267-415D-BE54-222B77BFF12C}"/>
              </a:ext>
            </a:extLst>
          </p:cNvPr>
          <p:cNvSpPr/>
          <p:nvPr/>
        </p:nvSpPr>
        <p:spPr>
          <a:xfrm>
            <a:off x="1923101" y="4437112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AC915A-30D2-4F34-A3F4-1C8FE5F1AD29}"/>
              </a:ext>
            </a:extLst>
          </p:cNvPr>
          <p:cNvSpPr/>
          <p:nvPr/>
        </p:nvSpPr>
        <p:spPr>
          <a:xfrm>
            <a:off x="11316080" y="5391928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AAFA9C-9F21-4695-9056-3AEB93E8CACA}"/>
              </a:ext>
            </a:extLst>
          </p:cNvPr>
          <p:cNvSpPr/>
          <p:nvPr/>
        </p:nvSpPr>
        <p:spPr>
          <a:xfrm>
            <a:off x="8907197" y="5391928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19C270-E536-47BA-95F2-9958C0A988BF}"/>
              </a:ext>
            </a:extLst>
          </p:cNvPr>
          <p:cNvSpPr/>
          <p:nvPr/>
        </p:nvSpPr>
        <p:spPr>
          <a:xfrm>
            <a:off x="4587397" y="2649059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FBD6F-1DE8-4046-83AD-226CACEBC6D4}"/>
              </a:ext>
            </a:extLst>
          </p:cNvPr>
          <p:cNvSpPr/>
          <p:nvPr/>
        </p:nvSpPr>
        <p:spPr>
          <a:xfrm>
            <a:off x="9478772" y="2754228"/>
            <a:ext cx="356475" cy="36004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7A1EF4-D388-4D74-AF50-E9D559273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68" r="32070" b="1"/>
          <a:stretch/>
        </p:blipFill>
        <p:spPr>
          <a:xfrm rot="5400000">
            <a:off x="7772958" y="3070261"/>
            <a:ext cx="1418255" cy="1847702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AA99202-4B62-4620-81F9-0A6B88BB82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Calibri" panose="020F0502020204030204" charset="0"/>
              </a:rPr>
              <a:t>Achievements in the past year: cryomodules</a:t>
            </a:r>
          </a:p>
        </p:txBody>
      </p:sp>
    </p:spTree>
    <p:extLst>
      <p:ext uri="{BB962C8B-B14F-4D97-AF65-F5344CB8AC3E}">
        <p14:creationId xmlns:p14="http://schemas.microsoft.com/office/powerpoint/2010/main" val="167955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from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Revision of the SRF cavity specification not yet ready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more than 12 colleagues involved: work load was underestimated, too many other high priority tasks within OP220, and also RP212 (accelerator operation, infrastructure issues)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ordering of cavities and further R&amp;D with these cavities are being delayed</a:t>
            </a:r>
          </a:p>
          <a:p>
            <a:pPr lvl="1"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Module assembly slightly delayed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XM50.1 disassembled; new string assembly in 2026</a:t>
            </a:r>
          </a:p>
          <a:p>
            <a:pPr lvl="1">
              <a:defRPr/>
            </a:pPr>
            <a:endParaRPr lang="en-US" dirty="0">
              <a:latin typeface="Calibri" panose="020F0502020204030204" charset="0"/>
            </a:endParaRPr>
          </a:p>
          <a:p>
            <a:pPr lvl="1">
              <a:defRPr/>
            </a:pPr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Timeline of this R&amp;D activity 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1995099934"/>
              </p:ext>
            </p:extLst>
          </p:nvPr>
        </p:nvGraphicFramePr>
        <p:xfrm>
          <a:off x="611504" y="1628800"/>
          <a:ext cx="10294620" cy="30401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6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Milestone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Updated 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Q1/2024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Finish and implement update of the SRF cavity specification (part of OP220)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Q1/2026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Q2/2024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Order ten state-of-the-art cavities based on new specification (OP220)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Q4/2025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Q3/2025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Finish initial RF testing of the new cavities</a:t>
                      </a:r>
                      <a:endParaRPr lang="en-US" sz="18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Q1/2027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26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Q4/2025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module assembly procedure with string under vacuum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Q1/2026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12/2025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sz="1800" b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 understanding of gas flow dynamics in the parallel 2-phase and gas return pipe system</a:t>
                      </a:r>
                    </a:p>
                    <a:p>
                      <a:pPr indent="0">
                        <a:buNone/>
                      </a:pP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Q4/2025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5908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12/2025</a:t>
                      </a: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en-US" sz="1800" b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Clarify need of JT valve and small helium pot at each cryomodule</a:t>
                      </a:r>
                    </a:p>
                    <a:p>
                      <a:pPr indent="0">
                        <a:buNone/>
                      </a:pP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Q2/2026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327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charset="0"/>
              </a:rPr>
              <a:t>Applicability of cavity recipe to accelerator environment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successful transfer to nine cell cavities 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sensitivity</a:t>
            </a:r>
            <a:r>
              <a:rPr lang="en-US" altLang="en-US" dirty="0">
                <a:latin typeface="Calibri" panose="020F0502020204030204" charset="0"/>
              </a:rPr>
              <a:t> to magnetic flux trapping</a:t>
            </a:r>
            <a:r>
              <a:rPr lang="en-US" dirty="0">
                <a:latin typeface="Calibri" panose="020F0502020204030204" charset="0"/>
              </a:rPr>
              <a:t> of mid-T treated cavities to be clarified → PhD project 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sensitivity</a:t>
            </a:r>
            <a:r>
              <a:rPr lang="en-US" altLang="en-US" dirty="0">
                <a:latin typeface="Calibri" panose="020F0502020204030204" charset="0"/>
              </a:rPr>
              <a:t> to cool down speed</a:t>
            </a:r>
            <a:r>
              <a:rPr lang="en-US" dirty="0">
                <a:latin typeface="Calibri" panose="020F0502020204030204" charset="0"/>
              </a:rPr>
              <a:t> to be clarified</a:t>
            </a:r>
          </a:p>
          <a:p>
            <a:pPr lvl="1">
              <a:defRPr/>
            </a:pPr>
            <a:endParaRPr lang="en-US" dirty="0">
              <a:latin typeface="Calibri" panose="020F050202020403020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charset="0"/>
              </a:rPr>
              <a:t>Staff shortage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even after some staff increase (OP220, RP211, RP212) we see some shortage (mostly mechanical work design and all-rounders)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risk of losing expertise in assembling and testing cryomodules if colleagues retiring are not replaced in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dirty="0">
                <a:latin typeface="Calibri" panose="020F0502020204030204" charset="0"/>
              </a:rPr>
              <a:t>Summary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promising new heat treatment developed, many insights gained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test pieces as production samples are finalized (TÜV-test) </a:t>
            </a:r>
          </a:p>
          <a:p>
            <a:pPr lvl="1">
              <a:defRPr/>
            </a:pPr>
            <a:r>
              <a:rPr lang="en-US" dirty="0" err="1">
                <a:latin typeface="Calibri" panose="020F0502020204030204"/>
              </a:rPr>
              <a:t>Nb</a:t>
            </a:r>
            <a:r>
              <a:rPr lang="en-US" dirty="0">
                <a:latin typeface="Calibri" panose="020F0502020204030204"/>
              </a:rPr>
              <a:t> material for ten new nine-cells production available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feasibility studies for module assembly under vacuum available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first modified cryomodule under test, more modifications after LIMP25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horizontal test stand XATBH almost finished, first tests in 2026</a:t>
            </a:r>
          </a:p>
          <a:p>
            <a:pPr lvl="1">
              <a:defRPr/>
            </a:pPr>
            <a:endParaRPr lang="en-US" altLang="en-US" dirty="0">
              <a:latin typeface="Calibri" panose="020F050202020403020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dirty="0">
                <a:latin typeface="Calibri" panose="020F0502020204030204" charset="0"/>
              </a:rPr>
              <a:t>Outlook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finalization of the cavity specification and call for tender for ten new cavities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transfer of new heat treatments to new nine-cells 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understanding of sensitivity to magnetic flux trapping and influence of cool down speed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usage of 8 new cavities for prototype cryomodule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assembly of cryomodule with cryogenic modifications (bigger 2-phase pipe, extra valve)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commissioning of XATBH</a:t>
            </a:r>
          </a:p>
          <a:p>
            <a:pPr marL="0" indent="0">
              <a:buNone/>
              <a:defRPr/>
            </a:pPr>
            <a:endParaRPr lang="de-DE" altLang="en-US" dirty="0">
              <a:latin typeface="Calibri" panose="020F0502020204030204" charset="0"/>
            </a:endParaRPr>
          </a:p>
          <a:p>
            <a:pPr marL="0" lvl="0" indent="0">
              <a:buNone/>
              <a:defRPr/>
            </a:pPr>
            <a:endParaRPr lang="de-DE" altLang="en-US" dirty="0">
              <a:latin typeface="Calibri" panose="020F0502020204030204" charset="0"/>
              <a:sym typeface="+mn-ea"/>
            </a:endParaRPr>
          </a:p>
          <a:p>
            <a:pPr marL="356870" lvl="1" indent="0">
              <a:buNone/>
              <a:defRPr/>
            </a:pPr>
            <a:endParaRPr lang="en-US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958</Words>
  <Application>Microsoft Office PowerPoint</Application>
  <PresentationFormat>Widescreen</PresentationFormat>
  <Paragraphs>122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2_XFEL_PowerPoint_16x9_v3_RW</vt:lpstr>
      <vt:lpstr>XFEL Accelerator R&amp;D Status CW Accelerator Modules</vt:lpstr>
      <vt:lpstr>Scope of the R&amp;D activity</vt:lpstr>
      <vt:lpstr>Achievements in the past year: cavities</vt:lpstr>
      <vt:lpstr>Achievements in the past year: cryomodules</vt:lpstr>
      <vt:lpstr>Achievements in the past year: cryomodules</vt:lpstr>
      <vt:lpstr>Deviations from plan</vt:lpstr>
      <vt:lpstr>Timeline of this R&amp;D activity </vt:lpstr>
      <vt:lpstr>Risks to R&amp;D Project</vt:lpstr>
      <vt:lpstr>Outlook / Summary</vt:lpstr>
      <vt:lpstr>Outlook /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Goedecke, Julia Jirapon</cp:lastModifiedBy>
  <cp:revision>150</cp:revision>
  <dcterms:created xsi:type="dcterms:W3CDTF">2023-05-02T12:20:23Z</dcterms:created>
  <dcterms:modified xsi:type="dcterms:W3CDTF">2025-09-12T06:39:23Z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