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90" r:id="rId5"/>
    <p:sldId id="272" r:id="rId6"/>
    <p:sldId id="260" r:id="rId7"/>
    <p:sldId id="263" r:id="rId8"/>
    <p:sldId id="273" r:id="rId9"/>
    <p:sldId id="274" r:id="rId10"/>
    <p:sldId id="291" r:id="rId11"/>
    <p:sldId id="276" r:id="rId12"/>
    <p:sldId id="277" r:id="rId13"/>
    <p:sldId id="278" r:id="rId14"/>
    <p:sldId id="279" r:id="rId15"/>
    <p:sldId id="280" r:id="rId16"/>
    <p:sldId id="262" r:id="rId17"/>
    <p:sldId id="281" r:id="rId18"/>
    <p:sldId id="282" r:id="rId19"/>
    <p:sldId id="283" r:id="rId20"/>
    <p:sldId id="265" r:id="rId21"/>
    <p:sldId id="264" r:id="rId22"/>
    <p:sldId id="266" r:id="rId23"/>
    <p:sldId id="267" r:id="rId24"/>
    <p:sldId id="268" r:id="rId25"/>
    <p:sldId id="269" r:id="rId26"/>
    <p:sldId id="270" r:id="rId27"/>
    <p:sldId id="271" r:id="rId28"/>
    <p:sldId id="284" r:id="rId29"/>
    <p:sldId id="285" r:id="rId30"/>
    <p:sldId id="286" r:id="rId31"/>
    <p:sldId id="275" r:id="rId32"/>
    <p:sldId id="287" r:id="rId33"/>
    <p:sldId id="288" r:id="rId34"/>
    <p:sldId id="289" r:id="rId3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709">
          <p15:clr>
            <a:srgbClr val="A4A3A4"/>
          </p15:clr>
        </p15:guide>
        <p15:guide id="2" pos="2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0" roundtripDataSignature="AMtx7mg2nhrUKaXNSyHnxKaf2YSpya1S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87"/>
    <p:restoredTop sz="82886"/>
  </p:normalViewPr>
  <p:slideViewPr>
    <p:cSldViewPr snapToGrid="0">
      <p:cViewPr varScale="1">
        <p:scale>
          <a:sx n="89" d="100"/>
          <a:sy n="89" d="100"/>
        </p:scale>
        <p:origin x="808" y="176"/>
      </p:cViewPr>
      <p:guideLst>
        <p:guide orient="horz" pos="709"/>
        <p:guide pos="257"/>
      </p:guideLst>
    </p:cSldViewPr>
  </p:slideViewPr>
  <p:notesTextViewPr>
    <p:cViewPr>
      <p:scale>
        <a:sx n="105" d="100"/>
        <a:sy n="105" d="100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7800" lvl="0" indent="-101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dirty="0"/>
          </a:p>
        </p:txBody>
      </p:sp>
      <p:sp>
        <p:nvSpPr>
          <p:cNvPr id="76" name="Google Shape;76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>
          <a:extLst>
            <a:ext uri="{FF2B5EF4-FFF2-40B4-BE49-F238E27FC236}">
              <a16:creationId xmlns:a16="http://schemas.microsoft.com/office/drawing/2014/main" id="{0070F082-DA5A-D288-2634-A32B35E24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6519a9a012_1_100:notes">
            <a:extLst>
              <a:ext uri="{FF2B5EF4-FFF2-40B4-BE49-F238E27FC236}">
                <a16:creationId xmlns:a16="http://schemas.microsoft.com/office/drawing/2014/main" id="{35498514-6BF1-C0CA-C131-97AEE6A061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36519a9a012_1_100:notes">
            <a:extLst>
              <a:ext uri="{FF2B5EF4-FFF2-40B4-BE49-F238E27FC236}">
                <a16:creationId xmlns:a16="http://schemas.microsoft.com/office/drawing/2014/main" id="{6185D98E-A338-6E94-7726-1476BA96E35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413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7" name="Google Shape;347;g36519a9a012_1_100:notes">
            <a:extLst>
              <a:ext uri="{FF2B5EF4-FFF2-40B4-BE49-F238E27FC236}">
                <a16:creationId xmlns:a16="http://schemas.microsoft.com/office/drawing/2014/main" id="{FFB17BBA-6B19-8B4E-BFD5-E3131C40904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89004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36519a9a012_1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36519a9a012_1_1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413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0" name="Google Shape;370;g36519a9a012_1_1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477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413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6" name="Google Shape;37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38343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7b19ed73f0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7b19ed73f0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413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g37b19ed73f0_0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25251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7b19ed73f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37b19ed73f0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413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9" name="Google Shape;399;g37b19ed73f0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85769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6519a9a01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36519a9a012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413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6" name="Google Shape;416;g36519a9a012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52464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7b19ed73f0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7b19ed73f0_0_1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413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" name="Google Shape;151;g37b19ed73f0_0_1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365181e1f7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365181e1f74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413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2" name="Google Shape;432;g365181e1f74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02206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37a253775db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37a253775db_1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413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7" name="Google Shape;467;g37a253775db_1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1894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365181e1f74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365181e1f74_0_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413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7" name="Google Shape;477;g365181e1f74_0_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1729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6519a9a01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6519a9a01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413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endParaRPr lang="en-US" sz="1200" b="0" i="0" u="none" strike="noStrike" cap="none" dirty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g36519a9a012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6519a9a012_1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6519a9a012_1_1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413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8" name="Google Shape;198;g36519a9a012_1_16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7a253775db_2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7a253775db_2_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413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7" name="Google Shape;187;g37a253775db_2_8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7a253775db_2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7a253775db_2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413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08" name="Google Shape;208;g37a253775db_2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7a253775db_2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7a253775db_2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413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27" name="Google Shape;227;g37a253775db_2_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6519a9a012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6519a9a012_1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413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4" name="Google Shape;274;g36519a9a012_1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7b1b7cc5a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7b1b7cc5a2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413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5" name="Google Shape;285;g37b1b7cc5a2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6519a9a012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6519a9a012_1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413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7" name="Google Shape;297;g36519a9a012_1_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6519a9a012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6519a9a012_1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413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0" name="Google Shape;310;g36519a9a012_1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36519a9a012_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36519a9a012_1_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413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8" name="Google Shape;488;g36519a9a012_1_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36519a9a012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36519a9a012_1_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413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8" name="Google Shape;498;g36519a9a012_1_7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7a253775db_2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7a253775db_2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413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96" name="Google Shape;96;g37a253775db_2_7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36519a9a012_1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36519a9a012_1_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413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9" name="Google Shape;509;g36519a9a012_1_8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37b1b7cc5a2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37b1b7cc5a2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413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9" name="Google Shape;359;g37b1b7cc5a2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71509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36519a9a012_1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36519a9a012_1_1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413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21" name="Google Shape;521;g36519a9a012_1_17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36519a9a012_1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36519a9a012_1_1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413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5" name="Google Shape;535;g36519a9a012_1_1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37b1b7cc5a2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37b1b7cc5a2_0_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413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9" name="Google Shape;549;g37b1b7cc5a2_0_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>
          <a:extLst>
            <a:ext uri="{FF2B5EF4-FFF2-40B4-BE49-F238E27FC236}">
              <a16:creationId xmlns:a16="http://schemas.microsoft.com/office/drawing/2014/main" id="{DF44CDEC-53B0-0D9E-9001-419B2E5A0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7a253775db_2_76:notes">
            <a:extLst>
              <a:ext uri="{FF2B5EF4-FFF2-40B4-BE49-F238E27FC236}">
                <a16:creationId xmlns:a16="http://schemas.microsoft.com/office/drawing/2014/main" id="{56417D25-C02B-7A13-88C3-C62D4AB1562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7a253775db_2_76:notes">
            <a:extLst>
              <a:ext uri="{FF2B5EF4-FFF2-40B4-BE49-F238E27FC236}">
                <a16:creationId xmlns:a16="http://schemas.microsoft.com/office/drawing/2014/main" id="{49524E8A-245F-562F-0AC2-BCA7C9738CA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413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96;g37a253775db_2_76:notes">
            <a:extLst>
              <a:ext uri="{FF2B5EF4-FFF2-40B4-BE49-F238E27FC236}">
                <a16:creationId xmlns:a16="http://schemas.microsoft.com/office/drawing/2014/main" id="{F65B0409-B871-CB85-2F62-19A90F7ECB4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6393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6519a9a012_1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36519a9a012_1_1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413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1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en-US" dirty="0"/>
          </a:p>
        </p:txBody>
      </p:sp>
      <p:sp>
        <p:nvSpPr>
          <p:cNvPr id="321" name="Google Shape;321;g36519a9a012_1_19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7219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7b19ed73f0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7b19ed73f0_0_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413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tr-TR" dirty="0"/>
          </a:p>
        </p:txBody>
      </p:sp>
      <p:sp>
        <p:nvSpPr>
          <p:cNvPr id="115" name="Google Shape;115;g37b19ed73f0_0_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6519a9a012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6519a9a012_0_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413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</a:endParaRPr>
          </a:p>
        </p:txBody>
      </p:sp>
      <p:sp>
        <p:nvSpPr>
          <p:cNvPr id="175" name="Google Shape;175;g36519a9a012_0_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6519a9a012_1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36519a9a012_1_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413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7" name="Google Shape;337;g36519a9a012_1_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3831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6519a9a012_1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36519a9a012_1_1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413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7" name="Google Shape;347;g36519a9a012_1_10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8794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body" idx="2"/>
          </p:nvPr>
        </p:nvSpPr>
        <p:spPr>
          <a:xfrm>
            <a:off x="414396" y="3952763"/>
            <a:ext cx="11369549" cy="700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1" name="Google Shape;21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48528" y="5669839"/>
            <a:ext cx="793750" cy="794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74221" y="5572110"/>
            <a:ext cx="1643556" cy="952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328" y="5355264"/>
            <a:ext cx="2834321" cy="131409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1"/>
          <p:cNvSpPr txBox="1">
            <a:spLocks noGrp="1"/>
          </p:cNvSpPr>
          <p:nvPr>
            <p:ph type="body" idx="3"/>
          </p:nvPr>
        </p:nvSpPr>
        <p:spPr>
          <a:xfrm>
            <a:off x="407987" y="4713572"/>
            <a:ext cx="11369549" cy="700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text column">
  <p:cSld name="One text colum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 txBox="1">
            <a:spLocks noGrp="1"/>
          </p:cNvSpPr>
          <p:nvPr>
            <p:ph type="title"/>
          </p:nvPr>
        </p:nvSpPr>
        <p:spPr>
          <a:xfrm>
            <a:off x="407368" y="314077"/>
            <a:ext cx="9968602" cy="451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ftr" idx="11"/>
          </p:nvPr>
        </p:nvSpPr>
        <p:spPr>
          <a:xfrm>
            <a:off x="791578" y="6580800"/>
            <a:ext cx="9948900" cy="1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subTitle" idx="2"/>
          </p:nvPr>
        </p:nvSpPr>
        <p:spPr>
          <a:xfrm>
            <a:off x="407368" y="765175"/>
            <a:ext cx="9273600" cy="417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text columns">
  <p:cSld name="Two text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3"/>
          <p:cNvSpPr txBox="1">
            <a:spLocks noGrp="1"/>
          </p:cNvSpPr>
          <p:nvPr>
            <p:ph type="title"/>
          </p:nvPr>
        </p:nvSpPr>
        <p:spPr>
          <a:xfrm>
            <a:off x="407368" y="313606"/>
            <a:ext cx="9865096" cy="451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ftr" idx="11"/>
          </p:nvPr>
        </p:nvSpPr>
        <p:spPr>
          <a:xfrm>
            <a:off x="791578" y="6580800"/>
            <a:ext cx="9948937" cy="18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body" idx="1"/>
          </p:nvPr>
        </p:nvSpPr>
        <p:spPr>
          <a:xfrm>
            <a:off x="407988" y="1406427"/>
            <a:ext cx="5616575" cy="501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body" idx="2"/>
          </p:nvPr>
        </p:nvSpPr>
        <p:spPr>
          <a:xfrm>
            <a:off x="6167439" y="1406427"/>
            <a:ext cx="5616574" cy="501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subTitle" idx="3"/>
          </p:nvPr>
        </p:nvSpPr>
        <p:spPr>
          <a:xfrm>
            <a:off x="407988" y="764704"/>
            <a:ext cx="9936484" cy="417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text columns">
  <p:cSld name="Three text column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>
            <a:spLocks noGrp="1"/>
          </p:cNvSpPr>
          <p:nvPr>
            <p:ph type="title"/>
          </p:nvPr>
        </p:nvSpPr>
        <p:spPr>
          <a:xfrm>
            <a:off x="407368" y="314077"/>
            <a:ext cx="9968602" cy="451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ftr" idx="11"/>
          </p:nvPr>
        </p:nvSpPr>
        <p:spPr>
          <a:xfrm>
            <a:off x="791578" y="6580800"/>
            <a:ext cx="9948937" cy="18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1"/>
          </p:nvPr>
        </p:nvSpPr>
        <p:spPr>
          <a:xfrm>
            <a:off x="407989" y="1406427"/>
            <a:ext cx="3708400" cy="501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2"/>
          </p:nvPr>
        </p:nvSpPr>
        <p:spPr>
          <a:xfrm>
            <a:off x="4259263" y="1406427"/>
            <a:ext cx="3673475" cy="501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3"/>
          </p:nvPr>
        </p:nvSpPr>
        <p:spPr>
          <a:xfrm>
            <a:off x="8075612" y="1406427"/>
            <a:ext cx="3708399" cy="501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subTitle" idx="4"/>
          </p:nvPr>
        </p:nvSpPr>
        <p:spPr>
          <a:xfrm>
            <a:off x="407368" y="765175"/>
            <a:ext cx="9956370" cy="417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0000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x2 text and objects">
  <p:cSld name="2x2 text and 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5"/>
          <p:cNvSpPr txBox="1">
            <a:spLocks noGrp="1"/>
          </p:cNvSpPr>
          <p:nvPr>
            <p:ph type="title"/>
          </p:nvPr>
        </p:nvSpPr>
        <p:spPr>
          <a:xfrm>
            <a:off x="413524" y="313606"/>
            <a:ext cx="9930948" cy="451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ftr" idx="11"/>
          </p:nvPr>
        </p:nvSpPr>
        <p:spPr>
          <a:xfrm>
            <a:off x="791578" y="6580800"/>
            <a:ext cx="9948937" cy="18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subTitle" idx="1"/>
          </p:nvPr>
        </p:nvSpPr>
        <p:spPr>
          <a:xfrm>
            <a:off x="413524" y="764704"/>
            <a:ext cx="9930948" cy="417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body" idx="2"/>
          </p:nvPr>
        </p:nvSpPr>
        <p:spPr>
          <a:xfrm>
            <a:off x="407988" y="1406427"/>
            <a:ext cx="5616575" cy="2454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body" idx="3"/>
          </p:nvPr>
        </p:nvSpPr>
        <p:spPr>
          <a:xfrm>
            <a:off x="407988" y="3963533"/>
            <a:ext cx="5616575" cy="2454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body" idx="4"/>
          </p:nvPr>
        </p:nvSpPr>
        <p:spPr>
          <a:xfrm>
            <a:off x="6167438" y="1449388"/>
            <a:ext cx="5616574" cy="241141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72000" tIns="36000" rIns="72000" bIns="360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body" idx="5"/>
          </p:nvPr>
        </p:nvSpPr>
        <p:spPr>
          <a:xfrm>
            <a:off x="6167438" y="4005263"/>
            <a:ext cx="5616574" cy="241141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72000" tIns="36000" rIns="72000" bIns="360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x2 unequal text and objects ">
  <p:cSld name="2x2 unequal text and objects 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6"/>
          <p:cNvSpPr txBox="1">
            <a:spLocks noGrp="1"/>
          </p:cNvSpPr>
          <p:nvPr>
            <p:ph type="body" idx="1"/>
          </p:nvPr>
        </p:nvSpPr>
        <p:spPr>
          <a:xfrm>
            <a:off x="8075612" y="4006495"/>
            <a:ext cx="3708401" cy="241141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72000" tIns="36000" rIns="72000" bIns="360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body" idx="2"/>
          </p:nvPr>
        </p:nvSpPr>
        <p:spPr>
          <a:xfrm>
            <a:off x="8075610" y="1449388"/>
            <a:ext cx="3708401" cy="241141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72000" tIns="36000" rIns="72000" bIns="360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6"/>
          <p:cNvSpPr txBox="1">
            <a:spLocks noGrp="1"/>
          </p:cNvSpPr>
          <p:nvPr>
            <p:ph type="title"/>
          </p:nvPr>
        </p:nvSpPr>
        <p:spPr>
          <a:xfrm>
            <a:off x="407368" y="314077"/>
            <a:ext cx="9968602" cy="451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ftr" idx="11"/>
          </p:nvPr>
        </p:nvSpPr>
        <p:spPr>
          <a:xfrm>
            <a:off x="791578" y="6580800"/>
            <a:ext cx="9948937" cy="18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subTitle" idx="3"/>
          </p:nvPr>
        </p:nvSpPr>
        <p:spPr>
          <a:xfrm>
            <a:off x="407368" y="771466"/>
            <a:ext cx="9950474" cy="417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4"/>
          </p:nvPr>
        </p:nvSpPr>
        <p:spPr>
          <a:xfrm>
            <a:off x="407988" y="1406427"/>
            <a:ext cx="7524750" cy="2454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body" idx="5"/>
          </p:nvPr>
        </p:nvSpPr>
        <p:spPr>
          <a:xfrm>
            <a:off x="407988" y="3963533"/>
            <a:ext cx="7524750" cy="2454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x3 text and objects">
  <p:cSld name="2x3 text and objec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8075610" y="1449388"/>
            <a:ext cx="3708401" cy="241141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72000" tIns="36000" rIns="72000" bIns="360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body" idx="2"/>
          </p:nvPr>
        </p:nvSpPr>
        <p:spPr>
          <a:xfrm>
            <a:off x="4224336" y="1457116"/>
            <a:ext cx="3708401" cy="241141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72000" tIns="36000" rIns="72000" bIns="360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body" idx="3"/>
          </p:nvPr>
        </p:nvSpPr>
        <p:spPr>
          <a:xfrm>
            <a:off x="8075612" y="4006495"/>
            <a:ext cx="3708401" cy="241141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72000" tIns="36000" rIns="72000" bIns="360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body" idx="4"/>
          </p:nvPr>
        </p:nvSpPr>
        <p:spPr>
          <a:xfrm>
            <a:off x="4259262" y="4006495"/>
            <a:ext cx="3708401" cy="241141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72000" tIns="36000" rIns="72000" bIns="360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title"/>
          </p:nvPr>
        </p:nvSpPr>
        <p:spPr>
          <a:xfrm>
            <a:off x="407368" y="314077"/>
            <a:ext cx="9968602" cy="451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ftr" idx="11"/>
          </p:nvPr>
        </p:nvSpPr>
        <p:spPr>
          <a:xfrm>
            <a:off x="791578" y="6580800"/>
            <a:ext cx="9948937" cy="18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subTitle" idx="5"/>
          </p:nvPr>
        </p:nvSpPr>
        <p:spPr>
          <a:xfrm>
            <a:off x="434997" y="770136"/>
            <a:ext cx="9968602" cy="417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6"/>
          </p:nvPr>
        </p:nvSpPr>
        <p:spPr>
          <a:xfrm>
            <a:off x="407989" y="1449389"/>
            <a:ext cx="3708400" cy="241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7"/>
          </p:nvPr>
        </p:nvSpPr>
        <p:spPr>
          <a:xfrm>
            <a:off x="407989" y="4005263"/>
            <a:ext cx="3708400" cy="2412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or acknowledgements">
  <p:cSld name="For acknowledgement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>
            <a:spLocks noGrp="1"/>
          </p:cNvSpPr>
          <p:nvPr>
            <p:ph type="title"/>
          </p:nvPr>
        </p:nvSpPr>
        <p:spPr>
          <a:xfrm>
            <a:off x="407988" y="314077"/>
            <a:ext cx="9274264" cy="451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ftr" idx="11"/>
          </p:nvPr>
        </p:nvSpPr>
        <p:spPr>
          <a:xfrm>
            <a:off x="791578" y="6580800"/>
            <a:ext cx="9948937" cy="18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2" name="Google Shape;7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3112" y="6614019"/>
            <a:ext cx="325552" cy="1006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1378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407368" y="314077"/>
            <a:ext cx="9968602" cy="451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ftr" idx="11"/>
          </p:nvPr>
        </p:nvSpPr>
        <p:spPr>
          <a:xfrm>
            <a:off x="791578" y="6580800"/>
            <a:ext cx="9948937" cy="18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/>
          <p:nvPr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Page </a:t>
            </a:r>
            <a:fld id="{00000000-1234-1234-1234-123412341234}" type="slidenum">
              <a:rPr lang="en-US"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Google Shape;13;p1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03112" y="6614019"/>
            <a:ext cx="325552" cy="100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370247" y="305044"/>
            <a:ext cx="1414385" cy="819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Google Shape;15;p10"/>
          <p:cNvCxnSpPr/>
          <p:nvPr/>
        </p:nvCxnSpPr>
        <p:spPr>
          <a:xfrm>
            <a:off x="0" y="765175"/>
            <a:ext cx="10560496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" name="Google Shape;16;p10"/>
          <p:cNvCxnSpPr/>
          <p:nvPr/>
        </p:nvCxnSpPr>
        <p:spPr>
          <a:xfrm>
            <a:off x="0" y="6453188"/>
            <a:ext cx="1219200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2">
          <p15:clr>
            <a:srgbClr val="F26B43"/>
          </p15:clr>
        </p15:guide>
        <p15:guide id="2" pos="7423">
          <p15:clr>
            <a:srgbClr val="F26B43"/>
          </p15:clr>
        </p15:guide>
        <p15:guide id="3" pos="257">
          <p15:clr>
            <a:srgbClr val="F26B43"/>
          </p15:clr>
        </p15:guide>
        <p15:guide id="4" orient="horz" pos="40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3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7.jpg"/><Relationship Id="rId5" Type="http://schemas.openxmlformats.org/officeDocument/2006/relationships/image" Target="../media/image32.pn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68.png"/><Relationship Id="rId4" Type="http://schemas.openxmlformats.org/officeDocument/2006/relationships/image" Target="../media/image7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"/>
          <p:cNvSpPr txBox="1">
            <a:spLocks noGrp="1"/>
          </p:cNvSpPr>
          <p:nvPr>
            <p:ph type="ctrTitle"/>
          </p:nvPr>
        </p:nvSpPr>
        <p:spPr>
          <a:xfrm>
            <a:off x="284275" y="485527"/>
            <a:ext cx="117258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</a:pPr>
            <a:r>
              <a:rPr lang="en-US" sz="5900" dirty="0"/>
              <a:t>Few-femtosecond </a:t>
            </a:r>
            <a:endParaRPr sz="59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</a:pPr>
            <a:r>
              <a:rPr lang="en-US" sz="5900" dirty="0"/>
              <a:t>IR pump-UV probe spectroscopy in liquid phase</a:t>
            </a:r>
            <a:endParaRPr sz="5900" dirty="0"/>
          </a:p>
        </p:txBody>
      </p:sp>
      <p:sp>
        <p:nvSpPr>
          <p:cNvPr id="79" name="Google Shape;79;p1"/>
          <p:cNvSpPr txBox="1">
            <a:spLocks noGrp="1"/>
          </p:cNvSpPr>
          <p:nvPr>
            <p:ph type="subTitle" idx="1"/>
          </p:nvPr>
        </p:nvSpPr>
        <p:spPr>
          <a:xfrm>
            <a:off x="407975" y="3489351"/>
            <a:ext cx="113760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rPr lang="en-US" dirty="0"/>
              <a:t>İdil Şimşek</a:t>
            </a:r>
            <a:endParaRPr dirty="0"/>
          </a:p>
        </p:txBody>
      </p:sp>
      <p:sp>
        <p:nvSpPr>
          <p:cNvPr id="80" name="Google Shape;80;p1"/>
          <p:cNvSpPr txBox="1">
            <a:spLocks noGrp="1"/>
          </p:cNvSpPr>
          <p:nvPr>
            <p:ph type="body" idx="2"/>
          </p:nvPr>
        </p:nvSpPr>
        <p:spPr>
          <a:xfrm>
            <a:off x="414396" y="4141607"/>
            <a:ext cx="11369400" cy="7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dirty="0"/>
              <a:t>Koç University, Turkey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dirty="0"/>
              <a:t>DESY group: FS-ATTO</a:t>
            </a:r>
            <a:endParaRPr dirty="0"/>
          </a:p>
        </p:txBody>
      </p:sp>
      <p:sp>
        <p:nvSpPr>
          <p:cNvPr id="81" name="Google Shape;81;p1"/>
          <p:cNvSpPr txBox="1">
            <a:spLocks noGrp="1"/>
          </p:cNvSpPr>
          <p:nvPr>
            <p:ph type="body" idx="3"/>
          </p:nvPr>
        </p:nvSpPr>
        <p:spPr>
          <a:xfrm>
            <a:off x="407987" y="5078004"/>
            <a:ext cx="11369400" cy="7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dirty="0"/>
              <a:t>DESY Summer </a:t>
            </a:r>
            <a:r>
              <a:rPr lang="en-US" dirty="0" err="1"/>
              <a:t>Programme</a:t>
            </a:r>
            <a:r>
              <a:rPr lang="en-US" dirty="0"/>
              <a:t>, Hamburg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>
          <a:extLst>
            <a:ext uri="{FF2B5EF4-FFF2-40B4-BE49-F238E27FC236}">
              <a16:creationId xmlns:a16="http://schemas.microsoft.com/office/drawing/2014/main" id="{AD0DD07B-A10E-FFBD-8820-7788332F30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>
            <a:extLst>
              <a:ext uri="{FF2B5EF4-FFF2-40B4-BE49-F238E27FC236}">
                <a16:creationId xmlns:a16="http://schemas.microsoft.com/office/drawing/2014/main" id="{81E7BDB9-4694-4D3A-6BE7-E8151D669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312" y="3762162"/>
            <a:ext cx="4263909" cy="273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0" name="Google Shape;350;g36519a9a012_1_100">
            <a:extLst>
              <a:ext uri="{FF2B5EF4-FFF2-40B4-BE49-F238E27FC236}">
                <a16:creationId xmlns:a16="http://schemas.microsoft.com/office/drawing/2014/main" id="{CDB42DBD-6391-EB31-D7DA-4895D4776644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407368" y="765175"/>
            <a:ext cx="9273600" cy="417600"/>
          </a:xfrm>
          <a:prstGeom prst="rect">
            <a:avLst/>
          </a:prstGeom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Results: [Fe(</a:t>
            </a:r>
            <a:r>
              <a:rPr lang="en-US" dirty="0" err="1"/>
              <a:t>bpy</a:t>
            </a:r>
            <a:r>
              <a:rPr lang="en-US" dirty="0"/>
              <a:t>)</a:t>
            </a:r>
            <a:r>
              <a:rPr lang="en-US" baseline="-25000" dirty="0"/>
              <a:t>3</a:t>
            </a:r>
            <a:r>
              <a:rPr lang="en-US" dirty="0"/>
              <a:t>]</a:t>
            </a:r>
            <a:r>
              <a:rPr lang="en-US" baseline="30000" dirty="0"/>
              <a:t>2+</a:t>
            </a:r>
            <a:endParaRPr dirty="0"/>
          </a:p>
        </p:txBody>
      </p:sp>
      <p:pic>
        <p:nvPicPr>
          <p:cNvPr id="355" name="Google Shape;355;g36519a9a012_1_100">
            <a:extLst>
              <a:ext uri="{FF2B5EF4-FFF2-40B4-BE49-F238E27FC236}">
                <a16:creationId xmlns:a16="http://schemas.microsoft.com/office/drawing/2014/main" id="{0B86A117-1BE2-E553-2DC0-9FC702B7451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6000" y="2373664"/>
            <a:ext cx="5831724" cy="28952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1A4324CA-CB16-D8A6-3B96-FE4B4B0BC951}"/>
              </a:ext>
            </a:extLst>
          </p:cNvPr>
          <p:cNvSpPr txBox="1">
            <a:spLocks/>
          </p:cNvSpPr>
          <p:nvPr/>
        </p:nvSpPr>
        <p:spPr>
          <a:xfrm>
            <a:off x="679034" y="6496392"/>
            <a:ext cx="11264434" cy="2772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sz="1000" dirty="0"/>
              <a:t>|</a:t>
            </a:r>
            <a:r>
              <a:rPr lang="en-US" dirty="0"/>
              <a:t> </a:t>
            </a:r>
            <a:r>
              <a:rPr lang="en-US" sz="1000" dirty="0"/>
              <a:t>Few-femtosecond IR pump-UV probe spectroscopy in liquid phase | İdil Şimşek, 10.09.2025</a:t>
            </a:r>
          </a:p>
        </p:txBody>
      </p:sp>
      <p:sp>
        <p:nvSpPr>
          <p:cNvPr id="12" name="Google Shape;339;g36519a9a012_1_63">
            <a:extLst>
              <a:ext uri="{FF2B5EF4-FFF2-40B4-BE49-F238E27FC236}">
                <a16:creationId xmlns:a16="http://schemas.microsoft.com/office/drawing/2014/main" id="{21230DFC-A5BA-5247-2FFE-8D334860E8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7368" y="314077"/>
            <a:ext cx="9968700" cy="45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Delivery system: Flow cell</a:t>
            </a:r>
            <a:endParaRPr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BEC429B-5283-6CE2-F0E0-C922B95F4C91}"/>
              </a:ext>
            </a:extLst>
          </p:cNvPr>
          <p:cNvSpPr/>
          <p:nvPr/>
        </p:nvSpPr>
        <p:spPr>
          <a:xfrm>
            <a:off x="4145330" y="4942100"/>
            <a:ext cx="642985" cy="62285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/>
          </a:p>
        </p:txBody>
      </p:sp>
      <p:sp>
        <p:nvSpPr>
          <p:cNvPr id="7" name="Google Shape;351;g36519a9a012_1_100">
            <a:extLst>
              <a:ext uri="{FF2B5EF4-FFF2-40B4-BE49-F238E27FC236}">
                <a16:creationId xmlns:a16="http://schemas.microsoft.com/office/drawing/2014/main" id="{2CC91675-712E-527D-736B-7EC447EAF91A}"/>
              </a:ext>
            </a:extLst>
          </p:cNvPr>
          <p:cNvSpPr txBox="1">
            <a:spLocks/>
          </p:cNvSpPr>
          <p:nvPr/>
        </p:nvSpPr>
        <p:spPr>
          <a:xfrm>
            <a:off x="9279337" y="6155045"/>
            <a:ext cx="2912663" cy="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15000"/>
              </a:lnSpc>
              <a:buFont typeface="Arial"/>
              <a:buNone/>
            </a:pPr>
            <a:r>
              <a:rPr lang="en-US" sz="1100" dirty="0">
                <a:solidFill>
                  <a:srgbClr val="666666"/>
                </a:solidFill>
              </a:rPr>
              <a:t>Plotted data is courtesy of FS-ATTO group.</a:t>
            </a:r>
            <a:endParaRPr lang="en-US" sz="1100" dirty="0">
              <a:solidFill>
                <a:srgbClr val="666666"/>
              </a:solidFill>
              <a:highlight>
                <a:srgbClr val="FFFF00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A1B2C3-BC94-8EA6-B170-17AF638CF2B4}"/>
              </a:ext>
            </a:extLst>
          </p:cNvPr>
          <p:cNvSpPr txBox="1"/>
          <p:nvPr/>
        </p:nvSpPr>
        <p:spPr>
          <a:xfrm>
            <a:off x="319336" y="2180304"/>
            <a:ext cx="805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R" sz="1600" b="1" dirty="0"/>
              <a:t>Water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E79A0E-B0DA-FDEF-5356-DF0A5272CD4F}"/>
              </a:ext>
            </a:extLst>
          </p:cNvPr>
          <p:cNvSpPr txBox="1"/>
          <p:nvPr/>
        </p:nvSpPr>
        <p:spPr>
          <a:xfrm>
            <a:off x="264276" y="4610993"/>
            <a:ext cx="1018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R" sz="1600" b="1" dirty="0"/>
              <a:t>Iron complex in water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C6B9C060-4EEA-87F5-C78F-9D0A7FFB7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230" y="1113930"/>
            <a:ext cx="4263908" cy="273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84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36519a9a012_1_157"/>
          <p:cNvSpPr txBox="1">
            <a:spLocks noGrp="1"/>
          </p:cNvSpPr>
          <p:nvPr>
            <p:ph type="title"/>
          </p:nvPr>
        </p:nvSpPr>
        <p:spPr>
          <a:xfrm>
            <a:off x="407368" y="314077"/>
            <a:ext cx="9968700" cy="45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Conclusion</a:t>
            </a:r>
            <a:endParaRPr/>
          </a:p>
        </p:txBody>
      </p:sp>
      <p:sp>
        <p:nvSpPr>
          <p:cNvPr id="373" name="Google Shape;373;g36519a9a012_1_157"/>
          <p:cNvSpPr txBox="1">
            <a:spLocks noGrp="1"/>
          </p:cNvSpPr>
          <p:nvPr>
            <p:ph type="body" idx="1"/>
          </p:nvPr>
        </p:nvSpPr>
        <p:spPr>
          <a:xfrm>
            <a:off x="6524368" y="1255176"/>
            <a:ext cx="5419100" cy="5288747"/>
          </a:xfrm>
          <a:prstGeom prst="rect">
            <a:avLst/>
          </a:prstGeom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200000"/>
              </a:lnSpc>
              <a:buChar char="●"/>
            </a:pPr>
            <a:r>
              <a:rPr lang="en-US" dirty="0"/>
              <a:t>Few-femtosecond UV pulses: allow investigation of molecular dynamics on their native time-scale </a:t>
            </a:r>
          </a:p>
          <a:p>
            <a:pPr marL="457200" lvl="0" indent="-35560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US" dirty="0"/>
              <a:t>A way of generating UV light: Third harmonic generation</a:t>
            </a:r>
            <a:endParaRPr dirty="0"/>
          </a:p>
          <a:p>
            <a:pPr lvl="0">
              <a:lnSpc>
                <a:spcPct val="200000"/>
              </a:lnSpc>
              <a:spcBef>
                <a:spcPts val="1200"/>
              </a:spcBef>
              <a:buChar char="●"/>
            </a:pPr>
            <a:r>
              <a:rPr lang="en-US" dirty="0"/>
              <a:t>Proof of concept for studies of iron complexes</a:t>
            </a:r>
            <a:endParaRPr dirty="0">
              <a:solidFill>
                <a:srgbClr val="1B1B1B"/>
              </a:solidFill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C10D2438-4F4F-2427-A7D2-00364EF03434}"/>
              </a:ext>
            </a:extLst>
          </p:cNvPr>
          <p:cNvSpPr txBox="1">
            <a:spLocks/>
          </p:cNvSpPr>
          <p:nvPr/>
        </p:nvSpPr>
        <p:spPr>
          <a:xfrm>
            <a:off x="679034" y="6496392"/>
            <a:ext cx="11264434" cy="2772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sz="1000" dirty="0"/>
              <a:t>|</a:t>
            </a:r>
            <a:r>
              <a:rPr lang="en-US" dirty="0"/>
              <a:t> </a:t>
            </a:r>
            <a:r>
              <a:rPr lang="en-US" sz="1000" dirty="0"/>
              <a:t>Few-femtosecond IR pump-UV probe spectroscopy in liquid phase | İdil Şimşek, 10.09.2025</a:t>
            </a:r>
          </a:p>
        </p:txBody>
      </p:sp>
      <p:pic>
        <p:nvPicPr>
          <p:cNvPr id="3" name="Picture 2" descr="Diagram of a diagram of a sample delivery system&#10;&#10;AI-generated content may be incorrect.">
            <a:extLst>
              <a:ext uri="{FF2B5EF4-FFF2-40B4-BE49-F238E27FC236}">
                <a16:creationId xmlns:a16="http://schemas.microsoft.com/office/drawing/2014/main" id="{53818F37-6E88-9D73-B6F6-A58834B4A5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21" t="4528" r="7586" b="17864"/>
          <a:stretch>
            <a:fillRect/>
          </a:stretch>
        </p:blipFill>
        <p:spPr>
          <a:xfrm>
            <a:off x="248532" y="1735996"/>
            <a:ext cx="6388443" cy="3477643"/>
          </a:xfrm>
          <a:prstGeom prst="rect">
            <a:avLst/>
          </a:prstGeom>
        </p:spPr>
      </p:pic>
      <p:pic>
        <p:nvPicPr>
          <p:cNvPr id="4" name="Picture 3" descr="A graph of a graph showing the number of bars&#10;&#10;AI-generated content may be incorrect.">
            <a:extLst>
              <a:ext uri="{FF2B5EF4-FFF2-40B4-BE49-F238E27FC236}">
                <a16:creationId xmlns:a16="http://schemas.microsoft.com/office/drawing/2014/main" id="{1AFDFF45-9298-843C-1130-10B7D4E0BD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22004"/>
            <a:ext cx="1385481" cy="1044017"/>
          </a:xfrm>
          <a:prstGeom prst="rect">
            <a:avLst/>
          </a:prstGeom>
        </p:spPr>
      </p:pic>
      <p:pic>
        <p:nvPicPr>
          <p:cNvPr id="5" name="Google Shape;325;g36519a9a012_1_195">
            <a:extLst>
              <a:ext uri="{FF2B5EF4-FFF2-40B4-BE49-F238E27FC236}">
                <a16:creationId xmlns:a16="http://schemas.microsoft.com/office/drawing/2014/main" id="{602C388E-78AD-CA6C-7E2F-9D8602A0D33C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255176"/>
            <a:ext cx="1876830" cy="1326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342;g36519a9a012_1_63">
            <a:extLst>
              <a:ext uri="{FF2B5EF4-FFF2-40B4-BE49-F238E27FC236}">
                <a16:creationId xmlns:a16="http://schemas.microsoft.com/office/drawing/2014/main" id="{FC46168A-8F05-7982-6076-33B53A89EB12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rcRect r="41599"/>
          <a:stretch>
            <a:fillRect/>
          </a:stretch>
        </p:blipFill>
        <p:spPr>
          <a:xfrm>
            <a:off x="3325823" y="4852759"/>
            <a:ext cx="1046026" cy="631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7136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8"/>
          <p:cNvSpPr txBox="1">
            <a:spLocks noGrp="1"/>
          </p:cNvSpPr>
          <p:nvPr>
            <p:ph type="title"/>
          </p:nvPr>
        </p:nvSpPr>
        <p:spPr>
          <a:xfrm>
            <a:off x="407368" y="314077"/>
            <a:ext cx="9968700" cy="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</a:pPr>
            <a:r>
              <a:rPr lang="en-US"/>
              <a:t>Acknowledgements</a:t>
            </a:r>
            <a:endParaRPr/>
          </a:p>
        </p:txBody>
      </p:sp>
      <p:pic>
        <p:nvPicPr>
          <p:cNvPr id="379" name="Google Shape;379;p8" descr="LASERLAB-EUROP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2145" y="5508143"/>
            <a:ext cx="2757202" cy="516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63876" y="4620741"/>
            <a:ext cx="1525664" cy="322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8"/>
          <p:cNvPicPr preferRelativeResize="0"/>
          <p:nvPr/>
        </p:nvPicPr>
        <p:blipFill rotWithShape="1">
          <a:blip r:embed="rId5">
            <a:alphaModFix/>
          </a:blip>
          <a:srcRect l="52365" t="13652" b="18592"/>
          <a:stretch/>
        </p:blipFill>
        <p:spPr>
          <a:xfrm>
            <a:off x="10184254" y="4166772"/>
            <a:ext cx="1224135" cy="1230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8" descr="logo_2.pdf"/>
          <p:cNvPicPr preferRelativeResize="0"/>
          <p:nvPr/>
        </p:nvPicPr>
        <p:blipFill rotWithShape="1">
          <a:blip r:embed="rId6">
            <a:alphaModFix/>
          </a:blip>
          <a:srcRect l="19647" t="33102" r="23698" b="23059"/>
          <a:stretch/>
        </p:blipFill>
        <p:spPr>
          <a:xfrm>
            <a:off x="5832303" y="4426933"/>
            <a:ext cx="1298694" cy="71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312553" y="4285174"/>
            <a:ext cx="1714515" cy="993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487020" y="5478478"/>
            <a:ext cx="1177909" cy="728706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8"/>
          <p:cNvSpPr/>
          <p:nvPr/>
        </p:nvSpPr>
        <p:spPr>
          <a:xfrm>
            <a:off x="408000" y="790875"/>
            <a:ext cx="3388200" cy="5632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CFEL-ATTO, Germany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dk1"/>
                </a:solidFill>
              </a:rPr>
              <a:t>Ana Lambert-Bernal</a:t>
            </a:r>
            <a:endParaRPr sz="1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dk1"/>
                </a:solidFill>
              </a:rPr>
              <a:t>Sabine Rockenstein</a:t>
            </a:r>
            <a:endParaRPr sz="1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dk1"/>
                </a:solidFill>
              </a:rPr>
              <a:t>Kai-Fu Wong</a:t>
            </a:r>
            <a:endParaRPr sz="1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dk1"/>
                </a:solidFill>
              </a:rPr>
              <a:t>Linda Oberti</a:t>
            </a:r>
            <a:endParaRPr sz="1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dk1"/>
                </a:solidFill>
              </a:rPr>
              <a:t>Lorenzo </a:t>
            </a:r>
            <a:r>
              <a:rPr lang="en-US" sz="1500" dirty="0" err="1">
                <a:solidFill>
                  <a:schemeClr val="dk1"/>
                </a:solidFill>
              </a:rPr>
              <a:t>Pratolli</a:t>
            </a:r>
            <a:endParaRPr sz="1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dk1"/>
                </a:solidFill>
              </a:rPr>
              <a:t>Keerthana Ravi</a:t>
            </a:r>
            <a:endParaRPr sz="1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 err="1">
                <a:solidFill>
                  <a:schemeClr val="dk1"/>
                </a:solidFill>
              </a:rPr>
              <a:t>Fatemehsadat</a:t>
            </a:r>
            <a:r>
              <a:rPr lang="en-US" sz="1500" dirty="0">
                <a:solidFill>
                  <a:schemeClr val="dk1"/>
                </a:solidFill>
              </a:rPr>
              <a:t> Ghaffari</a:t>
            </a:r>
            <a:endParaRPr sz="1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dk1"/>
                </a:solidFill>
              </a:rPr>
              <a:t>Ana Oliveira e Silva</a:t>
            </a:r>
            <a:endParaRPr sz="1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dk1"/>
                </a:solidFill>
              </a:rPr>
              <a:t>Oliviero </a:t>
            </a:r>
            <a:r>
              <a:rPr lang="en-US" sz="1500" dirty="0" err="1">
                <a:solidFill>
                  <a:schemeClr val="dk1"/>
                </a:solidFill>
              </a:rPr>
              <a:t>Cannelli</a:t>
            </a:r>
            <a:endParaRPr sz="1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dk1"/>
                </a:solidFill>
              </a:rPr>
              <a:t>Terry Mullins</a:t>
            </a:r>
            <a:endParaRPr sz="15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dk1"/>
                </a:solidFill>
              </a:rPr>
              <a:t>Aurelien Sanchez</a:t>
            </a:r>
            <a:endParaRPr sz="15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dk1"/>
                </a:solidFill>
              </a:rPr>
              <a:t>Kate Robertson</a:t>
            </a:r>
            <a:endParaRPr sz="15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dk1"/>
                </a:solidFill>
              </a:rPr>
              <a:t>Felix </a:t>
            </a:r>
            <a:r>
              <a:rPr lang="en-US" sz="1500" dirty="0" err="1">
                <a:solidFill>
                  <a:schemeClr val="dk1"/>
                </a:solidFill>
              </a:rPr>
              <a:t>Ritzkowsky</a:t>
            </a:r>
            <a:endParaRPr sz="15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dk1"/>
                </a:solidFill>
              </a:rPr>
              <a:t>Katinka Horn</a:t>
            </a:r>
            <a:endParaRPr sz="15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dk1"/>
                </a:solidFill>
              </a:rPr>
              <a:t>Ammar Bin Wahid</a:t>
            </a:r>
            <a:endParaRPr sz="15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dk1"/>
                </a:solidFill>
              </a:rPr>
              <a:t>Agata </a:t>
            </a:r>
            <a:r>
              <a:rPr lang="en-US" sz="1500" dirty="0" err="1">
                <a:solidFill>
                  <a:schemeClr val="dk1"/>
                </a:solidFill>
              </a:rPr>
              <a:t>Azzolin</a:t>
            </a:r>
            <a:endParaRPr sz="15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dk1"/>
                </a:solidFill>
              </a:rPr>
              <a:t>Marc Seitz</a:t>
            </a:r>
            <a:endParaRPr sz="15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dk1"/>
                </a:solidFill>
              </a:rPr>
              <a:t>Sergey </a:t>
            </a:r>
            <a:r>
              <a:rPr lang="en-US" sz="1500" dirty="0" err="1">
                <a:solidFill>
                  <a:schemeClr val="dk1"/>
                </a:solidFill>
              </a:rPr>
              <a:t>Ryabchuk</a:t>
            </a:r>
            <a:endParaRPr sz="1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500" dirty="0">
                <a:solidFill>
                  <a:schemeClr val="dk1"/>
                </a:solidFill>
              </a:rPr>
              <a:t>Vincent </a:t>
            </a:r>
            <a:r>
              <a:rPr lang="en-US" sz="1500" dirty="0" err="1">
                <a:solidFill>
                  <a:schemeClr val="dk1"/>
                </a:solidFill>
              </a:rPr>
              <a:t>Wanie</a:t>
            </a:r>
            <a:endParaRPr sz="1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dk1"/>
                </a:solidFill>
              </a:rPr>
              <a:t>Andrea </a:t>
            </a:r>
            <a:r>
              <a:rPr lang="en-US" sz="1500" dirty="0" err="1">
                <a:solidFill>
                  <a:schemeClr val="dk1"/>
                </a:solidFill>
              </a:rPr>
              <a:t>Trabattoni</a:t>
            </a:r>
            <a:endParaRPr sz="1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dk1"/>
                </a:solidFill>
              </a:rPr>
              <a:t>Erik Månsson</a:t>
            </a:r>
            <a:endParaRPr sz="1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dk1"/>
                </a:solidFill>
              </a:rPr>
              <a:t>Francesca Calegari</a:t>
            </a:r>
            <a:endParaRPr sz="15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chemeClr val="dk1"/>
                </a:solidFill>
              </a:rPr>
              <a:t>Special thanks to our supervisors!</a:t>
            </a:r>
            <a:endParaRPr sz="1500" b="1" dirty="0">
              <a:solidFill>
                <a:schemeClr val="dk1"/>
              </a:solidFill>
            </a:endParaRPr>
          </a:p>
        </p:txBody>
      </p:sp>
      <p:pic>
        <p:nvPicPr>
          <p:cNvPr id="386" name="Google Shape;386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164674" y="5479119"/>
            <a:ext cx="727020" cy="72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8"/>
          <p:cNvPicPr preferRelativeResize="0"/>
          <p:nvPr/>
        </p:nvPicPr>
        <p:blipFill rotWithShape="1">
          <a:blip r:embed="rId10">
            <a:alphaModFix/>
          </a:blip>
          <a:srcRect t="26051"/>
          <a:stretch/>
        </p:blipFill>
        <p:spPr>
          <a:xfrm>
            <a:off x="9260259" y="5475213"/>
            <a:ext cx="2336414" cy="801062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8"/>
          <p:cNvSpPr txBox="1"/>
          <p:nvPr/>
        </p:nvSpPr>
        <p:spPr>
          <a:xfrm>
            <a:off x="9202283" y="3274179"/>
            <a:ext cx="24525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  <a:endParaRPr/>
          </a:p>
        </p:txBody>
      </p:sp>
      <p:pic>
        <p:nvPicPr>
          <p:cNvPr id="389" name="Google Shape;389;p8"/>
          <p:cNvPicPr preferRelativeResize="0"/>
          <p:nvPr/>
        </p:nvPicPr>
        <p:blipFill rotWithShape="1">
          <a:blip r:embed="rId11">
            <a:alphaModFix/>
          </a:blip>
          <a:srcRect t="20548" b="8909"/>
          <a:stretch/>
        </p:blipFill>
        <p:spPr>
          <a:xfrm>
            <a:off x="4480075" y="314075"/>
            <a:ext cx="4096216" cy="38526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528434FE-CB73-285A-6FA9-D6699D6F98A4}"/>
              </a:ext>
            </a:extLst>
          </p:cNvPr>
          <p:cNvSpPr txBox="1">
            <a:spLocks/>
          </p:cNvSpPr>
          <p:nvPr/>
        </p:nvSpPr>
        <p:spPr>
          <a:xfrm>
            <a:off x="679034" y="6496392"/>
            <a:ext cx="11264434" cy="2772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sz="1000" dirty="0"/>
              <a:t>|</a:t>
            </a:r>
            <a:r>
              <a:rPr lang="en-US" dirty="0"/>
              <a:t> </a:t>
            </a:r>
            <a:r>
              <a:rPr lang="en-US" sz="1000" dirty="0"/>
              <a:t>Few-femtosecond IR pump-UV probe spectroscopy in liquid phase | İdil Şimşek, 10.09.2025</a:t>
            </a:r>
          </a:p>
        </p:txBody>
      </p:sp>
    </p:spTree>
    <p:extLst>
      <p:ext uri="{BB962C8B-B14F-4D97-AF65-F5344CB8AC3E}">
        <p14:creationId xmlns:p14="http://schemas.microsoft.com/office/powerpoint/2010/main" val="1918651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7b19ed73f0_0_30"/>
          <p:cNvSpPr txBox="1">
            <a:spLocks noGrp="1"/>
          </p:cNvSpPr>
          <p:nvPr>
            <p:ph type="title"/>
          </p:nvPr>
        </p:nvSpPr>
        <p:spPr>
          <a:xfrm>
            <a:off x="1458888" y="3203402"/>
            <a:ext cx="9274200" cy="45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/>
              <a:t>SUPPLEMENTARY SLIDES</a:t>
            </a:r>
            <a:endParaRPr sz="5000"/>
          </a:p>
        </p:txBody>
      </p:sp>
    </p:spTree>
    <p:extLst>
      <p:ext uri="{BB962C8B-B14F-4D97-AF65-F5344CB8AC3E}">
        <p14:creationId xmlns:p14="http://schemas.microsoft.com/office/powerpoint/2010/main" val="767368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Google Shape;401;g37b19ed73f0_0_12" title="Screenshot 2025-09-01 at 17.47.19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5049" y="4129157"/>
            <a:ext cx="6196168" cy="1423550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g37b19ed73f0_0_12"/>
          <p:cNvSpPr txBox="1">
            <a:spLocks noGrp="1"/>
          </p:cNvSpPr>
          <p:nvPr>
            <p:ph type="title"/>
          </p:nvPr>
        </p:nvSpPr>
        <p:spPr>
          <a:xfrm>
            <a:off x="407368" y="314077"/>
            <a:ext cx="9968700" cy="45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Generation of UV Light</a:t>
            </a:r>
            <a:endParaRPr/>
          </a:p>
        </p:txBody>
      </p:sp>
      <p:sp>
        <p:nvSpPr>
          <p:cNvPr id="403" name="Google Shape;403;g37b19ed73f0_0_12"/>
          <p:cNvSpPr txBox="1">
            <a:spLocks noGrp="1"/>
          </p:cNvSpPr>
          <p:nvPr>
            <p:ph type="subTitle" idx="2"/>
          </p:nvPr>
        </p:nvSpPr>
        <p:spPr>
          <a:xfrm>
            <a:off x="407368" y="765175"/>
            <a:ext cx="9273600" cy="417600"/>
          </a:xfrm>
          <a:prstGeom prst="rect">
            <a:avLst/>
          </a:prstGeom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Harmonic Generation as a Route to UV - Theory</a:t>
            </a:r>
            <a:endParaRPr/>
          </a:p>
        </p:txBody>
      </p:sp>
      <p:pic>
        <p:nvPicPr>
          <p:cNvPr id="404" name="Google Shape;404;g37b19ed73f0_0_12" title="Screenshot 2025-09-01 at 17.19.46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5050" y="1312750"/>
            <a:ext cx="6035399" cy="860600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g37b19ed73f0_0_12"/>
          <p:cNvSpPr txBox="1">
            <a:spLocks noGrp="1"/>
          </p:cNvSpPr>
          <p:nvPr>
            <p:ph type="body" idx="1"/>
          </p:nvPr>
        </p:nvSpPr>
        <p:spPr>
          <a:xfrm>
            <a:off x="97075" y="1540950"/>
            <a:ext cx="5265600" cy="632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/>
              <a:t>response of a medium towards an EM field:</a:t>
            </a:r>
            <a:endParaRPr/>
          </a:p>
        </p:txBody>
      </p:sp>
      <p:sp>
        <p:nvSpPr>
          <p:cNvPr id="406" name="Google Shape;406;g37b19ed73f0_0_12"/>
          <p:cNvSpPr txBox="1">
            <a:spLocks noGrp="1"/>
          </p:cNvSpPr>
          <p:nvPr>
            <p:ph type="body" idx="1"/>
          </p:nvPr>
        </p:nvSpPr>
        <p:spPr>
          <a:xfrm>
            <a:off x="97075" y="4361575"/>
            <a:ext cx="5265600" cy="632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/>
              <a:t>the second-order polarisation contribution when we have two fields:</a:t>
            </a:r>
            <a:endParaRPr/>
          </a:p>
        </p:txBody>
      </p:sp>
      <p:pic>
        <p:nvPicPr>
          <p:cNvPr id="407" name="Google Shape;407;g37b19ed73f0_0_12" title="Screenshot 2025-09-01 at 17.21.51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23400" y="2254613"/>
            <a:ext cx="4002551" cy="735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8" name="Google Shape;408;g37b19ed73f0_0_12"/>
          <p:cNvCxnSpPr/>
          <p:nvPr/>
        </p:nvCxnSpPr>
        <p:spPr>
          <a:xfrm flipH="1">
            <a:off x="9195000" y="4079869"/>
            <a:ext cx="401100" cy="2817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09" name="Google Shape;409;g37b19ed73f0_0_12"/>
          <p:cNvSpPr txBox="1">
            <a:spLocks noGrp="1"/>
          </p:cNvSpPr>
          <p:nvPr>
            <p:ph type="body" idx="1"/>
          </p:nvPr>
        </p:nvSpPr>
        <p:spPr>
          <a:xfrm>
            <a:off x="9726225" y="3382219"/>
            <a:ext cx="2237400" cy="73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>
                <a:solidFill>
                  <a:srgbClr val="0000FF"/>
                </a:solidFill>
              </a:rPr>
              <a:t>second harmonic generation (SHG)</a:t>
            </a:r>
            <a:endParaRPr>
              <a:solidFill>
                <a:srgbClr val="0000FF"/>
              </a:solidFill>
            </a:endParaRPr>
          </a:p>
        </p:txBody>
      </p:sp>
      <p:cxnSp>
        <p:nvCxnSpPr>
          <p:cNvPr id="410" name="Google Shape;410;g37b19ed73f0_0_12"/>
          <p:cNvCxnSpPr/>
          <p:nvPr/>
        </p:nvCxnSpPr>
        <p:spPr>
          <a:xfrm rot="10800000" flipH="1">
            <a:off x="7691100" y="5207669"/>
            <a:ext cx="9000" cy="36900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11" name="Google Shape;411;g37b19ed73f0_0_12"/>
          <p:cNvSpPr txBox="1">
            <a:spLocks noGrp="1"/>
          </p:cNvSpPr>
          <p:nvPr>
            <p:ph type="body" idx="1"/>
          </p:nvPr>
        </p:nvSpPr>
        <p:spPr>
          <a:xfrm>
            <a:off x="6115100" y="5552694"/>
            <a:ext cx="2335800" cy="632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>
                <a:solidFill>
                  <a:srgbClr val="F18F1D"/>
                </a:solidFill>
              </a:rPr>
              <a:t>sum-frequency generation (SFG)</a:t>
            </a:r>
            <a:endParaRPr>
              <a:solidFill>
                <a:srgbClr val="F18F1D"/>
              </a:solidFill>
            </a:endParaRPr>
          </a:p>
        </p:txBody>
      </p:sp>
      <p:cxnSp>
        <p:nvCxnSpPr>
          <p:cNvPr id="412" name="Google Shape;412;g37b19ed73f0_0_12"/>
          <p:cNvCxnSpPr/>
          <p:nvPr/>
        </p:nvCxnSpPr>
        <p:spPr>
          <a:xfrm>
            <a:off x="10675600" y="4206869"/>
            <a:ext cx="138600" cy="2463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4097570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Google Shape;418;g36519a9a012_0_8" title="Screenshot 2025-09-01 at 17.47.19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1334382"/>
            <a:ext cx="6196168" cy="1423550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g36519a9a012_0_8"/>
          <p:cNvSpPr txBox="1">
            <a:spLocks noGrp="1"/>
          </p:cNvSpPr>
          <p:nvPr>
            <p:ph type="title"/>
          </p:nvPr>
        </p:nvSpPr>
        <p:spPr>
          <a:xfrm>
            <a:off x="407368" y="314077"/>
            <a:ext cx="9968700" cy="45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Generation of UV Light</a:t>
            </a:r>
            <a:endParaRPr/>
          </a:p>
        </p:txBody>
      </p:sp>
      <p:sp>
        <p:nvSpPr>
          <p:cNvPr id="420" name="Google Shape;420;g36519a9a012_0_8"/>
          <p:cNvSpPr txBox="1">
            <a:spLocks noGrp="1"/>
          </p:cNvSpPr>
          <p:nvPr>
            <p:ph type="subTitle" idx="2"/>
          </p:nvPr>
        </p:nvSpPr>
        <p:spPr>
          <a:xfrm>
            <a:off x="407368" y="765175"/>
            <a:ext cx="9273600" cy="417600"/>
          </a:xfrm>
          <a:prstGeom prst="rect">
            <a:avLst/>
          </a:prstGeom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Harmonic Generation as a Route to UV - Theory</a:t>
            </a:r>
            <a:endParaRPr/>
          </a:p>
        </p:txBody>
      </p:sp>
      <p:sp>
        <p:nvSpPr>
          <p:cNvPr id="421" name="Google Shape;421;g36519a9a012_0_8"/>
          <p:cNvSpPr txBox="1">
            <a:spLocks noGrp="1"/>
          </p:cNvSpPr>
          <p:nvPr>
            <p:ph type="body" idx="1"/>
          </p:nvPr>
        </p:nvSpPr>
        <p:spPr>
          <a:xfrm>
            <a:off x="155900" y="3080525"/>
            <a:ext cx="11844000" cy="3216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select the frequencies to survive via phase matching.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The SFG field needs to be in phase with the fundamental field, i.e.,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							so that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This condition boils down to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/>
              <a:t>and can be fulfilled by adjusting the angle of the crystals used for generation.</a:t>
            </a:r>
            <a:endParaRPr/>
          </a:p>
        </p:txBody>
      </p:sp>
      <p:sp>
        <p:nvSpPr>
          <p:cNvPr id="422" name="Google Shape;422;g36519a9a012_0_8"/>
          <p:cNvSpPr txBox="1">
            <a:spLocks noGrp="1"/>
          </p:cNvSpPr>
          <p:nvPr>
            <p:ph type="body" idx="1"/>
          </p:nvPr>
        </p:nvSpPr>
        <p:spPr>
          <a:xfrm>
            <a:off x="6030800" y="1297807"/>
            <a:ext cx="5969100" cy="1496700"/>
          </a:xfrm>
          <a:prstGeom prst="rect">
            <a:avLst/>
          </a:prstGeom>
          <a:noFill/>
          <a:ln w="38100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900FF"/>
                </a:solidFill>
              </a:rPr>
              <a:t>Third harmonic generation:  </a:t>
            </a:r>
            <a:endParaRPr>
              <a:solidFill>
                <a:srgbClr val="9900F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1) high          and high fundamental beam intensity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2) SHG (ω → 2ω) + SFG ( ω + 2ω → 3ω)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423" name="Google Shape;423;g36519a9a012_0_8" title="Screenshot 2025-09-01 at 18.08.10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9550" y="1651582"/>
            <a:ext cx="583150" cy="58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g36519a9a012_0_8" title="Screenshot 2025-09-02 at 22.37.40.png"/>
          <p:cNvPicPr preferRelativeResize="0"/>
          <p:nvPr/>
        </p:nvPicPr>
        <p:blipFill rotWithShape="1">
          <a:blip r:embed="rId5">
            <a:alphaModFix/>
          </a:blip>
          <a:srcRect l="6112" t="21771"/>
          <a:stretch/>
        </p:blipFill>
        <p:spPr>
          <a:xfrm>
            <a:off x="553850" y="4427670"/>
            <a:ext cx="2765475" cy="52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g36519a9a012_0_8" title="Screenshot 2025-09-02 at 22.38.41.png"/>
          <p:cNvPicPr preferRelativeResize="0"/>
          <p:nvPr/>
        </p:nvPicPr>
        <p:blipFill rotWithShape="1">
          <a:blip r:embed="rId6">
            <a:alphaModFix/>
          </a:blip>
          <a:srcRect t="15139"/>
          <a:stretch/>
        </p:blipFill>
        <p:spPr>
          <a:xfrm>
            <a:off x="4355225" y="4427670"/>
            <a:ext cx="3691526" cy="52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g36519a9a012_0_8" title="Screenshot 2025-09-02 at 23.42.19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14402" y="5254925"/>
            <a:ext cx="2914125" cy="634250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g36519a9a012_0_8"/>
          <p:cNvSpPr txBox="1">
            <a:spLocks noGrp="1"/>
          </p:cNvSpPr>
          <p:nvPr>
            <p:ph type="body" idx="1"/>
          </p:nvPr>
        </p:nvSpPr>
        <p:spPr>
          <a:xfrm>
            <a:off x="3514400" y="1292741"/>
            <a:ext cx="819000" cy="45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>
                <a:solidFill>
                  <a:srgbClr val="0000FF"/>
                </a:solidFill>
              </a:rPr>
              <a:t>SHG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428" name="Google Shape;428;g36519a9a012_0_8"/>
          <p:cNvSpPr txBox="1">
            <a:spLocks noGrp="1"/>
          </p:cNvSpPr>
          <p:nvPr>
            <p:ph type="body" idx="1"/>
          </p:nvPr>
        </p:nvSpPr>
        <p:spPr>
          <a:xfrm>
            <a:off x="2166675" y="2307697"/>
            <a:ext cx="730800" cy="417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>
                <a:solidFill>
                  <a:srgbClr val="F18F1D"/>
                </a:solidFill>
              </a:rPr>
              <a:t>SFG</a:t>
            </a:r>
            <a:endParaRPr>
              <a:solidFill>
                <a:srgbClr val="F18F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215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g37b19ed73f0_0_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5075" y="3165601"/>
            <a:ext cx="5898950" cy="3596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g37b19ed73f0_0_142"/>
          <p:cNvSpPr txBox="1">
            <a:spLocks noGrp="1"/>
          </p:cNvSpPr>
          <p:nvPr>
            <p:ph type="title"/>
          </p:nvPr>
        </p:nvSpPr>
        <p:spPr>
          <a:xfrm>
            <a:off x="407368" y="314077"/>
            <a:ext cx="9968700" cy="45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Generation of UV Light</a:t>
            </a:r>
            <a:endParaRPr/>
          </a:p>
        </p:txBody>
      </p:sp>
      <p:cxnSp>
        <p:nvCxnSpPr>
          <p:cNvPr id="155" name="Google Shape;155;g37b19ed73f0_0_142"/>
          <p:cNvCxnSpPr>
            <a:stCxn id="156" idx="3"/>
          </p:cNvCxnSpPr>
          <p:nvPr/>
        </p:nvCxnSpPr>
        <p:spPr>
          <a:xfrm>
            <a:off x="10002809" y="3764919"/>
            <a:ext cx="561300" cy="429300"/>
          </a:xfrm>
          <a:prstGeom prst="straightConnector1">
            <a:avLst/>
          </a:prstGeom>
          <a:noFill/>
          <a:ln w="3542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6" name="Google Shape;156;g37b19ed73f0_0_142"/>
          <p:cNvSpPr txBox="1"/>
          <p:nvPr/>
        </p:nvSpPr>
        <p:spPr>
          <a:xfrm>
            <a:off x="8870309" y="3571719"/>
            <a:ext cx="11325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00" tIns="85000" rIns="85000" bIns="85000" anchor="t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58">
                <a:solidFill>
                  <a:srgbClr val="0000FF"/>
                </a:solidFill>
              </a:rPr>
              <a:t>first BBO</a:t>
            </a:r>
            <a:endParaRPr sz="1301"/>
          </a:p>
        </p:txBody>
      </p:sp>
      <p:cxnSp>
        <p:nvCxnSpPr>
          <p:cNvPr id="157" name="Google Shape;157;g37b19ed73f0_0_142"/>
          <p:cNvCxnSpPr/>
          <p:nvPr/>
        </p:nvCxnSpPr>
        <p:spPr>
          <a:xfrm>
            <a:off x="8607523" y="4624056"/>
            <a:ext cx="918000" cy="504600"/>
          </a:xfrm>
          <a:prstGeom prst="straightConnector1">
            <a:avLst/>
          </a:prstGeom>
          <a:noFill/>
          <a:ln w="35425" cap="flat" cmpd="sng">
            <a:solidFill>
              <a:srgbClr val="99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8" name="Google Shape;158;g37b19ed73f0_0_142"/>
          <p:cNvSpPr txBox="1"/>
          <p:nvPr/>
        </p:nvSpPr>
        <p:spPr>
          <a:xfrm>
            <a:off x="7090675" y="4358009"/>
            <a:ext cx="1659600" cy="4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00" tIns="85000" rIns="85000" bIns="850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115"/>
              </a:spcAft>
              <a:buNone/>
            </a:pPr>
            <a:r>
              <a:rPr lang="en-US" sz="1858">
                <a:solidFill>
                  <a:srgbClr val="9900FF"/>
                </a:solidFill>
              </a:rPr>
              <a:t>second BBO</a:t>
            </a:r>
            <a:endParaRPr sz="1301"/>
          </a:p>
        </p:txBody>
      </p:sp>
      <p:sp>
        <p:nvSpPr>
          <p:cNvPr id="159" name="Google Shape;159;g37b19ed73f0_0_142"/>
          <p:cNvSpPr txBox="1">
            <a:spLocks noGrp="1"/>
          </p:cNvSpPr>
          <p:nvPr>
            <p:ph type="body" idx="1"/>
          </p:nvPr>
        </p:nvSpPr>
        <p:spPr>
          <a:xfrm>
            <a:off x="240025" y="1341462"/>
            <a:ext cx="3538500" cy="162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</a:rPr>
              <a:t>fundamental beam (700 nm)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FF"/>
                </a:solidFill>
              </a:rPr>
              <a:t>second harmonic (350 nm)</a:t>
            </a:r>
            <a:endParaRPr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900FF"/>
                </a:solidFill>
              </a:rPr>
              <a:t>third harmonic (~233 nm)</a:t>
            </a:r>
            <a:endParaRPr>
              <a:solidFill>
                <a:srgbClr val="9900F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60" name="Google Shape;160;g37b19ed73f0_0_142"/>
          <p:cNvPicPr preferRelativeResize="0"/>
          <p:nvPr/>
        </p:nvPicPr>
        <p:blipFill rotWithShape="1">
          <a:blip r:embed="rId4">
            <a:alphaModFix/>
          </a:blip>
          <a:srcRect t="38512" b="26813"/>
          <a:stretch/>
        </p:blipFill>
        <p:spPr>
          <a:xfrm flipH="1">
            <a:off x="4150725" y="1165287"/>
            <a:ext cx="7607352" cy="19783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1" name="Google Shape;161;g37b19ed73f0_0_142"/>
          <p:cNvCxnSpPr/>
          <p:nvPr/>
        </p:nvCxnSpPr>
        <p:spPr>
          <a:xfrm>
            <a:off x="4283531" y="1893218"/>
            <a:ext cx="0" cy="12558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2" name="Google Shape;162;g37b19ed73f0_0_142"/>
          <p:cNvCxnSpPr/>
          <p:nvPr/>
        </p:nvCxnSpPr>
        <p:spPr>
          <a:xfrm flipH="1">
            <a:off x="4276515" y="1866807"/>
            <a:ext cx="7338600" cy="453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3" name="Google Shape;163;g37b19ed73f0_0_142"/>
          <p:cNvCxnSpPr/>
          <p:nvPr/>
        </p:nvCxnSpPr>
        <p:spPr>
          <a:xfrm flipH="1">
            <a:off x="6682519" y="1903247"/>
            <a:ext cx="4955100" cy="585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4" name="Google Shape;164;g37b19ed73f0_0_142"/>
          <p:cNvCxnSpPr/>
          <p:nvPr/>
        </p:nvCxnSpPr>
        <p:spPr>
          <a:xfrm flipH="1">
            <a:off x="11018225" y="1940681"/>
            <a:ext cx="624300" cy="1500"/>
          </a:xfrm>
          <a:prstGeom prst="straightConnector1">
            <a:avLst/>
          </a:prstGeom>
          <a:noFill/>
          <a:ln w="28575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5" name="Google Shape;165;g37b19ed73f0_0_142"/>
          <p:cNvSpPr txBox="1">
            <a:spLocks noGrp="1"/>
          </p:cNvSpPr>
          <p:nvPr>
            <p:ph type="body" idx="1"/>
          </p:nvPr>
        </p:nvSpPr>
        <p:spPr>
          <a:xfrm>
            <a:off x="10252075" y="2348675"/>
            <a:ext cx="1283700" cy="417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>
                <a:solidFill>
                  <a:srgbClr val="00FF00"/>
                </a:solidFill>
              </a:rPr>
              <a:t>second BBO*</a:t>
            </a:r>
            <a:endParaRPr>
              <a:solidFill>
                <a:srgbClr val="00FF00"/>
              </a:solidFill>
            </a:endParaRPr>
          </a:p>
        </p:txBody>
      </p:sp>
      <p:sp>
        <p:nvSpPr>
          <p:cNvPr id="166" name="Google Shape;166;g37b19ed73f0_0_142"/>
          <p:cNvSpPr txBox="1">
            <a:spLocks noGrp="1"/>
          </p:cNvSpPr>
          <p:nvPr>
            <p:ph type="body" idx="1"/>
          </p:nvPr>
        </p:nvSpPr>
        <p:spPr>
          <a:xfrm>
            <a:off x="5997975" y="2549850"/>
            <a:ext cx="1440900" cy="417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>
                <a:solidFill>
                  <a:srgbClr val="00FF00"/>
                </a:solidFill>
              </a:rPr>
              <a:t>first BBO*</a:t>
            </a:r>
            <a:endParaRPr>
              <a:solidFill>
                <a:srgbClr val="00FF00"/>
              </a:solidFill>
            </a:endParaRPr>
          </a:p>
        </p:txBody>
      </p:sp>
      <p:sp>
        <p:nvSpPr>
          <p:cNvPr id="167" name="Google Shape;167;g37b19ed73f0_0_142"/>
          <p:cNvSpPr txBox="1">
            <a:spLocks noGrp="1"/>
          </p:cNvSpPr>
          <p:nvPr>
            <p:ph type="body" idx="1"/>
          </p:nvPr>
        </p:nvSpPr>
        <p:spPr>
          <a:xfrm>
            <a:off x="7492550" y="2498337"/>
            <a:ext cx="923700" cy="417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>
                <a:solidFill>
                  <a:srgbClr val="00FF00"/>
                </a:solidFill>
              </a:rPr>
              <a:t>HWP</a:t>
            </a:r>
            <a:endParaRPr>
              <a:solidFill>
                <a:srgbClr val="00FF00"/>
              </a:solidFill>
            </a:endParaRPr>
          </a:p>
        </p:txBody>
      </p:sp>
      <p:sp>
        <p:nvSpPr>
          <p:cNvPr id="168" name="Google Shape;168;g37b19ed73f0_0_142"/>
          <p:cNvSpPr txBox="1">
            <a:spLocks noGrp="1"/>
          </p:cNvSpPr>
          <p:nvPr>
            <p:ph type="body" idx="1"/>
          </p:nvPr>
        </p:nvSpPr>
        <p:spPr>
          <a:xfrm>
            <a:off x="8469925" y="2411925"/>
            <a:ext cx="1093500" cy="59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>
                <a:solidFill>
                  <a:srgbClr val="00FF00"/>
                </a:solidFill>
              </a:rPr>
              <a:t>calcite plate</a:t>
            </a:r>
            <a:endParaRPr>
              <a:solidFill>
                <a:srgbClr val="00FF00"/>
              </a:solidFill>
            </a:endParaRPr>
          </a:p>
        </p:txBody>
      </p:sp>
      <p:sp>
        <p:nvSpPr>
          <p:cNvPr id="169" name="Google Shape;169;g37b19ed73f0_0_142"/>
          <p:cNvSpPr txBox="1">
            <a:spLocks noGrp="1"/>
          </p:cNvSpPr>
          <p:nvPr>
            <p:ph type="body" idx="1"/>
          </p:nvPr>
        </p:nvSpPr>
        <p:spPr>
          <a:xfrm>
            <a:off x="240025" y="2835200"/>
            <a:ext cx="4734300" cy="417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2"/>
                </a:solidFill>
              </a:rPr>
              <a:t>*BBO ≡ Beta-Barium Borate </a:t>
            </a:r>
            <a:endParaRPr sz="13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rgbClr val="38761D"/>
              </a:solidFill>
            </a:endParaRPr>
          </a:p>
        </p:txBody>
      </p:sp>
      <p:sp>
        <p:nvSpPr>
          <p:cNvPr id="170" name="Google Shape;170;g37b19ed73f0_0_142"/>
          <p:cNvSpPr txBox="1">
            <a:spLocks noGrp="1"/>
          </p:cNvSpPr>
          <p:nvPr>
            <p:ph type="subTitle" idx="2"/>
          </p:nvPr>
        </p:nvSpPr>
        <p:spPr>
          <a:xfrm>
            <a:off x="407377" y="765274"/>
            <a:ext cx="11376600" cy="360300"/>
          </a:xfrm>
          <a:prstGeom prst="rect">
            <a:avLst/>
          </a:prstGeom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Harmonic Generation as a Route to UV - Cascaded Approach Experimental Setup and Results </a:t>
            </a:r>
            <a:endParaRPr/>
          </a:p>
        </p:txBody>
      </p:sp>
      <p:pic>
        <p:nvPicPr>
          <p:cNvPr id="171" name="Google Shape;171;g37b19ed73f0_0_1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3405200"/>
            <a:ext cx="5542181" cy="33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Google Shape;434;g365181e1f74_0_7"/>
          <p:cNvPicPr preferRelativeResize="0"/>
          <p:nvPr/>
        </p:nvPicPr>
        <p:blipFill rotWithShape="1">
          <a:blip r:embed="rId3">
            <a:alphaModFix/>
          </a:blip>
          <a:srcRect t="12640"/>
          <a:stretch/>
        </p:blipFill>
        <p:spPr>
          <a:xfrm>
            <a:off x="4906096" y="1779054"/>
            <a:ext cx="5696927" cy="3732649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g365181e1f74_0_7"/>
          <p:cNvSpPr txBox="1">
            <a:spLocks noGrp="1"/>
          </p:cNvSpPr>
          <p:nvPr>
            <p:ph type="title"/>
          </p:nvPr>
        </p:nvSpPr>
        <p:spPr>
          <a:xfrm>
            <a:off x="407368" y="314077"/>
            <a:ext cx="9968700" cy="45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Generation of UV Light</a:t>
            </a:r>
            <a:endParaRPr/>
          </a:p>
        </p:txBody>
      </p:sp>
      <p:sp>
        <p:nvSpPr>
          <p:cNvPr id="436" name="Google Shape;436;g365181e1f74_0_7"/>
          <p:cNvSpPr txBox="1">
            <a:spLocks noGrp="1"/>
          </p:cNvSpPr>
          <p:nvPr>
            <p:ph type="subTitle" idx="2"/>
          </p:nvPr>
        </p:nvSpPr>
        <p:spPr>
          <a:xfrm>
            <a:off x="407368" y="765175"/>
            <a:ext cx="9273600" cy="417600"/>
          </a:xfrm>
          <a:prstGeom prst="rect">
            <a:avLst/>
          </a:prstGeom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Harmonic Generation as a Route to UV - Experimental Setup with Delay Stage</a:t>
            </a:r>
            <a:endParaRPr/>
          </a:p>
        </p:txBody>
      </p:sp>
      <p:cxnSp>
        <p:nvCxnSpPr>
          <p:cNvPr id="437" name="Google Shape;437;g365181e1f74_0_7"/>
          <p:cNvCxnSpPr/>
          <p:nvPr/>
        </p:nvCxnSpPr>
        <p:spPr>
          <a:xfrm flipH="1">
            <a:off x="10022571" y="3830266"/>
            <a:ext cx="15300" cy="15561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8" name="Google Shape;438;g365181e1f74_0_7"/>
          <p:cNvCxnSpPr/>
          <p:nvPr/>
        </p:nvCxnSpPr>
        <p:spPr>
          <a:xfrm rot="10800000">
            <a:off x="8235461" y="3785885"/>
            <a:ext cx="1787100" cy="444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9" name="Google Shape;439;g365181e1f74_0_7"/>
          <p:cNvCxnSpPr/>
          <p:nvPr/>
        </p:nvCxnSpPr>
        <p:spPr>
          <a:xfrm rot="10800000">
            <a:off x="6747696" y="5119329"/>
            <a:ext cx="1832400" cy="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0" name="Google Shape;440;g365181e1f74_0_7"/>
          <p:cNvCxnSpPr/>
          <p:nvPr/>
        </p:nvCxnSpPr>
        <p:spPr>
          <a:xfrm flipH="1">
            <a:off x="5232896" y="3807316"/>
            <a:ext cx="624300" cy="1500"/>
          </a:xfrm>
          <a:prstGeom prst="straightConnector1">
            <a:avLst/>
          </a:prstGeom>
          <a:noFill/>
          <a:ln w="28575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1" name="Google Shape;441;g365181e1f74_0_7"/>
          <p:cNvCxnSpPr/>
          <p:nvPr/>
        </p:nvCxnSpPr>
        <p:spPr>
          <a:xfrm>
            <a:off x="8053971" y="2307179"/>
            <a:ext cx="181500" cy="14877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2" name="Google Shape;442;g365181e1f74_0_7"/>
          <p:cNvCxnSpPr/>
          <p:nvPr/>
        </p:nvCxnSpPr>
        <p:spPr>
          <a:xfrm rot="10800000">
            <a:off x="7545899" y="2279885"/>
            <a:ext cx="503400" cy="546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3" name="Google Shape;443;g365181e1f74_0_7"/>
          <p:cNvCxnSpPr/>
          <p:nvPr/>
        </p:nvCxnSpPr>
        <p:spPr>
          <a:xfrm flipH="1">
            <a:off x="7527896" y="2279866"/>
            <a:ext cx="18000" cy="15060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4" name="Google Shape;444;g365181e1f74_0_7"/>
          <p:cNvCxnSpPr/>
          <p:nvPr/>
        </p:nvCxnSpPr>
        <p:spPr>
          <a:xfrm rot="10800000">
            <a:off x="5232886" y="3731285"/>
            <a:ext cx="2313000" cy="366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5" name="Google Shape;445;g365181e1f74_0_7"/>
          <p:cNvCxnSpPr/>
          <p:nvPr/>
        </p:nvCxnSpPr>
        <p:spPr>
          <a:xfrm flipH="1">
            <a:off x="8580025" y="3822100"/>
            <a:ext cx="27300" cy="13152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6" name="Google Shape;446;g365181e1f74_0_7"/>
          <p:cNvCxnSpPr/>
          <p:nvPr/>
        </p:nvCxnSpPr>
        <p:spPr>
          <a:xfrm flipH="1">
            <a:off x="6754871" y="3794904"/>
            <a:ext cx="36300" cy="13425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7" name="Google Shape;447;g365181e1f74_0_7"/>
          <p:cNvCxnSpPr/>
          <p:nvPr/>
        </p:nvCxnSpPr>
        <p:spPr>
          <a:xfrm rot="10800000">
            <a:off x="5250971" y="3758514"/>
            <a:ext cx="1540200" cy="360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8" name="Google Shape;448;g365181e1f74_0_7"/>
          <p:cNvCxnSpPr>
            <a:stCxn id="449" idx="3"/>
          </p:cNvCxnSpPr>
          <p:nvPr/>
        </p:nvCxnSpPr>
        <p:spPr>
          <a:xfrm rot="10800000" flipH="1">
            <a:off x="4368096" y="4536616"/>
            <a:ext cx="697500" cy="246900"/>
          </a:xfrm>
          <a:prstGeom prst="straightConnector1">
            <a:avLst/>
          </a:prstGeom>
          <a:noFill/>
          <a:ln w="28575" cap="flat" cmpd="sng">
            <a:solidFill>
              <a:srgbClr val="38761D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50" name="Google Shape;450;g365181e1f74_0_7"/>
          <p:cNvCxnSpPr/>
          <p:nvPr/>
        </p:nvCxnSpPr>
        <p:spPr>
          <a:xfrm rot="10800000" flipH="1">
            <a:off x="4996896" y="3985054"/>
            <a:ext cx="926100" cy="1977900"/>
          </a:xfrm>
          <a:prstGeom prst="straightConnector1">
            <a:avLst/>
          </a:prstGeom>
          <a:noFill/>
          <a:ln w="28575" cap="flat" cmpd="sng">
            <a:solidFill>
              <a:srgbClr val="38761D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51" name="Google Shape;451;g365181e1f74_0_7"/>
          <p:cNvCxnSpPr/>
          <p:nvPr/>
        </p:nvCxnSpPr>
        <p:spPr>
          <a:xfrm flipH="1">
            <a:off x="8386200" y="1579250"/>
            <a:ext cx="2382300" cy="1304400"/>
          </a:xfrm>
          <a:prstGeom prst="straightConnector1">
            <a:avLst/>
          </a:prstGeom>
          <a:noFill/>
          <a:ln w="28575" cap="flat" cmpd="sng">
            <a:solidFill>
              <a:srgbClr val="38761D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52" name="Google Shape;452;g365181e1f74_0_7"/>
          <p:cNvCxnSpPr/>
          <p:nvPr/>
        </p:nvCxnSpPr>
        <p:spPr>
          <a:xfrm rot="10800000">
            <a:off x="9626546" y="4031966"/>
            <a:ext cx="1307700" cy="2009400"/>
          </a:xfrm>
          <a:prstGeom prst="straightConnector1">
            <a:avLst/>
          </a:prstGeom>
          <a:noFill/>
          <a:ln w="28575" cap="flat" cmpd="sng">
            <a:solidFill>
              <a:srgbClr val="38761D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49" name="Google Shape;449;g365181e1f74_0_7"/>
          <p:cNvSpPr txBox="1">
            <a:spLocks noGrp="1"/>
          </p:cNvSpPr>
          <p:nvPr>
            <p:ph type="body" idx="1"/>
          </p:nvPr>
        </p:nvSpPr>
        <p:spPr>
          <a:xfrm>
            <a:off x="2626296" y="4574716"/>
            <a:ext cx="1741800" cy="417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>
                <a:solidFill>
                  <a:srgbClr val="38761D"/>
                </a:solidFill>
              </a:rPr>
              <a:t>spectrometer</a:t>
            </a:r>
            <a:endParaRPr>
              <a:solidFill>
                <a:srgbClr val="38761D"/>
              </a:solidFill>
            </a:endParaRPr>
          </a:p>
        </p:txBody>
      </p:sp>
      <p:sp>
        <p:nvSpPr>
          <p:cNvPr id="453" name="Google Shape;453;g365181e1f74_0_7"/>
          <p:cNvSpPr txBox="1">
            <a:spLocks noGrp="1"/>
          </p:cNvSpPr>
          <p:nvPr>
            <p:ph type="body" idx="1"/>
          </p:nvPr>
        </p:nvSpPr>
        <p:spPr>
          <a:xfrm>
            <a:off x="3491104" y="5903979"/>
            <a:ext cx="1741800" cy="417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>
                <a:solidFill>
                  <a:srgbClr val="38761D"/>
                </a:solidFill>
              </a:rPr>
              <a:t>second BBO</a:t>
            </a:r>
            <a:endParaRPr>
              <a:solidFill>
                <a:srgbClr val="38761D"/>
              </a:solidFill>
            </a:endParaRPr>
          </a:p>
        </p:txBody>
      </p:sp>
      <p:sp>
        <p:nvSpPr>
          <p:cNvPr id="454" name="Google Shape;454;g365181e1f74_0_7"/>
          <p:cNvSpPr txBox="1">
            <a:spLocks noGrp="1"/>
          </p:cNvSpPr>
          <p:nvPr>
            <p:ph type="body" idx="1"/>
          </p:nvPr>
        </p:nvSpPr>
        <p:spPr>
          <a:xfrm>
            <a:off x="10432046" y="6041379"/>
            <a:ext cx="1404600" cy="417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>
                <a:solidFill>
                  <a:srgbClr val="38761D"/>
                </a:solidFill>
              </a:rPr>
              <a:t>first BBO</a:t>
            </a:r>
            <a:endParaRPr>
              <a:solidFill>
                <a:srgbClr val="38761D"/>
              </a:solidFill>
            </a:endParaRPr>
          </a:p>
        </p:txBody>
      </p:sp>
      <p:sp>
        <p:nvSpPr>
          <p:cNvPr id="455" name="Google Shape;455;g365181e1f74_0_7"/>
          <p:cNvSpPr txBox="1">
            <a:spLocks noGrp="1"/>
          </p:cNvSpPr>
          <p:nvPr>
            <p:ph type="body" idx="1"/>
          </p:nvPr>
        </p:nvSpPr>
        <p:spPr>
          <a:xfrm>
            <a:off x="10768511" y="1293741"/>
            <a:ext cx="923700" cy="417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>
                <a:solidFill>
                  <a:srgbClr val="38761D"/>
                </a:solidFill>
              </a:rPr>
              <a:t>HWP</a:t>
            </a:r>
            <a:endParaRPr>
              <a:solidFill>
                <a:srgbClr val="38761D"/>
              </a:solidFill>
            </a:endParaRPr>
          </a:p>
        </p:txBody>
      </p:sp>
      <p:sp>
        <p:nvSpPr>
          <p:cNvPr id="456" name="Google Shape;456;g365181e1f74_0_7"/>
          <p:cNvSpPr txBox="1">
            <a:spLocks noGrp="1"/>
          </p:cNvSpPr>
          <p:nvPr>
            <p:ph type="body" idx="1"/>
          </p:nvPr>
        </p:nvSpPr>
        <p:spPr>
          <a:xfrm>
            <a:off x="6883646" y="5511816"/>
            <a:ext cx="1741800" cy="59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>
                <a:solidFill>
                  <a:srgbClr val="F18F1D"/>
                </a:solidFill>
              </a:rPr>
              <a:t>delay stage</a:t>
            </a:r>
            <a:endParaRPr>
              <a:solidFill>
                <a:srgbClr val="F18F1D"/>
              </a:solidFill>
            </a:endParaRPr>
          </a:p>
        </p:txBody>
      </p:sp>
      <p:sp>
        <p:nvSpPr>
          <p:cNvPr id="457" name="Google Shape;457;g365181e1f74_0_7"/>
          <p:cNvSpPr/>
          <p:nvPr/>
        </p:nvSpPr>
        <p:spPr>
          <a:xfrm>
            <a:off x="5976546" y="4627329"/>
            <a:ext cx="263100" cy="818700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 cap="flat" cmpd="sng">
            <a:solidFill>
              <a:srgbClr val="F18F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g365181e1f74_0_7"/>
          <p:cNvSpPr/>
          <p:nvPr/>
        </p:nvSpPr>
        <p:spPr>
          <a:xfrm>
            <a:off x="6239646" y="4484329"/>
            <a:ext cx="2839500" cy="1027500"/>
          </a:xfrm>
          <a:prstGeom prst="rect">
            <a:avLst/>
          </a:prstGeom>
          <a:noFill/>
          <a:ln w="38100" cap="flat" cmpd="sng">
            <a:solidFill>
              <a:srgbClr val="F18F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g365181e1f74_0_7"/>
          <p:cNvSpPr txBox="1">
            <a:spLocks noGrp="1"/>
          </p:cNvSpPr>
          <p:nvPr>
            <p:ph type="body" idx="1"/>
          </p:nvPr>
        </p:nvSpPr>
        <p:spPr>
          <a:xfrm>
            <a:off x="240025" y="2062538"/>
            <a:ext cx="3538500" cy="162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</a:rPr>
              <a:t>fundamental beam (800 nm)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FF"/>
                </a:solidFill>
              </a:rPr>
              <a:t>second harmonic (400 nm)</a:t>
            </a:r>
            <a:endParaRPr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900FF"/>
                </a:solidFill>
              </a:rPr>
              <a:t>third harmonic (~267 nm)</a:t>
            </a:r>
            <a:endParaRPr>
              <a:solidFill>
                <a:srgbClr val="9900F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  <p:cxnSp>
        <p:nvCxnSpPr>
          <p:cNvPr id="460" name="Google Shape;460;g365181e1f74_0_7"/>
          <p:cNvCxnSpPr/>
          <p:nvPr/>
        </p:nvCxnSpPr>
        <p:spPr>
          <a:xfrm rot="10800000">
            <a:off x="8625450" y="3830275"/>
            <a:ext cx="843600" cy="282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1" name="Google Shape;461;g365181e1f74_0_7"/>
          <p:cNvCxnSpPr>
            <a:stCxn id="462" idx="1"/>
          </p:cNvCxnSpPr>
          <p:nvPr/>
        </p:nvCxnSpPr>
        <p:spPr>
          <a:xfrm flipH="1">
            <a:off x="8905025" y="2871660"/>
            <a:ext cx="2014200" cy="483300"/>
          </a:xfrm>
          <a:prstGeom prst="straightConnector1">
            <a:avLst/>
          </a:prstGeom>
          <a:noFill/>
          <a:ln w="28575" cap="flat" cmpd="sng">
            <a:solidFill>
              <a:srgbClr val="38761D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63" name="Google Shape;463;g365181e1f74_0_7"/>
          <p:cNvCxnSpPr>
            <a:stCxn id="462" idx="1"/>
          </p:cNvCxnSpPr>
          <p:nvPr/>
        </p:nvCxnSpPr>
        <p:spPr>
          <a:xfrm flipH="1">
            <a:off x="7053725" y="2871660"/>
            <a:ext cx="3865500" cy="507600"/>
          </a:xfrm>
          <a:prstGeom prst="straightConnector1">
            <a:avLst/>
          </a:prstGeom>
          <a:noFill/>
          <a:ln w="28575" cap="flat" cmpd="sng">
            <a:solidFill>
              <a:srgbClr val="38761D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62" name="Google Shape;462;g365181e1f74_0_7"/>
          <p:cNvSpPr txBox="1">
            <a:spLocks noGrp="1"/>
          </p:cNvSpPr>
          <p:nvPr>
            <p:ph type="body" idx="1"/>
          </p:nvPr>
        </p:nvSpPr>
        <p:spPr>
          <a:xfrm>
            <a:off x="10919225" y="2462310"/>
            <a:ext cx="1131600" cy="818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>
                <a:solidFill>
                  <a:srgbClr val="38761D"/>
                </a:solidFill>
              </a:rPr>
              <a:t>dichroic mirrors</a:t>
            </a:r>
            <a:endParaRPr>
              <a:solidFill>
                <a:srgbClr val="3876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936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37a253775db_1_7"/>
          <p:cNvSpPr txBox="1">
            <a:spLocks noGrp="1"/>
          </p:cNvSpPr>
          <p:nvPr>
            <p:ph type="title"/>
          </p:nvPr>
        </p:nvSpPr>
        <p:spPr>
          <a:xfrm>
            <a:off x="407368" y="314077"/>
            <a:ext cx="9968700" cy="45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Generation of UV Light</a:t>
            </a:r>
            <a:endParaRPr/>
          </a:p>
        </p:txBody>
      </p:sp>
      <p:sp>
        <p:nvSpPr>
          <p:cNvPr id="470" name="Google Shape;470;g37a253775db_1_7"/>
          <p:cNvSpPr txBox="1">
            <a:spLocks noGrp="1"/>
          </p:cNvSpPr>
          <p:nvPr>
            <p:ph type="subTitle" idx="2"/>
          </p:nvPr>
        </p:nvSpPr>
        <p:spPr>
          <a:xfrm>
            <a:off x="407368" y="765175"/>
            <a:ext cx="9273600" cy="417600"/>
          </a:xfrm>
          <a:prstGeom prst="rect">
            <a:avLst/>
          </a:prstGeom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Resonant Dispersive Wave (RDW) Emission: Towards Tunable UV - Theory</a:t>
            </a:r>
            <a:endParaRPr/>
          </a:p>
        </p:txBody>
      </p:sp>
      <p:sp>
        <p:nvSpPr>
          <p:cNvPr id="471" name="Google Shape;471;g37a253775db_1_7"/>
          <p:cNvSpPr txBox="1">
            <a:spLocks noGrp="1"/>
          </p:cNvSpPr>
          <p:nvPr>
            <p:ph type="body" idx="1"/>
          </p:nvPr>
        </p:nvSpPr>
        <p:spPr>
          <a:xfrm>
            <a:off x="6194325" y="2004250"/>
            <a:ext cx="5724000" cy="4276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Because of nonlinear effects, the spectrum broadens and there is dispersion which are compensated by the chirped mirrors outside.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In RDW, rather than using chirped mirrors to compensate for the dispersion, we configure the system so that the compensation happens inside the waveguide.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472" name="Google Shape;472;g37a253775db_1_7" title="Screenshot 2025-09-02 at 13.54.29.png"/>
          <p:cNvPicPr preferRelativeResize="0"/>
          <p:nvPr/>
        </p:nvPicPr>
        <p:blipFill rotWithShape="1">
          <a:blip r:embed="rId3">
            <a:alphaModFix/>
          </a:blip>
          <a:srcRect l="5150" t="1999"/>
          <a:stretch/>
        </p:blipFill>
        <p:spPr>
          <a:xfrm>
            <a:off x="152750" y="1125550"/>
            <a:ext cx="5687800" cy="4863725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g37a253775db_1_7"/>
          <p:cNvSpPr txBox="1">
            <a:spLocks noGrp="1"/>
          </p:cNvSpPr>
          <p:nvPr>
            <p:ph type="body" idx="1"/>
          </p:nvPr>
        </p:nvSpPr>
        <p:spPr>
          <a:xfrm>
            <a:off x="270700" y="6154150"/>
            <a:ext cx="4399800" cy="344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666666"/>
                </a:solidFill>
              </a:rPr>
              <a:t>Travers et al. 2019, Nat. Phot. 13 547 (2019)</a:t>
            </a:r>
            <a:endParaRPr sz="1100">
              <a:solidFill>
                <a:srgbClr val="666666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991119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365181e1f74_0_75"/>
          <p:cNvSpPr txBox="1">
            <a:spLocks noGrp="1"/>
          </p:cNvSpPr>
          <p:nvPr>
            <p:ph type="title"/>
          </p:nvPr>
        </p:nvSpPr>
        <p:spPr>
          <a:xfrm>
            <a:off x="407368" y="314077"/>
            <a:ext cx="9968700" cy="45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Generation of UV Light</a:t>
            </a:r>
            <a:endParaRPr/>
          </a:p>
        </p:txBody>
      </p:sp>
      <p:sp>
        <p:nvSpPr>
          <p:cNvPr id="480" name="Google Shape;480;g365181e1f74_0_75"/>
          <p:cNvSpPr txBox="1">
            <a:spLocks noGrp="1"/>
          </p:cNvSpPr>
          <p:nvPr>
            <p:ph type="subTitle" idx="2"/>
          </p:nvPr>
        </p:nvSpPr>
        <p:spPr>
          <a:xfrm>
            <a:off x="407376" y="765175"/>
            <a:ext cx="10272600" cy="404400"/>
          </a:xfrm>
          <a:prstGeom prst="rect">
            <a:avLst/>
          </a:prstGeom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Resonant Dispersive Wave (RDW) Emission: Towards Tunable UV - Experimental Results</a:t>
            </a:r>
            <a:endParaRPr/>
          </a:p>
        </p:txBody>
      </p:sp>
      <p:pic>
        <p:nvPicPr>
          <p:cNvPr id="481" name="Google Shape;481;g365181e1f74_0_75" title="Screenshot 2025-09-03 at 16.36.29.png"/>
          <p:cNvPicPr preferRelativeResize="0"/>
          <p:nvPr/>
        </p:nvPicPr>
        <p:blipFill rotWithShape="1">
          <a:blip r:embed="rId3">
            <a:alphaModFix/>
          </a:blip>
          <a:srcRect l="2781" t="5213" r="1952" b="5204"/>
          <a:stretch/>
        </p:blipFill>
        <p:spPr>
          <a:xfrm>
            <a:off x="356825" y="1189775"/>
            <a:ext cx="7299625" cy="2079950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g365181e1f74_0_75"/>
          <p:cNvSpPr txBox="1">
            <a:spLocks noGrp="1"/>
          </p:cNvSpPr>
          <p:nvPr>
            <p:ph type="body" idx="1"/>
          </p:nvPr>
        </p:nvSpPr>
        <p:spPr>
          <a:xfrm>
            <a:off x="270700" y="6154150"/>
            <a:ext cx="4399800" cy="344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666666"/>
                </a:solidFill>
              </a:rPr>
              <a:t>Silletti et al. 2025, APL Photon. 10, 026818 (2025)</a:t>
            </a:r>
            <a:endParaRPr sz="1100">
              <a:solidFill>
                <a:srgbClr val="666666"/>
              </a:solidFill>
              <a:highlight>
                <a:srgbClr val="FFFF00"/>
              </a:highlight>
            </a:endParaRPr>
          </a:p>
        </p:txBody>
      </p:sp>
      <p:pic>
        <p:nvPicPr>
          <p:cNvPr id="483" name="Google Shape;483;g365181e1f74_0_75" title="Screenshot 2025-09-04 at 01.22.50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6825" y="3289925"/>
            <a:ext cx="6410800" cy="2761350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g365181e1f74_0_75"/>
          <p:cNvSpPr txBox="1"/>
          <p:nvPr/>
        </p:nvSpPr>
        <p:spPr>
          <a:xfrm>
            <a:off x="6944125" y="4039550"/>
            <a:ext cx="4839900" cy="18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Results: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</a:rPr>
              <a:t>very short pulse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</a:rPr>
              <a:t>easily tuneable across UV unlike the direct or cascaded third harmonic generations! </a:t>
            </a:r>
            <a:endParaRPr sz="20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555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6519a9a012_0_0"/>
          <p:cNvSpPr txBox="1">
            <a:spLocks noGrp="1"/>
          </p:cNvSpPr>
          <p:nvPr>
            <p:ph type="title"/>
          </p:nvPr>
        </p:nvSpPr>
        <p:spPr>
          <a:xfrm>
            <a:off x="407368" y="314077"/>
            <a:ext cx="9968700" cy="45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Ultrafast dynamics in liquid</a:t>
            </a:r>
            <a:endParaRPr dirty="0"/>
          </a:p>
        </p:txBody>
      </p:sp>
      <p:sp>
        <p:nvSpPr>
          <p:cNvPr id="88" name="Google Shape;88;g36519a9a012_0_0"/>
          <p:cNvSpPr txBox="1">
            <a:spLocks noGrp="1"/>
          </p:cNvSpPr>
          <p:nvPr>
            <p:ph type="body" idx="1"/>
          </p:nvPr>
        </p:nvSpPr>
        <p:spPr>
          <a:xfrm>
            <a:off x="408000" y="1088771"/>
            <a:ext cx="11376000" cy="501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Aim:</a:t>
            </a:r>
            <a:r>
              <a:rPr lang="en-US" dirty="0"/>
              <a:t> Studying the effects of the liquid environment on chemical reactions in biological systems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lvl="0" algn="l" rtl="0">
              <a:spcBef>
                <a:spcPts val="1200"/>
              </a:spcBef>
              <a:spcAft>
                <a:spcPts val="0"/>
              </a:spcAft>
              <a:buSzPts val="2000"/>
              <a:buFont typeface="Wingdings" pitchFamily="2" charset="2"/>
              <a:buChar char="v"/>
            </a:pPr>
            <a:r>
              <a:rPr lang="en-US" dirty="0"/>
              <a:t>Hemoglobin &amp; iron tris bipyridine</a:t>
            </a:r>
          </a:p>
          <a:p>
            <a:pPr lvl="0" algn="l" rtl="0">
              <a:spcBef>
                <a:spcPts val="1200"/>
              </a:spcBef>
              <a:spcAft>
                <a:spcPts val="0"/>
              </a:spcAft>
              <a:buSzPts val="2000"/>
              <a:buFont typeface="Wingdings" pitchFamily="2" charset="2"/>
              <a:buChar char="v"/>
            </a:pPr>
            <a:r>
              <a:rPr lang="en-US" dirty="0"/>
              <a:t>Pump-probe spectroscopy</a:t>
            </a:r>
          </a:p>
          <a:p>
            <a:pPr>
              <a:spcBef>
                <a:spcPts val="1200"/>
              </a:spcBef>
              <a:buFont typeface="Wingdings" pitchFamily="2" charset="2"/>
              <a:buChar char="v"/>
            </a:pPr>
            <a:r>
              <a:rPr lang="en-US" dirty="0"/>
              <a:t>Few-fs time resolution</a:t>
            </a:r>
          </a:p>
        </p:txBody>
      </p:sp>
      <p:pic>
        <p:nvPicPr>
          <p:cNvPr id="89" name="Google Shape;89;g36519a9a012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48578" y="1680198"/>
            <a:ext cx="3094890" cy="2624516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g36519a9a012_0_0"/>
          <p:cNvSpPr txBox="1">
            <a:spLocks noGrp="1"/>
          </p:cNvSpPr>
          <p:nvPr>
            <p:ph type="body" idx="1"/>
          </p:nvPr>
        </p:nvSpPr>
        <p:spPr>
          <a:xfrm>
            <a:off x="5386399" y="6099993"/>
            <a:ext cx="3785736" cy="344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6666"/>
                </a:solidFill>
              </a:rPr>
              <a:t>NCBI PubChem, CID 6857601. Retrieved Sept 8, 2025.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F21718DC-E26E-E964-8F7A-DAB8B89F67FD}"/>
              </a:ext>
            </a:extLst>
          </p:cNvPr>
          <p:cNvSpPr txBox="1">
            <a:spLocks/>
          </p:cNvSpPr>
          <p:nvPr/>
        </p:nvSpPr>
        <p:spPr>
          <a:xfrm>
            <a:off x="679034" y="6496392"/>
            <a:ext cx="11264434" cy="2772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sz="1000" dirty="0"/>
              <a:t>|</a:t>
            </a:r>
            <a:r>
              <a:rPr lang="en-US" dirty="0"/>
              <a:t> </a:t>
            </a:r>
            <a:r>
              <a:rPr lang="en-US" sz="1000" dirty="0"/>
              <a:t>Few-femtosecond IR pump-UV probe spectroscopy in liquid phase | İdil Şimşek, 10.09.2025</a:t>
            </a:r>
          </a:p>
        </p:txBody>
      </p:sp>
      <p:pic>
        <p:nvPicPr>
          <p:cNvPr id="10" name="Picture 9" descr="A diagram of a hexagon with a number of hexagons&#10;&#10;AI-generated content may be incorrect.">
            <a:extLst>
              <a:ext uri="{FF2B5EF4-FFF2-40B4-BE49-F238E27FC236}">
                <a16:creationId xmlns:a16="http://schemas.microsoft.com/office/drawing/2014/main" id="{E4EB7702-BAF0-E31A-57DA-A021B27CED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4599" y="3216494"/>
            <a:ext cx="28575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6519a9a012_1_166"/>
          <p:cNvSpPr txBox="1">
            <a:spLocks noGrp="1"/>
          </p:cNvSpPr>
          <p:nvPr>
            <p:ph type="title"/>
          </p:nvPr>
        </p:nvSpPr>
        <p:spPr>
          <a:xfrm>
            <a:off x="407368" y="314077"/>
            <a:ext cx="9968700" cy="45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Liquid Jet</a:t>
            </a:r>
            <a:endParaRPr/>
          </a:p>
        </p:txBody>
      </p:sp>
      <p:sp>
        <p:nvSpPr>
          <p:cNvPr id="201" name="Google Shape;201;g36519a9a012_1_166"/>
          <p:cNvSpPr txBox="1">
            <a:spLocks noGrp="1"/>
          </p:cNvSpPr>
          <p:nvPr>
            <p:ph type="body" idx="1"/>
          </p:nvPr>
        </p:nvSpPr>
        <p:spPr>
          <a:xfrm>
            <a:off x="407981" y="1406425"/>
            <a:ext cx="5502600" cy="501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Advantages:</a:t>
            </a:r>
            <a:endParaRPr b="1"/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Reduced sample damaging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Controlled thickness and size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Long stability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/>
              <a:t>Challenges:</a:t>
            </a:r>
            <a:endParaRPr b="1"/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Clogging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Pressure and temperature conditions</a:t>
            </a:r>
            <a:endParaRPr/>
          </a:p>
        </p:txBody>
      </p:sp>
      <p:sp>
        <p:nvSpPr>
          <p:cNvPr id="202" name="Google Shape;202;g36519a9a012_1_166"/>
          <p:cNvSpPr txBox="1">
            <a:spLocks noGrp="1"/>
          </p:cNvSpPr>
          <p:nvPr>
            <p:ph type="subTitle" idx="2"/>
          </p:nvPr>
        </p:nvSpPr>
        <p:spPr>
          <a:xfrm>
            <a:off x="407368" y="765175"/>
            <a:ext cx="9273600" cy="417600"/>
          </a:xfrm>
          <a:prstGeom prst="rect">
            <a:avLst/>
          </a:prstGeom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Advantages &amp; Challenges</a:t>
            </a:r>
            <a:endParaRPr/>
          </a:p>
        </p:txBody>
      </p:sp>
      <p:pic>
        <p:nvPicPr>
          <p:cNvPr id="203" name="Google Shape;203;g36519a9a012_1_166"/>
          <p:cNvPicPr preferRelativeResize="0"/>
          <p:nvPr/>
        </p:nvPicPr>
        <p:blipFill rotWithShape="1">
          <a:blip r:embed="rId3">
            <a:alphaModFix/>
          </a:blip>
          <a:srcRect l="21147" t="8932" r="17645" b="26944"/>
          <a:stretch/>
        </p:blipFill>
        <p:spPr>
          <a:xfrm>
            <a:off x="8528191" y="1912963"/>
            <a:ext cx="2861510" cy="3997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g36519a9a012_1_166"/>
          <p:cNvPicPr preferRelativeResize="0"/>
          <p:nvPr/>
        </p:nvPicPr>
        <p:blipFill rotWithShape="1">
          <a:blip r:embed="rId4">
            <a:alphaModFix/>
          </a:blip>
          <a:srcRect l="24773" t="6906" r="35677" b="51659"/>
          <a:stretch/>
        </p:blipFill>
        <p:spPr>
          <a:xfrm>
            <a:off x="5333525" y="1912962"/>
            <a:ext cx="2861510" cy="399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7a253775db_2_83"/>
          <p:cNvSpPr txBox="1">
            <a:spLocks noGrp="1"/>
          </p:cNvSpPr>
          <p:nvPr>
            <p:ph type="title"/>
          </p:nvPr>
        </p:nvSpPr>
        <p:spPr>
          <a:xfrm>
            <a:off x="407368" y="314077"/>
            <a:ext cx="9968700" cy="45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Liquid Jet</a:t>
            </a:r>
            <a:endParaRPr/>
          </a:p>
        </p:txBody>
      </p:sp>
      <p:sp>
        <p:nvSpPr>
          <p:cNvPr id="190" name="Google Shape;190;g37a253775db_2_83"/>
          <p:cNvSpPr txBox="1">
            <a:spLocks noGrp="1"/>
          </p:cNvSpPr>
          <p:nvPr>
            <p:ph type="body" idx="1"/>
          </p:nvPr>
        </p:nvSpPr>
        <p:spPr>
          <a:xfrm>
            <a:off x="407981" y="1406425"/>
            <a:ext cx="5502600" cy="501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Aim: </a:t>
            </a:r>
            <a:r>
              <a:rPr lang="en-US"/>
              <a:t>understand the properties of aqueous solutions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/>
              <a:t>Sample:</a:t>
            </a:r>
            <a:r>
              <a:rPr lang="en-US"/>
              <a:t>  Water &amp; [Fe(bpy)</a:t>
            </a:r>
            <a:r>
              <a:rPr lang="en-US" baseline="-25000"/>
              <a:t>3</a:t>
            </a:r>
            <a:r>
              <a:rPr lang="en-US"/>
              <a:t>]</a:t>
            </a:r>
            <a:r>
              <a:rPr lang="en-US" baseline="30000"/>
              <a:t>2+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/>
              <a:t>Requirements:</a:t>
            </a:r>
            <a:endParaRPr b="1"/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In vacuum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Ultrathin</a:t>
            </a:r>
            <a:endParaRPr/>
          </a:p>
        </p:txBody>
      </p:sp>
      <p:sp>
        <p:nvSpPr>
          <p:cNvPr id="191" name="Google Shape;191;g37a253775db_2_83"/>
          <p:cNvSpPr txBox="1">
            <a:spLocks noGrp="1"/>
          </p:cNvSpPr>
          <p:nvPr>
            <p:ph type="subTitle" idx="2"/>
          </p:nvPr>
        </p:nvSpPr>
        <p:spPr>
          <a:xfrm>
            <a:off x="407368" y="765175"/>
            <a:ext cx="9273600" cy="417600"/>
          </a:xfrm>
          <a:prstGeom prst="rect">
            <a:avLst/>
          </a:prstGeom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Introduction</a:t>
            </a:r>
            <a:endParaRPr/>
          </a:p>
        </p:txBody>
      </p:sp>
      <p:pic>
        <p:nvPicPr>
          <p:cNvPr id="192" name="Google Shape;192;g37a253775db_2_83"/>
          <p:cNvPicPr preferRelativeResize="0"/>
          <p:nvPr/>
        </p:nvPicPr>
        <p:blipFill rotWithShape="1">
          <a:blip r:embed="rId3">
            <a:alphaModFix/>
          </a:blip>
          <a:srcRect t="7479" b="4001"/>
          <a:stretch/>
        </p:blipFill>
        <p:spPr>
          <a:xfrm>
            <a:off x="4327575" y="1853038"/>
            <a:ext cx="6472201" cy="4117074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g37a253775db_2_83"/>
          <p:cNvSpPr/>
          <p:nvPr/>
        </p:nvSpPr>
        <p:spPr>
          <a:xfrm>
            <a:off x="6748650" y="2275488"/>
            <a:ext cx="2143200" cy="26988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102;g37a253775db_2_76">
            <a:extLst>
              <a:ext uri="{FF2B5EF4-FFF2-40B4-BE49-F238E27FC236}">
                <a16:creationId xmlns:a16="http://schemas.microsoft.com/office/drawing/2014/main" id="{49211529-78F0-7F2A-D6CC-25E5A3CB2601}"/>
              </a:ext>
            </a:extLst>
          </p:cNvPr>
          <p:cNvSpPr txBox="1">
            <a:spLocks/>
          </p:cNvSpPr>
          <p:nvPr/>
        </p:nvSpPr>
        <p:spPr>
          <a:xfrm>
            <a:off x="6281421" y="5995366"/>
            <a:ext cx="5679936" cy="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15000"/>
              </a:lnSpc>
              <a:buFont typeface="Arial"/>
              <a:buNone/>
            </a:pPr>
            <a:r>
              <a:rPr lang="en-US" sz="1100" dirty="0">
                <a:solidFill>
                  <a:srgbClr val="666666"/>
                </a:solidFill>
              </a:rPr>
              <a:t>Giovannetti et al., Research Square Preprint (2025), DOI: 10.21203/rs.3.rs-6745336/v1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g37a253775db_2_15"/>
          <p:cNvPicPr preferRelativeResize="0"/>
          <p:nvPr/>
        </p:nvPicPr>
        <p:blipFill rotWithShape="1">
          <a:blip r:embed="rId3">
            <a:alphaModFix/>
          </a:blip>
          <a:srcRect l="21150" t="21936" r="17545" b="24219"/>
          <a:stretch/>
        </p:blipFill>
        <p:spPr>
          <a:xfrm>
            <a:off x="3811281" y="1210233"/>
            <a:ext cx="4325695" cy="5065544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g37a253775db_2_15"/>
          <p:cNvSpPr txBox="1">
            <a:spLocks noGrp="1"/>
          </p:cNvSpPr>
          <p:nvPr>
            <p:ph type="title"/>
          </p:nvPr>
        </p:nvSpPr>
        <p:spPr>
          <a:xfrm>
            <a:off x="407368" y="314077"/>
            <a:ext cx="9968700" cy="45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Liquid Jet</a:t>
            </a:r>
            <a:endParaRPr/>
          </a:p>
        </p:txBody>
      </p:sp>
      <p:sp>
        <p:nvSpPr>
          <p:cNvPr id="212" name="Google Shape;212;g37a253775db_2_15"/>
          <p:cNvSpPr txBox="1">
            <a:spLocks noGrp="1"/>
          </p:cNvSpPr>
          <p:nvPr>
            <p:ph type="subTitle" idx="2"/>
          </p:nvPr>
        </p:nvSpPr>
        <p:spPr>
          <a:xfrm>
            <a:off x="407368" y="765175"/>
            <a:ext cx="9273600" cy="417600"/>
          </a:xfrm>
          <a:prstGeom prst="rect">
            <a:avLst/>
          </a:prstGeom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Liquid Jet Stage Setup</a:t>
            </a:r>
            <a:endParaRPr/>
          </a:p>
        </p:txBody>
      </p:sp>
      <p:cxnSp>
        <p:nvCxnSpPr>
          <p:cNvPr id="213" name="Google Shape;213;g37a253775db_2_15"/>
          <p:cNvCxnSpPr/>
          <p:nvPr/>
        </p:nvCxnSpPr>
        <p:spPr>
          <a:xfrm rot="10800000" flipH="1">
            <a:off x="2674666" y="2936269"/>
            <a:ext cx="3047400" cy="635700"/>
          </a:xfrm>
          <a:prstGeom prst="straightConnector1">
            <a:avLst/>
          </a:prstGeom>
          <a:noFill/>
          <a:ln w="27475" cap="flat" cmpd="sng">
            <a:solidFill>
              <a:srgbClr val="00FF0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14" name="Google Shape;214;g37a253775db_2_15"/>
          <p:cNvSpPr txBox="1"/>
          <p:nvPr/>
        </p:nvSpPr>
        <p:spPr>
          <a:xfrm>
            <a:off x="955950" y="3416795"/>
            <a:ext cx="17445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925" tIns="87925" rIns="87925" bIns="879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34" b="1"/>
              <a:t>Conical catcher</a:t>
            </a:r>
            <a:endParaRPr sz="1634"/>
          </a:p>
        </p:txBody>
      </p:sp>
      <p:cxnSp>
        <p:nvCxnSpPr>
          <p:cNvPr id="215" name="Google Shape;215;g37a253775db_2_15"/>
          <p:cNvCxnSpPr>
            <a:stCxn id="216" idx="0"/>
          </p:cNvCxnSpPr>
          <p:nvPr/>
        </p:nvCxnSpPr>
        <p:spPr>
          <a:xfrm rot="10800000" flipH="1">
            <a:off x="2603918" y="3197999"/>
            <a:ext cx="2987400" cy="1740900"/>
          </a:xfrm>
          <a:prstGeom prst="straightConnector1">
            <a:avLst/>
          </a:prstGeom>
          <a:noFill/>
          <a:ln w="27475" cap="flat" cmpd="sng">
            <a:solidFill>
              <a:srgbClr val="00FF0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16" name="Google Shape;216;g37a253775db_2_15"/>
          <p:cNvSpPr txBox="1"/>
          <p:nvPr/>
        </p:nvSpPr>
        <p:spPr>
          <a:xfrm>
            <a:off x="2065568" y="4938899"/>
            <a:ext cx="10767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925" tIns="87925" rIns="87925" bIns="879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34" b="1"/>
              <a:t>Heater</a:t>
            </a:r>
            <a:endParaRPr sz="1634"/>
          </a:p>
        </p:txBody>
      </p:sp>
      <p:cxnSp>
        <p:nvCxnSpPr>
          <p:cNvPr id="217" name="Google Shape;217;g37a253775db_2_15"/>
          <p:cNvCxnSpPr/>
          <p:nvPr/>
        </p:nvCxnSpPr>
        <p:spPr>
          <a:xfrm rot="10800000">
            <a:off x="6376421" y="3684300"/>
            <a:ext cx="3249000" cy="706500"/>
          </a:xfrm>
          <a:prstGeom prst="straightConnector1">
            <a:avLst/>
          </a:prstGeom>
          <a:noFill/>
          <a:ln w="27475" cap="flat" cmpd="sng">
            <a:solidFill>
              <a:srgbClr val="00FF0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18" name="Google Shape;218;g37a253775db_2_15"/>
          <p:cNvSpPr txBox="1"/>
          <p:nvPr/>
        </p:nvSpPr>
        <p:spPr>
          <a:xfrm>
            <a:off x="9625421" y="4066210"/>
            <a:ext cx="17445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925" tIns="87925" rIns="87925" bIns="879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34" b="1"/>
              <a:t>3D stage manipulator</a:t>
            </a:r>
            <a:endParaRPr sz="1634"/>
          </a:p>
        </p:txBody>
      </p:sp>
      <p:cxnSp>
        <p:nvCxnSpPr>
          <p:cNvPr id="219" name="Google Shape;219;g37a253775db_2_15"/>
          <p:cNvCxnSpPr>
            <a:stCxn id="220" idx="1"/>
          </p:cNvCxnSpPr>
          <p:nvPr/>
        </p:nvCxnSpPr>
        <p:spPr>
          <a:xfrm flipH="1">
            <a:off x="5759220" y="1397425"/>
            <a:ext cx="2574600" cy="1295700"/>
          </a:xfrm>
          <a:prstGeom prst="straightConnector1">
            <a:avLst/>
          </a:prstGeom>
          <a:noFill/>
          <a:ln w="27475" cap="flat" cmpd="sng">
            <a:solidFill>
              <a:srgbClr val="00FF0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20" name="Google Shape;220;g37a253775db_2_15"/>
          <p:cNvSpPr txBox="1"/>
          <p:nvPr/>
        </p:nvSpPr>
        <p:spPr>
          <a:xfrm>
            <a:off x="8333820" y="1182775"/>
            <a:ext cx="18909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925" tIns="87925" rIns="87925" bIns="879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34" b="1"/>
              <a:t>Micronit Chip</a:t>
            </a:r>
            <a:endParaRPr sz="1634"/>
          </a:p>
        </p:txBody>
      </p:sp>
      <p:cxnSp>
        <p:nvCxnSpPr>
          <p:cNvPr id="221" name="Google Shape;221;g37a253775db_2_15"/>
          <p:cNvCxnSpPr/>
          <p:nvPr/>
        </p:nvCxnSpPr>
        <p:spPr>
          <a:xfrm rot="10800000">
            <a:off x="3665506" y="2738327"/>
            <a:ext cx="4449300" cy="131100"/>
          </a:xfrm>
          <a:prstGeom prst="straightConnector1">
            <a:avLst/>
          </a:prstGeom>
          <a:noFill/>
          <a:ln w="27475" cap="flat" cmpd="sng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22" name="Google Shape;222;g37a253775db_2_15"/>
          <p:cNvSpPr txBox="1"/>
          <p:nvPr/>
        </p:nvSpPr>
        <p:spPr>
          <a:xfrm>
            <a:off x="1738142" y="2138246"/>
            <a:ext cx="18909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925" tIns="87925" rIns="87925" bIns="879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34" b="1"/>
              <a:t>Flat sheet jet</a:t>
            </a:r>
            <a:endParaRPr sz="1634"/>
          </a:p>
        </p:txBody>
      </p:sp>
      <p:cxnSp>
        <p:nvCxnSpPr>
          <p:cNvPr id="223" name="Google Shape;223;g37a253775db_2_15"/>
          <p:cNvCxnSpPr/>
          <p:nvPr/>
        </p:nvCxnSpPr>
        <p:spPr>
          <a:xfrm>
            <a:off x="3286889" y="2381616"/>
            <a:ext cx="2352600" cy="419100"/>
          </a:xfrm>
          <a:prstGeom prst="straightConnector1">
            <a:avLst/>
          </a:prstGeom>
          <a:noFill/>
          <a:ln w="27475" cap="flat" cmpd="sng">
            <a:solidFill>
              <a:srgbClr val="00FF00"/>
            </a:solidFill>
            <a:prstDash val="solid"/>
            <a:round/>
            <a:headEnd type="none" w="med" len="med"/>
            <a:tailEnd type="stealth" w="med" len="med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g37a253775db_2_35"/>
          <p:cNvPicPr preferRelativeResize="0"/>
          <p:nvPr/>
        </p:nvPicPr>
        <p:blipFill rotWithShape="1">
          <a:blip r:embed="rId3">
            <a:alphaModFix/>
          </a:blip>
          <a:srcRect l="10001" t="19739" r="12286" b="26649"/>
          <a:stretch/>
        </p:blipFill>
        <p:spPr>
          <a:xfrm>
            <a:off x="3911325" y="2085025"/>
            <a:ext cx="1144500" cy="1052700"/>
          </a:xfrm>
          <a:prstGeom prst="ellipse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30" name="Google Shape;230;g37a253775db_2_35"/>
          <p:cNvSpPr/>
          <p:nvPr/>
        </p:nvSpPr>
        <p:spPr>
          <a:xfrm>
            <a:off x="10367675" y="2687600"/>
            <a:ext cx="1224600" cy="7080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g37a253775db_2_35"/>
          <p:cNvSpPr/>
          <p:nvPr/>
        </p:nvSpPr>
        <p:spPr>
          <a:xfrm>
            <a:off x="779275" y="2911825"/>
            <a:ext cx="1224600" cy="7707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2" name="Google Shape;232;g37a253775db_2_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58413" y="4205188"/>
            <a:ext cx="2476500" cy="123825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g37a253775db_2_35"/>
          <p:cNvSpPr/>
          <p:nvPr/>
        </p:nvSpPr>
        <p:spPr>
          <a:xfrm>
            <a:off x="3482600" y="1800925"/>
            <a:ext cx="2001900" cy="16209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g37a253775db_2_35"/>
          <p:cNvSpPr txBox="1">
            <a:spLocks noGrp="1"/>
          </p:cNvSpPr>
          <p:nvPr>
            <p:ph type="title"/>
          </p:nvPr>
        </p:nvSpPr>
        <p:spPr>
          <a:xfrm>
            <a:off x="407368" y="314077"/>
            <a:ext cx="9968700" cy="45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Liquid Jet</a:t>
            </a:r>
            <a:endParaRPr/>
          </a:p>
        </p:txBody>
      </p:sp>
      <p:sp>
        <p:nvSpPr>
          <p:cNvPr id="235" name="Google Shape;235;g37a253775db_2_35"/>
          <p:cNvSpPr txBox="1">
            <a:spLocks noGrp="1"/>
          </p:cNvSpPr>
          <p:nvPr>
            <p:ph type="subTitle" idx="2"/>
          </p:nvPr>
        </p:nvSpPr>
        <p:spPr>
          <a:xfrm>
            <a:off x="407368" y="765175"/>
            <a:ext cx="9273600" cy="417600"/>
          </a:xfrm>
          <a:prstGeom prst="rect">
            <a:avLst/>
          </a:prstGeom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Setup of the Vacuum Chambers</a:t>
            </a:r>
            <a:endParaRPr/>
          </a:p>
        </p:txBody>
      </p:sp>
      <p:cxnSp>
        <p:nvCxnSpPr>
          <p:cNvPr id="236" name="Google Shape;236;g37a253775db_2_35"/>
          <p:cNvCxnSpPr>
            <a:stCxn id="233" idx="2"/>
            <a:endCxn id="237" idx="0"/>
          </p:cNvCxnSpPr>
          <p:nvPr/>
        </p:nvCxnSpPr>
        <p:spPr>
          <a:xfrm>
            <a:off x="4483550" y="3421825"/>
            <a:ext cx="0" cy="770700"/>
          </a:xfrm>
          <a:prstGeom prst="straightConnector1">
            <a:avLst/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37" name="Google Shape;237;g37a253775db_2_35"/>
          <p:cNvSpPr/>
          <p:nvPr/>
        </p:nvSpPr>
        <p:spPr>
          <a:xfrm>
            <a:off x="4122800" y="4192525"/>
            <a:ext cx="721500" cy="11112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g37a253775db_2_35"/>
          <p:cNvSpPr txBox="1"/>
          <p:nvPr/>
        </p:nvSpPr>
        <p:spPr>
          <a:xfrm>
            <a:off x="5490625" y="1752350"/>
            <a:ext cx="1614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/>
              <a:t>Experimental Chamber</a:t>
            </a:r>
            <a:endParaRPr sz="1700"/>
          </a:p>
        </p:txBody>
      </p:sp>
      <p:sp>
        <p:nvSpPr>
          <p:cNvPr id="239" name="Google Shape;239;g37a253775db_2_35"/>
          <p:cNvSpPr txBox="1"/>
          <p:nvPr/>
        </p:nvSpPr>
        <p:spPr>
          <a:xfrm>
            <a:off x="3619175" y="5268850"/>
            <a:ext cx="18051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/>
              <a:t>Catcher Bottle</a:t>
            </a:r>
            <a:endParaRPr sz="1700"/>
          </a:p>
        </p:txBody>
      </p:sp>
      <p:sp>
        <p:nvSpPr>
          <p:cNvPr id="240" name="Google Shape;240;g37a253775db_2_35"/>
          <p:cNvSpPr/>
          <p:nvPr/>
        </p:nvSpPr>
        <p:spPr>
          <a:xfrm>
            <a:off x="4122725" y="4944000"/>
            <a:ext cx="721500" cy="359700"/>
          </a:xfrm>
          <a:prstGeom prst="rect">
            <a:avLst/>
          </a:prstGeom>
          <a:solidFill>
            <a:srgbClr val="CC0000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41" name="Google Shape;241;g37a253775db_2_35"/>
          <p:cNvCxnSpPr>
            <a:stCxn id="231" idx="3"/>
          </p:cNvCxnSpPr>
          <p:nvPr/>
        </p:nvCxnSpPr>
        <p:spPr>
          <a:xfrm rot="10800000" flipH="1">
            <a:off x="2003875" y="3293275"/>
            <a:ext cx="1472700" cy="39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42" name="Google Shape;242;g37a253775db_2_35"/>
          <p:cNvSpPr txBox="1"/>
          <p:nvPr/>
        </p:nvSpPr>
        <p:spPr>
          <a:xfrm>
            <a:off x="779275" y="2935675"/>
            <a:ext cx="12246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/>
              <a:t>HPLC</a:t>
            </a:r>
            <a:endParaRPr sz="1700"/>
          </a:p>
        </p:txBody>
      </p:sp>
      <p:sp>
        <p:nvSpPr>
          <p:cNvPr id="243" name="Google Shape;243;g37a253775db_2_35"/>
          <p:cNvSpPr/>
          <p:nvPr/>
        </p:nvSpPr>
        <p:spPr>
          <a:xfrm>
            <a:off x="3765368" y="1951525"/>
            <a:ext cx="1436400" cy="1319700"/>
          </a:xfrm>
          <a:prstGeom prst="ellipse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g37a253775db_2_35"/>
          <p:cNvSpPr txBox="1"/>
          <p:nvPr/>
        </p:nvSpPr>
        <p:spPr>
          <a:xfrm>
            <a:off x="4115400" y="2419788"/>
            <a:ext cx="1285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chemeClr val="lt1"/>
                </a:solidFill>
              </a:rPr>
              <a:t>Glass Door</a:t>
            </a:r>
            <a:endParaRPr sz="1700">
              <a:solidFill>
                <a:schemeClr val="lt1"/>
              </a:solidFill>
            </a:endParaRPr>
          </a:p>
        </p:txBody>
      </p:sp>
      <p:cxnSp>
        <p:nvCxnSpPr>
          <p:cNvPr id="245" name="Google Shape;245;g37a253775db_2_35"/>
          <p:cNvCxnSpPr/>
          <p:nvPr/>
        </p:nvCxnSpPr>
        <p:spPr>
          <a:xfrm rot="10800000" flipH="1">
            <a:off x="5490625" y="3041288"/>
            <a:ext cx="1037700" cy="6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6" name="Google Shape;246;g37a253775db_2_35"/>
          <p:cNvSpPr/>
          <p:nvPr/>
        </p:nvSpPr>
        <p:spPr>
          <a:xfrm rot="5400000">
            <a:off x="6514525" y="2805950"/>
            <a:ext cx="498900" cy="471300"/>
          </a:xfrm>
          <a:prstGeom prst="triangle">
            <a:avLst>
              <a:gd name="adj" fmla="val 50000"/>
            </a:avLst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g37a253775db_2_35"/>
          <p:cNvSpPr/>
          <p:nvPr/>
        </p:nvSpPr>
        <p:spPr>
          <a:xfrm rot="-5400000">
            <a:off x="6949425" y="2805950"/>
            <a:ext cx="498900" cy="471300"/>
          </a:xfrm>
          <a:prstGeom prst="triangle">
            <a:avLst>
              <a:gd name="adj" fmla="val 50000"/>
            </a:avLst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48" name="Google Shape;248;g37a253775db_2_35"/>
          <p:cNvCxnSpPr/>
          <p:nvPr/>
        </p:nvCxnSpPr>
        <p:spPr>
          <a:xfrm rot="10800000" flipH="1">
            <a:off x="7434525" y="3041288"/>
            <a:ext cx="1037700" cy="6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9" name="Google Shape;249;g37a253775db_2_35"/>
          <p:cNvSpPr txBox="1"/>
          <p:nvPr/>
        </p:nvSpPr>
        <p:spPr>
          <a:xfrm>
            <a:off x="6353000" y="3291050"/>
            <a:ext cx="14364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/>
              <a:t>Gate valve</a:t>
            </a:r>
            <a:endParaRPr sz="1700"/>
          </a:p>
        </p:txBody>
      </p:sp>
      <p:sp>
        <p:nvSpPr>
          <p:cNvPr id="250" name="Google Shape;250;g37a253775db_2_35"/>
          <p:cNvSpPr txBox="1"/>
          <p:nvPr/>
        </p:nvSpPr>
        <p:spPr>
          <a:xfrm>
            <a:off x="8324500" y="5317925"/>
            <a:ext cx="34155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/>
              <a:t>Turbomolecular Pumps</a:t>
            </a:r>
            <a:endParaRPr sz="1700"/>
          </a:p>
        </p:txBody>
      </p:sp>
      <p:sp>
        <p:nvSpPr>
          <p:cNvPr id="251" name="Google Shape;251;g37a253775db_2_35"/>
          <p:cNvSpPr/>
          <p:nvPr/>
        </p:nvSpPr>
        <p:spPr>
          <a:xfrm>
            <a:off x="1015163" y="4497325"/>
            <a:ext cx="721500" cy="11112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g37a253775db_2_35"/>
          <p:cNvSpPr/>
          <p:nvPr/>
        </p:nvSpPr>
        <p:spPr>
          <a:xfrm>
            <a:off x="1015100" y="4669750"/>
            <a:ext cx="721500" cy="938700"/>
          </a:xfrm>
          <a:prstGeom prst="rect">
            <a:avLst/>
          </a:prstGeom>
          <a:solidFill>
            <a:srgbClr val="CC0000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g37a253775db_2_35"/>
          <p:cNvSpPr txBox="1"/>
          <p:nvPr/>
        </p:nvSpPr>
        <p:spPr>
          <a:xfrm>
            <a:off x="779282" y="5608450"/>
            <a:ext cx="14364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/>
              <a:t>Reservoir</a:t>
            </a:r>
            <a:endParaRPr sz="1700"/>
          </a:p>
        </p:txBody>
      </p:sp>
      <p:cxnSp>
        <p:nvCxnSpPr>
          <p:cNvPr id="254" name="Google Shape;254;g37a253775db_2_35"/>
          <p:cNvCxnSpPr>
            <a:stCxn id="251" idx="0"/>
            <a:endCxn id="231" idx="2"/>
          </p:cNvCxnSpPr>
          <p:nvPr/>
        </p:nvCxnSpPr>
        <p:spPr>
          <a:xfrm rot="10800000" flipH="1">
            <a:off x="1375913" y="3682525"/>
            <a:ext cx="15600" cy="8148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</p:spPr>
      </p:cxnSp>
      <p:pic>
        <p:nvPicPr>
          <p:cNvPr id="255" name="Google Shape;255;g37a253775db_2_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09150" y="4156912"/>
            <a:ext cx="2476500" cy="1238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6" name="Google Shape;256;g37a253775db_2_35"/>
          <p:cNvCxnSpPr/>
          <p:nvPr/>
        </p:nvCxnSpPr>
        <p:spPr>
          <a:xfrm>
            <a:off x="4844225" y="4727731"/>
            <a:ext cx="1805100" cy="39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7" name="Google Shape;257;g37a253775db_2_35"/>
          <p:cNvSpPr txBox="1"/>
          <p:nvPr/>
        </p:nvSpPr>
        <p:spPr>
          <a:xfrm>
            <a:off x="6169250" y="5214250"/>
            <a:ext cx="19563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/>
              <a:t>Membrane Pump</a:t>
            </a:r>
            <a:endParaRPr sz="1700"/>
          </a:p>
        </p:txBody>
      </p:sp>
      <p:sp>
        <p:nvSpPr>
          <p:cNvPr id="258" name="Google Shape;258;g37a253775db_2_35"/>
          <p:cNvSpPr txBox="1"/>
          <p:nvPr/>
        </p:nvSpPr>
        <p:spPr>
          <a:xfrm rot="-5400000">
            <a:off x="857350" y="4920043"/>
            <a:ext cx="10377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/>
              <a:t>Sample</a:t>
            </a:r>
            <a:endParaRPr sz="1700"/>
          </a:p>
        </p:txBody>
      </p:sp>
      <p:pic>
        <p:nvPicPr>
          <p:cNvPr id="259" name="Google Shape;259;g37a253775db_2_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7600" y="1592512"/>
            <a:ext cx="2476500" cy="1238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0" name="Google Shape;260;g37a253775db_2_35"/>
          <p:cNvCxnSpPr/>
          <p:nvPr/>
        </p:nvCxnSpPr>
        <p:spPr>
          <a:xfrm rot="10800000" flipH="1">
            <a:off x="1862225" y="2135225"/>
            <a:ext cx="1614300" cy="21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1" name="Google Shape;261;g37a253775db_2_35"/>
          <p:cNvSpPr txBox="1"/>
          <p:nvPr/>
        </p:nvSpPr>
        <p:spPr>
          <a:xfrm>
            <a:off x="413425" y="1303250"/>
            <a:ext cx="19563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/>
              <a:t>Vacuum Pump</a:t>
            </a:r>
            <a:endParaRPr sz="1700"/>
          </a:p>
        </p:txBody>
      </p:sp>
      <p:sp>
        <p:nvSpPr>
          <p:cNvPr id="262" name="Google Shape;262;g37a253775db_2_35"/>
          <p:cNvSpPr/>
          <p:nvPr/>
        </p:nvSpPr>
        <p:spPr>
          <a:xfrm>
            <a:off x="8472225" y="1805450"/>
            <a:ext cx="1224600" cy="16209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63" name="Google Shape;263;g37a253775db_2_35"/>
          <p:cNvCxnSpPr>
            <a:stCxn id="262" idx="2"/>
          </p:cNvCxnSpPr>
          <p:nvPr/>
        </p:nvCxnSpPr>
        <p:spPr>
          <a:xfrm>
            <a:off x="9084525" y="3426350"/>
            <a:ext cx="9000" cy="8715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4" name="Google Shape;264;g37a253775db_2_35"/>
          <p:cNvSpPr txBox="1"/>
          <p:nvPr/>
        </p:nvSpPr>
        <p:spPr>
          <a:xfrm>
            <a:off x="8472225" y="2339975"/>
            <a:ext cx="1224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/>
              <a:t>Extension Chamber</a:t>
            </a:r>
            <a:endParaRPr sz="1700"/>
          </a:p>
        </p:txBody>
      </p:sp>
      <p:cxnSp>
        <p:nvCxnSpPr>
          <p:cNvPr id="265" name="Google Shape;265;g37a253775db_2_35"/>
          <p:cNvCxnSpPr>
            <a:endCxn id="266" idx="1"/>
          </p:cNvCxnSpPr>
          <p:nvPr/>
        </p:nvCxnSpPr>
        <p:spPr>
          <a:xfrm>
            <a:off x="9696850" y="3040101"/>
            <a:ext cx="670800" cy="15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6" name="Google Shape;266;g37a253775db_2_35"/>
          <p:cNvSpPr txBox="1"/>
          <p:nvPr/>
        </p:nvSpPr>
        <p:spPr>
          <a:xfrm>
            <a:off x="10367650" y="2687601"/>
            <a:ext cx="1224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/>
              <a:t>Light Source</a:t>
            </a:r>
            <a:endParaRPr sz="1700"/>
          </a:p>
        </p:txBody>
      </p:sp>
      <p:cxnSp>
        <p:nvCxnSpPr>
          <p:cNvPr id="267" name="Google Shape;267;g37a253775db_2_35"/>
          <p:cNvCxnSpPr>
            <a:stCxn id="230" idx="1"/>
          </p:cNvCxnSpPr>
          <p:nvPr/>
        </p:nvCxnSpPr>
        <p:spPr>
          <a:xfrm rot="10800000">
            <a:off x="5064275" y="3032900"/>
            <a:ext cx="5303400" cy="8700"/>
          </a:xfrm>
          <a:prstGeom prst="straightConnector1">
            <a:avLst/>
          </a:prstGeom>
          <a:noFill/>
          <a:ln w="28575" cap="flat" cmpd="sng">
            <a:solidFill>
              <a:srgbClr val="00FF00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68" name="Google Shape;268;g37a253775db_2_35"/>
          <p:cNvCxnSpPr/>
          <p:nvPr/>
        </p:nvCxnSpPr>
        <p:spPr>
          <a:xfrm flipH="1">
            <a:off x="1758800" y="4811625"/>
            <a:ext cx="2364000" cy="4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med" len="med"/>
            <a:tailEnd type="stealth" w="med" len="med"/>
          </a:ln>
        </p:spPr>
      </p:cxnSp>
      <p:pic>
        <p:nvPicPr>
          <p:cNvPr id="269" name="Google Shape;269;g37a253775db_2_35"/>
          <p:cNvPicPr preferRelativeResize="0"/>
          <p:nvPr/>
        </p:nvPicPr>
        <p:blipFill rotWithShape="1">
          <a:blip r:embed="rId4">
            <a:alphaModFix/>
          </a:blip>
          <a:srcRect r="11652"/>
          <a:stretch/>
        </p:blipFill>
        <p:spPr>
          <a:xfrm>
            <a:off x="9792399" y="4160925"/>
            <a:ext cx="2187925" cy="1238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0" name="Google Shape;270;g37a253775db_2_35"/>
          <p:cNvCxnSpPr/>
          <p:nvPr/>
        </p:nvCxnSpPr>
        <p:spPr>
          <a:xfrm>
            <a:off x="11018500" y="3382075"/>
            <a:ext cx="9000" cy="8715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6519a9a012_1_23"/>
          <p:cNvSpPr txBox="1">
            <a:spLocks noGrp="1"/>
          </p:cNvSpPr>
          <p:nvPr>
            <p:ph type="title"/>
          </p:nvPr>
        </p:nvSpPr>
        <p:spPr>
          <a:xfrm>
            <a:off x="407368" y="314077"/>
            <a:ext cx="9968700" cy="45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Liquid Jet</a:t>
            </a:r>
            <a:endParaRPr/>
          </a:p>
        </p:txBody>
      </p:sp>
      <p:sp>
        <p:nvSpPr>
          <p:cNvPr id="277" name="Google Shape;277;g36519a9a012_1_23"/>
          <p:cNvSpPr txBox="1">
            <a:spLocks noGrp="1"/>
          </p:cNvSpPr>
          <p:nvPr>
            <p:ph type="subTitle" idx="2"/>
          </p:nvPr>
        </p:nvSpPr>
        <p:spPr>
          <a:xfrm>
            <a:off x="407368" y="765175"/>
            <a:ext cx="9273600" cy="417600"/>
          </a:xfrm>
          <a:prstGeom prst="rect">
            <a:avLst/>
          </a:prstGeom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Results: Water</a:t>
            </a:r>
            <a:endParaRPr/>
          </a:p>
        </p:txBody>
      </p:sp>
      <p:pic>
        <p:nvPicPr>
          <p:cNvPr id="279" name="Google Shape;279;g36519a9a012_1_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35175"/>
            <a:ext cx="6455751" cy="2513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g36519a9a012_1_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3848400"/>
            <a:ext cx="6455749" cy="2124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g36519a9a012_1_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92250" y="2370363"/>
            <a:ext cx="4233650" cy="26836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51;g36519a9a012_1_100">
            <a:extLst>
              <a:ext uri="{FF2B5EF4-FFF2-40B4-BE49-F238E27FC236}">
                <a16:creationId xmlns:a16="http://schemas.microsoft.com/office/drawing/2014/main" id="{28D72492-B7CE-0014-B787-A2679B30570A}"/>
              </a:ext>
            </a:extLst>
          </p:cNvPr>
          <p:cNvSpPr txBox="1">
            <a:spLocks/>
          </p:cNvSpPr>
          <p:nvPr/>
        </p:nvSpPr>
        <p:spPr>
          <a:xfrm>
            <a:off x="8600303" y="6180128"/>
            <a:ext cx="3714086" cy="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15000"/>
              </a:lnSpc>
              <a:buFont typeface="Arial"/>
              <a:buNone/>
            </a:pPr>
            <a:r>
              <a:rPr lang="en-US" sz="1100" dirty="0">
                <a:solidFill>
                  <a:srgbClr val="666666"/>
                </a:solidFill>
              </a:rPr>
              <a:t>All data that we plotted is courtesy of FS-ATTO group.</a:t>
            </a:r>
            <a:endParaRPr lang="en-US" sz="1100" dirty="0">
              <a:solidFill>
                <a:srgbClr val="666666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7b1b7cc5a2_0_7"/>
          <p:cNvSpPr txBox="1">
            <a:spLocks noGrp="1"/>
          </p:cNvSpPr>
          <p:nvPr>
            <p:ph type="title"/>
          </p:nvPr>
        </p:nvSpPr>
        <p:spPr>
          <a:xfrm>
            <a:off x="407368" y="314077"/>
            <a:ext cx="9968700" cy="45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Liquid Jet</a:t>
            </a:r>
            <a:endParaRPr/>
          </a:p>
        </p:txBody>
      </p:sp>
      <p:sp>
        <p:nvSpPr>
          <p:cNvPr id="288" name="Google Shape;288;g37b1b7cc5a2_0_7"/>
          <p:cNvSpPr txBox="1">
            <a:spLocks noGrp="1"/>
          </p:cNvSpPr>
          <p:nvPr>
            <p:ph type="subTitle" idx="2"/>
          </p:nvPr>
        </p:nvSpPr>
        <p:spPr>
          <a:xfrm>
            <a:off x="1797532" y="1440500"/>
            <a:ext cx="2541600" cy="417600"/>
          </a:xfrm>
          <a:prstGeom prst="rect">
            <a:avLst/>
          </a:prstGeom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Matlab Script</a:t>
            </a:r>
            <a:endParaRPr/>
          </a:p>
        </p:txBody>
      </p:sp>
      <p:pic>
        <p:nvPicPr>
          <p:cNvPr id="289" name="Google Shape;289;g37b1b7cc5a2_0_7"/>
          <p:cNvPicPr preferRelativeResize="0"/>
          <p:nvPr/>
        </p:nvPicPr>
        <p:blipFill rotWithShape="1">
          <a:blip r:embed="rId3">
            <a:alphaModFix/>
          </a:blip>
          <a:srcRect l="3382" t="7450" r="23555"/>
          <a:stretch/>
        </p:blipFill>
        <p:spPr>
          <a:xfrm>
            <a:off x="407375" y="1932325"/>
            <a:ext cx="5321924" cy="38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g37b1b7cc5a2_0_7"/>
          <p:cNvSpPr/>
          <p:nvPr/>
        </p:nvSpPr>
        <p:spPr>
          <a:xfrm>
            <a:off x="5633895" y="1932333"/>
            <a:ext cx="558900" cy="2330700"/>
          </a:xfrm>
          <a:prstGeom prst="rect">
            <a:avLst/>
          </a:prstGeom>
          <a:solidFill>
            <a:schemeClr val="lt1"/>
          </a:solidFill>
          <a:ln w="100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6800" tIns="96800" rIns="96800" bIns="968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82"/>
          </a:p>
        </p:txBody>
      </p:sp>
      <p:pic>
        <p:nvPicPr>
          <p:cNvPr id="291" name="Google Shape;291;g37b1b7cc5a2_0_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4671" y="1858100"/>
            <a:ext cx="6141327" cy="2390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g37b1b7cc5a2_0_7"/>
          <p:cNvPicPr preferRelativeResize="0"/>
          <p:nvPr/>
        </p:nvPicPr>
        <p:blipFill rotWithShape="1">
          <a:blip r:embed="rId5">
            <a:alphaModFix/>
          </a:blip>
          <a:srcRect t="7278"/>
          <a:stretch/>
        </p:blipFill>
        <p:spPr>
          <a:xfrm>
            <a:off x="5680251" y="3909527"/>
            <a:ext cx="5218610" cy="1592373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g37b1b7cc5a2_0_7"/>
          <p:cNvSpPr txBox="1">
            <a:spLocks noGrp="1"/>
          </p:cNvSpPr>
          <p:nvPr>
            <p:ph type="subTitle" idx="2"/>
          </p:nvPr>
        </p:nvSpPr>
        <p:spPr>
          <a:xfrm>
            <a:off x="7018757" y="1440500"/>
            <a:ext cx="2541600" cy="417600"/>
          </a:xfrm>
          <a:prstGeom prst="rect">
            <a:avLst/>
          </a:prstGeom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Python Script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g36519a9a012_1_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5875" y="1337625"/>
            <a:ext cx="9420225" cy="466725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g36519a9a012_1_36"/>
          <p:cNvSpPr txBox="1">
            <a:spLocks noGrp="1"/>
          </p:cNvSpPr>
          <p:nvPr>
            <p:ph type="title"/>
          </p:nvPr>
        </p:nvSpPr>
        <p:spPr>
          <a:xfrm>
            <a:off x="407368" y="314077"/>
            <a:ext cx="9968700" cy="45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Liquid Jet</a:t>
            </a:r>
            <a:endParaRPr/>
          </a:p>
        </p:txBody>
      </p:sp>
      <p:sp>
        <p:nvSpPr>
          <p:cNvPr id="301" name="Google Shape;301;g36519a9a012_1_36"/>
          <p:cNvSpPr txBox="1">
            <a:spLocks noGrp="1"/>
          </p:cNvSpPr>
          <p:nvPr>
            <p:ph type="subTitle" idx="2"/>
          </p:nvPr>
        </p:nvSpPr>
        <p:spPr>
          <a:xfrm>
            <a:off x="407368" y="765175"/>
            <a:ext cx="9273600" cy="417600"/>
          </a:xfrm>
          <a:prstGeom prst="rect">
            <a:avLst/>
          </a:prstGeom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Results: Water FFT</a:t>
            </a:r>
            <a:endParaRPr/>
          </a:p>
        </p:txBody>
      </p:sp>
      <p:cxnSp>
        <p:nvCxnSpPr>
          <p:cNvPr id="302" name="Google Shape;302;g36519a9a012_1_36"/>
          <p:cNvCxnSpPr/>
          <p:nvPr/>
        </p:nvCxnSpPr>
        <p:spPr>
          <a:xfrm>
            <a:off x="6669046" y="1640115"/>
            <a:ext cx="1200" cy="3670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303" name="Google Shape;303;g36519a9a012_1_36"/>
          <p:cNvCxnSpPr/>
          <p:nvPr/>
        </p:nvCxnSpPr>
        <p:spPr>
          <a:xfrm>
            <a:off x="5731171" y="1640115"/>
            <a:ext cx="1200" cy="3670200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304" name="Google Shape;304;g36519a9a012_1_36"/>
          <p:cNvCxnSpPr/>
          <p:nvPr/>
        </p:nvCxnSpPr>
        <p:spPr>
          <a:xfrm>
            <a:off x="5043551" y="1640115"/>
            <a:ext cx="1200" cy="3670200"/>
          </a:xfrm>
          <a:prstGeom prst="straightConnector1">
            <a:avLst/>
          </a:prstGeom>
          <a:noFill/>
          <a:ln w="38100" cap="flat" cmpd="sng">
            <a:solidFill>
              <a:srgbClr val="00FF00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305" name="Google Shape;305;g36519a9a012_1_36"/>
          <p:cNvCxnSpPr/>
          <p:nvPr/>
        </p:nvCxnSpPr>
        <p:spPr>
          <a:xfrm>
            <a:off x="7717921" y="1640115"/>
            <a:ext cx="1200" cy="3670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6" name="Google Shape;306;g36519a9a012_1_36"/>
          <p:cNvSpPr/>
          <p:nvPr/>
        </p:nvSpPr>
        <p:spPr>
          <a:xfrm>
            <a:off x="6669038" y="1643225"/>
            <a:ext cx="1049100" cy="3667200"/>
          </a:xfrm>
          <a:prstGeom prst="rect">
            <a:avLst/>
          </a:prstGeom>
          <a:solidFill>
            <a:srgbClr val="F4CCCC">
              <a:alpha val="449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351;g36519a9a012_1_100">
            <a:extLst>
              <a:ext uri="{FF2B5EF4-FFF2-40B4-BE49-F238E27FC236}">
                <a16:creationId xmlns:a16="http://schemas.microsoft.com/office/drawing/2014/main" id="{CE09BB05-AF81-0C07-82B8-1C9084DE86F9}"/>
              </a:ext>
            </a:extLst>
          </p:cNvPr>
          <p:cNvSpPr txBox="1">
            <a:spLocks/>
          </p:cNvSpPr>
          <p:nvPr/>
        </p:nvSpPr>
        <p:spPr>
          <a:xfrm>
            <a:off x="8600303" y="6180128"/>
            <a:ext cx="3714086" cy="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15000"/>
              </a:lnSpc>
              <a:buFont typeface="Arial"/>
              <a:buNone/>
            </a:pPr>
            <a:r>
              <a:rPr lang="en-US" sz="1100" dirty="0">
                <a:solidFill>
                  <a:srgbClr val="666666"/>
                </a:solidFill>
              </a:rPr>
              <a:t>All data that we plotted is courtesy of FS-ATTO group.</a:t>
            </a:r>
            <a:endParaRPr lang="en-US" sz="1100" dirty="0">
              <a:solidFill>
                <a:srgbClr val="666666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6519a9a012_1_10"/>
          <p:cNvSpPr txBox="1">
            <a:spLocks noGrp="1"/>
          </p:cNvSpPr>
          <p:nvPr>
            <p:ph type="title"/>
          </p:nvPr>
        </p:nvSpPr>
        <p:spPr>
          <a:xfrm>
            <a:off x="407368" y="237877"/>
            <a:ext cx="9968700" cy="45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Liquid Jet</a:t>
            </a:r>
            <a:endParaRPr/>
          </a:p>
        </p:txBody>
      </p:sp>
      <p:sp>
        <p:nvSpPr>
          <p:cNvPr id="313" name="Google Shape;313;g36519a9a012_1_10"/>
          <p:cNvSpPr txBox="1">
            <a:spLocks noGrp="1"/>
          </p:cNvSpPr>
          <p:nvPr>
            <p:ph type="subTitle" idx="2"/>
          </p:nvPr>
        </p:nvSpPr>
        <p:spPr>
          <a:xfrm>
            <a:off x="407368" y="765175"/>
            <a:ext cx="9273600" cy="417600"/>
          </a:xfrm>
          <a:prstGeom prst="rect">
            <a:avLst/>
          </a:prstGeom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Results: [Fe(bpy)</a:t>
            </a:r>
            <a:r>
              <a:rPr lang="en-US" baseline="-25000"/>
              <a:t>3</a:t>
            </a:r>
            <a:r>
              <a:rPr lang="en-US"/>
              <a:t>]</a:t>
            </a:r>
            <a:r>
              <a:rPr lang="en-US" baseline="30000"/>
              <a:t>2+</a:t>
            </a:r>
            <a:endParaRPr baseline="30000"/>
          </a:p>
        </p:txBody>
      </p:sp>
      <p:pic>
        <p:nvPicPr>
          <p:cNvPr id="315" name="Google Shape;315;g36519a9a012_1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900" y="1287550"/>
            <a:ext cx="6706925" cy="2611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g36519a9a012_1_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6025" y="2123488"/>
            <a:ext cx="4119123" cy="261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g36519a9a012_1_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1900" y="3880500"/>
            <a:ext cx="6706925" cy="22071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51;g36519a9a012_1_100">
            <a:extLst>
              <a:ext uri="{FF2B5EF4-FFF2-40B4-BE49-F238E27FC236}">
                <a16:creationId xmlns:a16="http://schemas.microsoft.com/office/drawing/2014/main" id="{BB31E59D-61B4-E4DC-C0C0-71D644DACF86}"/>
              </a:ext>
            </a:extLst>
          </p:cNvPr>
          <p:cNvSpPr txBox="1">
            <a:spLocks/>
          </p:cNvSpPr>
          <p:nvPr/>
        </p:nvSpPr>
        <p:spPr>
          <a:xfrm>
            <a:off x="8600303" y="6180128"/>
            <a:ext cx="3714086" cy="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15000"/>
              </a:lnSpc>
              <a:buFont typeface="Arial"/>
              <a:buNone/>
            </a:pPr>
            <a:r>
              <a:rPr lang="en-US" sz="1100" dirty="0">
                <a:solidFill>
                  <a:srgbClr val="666666"/>
                </a:solidFill>
              </a:rPr>
              <a:t>All data that we plotted is courtesy of FS-ATTO group.</a:t>
            </a:r>
            <a:endParaRPr lang="en-US" sz="1100" dirty="0">
              <a:solidFill>
                <a:srgbClr val="666666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36519a9a012_1_46"/>
          <p:cNvSpPr txBox="1">
            <a:spLocks noGrp="1"/>
          </p:cNvSpPr>
          <p:nvPr>
            <p:ph type="title"/>
          </p:nvPr>
        </p:nvSpPr>
        <p:spPr>
          <a:xfrm>
            <a:off x="407368" y="237877"/>
            <a:ext cx="9968700" cy="45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Liquid Jet</a:t>
            </a:r>
            <a:endParaRPr/>
          </a:p>
        </p:txBody>
      </p:sp>
      <p:sp>
        <p:nvSpPr>
          <p:cNvPr id="491" name="Google Shape;491;g36519a9a012_1_46"/>
          <p:cNvSpPr txBox="1">
            <a:spLocks noGrp="1"/>
          </p:cNvSpPr>
          <p:nvPr>
            <p:ph type="subTitle" idx="2"/>
          </p:nvPr>
        </p:nvSpPr>
        <p:spPr>
          <a:xfrm>
            <a:off x="407368" y="765175"/>
            <a:ext cx="9273600" cy="417600"/>
          </a:xfrm>
          <a:prstGeom prst="rect">
            <a:avLst/>
          </a:prstGeom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Results: [Fe(bpy)</a:t>
            </a:r>
            <a:r>
              <a:rPr lang="en-US" baseline="-25000"/>
              <a:t>3</a:t>
            </a:r>
            <a:r>
              <a:rPr lang="en-US"/>
              <a:t>]</a:t>
            </a:r>
            <a:r>
              <a:rPr lang="en-US" baseline="30000"/>
              <a:t>2+</a:t>
            </a:r>
            <a:r>
              <a:rPr lang="en-US"/>
              <a:t> FFT</a:t>
            </a:r>
            <a:endParaRPr/>
          </a:p>
        </p:txBody>
      </p:sp>
      <p:pic>
        <p:nvPicPr>
          <p:cNvPr id="492" name="Google Shape;492;g36519a9a012_1_46" title="2D_FFT_LJ_scan1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1000" y="1351000"/>
            <a:ext cx="5893249" cy="47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ADD5C5CF-DB27-6A7C-3773-EFBA095B5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5545"/>
            <a:ext cx="5497452" cy="266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351;g36519a9a012_1_100">
            <a:extLst>
              <a:ext uri="{FF2B5EF4-FFF2-40B4-BE49-F238E27FC236}">
                <a16:creationId xmlns:a16="http://schemas.microsoft.com/office/drawing/2014/main" id="{10F6B42E-042D-1F9F-709A-F67F41911FFA}"/>
              </a:ext>
            </a:extLst>
          </p:cNvPr>
          <p:cNvSpPr txBox="1">
            <a:spLocks/>
          </p:cNvSpPr>
          <p:nvPr/>
        </p:nvSpPr>
        <p:spPr>
          <a:xfrm>
            <a:off x="8600303" y="6180128"/>
            <a:ext cx="3714086" cy="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15000"/>
              </a:lnSpc>
              <a:buFont typeface="Arial"/>
              <a:buNone/>
            </a:pPr>
            <a:r>
              <a:rPr lang="en-US" sz="1100" dirty="0">
                <a:solidFill>
                  <a:srgbClr val="666666"/>
                </a:solidFill>
              </a:rPr>
              <a:t>All data that we plotted is courtesy of FS-ATTO group.</a:t>
            </a:r>
            <a:endParaRPr lang="en-US" sz="1100" dirty="0">
              <a:solidFill>
                <a:srgbClr val="666666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36519a9a012_1_72"/>
          <p:cNvSpPr txBox="1">
            <a:spLocks noGrp="1"/>
          </p:cNvSpPr>
          <p:nvPr>
            <p:ph type="title"/>
          </p:nvPr>
        </p:nvSpPr>
        <p:spPr>
          <a:xfrm>
            <a:off x="407368" y="314077"/>
            <a:ext cx="9968700" cy="45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Flow Cell</a:t>
            </a:r>
            <a:endParaRPr/>
          </a:p>
        </p:txBody>
      </p:sp>
      <p:sp>
        <p:nvSpPr>
          <p:cNvPr id="501" name="Google Shape;501;g36519a9a012_1_72"/>
          <p:cNvSpPr txBox="1">
            <a:spLocks noGrp="1"/>
          </p:cNvSpPr>
          <p:nvPr>
            <p:ph type="subTitle" idx="2"/>
          </p:nvPr>
        </p:nvSpPr>
        <p:spPr>
          <a:xfrm>
            <a:off x="407368" y="765175"/>
            <a:ext cx="9273600" cy="417600"/>
          </a:xfrm>
          <a:prstGeom prst="rect">
            <a:avLst/>
          </a:prstGeom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Results: Water</a:t>
            </a:r>
            <a:endParaRPr/>
          </a:p>
        </p:txBody>
      </p:sp>
      <p:pic>
        <p:nvPicPr>
          <p:cNvPr id="502" name="Google Shape;502;g36519a9a012_1_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2075" y="3409550"/>
            <a:ext cx="5823024" cy="287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g36519a9a012_1_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9675" y="173225"/>
            <a:ext cx="5823025" cy="3181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g36519a9a012_1_72" title="probe_FC_scan10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8000" y="1681655"/>
            <a:ext cx="5491675" cy="349469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351;g36519a9a012_1_100">
            <a:extLst>
              <a:ext uri="{FF2B5EF4-FFF2-40B4-BE49-F238E27FC236}">
                <a16:creationId xmlns:a16="http://schemas.microsoft.com/office/drawing/2014/main" id="{A45A9313-66E7-28F7-D5D0-C2E54877AE92}"/>
              </a:ext>
            </a:extLst>
          </p:cNvPr>
          <p:cNvSpPr txBox="1">
            <a:spLocks/>
          </p:cNvSpPr>
          <p:nvPr/>
        </p:nvSpPr>
        <p:spPr>
          <a:xfrm>
            <a:off x="8600303" y="6180128"/>
            <a:ext cx="3714086" cy="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15000"/>
              </a:lnSpc>
              <a:buFont typeface="Arial"/>
              <a:buNone/>
            </a:pPr>
            <a:r>
              <a:rPr lang="en-US" sz="1100" dirty="0">
                <a:solidFill>
                  <a:srgbClr val="666666"/>
                </a:solidFill>
              </a:rPr>
              <a:t>All data that we plotted is courtesy of FS-ATTO group.</a:t>
            </a:r>
            <a:endParaRPr lang="en-US" sz="1100" dirty="0">
              <a:solidFill>
                <a:srgbClr val="666666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7a253775db_2_76"/>
          <p:cNvSpPr txBox="1">
            <a:spLocks noGrp="1"/>
          </p:cNvSpPr>
          <p:nvPr>
            <p:ph type="title"/>
          </p:nvPr>
        </p:nvSpPr>
        <p:spPr>
          <a:xfrm>
            <a:off x="407368" y="314077"/>
            <a:ext cx="9968700" cy="45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Pump-probe spectroscopy</a:t>
            </a:r>
            <a:endParaRPr dirty="0"/>
          </a:p>
        </p:txBody>
      </p:sp>
      <p:sp>
        <p:nvSpPr>
          <p:cNvPr id="99" name="Google Shape;99;g37a253775db_2_76"/>
          <p:cNvSpPr txBox="1">
            <a:spLocks noGrp="1"/>
          </p:cNvSpPr>
          <p:nvPr>
            <p:ph type="body" idx="1"/>
          </p:nvPr>
        </p:nvSpPr>
        <p:spPr>
          <a:xfrm>
            <a:off x="0" y="1361445"/>
            <a:ext cx="5384712" cy="453877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Aim: </a:t>
            </a:r>
            <a:r>
              <a:rPr lang="en-US" dirty="0"/>
              <a:t>seeing how the absorption feature of the sample changes when it’s excited.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AutoNum type="arabicPeriod"/>
            </a:pPr>
            <a:r>
              <a:rPr lang="en-US" dirty="0"/>
              <a:t>Pump pulse (IR) excites the sample</a:t>
            </a: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AutoNum type="arabicPeriod"/>
            </a:pPr>
            <a:r>
              <a:rPr lang="en-US" dirty="0"/>
              <a:t>Probe pulse (UV) captures the optical response </a:t>
            </a: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AutoNum type="arabicPeriod"/>
            </a:pPr>
            <a:r>
              <a:rPr lang="en-US" dirty="0"/>
              <a:t>The delay between the pump and the probe is adjusted with each measurement</a:t>
            </a: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AutoNum type="arabicPeriod"/>
            </a:pPr>
            <a:endParaRPr lang="en-US" dirty="0"/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AutoNum type="arabicPeriod"/>
            </a:pPr>
            <a:endParaRPr lang="en-US" dirty="0"/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AutoNum type="arabicPeriod"/>
            </a:pPr>
            <a:endParaRPr dirty="0"/>
          </a:p>
        </p:txBody>
      </p:sp>
      <p:sp>
        <p:nvSpPr>
          <p:cNvPr id="102" name="Google Shape;102;g37a253775db_2_76"/>
          <p:cNvSpPr txBox="1">
            <a:spLocks noGrp="1"/>
          </p:cNvSpPr>
          <p:nvPr>
            <p:ph type="body" idx="1"/>
          </p:nvPr>
        </p:nvSpPr>
        <p:spPr>
          <a:xfrm>
            <a:off x="5391718" y="5171135"/>
            <a:ext cx="6555544" cy="344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6666"/>
                </a:solidFill>
              </a:rPr>
              <a:t>Adapted from Giovannetti et al., Research Square Preprint (2025), DOI: 10.21203/rs.3.rs-6745336/v1</a:t>
            </a:r>
            <a:endParaRPr sz="1100" dirty="0">
              <a:solidFill>
                <a:srgbClr val="666666"/>
              </a:solidFill>
            </a:endParaRP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09769B7E-9B3E-838B-22A2-7B9E4BECA4E8}"/>
              </a:ext>
            </a:extLst>
          </p:cNvPr>
          <p:cNvSpPr txBox="1">
            <a:spLocks/>
          </p:cNvSpPr>
          <p:nvPr/>
        </p:nvSpPr>
        <p:spPr>
          <a:xfrm>
            <a:off x="679034" y="6496392"/>
            <a:ext cx="11264434" cy="2772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sz="1000" dirty="0"/>
              <a:t>|</a:t>
            </a:r>
            <a:r>
              <a:rPr lang="en-US" dirty="0"/>
              <a:t> </a:t>
            </a:r>
            <a:r>
              <a:rPr lang="en-US" sz="1000" dirty="0"/>
              <a:t>Few-femtosecond IR pump-UV probe spectroscopy in liquid phase | İdil Şimşek, 10.09.2025</a:t>
            </a:r>
          </a:p>
        </p:txBody>
      </p:sp>
      <p:pic>
        <p:nvPicPr>
          <p:cNvPr id="9" name="Picture 8" descr="Diagram of a diagram of a sample delivery system&#10;&#10;AI-generated content may be incorrect.">
            <a:extLst>
              <a:ext uri="{FF2B5EF4-FFF2-40B4-BE49-F238E27FC236}">
                <a16:creationId xmlns:a16="http://schemas.microsoft.com/office/drawing/2014/main" id="{C48A10DD-400C-CD6A-5DCB-B048432239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21" t="4528" r="7586" b="17864"/>
          <a:stretch>
            <a:fillRect/>
          </a:stretch>
        </p:blipFill>
        <p:spPr>
          <a:xfrm>
            <a:off x="5384712" y="1602529"/>
            <a:ext cx="6555544" cy="356860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36519a9a012_1_82"/>
          <p:cNvSpPr txBox="1">
            <a:spLocks noGrp="1"/>
          </p:cNvSpPr>
          <p:nvPr>
            <p:ph type="title"/>
          </p:nvPr>
        </p:nvSpPr>
        <p:spPr>
          <a:xfrm>
            <a:off x="407368" y="314077"/>
            <a:ext cx="9968700" cy="45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Flow Cell</a:t>
            </a:r>
            <a:endParaRPr/>
          </a:p>
        </p:txBody>
      </p:sp>
      <p:sp>
        <p:nvSpPr>
          <p:cNvPr id="512" name="Google Shape;512;g36519a9a012_1_82"/>
          <p:cNvSpPr txBox="1">
            <a:spLocks noGrp="1"/>
          </p:cNvSpPr>
          <p:nvPr>
            <p:ph type="subTitle" idx="2"/>
          </p:nvPr>
        </p:nvSpPr>
        <p:spPr>
          <a:xfrm>
            <a:off x="407368" y="765175"/>
            <a:ext cx="9273600" cy="417600"/>
          </a:xfrm>
          <a:prstGeom prst="rect">
            <a:avLst/>
          </a:prstGeom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Results: Water FFT</a:t>
            </a:r>
            <a:endParaRPr/>
          </a:p>
        </p:txBody>
      </p:sp>
      <p:pic>
        <p:nvPicPr>
          <p:cNvPr id="513" name="Google Shape;513;g36519a9a012_1_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3300" y="1295500"/>
            <a:ext cx="5712526" cy="453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g36519a9a012_1_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00" y="1360663"/>
            <a:ext cx="5518500" cy="2727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g36519a9a012_1_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" y="4258165"/>
            <a:ext cx="5346201" cy="2006275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g36519a9a012_1_82"/>
          <p:cNvSpPr txBox="1"/>
          <p:nvPr/>
        </p:nvSpPr>
        <p:spPr>
          <a:xfrm>
            <a:off x="1452700" y="4238015"/>
            <a:ext cx="3355200" cy="43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Reference Spectrum for Water</a:t>
            </a:r>
            <a:endParaRPr sz="1600" b="1"/>
          </a:p>
        </p:txBody>
      </p:sp>
      <p:sp>
        <p:nvSpPr>
          <p:cNvPr id="4" name="Google Shape;351;g36519a9a012_1_100">
            <a:extLst>
              <a:ext uri="{FF2B5EF4-FFF2-40B4-BE49-F238E27FC236}">
                <a16:creationId xmlns:a16="http://schemas.microsoft.com/office/drawing/2014/main" id="{EB8B8636-69E6-E6BD-7D86-899655AF34F3}"/>
              </a:ext>
            </a:extLst>
          </p:cNvPr>
          <p:cNvSpPr txBox="1">
            <a:spLocks/>
          </p:cNvSpPr>
          <p:nvPr/>
        </p:nvSpPr>
        <p:spPr>
          <a:xfrm>
            <a:off x="8600303" y="6180128"/>
            <a:ext cx="3714086" cy="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15000"/>
              </a:lnSpc>
              <a:buFont typeface="Arial"/>
              <a:buNone/>
            </a:pPr>
            <a:r>
              <a:rPr lang="en-US" sz="1100" dirty="0">
                <a:solidFill>
                  <a:srgbClr val="666666"/>
                </a:solidFill>
              </a:rPr>
              <a:t>All data that we plotted is courtesy of FS-ATTO group.</a:t>
            </a:r>
            <a:endParaRPr lang="en-US" sz="1100" dirty="0">
              <a:solidFill>
                <a:srgbClr val="666666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7b1b7cc5a2_0_18"/>
          <p:cNvSpPr txBox="1">
            <a:spLocks noGrp="1"/>
          </p:cNvSpPr>
          <p:nvPr>
            <p:ph type="title"/>
          </p:nvPr>
        </p:nvSpPr>
        <p:spPr>
          <a:xfrm>
            <a:off x="407368" y="314077"/>
            <a:ext cx="9968700" cy="45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Comparison</a:t>
            </a:r>
            <a:endParaRPr/>
          </a:p>
        </p:txBody>
      </p:sp>
      <p:sp>
        <p:nvSpPr>
          <p:cNvPr id="362" name="Google Shape;362;g37b1b7cc5a2_0_18"/>
          <p:cNvSpPr txBox="1">
            <a:spLocks noGrp="1"/>
          </p:cNvSpPr>
          <p:nvPr>
            <p:ph type="subTitle" idx="2"/>
          </p:nvPr>
        </p:nvSpPr>
        <p:spPr>
          <a:xfrm>
            <a:off x="2594987" y="1803963"/>
            <a:ext cx="1706100" cy="417600"/>
          </a:xfrm>
          <a:prstGeom prst="rect">
            <a:avLst/>
          </a:prstGeom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Water</a:t>
            </a:r>
            <a:endParaRPr/>
          </a:p>
        </p:txBody>
      </p:sp>
      <p:sp>
        <p:nvSpPr>
          <p:cNvPr id="363" name="Google Shape;363;g37b1b7cc5a2_0_18"/>
          <p:cNvSpPr txBox="1">
            <a:spLocks noGrp="1"/>
          </p:cNvSpPr>
          <p:nvPr>
            <p:ph type="subTitle" idx="2"/>
          </p:nvPr>
        </p:nvSpPr>
        <p:spPr>
          <a:xfrm>
            <a:off x="7725897" y="1803950"/>
            <a:ext cx="2140500" cy="417600"/>
          </a:xfrm>
          <a:prstGeom prst="rect">
            <a:avLst/>
          </a:prstGeom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[Fe(bpy)</a:t>
            </a:r>
            <a:r>
              <a:rPr lang="en-US" baseline="-25000"/>
              <a:t>3</a:t>
            </a:r>
            <a:r>
              <a:rPr lang="en-US"/>
              <a:t>]</a:t>
            </a:r>
            <a:r>
              <a:rPr lang="en-US" baseline="30000"/>
              <a:t>2+</a:t>
            </a:r>
            <a:endParaRPr/>
          </a:p>
        </p:txBody>
      </p:sp>
      <p:sp>
        <p:nvSpPr>
          <p:cNvPr id="364" name="Google Shape;364;g37b1b7cc5a2_0_18"/>
          <p:cNvSpPr txBox="1">
            <a:spLocks noGrp="1"/>
          </p:cNvSpPr>
          <p:nvPr>
            <p:ph type="subTitle" idx="2"/>
          </p:nvPr>
        </p:nvSpPr>
        <p:spPr>
          <a:xfrm rot="-5400000">
            <a:off x="-236251" y="3429000"/>
            <a:ext cx="1706100" cy="417600"/>
          </a:xfrm>
          <a:prstGeom prst="rect">
            <a:avLst/>
          </a:prstGeom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Flow Cell</a:t>
            </a:r>
            <a:endParaRPr/>
          </a:p>
        </p:txBody>
      </p:sp>
      <p:pic>
        <p:nvPicPr>
          <p:cNvPr id="365" name="Google Shape;365;g37b1b7cc5a2_0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6225" y="2206388"/>
            <a:ext cx="5183617" cy="283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g37b1b7cc5a2_0_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4937" y="2221563"/>
            <a:ext cx="5128074" cy="2832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26352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36519a9a012_1_178"/>
          <p:cNvSpPr txBox="1">
            <a:spLocks noGrp="1"/>
          </p:cNvSpPr>
          <p:nvPr>
            <p:ph type="title"/>
          </p:nvPr>
        </p:nvSpPr>
        <p:spPr>
          <a:xfrm>
            <a:off x="407368" y="314077"/>
            <a:ext cx="9968700" cy="45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Comparison</a:t>
            </a:r>
            <a:endParaRPr/>
          </a:p>
        </p:txBody>
      </p:sp>
      <p:sp>
        <p:nvSpPr>
          <p:cNvPr id="524" name="Google Shape;524;g36519a9a012_1_178"/>
          <p:cNvSpPr txBox="1">
            <a:spLocks noGrp="1"/>
          </p:cNvSpPr>
          <p:nvPr>
            <p:ph type="subTitle" idx="2"/>
          </p:nvPr>
        </p:nvSpPr>
        <p:spPr>
          <a:xfrm>
            <a:off x="2357099" y="886650"/>
            <a:ext cx="1706100" cy="417600"/>
          </a:xfrm>
          <a:prstGeom prst="rect">
            <a:avLst/>
          </a:prstGeom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Water</a:t>
            </a:r>
            <a:endParaRPr/>
          </a:p>
        </p:txBody>
      </p:sp>
      <p:sp>
        <p:nvSpPr>
          <p:cNvPr id="525" name="Google Shape;525;g36519a9a012_1_178"/>
          <p:cNvSpPr txBox="1">
            <a:spLocks noGrp="1"/>
          </p:cNvSpPr>
          <p:nvPr>
            <p:ph type="subTitle" idx="2"/>
          </p:nvPr>
        </p:nvSpPr>
        <p:spPr>
          <a:xfrm>
            <a:off x="7911424" y="886638"/>
            <a:ext cx="1706100" cy="417600"/>
          </a:xfrm>
          <a:prstGeom prst="rect">
            <a:avLst/>
          </a:prstGeom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Iron Bipyridine</a:t>
            </a:r>
            <a:endParaRPr/>
          </a:p>
        </p:txBody>
      </p:sp>
      <p:sp>
        <p:nvSpPr>
          <p:cNvPr id="526" name="Google Shape;526;g36519a9a012_1_178"/>
          <p:cNvSpPr txBox="1">
            <a:spLocks noGrp="1"/>
          </p:cNvSpPr>
          <p:nvPr>
            <p:ph type="subTitle" idx="2"/>
          </p:nvPr>
        </p:nvSpPr>
        <p:spPr>
          <a:xfrm rot="-5400000">
            <a:off x="-555001" y="2398450"/>
            <a:ext cx="1706100" cy="417600"/>
          </a:xfrm>
          <a:prstGeom prst="rect">
            <a:avLst/>
          </a:prstGeom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Liquid Jet</a:t>
            </a:r>
            <a:endParaRPr/>
          </a:p>
        </p:txBody>
      </p:sp>
      <p:sp>
        <p:nvSpPr>
          <p:cNvPr id="527" name="Google Shape;527;g36519a9a012_1_178"/>
          <p:cNvSpPr txBox="1">
            <a:spLocks noGrp="1"/>
          </p:cNvSpPr>
          <p:nvPr>
            <p:ph type="subTitle" idx="2"/>
          </p:nvPr>
        </p:nvSpPr>
        <p:spPr>
          <a:xfrm rot="-5400000">
            <a:off x="-555001" y="4762813"/>
            <a:ext cx="1706100" cy="417600"/>
          </a:xfrm>
          <a:prstGeom prst="rect">
            <a:avLst/>
          </a:prstGeom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Flow Cell</a:t>
            </a:r>
            <a:endParaRPr/>
          </a:p>
        </p:txBody>
      </p:sp>
      <p:pic>
        <p:nvPicPr>
          <p:cNvPr id="528" name="Google Shape;528;g36519a9a012_1_178" title="time_dep_LJ_water_scan2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8424" y="1349425"/>
            <a:ext cx="4603450" cy="251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g36519a9a012_1_178" title="time_dep_LJ_scan18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7436" y="1304250"/>
            <a:ext cx="4554088" cy="251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g36519a9a012_1_1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8425" y="3910053"/>
            <a:ext cx="4603450" cy="2515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g36519a9a012_1_17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87425" y="3864884"/>
            <a:ext cx="4554100" cy="25154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36519a9a012_1_127"/>
          <p:cNvSpPr txBox="1">
            <a:spLocks noGrp="1"/>
          </p:cNvSpPr>
          <p:nvPr>
            <p:ph type="title"/>
          </p:nvPr>
        </p:nvSpPr>
        <p:spPr>
          <a:xfrm>
            <a:off x="407368" y="314077"/>
            <a:ext cx="9968700" cy="45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Comparison</a:t>
            </a:r>
            <a:endParaRPr/>
          </a:p>
        </p:txBody>
      </p:sp>
      <p:sp>
        <p:nvSpPr>
          <p:cNvPr id="538" name="Google Shape;538;g36519a9a012_1_127"/>
          <p:cNvSpPr txBox="1">
            <a:spLocks noGrp="1"/>
          </p:cNvSpPr>
          <p:nvPr>
            <p:ph type="subTitle" idx="2"/>
          </p:nvPr>
        </p:nvSpPr>
        <p:spPr>
          <a:xfrm>
            <a:off x="2357099" y="886650"/>
            <a:ext cx="1706100" cy="417600"/>
          </a:xfrm>
          <a:prstGeom prst="rect">
            <a:avLst/>
          </a:prstGeom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Water</a:t>
            </a:r>
            <a:endParaRPr/>
          </a:p>
        </p:txBody>
      </p:sp>
      <p:pic>
        <p:nvPicPr>
          <p:cNvPr id="539" name="Google Shape;539;g36519a9a012_1_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2200" y="3637550"/>
            <a:ext cx="5404547" cy="266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g36519a9a012_1_1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69063" y="1273191"/>
            <a:ext cx="5390820" cy="266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g36519a9a012_1_1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6850" y="1273200"/>
            <a:ext cx="5406595" cy="266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g36519a9a012_1_127"/>
          <p:cNvPicPr preferRelativeResize="0"/>
          <p:nvPr/>
        </p:nvPicPr>
        <p:blipFill rotWithShape="1">
          <a:blip r:embed="rId6">
            <a:alphaModFix/>
          </a:blip>
          <a:srcRect t="11480"/>
          <a:stretch/>
        </p:blipFill>
        <p:spPr>
          <a:xfrm>
            <a:off x="514750" y="3941328"/>
            <a:ext cx="5390800" cy="2358472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g36519a9a012_1_127"/>
          <p:cNvSpPr txBox="1">
            <a:spLocks noGrp="1"/>
          </p:cNvSpPr>
          <p:nvPr>
            <p:ph type="subTitle" idx="2"/>
          </p:nvPr>
        </p:nvSpPr>
        <p:spPr>
          <a:xfrm>
            <a:off x="7911424" y="886638"/>
            <a:ext cx="1706100" cy="417600"/>
          </a:xfrm>
          <a:prstGeom prst="rect">
            <a:avLst/>
          </a:prstGeom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Iron Bipyridine</a:t>
            </a:r>
            <a:endParaRPr/>
          </a:p>
        </p:txBody>
      </p:sp>
      <p:sp>
        <p:nvSpPr>
          <p:cNvPr id="544" name="Google Shape;544;g36519a9a012_1_127"/>
          <p:cNvSpPr txBox="1">
            <a:spLocks noGrp="1"/>
          </p:cNvSpPr>
          <p:nvPr>
            <p:ph type="subTitle" idx="2"/>
          </p:nvPr>
        </p:nvSpPr>
        <p:spPr>
          <a:xfrm rot="-5400000">
            <a:off x="-555001" y="2398450"/>
            <a:ext cx="1706100" cy="417600"/>
          </a:xfrm>
          <a:prstGeom prst="rect">
            <a:avLst/>
          </a:prstGeom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Liquid Jet</a:t>
            </a:r>
            <a:endParaRPr/>
          </a:p>
        </p:txBody>
      </p:sp>
      <p:sp>
        <p:nvSpPr>
          <p:cNvPr id="545" name="Google Shape;545;g36519a9a012_1_127"/>
          <p:cNvSpPr txBox="1">
            <a:spLocks noGrp="1"/>
          </p:cNvSpPr>
          <p:nvPr>
            <p:ph type="subTitle" idx="2"/>
          </p:nvPr>
        </p:nvSpPr>
        <p:spPr>
          <a:xfrm rot="-5400000">
            <a:off x="-555001" y="4762813"/>
            <a:ext cx="1706100" cy="417600"/>
          </a:xfrm>
          <a:prstGeom prst="rect">
            <a:avLst/>
          </a:prstGeom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Flow Cell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37b1b7cc5a2_0_55"/>
          <p:cNvSpPr txBox="1">
            <a:spLocks noGrp="1"/>
          </p:cNvSpPr>
          <p:nvPr>
            <p:ph type="title"/>
          </p:nvPr>
        </p:nvSpPr>
        <p:spPr>
          <a:xfrm>
            <a:off x="407368" y="314077"/>
            <a:ext cx="9968700" cy="45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Liquid Jet</a:t>
            </a:r>
            <a:endParaRPr/>
          </a:p>
        </p:txBody>
      </p:sp>
      <p:sp>
        <p:nvSpPr>
          <p:cNvPr id="553" name="Google Shape;553;g37b1b7cc5a2_0_55"/>
          <p:cNvSpPr txBox="1">
            <a:spLocks noGrp="1"/>
          </p:cNvSpPr>
          <p:nvPr>
            <p:ph type="subTitle" idx="2"/>
          </p:nvPr>
        </p:nvSpPr>
        <p:spPr>
          <a:xfrm>
            <a:off x="407368" y="765175"/>
            <a:ext cx="9273600" cy="417600"/>
          </a:xfrm>
          <a:prstGeom prst="rect">
            <a:avLst/>
          </a:prstGeom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Results: Water FFT</a:t>
            </a:r>
            <a:endParaRPr/>
          </a:p>
        </p:txBody>
      </p:sp>
      <p:cxnSp>
        <p:nvCxnSpPr>
          <p:cNvPr id="554" name="Google Shape;554;g37b1b7cc5a2_0_55"/>
          <p:cNvCxnSpPr/>
          <p:nvPr/>
        </p:nvCxnSpPr>
        <p:spPr>
          <a:xfrm>
            <a:off x="6669046" y="1640115"/>
            <a:ext cx="1200" cy="3670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555" name="Google Shape;555;g37b1b7cc5a2_0_55"/>
          <p:cNvCxnSpPr/>
          <p:nvPr/>
        </p:nvCxnSpPr>
        <p:spPr>
          <a:xfrm>
            <a:off x="5731171" y="1640115"/>
            <a:ext cx="1200" cy="3670200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556" name="Google Shape;556;g37b1b7cc5a2_0_55"/>
          <p:cNvCxnSpPr/>
          <p:nvPr/>
        </p:nvCxnSpPr>
        <p:spPr>
          <a:xfrm>
            <a:off x="5043551" y="1640115"/>
            <a:ext cx="1200" cy="3670200"/>
          </a:xfrm>
          <a:prstGeom prst="straightConnector1">
            <a:avLst/>
          </a:prstGeom>
          <a:noFill/>
          <a:ln w="38100" cap="flat" cmpd="sng">
            <a:solidFill>
              <a:srgbClr val="00FF00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557" name="Google Shape;557;g37b1b7cc5a2_0_55"/>
          <p:cNvCxnSpPr/>
          <p:nvPr/>
        </p:nvCxnSpPr>
        <p:spPr>
          <a:xfrm>
            <a:off x="7717921" y="1640115"/>
            <a:ext cx="1200" cy="3670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558" name="Google Shape;558;g37b1b7cc5a2_0_55"/>
          <p:cNvSpPr/>
          <p:nvPr/>
        </p:nvSpPr>
        <p:spPr>
          <a:xfrm>
            <a:off x="6669038" y="1643225"/>
            <a:ext cx="1049100" cy="3667200"/>
          </a:xfrm>
          <a:prstGeom prst="rect">
            <a:avLst/>
          </a:prstGeom>
          <a:solidFill>
            <a:srgbClr val="F4CCCC">
              <a:alpha val="449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9" name="Google Shape;559;g37b1b7cc5a2_0_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8563" y="1224263"/>
            <a:ext cx="6594876" cy="4893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>
          <a:extLst>
            <a:ext uri="{FF2B5EF4-FFF2-40B4-BE49-F238E27FC236}">
              <a16:creationId xmlns:a16="http://schemas.microsoft.com/office/drawing/2014/main" id="{FE2B3E70-0673-2C49-9059-CD0560910A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7a253775db_2_76">
            <a:extLst>
              <a:ext uri="{FF2B5EF4-FFF2-40B4-BE49-F238E27FC236}">
                <a16:creationId xmlns:a16="http://schemas.microsoft.com/office/drawing/2014/main" id="{E4F38311-6ABC-7433-DA6C-DE7E1DF9E1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7368" y="314077"/>
            <a:ext cx="9968700" cy="45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Generation of short pulses</a:t>
            </a:r>
            <a:endParaRPr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E80C5A-B6DA-3E63-D5E9-A59C319FBE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750308"/>
            <a:ext cx="5162843" cy="4562568"/>
          </a:xfrm>
        </p:spPr>
        <p:txBody>
          <a:bodyPr/>
          <a:lstStyle/>
          <a:p>
            <a:pPr>
              <a:buSzPct val="100000"/>
              <a:buFont typeface="Wingdings" pitchFamily="2" charset="2"/>
              <a:buChar char="v"/>
            </a:pPr>
            <a:r>
              <a:rPr lang="en-TR" dirty="0"/>
              <a:t>Time-bandwidth product:</a:t>
            </a:r>
          </a:p>
          <a:p>
            <a:pPr>
              <a:buSzPct val="100000"/>
              <a:buFont typeface="Wingdings" pitchFamily="2" charset="2"/>
              <a:buChar char="v"/>
            </a:pPr>
            <a:endParaRPr lang="en-TR" dirty="0"/>
          </a:p>
          <a:p>
            <a:pPr marL="101600" indent="0">
              <a:buSzPct val="100000"/>
              <a:buNone/>
            </a:pPr>
            <a:endParaRPr lang="en-TR" dirty="0"/>
          </a:p>
          <a:p>
            <a:pPr>
              <a:buSzPct val="100000"/>
              <a:buFont typeface="Wingdings" pitchFamily="2" charset="2"/>
              <a:buChar char="v"/>
            </a:pPr>
            <a:r>
              <a:rPr lang="tr-TR" dirty="0" err="1"/>
              <a:t>Broader</a:t>
            </a:r>
            <a:r>
              <a:rPr lang="tr-TR" dirty="0"/>
              <a:t> </a:t>
            </a:r>
            <a:r>
              <a:rPr lang="tr-TR" dirty="0" err="1"/>
              <a:t>spectrum</a:t>
            </a:r>
            <a:r>
              <a:rPr lang="tr-TR" dirty="0"/>
              <a:t> = </a:t>
            </a:r>
            <a:r>
              <a:rPr lang="tr-TR" dirty="0" err="1"/>
              <a:t>shorter</a:t>
            </a:r>
            <a:r>
              <a:rPr lang="tr-TR" dirty="0"/>
              <a:t> </a:t>
            </a:r>
            <a:r>
              <a:rPr lang="tr-TR" dirty="0" err="1"/>
              <a:t>pulse</a:t>
            </a:r>
            <a:endParaRPr lang="en-TR" dirty="0"/>
          </a:p>
          <a:p>
            <a:pPr>
              <a:buSzPct val="100000"/>
              <a:buFont typeface="Wingdings" pitchFamily="2" charset="2"/>
              <a:buChar char="v"/>
            </a:pPr>
            <a:endParaRPr lang="en-US" dirty="0"/>
          </a:p>
          <a:p>
            <a:pPr>
              <a:buSzPct val="100000"/>
              <a:buFont typeface="Wingdings" pitchFamily="2" charset="2"/>
              <a:buChar char="v"/>
            </a:pPr>
            <a:endParaRPr lang="en-US" dirty="0"/>
          </a:p>
          <a:p>
            <a:pPr>
              <a:buSzPct val="100000"/>
              <a:buFont typeface="Wingdings" pitchFamily="2" charset="2"/>
              <a:buChar char="v"/>
            </a:pPr>
            <a:r>
              <a:rPr lang="en-US" dirty="0"/>
              <a:t>Things to discuss: </a:t>
            </a:r>
          </a:p>
          <a:p>
            <a:pPr lvl="1">
              <a:buSzPct val="100000"/>
              <a:buFont typeface="Wingdings" pitchFamily="2" charset="2"/>
              <a:buChar char="v"/>
            </a:pPr>
            <a:r>
              <a:rPr lang="en-US" dirty="0"/>
              <a:t>P</a:t>
            </a:r>
            <a:r>
              <a:rPr lang="en-TR" dirty="0"/>
              <a:t>ump</a:t>
            </a:r>
          </a:p>
          <a:p>
            <a:pPr lvl="1">
              <a:buSzPct val="100000"/>
              <a:buFont typeface="Wingdings" pitchFamily="2" charset="2"/>
              <a:buChar char="v"/>
            </a:pPr>
            <a:r>
              <a:rPr lang="en-TR" dirty="0"/>
              <a:t>Probe</a:t>
            </a:r>
          </a:p>
          <a:p>
            <a:pPr lvl="1">
              <a:buSzPct val="100000"/>
              <a:buFont typeface="Wingdings" pitchFamily="2" charset="2"/>
              <a:buChar char="v"/>
            </a:pPr>
            <a:r>
              <a:rPr lang="en-TR" dirty="0"/>
              <a:t>Delivery system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1128759A-DAD4-0C7C-50E2-966230C4C288}"/>
              </a:ext>
            </a:extLst>
          </p:cNvPr>
          <p:cNvSpPr txBox="1">
            <a:spLocks/>
          </p:cNvSpPr>
          <p:nvPr/>
        </p:nvSpPr>
        <p:spPr>
          <a:xfrm>
            <a:off x="679034" y="6496392"/>
            <a:ext cx="11264434" cy="2772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sz="1000" dirty="0"/>
              <a:t>|</a:t>
            </a:r>
            <a:r>
              <a:rPr lang="en-US" dirty="0"/>
              <a:t> </a:t>
            </a:r>
            <a:r>
              <a:rPr lang="en-US" sz="1000" dirty="0"/>
              <a:t>Few-femtosecond IR pump-UV probe spectroscopy in liquid phase | İdil Şimşek, 10.09.2025</a:t>
            </a:r>
          </a:p>
        </p:txBody>
      </p:sp>
      <p:pic>
        <p:nvPicPr>
          <p:cNvPr id="8" name="Picture 7" descr="A diagram of a function&#10;&#10;AI-generated content may be incorrect.">
            <a:extLst>
              <a:ext uri="{FF2B5EF4-FFF2-40B4-BE49-F238E27FC236}">
                <a16:creationId xmlns:a16="http://schemas.microsoft.com/office/drawing/2014/main" id="{B7869692-A0CC-4805-AFB8-2BE4120A3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3959" y="2438835"/>
            <a:ext cx="6898041" cy="3072526"/>
          </a:xfrm>
          <a:prstGeom prst="rect">
            <a:avLst/>
          </a:prstGeom>
        </p:spPr>
      </p:pic>
      <p:pic>
        <p:nvPicPr>
          <p:cNvPr id="13" name="Picture 12" descr="A black symbols on a white background&#10;&#10;AI-generated content may be incorrect.">
            <a:extLst>
              <a:ext uri="{FF2B5EF4-FFF2-40B4-BE49-F238E27FC236}">
                <a16:creationId xmlns:a16="http://schemas.microsoft.com/office/drawing/2014/main" id="{54143301-F3BD-3A09-AF6E-5149090722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0008" y="1688523"/>
            <a:ext cx="1473200" cy="647700"/>
          </a:xfrm>
          <a:prstGeom prst="rect">
            <a:avLst/>
          </a:prstGeom>
        </p:spPr>
      </p:pic>
      <p:sp>
        <p:nvSpPr>
          <p:cNvPr id="18" name="Google Shape;92;g36519a9a012_0_0">
            <a:extLst>
              <a:ext uri="{FF2B5EF4-FFF2-40B4-BE49-F238E27FC236}">
                <a16:creationId xmlns:a16="http://schemas.microsoft.com/office/drawing/2014/main" id="{33D85A04-1020-965B-8D43-C46C2E17D5C2}"/>
              </a:ext>
            </a:extLst>
          </p:cNvPr>
          <p:cNvSpPr txBox="1">
            <a:spLocks/>
          </p:cNvSpPr>
          <p:nvPr/>
        </p:nvSpPr>
        <p:spPr>
          <a:xfrm>
            <a:off x="7029159" y="5522677"/>
            <a:ext cx="4044843" cy="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6666"/>
                </a:solidFill>
              </a:rPr>
              <a:t>Rockenstein et al., Univ. Hamburg Lab Manual (May 2024).</a:t>
            </a:r>
          </a:p>
          <a:p>
            <a:pPr marL="0" indent="0">
              <a:lnSpc>
                <a:spcPct val="115000"/>
              </a:lnSpc>
              <a:buNone/>
            </a:pPr>
            <a:endParaRPr lang="en-US" sz="1000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597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6519a9a012_1_195"/>
          <p:cNvSpPr txBox="1">
            <a:spLocks noGrp="1"/>
          </p:cNvSpPr>
          <p:nvPr>
            <p:ph type="title"/>
          </p:nvPr>
        </p:nvSpPr>
        <p:spPr>
          <a:xfrm>
            <a:off x="407368" y="314077"/>
            <a:ext cx="9968700" cy="45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dirty="0"/>
              <a:t>Pump: Photoexcitation of Fe complex </a:t>
            </a:r>
            <a:endParaRPr dirty="0"/>
          </a:p>
        </p:txBody>
      </p:sp>
      <p:pic>
        <p:nvPicPr>
          <p:cNvPr id="326" name="Google Shape;326;g36519a9a012_1_195"/>
          <p:cNvPicPr preferRelativeResize="0"/>
          <p:nvPr/>
        </p:nvPicPr>
        <p:blipFill rotWithShape="1">
          <a:blip r:embed="rId3">
            <a:alphaModFix/>
          </a:blip>
          <a:srcRect l="50482"/>
          <a:stretch/>
        </p:blipFill>
        <p:spPr>
          <a:xfrm rot="-5400000">
            <a:off x="8350096" y="2407022"/>
            <a:ext cx="2123025" cy="43754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7" name="Google Shape;327;g36519a9a012_1_195"/>
          <p:cNvCxnSpPr/>
          <p:nvPr/>
        </p:nvCxnSpPr>
        <p:spPr>
          <a:xfrm rot="10800000">
            <a:off x="9312252" y="4064747"/>
            <a:ext cx="0" cy="14001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31" name="Google Shape;331;g36519a9a012_1_195"/>
          <p:cNvSpPr txBox="1"/>
          <p:nvPr/>
        </p:nvSpPr>
        <p:spPr>
          <a:xfrm>
            <a:off x="6845904" y="5917716"/>
            <a:ext cx="4753443" cy="446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/>
              <a:t>Iron Tris Bipyridine Absorption Spectrum</a:t>
            </a:r>
            <a:endParaRPr sz="1700" dirty="0"/>
          </a:p>
        </p:txBody>
      </p:sp>
      <p:sp>
        <p:nvSpPr>
          <p:cNvPr id="333" name="Google Shape;333;g36519a9a012_1_195"/>
          <p:cNvSpPr txBox="1">
            <a:spLocks noGrp="1"/>
          </p:cNvSpPr>
          <p:nvPr>
            <p:ph type="body" idx="1"/>
          </p:nvPr>
        </p:nvSpPr>
        <p:spPr>
          <a:xfrm>
            <a:off x="7565975" y="5669250"/>
            <a:ext cx="3492551" cy="344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115000"/>
              </a:lnSpc>
              <a:buNone/>
            </a:pPr>
            <a:r>
              <a:rPr lang="en-US" sz="1100" dirty="0" err="1">
                <a:solidFill>
                  <a:srgbClr val="666666"/>
                </a:solidFill>
              </a:rPr>
              <a:t>Auböck</a:t>
            </a:r>
            <a:r>
              <a:rPr lang="en-US" sz="1100" dirty="0">
                <a:solidFill>
                  <a:srgbClr val="666666"/>
                </a:solidFill>
              </a:rPr>
              <a:t> &amp; Chergui, Nature Chem 7, 629–633 (2015).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666666"/>
              </a:solidFill>
            </a:endParaRPr>
          </a:p>
        </p:txBody>
      </p:sp>
      <p:pic>
        <p:nvPicPr>
          <p:cNvPr id="6" name="Google Shape;90;g36519a9a012_0_0">
            <a:extLst>
              <a:ext uri="{FF2B5EF4-FFF2-40B4-BE49-F238E27FC236}">
                <a16:creationId xmlns:a16="http://schemas.microsoft.com/office/drawing/2014/main" id="{095374BE-679A-1B12-1BA5-1E2F713FBDB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9873" t="13377" r="8193" b="13362"/>
          <a:stretch/>
        </p:blipFill>
        <p:spPr>
          <a:xfrm>
            <a:off x="7664418" y="897706"/>
            <a:ext cx="2711650" cy="242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325;g36519a9a012_1_195">
            <a:extLst>
              <a:ext uri="{FF2B5EF4-FFF2-40B4-BE49-F238E27FC236}">
                <a16:creationId xmlns:a16="http://schemas.microsoft.com/office/drawing/2014/main" id="{B54729FB-3C6D-CE7C-3122-970FADA76D75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5391" y="1121808"/>
            <a:ext cx="5706296" cy="437547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D81DB289-B1BD-0A5E-80EB-BD10135F80FF}"/>
              </a:ext>
            </a:extLst>
          </p:cNvPr>
          <p:cNvSpPr txBox="1">
            <a:spLocks/>
          </p:cNvSpPr>
          <p:nvPr/>
        </p:nvSpPr>
        <p:spPr>
          <a:xfrm>
            <a:off x="679034" y="6496392"/>
            <a:ext cx="11264434" cy="2772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sz="1000" dirty="0"/>
              <a:t>|</a:t>
            </a:r>
            <a:r>
              <a:rPr lang="en-US" dirty="0"/>
              <a:t> </a:t>
            </a:r>
            <a:r>
              <a:rPr lang="en-US" sz="1000" dirty="0"/>
              <a:t>Few-femtosecond IR pump-UV probe spectroscopy in liquid phase | İdil Şimşek, 10.09.2025</a:t>
            </a:r>
          </a:p>
        </p:txBody>
      </p:sp>
      <p:cxnSp>
        <p:nvCxnSpPr>
          <p:cNvPr id="10" name="Google Shape;328;g36519a9a012_1_195">
            <a:extLst>
              <a:ext uri="{FF2B5EF4-FFF2-40B4-BE49-F238E27FC236}">
                <a16:creationId xmlns:a16="http://schemas.microsoft.com/office/drawing/2014/main" id="{5D76E186-E9BC-6DA0-C7E7-D08FC79E8D28}"/>
              </a:ext>
            </a:extLst>
          </p:cNvPr>
          <p:cNvCxnSpPr/>
          <p:nvPr/>
        </p:nvCxnSpPr>
        <p:spPr>
          <a:xfrm rot="10800000">
            <a:off x="2362616" y="1426281"/>
            <a:ext cx="0" cy="33336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1" name="Google Shape;330;g36519a9a012_1_195">
            <a:extLst>
              <a:ext uri="{FF2B5EF4-FFF2-40B4-BE49-F238E27FC236}">
                <a16:creationId xmlns:a16="http://schemas.microsoft.com/office/drawing/2014/main" id="{4DA6F5B3-129B-E498-7A0E-45600A9A0EF9}"/>
              </a:ext>
            </a:extLst>
          </p:cNvPr>
          <p:cNvSpPr txBox="1"/>
          <p:nvPr/>
        </p:nvSpPr>
        <p:spPr>
          <a:xfrm>
            <a:off x="2362615" y="5642782"/>
            <a:ext cx="22998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/>
              <a:t>NIR Pump Spectrum</a:t>
            </a:r>
            <a:endParaRPr sz="1700" dirty="0"/>
          </a:p>
        </p:txBody>
      </p:sp>
      <p:sp>
        <p:nvSpPr>
          <p:cNvPr id="12" name="Google Shape;332;g36519a9a012_1_195">
            <a:extLst>
              <a:ext uri="{FF2B5EF4-FFF2-40B4-BE49-F238E27FC236}">
                <a16:creationId xmlns:a16="http://schemas.microsoft.com/office/drawing/2014/main" id="{3272F003-9C4C-105E-7434-FBA050B8310B}"/>
              </a:ext>
            </a:extLst>
          </p:cNvPr>
          <p:cNvSpPr txBox="1">
            <a:spLocks/>
          </p:cNvSpPr>
          <p:nvPr/>
        </p:nvSpPr>
        <p:spPr>
          <a:xfrm>
            <a:off x="1455966" y="5365499"/>
            <a:ext cx="4540328" cy="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15000"/>
              </a:lnSpc>
              <a:buFont typeface="Arial"/>
              <a:buNone/>
            </a:pPr>
            <a:r>
              <a:rPr lang="en-US" sz="1100" dirty="0">
                <a:solidFill>
                  <a:srgbClr val="666666"/>
                </a:solidFill>
              </a:rPr>
              <a:t>Giovannetti et al., Research Square (2025), Supplementary Info.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AD9CEEC-3767-5CD7-58F1-8E5428187623}"/>
              </a:ext>
            </a:extLst>
          </p:cNvPr>
          <p:cNvCxnSpPr>
            <a:cxnSpLocks/>
          </p:cNvCxnSpPr>
          <p:nvPr/>
        </p:nvCxnSpPr>
        <p:spPr>
          <a:xfrm flipH="1" flipV="1">
            <a:off x="2440801" y="3165142"/>
            <a:ext cx="6781824" cy="1429618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570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7b19ed73f0_0_90"/>
          <p:cNvSpPr txBox="1">
            <a:spLocks noGrp="1"/>
          </p:cNvSpPr>
          <p:nvPr>
            <p:ph type="title"/>
          </p:nvPr>
        </p:nvSpPr>
        <p:spPr>
          <a:xfrm>
            <a:off x="407368" y="314077"/>
            <a:ext cx="9968700" cy="45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Probe: Generation of UV light</a:t>
            </a:r>
            <a:endParaRPr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DB4F5FC-EF68-A8E1-CA1D-29A395A659DD}"/>
              </a:ext>
            </a:extLst>
          </p:cNvPr>
          <p:cNvSpPr txBox="1">
            <a:spLocks/>
          </p:cNvSpPr>
          <p:nvPr/>
        </p:nvSpPr>
        <p:spPr>
          <a:xfrm>
            <a:off x="679034" y="6496392"/>
            <a:ext cx="11264434" cy="2772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sz="1000" dirty="0"/>
              <a:t>|</a:t>
            </a:r>
            <a:r>
              <a:rPr lang="en-US" dirty="0"/>
              <a:t> </a:t>
            </a:r>
            <a:r>
              <a:rPr lang="en-US" sz="1000" dirty="0"/>
              <a:t>Few-femtosecond IR pump-UV probe spectroscopy in liquid phase | İdil Şimşek, 10.09.2025</a:t>
            </a:r>
          </a:p>
        </p:txBody>
      </p:sp>
      <p:pic>
        <p:nvPicPr>
          <p:cNvPr id="1026" name="Picture 2" descr="Components of electromagnetic spectrum">
            <a:extLst>
              <a:ext uri="{FF2B5EF4-FFF2-40B4-BE49-F238E27FC236}">
                <a16:creationId xmlns:a16="http://schemas.microsoft.com/office/drawing/2014/main" id="{B97B065D-84C5-AD1B-7DC8-59E373EDC1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19"/>
          <a:stretch>
            <a:fillRect/>
          </a:stretch>
        </p:blipFill>
        <p:spPr bwMode="auto">
          <a:xfrm>
            <a:off x="1601084" y="1786212"/>
            <a:ext cx="9420333" cy="180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7BB09C-D635-7684-9D1D-B6D40475B614}"/>
              </a:ext>
            </a:extLst>
          </p:cNvPr>
          <p:cNvSpPr txBox="1"/>
          <p:nvPr/>
        </p:nvSpPr>
        <p:spPr>
          <a:xfrm>
            <a:off x="5164301" y="3807007"/>
            <a:ext cx="1863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dirty="0">
                <a:solidFill>
                  <a:srgbClr val="FF0000"/>
                </a:solidFill>
              </a:rPr>
              <a:t>Fundamental beam</a:t>
            </a:r>
          </a:p>
          <a:p>
            <a:pPr algn="ctr"/>
            <a:r>
              <a:rPr lang="en-TR" dirty="0">
                <a:solidFill>
                  <a:srgbClr val="FF0000"/>
                </a:solidFill>
              </a:rPr>
              <a:t>(700-800 nm)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6E597B-3155-7455-FEBE-32D574980FA6}"/>
              </a:ext>
            </a:extLst>
          </p:cNvPr>
          <p:cNvSpPr txBox="1"/>
          <p:nvPr/>
        </p:nvSpPr>
        <p:spPr>
          <a:xfrm>
            <a:off x="3761941" y="3798200"/>
            <a:ext cx="1541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Third</a:t>
            </a:r>
            <a:r>
              <a:rPr lang="en-TR" dirty="0">
                <a:solidFill>
                  <a:srgbClr val="7030A0"/>
                </a:solidFill>
              </a:rPr>
              <a:t> harmonic </a:t>
            </a:r>
          </a:p>
          <a:p>
            <a:pPr algn="ctr"/>
            <a:r>
              <a:rPr lang="en-TR" dirty="0">
                <a:solidFill>
                  <a:srgbClr val="7030A0"/>
                </a:solidFill>
              </a:rPr>
              <a:t>(~233-267 nm)</a:t>
            </a:r>
          </a:p>
        </p:txBody>
      </p:sp>
      <p:sp>
        <p:nvSpPr>
          <p:cNvPr id="4" name="Google Shape;332;g36519a9a012_1_195">
            <a:extLst>
              <a:ext uri="{FF2B5EF4-FFF2-40B4-BE49-F238E27FC236}">
                <a16:creationId xmlns:a16="http://schemas.microsoft.com/office/drawing/2014/main" id="{95C37917-D334-C3A4-C0D3-EE5C71237EB6}"/>
              </a:ext>
            </a:extLst>
          </p:cNvPr>
          <p:cNvSpPr txBox="1">
            <a:spLocks/>
          </p:cNvSpPr>
          <p:nvPr/>
        </p:nvSpPr>
        <p:spPr>
          <a:xfrm>
            <a:off x="6539382" y="3571257"/>
            <a:ext cx="4540328" cy="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6666"/>
                </a:solidFill>
              </a:rPr>
              <a:t>“Components of electromagnetic spectrum,” </a:t>
            </a:r>
            <a:r>
              <a:rPr lang="en-US" sz="1100" dirty="0" err="1">
                <a:solidFill>
                  <a:srgbClr val="666666"/>
                </a:solidFill>
              </a:rPr>
              <a:t>PrimaLuceLab</a:t>
            </a:r>
            <a:r>
              <a:rPr lang="en-US" sz="1100" dirty="0">
                <a:solidFill>
                  <a:srgbClr val="666666"/>
                </a:solidFill>
              </a:rPr>
              <a:t> (2025). 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6666"/>
                </a:solidFill>
              </a:rPr>
              <a:t>.</a:t>
            </a:r>
          </a:p>
        </p:txBody>
      </p:sp>
      <p:cxnSp>
        <p:nvCxnSpPr>
          <p:cNvPr id="19" name="Google Shape;327;g36519a9a012_1_195">
            <a:extLst>
              <a:ext uri="{FF2B5EF4-FFF2-40B4-BE49-F238E27FC236}">
                <a16:creationId xmlns:a16="http://schemas.microsoft.com/office/drawing/2014/main" id="{9EDF5A61-4DE8-AC62-E071-15F3B4E98CFC}"/>
              </a:ext>
            </a:extLst>
          </p:cNvPr>
          <p:cNvCxnSpPr/>
          <p:nvPr/>
        </p:nvCxnSpPr>
        <p:spPr>
          <a:xfrm rot="10800000">
            <a:off x="5419873" y="2398100"/>
            <a:ext cx="0" cy="14001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0" name="Google Shape;327;g36519a9a012_1_195">
            <a:extLst>
              <a:ext uri="{FF2B5EF4-FFF2-40B4-BE49-F238E27FC236}">
                <a16:creationId xmlns:a16="http://schemas.microsoft.com/office/drawing/2014/main" id="{662B57D5-0B4F-A4A8-2A62-BAEA59B891F5}"/>
              </a:ext>
            </a:extLst>
          </p:cNvPr>
          <p:cNvCxnSpPr/>
          <p:nvPr/>
        </p:nvCxnSpPr>
        <p:spPr>
          <a:xfrm rot="10800000">
            <a:off x="5018830" y="2406907"/>
            <a:ext cx="0" cy="1400100"/>
          </a:xfrm>
          <a:prstGeom prst="straightConnector1">
            <a:avLst/>
          </a:prstGeom>
          <a:noFill/>
          <a:ln w="38100" cap="flat" cmpd="sng">
            <a:solidFill>
              <a:srgbClr val="7030A0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CBB4084E-33EE-2A29-CC58-2717347DE088}"/>
              </a:ext>
            </a:extLst>
          </p:cNvPr>
          <p:cNvSpPr/>
          <p:nvPr/>
        </p:nvSpPr>
        <p:spPr>
          <a:xfrm>
            <a:off x="4914611" y="4681283"/>
            <a:ext cx="1422873" cy="136599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dirty="0"/>
          </a:p>
        </p:txBody>
      </p:sp>
      <p:pic>
        <p:nvPicPr>
          <p:cNvPr id="23" name="Picture 22" descr="A black text with a number&#10;&#10;AI-generated content may be incorrect.">
            <a:extLst>
              <a:ext uri="{FF2B5EF4-FFF2-40B4-BE49-F238E27FC236}">
                <a16:creationId xmlns:a16="http://schemas.microsoft.com/office/drawing/2014/main" id="{4DCF71B3-1BB1-7B7D-BE6A-5273378AA3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4105" y="5094981"/>
            <a:ext cx="623884" cy="536336"/>
          </a:xfrm>
          <a:prstGeom prst="rect">
            <a:avLst/>
          </a:prstGeom>
        </p:spPr>
      </p:pic>
      <p:pic>
        <p:nvPicPr>
          <p:cNvPr id="36" name="Google Shape;119;g37b19ed73f0_0_90" title="Screenshot 2025-09-01 at 17.19.46.png">
            <a:extLst>
              <a:ext uri="{FF2B5EF4-FFF2-40B4-BE49-F238E27FC236}">
                <a16:creationId xmlns:a16="http://schemas.microsoft.com/office/drawing/2014/main" id="{E8FB7C3D-5EC9-C36E-CBA4-84023404D896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98825" y="1217612"/>
            <a:ext cx="6035399" cy="86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120;g37b19ed73f0_0_90">
            <a:extLst>
              <a:ext uri="{FF2B5EF4-FFF2-40B4-BE49-F238E27FC236}">
                <a16:creationId xmlns:a16="http://schemas.microsoft.com/office/drawing/2014/main" id="{E7F06CC6-C090-82CA-F11F-C3D67298F99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07368" y="1428199"/>
            <a:ext cx="5265600" cy="632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response of a medium towards an EM field:</a:t>
            </a:r>
            <a:endParaRPr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D2DCEFD5-F6BF-37D9-7893-55AFACF2B791}"/>
              </a:ext>
            </a:extLst>
          </p:cNvPr>
          <p:cNvSpPr/>
          <p:nvPr/>
        </p:nvSpPr>
        <p:spPr>
          <a:xfrm>
            <a:off x="9677853" y="1316985"/>
            <a:ext cx="1174215" cy="718899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>
              <a:solidFill>
                <a:srgbClr val="7030A0"/>
              </a:solidFill>
            </a:endParaRPr>
          </a:p>
        </p:txBody>
      </p:sp>
      <p:sp>
        <p:nvSpPr>
          <p:cNvPr id="39" name="Google Shape;350;g36519a9a012_1_100">
            <a:extLst>
              <a:ext uri="{FF2B5EF4-FFF2-40B4-BE49-F238E27FC236}">
                <a16:creationId xmlns:a16="http://schemas.microsoft.com/office/drawing/2014/main" id="{3B7655F1-A221-8383-6696-CF4DA6C8363C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407368" y="765175"/>
            <a:ext cx="9273600" cy="417600"/>
          </a:xfrm>
          <a:prstGeom prst="rect">
            <a:avLst/>
          </a:prstGeom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Nonlinear Optics</a:t>
            </a:r>
            <a:endParaRPr dirty="0"/>
          </a:p>
        </p:txBody>
      </p:sp>
      <p:pic>
        <p:nvPicPr>
          <p:cNvPr id="45" name="Picture 44" descr="A red line on a black background&#10;&#10;AI-generated content may be incorrect.">
            <a:extLst>
              <a:ext uri="{FF2B5EF4-FFF2-40B4-BE49-F238E27FC236}">
                <a16:creationId xmlns:a16="http://schemas.microsoft.com/office/drawing/2014/main" id="{AF922310-2B9C-0850-7B8D-41AD6AD6D8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0131" y="4726655"/>
            <a:ext cx="2284902" cy="1142451"/>
          </a:xfrm>
          <a:prstGeom prst="rect">
            <a:avLst/>
          </a:prstGeom>
        </p:spPr>
      </p:pic>
      <p:pic>
        <p:nvPicPr>
          <p:cNvPr id="46" name="Picture 45" descr="A red line on a black background&#10;&#10;AI-generated content may be incorrect.">
            <a:extLst>
              <a:ext uri="{FF2B5EF4-FFF2-40B4-BE49-F238E27FC236}">
                <a16:creationId xmlns:a16="http://schemas.microsoft.com/office/drawing/2014/main" id="{D5C0F9B2-17D5-94B8-5BF6-C00F1DF174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9579" y="4773116"/>
            <a:ext cx="2284902" cy="632288"/>
          </a:xfrm>
          <a:prstGeom prst="rect">
            <a:avLst/>
          </a:prstGeom>
        </p:spPr>
      </p:pic>
      <p:pic>
        <p:nvPicPr>
          <p:cNvPr id="48" name="Picture 47" descr="A purple line on a black background&#10;&#10;AI-generated content may be incorrect.">
            <a:extLst>
              <a:ext uri="{FF2B5EF4-FFF2-40B4-BE49-F238E27FC236}">
                <a16:creationId xmlns:a16="http://schemas.microsoft.com/office/drawing/2014/main" id="{D8A60057-8F72-E25D-3F76-B675A1154A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9579" y="5440316"/>
            <a:ext cx="2459867" cy="249123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63C2570B-5C8B-D303-6F91-8BF77FFCD42F}"/>
              </a:ext>
            </a:extLst>
          </p:cNvPr>
          <p:cNvSpPr txBox="1"/>
          <p:nvPr/>
        </p:nvSpPr>
        <p:spPr>
          <a:xfrm>
            <a:off x="3785519" y="5709754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>
                <a:solidFill>
                  <a:srgbClr val="C00000"/>
                </a:solidFill>
              </a:rPr>
              <a:t>ω</a:t>
            </a:r>
            <a:endParaRPr lang="en-TR" sz="2000" dirty="0">
              <a:solidFill>
                <a:srgbClr val="C0000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9856BA4-A82B-03B4-356F-98EA9A7A21F9}"/>
              </a:ext>
            </a:extLst>
          </p:cNvPr>
          <p:cNvSpPr txBox="1"/>
          <p:nvPr/>
        </p:nvSpPr>
        <p:spPr>
          <a:xfrm>
            <a:off x="6954040" y="4459686"/>
            <a:ext cx="401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>
                <a:solidFill>
                  <a:srgbClr val="C00000"/>
                </a:solidFill>
              </a:rPr>
              <a:t>ω</a:t>
            </a:r>
            <a:endParaRPr lang="en-TR" sz="2000" dirty="0">
              <a:solidFill>
                <a:srgbClr val="C0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207CED8-92AD-2D8B-28A7-3E86ECF64FA1}"/>
              </a:ext>
            </a:extLst>
          </p:cNvPr>
          <p:cNvSpPr txBox="1"/>
          <p:nvPr/>
        </p:nvSpPr>
        <p:spPr>
          <a:xfrm>
            <a:off x="6954040" y="5635525"/>
            <a:ext cx="5437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rgbClr val="7030A0"/>
                </a:solidFill>
              </a:rPr>
              <a:t>3</a:t>
            </a:r>
            <a:r>
              <a:rPr lang="el-GR" sz="2000" b="1" dirty="0">
                <a:solidFill>
                  <a:srgbClr val="7030A0"/>
                </a:solidFill>
              </a:rPr>
              <a:t>ω</a:t>
            </a:r>
            <a:endParaRPr lang="en-TR" sz="2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6519a9a012_0_40"/>
          <p:cNvSpPr txBox="1">
            <a:spLocks noGrp="1"/>
          </p:cNvSpPr>
          <p:nvPr>
            <p:ph type="title"/>
          </p:nvPr>
        </p:nvSpPr>
        <p:spPr>
          <a:xfrm>
            <a:off x="407368" y="314077"/>
            <a:ext cx="9968700" cy="45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Probe: Generation of UV light</a:t>
            </a:r>
            <a:endParaRPr dirty="0"/>
          </a:p>
        </p:txBody>
      </p:sp>
      <p:pic>
        <p:nvPicPr>
          <p:cNvPr id="182" name="Google Shape;182;g36519a9a012_0_40" title="Screenshot 2025-09-07 at 11.28.1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8935" y="882954"/>
            <a:ext cx="5594129" cy="1976631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g36519a9a012_0_40"/>
          <p:cNvSpPr txBox="1">
            <a:spLocks noGrp="1"/>
          </p:cNvSpPr>
          <p:nvPr>
            <p:ph type="body" idx="1"/>
          </p:nvPr>
        </p:nvSpPr>
        <p:spPr>
          <a:xfrm>
            <a:off x="3298935" y="2861997"/>
            <a:ext cx="4399800" cy="344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 err="1">
                <a:solidFill>
                  <a:srgbClr val="666666"/>
                </a:solidFill>
              </a:rPr>
              <a:t>Wanie</a:t>
            </a:r>
            <a:r>
              <a:rPr lang="en-US" sz="1100" dirty="0">
                <a:solidFill>
                  <a:srgbClr val="666666"/>
                </a:solidFill>
              </a:rPr>
              <a:t> et al 2024 J. Phys. Photonics 6 025005</a:t>
            </a:r>
            <a:endParaRPr sz="1100" dirty="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666666"/>
              </a:solidFill>
            </a:endParaRPr>
          </a:p>
        </p:txBody>
      </p:sp>
      <p:pic>
        <p:nvPicPr>
          <p:cNvPr id="7" name="Google Shape;325;g36519a9a012_1_195">
            <a:extLst>
              <a:ext uri="{FF2B5EF4-FFF2-40B4-BE49-F238E27FC236}">
                <a16:creationId xmlns:a16="http://schemas.microsoft.com/office/drawing/2014/main" id="{7904A6FD-E123-6E1A-268C-B1D2F872053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2937" y="3276994"/>
            <a:ext cx="3850719" cy="294318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87B18578-5A96-317C-10FF-2B1794AE86AC}"/>
              </a:ext>
            </a:extLst>
          </p:cNvPr>
          <p:cNvSpPr txBox="1">
            <a:spLocks/>
          </p:cNvSpPr>
          <p:nvPr/>
        </p:nvSpPr>
        <p:spPr>
          <a:xfrm>
            <a:off x="679034" y="6496392"/>
            <a:ext cx="11264434" cy="2772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sz="1000" dirty="0"/>
              <a:t>|</a:t>
            </a:r>
            <a:r>
              <a:rPr lang="en-US" dirty="0"/>
              <a:t> </a:t>
            </a:r>
            <a:r>
              <a:rPr lang="en-US" sz="1000" dirty="0"/>
              <a:t>Few-femtosecond IR pump-UV probe spectroscopy in liquid phase | İdil Şimşek, 10.09.2025</a:t>
            </a:r>
          </a:p>
        </p:txBody>
      </p:sp>
      <p:pic>
        <p:nvPicPr>
          <p:cNvPr id="15" name="Google Shape;326;g36519a9a012_1_195">
            <a:extLst>
              <a:ext uri="{FF2B5EF4-FFF2-40B4-BE49-F238E27FC236}">
                <a16:creationId xmlns:a16="http://schemas.microsoft.com/office/drawing/2014/main" id="{5D4FF378-5445-3B05-5FAA-D8F676D6EF0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50482"/>
          <a:stretch/>
        </p:blipFill>
        <p:spPr>
          <a:xfrm rot="-5400000">
            <a:off x="5145046" y="2406924"/>
            <a:ext cx="2309112" cy="45318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Google Shape;327;g36519a9a012_1_195">
            <a:extLst>
              <a:ext uri="{FF2B5EF4-FFF2-40B4-BE49-F238E27FC236}">
                <a16:creationId xmlns:a16="http://schemas.microsoft.com/office/drawing/2014/main" id="{8AC842B0-55FB-D92D-369C-0E69FA04612B}"/>
              </a:ext>
            </a:extLst>
          </p:cNvPr>
          <p:cNvCxnSpPr>
            <a:cxnSpLocks/>
          </p:cNvCxnSpPr>
          <p:nvPr/>
        </p:nvCxnSpPr>
        <p:spPr>
          <a:xfrm flipV="1">
            <a:off x="4799673" y="4052027"/>
            <a:ext cx="0" cy="1605750"/>
          </a:xfrm>
          <a:prstGeom prst="straightConnector1">
            <a:avLst/>
          </a:prstGeom>
          <a:noFill/>
          <a:ln w="38100" cap="flat" cmpd="sng">
            <a:solidFill>
              <a:srgbClr val="7030A0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2" name="Google Shape;123;g37b19ed73f0_0_90">
            <a:extLst>
              <a:ext uri="{FF2B5EF4-FFF2-40B4-BE49-F238E27FC236}">
                <a16:creationId xmlns:a16="http://schemas.microsoft.com/office/drawing/2014/main" id="{699D473B-2A1C-EBFF-775E-6CFB1327119B}"/>
              </a:ext>
            </a:extLst>
          </p:cNvPr>
          <p:cNvSpPr/>
          <p:nvPr/>
        </p:nvSpPr>
        <p:spPr>
          <a:xfrm>
            <a:off x="7807569" y="916643"/>
            <a:ext cx="1094166" cy="355516"/>
          </a:xfrm>
          <a:prstGeom prst="ellipse">
            <a:avLst/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" name="Google Shape;329;g36519a9a012_1_195">
            <a:extLst>
              <a:ext uri="{FF2B5EF4-FFF2-40B4-BE49-F238E27FC236}">
                <a16:creationId xmlns:a16="http://schemas.microsoft.com/office/drawing/2014/main" id="{020E7E76-FE36-1C0C-B3EA-23125EDAFA9B}"/>
              </a:ext>
            </a:extLst>
          </p:cNvPr>
          <p:cNvCxnSpPr>
            <a:cxnSpLocks/>
          </p:cNvCxnSpPr>
          <p:nvPr/>
        </p:nvCxnSpPr>
        <p:spPr>
          <a:xfrm>
            <a:off x="8821198" y="1272159"/>
            <a:ext cx="1089592" cy="1863642"/>
          </a:xfrm>
          <a:prstGeom prst="straightConnector1">
            <a:avLst/>
          </a:prstGeom>
          <a:noFill/>
          <a:ln w="38100" cap="flat" cmpd="sng">
            <a:solidFill>
              <a:srgbClr val="7030A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6" name="Google Shape;123;g37b19ed73f0_0_90">
            <a:extLst>
              <a:ext uri="{FF2B5EF4-FFF2-40B4-BE49-F238E27FC236}">
                <a16:creationId xmlns:a16="http://schemas.microsoft.com/office/drawing/2014/main" id="{B53F5501-44B0-4792-DCB2-EE1456C86E7A}"/>
              </a:ext>
            </a:extLst>
          </p:cNvPr>
          <p:cNvSpPr/>
          <p:nvPr/>
        </p:nvSpPr>
        <p:spPr>
          <a:xfrm>
            <a:off x="3290264" y="1712744"/>
            <a:ext cx="958179" cy="355516"/>
          </a:xfrm>
          <a:prstGeom prst="ellipse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7" name="Google Shape;329;g36519a9a012_1_195">
            <a:extLst>
              <a:ext uri="{FF2B5EF4-FFF2-40B4-BE49-F238E27FC236}">
                <a16:creationId xmlns:a16="http://schemas.microsoft.com/office/drawing/2014/main" id="{853D38FB-5896-E5D7-A45E-D270116E9071}"/>
              </a:ext>
            </a:extLst>
          </p:cNvPr>
          <p:cNvCxnSpPr>
            <a:cxnSpLocks/>
          </p:cNvCxnSpPr>
          <p:nvPr/>
        </p:nvCxnSpPr>
        <p:spPr>
          <a:xfrm flipH="1">
            <a:off x="2531185" y="2068260"/>
            <a:ext cx="839619" cy="1208734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" name="Google Shape;327;g36519a9a012_1_195">
            <a:extLst>
              <a:ext uri="{FF2B5EF4-FFF2-40B4-BE49-F238E27FC236}">
                <a16:creationId xmlns:a16="http://schemas.microsoft.com/office/drawing/2014/main" id="{A743E19A-7B8C-2F86-B4DB-C2E0A704A8CF}"/>
              </a:ext>
            </a:extLst>
          </p:cNvPr>
          <p:cNvCxnSpPr>
            <a:cxnSpLocks/>
          </p:cNvCxnSpPr>
          <p:nvPr/>
        </p:nvCxnSpPr>
        <p:spPr>
          <a:xfrm flipV="1">
            <a:off x="6185993" y="4052027"/>
            <a:ext cx="0" cy="160575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8" name="Google Shape;183;g36519a9a012_0_40">
            <a:extLst>
              <a:ext uri="{FF2B5EF4-FFF2-40B4-BE49-F238E27FC236}">
                <a16:creationId xmlns:a16="http://schemas.microsoft.com/office/drawing/2014/main" id="{BDC6CA84-8F93-AF4F-8665-986BA5CFDB09}"/>
              </a:ext>
            </a:extLst>
          </p:cNvPr>
          <p:cNvSpPr txBox="1">
            <a:spLocks/>
          </p:cNvSpPr>
          <p:nvPr/>
        </p:nvSpPr>
        <p:spPr>
          <a:xfrm>
            <a:off x="9044321" y="6116276"/>
            <a:ext cx="4399800" cy="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15000"/>
              </a:lnSpc>
              <a:buFont typeface="Arial"/>
              <a:buNone/>
            </a:pPr>
            <a:r>
              <a:rPr lang="en-US" sz="1100" dirty="0" err="1">
                <a:solidFill>
                  <a:srgbClr val="666666"/>
                </a:solidFill>
              </a:rPr>
              <a:t>Wanie</a:t>
            </a:r>
            <a:r>
              <a:rPr lang="en-US" sz="1100" dirty="0">
                <a:solidFill>
                  <a:srgbClr val="666666"/>
                </a:solidFill>
              </a:rPr>
              <a:t> et al 2024 J. Phys. Photonics 6 025005</a:t>
            </a:r>
          </a:p>
          <a:p>
            <a:pPr marL="0" indent="0">
              <a:lnSpc>
                <a:spcPct val="115000"/>
              </a:lnSpc>
              <a:buFont typeface="Arial"/>
              <a:buNone/>
            </a:pPr>
            <a:endParaRPr lang="en-US" sz="1100" dirty="0">
              <a:solidFill>
                <a:srgbClr val="666666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DBF4464-4EEE-0BF7-D082-C1C92E2977E5}"/>
              </a:ext>
            </a:extLst>
          </p:cNvPr>
          <p:cNvGrpSpPr/>
          <p:nvPr/>
        </p:nvGrpSpPr>
        <p:grpSpPr>
          <a:xfrm>
            <a:off x="8763317" y="3478193"/>
            <a:ext cx="3428683" cy="2638083"/>
            <a:chOff x="8763317" y="3478193"/>
            <a:chExt cx="3428683" cy="2638083"/>
          </a:xfrm>
        </p:grpSpPr>
        <p:pic>
          <p:nvPicPr>
            <p:cNvPr id="5" name="Picture 4" descr="A graph of a graph showing a bar graph&#10;&#10;AI-generated content may be incorrect.">
              <a:extLst>
                <a:ext uri="{FF2B5EF4-FFF2-40B4-BE49-F238E27FC236}">
                  <a16:creationId xmlns:a16="http://schemas.microsoft.com/office/drawing/2014/main" id="{1587513C-BF69-E969-6604-04D0FC628F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63317" y="3478193"/>
              <a:ext cx="3428683" cy="2309113"/>
            </a:xfrm>
            <a:prstGeom prst="rect">
              <a:avLst/>
            </a:prstGeom>
          </p:spPr>
        </p:pic>
        <p:pic>
          <p:nvPicPr>
            <p:cNvPr id="12" name="Picture 11" descr="A black text on a white background&#10;&#10;AI-generated content may be incorrect.">
              <a:extLst>
                <a:ext uri="{FF2B5EF4-FFF2-40B4-BE49-F238E27FC236}">
                  <a16:creationId xmlns:a16="http://schemas.microsoft.com/office/drawing/2014/main" id="{A8599290-107F-8FED-3ECF-6FC0DEC89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376068" y="5810969"/>
              <a:ext cx="725105" cy="30530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6519a9a012_1_63"/>
          <p:cNvSpPr txBox="1">
            <a:spLocks noGrp="1"/>
          </p:cNvSpPr>
          <p:nvPr>
            <p:ph type="title"/>
          </p:nvPr>
        </p:nvSpPr>
        <p:spPr>
          <a:xfrm>
            <a:off x="407368" y="314077"/>
            <a:ext cx="9968700" cy="45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Delivery system: Flow cell</a:t>
            </a:r>
            <a:endParaRPr dirty="0"/>
          </a:p>
        </p:txBody>
      </p:sp>
      <p:sp>
        <p:nvSpPr>
          <p:cNvPr id="340" name="Google Shape;340;g36519a9a012_1_63"/>
          <p:cNvSpPr txBox="1">
            <a:spLocks noGrp="1"/>
          </p:cNvSpPr>
          <p:nvPr>
            <p:ph type="body" idx="1"/>
          </p:nvPr>
        </p:nvSpPr>
        <p:spPr>
          <a:xfrm>
            <a:off x="407987" y="1297459"/>
            <a:ext cx="11376000" cy="511926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/>
              <a:t>Aim: </a:t>
            </a:r>
            <a:r>
              <a:rPr lang="en-US" dirty="0"/>
              <a:t>liquid sample delivery in vacuum</a:t>
            </a:r>
          </a:p>
          <a:p>
            <a:pPr lvl="0">
              <a:spcBef>
                <a:spcPts val="1200"/>
              </a:spcBef>
              <a:buFont typeface="Wingdings" pitchFamily="2" charset="2"/>
              <a:buChar char="v"/>
            </a:pPr>
            <a:r>
              <a:rPr lang="en-US" dirty="0"/>
              <a:t>No dispersion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lang="en-US"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/>
              <a:t>Advantages:</a:t>
            </a:r>
            <a:endParaRPr b="1" dirty="0"/>
          </a:p>
          <a:p>
            <a:pPr lvl="0" algn="l" rtl="0">
              <a:spcBef>
                <a:spcPts val="1200"/>
              </a:spcBef>
              <a:spcAft>
                <a:spcPts val="0"/>
              </a:spcAft>
              <a:buSzPts val="2000"/>
              <a:buFont typeface="Wingdings" pitchFamily="2" charset="2"/>
              <a:buChar char="v"/>
            </a:pPr>
            <a:r>
              <a:rPr lang="en-US" dirty="0"/>
              <a:t>Isolated system from vacuum</a:t>
            </a:r>
          </a:p>
          <a:p>
            <a:pPr lvl="0" algn="l" rtl="0">
              <a:spcBef>
                <a:spcPts val="1200"/>
              </a:spcBef>
              <a:spcAft>
                <a:spcPts val="0"/>
              </a:spcAft>
              <a:buSzPts val="2000"/>
              <a:buFont typeface="Wingdings" pitchFamily="2" charset="2"/>
              <a:buChar char="v"/>
            </a:pPr>
            <a:r>
              <a:rPr lang="en-US" dirty="0"/>
              <a:t>Easy liquid control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2000"/>
              <a:buFont typeface="Wingdings" pitchFamily="2" charset="2"/>
              <a:buChar char="v"/>
            </a:pPr>
            <a:endParaRPr lang="en-US" b="1"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2000"/>
              <a:buFont typeface="Wingdings" pitchFamily="2" charset="2"/>
              <a:buChar char="v"/>
            </a:pPr>
            <a:endParaRPr lang="en-US" b="1" dirty="0"/>
          </a:p>
          <a:p>
            <a:pPr marL="101600" lvl="0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b="1" dirty="0"/>
              <a:t>Disadvantages:</a:t>
            </a:r>
            <a:endParaRPr b="1" dirty="0"/>
          </a:p>
          <a:p>
            <a:pPr lvl="0" algn="l" rtl="0">
              <a:spcBef>
                <a:spcPts val="1200"/>
              </a:spcBef>
              <a:spcAft>
                <a:spcPts val="0"/>
              </a:spcAft>
              <a:buSzPts val="2000"/>
              <a:buFont typeface="Wingdings" pitchFamily="2" charset="2"/>
              <a:buChar char="v"/>
            </a:pPr>
            <a:r>
              <a:rPr lang="en-US" dirty="0"/>
              <a:t>Needs a window</a:t>
            </a:r>
            <a:r>
              <a:rPr lang="en-US" sz="1600" dirty="0"/>
              <a:t>, </a:t>
            </a:r>
            <a:r>
              <a:rPr lang="en-US" dirty="0"/>
              <a:t>r</a:t>
            </a:r>
            <a:r>
              <a:rPr lang="en-US" sz="2000" dirty="0"/>
              <a:t>equires UV-transparent materials</a:t>
            </a:r>
          </a:p>
          <a:p>
            <a:pPr lvl="0" algn="l" rtl="0">
              <a:spcBef>
                <a:spcPts val="1200"/>
              </a:spcBef>
              <a:spcAft>
                <a:spcPts val="0"/>
              </a:spcAft>
              <a:buSzPts val="2000"/>
              <a:buFont typeface="Wingdings" pitchFamily="2" charset="2"/>
              <a:buChar char="v"/>
            </a:pPr>
            <a:r>
              <a:rPr lang="en-US" dirty="0"/>
              <a:t>Small aperture, losing counts</a:t>
            </a:r>
            <a:endParaRPr dirty="0"/>
          </a:p>
        </p:txBody>
      </p:sp>
      <p:pic>
        <p:nvPicPr>
          <p:cNvPr id="342" name="Google Shape;342;g36519a9a012_1_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9044" y="1308823"/>
            <a:ext cx="5781901" cy="205480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g36519a9a012_1_63"/>
          <p:cNvSpPr txBox="1">
            <a:spLocks noGrp="1"/>
          </p:cNvSpPr>
          <p:nvPr>
            <p:ph type="body" idx="1"/>
          </p:nvPr>
        </p:nvSpPr>
        <p:spPr>
          <a:xfrm>
            <a:off x="5849044" y="3322178"/>
            <a:ext cx="3760306" cy="344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>
              <a:lnSpc>
                <a:spcPct val="115000"/>
              </a:lnSpc>
              <a:buNone/>
            </a:pPr>
            <a:r>
              <a:rPr lang="en-US" sz="1100" dirty="0">
                <a:solidFill>
                  <a:srgbClr val="666666"/>
                </a:solidFill>
              </a:rPr>
              <a:t>Nasri et al., Poster, Universität Hamburg &amp; DESY (2025).</a:t>
            </a:r>
            <a:endParaRPr sz="1100" dirty="0">
              <a:solidFill>
                <a:srgbClr val="666666"/>
              </a:solidFill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4810BEBC-5CCC-653F-0C14-4767EDD1E841}"/>
              </a:ext>
            </a:extLst>
          </p:cNvPr>
          <p:cNvSpPr txBox="1">
            <a:spLocks/>
          </p:cNvSpPr>
          <p:nvPr/>
        </p:nvSpPr>
        <p:spPr>
          <a:xfrm>
            <a:off x="679034" y="6496392"/>
            <a:ext cx="11264434" cy="2772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sz="1000" dirty="0"/>
              <a:t>|</a:t>
            </a:r>
            <a:r>
              <a:rPr lang="en-US" dirty="0"/>
              <a:t> </a:t>
            </a:r>
            <a:r>
              <a:rPr lang="en-US" sz="1000" dirty="0"/>
              <a:t>Few-femtosecond IR pump-UV probe spectroscopy in liquid phase | İdil Şimşek, 10.09.2025</a:t>
            </a:r>
          </a:p>
        </p:txBody>
      </p:sp>
    </p:spTree>
    <p:extLst>
      <p:ext uri="{BB962C8B-B14F-4D97-AF65-F5344CB8AC3E}">
        <p14:creationId xmlns:p14="http://schemas.microsoft.com/office/powerpoint/2010/main" val="3127018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6519a9a012_1_100"/>
          <p:cNvSpPr txBox="1">
            <a:spLocks noGrp="1"/>
          </p:cNvSpPr>
          <p:nvPr>
            <p:ph type="subTitle" idx="2"/>
          </p:nvPr>
        </p:nvSpPr>
        <p:spPr>
          <a:xfrm>
            <a:off x="407368" y="765175"/>
            <a:ext cx="9273600" cy="417600"/>
          </a:xfrm>
          <a:prstGeom prst="rect">
            <a:avLst/>
          </a:prstGeom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Results: [Fe(</a:t>
            </a:r>
            <a:r>
              <a:rPr lang="en-US" dirty="0" err="1"/>
              <a:t>bpy</a:t>
            </a:r>
            <a:r>
              <a:rPr lang="en-US" dirty="0"/>
              <a:t>)</a:t>
            </a:r>
            <a:r>
              <a:rPr lang="en-US" baseline="-25000" dirty="0"/>
              <a:t>3</a:t>
            </a:r>
            <a:r>
              <a:rPr lang="en-US" dirty="0"/>
              <a:t>]</a:t>
            </a:r>
            <a:r>
              <a:rPr lang="en-US" baseline="30000" dirty="0"/>
              <a:t>2+</a:t>
            </a:r>
            <a:endParaRPr dirty="0"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87B33897-41AC-9329-6FBE-1EB685E769C6}"/>
              </a:ext>
            </a:extLst>
          </p:cNvPr>
          <p:cNvSpPr txBox="1">
            <a:spLocks/>
          </p:cNvSpPr>
          <p:nvPr/>
        </p:nvSpPr>
        <p:spPr>
          <a:xfrm>
            <a:off x="679034" y="6496392"/>
            <a:ext cx="11264434" cy="2772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sz="1000" dirty="0"/>
              <a:t>|</a:t>
            </a:r>
            <a:r>
              <a:rPr lang="en-US" dirty="0"/>
              <a:t> </a:t>
            </a:r>
            <a:r>
              <a:rPr lang="en-US" sz="1000" dirty="0"/>
              <a:t>Few-femtosecond IR pump-UV probe spectroscopy in liquid phase | İdil Şimşek, 10.09.2025</a:t>
            </a:r>
          </a:p>
        </p:txBody>
      </p:sp>
      <p:sp>
        <p:nvSpPr>
          <p:cNvPr id="3" name="Google Shape;351;g36519a9a012_1_100">
            <a:extLst>
              <a:ext uri="{FF2B5EF4-FFF2-40B4-BE49-F238E27FC236}">
                <a16:creationId xmlns:a16="http://schemas.microsoft.com/office/drawing/2014/main" id="{D09E0F94-9670-DA6A-83B2-6FDB94676230}"/>
              </a:ext>
            </a:extLst>
          </p:cNvPr>
          <p:cNvSpPr txBox="1">
            <a:spLocks/>
          </p:cNvSpPr>
          <p:nvPr/>
        </p:nvSpPr>
        <p:spPr>
          <a:xfrm>
            <a:off x="9279337" y="6155045"/>
            <a:ext cx="2912663" cy="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15000"/>
              </a:lnSpc>
              <a:buFont typeface="Arial"/>
              <a:buNone/>
            </a:pPr>
            <a:r>
              <a:rPr lang="en-US" sz="1100" dirty="0">
                <a:solidFill>
                  <a:srgbClr val="666666"/>
                </a:solidFill>
              </a:rPr>
              <a:t>Plotted data is courtesy of FS-ATTO group.</a:t>
            </a:r>
            <a:endParaRPr lang="en-US" sz="1100" dirty="0">
              <a:solidFill>
                <a:srgbClr val="666666"/>
              </a:solidFill>
              <a:highlight>
                <a:srgbClr val="FFFF00"/>
              </a:highlight>
            </a:endParaRP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FD395215-1D60-77DA-EF0D-313ECC86B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454" y="1134513"/>
            <a:ext cx="7521892" cy="287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CA0085C9-81A6-813E-0245-51927330BD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556" y="2964866"/>
            <a:ext cx="4030163" cy="1149130"/>
          </a:xfrm>
          <a:prstGeom prst="rect">
            <a:avLst/>
          </a:prstGeom>
        </p:spPr>
      </p:pic>
      <p:sp>
        <p:nvSpPr>
          <p:cNvPr id="10" name="Google Shape;339;g36519a9a012_1_63">
            <a:extLst>
              <a:ext uri="{FF2B5EF4-FFF2-40B4-BE49-F238E27FC236}">
                <a16:creationId xmlns:a16="http://schemas.microsoft.com/office/drawing/2014/main" id="{7403A2EC-80BE-5ADA-B9B8-5D5E4FB4BB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7368" y="314077"/>
            <a:ext cx="9968700" cy="45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Delivery system: Flow cell</a:t>
            </a:r>
            <a:endParaRPr dirty="0"/>
          </a:p>
        </p:txBody>
      </p:sp>
      <p:pic>
        <p:nvPicPr>
          <p:cNvPr id="1040" name="Picture 16">
            <a:extLst>
              <a:ext uri="{FF2B5EF4-FFF2-40B4-BE49-F238E27FC236}">
                <a16:creationId xmlns:a16="http://schemas.microsoft.com/office/drawing/2014/main" id="{ECAAF85C-3DB7-2522-2C32-E60C55FDC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241" y="3450923"/>
            <a:ext cx="6372000" cy="278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617615"/>
      </p:ext>
    </p:extLst>
  </p:cSld>
  <p:clrMapOvr>
    <a:masterClrMapping/>
  </p:clrMapOvr>
</p:sld>
</file>

<file path=ppt/theme/theme1.xml><?xml version="1.0" encoding="utf-8"?>
<a:theme xmlns:a="http://schemas.openxmlformats.org/drawingml/2006/main" name="CFEL_Atto_talk_16x9">
  <a:themeElements>
    <a:clrScheme name="CFEL_atto">
      <a:dk1>
        <a:srgbClr val="000000"/>
      </a:dk1>
      <a:lt1>
        <a:srgbClr val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Benutzerdefiniert 104">
      <a:dk1>
        <a:srgbClr val="000000"/>
      </a:dk1>
      <a:lt1>
        <a:srgbClr val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1500</TotalTime>
  <Words>1303</Words>
  <Application>Microsoft Macintosh PowerPoint</Application>
  <PresentationFormat>Widescreen</PresentationFormat>
  <Paragraphs>283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Wingdings</vt:lpstr>
      <vt:lpstr>CFEL_Atto_talk_16x9</vt:lpstr>
      <vt:lpstr>Few-femtosecond  IR pump-UV probe spectroscopy in liquid phase</vt:lpstr>
      <vt:lpstr>Ultrafast dynamics in liquid</vt:lpstr>
      <vt:lpstr>Pump-probe spectroscopy</vt:lpstr>
      <vt:lpstr>Generation of short pulses</vt:lpstr>
      <vt:lpstr>Pump: Photoexcitation of Fe complex </vt:lpstr>
      <vt:lpstr>Probe: Generation of UV light</vt:lpstr>
      <vt:lpstr>Probe: Generation of UV light</vt:lpstr>
      <vt:lpstr>Delivery system: Flow cell</vt:lpstr>
      <vt:lpstr>Delivery system: Flow cell</vt:lpstr>
      <vt:lpstr>Delivery system: Flow cell</vt:lpstr>
      <vt:lpstr>Conclusion</vt:lpstr>
      <vt:lpstr>Acknowledgements</vt:lpstr>
      <vt:lpstr>SUPPLEMENTARY SLIDES</vt:lpstr>
      <vt:lpstr>Generation of UV Light</vt:lpstr>
      <vt:lpstr>Generation of UV Light</vt:lpstr>
      <vt:lpstr>Generation of UV Light</vt:lpstr>
      <vt:lpstr>Generation of UV Light</vt:lpstr>
      <vt:lpstr>Generation of UV Light</vt:lpstr>
      <vt:lpstr>Generation of UV Light</vt:lpstr>
      <vt:lpstr>Liquid Jet</vt:lpstr>
      <vt:lpstr>Liquid Jet</vt:lpstr>
      <vt:lpstr>Liquid Jet</vt:lpstr>
      <vt:lpstr>Liquid Jet</vt:lpstr>
      <vt:lpstr>Liquid Jet</vt:lpstr>
      <vt:lpstr>Liquid Jet</vt:lpstr>
      <vt:lpstr>Liquid Jet</vt:lpstr>
      <vt:lpstr>Liquid Jet</vt:lpstr>
      <vt:lpstr>Liquid Jet</vt:lpstr>
      <vt:lpstr>Flow Cell</vt:lpstr>
      <vt:lpstr>Flow Cell</vt:lpstr>
      <vt:lpstr>Comparison</vt:lpstr>
      <vt:lpstr>Comparison</vt:lpstr>
      <vt:lpstr>Comparison</vt:lpstr>
      <vt:lpstr>Liquid Jet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Josina Hahne</dc:creator>
  <cp:lastModifiedBy>IDIL SIMSEK</cp:lastModifiedBy>
  <cp:revision>21</cp:revision>
  <dcterms:created xsi:type="dcterms:W3CDTF">2021-09-22T08:12:19Z</dcterms:created>
  <dcterms:modified xsi:type="dcterms:W3CDTF">2025-09-09T14:55:12Z</dcterms:modified>
</cp:coreProperties>
</file>