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93" r:id="rId2"/>
    <p:sldId id="294" r:id="rId3"/>
    <p:sldId id="328" r:id="rId4"/>
    <p:sldId id="296" r:id="rId5"/>
    <p:sldId id="329" r:id="rId6"/>
    <p:sldId id="298" r:id="rId7"/>
    <p:sldId id="330" r:id="rId8"/>
    <p:sldId id="299" r:id="rId9"/>
    <p:sldId id="300" r:id="rId10"/>
    <p:sldId id="301" r:id="rId11"/>
    <p:sldId id="331" r:id="rId12"/>
    <p:sldId id="333" r:id="rId13"/>
    <p:sldId id="306" r:id="rId14"/>
    <p:sldId id="307" r:id="rId15"/>
    <p:sldId id="311" r:id="rId16"/>
    <p:sldId id="336" r:id="rId17"/>
    <p:sldId id="338" r:id="rId18"/>
    <p:sldId id="326" r:id="rId19"/>
    <p:sldId id="321" r:id="rId20"/>
    <p:sldId id="343" r:id="rId21"/>
    <p:sldId id="346" r:id="rId22"/>
    <p:sldId id="347" r:id="rId23"/>
    <p:sldId id="337" r:id="rId24"/>
    <p:sldId id="320" r:id="rId25"/>
    <p:sldId id="323" r:id="rId26"/>
    <p:sldId id="334" r:id="rId27"/>
    <p:sldId id="335" r:id="rId28"/>
    <p:sldId id="339" r:id="rId29"/>
    <p:sldId id="340" r:id="rId30"/>
    <p:sldId id="341" r:id="rId31"/>
    <p:sldId id="342" r:id="rId32"/>
    <p:sldId id="344" r:id="rId33"/>
    <p:sldId id="324" r:id="rId34"/>
    <p:sldId id="345" r:id="rId35"/>
    <p:sldId id="30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1732"/>
  </p:normalViewPr>
  <p:slideViewPr>
    <p:cSldViewPr snapToGrid="0" showGuides="1">
      <p:cViewPr varScale="1">
        <p:scale>
          <a:sx n="122" d="100"/>
          <a:sy n="122" d="100"/>
        </p:scale>
        <p:origin x="1168" y="18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11.09.25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58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aerial view of a factory&#10;&#10;AI-generated content may be incorrect.">
            <a:extLst>
              <a:ext uri="{FF2B5EF4-FFF2-40B4-BE49-F238E27FC236}">
                <a16:creationId xmlns:a16="http://schemas.microsoft.com/office/drawing/2014/main" id="{961678AA-B7F3-7264-AE8D-0844274A0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0" y="-485297"/>
            <a:ext cx="12256270" cy="5490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428F9-9CEF-431F-8842-84CDA7CEA9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91" y="5317110"/>
            <a:ext cx="1168025" cy="1168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3555863"/>
            <a:ext cx="8039624" cy="1050925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5356866"/>
            <a:ext cx="8039624" cy="113338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41DE-83CC-5B25-7B4F-3FFCCBF60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800"/>
            </a:lvl1pPr>
            <a:lvl2pPr marL="542925" indent="-276225">
              <a:defRPr sz="1800"/>
            </a:lvl2pPr>
            <a:lvl3pPr marL="809625" indent="-266700">
              <a:defRPr sz="1800"/>
            </a:lvl3pPr>
            <a:lvl4pPr marL="990600" indent="-180975">
              <a:defRPr sz="1800"/>
            </a:lvl4pPr>
            <a:lvl5pPr marL="1162050" indent="-171450">
              <a:defRPr sz="1800"/>
            </a:lvl5pPr>
          </a:lstStyle>
          <a:p>
            <a:pPr lvl="0"/>
            <a:r>
              <a:rPr lang="zh-CN" altLang="en-US" dirty="0"/>
              <a:t> </a:t>
            </a:r>
            <a:r>
              <a:rPr lang="en-GB" dirty="0"/>
              <a:t>Click to edit Master </a:t>
            </a:r>
            <a:r>
              <a:rPr lang="zh-CN" altLang="en-US" dirty="0"/>
              <a:t>  </a:t>
            </a:r>
            <a:r>
              <a:rPr lang="en-GB" dirty="0"/>
              <a:t>text styles</a:t>
            </a:r>
          </a:p>
          <a:p>
            <a:pPr lvl="1"/>
            <a:r>
              <a:rPr lang="zh-CN" altLang="en-US" dirty="0"/>
              <a:t> </a:t>
            </a: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zh-CN" altLang="en-US" dirty="0"/>
              <a:t> </a:t>
            </a:r>
            <a:r>
              <a:rPr lang="en-GB" dirty="0"/>
              <a:t>Fourth level</a:t>
            </a:r>
          </a:p>
          <a:p>
            <a:pPr lvl="4"/>
            <a:r>
              <a:rPr lang="zh-CN" altLang="en-US" dirty="0"/>
              <a:t> </a:t>
            </a:r>
            <a:r>
              <a:rPr lang="en-GB" dirty="0"/>
              <a:t>Fifth level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8C6D0-2742-1C92-1FFF-AE0E871AA1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376FD-D597-0828-D1A0-1BAC166E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8413E-F9E1-08C9-3D92-AA0A3ABA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F058C-02A4-39D7-4C64-D5678FCCE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189C9-389F-CAEB-646A-C1E8465F2C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4559A-7EFE-5241-2FBA-D355B2E6A0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573287-7932-300A-EA82-64FF7DE3B7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C05F89-1AD0-A52E-72BB-F7885EEEAF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932FF4-23CC-6A7E-D164-737AA5250B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334053"/>
            <a:ext cx="10956924" cy="3756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053320"/>
            <a:ext cx="10944224" cy="5009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8" name="Rechteck 7"/>
          <p:cNvSpPr/>
          <p:nvPr/>
        </p:nvSpPr>
        <p:spPr>
          <a:xfrm>
            <a:off x="3071952" y="6535343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Haoran Ye </a:t>
            </a:r>
            <a:r>
              <a:rPr lang="en-US" altLang="zh-CN" sz="900" dirty="0"/>
              <a:t>|</a:t>
            </a:r>
            <a:r>
              <a:rPr lang="zh-CN" altLang="en-US" sz="900" dirty="0"/>
              <a:t> </a:t>
            </a:r>
            <a:r>
              <a:rPr lang="en-US" sz="900" dirty="0" err="1"/>
              <a:t>Polarisation</a:t>
            </a:r>
            <a:r>
              <a:rPr lang="en-US" sz="900" dirty="0"/>
              <a:t> control of seeded stimulated emission </a:t>
            </a:r>
            <a:r>
              <a:rPr lang="en-US" altLang="zh-CN" sz="900" dirty="0"/>
              <a:t>|</a:t>
            </a:r>
            <a:r>
              <a:rPr lang="zh-CN" altLang="en-US" sz="900" dirty="0"/>
              <a:t> </a:t>
            </a:r>
            <a:r>
              <a:rPr lang="en-US" sz="900" dirty="0"/>
              <a:t>03/09/2025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5930EC-8340-497F-A71B-B2C4DE78AE9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729532" y="6476999"/>
            <a:ext cx="536494" cy="2743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704F1-46C1-18FA-D4A4-F5D6FFC9B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5975" y="64316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451C97-4D28-2B45-A64B-A861BEFF9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emf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9.emf"/><Relationship Id="rId7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emf"/><Relationship Id="rId5" Type="http://schemas.openxmlformats.org/officeDocument/2006/relationships/image" Target="../media/image1.emf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image" Target="../media/image9.emf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4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emf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504" y="2833687"/>
            <a:ext cx="7087696" cy="1632857"/>
          </a:xfrm>
        </p:spPr>
        <p:txBody>
          <a:bodyPr/>
          <a:lstStyle/>
          <a:p>
            <a:r>
              <a:rPr lang="en-GB" sz="4000" noProof="1"/>
              <a:t>Polarisation control of </a:t>
            </a:r>
            <a:br>
              <a:rPr lang="en-GB" sz="4000" noProof="1"/>
            </a:br>
            <a:r>
              <a:rPr lang="en-GB" sz="4000" noProof="1"/>
              <a:t>seeded stimulated emission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5323115"/>
            <a:ext cx="6323011" cy="1230085"/>
          </a:xfrm>
        </p:spPr>
        <p:txBody>
          <a:bodyPr/>
          <a:lstStyle/>
          <a:p>
            <a:r>
              <a:rPr lang="en-GB" sz="1600" noProof="1"/>
              <a:t>Student: Haoran Ye </a:t>
            </a:r>
            <a:r>
              <a:rPr lang="en-US" altLang="zh-CN" sz="1600" noProof="1"/>
              <a:t>(Department</a:t>
            </a:r>
            <a:r>
              <a:rPr lang="zh-CN" altLang="en-US" sz="1600" noProof="1"/>
              <a:t> </a:t>
            </a:r>
            <a:r>
              <a:rPr lang="en-US" altLang="zh-CN" sz="1600" noProof="1"/>
              <a:t>of</a:t>
            </a:r>
            <a:r>
              <a:rPr lang="zh-CN" altLang="en-US" sz="1600" noProof="1"/>
              <a:t> </a:t>
            </a:r>
            <a:r>
              <a:rPr lang="en-US" altLang="zh-CN" sz="1600" noProof="1"/>
              <a:t>Physics,</a:t>
            </a:r>
            <a:r>
              <a:rPr lang="zh-CN" altLang="en-US" sz="1600" noProof="1"/>
              <a:t> </a:t>
            </a:r>
            <a:r>
              <a:rPr lang="en-GB" sz="1600" noProof="1"/>
              <a:t>University of Cambridge</a:t>
            </a:r>
            <a:r>
              <a:rPr lang="en-US" altLang="zh-CN" sz="1600" noProof="1"/>
              <a:t>)</a:t>
            </a:r>
            <a:r>
              <a:rPr lang="en-GB" sz="1600" noProof="1"/>
              <a:t> </a:t>
            </a:r>
          </a:p>
          <a:p>
            <a:r>
              <a:rPr lang="en-GB" sz="1600" noProof="1"/>
              <a:t>Supervisor: Andrei Benediktovitch (FS-TUXS, DESY)</a:t>
            </a:r>
          </a:p>
          <a:p>
            <a:endParaRPr lang="en-GB" sz="1600" noProof="1"/>
          </a:p>
          <a:p>
            <a:r>
              <a:rPr lang="en-GB" sz="1600" noProof="1"/>
              <a:t>DESY Hamburg, 09/11/2025</a:t>
            </a:r>
          </a:p>
          <a:p>
            <a:endParaRPr lang="en-GB" sz="1800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862FA-4BCF-8225-7042-C5CE6BF0FBD5}"/>
              </a:ext>
            </a:extLst>
          </p:cNvPr>
          <p:cNvSpPr txBox="1"/>
          <p:nvPr/>
        </p:nvSpPr>
        <p:spPr>
          <a:xfrm>
            <a:off x="10833652" y="15008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GB" sz="1400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B4BD3-EC8B-521E-D0AC-5C0B3741C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07091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2F380-4F64-EDA7-8675-06EE0CF6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ED48-1EE1-B2BF-D097-453E26C1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XPR</a:t>
            </a:r>
            <a:r>
              <a:rPr lang="zh-CN" altLang="en-US" noProof="1"/>
              <a:t> </a:t>
            </a:r>
            <a:r>
              <a:rPr lang="en-US" altLang="zh-CN" noProof="1"/>
              <a:t>(diamond</a:t>
            </a:r>
            <a:r>
              <a:rPr lang="zh-CN" altLang="en-US" noProof="1"/>
              <a:t> </a:t>
            </a:r>
            <a:r>
              <a:rPr lang="en-US" altLang="zh-CN" noProof="1"/>
              <a:t>crystal)</a:t>
            </a:r>
            <a:r>
              <a:rPr lang="zh-CN" altLang="en-US" noProof="1"/>
              <a:t> </a:t>
            </a:r>
            <a:r>
              <a:rPr lang="en-US" altLang="zh-CN" noProof="1"/>
              <a:t>transmissivity</a:t>
            </a:r>
            <a:endParaRPr lang="en-GB" noProof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78E9D-7C55-2626-BA83-D043C4B9481D}"/>
              </a:ext>
            </a:extLst>
          </p:cNvPr>
          <p:cNvSpPr txBox="1"/>
          <p:nvPr/>
        </p:nvSpPr>
        <p:spPr>
          <a:xfrm>
            <a:off x="6353742" y="1019928"/>
            <a:ext cx="616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1"/>
              <a:t>Transmissivity for both polarisations:</a:t>
            </a:r>
            <a:endParaRPr lang="en-GB" sz="2000" baseline="-25000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D42B4-E1FA-02B3-8862-2B4E2EBD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317"/>
          <a:stretch/>
        </p:blipFill>
        <p:spPr>
          <a:xfrm>
            <a:off x="6407768" y="1441660"/>
            <a:ext cx="4656354" cy="70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F688F-CEBA-FECB-2185-8380B963F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474"/>
          <a:stretch/>
        </p:blipFill>
        <p:spPr>
          <a:xfrm>
            <a:off x="8368633" y="2067974"/>
            <a:ext cx="3161773" cy="709257"/>
          </a:xfrm>
          <a:prstGeom prst="rect">
            <a:avLst/>
          </a:prstGeom>
        </p:spPr>
      </p:pic>
      <p:pic>
        <p:nvPicPr>
          <p:cNvPr id="13" name="Picture 12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F6A53305-E5B5-F75B-E7B6-1F9FCCC6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27" y="3443143"/>
            <a:ext cx="3408132" cy="1763857"/>
          </a:xfrm>
          <a:prstGeom prst="rect">
            <a:avLst/>
          </a:prstGeom>
        </p:spPr>
      </p:pic>
      <p:pic>
        <p:nvPicPr>
          <p:cNvPr id="20" name="Picture 1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3ADE45-429D-3D41-C395-CBE0F46853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604"/>
          <a:stretch/>
        </p:blipFill>
        <p:spPr>
          <a:xfrm>
            <a:off x="7368337" y="2826815"/>
            <a:ext cx="2865912" cy="6734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A7504-FE04-1F81-1999-CE32864951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10</a:t>
            </a:fld>
            <a:endParaRPr lang="en-GB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C6EC1-282D-0840-BDCE-6ACA549ADD6B}"/>
              </a:ext>
            </a:extLst>
          </p:cNvPr>
          <p:cNvSpPr txBox="1"/>
          <p:nvPr/>
        </p:nvSpPr>
        <p:spPr>
          <a:xfrm>
            <a:off x="1133164" y="5390363"/>
            <a:ext cx="9912974" cy="609631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2000" b="1" noProof="1">
                <a:solidFill>
                  <a:schemeClr val="bg1"/>
                </a:solidFill>
              </a:rPr>
              <a:t>Birefringence </a:t>
            </a:r>
            <a:r>
              <a:rPr lang="en-US" altLang="zh-CN" sz="2000" b="1" noProof="1">
                <a:solidFill>
                  <a:schemeClr val="bg1"/>
                </a:solidFill>
              </a:rPr>
              <a:t>is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caused</a:t>
            </a:r>
            <a:r>
              <a:rPr lang="en-GB" sz="2000" b="1" noProof="1">
                <a:solidFill>
                  <a:schemeClr val="bg1"/>
                </a:solidFill>
              </a:rPr>
              <a:t> by phase difference between σ and π components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84EFEB2F-5285-AFE2-02A5-C2192318AC33}"/>
              </a:ext>
            </a:extLst>
          </p:cNvPr>
          <p:cNvSpPr txBox="1">
            <a:spLocks/>
          </p:cNvSpPr>
          <p:nvPr/>
        </p:nvSpPr>
        <p:spPr>
          <a:xfrm>
            <a:off x="623887" y="4497950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5</a:t>
            </a:r>
            <a:r>
              <a:rPr lang="en-GB" noProof="1"/>
              <a:t>: Laue geometry </a:t>
            </a:r>
            <a:r>
              <a:rPr lang="en-US" altLang="zh-CN" noProof="1"/>
              <a:t>diffraction</a:t>
            </a:r>
            <a:r>
              <a:rPr lang="zh-CN" altLang="en-US" noProof="1"/>
              <a:t> </a:t>
            </a:r>
            <a:r>
              <a:rPr lang="en-US" altLang="zh-CN" noProof="1"/>
              <a:t>for</a:t>
            </a:r>
            <a:r>
              <a:rPr lang="zh-CN" altLang="en-US" noProof="1"/>
              <a:t> </a:t>
            </a:r>
            <a:r>
              <a:rPr lang="en-US" altLang="zh-CN" noProof="1"/>
              <a:t>(220)</a:t>
            </a:r>
            <a:r>
              <a:rPr lang="zh-CN" altLang="en-US" noProof="1"/>
              <a:t> </a:t>
            </a:r>
            <a:r>
              <a:rPr lang="en-US" altLang="zh-CN" noProof="1"/>
              <a:t>planes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US" altLang="zh-CN" noProof="1"/>
              <a:t>XPR</a:t>
            </a:r>
            <a:endParaRPr lang="en-GB" noProof="1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2C4C84-1CA8-0A3A-0753-7C87AD70043F}"/>
              </a:ext>
            </a:extLst>
          </p:cNvPr>
          <p:cNvGrpSpPr/>
          <p:nvPr/>
        </p:nvGrpSpPr>
        <p:grpSpPr>
          <a:xfrm>
            <a:off x="611189" y="1019928"/>
            <a:ext cx="5805858" cy="3341323"/>
            <a:chOff x="611189" y="1019928"/>
            <a:chExt cx="5805858" cy="334132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D3463C4-769B-3B53-FC07-7FE7F70FD02C}"/>
                </a:ext>
              </a:extLst>
            </p:cNvPr>
            <p:cNvGrpSpPr/>
            <p:nvPr/>
          </p:nvGrpSpPr>
          <p:grpSpPr>
            <a:xfrm>
              <a:off x="611189" y="1019928"/>
              <a:ext cx="5805858" cy="3341323"/>
              <a:chOff x="797040" y="1280781"/>
              <a:chExt cx="5805858" cy="3341323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29DFE0B-CB03-DAAC-EE78-2745096C28AE}"/>
                  </a:ext>
                </a:extLst>
              </p:cNvPr>
              <p:cNvSpPr txBox="1"/>
              <p:nvPr/>
            </p:nvSpPr>
            <p:spPr>
              <a:xfrm>
                <a:off x="1400976" y="1280781"/>
                <a:ext cx="1929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cs typeface="Arial" panose="020B0604020202020204" pitchFamily="34" charset="0"/>
                  </a:rPr>
                  <a:t>Incident wave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D416D1-97F9-CBF1-08D3-8CCDBE75AE88}"/>
                  </a:ext>
                </a:extLst>
              </p:cNvPr>
              <p:cNvSpPr txBox="1"/>
              <p:nvPr/>
            </p:nvSpPr>
            <p:spPr>
              <a:xfrm>
                <a:off x="4068996" y="4221994"/>
                <a:ext cx="2533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solidFill>
                      <a:srgbClr val="FF0000"/>
                    </a:solidFill>
                    <a:cs typeface="Arial" panose="020B0604020202020204" pitchFamily="34" charset="0"/>
                  </a:rPr>
                  <a:t>Transmitted wave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DC5CDF5-3B5E-79F2-E1D4-3A56CA117BF9}"/>
                  </a:ext>
                </a:extLst>
              </p:cNvPr>
              <p:cNvSpPr txBox="1"/>
              <p:nvPr/>
            </p:nvSpPr>
            <p:spPr>
              <a:xfrm>
                <a:off x="797040" y="4221994"/>
                <a:ext cx="2533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cs typeface="Arial" panose="020B0604020202020204" pitchFamily="34" charset="0"/>
                  </a:rPr>
                  <a:t>Diffracted wave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9A3924B-A460-AB2C-DB62-6A142B4C1B81}"/>
                  </a:ext>
                </a:extLst>
              </p:cNvPr>
              <p:cNvSpPr/>
              <p:nvPr/>
            </p:nvSpPr>
            <p:spPr>
              <a:xfrm>
                <a:off x="1872343" y="2971800"/>
                <a:ext cx="3233057" cy="457200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en-GB" sz="1400" dirty="0" err="1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4186681-5048-1984-4615-70383B4E7A82}"/>
                  </a:ext>
                </a:extLst>
              </p:cNvPr>
              <p:cNvCxnSpPr/>
              <p:nvPr/>
            </p:nvCxnSpPr>
            <p:spPr>
              <a:xfrm>
                <a:off x="3481254" y="1891430"/>
                <a:ext cx="0" cy="27306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E0E8ED4-A04C-89B8-6B37-16B694C1EDDD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>
                <a:off x="2365959" y="1802797"/>
                <a:ext cx="1122913" cy="1169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C74FFC1-9221-8830-E493-DD1C77546B56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>
                <a:off x="3488872" y="3429000"/>
                <a:ext cx="778547" cy="7981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E6A89CA9-DF57-6E2F-CD0D-E19A87D86DDC}"/>
                  </a:ext>
                </a:extLst>
              </p:cNvPr>
              <p:cNvCxnSpPr>
                <a:cxnSpLocks/>
                <a:stCxn id="46" idx="2"/>
              </p:cNvCxnSpPr>
              <p:nvPr/>
            </p:nvCxnSpPr>
            <p:spPr>
              <a:xfrm flipH="1">
                <a:off x="2743200" y="3429000"/>
                <a:ext cx="745672" cy="7878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E6EB175-47C3-1340-05F8-7FF2657BFE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277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CD961ED-A90B-ADDE-218A-F230C5F7F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0570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4571EC6-B28D-0255-8C73-F314AFAA6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6017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28A0696-ED77-0901-2ABC-77513566B7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753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B9666E0-A740-DC8E-DD4C-1F5AC64EDD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5824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258763-9EB5-FBCA-E5D8-DF21ABD0F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542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C18E40B-1F3F-0279-241F-22765B6E0501}"/>
                  </a:ext>
                </a:extLst>
              </p:cNvPr>
              <p:cNvCxnSpPr>
                <a:cxnSpLocks/>
                <a:stCxn id="46" idx="1"/>
              </p:cNvCxnSpPr>
              <p:nvPr/>
            </p:nvCxnSpPr>
            <p:spPr>
              <a:xfrm flipH="1">
                <a:off x="1461294" y="3200400"/>
                <a:ext cx="41104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B7F5FB05-7B1D-B532-56B3-C904859D8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5928" y="3908121"/>
                <a:ext cx="329102" cy="308684"/>
              </a:xfrm>
              <a:prstGeom prst="rect">
                <a:avLst/>
              </a:prstGeom>
            </p:spPr>
          </p:pic>
          <p:pic>
            <p:nvPicPr>
              <p:cNvPr id="59" name="Picture 58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029C5B0E-F50E-72FB-960A-05908E54A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8649" y="1660670"/>
                <a:ext cx="329102" cy="308684"/>
              </a:xfrm>
              <a:prstGeom prst="rect">
                <a:avLst/>
              </a:prstGeom>
            </p:spPr>
          </p:pic>
          <p:pic>
            <p:nvPicPr>
              <p:cNvPr id="60" name="Picture 59" descr="A black and white symbol&#10;&#10;AI-generated content may be incorrect.">
                <a:extLst>
                  <a:ext uri="{FF2B5EF4-FFF2-40B4-BE49-F238E27FC236}">
                    <a16:creationId xmlns:a16="http://schemas.microsoft.com/office/drawing/2014/main" id="{A0C32583-F7AE-0285-99F0-171647F50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958" y="3894050"/>
                <a:ext cx="634242" cy="306029"/>
              </a:xfrm>
              <a:prstGeom prst="rect">
                <a:avLst/>
              </a:prstGeom>
            </p:spPr>
          </p:pic>
          <p:pic>
            <p:nvPicPr>
              <p:cNvPr id="61" name="Picture 60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424A8BD8-73E4-018B-587B-35C06AA93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7747" y="3043182"/>
                <a:ext cx="165866" cy="292183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047567D-6C22-F364-81DB-15D0367A8C5C}"/>
                  </a:ext>
                </a:extLst>
              </p:cNvPr>
              <p:cNvSpPr txBox="1"/>
              <p:nvPr/>
            </p:nvSpPr>
            <p:spPr>
              <a:xfrm>
                <a:off x="3330942" y="2527374"/>
                <a:ext cx="20863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noProof="1">
                    <a:cs typeface="Arial" panose="020B0604020202020204" pitchFamily="34" charset="0"/>
                  </a:rPr>
                  <a:t>(220)</a:t>
                </a:r>
                <a:r>
                  <a:rPr lang="zh-CN" altLang="en-US" sz="2000" noProof="1">
                    <a:cs typeface="Arial" panose="020B0604020202020204" pitchFamily="34" charset="0"/>
                  </a:rPr>
                  <a:t> </a:t>
                </a:r>
                <a:r>
                  <a:rPr lang="en-US" altLang="zh-CN" sz="2000" noProof="1">
                    <a:cs typeface="Arial" panose="020B0604020202020204" pitchFamily="34" charset="0"/>
                  </a:rPr>
                  <a:t>planes</a:t>
                </a:r>
                <a:endParaRPr lang="en-GB" sz="2000" noProof="1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2A48EB1-93FA-4F92-5375-C0A5DE3AE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10" y="2118869"/>
              <a:ext cx="174901" cy="22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38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17507-0F87-EB3B-7EF3-664425B28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BFC-D9A9-B30D-8559-E55CBB44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Seed polarisation</a:t>
            </a:r>
            <a:r>
              <a:rPr lang="zh-CN" altLang="en-US" noProof="1"/>
              <a:t> </a:t>
            </a:r>
            <a:r>
              <a:rPr lang="en-US" altLang="zh-CN" noProof="1"/>
              <a:t>as</a:t>
            </a:r>
            <a:r>
              <a:rPr lang="zh-CN" altLang="en-US" noProof="1"/>
              <a:t> </a:t>
            </a:r>
            <a:r>
              <a:rPr lang="en-US" altLang="zh-CN" noProof="1"/>
              <a:t>a</a:t>
            </a:r>
            <a:r>
              <a:rPr lang="zh-CN" altLang="en-US" noProof="1"/>
              <a:t> </a:t>
            </a:r>
            <a:r>
              <a:rPr lang="en-US" altLang="zh-CN" noProof="1"/>
              <a:t>function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i="1" noProof="1"/>
              <a:t>θ</a:t>
            </a:r>
            <a:endParaRPr lang="en-GB" i="1" noProof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FF1285B-0E45-2F04-917A-3ECC8851C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6325475"/>
            <a:ext cx="8101013" cy="241299"/>
          </a:xfrm>
        </p:spPr>
        <p:txBody>
          <a:bodyPr/>
          <a:lstStyle/>
          <a:p>
            <a:r>
              <a:rPr lang="en-GB" noProof="1"/>
              <a:t>Fig </a:t>
            </a:r>
            <a:r>
              <a:rPr lang="en-US" altLang="zh-CN" noProof="1"/>
              <a:t>6.1</a:t>
            </a:r>
            <a:r>
              <a:rPr lang="en-GB" noProof="1"/>
              <a:t>: Experiment vs simulations seed DoLP</a:t>
            </a:r>
          </a:p>
        </p:txBody>
      </p:sp>
      <p:pic>
        <p:nvPicPr>
          <p:cNvPr id="22" name="Picture 21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E1C56DCF-D14E-05C5-E79A-9242DCCE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0" y="273268"/>
            <a:ext cx="1793483" cy="662561"/>
          </a:xfrm>
          <a:prstGeom prst="rect">
            <a:avLst/>
          </a:prstGeom>
        </p:spPr>
      </p:pic>
      <p:pic>
        <p:nvPicPr>
          <p:cNvPr id="23" name="Picture 22" descr="A graph of a vertical and vertical scatter&#10;&#10;AI-generated content may be incorrect.">
            <a:extLst>
              <a:ext uri="{FF2B5EF4-FFF2-40B4-BE49-F238E27FC236}">
                <a16:creationId xmlns:a16="http://schemas.microsoft.com/office/drawing/2014/main" id="{29259775-F420-E255-C8E3-8A682427A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69" y="3635719"/>
            <a:ext cx="3392147" cy="2583932"/>
          </a:xfrm>
          <a:prstGeom prst="rect">
            <a:avLst/>
          </a:prstGeom>
        </p:spPr>
      </p:pic>
      <p:pic>
        <p:nvPicPr>
          <p:cNvPr id="24" name="Picture 23" descr="A graph of a graph&#10;&#10;AI-generated content may be incorrect.">
            <a:extLst>
              <a:ext uri="{FF2B5EF4-FFF2-40B4-BE49-F238E27FC236}">
                <a16:creationId xmlns:a16="http://schemas.microsoft.com/office/drawing/2014/main" id="{60090D28-5AFB-2B08-79BE-6A52A28A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067" y="3635719"/>
            <a:ext cx="3496254" cy="25839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0507A-10CA-EBFE-BF6B-72A93ED098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11</a:t>
            </a:fld>
            <a:endParaRPr lang="en-GB" noProof="1"/>
          </a:p>
        </p:txBody>
      </p:sp>
      <p:pic>
        <p:nvPicPr>
          <p:cNvPr id="9" name="Content Placeholder 14" descr="A graph of a wave&#10;&#10;AI-generated content may be incorrect.">
            <a:extLst>
              <a:ext uri="{FF2B5EF4-FFF2-40B4-BE49-F238E27FC236}">
                <a16:creationId xmlns:a16="http://schemas.microsoft.com/office/drawing/2014/main" id="{47FDE42F-DD1F-F79C-4D84-2DDC55443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069" y="961516"/>
            <a:ext cx="3496254" cy="2674203"/>
          </a:xfrm>
          <a:prstGeom prst="rect">
            <a:avLst/>
          </a:prstGeom>
        </p:spPr>
      </p:pic>
      <p:pic>
        <p:nvPicPr>
          <p:cNvPr id="10" name="Picture 9" descr="A graph of a blue line&#10;&#10;AI-generated content may be incorrect.">
            <a:extLst>
              <a:ext uri="{FF2B5EF4-FFF2-40B4-BE49-F238E27FC236}">
                <a16:creationId xmlns:a16="http://schemas.microsoft.com/office/drawing/2014/main" id="{D17B7B90-2171-F469-AAB2-1BBF5C8DD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615" y="896304"/>
            <a:ext cx="3635450" cy="2745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F45A5D-59BD-DCC9-300D-FBB63839D517}"/>
              </a:ext>
            </a:extLst>
          </p:cNvPr>
          <p:cNvSpPr txBox="1"/>
          <p:nvPr/>
        </p:nvSpPr>
        <p:spPr>
          <a:xfrm>
            <a:off x="313577" y="1914969"/>
            <a:ext cx="162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SACLA experiment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DCC211-0186-2508-BDC0-8595B8A696C0}"/>
              </a:ext>
            </a:extLst>
          </p:cNvPr>
          <p:cNvSpPr txBox="1"/>
          <p:nvPr/>
        </p:nvSpPr>
        <p:spPr>
          <a:xfrm>
            <a:off x="-101823" y="4522543"/>
            <a:ext cx="2460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noProof="1"/>
              <a:t>Monochromatic</a:t>
            </a:r>
            <a:endParaRPr lang="en-GB" sz="2000" noProof="1"/>
          </a:p>
        </p:txBody>
      </p:sp>
    </p:spTree>
    <p:extLst>
      <p:ext uri="{BB962C8B-B14F-4D97-AF65-F5344CB8AC3E}">
        <p14:creationId xmlns:p14="http://schemas.microsoft.com/office/powerpoint/2010/main" val="257386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6369-9369-A7EC-0CB0-B60CD68C9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58DE-9EFC-5F79-94DD-27D626B9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Seed</a:t>
            </a:r>
            <a:r>
              <a:rPr lang="zh-CN" altLang="en-US" noProof="1"/>
              <a:t> </a:t>
            </a:r>
            <a:r>
              <a:rPr lang="en-US" altLang="zh-CN" noProof="1"/>
              <a:t>polarisation</a:t>
            </a:r>
            <a:r>
              <a:rPr lang="zh-CN" altLang="en-US" noProof="1"/>
              <a:t> </a:t>
            </a:r>
            <a:r>
              <a:rPr lang="en-US" altLang="zh-CN" noProof="1"/>
              <a:t>and</a:t>
            </a:r>
            <a:r>
              <a:rPr lang="zh-CN" altLang="en-US" noProof="1"/>
              <a:t> </a:t>
            </a:r>
            <a:r>
              <a:rPr lang="en-US" altLang="zh-CN" noProof="1"/>
              <a:t>spectrum</a:t>
            </a:r>
            <a:r>
              <a:rPr lang="zh-CN" altLang="en-US" noProof="1"/>
              <a:t> </a:t>
            </a:r>
            <a:r>
              <a:rPr lang="en-US" altLang="zh-CN" noProof="1"/>
              <a:t>agasint</a:t>
            </a:r>
            <a:r>
              <a:rPr lang="zh-CN" altLang="en-US" noProof="1"/>
              <a:t> </a:t>
            </a:r>
            <a:r>
              <a:rPr lang="en-US" altLang="zh-CN" noProof="1"/>
              <a:t>deviation</a:t>
            </a:r>
            <a:r>
              <a:rPr lang="zh-CN" altLang="en-US" noProof="1"/>
              <a:t> </a:t>
            </a:r>
            <a:r>
              <a:rPr lang="en-US" altLang="zh-CN" noProof="1"/>
              <a:t>from</a:t>
            </a:r>
            <a:r>
              <a:rPr lang="zh-CN" altLang="en-US" noProof="1"/>
              <a:t> </a:t>
            </a:r>
            <a:r>
              <a:rPr lang="en-US" altLang="zh-CN" noProof="1"/>
              <a:t>Bragg</a:t>
            </a:r>
            <a:endParaRPr lang="en-GB" noProof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21E0EE9-4939-F63F-A67B-63E1E725ED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0287" y="6081522"/>
            <a:ext cx="8101013" cy="241299"/>
          </a:xfrm>
        </p:spPr>
        <p:txBody>
          <a:bodyPr/>
          <a:lstStyle/>
          <a:p>
            <a:r>
              <a:rPr lang="en-GB" noProof="1"/>
              <a:t>Fig </a:t>
            </a:r>
            <a:r>
              <a:rPr lang="en-US" altLang="zh-CN" noProof="1"/>
              <a:t>7:</a:t>
            </a:r>
            <a:r>
              <a:rPr lang="en-GB" noProof="1"/>
              <a:t> Typical seed spectrum and rocking curve</a:t>
            </a:r>
            <a:r>
              <a:rPr lang="zh-CN" altLang="en-US" noProof="1"/>
              <a:t> </a:t>
            </a:r>
            <a:r>
              <a:rPr lang="en-US" altLang="zh-CN" noProof="1"/>
              <a:t>against</a:t>
            </a:r>
            <a:r>
              <a:rPr lang="zh-CN" altLang="en-US" noProof="1"/>
              <a:t> </a:t>
            </a:r>
            <a:r>
              <a:rPr lang="en-GB" noProof="1"/>
              <a:t>deviation from Bragg condition (frequency or angle)</a:t>
            </a:r>
          </a:p>
        </p:txBody>
      </p:sp>
      <p:pic>
        <p:nvPicPr>
          <p:cNvPr id="3" name="Picture 2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2502A409-C8C8-3A5A-2F3F-E9575C39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649" y="1092098"/>
            <a:ext cx="9844702" cy="4922351"/>
          </a:xfrm>
          <a:prstGeom prst="rect">
            <a:avLst/>
          </a:prstGeom>
        </p:spPr>
      </p:pic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79F1B224-6782-97A6-B417-82F11D2018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3275" y="776478"/>
            <a:ext cx="5105399" cy="37565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noProof="1"/>
              <a:t>Expect unstable behaviour near Bragg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8C495-077B-C70C-1D3F-18195D6E66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60909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67EC-DB4A-B55F-6FEF-DC1D219EE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36E3-8DD5-89FB-BF0D-14E6F84F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Seed polarisation</a:t>
            </a:r>
            <a:r>
              <a:rPr lang="zh-CN" altLang="en-US" noProof="1"/>
              <a:t> </a:t>
            </a:r>
            <a:r>
              <a:rPr lang="en-US" altLang="zh-CN" noProof="1"/>
              <a:t>as</a:t>
            </a:r>
            <a:r>
              <a:rPr lang="zh-CN" altLang="en-US" noProof="1"/>
              <a:t> </a:t>
            </a:r>
            <a:r>
              <a:rPr lang="en-US" altLang="zh-CN" noProof="1"/>
              <a:t>a</a:t>
            </a:r>
            <a:r>
              <a:rPr lang="zh-CN" altLang="en-US" noProof="1"/>
              <a:t> </a:t>
            </a:r>
            <a:r>
              <a:rPr lang="en-US" altLang="zh-CN" noProof="1"/>
              <a:t>function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i="1" noProof="1"/>
              <a:t>θ</a:t>
            </a:r>
            <a:endParaRPr lang="en-GB" noProof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6AD6A5-D998-A4FF-719B-D65FA7BF4881}"/>
              </a:ext>
            </a:extLst>
          </p:cNvPr>
          <p:cNvSpPr txBox="1"/>
          <p:nvPr/>
        </p:nvSpPr>
        <p:spPr>
          <a:xfrm>
            <a:off x="313577" y="1914969"/>
            <a:ext cx="1629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SACLA experiment</a:t>
            </a:r>
          </a:p>
        </p:txBody>
      </p:sp>
      <p:pic>
        <p:nvPicPr>
          <p:cNvPr id="6" name="Content Placeholder 14" descr="A graph of a wave&#10;&#10;AI-generated content may be incorrect.">
            <a:extLst>
              <a:ext uri="{FF2B5EF4-FFF2-40B4-BE49-F238E27FC236}">
                <a16:creationId xmlns:a16="http://schemas.microsoft.com/office/drawing/2014/main" id="{AAC1A44A-DE8E-3B9B-6BB3-62CE71498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69" y="961516"/>
            <a:ext cx="3496254" cy="2674203"/>
          </a:xfrm>
          <a:prstGeom prst="rect">
            <a:avLst/>
          </a:prstGeom>
        </p:spPr>
      </p:pic>
      <p:pic>
        <p:nvPicPr>
          <p:cNvPr id="7" name="Picture 6" descr="A graph of a blue line&#10;&#10;AI-generated content may be incorrect.">
            <a:extLst>
              <a:ext uri="{FF2B5EF4-FFF2-40B4-BE49-F238E27FC236}">
                <a16:creationId xmlns:a16="http://schemas.microsoft.com/office/drawing/2014/main" id="{900A59DD-7667-5DEF-E4B9-6F09B1515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15" y="896304"/>
            <a:ext cx="3635450" cy="2745424"/>
          </a:xfrm>
          <a:prstGeom prst="rect">
            <a:avLst/>
          </a:prstGeom>
        </p:spPr>
      </p:pic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58481513-04CB-E211-27B6-AA14C9F4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696" y="3726420"/>
            <a:ext cx="7063092" cy="260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54788-C10E-98FF-0C48-BDAC56DFA5A1}"/>
              </a:ext>
            </a:extLst>
          </p:cNvPr>
          <p:cNvSpPr txBox="1"/>
          <p:nvPr/>
        </p:nvSpPr>
        <p:spPr>
          <a:xfrm>
            <a:off x="-101823" y="4676432"/>
            <a:ext cx="2460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noProof="1"/>
              <a:t>Simulations</a:t>
            </a:r>
            <a:r>
              <a:rPr lang="en-GB" sz="2000" noProof="1"/>
              <a:t> </a:t>
            </a:r>
          </a:p>
          <a:p>
            <a:pPr algn="ctr"/>
            <a:r>
              <a:rPr lang="en-GB" sz="2000" noProof="1"/>
              <a:t>(single pulse)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D1422A16-E72C-B98C-F2DB-D5C56F22D9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30364" y="3090838"/>
            <a:ext cx="2037749" cy="108976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noProof="1"/>
              <a:t>Overall</a:t>
            </a:r>
            <a:r>
              <a:rPr lang="zh-CN" altLang="en-US" sz="2000" noProof="1"/>
              <a:t> </a:t>
            </a:r>
            <a:r>
              <a:rPr lang="en-US" altLang="zh-CN" sz="2000" noProof="1"/>
              <a:t>g</a:t>
            </a:r>
            <a:r>
              <a:rPr lang="en-GB" sz="2000" noProof="1"/>
              <a:t>ood agreement in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endParaRPr lang="en-GB" sz="20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32DF-9C55-E578-04A5-4938C91ECD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13</a:t>
            </a:fld>
            <a:endParaRPr lang="en-GB" noProof="1"/>
          </a:p>
        </p:txBody>
      </p:sp>
      <p:pic>
        <p:nvPicPr>
          <p:cNvPr id="4" name="Picture 3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9527BFCD-2CBA-0519-59C6-6DF9BCFB7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630" y="383791"/>
            <a:ext cx="1793483" cy="662561"/>
          </a:xfrm>
          <a:prstGeom prst="rect">
            <a:avLst/>
          </a:prstGeom>
        </p:spPr>
      </p:pic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CA0CDB17-0A46-CCB8-7AD9-9692A9787B87}"/>
              </a:ext>
            </a:extLst>
          </p:cNvPr>
          <p:cNvSpPr txBox="1">
            <a:spLocks/>
          </p:cNvSpPr>
          <p:nvPr/>
        </p:nvSpPr>
        <p:spPr>
          <a:xfrm>
            <a:off x="623887" y="6325475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6.2</a:t>
            </a:r>
            <a:r>
              <a:rPr lang="en-GB" noProof="1"/>
              <a:t>: Experiment vs simulations seed DoLP</a:t>
            </a:r>
          </a:p>
        </p:txBody>
      </p:sp>
    </p:spTree>
    <p:extLst>
      <p:ext uri="{BB962C8B-B14F-4D97-AF65-F5344CB8AC3E}">
        <p14:creationId xmlns:p14="http://schemas.microsoft.com/office/powerpoint/2010/main" val="422345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CCCD-D0D6-A7F5-F8B7-057C22E3A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B79CC4-BC2E-8BAD-EC9A-FEB81FAB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noProof="1"/>
              <a:t>Polarisation of </a:t>
            </a:r>
            <a:r>
              <a:rPr lang="en-US" altLang="zh-CN" sz="4400" noProof="1"/>
              <a:t>seeded</a:t>
            </a:r>
            <a:r>
              <a:rPr lang="zh-CN" altLang="en-US" sz="4400" noProof="1"/>
              <a:t> </a:t>
            </a:r>
            <a:r>
              <a:rPr lang="en-US" altLang="zh-CN" sz="4400" noProof="1"/>
              <a:t>emission</a:t>
            </a:r>
            <a:endParaRPr lang="en-GB" sz="4400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0FC90-5503-C635-0208-CD689FDEEC44}"/>
              </a:ext>
            </a:extLst>
          </p:cNvPr>
          <p:cNvSpPr txBox="1"/>
          <p:nvPr/>
        </p:nvSpPr>
        <p:spPr>
          <a:xfrm>
            <a:off x="2699657" y="31024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48C507-561F-8E55-B930-5DF81AE27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22567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A221E-95E7-4D1C-84E0-6010B8C0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0370E-77FB-D2ED-F460-5CA950D6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SSE</a:t>
            </a:r>
            <a:r>
              <a:rPr lang="en-GB" noProof="1"/>
              <a:t> polarisation – comparison with experiments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892DFEE-FA68-9D76-842E-793CDA81C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3189" y="5497369"/>
            <a:ext cx="8101013" cy="241299"/>
          </a:xfrm>
        </p:spPr>
        <p:txBody>
          <a:bodyPr/>
          <a:lstStyle/>
          <a:p>
            <a:r>
              <a:rPr lang="en-GB" noProof="1"/>
              <a:t>Fig </a:t>
            </a:r>
            <a:r>
              <a:rPr lang="en-US" altLang="zh-CN" noProof="1"/>
              <a:t>8</a:t>
            </a:r>
            <a:r>
              <a:rPr lang="en-GB" noProof="1"/>
              <a:t>: </a:t>
            </a:r>
            <a:r>
              <a:rPr lang="en-US" altLang="zh-CN" noProof="1"/>
              <a:t>Polarisation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noProof="1"/>
              <a:t>seed</a:t>
            </a:r>
            <a:r>
              <a:rPr lang="zh-CN" altLang="en-US" noProof="1"/>
              <a:t> </a:t>
            </a:r>
            <a:r>
              <a:rPr lang="en-US" altLang="zh-CN" noProof="1"/>
              <a:t>and</a:t>
            </a:r>
            <a:r>
              <a:rPr lang="zh-CN" altLang="en-US" noProof="1"/>
              <a:t> </a:t>
            </a:r>
            <a:r>
              <a:rPr lang="en-US" altLang="zh-CN" noProof="1"/>
              <a:t>SSE</a:t>
            </a:r>
            <a:endParaRPr lang="en-GB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BA6E5-5970-4686-7F40-8A2BDEA951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74095" y="5936938"/>
            <a:ext cx="5631109" cy="38452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2000" noProof="1"/>
              <a:t>Change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is</a:t>
            </a:r>
            <a:r>
              <a:rPr lang="zh-CN" altLang="en-US" sz="2000" noProof="1"/>
              <a:t> </a:t>
            </a:r>
            <a:r>
              <a:rPr lang="en-US" altLang="zh-CN" sz="2000" noProof="1"/>
              <a:t>not</a:t>
            </a:r>
            <a:r>
              <a:rPr lang="zh-CN" altLang="en-US" sz="2000" noProof="1"/>
              <a:t> </a:t>
            </a:r>
            <a:r>
              <a:rPr lang="en-US" altLang="zh-CN" sz="2000" noProof="1"/>
              <a:t>prominent.</a:t>
            </a:r>
            <a:r>
              <a:rPr lang="zh-CN" altLang="en-US" sz="2000" noProof="1"/>
              <a:t> </a:t>
            </a:r>
            <a:r>
              <a:rPr lang="en-US" altLang="zh-CN" sz="2000" noProof="1"/>
              <a:t>Why?</a:t>
            </a:r>
            <a:endParaRPr lang="en-GB" sz="2000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8AD82-AED9-9CD8-3337-7421DB95A92D}"/>
              </a:ext>
            </a:extLst>
          </p:cNvPr>
          <p:cNvSpPr txBox="1"/>
          <p:nvPr/>
        </p:nvSpPr>
        <p:spPr>
          <a:xfrm>
            <a:off x="7446374" y="921062"/>
            <a:ext cx="303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noProof="1"/>
              <a:t>Simulations</a:t>
            </a:r>
            <a:endParaRPr lang="en-GB" sz="2000" noProof="1"/>
          </a:p>
          <a:p>
            <a:pPr algn="ctr"/>
            <a:r>
              <a:rPr lang="en-GB" sz="2000" noProof="1"/>
              <a:t>(average over </a:t>
            </a:r>
            <a:r>
              <a:rPr lang="en-US" altLang="zh-CN" sz="2000" noProof="1"/>
              <a:t>5</a:t>
            </a:r>
            <a:r>
              <a:rPr lang="en-GB" sz="2000" noProof="1"/>
              <a:t> pulses)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61E8C-DA70-D9C9-5672-C94A9A8F4BAE}"/>
              </a:ext>
            </a:extLst>
          </p:cNvPr>
          <p:cNvSpPr txBox="1"/>
          <p:nvPr/>
        </p:nvSpPr>
        <p:spPr>
          <a:xfrm>
            <a:off x="1912494" y="921062"/>
            <a:ext cx="284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Experiment</a:t>
            </a:r>
            <a:r>
              <a:rPr lang="en-GB" sz="2000" noProof="1">
                <a:sym typeface="Wingdings" pitchFamily="2" charset="2"/>
              </a:rPr>
              <a:t> </a:t>
            </a:r>
          </a:p>
          <a:p>
            <a:pPr algn="ctr"/>
            <a:r>
              <a:rPr lang="en-GB" sz="2000" noProof="1"/>
              <a:t>(average over pulses)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8611A-1DAF-C3D7-0B04-B5BDF5FACE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15</a:t>
            </a:fld>
            <a:endParaRPr lang="en-GB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AAA82-7E1B-8E86-B273-0944F26E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56"/>
          <a:stretch/>
        </p:blipFill>
        <p:spPr>
          <a:xfrm>
            <a:off x="712343" y="1589118"/>
            <a:ext cx="5123505" cy="3889190"/>
          </a:xfrm>
          <a:prstGeom prst="rect">
            <a:avLst/>
          </a:prstGeom>
        </p:spPr>
      </p:pic>
      <p:pic>
        <p:nvPicPr>
          <p:cNvPr id="12" name="Picture 11" descr="A graph of a seed&#10;&#10;AI-generated content may be incorrect.">
            <a:extLst>
              <a:ext uri="{FF2B5EF4-FFF2-40B4-BE49-F238E27FC236}">
                <a16:creationId xmlns:a16="http://schemas.microsoft.com/office/drawing/2014/main" id="{50E957DB-1AB1-82C5-3F07-96776098E7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49" y="1715159"/>
            <a:ext cx="5123505" cy="37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5958C-FC23-5758-C435-4D5CEE03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F017-C3DB-89A1-90F8-21039900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Key</a:t>
            </a:r>
            <a:r>
              <a:rPr lang="zh-CN" altLang="en-US" noProof="1"/>
              <a:t> </a:t>
            </a:r>
            <a:r>
              <a:rPr lang="en-US" altLang="zh-CN" noProof="1"/>
              <a:t>equations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(details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US" altLang="zh-CN" noProof="1"/>
              <a:t>appendix)</a:t>
            </a:r>
            <a:endParaRPr lang="en-GB" noProof="1"/>
          </a:p>
        </p:txBody>
      </p:sp>
      <p:pic>
        <p:nvPicPr>
          <p:cNvPr id="10" name="Picture 9" descr="A diagram of mathematical equations&#10;&#10;AI-generated content may be incorrect.">
            <a:extLst>
              <a:ext uri="{FF2B5EF4-FFF2-40B4-BE49-F238E27FC236}">
                <a16:creationId xmlns:a16="http://schemas.microsoft.com/office/drawing/2014/main" id="{689F8AB5-DF14-27C2-0590-F6899EB0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97" y="1100851"/>
            <a:ext cx="6883507" cy="2630982"/>
          </a:xfrm>
          <a:prstGeom prst="rect">
            <a:avLst/>
          </a:prstGeom>
        </p:spPr>
      </p:pic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0F9FFBC-7B54-EB70-F1BB-82A237E8F13C}"/>
              </a:ext>
            </a:extLst>
          </p:cNvPr>
          <p:cNvSpPr txBox="1">
            <a:spLocks/>
          </p:cNvSpPr>
          <p:nvPr/>
        </p:nvSpPr>
        <p:spPr>
          <a:xfrm>
            <a:off x="2482468" y="3667148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noProof="1"/>
              <a:t>Fig</a:t>
            </a:r>
            <a:r>
              <a:rPr lang="zh-CN" altLang="en-US" noProof="1"/>
              <a:t> </a:t>
            </a:r>
            <a:r>
              <a:rPr lang="en-US" altLang="zh-CN" noProof="1"/>
              <a:t>9</a:t>
            </a:r>
            <a:r>
              <a:rPr lang="en-GB" noProof="1"/>
              <a:t>: Cu atomic levels involved in ASE (Chuchurka et al, 2024)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193FB-2CA4-46C0-806A-D45918FEE7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16</a:t>
            </a:fld>
            <a:endParaRPr lang="en-GB" noProof="1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3B25D03-4931-B077-08C2-25E7B989D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16100" y="4188375"/>
            <a:ext cx="8589844" cy="1684149"/>
          </a:xfrm>
        </p:spPr>
        <p:txBody>
          <a:bodyPr/>
          <a:lstStyle/>
          <a:p>
            <a:r>
              <a:rPr lang="en-US" altLang="zh-CN" sz="2000" b="1" noProof="1"/>
              <a:t>Atomic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equations:</a:t>
            </a:r>
            <a:r>
              <a:rPr lang="zh-CN" altLang="en-US" sz="2000" b="1" noProof="1"/>
              <a:t> </a:t>
            </a:r>
            <a:r>
              <a:rPr lang="en-US" altLang="zh-CN" sz="2000" noProof="1"/>
              <a:t>evolution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density</a:t>
            </a:r>
            <a:r>
              <a:rPr lang="zh-CN" altLang="en-US" sz="2000" noProof="1"/>
              <a:t> </a:t>
            </a:r>
            <a:r>
              <a:rPr lang="en-US" altLang="zh-CN" sz="2000" noProof="1"/>
              <a:t>matrix</a:t>
            </a:r>
            <a:r>
              <a:rPr lang="zh-CN" altLang="en-US" sz="2000" noProof="1"/>
              <a:t> </a:t>
            </a:r>
            <a:r>
              <a:rPr lang="en-US" altLang="zh-CN" sz="2000" i="1" noProof="1"/>
              <a:t>ρ</a:t>
            </a:r>
            <a:r>
              <a:rPr lang="en-US" altLang="zh-CN" sz="2000" i="1" baseline="-25000" noProof="1"/>
              <a:t>ij</a:t>
            </a:r>
            <a:r>
              <a:rPr lang="zh-CN" altLang="en-US" sz="2000" noProof="1"/>
              <a:t> </a:t>
            </a:r>
            <a:r>
              <a:rPr lang="en-US" altLang="zh-CN" sz="2000" noProof="1"/>
              <a:t>(population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coherences)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x,</a:t>
            </a:r>
            <a:r>
              <a:rPr lang="zh-CN" altLang="en-US" sz="2000" noProof="1"/>
              <a:t> </a:t>
            </a:r>
            <a:r>
              <a:rPr lang="en-US" altLang="zh-CN" sz="2000" noProof="1"/>
              <a:t>y,</a:t>
            </a:r>
            <a:r>
              <a:rPr lang="zh-CN" altLang="en-US" sz="2000" noProof="1"/>
              <a:t> </a:t>
            </a:r>
            <a:r>
              <a:rPr lang="en-US" altLang="zh-CN" sz="2000" noProof="1"/>
              <a:t>z</a:t>
            </a:r>
            <a:r>
              <a:rPr lang="zh-CN" altLang="en-US" sz="2000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t</a:t>
            </a:r>
            <a:endParaRPr lang="en-GB" altLang="zh-CN" sz="2000" noProof="1"/>
          </a:p>
          <a:p>
            <a:r>
              <a:rPr lang="en-US" altLang="zh-CN" sz="2000" b="1" noProof="1"/>
              <a:t>Emitted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field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equations:</a:t>
            </a:r>
            <a:r>
              <a:rPr lang="zh-CN" altLang="en-US" sz="2000" noProof="1"/>
              <a:t> </a:t>
            </a:r>
            <a:r>
              <a:rPr lang="en-US" altLang="zh-CN" sz="2000" noProof="1"/>
              <a:t>evolution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emitted</a:t>
            </a:r>
            <a:r>
              <a:rPr lang="zh-CN" altLang="en-US" sz="2000" noProof="1"/>
              <a:t> </a:t>
            </a:r>
            <a:r>
              <a:rPr lang="en-US" altLang="zh-CN" sz="2000" noProof="1"/>
              <a:t>field</a:t>
            </a:r>
            <a:r>
              <a:rPr lang="zh-CN" altLang="en-US" sz="2000" noProof="1"/>
              <a:t>  </a:t>
            </a:r>
            <a:endParaRPr lang="en-GB" sz="2000" noProof="1"/>
          </a:p>
        </p:txBody>
      </p:sp>
    </p:spTree>
    <p:extLst>
      <p:ext uri="{BB962C8B-B14F-4D97-AF65-F5344CB8AC3E}">
        <p14:creationId xmlns:p14="http://schemas.microsoft.com/office/powerpoint/2010/main" val="310922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B6E6-0DFB-1779-6490-BE978D70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26F1428-10A9-788E-8DFB-53E5B79D6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0"/>
          <a:stretch>
            <a:fillRect/>
          </a:stretch>
        </p:blipFill>
        <p:spPr>
          <a:xfrm>
            <a:off x="3680061" y="825707"/>
            <a:ext cx="4831879" cy="5375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22B1EE-BF81-A82A-70B5-E4EB2D9D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Different</a:t>
            </a:r>
            <a:r>
              <a:rPr lang="zh-CN" altLang="en-US" noProof="1"/>
              <a:t> </a:t>
            </a:r>
            <a:r>
              <a:rPr lang="en-US" altLang="zh-CN" noProof="1"/>
              <a:t>regimes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GB" altLang="zh-CN" noProof="1"/>
              <a:t>the</a:t>
            </a:r>
            <a:r>
              <a:rPr lang="zh-CN" altLang="en-US" noProof="1"/>
              <a:t> </a:t>
            </a:r>
            <a:r>
              <a:rPr lang="en-US" altLang="zh-CN" noProof="1"/>
              <a:t>medium</a:t>
            </a:r>
            <a:r>
              <a:rPr lang="zh-CN" altLang="en-US" noProof="1"/>
              <a:t> </a:t>
            </a:r>
            <a:r>
              <a:rPr lang="en-US" altLang="zh-CN" noProof="1"/>
              <a:t>(e.g.</a:t>
            </a:r>
            <a:r>
              <a:rPr lang="zh-CN" altLang="en-US" noProof="1"/>
              <a:t> </a:t>
            </a:r>
            <a:r>
              <a:rPr lang="el-GR" altLang="zh-CN" sz="2800" i="1" noProof="1"/>
              <a:t>θ</a:t>
            </a:r>
            <a:r>
              <a:rPr lang="zh-CN" altLang="en-US" sz="2800" noProof="1"/>
              <a:t> </a:t>
            </a:r>
            <a:r>
              <a:rPr lang="en-US" altLang="zh-CN" sz="2800" noProof="1"/>
              <a:t>=</a:t>
            </a:r>
            <a:r>
              <a:rPr lang="zh-CN" altLang="en-US" sz="2800" noProof="1"/>
              <a:t> </a:t>
            </a:r>
            <a:r>
              <a:rPr lang="en-US" altLang="zh-CN" sz="2800" noProof="1"/>
              <a:t>37.675°</a:t>
            </a:r>
            <a:r>
              <a:rPr lang="en-US" altLang="zh-CN" noProof="1"/>
              <a:t>)</a:t>
            </a:r>
            <a:endParaRPr lang="en-GB" noProof="1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7130362-C322-B77A-52C0-6B6818C33E16}"/>
              </a:ext>
            </a:extLst>
          </p:cNvPr>
          <p:cNvSpPr txBox="1">
            <a:spLocks/>
          </p:cNvSpPr>
          <p:nvPr/>
        </p:nvSpPr>
        <p:spPr>
          <a:xfrm>
            <a:off x="1918105" y="6140880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10</a:t>
            </a:r>
            <a:r>
              <a:rPr lang="en-GB" noProof="1"/>
              <a:t>: </a:t>
            </a:r>
            <a:r>
              <a:rPr lang="en-US" altLang="zh-CN" noProof="1"/>
              <a:t>Evolution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noProof="1"/>
              <a:t>field</a:t>
            </a:r>
            <a:r>
              <a:rPr lang="zh-CN" altLang="en-US" noProof="1"/>
              <a:t> </a:t>
            </a:r>
            <a:r>
              <a:rPr lang="en-US" altLang="zh-CN" noProof="1"/>
              <a:t>intensities,</a:t>
            </a:r>
            <a:r>
              <a:rPr lang="zh-CN" altLang="en-US" noProof="1"/>
              <a:t> </a:t>
            </a:r>
            <a:r>
              <a:rPr lang="en-US" altLang="zh-CN" noProof="1"/>
              <a:t>population</a:t>
            </a:r>
            <a:r>
              <a:rPr lang="zh-CN" altLang="en-US" noProof="1"/>
              <a:t> </a:t>
            </a:r>
            <a:r>
              <a:rPr lang="en-US" altLang="zh-CN" noProof="1"/>
              <a:t>and</a:t>
            </a:r>
            <a:r>
              <a:rPr lang="zh-CN" altLang="en-US" noProof="1"/>
              <a:t> </a:t>
            </a:r>
            <a:r>
              <a:rPr lang="en-US" altLang="zh-CN" noProof="1"/>
              <a:t>coherences</a:t>
            </a:r>
            <a:r>
              <a:rPr lang="zh-CN" altLang="en-US" noProof="1"/>
              <a:t> </a:t>
            </a:r>
            <a:r>
              <a:rPr lang="en-US" altLang="zh-CN" noProof="1"/>
              <a:t>and</a:t>
            </a:r>
            <a:r>
              <a:rPr lang="zh-CN" altLang="en-US" noProof="1"/>
              <a:t> </a:t>
            </a:r>
            <a:r>
              <a:rPr lang="en-US" altLang="zh-CN" noProof="1"/>
              <a:t>polarisation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US" altLang="zh-CN" noProof="1"/>
              <a:t>medium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C8059-F30F-6E93-7CFE-607B86F890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17</a:t>
            </a:fld>
            <a:endParaRPr lang="en-GB" noProof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E66BEA-B667-B473-E80A-6BAA2B3328CA}"/>
              </a:ext>
            </a:extLst>
          </p:cNvPr>
          <p:cNvCxnSpPr>
            <a:cxnSpLocks/>
          </p:cNvCxnSpPr>
          <p:nvPr/>
        </p:nvCxnSpPr>
        <p:spPr>
          <a:xfrm>
            <a:off x="4776714" y="825707"/>
            <a:ext cx="0" cy="52501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70776FE-765F-9D95-C88B-FBC3A5D24BC1}"/>
              </a:ext>
            </a:extLst>
          </p:cNvPr>
          <p:cNvSpPr txBox="1">
            <a:spLocks/>
          </p:cNvSpPr>
          <p:nvPr/>
        </p:nvSpPr>
        <p:spPr>
          <a:xfrm>
            <a:off x="611190" y="2319481"/>
            <a:ext cx="2933676" cy="221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noProof="1"/>
              <a:t>Linear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regime</a:t>
            </a:r>
            <a:endParaRPr lang="en-GB" sz="2000" b="1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Small</a:t>
            </a:r>
            <a:r>
              <a:rPr lang="zh-CN" altLang="en-US" sz="2000" noProof="1"/>
              <a:t> </a:t>
            </a:r>
            <a:r>
              <a:rPr lang="en-US" altLang="zh-CN" sz="2000" noProof="1"/>
              <a:t>coherences</a:t>
            </a:r>
            <a:endParaRPr lang="en-GB" sz="2000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Exponential</a:t>
            </a:r>
            <a:r>
              <a:rPr lang="zh-CN" altLang="en-US" sz="2000" noProof="1"/>
              <a:t> </a:t>
            </a:r>
            <a:r>
              <a:rPr lang="en-US" altLang="zh-CN" sz="2000" noProof="1"/>
              <a:t>amplification</a:t>
            </a:r>
            <a:endParaRPr lang="en-GB" sz="2000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No</a:t>
            </a:r>
            <a:r>
              <a:rPr lang="zh-CN" altLang="en-US" sz="2000" noProof="1"/>
              <a:t> </a:t>
            </a:r>
            <a:r>
              <a:rPr lang="en-US" altLang="zh-CN" sz="2000" noProof="1"/>
              <a:t>favoured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axis</a:t>
            </a:r>
            <a:endParaRPr lang="en-GB" sz="2000" noProof="1"/>
          </a:p>
          <a:p>
            <a:pPr lvl="1"/>
            <a:endParaRPr lang="en-GB" sz="2000" noProof="1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58C1EEC-9019-A210-8954-8F97A0B88ABF}"/>
              </a:ext>
            </a:extLst>
          </p:cNvPr>
          <p:cNvSpPr txBox="1">
            <a:spLocks/>
          </p:cNvSpPr>
          <p:nvPr/>
        </p:nvSpPr>
        <p:spPr>
          <a:xfrm>
            <a:off x="9002273" y="2118353"/>
            <a:ext cx="2933676" cy="30014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noProof="1"/>
              <a:t>Saturation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regime</a:t>
            </a:r>
            <a:endParaRPr lang="en-GB" sz="2000" b="1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Coherences</a:t>
            </a:r>
            <a:r>
              <a:rPr lang="zh-CN" altLang="en-US" sz="2000" noProof="1"/>
              <a:t> </a:t>
            </a:r>
            <a:r>
              <a:rPr lang="en-US" altLang="zh-CN" sz="2000" noProof="1"/>
              <a:t>comparable</a:t>
            </a:r>
            <a:r>
              <a:rPr lang="zh-CN" altLang="en-US" sz="2000" noProof="1"/>
              <a:t> </a:t>
            </a:r>
            <a:r>
              <a:rPr lang="en-US" altLang="zh-CN" sz="2000" noProof="1"/>
              <a:t>to</a:t>
            </a:r>
            <a:r>
              <a:rPr lang="zh-CN" altLang="en-US" sz="2000" noProof="1"/>
              <a:t> </a:t>
            </a:r>
            <a:r>
              <a:rPr lang="en-US" altLang="zh-CN" sz="2000" noProof="1"/>
              <a:t>populations</a:t>
            </a:r>
            <a:endParaRPr lang="en-GB" sz="2000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Field</a:t>
            </a:r>
            <a:r>
              <a:rPr lang="zh-CN" altLang="en-US" sz="2000" noProof="1"/>
              <a:t> </a:t>
            </a:r>
            <a:r>
              <a:rPr lang="en-US" altLang="zh-CN" sz="2000" noProof="1"/>
              <a:t>saturates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Non-linear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effects</a:t>
            </a:r>
            <a:r>
              <a:rPr lang="zh-CN" altLang="en-US" sz="2000" noProof="1"/>
              <a:t> </a:t>
            </a:r>
            <a:r>
              <a:rPr lang="en-US" altLang="zh-CN" sz="2000" noProof="1"/>
              <a:t>kick</a:t>
            </a:r>
            <a:r>
              <a:rPr lang="zh-CN" altLang="en-US" sz="2000" noProof="1"/>
              <a:t> </a:t>
            </a:r>
            <a:r>
              <a:rPr lang="en-US" altLang="zh-CN" sz="2000" noProof="1"/>
              <a:t>in,</a:t>
            </a:r>
            <a:r>
              <a:rPr lang="zh-CN" altLang="en-US" sz="2000" noProof="1"/>
              <a:t> </a:t>
            </a:r>
            <a:r>
              <a:rPr lang="en-US" altLang="zh-CN" sz="2000" noProof="1"/>
              <a:t>changing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endParaRPr lang="en-GB" sz="2000" noProof="1"/>
          </a:p>
          <a:p>
            <a:pPr lvl="1"/>
            <a:endParaRPr lang="en-GB" sz="2000" noProof="1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40F7E1-95C5-7741-1559-260A0136C2D9}"/>
              </a:ext>
            </a:extLst>
          </p:cNvPr>
          <p:cNvCxnSpPr>
            <a:cxnSpLocks/>
          </p:cNvCxnSpPr>
          <p:nvPr/>
        </p:nvCxnSpPr>
        <p:spPr>
          <a:xfrm>
            <a:off x="5499264" y="825707"/>
            <a:ext cx="0" cy="52501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77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EDA69-242D-C33E-F559-2AAB67F3C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4409-8B12-B659-4E83-48641DFD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Examining</a:t>
            </a:r>
            <a:r>
              <a:rPr lang="zh-CN" altLang="en-US" noProof="1"/>
              <a:t> </a:t>
            </a:r>
            <a:r>
              <a:rPr lang="en-US" altLang="zh-CN" noProof="1"/>
              <a:t>the</a:t>
            </a:r>
            <a:r>
              <a:rPr lang="zh-CN" altLang="en-US" noProof="1"/>
              <a:t> </a:t>
            </a:r>
            <a:r>
              <a:rPr lang="en-US" altLang="zh-CN" noProof="1"/>
              <a:t>linear</a:t>
            </a:r>
            <a:r>
              <a:rPr lang="zh-CN" altLang="en-US" noProof="1"/>
              <a:t> </a:t>
            </a:r>
            <a:r>
              <a:rPr lang="en-US" altLang="zh-CN" noProof="1"/>
              <a:t>regime</a:t>
            </a:r>
            <a:endParaRPr lang="en-GB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13E00-976E-9C35-BF26-1BDF2D931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9" y="2590800"/>
            <a:ext cx="10527239" cy="3452208"/>
          </a:xfrm>
        </p:spPr>
        <p:txBody>
          <a:bodyPr/>
          <a:lstStyle/>
          <a:p>
            <a:r>
              <a:rPr lang="en-US" altLang="zh-CN" sz="2000" noProof="1"/>
              <a:t>Evolution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SSE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regime</a:t>
            </a:r>
          </a:p>
          <a:p>
            <a:endParaRPr lang="en-US" sz="2000" noProof="1"/>
          </a:p>
          <a:p>
            <a:pPr marL="0" indent="0">
              <a:buNone/>
            </a:pPr>
            <a:endParaRPr lang="en-GB" sz="2000" noProof="1"/>
          </a:p>
          <a:p>
            <a:r>
              <a:rPr lang="en-GB" sz="2000" b="1" noProof="1">
                <a:solidFill>
                  <a:srgbClr val="FF0000"/>
                </a:solidFill>
              </a:rPr>
              <a:t>No birefringence in this regime (+1 and -1 polarisations evolve independently)</a:t>
            </a:r>
          </a:p>
        </p:txBody>
      </p:sp>
      <p:pic>
        <p:nvPicPr>
          <p:cNvPr id="6" name="Picture 5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447964F8-45C4-DA37-A01F-3FF8EA90D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6" y="3036586"/>
            <a:ext cx="6088278" cy="101471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B5168-BB2D-24A0-67B5-5AE0530CB4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18</a:t>
            </a:fld>
            <a:endParaRPr lang="en-GB" noProof="1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F769CC4-9ADF-0EAB-7AB9-C5049E76EEE3}"/>
              </a:ext>
            </a:extLst>
          </p:cNvPr>
          <p:cNvSpPr txBox="1">
            <a:spLocks/>
          </p:cNvSpPr>
          <p:nvPr/>
        </p:nvSpPr>
        <p:spPr>
          <a:xfrm>
            <a:off x="611189" y="971478"/>
            <a:ext cx="10527239" cy="221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noProof="1"/>
              <a:t>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amplification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regime</a:t>
            </a:r>
            <a:endParaRPr lang="en-GB" sz="2000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Population</a:t>
            </a:r>
            <a:r>
              <a:rPr lang="zh-CN" altLang="en-US" sz="2000" noProof="1"/>
              <a:t> </a:t>
            </a:r>
            <a:r>
              <a:rPr lang="en-GB" sz="2000" i="1" noProof="1"/>
              <a:t>ρ</a:t>
            </a:r>
            <a:r>
              <a:rPr lang="en-GB" sz="2000" i="1" baseline="-25000" noProof="1"/>
              <a:t>ii</a:t>
            </a:r>
            <a:r>
              <a:rPr lang="en-GB" sz="2000" i="1" noProof="1"/>
              <a:t> </a:t>
            </a:r>
            <a:r>
              <a:rPr lang="en-GB" sz="2000" noProof="1"/>
              <a:t>as given functions of time</a:t>
            </a:r>
            <a:r>
              <a:rPr lang="en-US" altLang="zh-CN" sz="2000" noProof="1"/>
              <a:t>,</a:t>
            </a:r>
            <a:r>
              <a:rPr lang="zh-CN" altLang="en-US" sz="2000" noProof="1"/>
              <a:t> </a:t>
            </a:r>
            <a:r>
              <a:rPr lang="en-US" altLang="zh-CN" sz="2000" noProof="1"/>
              <a:t>constant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i="1" noProof="1"/>
              <a:t>z</a:t>
            </a:r>
            <a:r>
              <a:rPr lang="en-GB" sz="2000" noProof="1"/>
              <a:t> (</a:t>
            </a:r>
            <a:r>
              <a:rPr lang="en-US" altLang="zh-CN" sz="2000" noProof="1"/>
              <a:t>coherences</a:t>
            </a:r>
            <a:r>
              <a:rPr lang="zh-CN" altLang="en-US" sz="2000" noProof="1"/>
              <a:t> </a:t>
            </a:r>
            <a:r>
              <a:rPr lang="en-US" altLang="zh-CN" sz="2000" noProof="1"/>
              <a:t>are</a:t>
            </a:r>
            <a:r>
              <a:rPr lang="zh-CN" altLang="en-US" sz="2000" noProof="1"/>
              <a:t> </a:t>
            </a:r>
            <a:r>
              <a:rPr lang="en-US" altLang="zh-CN" sz="2000" noProof="1"/>
              <a:t>small</a:t>
            </a:r>
            <a:r>
              <a:rPr lang="en-GB" sz="2000" noProof="1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 noProof="1"/>
              <a:t>Seeded</a:t>
            </a:r>
            <a:r>
              <a:rPr lang="zh-CN" altLang="en-US" sz="2000" noProof="1"/>
              <a:t> </a:t>
            </a:r>
            <a:r>
              <a:rPr lang="en-US" altLang="zh-CN" sz="2000" noProof="1"/>
              <a:t>emission</a:t>
            </a:r>
            <a:r>
              <a:rPr lang="zh-CN" altLang="en-US" sz="2000" noProof="1"/>
              <a:t> </a:t>
            </a:r>
            <a:r>
              <a:rPr lang="en-US" altLang="zh-CN" sz="2000" noProof="1"/>
              <a:t>dominates</a:t>
            </a:r>
            <a:r>
              <a:rPr lang="zh-CN" altLang="en-US" sz="2000" noProof="1"/>
              <a:t> </a:t>
            </a:r>
            <a:r>
              <a:rPr lang="en-US" altLang="zh-CN" sz="2000" noProof="1"/>
              <a:t>over</a:t>
            </a:r>
            <a:r>
              <a:rPr lang="zh-CN" altLang="en-US" sz="2000" noProof="1"/>
              <a:t> </a:t>
            </a:r>
            <a:r>
              <a:rPr lang="en-US" altLang="zh-CN" sz="2000" noProof="1"/>
              <a:t>spontaneous</a:t>
            </a:r>
            <a:r>
              <a:rPr lang="zh-CN" altLang="en-US" sz="2000" noProof="1"/>
              <a:t> </a:t>
            </a:r>
            <a:r>
              <a:rPr lang="en-US" altLang="zh-CN" sz="2000" noProof="1"/>
              <a:t>emission</a:t>
            </a:r>
            <a:r>
              <a:rPr lang="zh-CN" altLang="en-US" sz="2000" noProof="1"/>
              <a:t> </a:t>
            </a:r>
            <a:r>
              <a:rPr lang="en-US" altLang="zh-CN" sz="2000" noProof="1"/>
              <a:t>(stochastic</a:t>
            </a:r>
            <a:r>
              <a:rPr lang="zh-CN" altLang="en-US" sz="2000" noProof="1"/>
              <a:t> </a:t>
            </a:r>
            <a:r>
              <a:rPr lang="en-GB" sz="2000" noProof="1"/>
              <a:t>terms are small</a:t>
            </a:r>
            <a:r>
              <a:rPr lang="en-US" altLang="zh-CN" sz="2000" noProof="1"/>
              <a:t>)</a:t>
            </a:r>
            <a:endParaRPr lang="en-GB" sz="2000" noProof="1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noProof="1"/>
              <a:t>Incoheren</a:t>
            </a:r>
            <a:r>
              <a:rPr lang="en-US" altLang="zh-CN" sz="2000" noProof="1"/>
              <a:t>t</a:t>
            </a:r>
            <a:r>
              <a:rPr lang="en-GB" sz="2000" noProof="1"/>
              <a:t> pumping, </a:t>
            </a:r>
            <a:r>
              <a:rPr lang="en-US" altLang="zh-CN" sz="2000" noProof="1"/>
              <a:t>magnetic</a:t>
            </a:r>
            <a:r>
              <a:rPr lang="zh-CN" altLang="en-US" sz="2000" noProof="1"/>
              <a:t> </a:t>
            </a:r>
            <a:r>
              <a:rPr lang="en-US" altLang="zh-CN" sz="2000" noProof="1"/>
              <a:t>levels</a:t>
            </a:r>
            <a:r>
              <a:rPr lang="zh-CN" altLang="en-US" sz="2000" noProof="1"/>
              <a:t> </a:t>
            </a:r>
            <a:r>
              <a:rPr lang="en-US" altLang="zh-CN" sz="2000" noProof="1"/>
              <a:t>populated</a:t>
            </a:r>
            <a:r>
              <a:rPr lang="zh-CN" altLang="en-US" sz="2000" noProof="1"/>
              <a:t> </a:t>
            </a:r>
            <a:r>
              <a:rPr lang="en-US" altLang="zh-CN" sz="2000" noProof="1"/>
              <a:t>equally</a:t>
            </a:r>
            <a:endParaRPr lang="en-GB" sz="2000" noProof="1"/>
          </a:p>
          <a:p>
            <a:pPr lvl="1"/>
            <a:endParaRPr lang="en-GB" sz="2000" noProof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D45AF-1D00-A5A5-2C81-3643572B0A73}"/>
              </a:ext>
            </a:extLst>
          </p:cNvPr>
          <p:cNvSpPr txBox="1"/>
          <p:nvPr/>
        </p:nvSpPr>
        <p:spPr>
          <a:xfrm>
            <a:off x="490165" y="5060990"/>
            <a:ext cx="11198972" cy="609631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000" b="1" noProof="1">
                <a:solidFill>
                  <a:schemeClr val="bg1"/>
                </a:solidFill>
              </a:rPr>
              <a:t>Birefringence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(change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in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polarisation)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due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to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non-linear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effects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in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the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saturation</a:t>
            </a:r>
            <a:r>
              <a:rPr lang="zh-CN" altLang="en-US" sz="2000" b="1" noProof="1">
                <a:solidFill>
                  <a:schemeClr val="bg1"/>
                </a:solidFill>
              </a:rPr>
              <a:t> </a:t>
            </a:r>
            <a:r>
              <a:rPr lang="en-US" altLang="zh-CN" sz="2000" b="1" noProof="1">
                <a:solidFill>
                  <a:schemeClr val="bg1"/>
                </a:solidFill>
              </a:rPr>
              <a:t>regime</a:t>
            </a:r>
            <a:endParaRPr lang="en-GB" sz="20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9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C1AB9-3D33-830D-F9EA-3828BEDE1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5FD418-106E-B8DE-B9DB-EA8AFA1F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noProof="1"/>
              <a:t>Fluctuations</a:t>
            </a:r>
            <a:r>
              <a:rPr lang="zh-CN" altLang="en-US" sz="4400" noProof="1"/>
              <a:t> </a:t>
            </a:r>
            <a:r>
              <a:rPr lang="en-US" altLang="zh-CN" sz="4400" noProof="1"/>
              <a:t>of</a:t>
            </a:r>
            <a:r>
              <a:rPr lang="zh-CN" altLang="en-US" sz="4400" noProof="1"/>
              <a:t> </a:t>
            </a:r>
            <a:r>
              <a:rPr lang="en-US" altLang="zh-CN" sz="4400" noProof="1"/>
              <a:t>single-pulse</a:t>
            </a:r>
            <a:r>
              <a:rPr lang="zh-CN" altLang="en-US" sz="4400" noProof="1"/>
              <a:t> </a:t>
            </a:r>
            <a:r>
              <a:rPr lang="en-US" altLang="zh-CN" sz="4400" noProof="1"/>
              <a:t>polarisation</a:t>
            </a:r>
            <a:endParaRPr lang="en-GB" sz="4400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2E47F-A134-7D6E-4078-A3F09C6BD966}"/>
              </a:ext>
            </a:extLst>
          </p:cNvPr>
          <p:cNvSpPr txBox="1"/>
          <p:nvPr/>
        </p:nvSpPr>
        <p:spPr>
          <a:xfrm>
            <a:off x="2699657" y="31024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51114A-C7F0-E321-B825-1D224A0B3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19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5664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D1EA2-A9F5-BE6E-DE2B-3E296462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70FD-ED41-1B4D-A004-0A72F57C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Overview</a:t>
            </a:r>
            <a:endParaRPr lang="en-GB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E32F-3A13-6150-2546-84AA0146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14397"/>
            <a:ext cx="10944224" cy="5009550"/>
          </a:xfrm>
        </p:spPr>
        <p:txBody>
          <a:bodyPr/>
          <a:lstStyle/>
          <a:p>
            <a:r>
              <a:rPr lang="en-GB" sz="2000" noProof="1"/>
              <a:t>Background and motivation</a:t>
            </a:r>
          </a:p>
          <a:p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modelling</a:t>
            </a:r>
            <a:endParaRPr lang="en-GB" sz="2000" noProof="1"/>
          </a:p>
          <a:p>
            <a:pPr lvl="1"/>
            <a:r>
              <a:rPr lang="en-US" altLang="zh-CN" sz="2000" noProof="1"/>
              <a:t>XPR</a:t>
            </a:r>
            <a:r>
              <a:rPr lang="zh-CN" altLang="en-US" sz="2000" noProof="1"/>
              <a:t> </a:t>
            </a:r>
            <a:r>
              <a:rPr lang="en-US" altLang="zh-CN" sz="2000" noProof="1"/>
              <a:t>response</a:t>
            </a:r>
            <a:r>
              <a:rPr lang="zh-CN" altLang="en-US" sz="2000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endParaRPr lang="en-GB" sz="2000" noProof="1"/>
          </a:p>
          <a:p>
            <a:pPr lvl="1"/>
            <a:r>
              <a:rPr lang="en-GB" sz="2000" noProof="1"/>
              <a:t>Polarisation of </a:t>
            </a:r>
            <a:r>
              <a:rPr lang="en-US" altLang="zh-CN" sz="2000" noProof="1"/>
              <a:t>seeded</a:t>
            </a:r>
            <a:r>
              <a:rPr lang="zh-CN" altLang="en-US" sz="2000" noProof="1"/>
              <a:t> </a:t>
            </a:r>
            <a:r>
              <a:rPr lang="en-US" altLang="zh-CN" sz="2000" noProof="1"/>
              <a:t>stimulated</a:t>
            </a:r>
            <a:r>
              <a:rPr lang="zh-CN" altLang="en-US" sz="2000" noProof="1"/>
              <a:t> </a:t>
            </a:r>
            <a:r>
              <a:rPr lang="en-US" altLang="zh-CN" sz="2000" noProof="1"/>
              <a:t>emission</a:t>
            </a:r>
            <a:r>
              <a:rPr lang="zh-CN" altLang="en-US" sz="2000" noProof="1"/>
              <a:t> </a:t>
            </a:r>
            <a:r>
              <a:rPr lang="en-GB" sz="2000" noProof="1"/>
              <a:t>(</a:t>
            </a:r>
            <a:r>
              <a:rPr lang="en-US" altLang="zh-CN" sz="2000" noProof="1"/>
              <a:t>SSE</a:t>
            </a:r>
            <a:r>
              <a:rPr lang="en-GB" sz="2000" noProof="1"/>
              <a:t>)</a:t>
            </a:r>
          </a:p>
          <a:p>
            <a:pPr lvl="1"/>
            <a:r>
              <a:rPr lang="en-US" altLang="zh-CN" sz="2000" noProof="1"/>
              <a:t>Fluctuations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single-pulse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endParaRPr lang="en-GB" sz="2000" noProof="1"/>
          </a:p>
          <a:p>
            <a:r>
              <a:rPr lang="en-US" altLang="zh-CN" sz="2000" noProof="1"/>
              <a:t>Conclusion</a:t>
            </a:r>
            <a:r>
              <a:rPr lang="zh-CN" altLang="en-US" sz="2000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f</a:t>
            </a:r>
            <a:r>
              <a:rPr lang="en-GB" sz="2000" noProof="1"/>
              <a:t>uture work</a:t>
            </a:r>
          </a:p>
          <a:p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7393-C608-D61D-B257-3E17CE960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0494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3B4D5-E832-B03A-C4DA-58CFF37C8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04BC-20EA-24FC-3DAA-C90A403E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Different</a:t>
            </a:r>
            <a:r>
              <a:rPr lang="zh-CN" altLang="en-US" noProof="1"/>
              <a:t> </a:t>
            </a:r>
            <a:r>
              <a:rPr lang="en-US" altLang="zh-CN" noProof="1"/>
              <a:t>regimes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GB" altLang="zh-CN" noProof="1"/>
              <a:t>the</a:t>
            </a:r>
            <a:r>
              <a:rPr lang="zh-CN" altLang="en-US" noProof="1"/>
              <a:t> </a:t>
            </a:r>
            <a:r>
              <a:rPr lang="en-US" altLang="zh-CN" noProof="1"/>
              <a:t>medium</a:t>
            </a:r>
            <a:r>
              <a:rPr lang="zh-CN" altLang="en-US" noProof="1"/>
              <a:t> </a:t>
            </a:r>
            <a:r>
              <a:rPr lang="en-US" altLang="zh-CN" noProof="1"/>
              <a:t>(e.g.</a:t>
            </a:r>
            <a:r>
              <a:rPr lang="zh-CN" altLang="en-US" noProof="1"/>
              <a:t> </a:t>
            </a:r>
            <a:r>
              <a:rPr lang="el-GR" altLang="zh-CN" sz="2800" i="1" noProof="1"/>
              <a:t>θ</a:t>
            </a:r>
            <a:r>
              <a:rPr lang="zh-CN" altLang="en-US" sz="2800" noProof="1"/>
              <a:t> </a:t>
            </a:r>
            <a:r>
              <a:rPr lang="en-US" altLang="zh-CN" sz="2800" noProof="1"/>
              <a:t>=</a:t>
            </a:r>
            <a:r>
              <a:rPr lang="zh-CN" altLang="en-US" sz="2800" noProof="1"/>
              <a:t> </a:t>
            </a:r>
            <a:r>
              <a:rPr lang="en-US" altLang="zh-CN" sz="2800" noProof="1"/>
              <a:t>37.675°</a:t>
            </a:r>
            <a:r>
              <a:rPr lang="en-US" altLang="zh-CN" noProof="1"/>
              <a:t>)</a:t>
            </a:r>
            <a:endParaRPr lang="en-GB" noProof="1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C152FA2D-E0FB-5851-8B50-432703CEE260}"/>
              </a:ext>
            </a:extLst>
          </p:cNvPr>
          <p:cNvSpPr txBox="1">
            <a:spLocks/>
          </p:cNvSpPr>
          <p:nvPr/>
        </p:nvSpPr>
        <p:spPr>
          <a:xfrm>
            <a:off x="1264962" y="4507269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11</a:t>
            </a:r>
            <a:r>
              <a:rPr lang="en-GB" noProof="1"/>
              <a:t>: </a:t>
            </a:r>
            <a:r>
              <a:rPr lang="en-US" altLang="zh-CN" noProof="1"/>
              <a:t>Comparison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noProof="1"/>
              <a:t>fluctuations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US" altLang="zh-CN" noProof="1"/>
              <a:t>polarisation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5734F-C66A-F918-58F8-82D3C5611F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20</a:t>
            </a:fld>
            <a:endParaRPr lang="en-GB" noProof="1"/>
          </a:p>
        </p:txBody>
      </p:sp>
      <p:pic>
        <p:nvPicPr>
          <p:cNvPr id="13" name="Picture 12" descr="A comparison of graphs with numbers&#10;&#10;AI-generated content may be incorrect.">
            <a:extLst>
              <a:ext uri="{FF2B5EF4-FFF2-40B4-BE49-F238E27FC236}">
                <a16:creationId xmlns:a16="http://schemas.microsoft.com/office/drawing/2014/main" id="{E5137315-D83A-2334-35FD-B70EF33FD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48" y="865415"/>
            <a:ext cx="11026506" cy="36068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E733DC-A5A9-CE0D-072D-6A4D045D0755}"/>
              </a:ext>
            </a:extLst>
          </p:cNvPr>
          <p:cNvSpPr txBox="1">
            <a:spLocks/>
          </p:cNvSpPr>
          <p:nvPr/>
        </p:nvSpPr>
        <p:spPr>
          <a:xfrm>
            <a:off x="611189" y="4887686"/>
            <a:ext cx="10956924" cy="1543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SSE</a:t>
            </a:r>
            <a:r>
              <a:rPr lang="zh-CN" altLang="en-US" sz="2000" noProof="1"/>
              <a:t> </a:t>
            </a:r>
            <a:r>
              <a:rPr lang="en-US" altLang="zh-CN" sz="2000" noProof="1"/>
              <a:t>indeed</a:t>
            </a:r>
            <a:r>
              <a:rPr lang="zh-CN" altLang="en-US" sz="2000" noProof="1"/>
              <a:t> </a:t>
            </a:r>
            <a:r>
              <a:rPr lang="en-US" altLang="zh-CN" sz="2000" noProof="1"/>
              <a:t>follows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regime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noProof="1"/>
              <a:t>Greater</a:t>
            </a:r>
            <a:r>
              <a:rPr lang="zh-CN" altLang="en-US" sz="2000" noProof="1"/>
              <a:t> </a:t>
            </a:r>
            <a:r>
              <a:rPr lang="en-US" altLang="zh-CN" sz="2000" noProof="1"/>
              <a:t>fluctuation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SSE</a:t>
            </a:r>
            <a:r>
              <a:rPr lang="zh-CN" altLang="en-US" sz="2000" noProof="1"/>
              <a:t> </a:t>
            </a:r>
            <a:r>
              <a:rPr lang="en-US" altLang="zh-CN" sz="2000" noProof="1"/>
              <a:t>compared</a:t>
            </a:r>
            <a:r>
              <a:rPr lang="zh-CN" altLang="en-US" sz="2000" noProof="1"/>
              <a:t> </a:t>
            </a:r>
            <a:r>
              <a:rPr lang="en-US" altLang="zh-CN" sz="2000" noProof="1"/>
              <a:t>to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due</a:t>
            </a:r>
            <a:r>
              <a:rPr lang="zh-CN" altLang="en-US" sz="2000" noProof="1"/>
              <a:t> </a:t>
            </a:r>
            <a:r>
              <a:rPr lang="en-US" altLang="zh-CN" sz="2000" noProof="1"/>
              <a:t>to</a:t>
            </a:r>
            <a:r>
              <a:rPr lang="zh-CN" altLang="en-US" sz="2000" noProof="1"/>
              <a:t> </a:t>
            </a:r>
            <a:r>
              <a:rPr lang="en-US" altLang="zh-CN" sz="2000" noProof="1"/>
              <a:t>stochastic</a:t>
            </a:r>
            <a:r>
              <a:rPr lang="zh-CN" altLang="en-US" sz="2000" noProof="1"/>
              <a:t> </a:t>
            </a:r>
            <a:r>
              <a:rPr lang="en-US" altLang="zh-CN" sz="2000" noProof="1"/>
              <a:t>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noProof="1"/>
              <a:t>x-pol</a:t>
            </a:r>
            <a:r>
              <a:rPr lang="zh-CN" altLang="en-US" sz="2000" noProof="1"/>
              <a:t> </a:t>
            </a:r>
            <a:r>
              <a:rPr lang="en-US" altLang="zh-CN" sz="2000" noProof="1"/>
              <a:t>is</a:t>
            </a:r>
            <a:r>
              <a:rPr lang="zh-CN" altLang="en-US" sz="2000" noProof="1"/>
              <a:t> </a:t>
            </a:r>
            <a:r>
              <a:rPr lang="en-US" altLang="zh-CN" sz="2000" noProof="1"/>
              <a:t>stable,</a:t>
            </a:r>
            <a:r>
              <a:rPr lang="zh-CN" altLang="en-US" sz="2000" noProof="1"/>
              <a:t> </a:t>
            </a:r>
            <a:r>
              <a:rPr lang="en-US" altLang="zh-CN" sz="2000" noProof="1"/>
              <a:t>circular-pol</a:t>
            </a:r>
            <a:r>
              <a:rPr lang="zh-CN" altLang="en-US" sz="2000" noProof="1"/>
              <a:t> </a:t>
            </a:r>
            <a:r>
              <a:rPr lang="en-US" altLang="zh-CN" sz="2000" noProof="1"/>
              <a:t>is</a:t>
            </a:r>
            <a:r>
              <a:rPr lang="zh-CN" altLang="en-US" sz="2000" noProof="1"/>
              <a:t> </a:t>
            </a:r>
            <a:r>
              <a:rPr lang="en-US" altLang="zh-CN" sz="2000" noProof="1"/>
              <a:t>less</a:t>
            </a:r>
            <a:r>
              <a:rPr lang="zh-CN" altLang="en-US" sz="2000" noProof="1"/>
              <a:t> </a:t>
            </a:r>
            <a:r>
              <a:rPr lang="en-US" altLang="zh-CN" sz="2000" noProof="1"/>
              <a:t>stable</a:t>
            </a:r>
            <a:r>
              <a:rPr lang="zh-CN" altLang="en-US" sz="2000" noProof="1"/>
              <a:t> </a:t>
            </a:r>
            <a:r>
              <a:rPr lang="en-US" altLang="zh-CN" sz="2000" i="1" noProof="1"/>
              <a:t>(How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good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do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we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need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for</a:t>
            </a:r>
            <a:r>
              <a:rPr lang="zh-CN" altLang="en-US" sz="2000" i="1" noProof="1"/>
              <a:t> </a:t>
            </a:r>
            <a:r>
              <a:rPr lang="en-US" altLang="zh-CN" sz="2000" i="1" noProof="1"/>
              <a:t>experiment?)</a:t>
            </a:r>
            <a:endParaRPr lang="en-GB" sz="2000" i="1" noProof="1"/>
          </a:p>
          <a:p>
            <a:pPr lvl="1"/>
            <a:endParaRPr lang="en-GB" sz="2000" noProof="1"/>
          </a:p>
        </p:txBody>
      </p:sp>
    </p:spTree>
    <p:extLst>
      <p:ext uri="{BB962C8B-B14F-4D97-AF65-F5344CB8AC3E}">
        <p14:creationId xmlns:p14="http://schemas.microsoft.com/office/powerpoint/2010/main" val="247575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D5AF6-4506-29C9-6DE0-35D762C5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D49522-1AEA-C79E-8185-A35FB4DF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noProof="1"/>
              <a:t>Conclusions</a:t>
            </a:r>
            <a:endParaRPr lang="en-GB" sz="4400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390108-9B2F-ACF4-5D09-E1CF90E10402}"/>
              </a:ext>
            </a:extLst>
          </p:cNvPr>
          <p:cNvSpPr txBox="1"/>
          <p:nvPr/>
        </p:nvSpPr>
        <p:spPr>
          <a:xfrm>
            <a:off x="2699657" y="31024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77E9F-D5D6-ECB3-1295-88D4DF41B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98028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E4124-C669-FEDB-8F0B-1F44E624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885B-488D-9B54-9FF3-A9FCC1F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FD53-CBDB-6C3E-99E7-10A6642E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194834"/>
            <a:ext cx="10944224" cy="5009550"/>
          </a:xfrm>
        </p:spPr>
        <p:txBody>
          <a:bodyPr/>
          <a:lstStyle/>
          <a:p>
            <a:r>
              <a:rPr lang="en-US" altLang="zh-CN" sz="2000" noProof="1"/>
              <a:t>Correctly</a:t>
            </a:r>
            <a:r>
              <a:rPr lang="zh-CN" altLang="en-US" sz="2000" noProof="1"/>
              <a:t> </a:t>
            </a:r>
            <a:r>
              <a:rPr lang="en-US" altLang="zh-CN" sz="2000" noProof="1"/>
              <a:t>reproduced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</a:p>
          <a:p>
            <a:r>
              <a:rPr lang="en-US" altLang="zh-CN" sz="2000" noProof="1"/>
              <a:t>Implemented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into</a:t>
            </a:r>
            <a:r>
              <a:rPr lang="zh-CN" altLang="en-US" sz="2000" noProof="1"/>
              <a:t> </a:t>
            </a:r>
            <a:r>
              <a:rPr lang="en-US" altLang="zh-CN" sz="2000" noProof="1"/>
              <a:t>existing</a:t>
            </a:r>
            <a:r>
              <a:rPr lang="zh-CN" altLang="en-US" sz="2000" noProof="1"/>
              <a:t> </a:t>
            </a:r>
            <a:r>
              <a:rPr lang="en-US" altLang="zh-CN" sz="2000" noProof="1"/>
              <a:t>simulations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SSE</a:t>
            </a:r>
          </a:p>
          <a:p>
            <a:r>
              <a:rPr lang="en-US" altLang="zh-CN" sz="2000" noProof="1"/>
              <a:t>Demonstrated</a:t>
            </a:r>
            <a:r>
              <a:rPr lang="zh-CN" altLang="en-US" sz="2000" noProof="1"/>
              <a:t> </a:t>
            </a:r>
            <a:r>
              <a:rPr lang="en-US" altLang="zh-CN" sz="2000" noProof="1"/>
              <a:t>from</a:t>
            </a:r>
            <a:r>
              <a:rPr lang="zh-CN" altLang="en-US" sz="2000" noProof="1"/>
              <a:t> </a:t>
            </a:r>
            <a:r>
              <a:rPr lang="en-US" altLang="zh-CN" sz="2000" noProof="1"/>
              <a:t>first</a:t>
            </a:r>
            <a:r>
              <a:rPr lang="zh-CN" altLang="en-US" sz="2000" noProof="1"/>
              <a:t> </a:t>
            </a:r>
            <a:r>
              <a:rPr lang="en-US" altLang="zh-CN" sz="2000" noProof="1"/>
              <a:t>principles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control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SSE</a:t>
            </a:r>
          </a:p>
          <a:p>
            <a:r>
              <a:rPr lang="en-US" altLang="zh-CN" sz="2000" noProof="1"/>
              <a:t>Non-linear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behaviour</a:t>
            </a:r>
            <a:r>
              <a:rPr lang="zh-CN" altLang="en-US" sz="2000" noProof="1"/>
              <a:t> </a:t>
            </a:r>
            <a:r>
              <a:rPr lang="en-US" altLang="zh-CN" sz="2000" noProof="1"/>
              <a:t>causes</a:t>
            </a:r>
            <a:r>
              <a:rPr lang="zh-CN" altLang="en-US" sz="2000" noProof="1"/>
              <a:t> </a:t>
            </a:r>
            <a:r>
              <a:rPr lang="en-US" altLang="zh-CN" sz="2000" noProof="1"/>
              <a:t>change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state</a:t>
            </a:r>
            <a:r>
              <a:rPr lang="zh-CN" altLang="en-US" sz="2000" noProof="1"/>
              <a:t> </a:t>
            </a:r>
            <a:r>
              <a:rPr lang="en-US" altLang="zh-CN" sz="2000" noProof="1"/>
              <a:t>through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medium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7B99-2917-F232-E47A-39E3830EE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71545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03856-46EE-BF68-DE0D-35DE2E103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B0E7C0-F403-EB90-C0A5-0661CCEC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noProof="1"/>
              <a:t>Future</a:t>
            </a:r>
            <a:r>
              <a:rPr lang="zh-CN" altLang="en-US" sz="4400" noProof="1"/>
              <a:t> </a:t>
            </a:r>
            <a:r>
              <a:rPr lang="en-US" altLang="zh-CN" sz="4400" noProof="1"/>
              <a:t>work</a:t>
            </a:r>
            <a:endParaRPr lang="en-GB" sz="4400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BD462-C860-0A48-2D37-1F486FBBCDF8}"/>
              </a:ext>
            </a:extLst>
          </p:cNvPr>
          <p:cNvSpPr txBox="1"/>
          <p:nvPr/>
        </p:nvSpPr>
        <p:spPr>
          <a:xfrm>
            <a:off x="2699657" y="31024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F7444-4923-AC34-A16E-FBAF01A835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23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6731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40B0-995D-A937-BD2A-656B9A0E6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F2DB-7B3D-5A51-46BF-45B9A021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534EF-A647-078A-428E-4F9459698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194834"/>
            <a:ext cx="10944224" cy="5009550"/>
          </a:xfrm>
        </p:spPr>
        <p:txBody>
          <a:bodyPr/>
          <a:lstStyle/>
          <a:p>
            <a:r>
              <a:rPr lang="en-GB" sz="2000" noProof="1"/>
              <a:t>Investigate non-linear effects analytically and numerically (e.g. by solving for populations and coherences iteratively)</a:t>
            </a:r>
          </a:p>
          <a:p>
            <a:r>
              <a:rPr lang="en-US" altLang="zh-CN" sz="2000" noProof="1"/>
              <a:t>Investigating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effect</a:t>
            </a:r>
            <a:r>
              <a:rPr lang="zh-CN" altLang="en-US" sz="2000" noProof="1"/>
              <a:t> </a:t>
            </a:r>
            <a:r>
              <a:rPr lang="en-US" altLang="zh-CN" sz="2000" noProof="1"/>
              <a:t>of</a:t>
            </a:r>
            <a:r>
              <a:rPr lang="zh-CN" altLang="en-US" sz="2000" noProof="1"/>
              <a:t> </a:t>
            </a:r>
            <a:r>
              <a:rPr lang="en-US" altLang="zh-CN" sz="2000" noProof="1"/>
              <a:t>noise</a:t>
            </a:r>
            <a:r>
              <a:rPr lang="zh-CN" altLang="en-US" sz="2000" noProof="1"/>
              <a:t> </a:t>
            </a:r>
            <a:r>
              <a:rPr lang="en-US" altLang="zh-CN" sz="2000" noProof="1"/>
              <a:t>compared</a:t>
            </a:r>
            <a:r>
              <a:rPr lang="zh-CN" altLang="en-US" sz="2000" noProof="1"/>
              <a:t> </a:t>
            </a:r>
            <a:r>
              <a:rPr lang="en-US" altLang="zh-CN" sz="2000" noProof="1"/>
              <a:t>to</a:t>
            </a:r>
            <a:r>
              <a:rPr lang="zh-CN" altLang="en-US" sz="2000" noProof="1"/>
              <a:t> </a:t>
            </a:r>
            <a:r>
              <a:rPr lang="en-US" altLang="zh-CN" sz="2000" noProof="1"/>
              <a:t>seeded</a:t>
            </a:r>
            <a:r>
              <a:rPr lang="zh-CN" altLang="en-US" sz="2000" noProof="1"/>
              <a:t> </a:t>
            </a:r>
            <a:r>
              <a:rPr lang="en-US" altLang="zh-CN" sz="2000" noProof="1"/>
              <a:t>emission</a:t>
            </a:r>
          </a:p>
          <a:p>
            <a:r>
              <a:rPr lang="en-US" altLang="zh-CN" sz="2000" noProof="1"/>
              <a:t>Explore</a:t>
            </a:r>
            <a:r>
              <a:rPr lang="zh-CN" altLang="en-US" sz="2000" noProof="1"/>
              <a:t> </a:t>
            </a:r>
            <a:r>
              <a:rPr lang="en-US" altLang="zh-CN" sz="2000" noProof="1"/>
              <a:t>more</a:t>
            </a:r>
            <a:r>
              <a:rPr lang="zh-CN" altLang="en-US" sz="2000" noProof="1"/>
              <a:t> </a:t>
            </a:r>
            <a:r>
              <a:rPr lang="en-US" altLang="zh-CN" sz="2000" noProof="1"/>
              <a:t>parameters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the</a:t>
            </a:r>
            <a:r>
              <a:rPr lang="zh-CN" altLang="en-US" sz="2000" noProof="1"/>
              <a:t> </a:t>
            </a:r>
            <a:r>
              <a:rPr lang="en-US" altLang="zh-CN" sz="2000" noProof="1"/>
              <a:t>simulation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(e.g.</a:t>
            </a:r>
            <a:r>
              <a:rPr lang="zh-CN" altLang="en-US" sz="2000" noProof="1"/>
              <a:t> </a:t>
            </a:r>
            <a:r>
              <a:rPr lang="en-US" altLang="zh-CN" sz="2000" noProof="1"/>
              <a:t>finer</a:t>
            </a:r>
            <a:r>
              <a:rPr lang="zh-CN" altLang="en-US" sz="2000" noProof="1"/>
              <a:t> </a:t>
            </a:r>
            <a:r>
              <a:rPr lang="en-US" altLang="zh-CN" sz="2000" noProof="1"/>
              <a:t>grids)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86C69-C644-5FBF-16DE-430E8364D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653022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2984F-B5D4-FD52-A86E-AC8A7E1C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82EE7-AF09-836F-9799-72F597EF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4D47-C4F2-71C0-504C-9827FC39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1600" b="1" noProof="1"/>
              <a:t>Authier, A.</a:t>
            </a:r>
            <a:r>
              <a:rPr lang="en-GB" sz="1600" noProof="1"/>
              <a:t> </a:t>
            </a:r>
            <a:r>
              <a:rPr lang="en-GB" sz="1600" i="1" noProof="1"/>
              <a:t>Dynamical Theory of X-ray Diffraction.</a:t>
            </a:r>
            <a:r>
              <a:rPr lang="en-GB" sz="1600" noProof="1"/>
              <a:t> IUCr Monographs on Crystallography, Vol. 11. Oxford University Press, 2004. ISBN 0198528922. </a:t>
            </a:r>
          </a:p>
          <a:p>
            <a:pPr>
              <a:buNone/>
            </a:pPr>
            <a:r>
              <a:rPr lang="en-GB" sz="1600" b="1" noProof="1"/>
              <a:t>Hirano, K.; Ishikawa, T.; Kikuta, S.</a:t>
            </a:r>
            <a:r>
              <a:rPr lang="en-GB" sz="1600" noProof="1"/>
              <a:t> “Perfect crystal X-ray phase retarders.” </a:t>
            </a:r>
            <a:r>
              <a:rPr lang="en-GB" sz="1600" i="1" noProof="1"/>
              <a:t>Nuclear Instruments and Methods in Physics Research Section A</a:t>
            </a:r>
            <a:r>
              <a:rPr lang="en-GB" sz="1600" noProof="1"/>
              <a:t> </a:t>
            </a:r>
            <a:r>
              <a:rPr lang="en-GB" sz="1600" b="1" noProof="1"/>
              <a:t>336</a:t>
            </a:r>
            <a:r>
              <a:rPr lang="en-GB" sz="1600" noProof="1"/>
              <a:t> (1993): 343–353. </a:t>
            </a:r>
          </a:p>
          <a:p>
            <a:pPr>
              <a:buNone/>
            </a:pPr>
            <a:r>
              <a:rPr lang="en-GB" sz="1600" b="1" noProof="1"/>
              <a:t>Suzuki, M.; Inubushi, Y.; Yabashi, M.; Ishikawa, T.</a:t>
            </a:r>
            <a:r>
              <a:rPr lang="en-GB" sz="1600" noProof="1"/>
              <a:t> “Polarization control of an X-ray free-electron laser with a diamond phase retarder.” </a:t>
            </a:r>
            <a:r>
              <a:rPr lang="en-GB" sz="1600" i="1" noProof="1"/>
              <a:t>Journal of Synchrotron Radiation</a:t>
            </a:r>
            <a:r>
              <a:rPr lang="en-GB" sz="1600" noProof="1"/>
              <a:t> </a:t>
            </a:r>
            <a:r>
              <a:rPr lang="en-GB" sz="1600" b="1" noProof="1"/>
              <a:t>21</a:t>
            </a:r>
            <a:r>
              <a:rPr lang="en-GB" sz="1600" noProof="1"/>
              <a:t> (2014): 466–472. </a:t>
            </a:r>
          </a:p>
          <a:p>
            <a:pPr>
              <a:buNone/>
            </a:pPr>
            <a:r>
              <a:rPr lang="en-GB" sz="1600" b="1" noProof="1"/>
              <a:t>Kubota, Y.; Suzuki, M.; Katayama, T.; Yamamoto, K.; Tono, K.; Inubushi, Y.; Seki, T.; Takanashi, K.; Wadati, H.; Yabashi, M.</a:t>
            </a:r>
            <a:r>
              <a:rPr lang="en-GB" sz="1600" noProof="1"/>
              <a:t> “Polarization control with an X-ray phase retarder for high-time-resolution pump–probe experiments at SACLA.” </a:t>
            </a:r>
            <a:r>
              <a:rPr lang="en-GB" sz="1600" i="1" noProof="1"/>
              <a:t>Journal of Synchrotron Radiation</a:t>
            </a:r>
            <a:r>
              <a:rPr lang="en-GB" sz="1600" noProof="1"/>
              <a:t> </a:t>
            </a:r>
            <a:r>
              <a:rPr lang="en-GB" sz="1600" b="1" noProof="1"/>
              <a:t>26</a:t>
            </a:r>
            <a:r>
              <a:rPr lang="en-GB" sz="1600" noProof="1"/>
              <a:t> (2019): 1139–1143. </a:t>
            </a:r>
          </a:p>
          <a:p>
            <a:pPr>
              <a:buNone/>
            </a:pPr>
            <a:r>
              <a:rPr lang="en-GB" sz="1600" b="1" dirty="0" err="1"/>
              <a:t>Chuchurka</a:t>
            </a:r>
            <a:r>
              <a:rPr lang="en-GB" sz="1600" b="1" dirty="0"/>
              <a:t>, S.; </a:t>
            </a:r>
            <a:r>
              <a:rPr lang="en-GB" sz="1600" b="1" dirty="0" err="1"/>
              <a:t>Benediktovitch</a:t>
            </a:r>
            <a:r>
              <a:rPr lang="en-GB" sz="1600" b="1" dirty="0"/>
              <a:t>, A.; Krušič, </a:t>
            </a:r>
            <a:r>
              <a:rPr lang="en-GB" sz="1600" b="1" dirty="0" err="1"/>
              <a:t>Š</a:t>
            </a:r>
            <a:r>
              <a:rPr lang="en-GB" sz="1600" b="1" dirty="0"/>
              <a:t>.; </a:t>
            </a:r>
            <a:r>
              <a:rPr lang="en-GB" sz="1600" b="1" dirty="0" err="1"/>
              <a:t>Halavanau</a:t>
            </a:r>
            <a:r>
              <a:rPr lang="en-GB" sz="1600" b="1" dirty="0"/>
              <a:t>, A.; </a:t>
            </a:r>
            <a:r>
              <a:rPr lang="en-GB" sz="1600" b="1" dirty="0" err="1"/>
              <a:t>Rohringer</a:t>
            </a:r>
            <a:r>
              <a:rPr lang="en-GB" sz="1600" b="1" dirty="0"/>
              <a:t>, N.</a:t>
            </a:r>
            <a:r>
              <a:rPr lang="en-GB" sz="1600" dirty="0"/>
              <a:t> “Stochastic </a:t>
            </a:r>
            <a:r>
              <a:rPr lang="en-GB" sz="1600" dirty="0" err="1"/>
              <a:t>modeling</a:t>
            </a:r>
            <a:r>
              <a:rPr lang="en-GB" sz="1600" dirty="0"/>
              <a:t> of x-ray </a:t>
            </a:r>
            <a:r>
              <a:rPr lang="en-GB" sz="1600" dirty="0" err="1"/>
              <a:t>superfluorescence</a:t>
            </a:r>
            <a:r>
              <a:rPr lang="en-GB" sz="1600" dirty="0"/>
              <a:t>.” </a:t>
            </a:r>
            <a:r>
              <a:rPr lang="en-GB" sz="1600" i="1" dirty="0"/>
              <a:t>Physical Review A</a:t>
            </a:r>
            <a:r>
              <a:rPr lang="en-GB" sz="1600" dirty="0"/>
              <a:t> 109 (2024): 033725.</a:t>
            </a:r>
            <a:endParaRPr lang="en-GB" sz="16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9B7AD-785E-4162-D195-47D9CA50E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25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62525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9AAA-FCE5-74EB-3FB4-0B1EB26C6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E07DE5-8BDB-7F95-1109-66CB87525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noProof="1"/>
              <a:t>Supplementary</a:t>
            </a:r>
            <a:r>
              <a:rPr lang="zh-CN" altLang="en-US" sz="4400" noProof="1"/>
              <a:t> </a:t>
            </a:r>
            <a:r>
              <a:rPr lang="en-US" altLang="zh-CN" sz="4400" noProof="1"/>
              <a:t>information</a:t>
            </a:r>
            <a:endParaRPr lang="en-GB" sz="4400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95677-64F8-A2D1-4274-1A71FE181B49}"/>
              </a:ext>
            </a:extLst>
          </p:cNvPr>
          <p:cNvSpPr txBox="1"/>
          <p:nvPr/>
        </p:nvSpPr>
        <p:spPr>
          <a:xfrm>
            <a:off x="2699657" y="310242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B7D7A7-09F0-6132-066B-2FBA8D128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26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85251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88652-F130-D830-9F3F-AEDB13BF3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D647-12CC-7DD2-780B-F494B47A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Typical</a:t>
            </a:r>
            <a:r>
              <a:rPr lang="zh-CN" altLang="en-US" noProof="1"/>
              <a:t> </a:t>
            </a:r>
            <a:r>
              <a:rPr lang="en-US" altLang="zh-CN" noProof="1"/>
              <a:t>seed</a:t>
            </a:r>
            <a:r>
              <a:rPr lang="zh-CN" altLang="en-US" noProof="1"/>
              <a:t> </a:t>
            </a:r>
            <a:r>
              <a:rPr lang="en-US" altLang="zh-CN" noProof="1"/>
              <a:t>pulse</a:t>
            </a:r>
            <a:r>
              <a:rPr lang="zh-CN" altLang="en-US" noProof="1"/>
              <a:t> </a:t>
            </a:r>
            <a:r>
              <a:rPr lang="en-US" altLang="zh-CN" noProof="1"/>
              <a:t>profiles</a:t>
            </a:r>
            <a:r>
              <a:rPr lang="zh-CN" altLang="en-US" noProof="1"/>
              <a:t> </a:t>
            </a:r>
            <a:r>
              <a:rPr lang="en-US" altLang="zh-CN" noProof="1"/>
              <a:t>with</a:t>
            </a:r>
            <a:r>
              <a:rPr lang="zh-CN" altLang="en-US" noProof="1"/>
              <a:t> </a:t>
            </a:r>
            <a:r>
              <a:rPr lang="en-US" altLang="zh-CN" noProof="1"/>
              <a:t>different</a:t>
            </a:r>
            <a:r>
              <a:rPr lang="zh-CN" altLang="en-US" noProof="1"/>
              <a:t> </a:t>
            </a:r>
            <a:r>
              <a:rPr lang="en-US" altLang="zh-CN" i="1" noProof="1"/>
              <a:t>θ</a:t>
            </a:r>
            <a:r>
              <a:rPr lang="zh-CN" altLang="en-US" noProof="1"/>
              <a:t> </a:t>
            </a:r>
            <a:r>
              <a:rPr lang="en-US" altLang="zh-CN" noProof="1"/>
              <a:t>angles</a:t>
            </a:r>
            <a:endParaRPr lang="en-GB" noProof="1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DC17105-019B-7895-48AF-A6EDFE28EECF}"/>
              </a:ext>
            </a:extLst>
          </p:cNvPr>
          <p:cNvSpPr txBox="1">
            <a:spLocks/>
          </p:cNvSpPr>
          <p:nvPr/>
        </p:nvSpPr>
        <p:spPr>
          <a:xfrm>
            <a:off x="5206125" y="830544"/>
            <a:ext cx="2005651" cy="7236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Transmitted</a:t>
            </a:r>
            <a:r>
              <a:rPr lang="zh-CN" altLang="en-US" sz="2000" noProof="1"/>
              <a:t> </a:t>
            </a:r>
            <a:r>
              <a:rPr lang="en-US" altLang="zh-CN" sz="2000" noProof="1"/>
              <a:t>at</a:t>
            </a:r>
            <a:r>
              <a:rPr lang="zh-CN" altLang="en-US" sz="2000" noProof="1"/>
              <a:t> </a:t>
            </a:r>
            <a:r>
              <a:rPr lang="en-US" altLang="zh-CN" sz="2000" noProof="1"/>
              <a:t>Bragg</a:t>
            </a:r>
            <a:r>
              <a:rPr lang="zh-CN" altLang="en-US" sz="2000" noProof="1"/>
              <a:t> </a:t>
            </a:r>
            <a:r>
              <a:rPr lang="en-US" altLang="zh-CN" sz="2000" noProof="1"/>
              <a:t>angle</a:t>
            </a:r>
            <a:endParaRPr lang="en-GB" sz="2000" noProof="1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D8B4E13-7FD7-CF3D-321E-01F585B4405E}"/>
              </a:ext>
            </a:extLst>
          </p:cNvPr>
          <p:cNvSpPr txBox="1">
            <a:spLocks/>
          </p:cNvSpPr>
          <p:nvPr/>
        </p:nvSpPr>
        <p:spPr>
          <a:xfrm>
            <a:off x="8602889" y="818637"/>
            <a:ext cx="2321654" cy="734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Transmitted</a:t>
            </a:r>
            <a:r>
              <a:rPr lang="zh-CN" altLang="en-US" sz="2000" noProof="1"/>
              <a:t> </a:t>
            </a:r>
            <a:r>
              <a:rPr lang="en-US" altLang="zh-CN" sz="2000" noProof="1"/>
              <a:t>far</a:t>
            </a:r>
            <a:r>
              <a:rPr lang="zh-CN" altLang="en-US" sz="2000" noProof="1"/>
              <a:t> </a:t>
            </a:r>
            <a:r>
              <a:rPr lang="en-US" altLang="zh-CN" sz="2000" noProof="1"/>
              <a:t>from</a:t>
            </a:r>
            <a:r>
              <a:rPr lang="zh-CN" altLang="en-US" sz="2000" noProof="1"/>
              <a:t> </a:t>
            </a:r>
            <a:r>
              <a:rPr lang="en-US" altLang="zh-CN" sz="2000" noProof="1"/>
              <a:t>Bragg</a:t>
            </a:r>
            <a:r>
              <a:rPr lang="zh-CN" altLang="en-US" sz="2000" noProof="1"/>
              <a:t> </a:t>
            </a:r>
            <a:r>
              <a:rPr lang="en-US" altLang="zh-CN" sz="2000" noProof="1"/>
              <a:t>angle</a:t>
            </a:r>
            <a:endParaRPr lang="en-GB" sz="2000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FCE6C-00D0-1BD2-4E22-0DF6E411C4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27</a:t>
            </a:fld>
            <a:endParaRPr lang="en-GB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C376BE-5D96-396C-F96D-602B7EE551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6336825"/>
            <a:ext cx="8101013" cy="241299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X1:</a:t>
            </a:r>
            <a:r>
              <a:rPr lang="zh-CN" altLang="en-US" dirty="0"/>
              <a:t> </a:t>
            </a:r>
            <a:r>
              <a:rPr lang="en-US" altLang="zh-CN" dirty="0"/>
              <a:t>typical</a:t>
            </a:r>
            <a:r>
              <a:rPr lang="zh-CN" altLang="en-US" dirty="0"/>
              <a:t> </a:t>
            </a:r>
            <a:r>
              <a:rPr lang="en-US" altLang="zh-CN" dirty="0"/>
              <a:t>pulses</a:t>
            </a:r>
            <a:endParaRPr lang="en-GB" dirty="0"/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3F3BF0BE-3DF8-0A0B-F5BD-66B5A13A8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5" y="1583121"/>
            <a:ext cx="3077945" cy="2329053"/>
          </a:xfrm>
          <a:prstGeom prst="rect">
            <a:avLst/>
          </a:prstGeom>
        </p:spPr>
      </p:pic>
      <p:pic>
        <p:nvPicPr>
          <p:cNvPr id="12" name="Picture 11" descr="A graph of a graph&#10;&#10;AI-generated content may be incorrect.">
            <a:extLst>
              <a:ext uri="{FF2B5EF4-FFF2-40B4-BE49-F238E27FC236}">
                <a16:creationId xmlns:a16="http://schemas.microsoft.com/office/drawing/2014/main" id="{51B253E5-5DD9-1BF4-3EC9-3F35127FD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3" y="3980261"/>
            <a:ext cx="3218817" cy="2333455"/>
          </a:xfrm>
          <a:prstGeom prst="rect">
            <a:avLst/>
          </a:prstGeom>
        </p:spPr>
      </p:pic>
      <p:pic>
        <p:nvPicPr>
          <p:cNvPr id="14" name="Picture 13" descr="A graph of a graph&#10;&#10;AI-generated content may be incorrect.">
            <a:extLst>
              <a:ext uri="{FF2B5EF4-FFF2-40B4-BE49-F238E27FC236}">
                <a16:creationId xmlns:a16="http://schemas.microsoft.com/office/drawing/2014/main" id="{6F958163-C3C9-93F4-D7BA-858204204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2" y="3980261"/>
            <a:ext cx="3315598" cy="2425298"/>
          </a:xfrm>
          <a:prstGeom prst="rect">
            <a:avLst/>
          </a:prstGeom>
        </p:spPr>
      </p:pic>
      <p:pic>
        <p:nvPicPr>
          <p:cNvPr id="19" name="Picture 18" descr="A graph of a graph&#10;&#10;AI-generated content may be incorrect.">
            <a:extLst>
              <a:ext uri="{FF2B5EF4-FFF2-40B4-BE49-F238E27FC236}">
                <a16:creationId xmlns:a16="http://schemas.microsoft.com/office/drawing/2014/main" id="{C7B3D0FC-5CC3-55EF-D095-02FD11EE9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78" y="1534999"/>
            <a:ext cx="3231172" cy="2463673"/>
          </a:xfrm>
          <a:prstGeom prst="rect">
            <a:avLst/>
          </a:prstGeom>
        </p:spPr>
      </p:pic>
      <p:pic>
        <p:nvPicPr>
          <p:cNvPr id="21" name="Picture 20" descr="A graph of a graph&#10;&#10;AI-generated content may be incorrect.">
            <a:extLst>
              <a:ext uri="{FF2B5EF4-FFF2-40B4-BE49-F238E27FC236}">
                <a16:creationId xmlns:a16="http://schemas.microsoft.com/office/drawing/2014/main" id="{FCB98679-BF95-4E97-EF92-DC914B3D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05" y="3973649"/>
            <a:ext cx="3315598" cy="2425298"/>
          </a:xfrm>
          <a:prstGeom prst="rect">
            <a:avLst/>
          </a:prstGeom>
        </p:spPr>
      </p:pic>
      <p:pic>
        <p:nvPicPr>
          <p:cNvPr id="23" name="Picture 22" descr="A graph of a graph&#10;&#10;AI-generated content may be incorrect.">
            <a:extLst>
              <a:ext uri="{FF2B5EF4-FFF2-40B4-BE49-F238E27FC236}">
                <a16:creationId xmlns:a16="http://schemas.microsoft.com/office/drawing/2014/main" id="{E1C30968-EE9D-8DBF-9E8B-AE8A22139C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30" y="1534999"/>
            <a:ext cx="3231173" cy="2425298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34CE2A9-837D-8B19-85D5-F4E822E968D3}"/>
              </a:ext>
            </a:extLst>
          </p:cNvPr>
          <p:cNvSpPr txBox="1">
            <a:spLocks/>
          </p:cNvSpPr>
          <p:nvPr/>
        </p:nvSpPr>
        <p:spPr>
          <a:xfrm>
            <a:off x="389612" y="1095167"/>
            <a:ext cx="4093029" cy="4060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SASE</a:t>
            </a:r>
            <a:endParaRPr lang="en-GB" sz="2000" noProof="1"/>
          </a:p>
        </p:txBody>
      </p:sp>
    </p:spTree>
    <p:extLst>
      <p:ext uri="{BB962C8B-B14F-4D97-AF65-F5344CB8AC3E}">
        <p14:creationId xmlns:p14="http://schemas.microsoft.com/office/powerpoint/2010/main" val="1879962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9AF7-CE1E-7A70-23FA-A0004E0A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2E5A-5B1A-C324-C978-9EF0431F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profile</a:t>
            </a:r>
            <a:r>
              <a:rPr lang="zh-CN" altLang="en-US" noProof="1"/>
              <a:t> </a:t>
            </a:r>
            <a:r>
              <a:rPr lang="en-US" altLang="zh-CN" noProof="1"/>
              <a:t>far</a:t>
            </a:r>
            <a:r>
              <a:rPr lang="zh-CN" altLang="en-US" noProof="1"/>
              <a:t> </a:t>
            </a:r>
            <a:r>
              <a:rPr lang="en-US" altLang="zh-CN" noProof="1"/>
              <a:t>from</a:t>
            </a:r>
            <a:r>
              <a:rPr lang="zh-CN" altLang="en-US" noProof="1"/>
              <a:t> </a:t>
            </a:r>
            <a:r>
              <a:rPr lang="en-US" altLang="zh-CN" noProof="1"/>
              <a:t>Bragg</a:t>
            </a:r>
            <a:r>
              <a:rPr lang="zh-CN" altLang="en-US" noProof="1"/>
              <a:t> </a:t>
            </a:r>
            <a:r>
              <a:rPr lang="en-US" altLang="zh-CN" noProof="1"/>
              <a:t>(</a:t>
            </a:r>
            <a:r>
              <a:rPr lang="en-US" altLang="zh-CN" i="1" noProof="1"/>
              <a:t>θ</a:t>
            </a:r>
            <a:r>
              <a:rPr lang="zh-CN" altLang="en-US" noProof="1"/>
              <a:t> </a:t>
            </a:r>
            <a:r>
              <a:rPr lang="en-US" altLang="zh-CN" noProof="1"/>
              <a:t>=</a:t>
            </a:r>
            <a:r>
              <a:rPr lang="zh-CN" altLang="en-US" noProof="1"/>
              <a:t> </a:t>
            </a:r>
            <a:r>
              <a:rPr lang="en-US" altLang="zh-CN" noProof="1"/>
              <a:t>37.675°)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818A-11EF-0430-3E0B-9E34CE77BA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28</a:t>
            </a:fld>
            <a:endParaRPr lang="en-GB" noProof="1"/>
          </a:p>
        </p:txBody>
      </p:sp>
      <p:pic>
        <p:nvPicPr>
          <p:cNvPr id="5" name="Picture 4" descr="A group of graphs and diagrams&#10;&#10;AI-generated content may be incorrect.">
            <a:extLst>
              <a:ext uri="{FF2B5EF4-FFF2-40B4-BE49-F238E27FC236}">
                <a16:creationId xmlns:a16="http://schemas.microsoft.com/office/drawing/2014/main" id="{3010822D-D9CD-CC05-36B7-DDBCAC803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58" y="838880"/>
            <a:ext cx="6906986" cy="518024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7EDA07B-1032-6E62-4BE6-E0B462231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6337300"/>
            <a:ext cx="8101012" cy="241300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X2: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plots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Bragg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634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758D4-10F6-4788-F1C6-1FD9ED65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4CD-0296-753C-1B1C-C6317A9B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profile</a:t>
            </a:r>
            <a:r>
              <a:rPr lang="zh-CN" altLang="en-US" noProof="1"/>
              <a:t> </a:t>
            </a:r>
            <a:r>
              <a:rPr lang="en-US" altLang="zh-CN" noProof="1"/>
              <a:t>far</a:t>
            </a:r>
            <a:r>
              <a:rPr lang="zh-CN" altLang="en-US" noProof="1"/>
              <a:t> </a:t>
            </a:r>
            <a:r>
              <a:rPr lang="en-US" altLang="zh-CN" noProof="1"/>
              <a:t>from</a:t>
            </a:r>
            <a:r>
              <a:rPr lang="zh-CN" altLang="en-US" noProof="1"/>
              <a:t> </a:t>
            </a:r>
            <a:r>
              <a:rPr lang="en-US" altLang="zh-CN" noProof="1"/>
              <a:t>Bragg</a:t>
            </a:r>
            <a:r>
              <a:rPr lang="zh-CN" altLang="en-US" noProof="1"/>
              <a:t> </a:t>
            </a:r>
            <a:r>
              <a:rPr lang="en-US" altLang="zh-CN" noProof="1"/>
              <a:t>(</a:t>
            </a:r>
            <a:r>
              <a:rPr lang="en-US" altLang="zh-CN" i="1" noProof="1"/>
              <a:t>θ</a:t>
            </a:r>
            <a:r>
              <a:rPr lang="zh-CN" altLang="en-US" noProof="1"/>
              <a:t> </a:t>
            </a:r>
            <a:r>
              <a:rPr lang="en-US" altLang="zh-CN" noProof="1"/>
              <a:t>=</a:t>
            </a:r>
            <a:r>
              <a:rPr lang="zh-CN" altLang="en-US" noProof="1"/>
              <a:t> </a:t>
            </a:r>
            <a:r>
              <a:rPr lang="en-US" altLang="zh-CN" noProof="1"/>
              <a:t>37.675°)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A7429-1995-13E1-1890-2199A5CD30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29</a:t>
            </a:fld>
            <a:endParaRPr lang="en-GB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A3BD51-EC56-8378-EA7C-198A0A24C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6336825"/>
            <a:ext cx="8101013" cy="241299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X3: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plots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slices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Bragg</a:t>
            </a:r>
            <a:endParaRPr lang="en-GB" dirty="0"/>
          </a:p>
        </p:txBody>
      </p:sp>
      <p:pic>
        <p:nvPicPr>
          <p:cNvPr id="5" name="Picture 4" descr="A group of graphs showing different colors&#10;&#10;AI-generated content may be incorrect.">
            <a:extLst>
              <a:ext uri="{FF2B5EF4-FFF2-40B4-BE49-F238E27FC236}">
                <a16:creationId xmlns:a16="http://schemas.microsoft.com/office/drawing/2014/main" id="{CF34FE1A-129C-3F70-4D72-EB8E732B2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400505"/>
            <a:ext cx="10946221" cy="40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8F62A-7F2D-034D-4721-797EA547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207A-2756-86BB-5FE0-174E2AD4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Self-amplified spontaneous emission (SASE)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1451561-B7B5-2883-1895-A45E6B4E8F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9" y="6310958"/>
            <a:ext cx="8101013" cy="241299"/>
          </a:xfrm>
        </p:spPr>
        <p:txBody>
          <a:bodyPr/>
          <a:lstStyle/>
          <a:p>
            <a:r>
              <a:rPr lang="en-GB" noProof="1"/>
              <a:t>Fig 1: SASE</a:t>
            </a:r>
            <a:r>
              <a:rPr lang="zh-CN" altLang="en-US" noProof="1"/>
              <a:t> </a:t>
            </a:r>
            <a:r>
              <a:rPr lang="en-US" altLang="zh-CN" noProof="1"/>
              <a:t>profile</a:t>
            </a:r>
            <a:r>
              <a:rPr lang="zh-CN" altLang="en-US" noProof="1"/>
              <a:t> </a:t>
            </a:r>
            <a:r>
              <a:rPr lang="en-US" altLang="zh-CN" noProof="1"/>
              <a:t>(simulated</a:t>
            </a:r>
            <a:r>
              <a:rPr lang="zh-CN" altLang="en-US" noProof="1"/>
              <a:t> </a:t>
            </a:r>
            <a:r>
              <a:rPr lang="en-US" altLang="zh-CN" noProof="1"/>
              <a:t>with</a:t>
            </a:r>
            <a:r>
              <a:rPr lang="zh-CN" altLang="en-US" noProof="1"/>
              <a:t> </a:t>
            </a:r>
            <a:r>
              <a:rPr lang="en-US" altLang="zh-CN" noProof="1"/>
              <a:t>XLO_sim)</a:t>
            </a:r>
            <a:endParaRPr lang="en-GB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3F3B1-5624-79FE-471F-D82FBAB430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</a:t>
            </a:fld>
            <a:endParaRPr lang="en-GB" noProof="1"/>
          </a:p>
        </p:txBody>
      </p:sp>
      <p:pic>
        <p:nvPicPr>
          <p:cNvPr id="10" name="Picture 9" descr="A graph of a graph&#10;&#10;AI-generated content may be incorrect.">
            <a:extLst>
              <a:ext uri="{FF2B5EF4-FFF2-40B4-BE49-F238E27FC236}">
                <a16:creationId xmlns:a16="http://schemas.microsoft.com/office/drawing/2014/main" id="{922FEC92-8204-670D-92D2-B31DB2909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9" y="958272"/>
            <a:ext cx="3502904" cy="2650616"/>
          </a:xfrm>
          <a:prstGeom prst="rect">
            <a:avLst/>
          </a:prstGeom>
        </p:spPr>
      </p:pic>
      <p:pic>
        <p:nvPicPr>
          <p:cNvPr id="13" name="Picture 12" descr="A graph of a graph&#10;&#10;AI-generated content may be incorrect.">
            <a:extLst>
              <a:ext uri="{FF2B5EF4-FFF2-40B4-BE49-F238E27FC236}">
                <a16:creationId xmlns:a16="http://schemas.microsoft.com/office/drawing/2014/main" id="{EF318DEC-AA54-FF2E-9F71-8F1062AB3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7" y="3665571"/>
            <a:ext cx="3666366" cy="2657902"/>
          </a:xfrm>
          <a:prstGeom prst="rect">
            <a:avLst/>
          </a:prstGeom>
        </p:spPr>
      </p:pic>
      <p:pic>
        <p:nvPicPr>
          <p:cNvPr id="15" name="Picture 14" descr="A chart of a yellow and green circle&#10;&#10;AI-generated content may be incorrect.">
            <a:extLst>
              <a:ext uri="{FF2B5EF4-FFF2-40B4-BE49-F238E27FC236}">
                <a16:creationId xmlns:a16="http://schemas.microsoft.com/office/drawing/2014/main" id="{C6BA737E-92A1-B5BE-12D5-8DF5E1D56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/>
          <a:stretch/>
        </p:blipFill>
        <p:spPr>
          <a:xfrm>
            <a:off x="4232179" y="2103850"/>
            <a:ext cx="3568979" cy="2640841"/>
          </a:xfrm>
          <a:prstGeom prst="rect">
            <a:avLst/>
          </a:prstGeom>
        </p:spPr>
      </p:pic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B5EBB1F1-2772-E466-3A64-FF4C3E8135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7907" y="1121781"/>
            <a:ext cx="3666366" cy="4604977"/>
          </a:xfrm>
        </p:spPr>
        <p:txBody>
          <a:bodyPr/>
          <a:lstStyle/>
          <a:p>
            <a:r>
              <a:rPr lang="en-GB" sz="2000" noProof="1"/>
              <a:t>XFEL pulses generated by the SASE mechanism</a:t>
            </a:r>
          </a:p>
          <a:p>
            <a:r>
              <a:rPr lang="en-GB" sz="2000" noProof="1"/>
              <a:t>Modelled as </a:t>
            </a:r>
            <a:r>
              <a:rPr lang="en-GB" sz="2000" b="1" noProof="1"/>
              <a:t>a complex field Ω(t, x, y, z) </a:t>
            </a:r>
            <a:r>
              <a:rPr lang="en-GB" sz="2000" noProof="1"/>
              <a:t>with z being the propagation axis</a:t>
            </a:r>
            <a:r>
              <a:rPr lang="zh-CN" altLang="en-US" sz="2000" noProof="1"/>
              <a:t> </a:t>
            </a:r>
            <a:r>
              <a:rPr lang="en-US" altLang="zh-CN" sz="2000" noProof="1"/>
              <a:t>(considered</a:t>
            </a:r>
            <a:r>
              <a:rPr lang="zh-CN" altLang="en-US" sz="2000" noProof="1"/>
              <a:t> </a:t>
            </a:r>
            <a:r>
              <a:rPr lang="en-US" altLang="zh-CN" sz="2000" noProof="1"/>
              <a:t>to</a:t>
            </a:r>
            <a:r>
              <a:rPr lang="zh-CN" altLang="en-US" sz="2000" noProof="1"/>
              <a:t> </a:t>
            </a:r>
            <a:r>
              <a:rPr lang="en-US" altLang="zh-CN" sz="2000" noProof="1"/>
              <a:t>be</a:t>
            </a:r>
            <a:r>
              <a:rPr lang="zh-CN" altLang="en-US" sz="2000" noProof="1"/>
              <a:t> </a:t>
            </a:r>
            <a:r>
              <a:rPr lang="en-US" altLang="zh-CN" sz="2000" noProof="1"/>
              <a:t>separable)</a:t>
            </a:r>
            <a:endParaRPr lang="en-GB" sz="2000" noProof="1"/>
          </a:p>
          <a:p>
            <a:r>
              <a:rPr lang="en-GB" sz="2000" dirty="0"/>
              <a:t>Random spikes in amplitude and phase across time and frequency domains</a:t>
            </a:r>
          </a:p>
          <a:p>
            <a:r>
              <a:rPr lang="en-GB" sz="2000" noProof="1"/>
              <a:t>Roughly Gaussian in the transverse directions</a:t>
            </a:r>
            <a:r>
              <a:rPr lang="zh-CN" altLang="en-US" sz="2000" noProof="1"/>
              <a:t> </a:t>
            </a:r>
            <a:endParaRPr lang="en-GB" sz="2000" noProof="1"/>
          </a:p>
        </p:txBody>
      </p:sp>
    </p:spTree>
    <p:extLst>
      <p:ext uri="{BB962C8B-B14F-4D97-AF65-F5344CB8AC3E}">
        <p14:creationId xmlns:p14="http://schemas.microsoft.com/office/powerpoint/2010/main" val="113824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A1601-FA49-21E4-0221-B7E323BA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0A14-71E1-FC70-5450-DB20F894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profile</a:t>
            </a:r>
            <a:r>
              <a:rPr lang="zh-CN" altLang="en-US" noProof="1"/>
              <a:t> </a:t>
            </a:r>
            <a:r>
              <a:rPr lang="en-US" altLang="zh-CN" noProof="1"/>
              <a:t>near</a:t>
            </a:r>
            <a:r>
              <a:rPr lang="zh-CN" altLang="en-US" noProof="1"/>
              <a:t> </a:t>
            </a:r>
            <a:r>
              <a:rPr lang="en-US" altLang="zh-CN" noProof="1"/>
              <a:t>Bragg</a:t>
            </a:r>
            <a:r>
              <a:rPr lang="zh-CN" altLang="en-US" noProof="1"/>
              <a:t> </a:t>
            </a:r>
            <a:r>
              <a:rPr lang="en-US" altLang="zh-CN" noProof="1"/>
              <a:t>(</a:t>
            </a:r>
            <a:r>
              <a:rPr lang="en-US" altLang="zh-CN" i="1" noProof="1"/>
              <a:t>θ</a:t>
            </a:r>
            <a:r>
              <a:rPr lang="zh-CN" altLang="en-US" noProof="1"/>
              <a:t> </a:t>
            </a:r>
            <a:r>
              <a:rPr lang="en-US" altLang="zh-CN" noProof="1"/>
              <a:t>=</a:t>
            </a:r>
            <a:r>
              <a:rPr lang="zh-CN" altLang="en-US" noProof="1"/>
              <a:t> </a:t>
            </a:r>
            <a:r>
              <a:rPr lang="en-US" altLang="zh-CN" noProof="1"/>
              <a:t>37.649°)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C5679-F683-F9EE-39A2-2CFEB9D1B7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30</a:t>
            </a:fld>
            <a:endParaRPr lang="en-GB" noProof="1"/>
          </a:p>
        </p:txBody>
      </p:sp>
      <p:pic>
        <p:nvPicPr>
          <p:cNvPr id="3" name="Picture 2" descr="A collage of graphs and diagrams&#10;&#10;AI-generated content may be incorrect.">
            <a:extLst>
              <a:ext uri="{FF2B5EF4-FFF2-40B4-BE49-F238E27FC236}">
                <a16:creationId xmlns:a16="http://schemas.microsoft.com/office/drawing/2014/main" id="{F238E05D-28E2-3472-F275-024D2B7C1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56" y="838881"/>
            <a:ext cx="6906985" cy="5180239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2A11690-DD8B-ED9E-CA68-0B2F33A65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6337300"/>
            <a:ext cx="8101012" cy="241300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X4: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plots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Bragg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876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F50F-DEC3-B8C7-2AFC-993A54429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F8AE-DB2B-4DD1-7C5C-3191FC16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profile</a:t>
            </a:r>
            <a:r>
              <a:rPr lang="zh-CN" altLang="en-US" noProof="1"/>
              <a:t> </a:t>
            </a:r>
            <a:r>
              <a:rPr lang="en-US" altLang="zh-CN" noProof="1"/>
              <a:t>near</a:t>
            </a:r>
            <a:r>
              <a:rPr lang="zh-CN" altLang="en-US" noProof="1"/>
              <a:t> </a:t>
            </a:r>
            <a:r>
              <a:rPr lang="en-US" altLang="zh-CN" noProof="1"/>
              <a:t>Bragg</a:t>
            </a:r>
            <a:r>
              <a:rPr lang="zh-CN" altLang="en-US" noProof="1"/>
              <a:t> </a:t>
            </a:r>
            <a:r>
              <a:rPr lang="en-US" altLang="zh-CN" noProof="1"/>
              <a:t>(</a:t>
            </a:r>
            <a:r>
              <a:rPr lang="en-US" altLang="zh-CN" i="1" noProof="1"/>
              <a:t>θ</a:t>
            </a:r>
            <a:r>
              <a:rPr lang="zh-CN" altLang="en-US" noProof="1"/>
              <a:t> </a:t>
            </a:r>
            <a:r>
              <a:rPr lang="en-US" altLang="zh-CN" noProof="1"/>
              <a:t>=</a:t>
            </a:r>
            <a:r>
              <a:rPr lang="zh-CN" altLang="en-US" noProof="1"/>
              <a:t> </a:t>
            </a:r>
            <a:r>
              <a:rPr lang="en-US" altLang="zh-CN" noProof="1"/>
              <a:t>37.649°)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B6BDB-9640-51E8-BE67-2927D27346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31</a:t>
            </a:fld>
            <a:endParaRPr lang="en-GB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A4E5F3-A9B9-2962-0647-1F29558E8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6336825"/>
            <a:ext cx="8101013" cy="241299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X5: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plots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slices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Bragg</a:t>
            </a:r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E39D2-49FD-FD60-FEFC-5AE369CB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1" y="1400505"/>
            <a:ext cx="10818640" cy="405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40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08172-939C-BB38-0BA6-6661AF0E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1D80-3A25-C6D2-6F53-00F0D666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DoLP</a:t>
            </a:r>
            <a:r>
              <a:rPr lang="zh-CN" altLang="en-US" noProof="1"/>
              <a:t> </a:t>
            </a:r>
            <a:r>
              <a:rPr lang="en-US" altLang="zh-CN" noProof="1"/>
              <a:t>distributions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5D8BE-B1C4-B5F2-DFCD-B7457D7FEA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32</a:t>
            </a:fld>
            <a:endParaRPr lang="en-GB" noProof="1"/>
          </a:p>
        </p:txBody>
      </p:sp>
      <p:pic>
        <p:nvPicPr>
          <p:cNvPr id="6" name="Picture 5" descr="A green line and a green line&#10;&#10;AI-generated content may be incorrect.">
            <a:extLst>
              <a:ext uri="{FF2B5EF4-FFF2-40B4-BE49-F238E27FC236}">
                <a16:creationId xmlns:a16="http://schemas.microsoft.com/office/drawing/2014/main" id="{E3A1FBE5-D56B-11D1-F2F5-2B0D798C5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23" y="2708552"/>
            <a:ext cx="5534364" cy="1810305"/>
          </a:xfrm>
          <a:prstGeom prst="rect">
            <a:avLst/>
          </a:prstGeom>
        </p:spPr>
      </p:pic>
      <p:pic>
        <p:nvPicPr>
          <p:cNvPr id="8" name="Picture 7" descr="A graph and a diagram&#10;&#10;AI-generated content may be incorrect.">
            <a:extLst>
              <a:ext uri="{FF2B5EF4-FFF2-40B4-BE49-F238E27FC236}">
                <a16:creationId xmlns:a16="http://schemas.microsoft.com/office/drawing/2014/main" id="{BBB5C01B-1C7C-A300-5813-6E983CA6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73" y="898247"/>
            <a:ext cx="5534364" cy="1810305"/>
          </a:xfrm>
          <a:prstGeom prst="rect">
            <a:avLst/>
          </a:prstGeom>
        </p:spPr>
      </p:pic>
      <p:pic>
        <p:nvPicPr>
          <p:cNvPr id="11" name="Picture 10" descr="A graph and diagram of a graph&#10;&#10;AI-generated content may be incorrect.">
            <a:extLst>
              <a:ext uri="{FF2B5EF4-FFF2-40B4-BE49-F238E27FC236}">
                <a16:creationId xmlns:a16="http://schemas.microsoft.com/office/drawing/2014/main" id="{1C56DB2E-344C-8CA5-799B-585EA7A3F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23" y="4526520"/>
            <a:ext cx="5534364" cy="181030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CBE096D-33A6-DFFF-FC3F-6CB0A3136AD8}"/>
              </a:ext>
            </a:extLst>
          </p:cNvPr>
          <p:cNvSpPr txBox="1">
            <a:spLocks/>
          </p:cNvSpPr>
          <p:nvPr/>
        </p:nvSpPr>
        <p:spPr>
          <a:xfrm>
            <a:off x="2276703" y="1615570"/>
            <a:ext cx="901925" cy="375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Seed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3591427-505E-EC2F-05BF-A83B55CB9970}"/>
              </a:ext>
            </a:extLst>
          </p:cNvPr>
          <p:cNvSpPr txBox="1">
            <a:spLocks/>
          </p:cNvSpPr>
          <p:nvPr/>
        </p:nvSpPr>
        <p:spPr>
          <a:xfrm>
            <a:off x="1372392" y="3356655"/>
            <a:ext cx="2710543" cy="375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SSE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linear</a:t>
            </a:r>
            <a:r>
              <a:rPr lang="zh-CN" altLang="en-US" sz="2000" noProof="1"/>
              <a:t> </a:t>
            </a:r>
            <a:r>
              <a:rPr lang="en-US" altLang="zh-CN" sz="2000" noProof="1"/>
              <a:t>regime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AC0FEB8-0624-4144-806E-4D8861D1ED6C}"/>
              </a:ext>
            </a:extLst>
          </p:cNvPr>
          <p:cNvSpPr txBox="1">
            <a:spLocks/>
          </p:cNvSpPr>
          <p:nvPr/>
        </p:nvSpPr>
        <p:spPr>
          <a:xfrm>
            <a:off x="1372393" y="5242430"/>
            <a:ext cx="2710543" cy="375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SSE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FECF00F-68B4-1453-EC12-3EAC9B059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6336825"/>
            <a:ext cx="8101013" cy="241299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X6: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seed,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837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57EA-4473-6CB2-CF0F-B98D82913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BE05-22DF-E4E2-D49B-ADE503F1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Equations</a:t>
            </a:r>
            <a:r>
              <a:rPr lang="zh-CN" altLang="en-US" noProof="1"/>
              <a:t> </a:t>
            </a:r>
            <a:r>
              <a:rPr lang="en-US" altLang="zh-CN" noProof="1"/>
              <a:t>for</a:t>
            </a:r>
            <a:r>
              <a:rPr lang="zh-CN" altLang="en-US" noProof="1"/>
              <a:t> </a:t>
            </a:r>
            <a:r>
              <a:rPr lang="en-US" altLang="zh-CN" noProof="1"/>
              <a:t>the</a:t>
            </a:r>
            <a:r>
              <a:rPr lang="zh-CN" altLang="en-US" noProof="1"/>
              <a:t> </a:t>
            </a:r>
            <a:r>
              <a:rPr lang="en-US" altLang="zh-CN" noProof="1"/>
              <a:t>SSE</a:t>
            </a:r>
            <a:endParaRPr lang="en-GB" noProof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1ED1799-1934-47D7-EE7E-35029F273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189" y="5585796"/>
            <a:ext cx="8101013" cy="241299"/>
          </a:xfrm>
        </p:spPr>
        <p:txBody>
          <a:bodyPr/>
          <a:lstStyle/>
          <a:p>
            <a:r>
              <a:rPr lang="en-GB" noProof="1"/>
              <a:t>Source: XLO_sim documentation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CD0CE-E211-2FFD-8ABD-2C4E1F02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6" t="20781" r="13001"/>
          <a:stretch>
            <a:fillRect/>
          </a:stretch>
        </p:blipFill>
        <p:spPr>
          <a:xfrm>
            <a:off x="314932" y="1462629"/>
            <a:ext cx="5295748" cy="2573559"/>
          </a:xfrm>
          <a:prstGeom prst="rect">
            <a:avLst/>
          </a:prstGeom>
        </p:spPr>
      </p:pic>
      <p:pic>
        <p:nvPicPr>
          <p:cNvPr id="15" name="Picture 1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09CD3FB3-773B-1E91-13F9-659D02FE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8020" r="7912"/>
          <a:stretch>
            <a:fillRect/>
          </a:stretch>
        </p:blipFill>
        <p:spPr>
          <a:xfrm>
            <a:off x="5998030" y="1406562"/>
            <a:ext cx="6025261" cy="2685691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4359BB3-03B3-2754-F681-0EF8C544EDEF}"/>
              </a:ext>
            </a:extLst>
          </p:cNvPr>
          <p:cNvSpPr txBox="1">
            <a:spLocks/>
          </p:cNvSpPr>
          <p:nvPr/>
        </p:nvSpPr>
        <p:spPr>
          <a:xfrm>
            <a:off x="611189" y="1030906"/>
            <a:ext cx="4481511" cy="3756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noProof="1"/>
              <a:t>Emitted field equations</a:t>
            </a:r>
            <a:r>
              <a:rPr lang="zh-CN" altLang="en-US" sz="2000" noProof="1"/>
              <a:t> </a:t>
            </a:r>
            <a:r>
              <a:rPr lang="en-US" altLang="zh-CN" sz="2000" noProof="1"/>
              <a:t>(initial:</a:t>
            </a:r>
            <a:r>
              <a:rPr lang="zh-CN" altLang="en-US" sz="2000" noProof="1"/>
              <a:t> </a:t>
            </a:r>
            <a:r>
              <a:rPr lang="en-US" altLang="zh-CN" sz="2000" noProof="1"/>
              <a:t>seed)</a:t>
            </a:r>
            <a:endParaRPr lang="en-GB" sz="2000" noProof="1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9035C8-1120-B942-D414-5A56B8FF2B71}"/>
              </a:ext>
            </a:extLst>
          </p:cNvPr>
          <p:cNvSpPr txBox="1">
            <a:spLocks/>
          </p:cNvSpPr>
          <p:nvPr/>
        </p:nvSpPr>
        <p:spPr>
          <a:xfrm>
            <a:off x="6251801" y="1030905"/>
            <a:ext cx="4093029" cy="3756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noProof="1"/>
              <a:t>Atomic equations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60FAC-935F-3BE9-2F59-2624B42C0E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33</a:t>
            </a:fld>
            <a:endParaRPr lang="en-GB" noProof="1"/>
          </a:p>
        </p:txBody>
      </p:sp>
      <p:pic>
        <p:nvPicPr>
          <p:cNvPr id="7" name="Picture 6" descr="A math equations with a plus sign&#10;&#10;AI-generated content may be incorrect.">
            <a:extLst>
              <a:ext uri="{FF2B5EF4-FFF2-40B4-BE49-F238E27FC236}">
                <a16:creationId xmlns:a16="http://schemas.microsoft.com/office/drawing/2014/main" id="{C537382C-79EA-1259-65BB-825648A35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3" y="4766896"/>
            <a:ext cx="3692297" cy="757668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B95C309-80E5-E564-B63D-35AF0E337FBE}"/>
              </a:ext>
            </a:extLst>
          </p:cNvPr>
          <p:cNvSpPr txBox="1">
            <a:spLocks/>
          </p:cNvSpPr>
          <p:nvPr/>
        </p:nvSpPr>
        <p:spPr>
          <a:xfrm>
            <a:off x="611189" y="4334633"/>
            <a:ext cx="4093029" cy="3756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noProof="1"/>
              <a:t>Pump</a:t>
            </a:r>
            <a:r>
              <a:rPr lang="en-GB" sz="2000" noProof="1"/>
              <a:t> field equation</a:t>
            </a:r>
          </a:p>
        </p:txBody>
      </p:sp>
    </p:spTree>
    <p:extLst>
      <p:ext uri="{BB962C8B-B14F-4D97-AF65-F5344CB8AC3E}">
        <p14:creationId xmlns:p14="http://schemas.microsoft.com/office/powerpoint/2010/main" val="2817274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BEEF7-4DFF-EE8F-C779-763C217B2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95AC-A3C6-7B8C-D0A4-20D0739E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XPR</a:t>
            </a:r>
            <a:r>
              <a:rPr lang="zh-CN" altLang="en-US" noProof="1"/>
              <a:t> </a:t>
            </a:r>
            <a:r>
              <a:rPr lang="en-US" altLang="zh-CN" noProof="1"/>
              <a:t>response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E0031-32F1-64B3-42B1-074C62C2A3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34</a:t>
            </a:fld>
            <a:endParaRPr lang="en-GB" noProof="1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1FF3B9F-F6AC-491F-FE61-2D3BB6509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7487" y="6039297"/>
            <a:ext cx="8101013" cy="241299"/>
          </a:xfrm>
        </p:spPr>
        <p:txBody>
          <a:bodyPr/>
          <a:lstStyle/>
          <a:p>
            <a:r>
              <a:rPr lang="en-US" altLang="zh-CN" dirty="0"/>
              <a:t>Fig</a:t>
            </a:r>
            <a:r>
              <a:rPr lang="zh-CN" altLang="en-US" dirty="0"/>
              <a:t> </a:t>
            </a:r>
            <a:r>
              <a:rPr lang="en-US" altLang="zh-CN" dirty="0"/>
              <a:t>X7:</a:t>
            </a:r>
            <a:r>
              <a:rPr lang="zh-CN" altLang="en-US" dirty="0"/>
              <a:t> </a:t>
            </a:r>
            <a:r>
              <a:rPr lang="en-US" altLang="zh-CN" dirty="0"/>
              <a:t>XPR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endParaRPr lang="en-GB" dirty="0"/>
          </a:p>
          <a:p>
            <a:endParaRPr lang="en-GB" dirty="0"/>
          </a:p>
        </p:txBody>
      </p:sp>
      <p:pic>
        <p:nvPicPr>
          <p:cNvPr id="15" name="Picture 14" descr="A graph of a graph&#10;&#10;AI-generated content may be incorrect.">
            <a:extLst>
              <a:ext uri="{FF2B5EF4-FFF2-40B4-BE49-F238E27FC236}">
                <a16:creationId xmlns:a16="http://schemas.microsoft.com/office/drawing/2014/main" id="{CD44AECE-0BC6-7A2D-C3CF-3AE7EB1C9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299" y="854219"/>
            <a:ext cx="7106704" cy="518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96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1EB6B-0F08-562B-662F-834C1C67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FD5C-519D-2752-C3BD-3DBCFBE7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Seed polarisation</a:t>
            </a:r>
            <a:r>
              <a:rPr lang="zh-CN" altLang="en-US" noProof="1"/>
              <a:t> </a:t>
            </a:r>
            <a:r>
              <a:rPr lang="en-US" altLang="zh-CN" noProof="1"/>
              <a:t>as</a:t>
            </a:r>
            <a:r>
              <a:rPr lang="zh-CN" altLang="en-US" noProof="1"/>
              <a:t> </a:t>
            </a:r>
            <a:r>
              <a:rPr lang="en-US" altLang="zh-CN" noProof="1"/>
              <a:t>a</a:t>
            </a:r>
            <a:r>
              <a:rPr lang="zh-CN" altLang="en-US" noProof="1"/>
              <a:t> </a:t>
            </a:r>
            <a:r>
              <a:rPr lang="en-US" altLang="zh-CN" noProof="1"/>
              <a:t>function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i="1" noProof="1"/>
              <a:t>θ</a:t>
            </a:r>
            <a:endParaRPr lang="en-GB" i="1" noProof="1"/>
          </a:p>
        </p:txBody>
      </p:sp>
      <p:pic>
        <p:nvPicPr>
          <p:cNvPr id="21" name="Content Placeholder 14" descr="A graph of a wave&#10;&#10;AI-generated content may be incorrect.">
            <a:extLst>
              <a:ext uri="{FF2B5EF4-FFF2-40B4-BE49-F238E27FC236}">
                <a16:creationId xmlns:a16="http://schemas.microsoft.com/office/drawing/2014/main" id="{C88113EC-D060-5F0B-1CC9-5D415FB9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84" y="883411"/>
            <a:ext cx="3453844" cy="2641764"/>
          </a:xfrm>
          <a:prstGeom prst="rect">
            <a:avLst/>
          </a:prstGeom>
        </p:spPr>
      </p:pic>
      <p:pic>
        <p:nvPicPr>
          <p:cNvPr id="22" name="Picture 21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0AD7BE33-51E2-BF03-35BF-72210A88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630" y="273268"/>
            <a:ext cx="1793483" cy="662561"/>
          </a:xfrm>
          <a:prstGeom prst="rect">
            <a:avLst/>
          </a:prstGeom>
        </p:spPr>
      </p:pic>
      <p:pic>
        <p:nvPicPr>
          <p:cNvPr id="23" name="Picture 22" descr="A graph of a vertical and vertical scatter&#10;&#10;AI-generated content may be incorrect.">
            <a:extLst>
              <a:ext uri="{FF2B5EF4-FFF2-40B4-BE49-F238E27FC236}">
                <a16:creationId xmlns:a16="http://schemas.microsoft.com/office/drawing/2014/main" id="{0C9CEF3A-5822-63E1-1059-97B6C098E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0" y="944698"/>
            <a:ext cx="3351594" cy="2553041"/>
          </a:xfrm>
          <a:prstGeom prst="rect">
            <a:avLst/>
          </a:prstGeom>
        </p:spPr>
      </p:pic>
      <p:pic>
        <p:nvPicPr>
          <p:cNvPr id="24" name="Picture 23" descr="A graph of a graph&#10;&#10;AI-generated content may be incorrect.">
            <a:extLst>
              <a:ext uri="{FF2B5EF4-FFF2-40B4-BE49-F238E27FC236}">
                <a16:creationId xmlns:a16="http://schemas.microsoft.com/office/drawing/2014/main" id="{DFA7B0E7-01A4-3378-0931-228531BD8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41" y="3459801"/>
            <a:ext cx="3454459" cy="2553043"/>
          </a:xfrm>
          <a:prstGeom prst="rect">
            <a:avLst/>
          </a:prstGeom>
        </p:spPr>
      </p:pic>
      <p:pic>
        <p:nvPicPr>
          <p:cNvPr id="25" name="Picture 24" descr="A graph of a horizontal and vertical scatter&#10;&#10;AI-generated content may be incorrect.">
            <a:extLst>
              <a:ext uri="{FF2B5EF4-FFF2-40B4-BE49-F238E27FC236}">
                <a16:creationId xmlns:a16="http://schemas.microsoft.com/office/drawing/2014/main" id="{41796D8E-32E4-0F0F-EE07-84B1577CF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161" y="971161"/>
            <a:ext cx="3455513" cy="2553043"/>
          </a:xfrm>
          <a:prstGeom prst="rect">
            <a:avLst/>
          </a:prstGeom>
        </p:spPr>
      </p:pic>
      <p:pic>
        <p:nvPicPr>
          <p:cNvPr id="26" name="Picture 25" descr="A graph of a function&#10;&#10;AI-generated content may be incorrect.">
            <a:extLst>
              <a:ext uri="{FF2B5EF4-FFF2-40B4-BE49-F238E27FC236}">
                <a16:creationId xmlns:a16="http://schemas.microsoft.com/office/drawing/2014/main" id="{C375CAD8-225C-3475-8156-26510FFB3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988" y="3454375"/>
            <a:ext cx="3540173" cy="25338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62839E8-A9A9-CAEF-C70C-4EA1B26A1300}"/>
              </a:ext>
            </a:extLst>
          </p:cNvPr>
          <p:cNvSpPr txBox="1"/>
          <p:nvPr/>
        </p:nvSpPr>
        <p:spPr>
          <a:xfrm>
            <a:off x="835103" y="5953287"/>
            <a:ext cx="296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Monochromatic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1BB330-D5AE-DD5A-8AA5-8F69E2504688}"/>
              </a:ext>
            </a:extLst>
          </p:cNvPr>
          <p:cNvSpPr txBox="1"/>
          <p:nvPr/>
        </p:nvSpPr>
        <p:spPr>
          <a:xfrm>
            <a:off x="4523293" y="5959814"/>
            <a:ext cx="296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Gaussian</a:t>
            </a:r>
          </a:p>
        </p:txBody>
      </p:sp>
      <p:pic>
        <p:nvPicPr>
          <p:cNvPr id="19" name="Picture 18" descr="A graph of a blue line&#10;&#10;AI-generated content may be incorrect.">
            <a:extLst>
              <a:ext uri="{FF2B5EF4-FFF2-40B4-BE49-F238E27FC236}">
                <a16:creationId xmlns:a16="http://schemas.microsoft.com/office/drawing/2014/main" id="{4D3D69ED-0FEA-B05B-A5DF-BAB387660EF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95"/>
          <a:stretch/>
        </p:blipFill>
        <p:spPr>
          <a:xfrm>
            <a:off x="7926139" y="3510982"/>
            <a:ext cx="3539388" cy="25500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D0FDD8-C88F-D958-F871-37B7104492A7}"/>
              </a:ext>
            </a:extLst>
          </p:cNvPr>
          <p:cNvSpPr txBox="1"/>
          <p:nvPr/>
        </p:nvSpPr>
        <p:spPr>
          <a:xfrm>
            <a:off x="8374029" y="5953287"/>
            <a:ext cx="296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1"/>
              <a:t>SACLA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0A722-4AB1-2541-01BD-4479687C53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35</a:t>
            </a:fld>
            <a:endParaRPr lang="en-GB" noProof="1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53D260F3-8E16-2A5A-B339-B1965AC79F2D}"/>
              </a:ext>
            </a:extLst>
          </p:cNvPr>
          <p:cNvSpPr txBox="1">
            <a:spLocks/>
          </p:cNvSpPr>
          <p:nvPr/>
        </p:nvSpPr>
        <p:spPr>
          <a:xfrm>
            <a:off x="623887" y="6325475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X8</a:t>
            </a:r>
            <a:r>
              <a:rPr lang="en-GB" noProof="1"/>
              <a:t>: Experiment vs simulations seed DoLP</a:t>
            </a:r>
          </a:p>
        </p:txBody>
      </p:sp>
    </p:spTree>
    <p:extLst>
      <p:ext uri="{BB962C8B-B14F-4D97-AF65-F5344CB8AC3E}">
        <p14:creationId xmlns:p14="http://schemas.microsoft.com/office/powerpoint/2010/main" val="366697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12EC1-43CE-AADF-4E12-0E697276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19D622-20D9-54C9-E534-0CAD72D2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noProof="1"/>
              <a:t>Background and motivation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B0F5A-5485-C9E2-A9A2-269613C1F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4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76570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993C-D339-1735-BBA4-123FC9D87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BFDA-1E92-8123-04FD-FBE03AFE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Seeded stimulated emission (SSE) and polarisation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F7DA74-11B7-0FDB-7634-BCD0C7A19D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5</a:t>
            </a:fld>
            <a:endParaRPr lang="en-GB" noProof="1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88A9E106-7765-850D-51C5-0E7C509B00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908990"/>
            <a:ext cx="11125699" cy="985479"/>
          </a:xfrm>
        </p:spPr>
        <p:txBody>
          <a:bodyPr/>
          <a:lstStyle/>
          <a:p>
            <a:r>
              <a:rPr lang="en-GB" sz="2000" noProof="1"/>
              <a:t>It is of interest to </a:t>
            </a:r>
            <a:r>
              <a:rPr lang="en-GB" sz="2000" b="1" noProof="1">
                <a:solidFill>
                  <a:srgbClr val="FF0000"/>
                </a:solidFill>
              </a:rPr>
              <a:t>amplify</a:t>
            </a:r>
            <a:r>
              <a:rPr lang="en-GB" sz="2000" noProof="1"/>
              <a:t> SASE with </a:t>
            </a:r>
            <a:r>
              <a:rPr lang="en-GB" sz="2000" b="1" noProof="1">
                <a:solidFill>
                  <a:srgbClr val="FF0000"/>
                </a:solidFill>
              </a:rPr>
              <a:t>controlled polarisation</a:t>
            </a:r>
            <a:r>
              <a:rPr lang="en-GB" sz="2000" noProof="1">
                <a:solidFill>
                  <a:srgbClr val="FF0000"/>
                </a:solidFill>
              </a:rPr>
              <a:t> </a:t>
            </a:r>
            <a:r>
              <a:rPr lang="en-GB" sz="2000" noProof="1"/>
              <a:t>for studying structure of matter</a:t>
            </a:r>
          </a:p>
          <a:p>
            <a:r>
              <a:rPr lang="en-GB" sz="2000" b="1" noProof="1"/>
              <a:t>Pump</a:t>
            </a:r>
            <a:r>
              <a:rPr lang="en-GB" sz="2000" noProof="1"/>
              <a:t> </a:t>
            </a:r>
            <a:r>
              <a:rPr lang="en-GB" sz="2000" noProof="1">
                <a:sym typeface="Wingdings" pitchFamily="2" charset="2"/>
              </a:rPr>
              <a:t> </a:t>
            </a:r>
            <a:r>
              <a:rPr lang="en-GB" sz="2000" noProof="1"/>
              <a:t>generates population inversion in Cu sample; </a:t>
            </a:r>
            <a:r>
              <a:rPr lang="en-GB" sz="2000" b="1" noProof="1"/>
              <a:t>seed</a:t>
            </a:r>
            <a:r>
              <a:rPr lang="en-GB" sz="2000" noProof="1"/>
              <a:t> </a:t>
            </a:r>
            <a:r>
              <a:rPr lang="en-GB" sz="2000" noProof="1">
                <a:sym typeface="Wingdings" pitchFamily="2" charset="2"/>
              </a:rPr>
              <a:t> </a:t>
            </a:r>
            <a:r>
              <a:rPr lang="en-GB" sz="2000" noProof="1"/>
              <a:t>amplified (stochastically)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52AE99-97A8-C837-2148-305B30930BC3}"/>
              </a:ext>
            </a:extLst>
          </p:cNvPr>
          <p:cNvGrpSpPr/>
          <p:nvPr/>
        </p:nvGrpSpPr>
        <p:grpSpPr>
          <a:xfrm>
            <a:off x="775380" y="1856551"/>
            <a:ext cx="10641240" cy="4333758"/>
            <a:chOff x="775380" y="1856551"/>
            <a:chExt cx="10641240" cy="43337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02FD89-2CCA-0048-40B5-1A12202F8678}"/>
                </a:ext>
              </a:extLst>
            </p:cNvPr>
            <p:cNvGrpSpPr/>
            <p:nvPr/>
          </p:nvGrpSpPr>
          <p:grpSpPr>
            <a:xfrm>
              <a:off x="775380" y="1856551"/>
              <a:ext cx="10641240" cy="4130377"/>
              <a:chOff x="775380" y="1363811"/>
              <a:chExt cx="10641240" cy="4130377"/>
            </a:xfrm>
          </p:grpSpPr>
          <p:pic>
            <p:nvPicPr>
              <p:cNvPr id="4" name="Content Placeholder 4" descr="A diagram of a mirror&#10;&#10;AI-generated content may be incorrect.">
                <a:extLst>
                  <a:ext uri="{FF2B5EF4-FFF2-40B4-BE49-F238E27FC236}">
                    <a16:creationId xmlns:a16="http://schemas.microsoft.com/office/drawing/2014/main" id="{2E161B6F-2EB1-F8C3-780D-0EBAC6007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5380" y="1363811"/>
                <a:ext cx="10641240" cy="4130377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44CCED-77EE-9E28-E515-AD8EBEBBA59C}"/>
                  </a:ext>
                </a:extLst>
              </p:cNvPr>
              <p:cNvSpPr/>
              <p:nvPr/>
            </p:nvSpPr>
            <p:spPr>
              <a:xfrm>
                <a:off x="7046688" y="2656114"/>
                <a:ext cx="1068435" cy="18396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noProof="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9ED8C7-AC23-27EA-9E33-CAE24693D876}"/>
                  </a:ext>
                </a:extLst>
              </p:cNvPr>
              <p:cNvSpPr/>
              <p:nvPr/>
            </p:nvSpPr>
            <p:spPr>
              <a:xfrm>
                <a:off x="2384582" y="2211288"/>
                <a:ext cx="1643132" cy="22845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noProof="1"/>
              </a:p>
            </p:txBody>
          </p:sp>
        </p:grpSp>
        <p:sp>
          <p:nvSpPr>
            <p:cNvPr id="14" name="Textplatzhalter 10">
              <a:extLst>
                <a:ext uri="{FF2B5EF4-FFF2-40B4-BE49-F238E27FC236}">
                  <a16:creationId xmlns:a16="http://schemas.microsoft.com/office/drawing/2014/main" id="{DE95CE5D-BBAC-F471-CDF1-98B531FD25BD}"/>
                </a:ext>
              </a:extLst>
            </p:cNvPr>
            <p:cNvSpPr txBox="1">
              <a:spLocks/>
            </p:cNvSpPr>
            <p:nvPr/>
          </p:nvSpPr>
          <p:spPr>
            <a:xfrm>
              <a:off x="776287" y="5949010"/>
              <a:ext cx="8101013" cy="241299"/>
            </a:xfrm>
            <a:prstGeom prst="rect">
              <a:avLst/>
            </a:prstGeom>
          </p:spPr>
          <p:txBody>
            <a:bodyPr vert="horz" lIns="0" tIns="36000" rIns="0" bIns="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4000"/>
                </a:lnSpc>
                <a:spcBef>
                  <a:spcPts val="1800"/>
                </a:spcBef>
                <a:buClr>
                  <a:schemeClr val="bg2"/>
                </a:buClr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4375" indent="-35718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Clr>
                  <a:schemeClr val="accent2"/>
                </a:buClr>
                <a:buFontTx/>
                <a:buBlip>
                  <a:blip r:embed="rId3"/>
                </a:buBlip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2663" indent="-26828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►"/>
                <a:defRPr sz="2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2050" indent="-173038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7788" indent="-180975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noProof="1"/>
                <a:t>Fig 2: Polarisation measurement setup at SACLA (Ichiro et al)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25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3088D-8C65-79B8-2396-6B9FA226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7055C-A86E-F028-E3D7-F4202276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Experimental polarisation measurements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9BF0D5-CF4A-7A2A-0087-FA0C8870B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5533176"/>
            <a:ext cx="8101013" cy="241299"/>
          </a:xfrm>
        </p:spPr>
        <p:txBody>
          <a:bodyPr/>
          <a:lstStyle/>
          <a:p>
            <a:r>
              <a:rPr lang="en-GB" noProof="1"/>
              <a:t>Fig 3: </a:t>
            </a:r>
            <a:r>
              <a:rPr lang="en-US" altLang="zh-CN" noProof="1"/>
              <a:t>Polarisation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GB" noProof="1"/>
              <a:t>seed and </a:t>
            </a:r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GB" noProof="1"/>
              <a:t> at pump energy of 30 μJ (Ichiro</a:t>
            </a:r>
            <a:r>
              <a:rPr lang="zh-CN" altLang="en-US" noProof="1"/>
              <a:t> </a:t>
            </a:r>
            <a:r>
              <a:rPr lang="en-US" altLang="zh-CN" noProof="1"/>
              <a:t>et</a:t>
            </a:r>
            <a:r>
              <a:rPr lang="zh-CN" altLang="en-US" noProof="1"/>
              <a:t> </a:t>
            </a:r>
            <a:r>
              <a:rPr lang="en-US" altLang="zh-CN" noProof="1"/>
              <a:t>al</a:t>
            </a:r>
            <a:r>
              <a:rPr lang="en-GB" noProof="1"/>
              <a:t>), averaged over pulses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60CD57D-9B11-FB27-FD1F-AE81E8A576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5743" y="1324824"/>
            <a:ext cx="5758543" cy="4586119"/>
          </a:xfrm>
        </p:spPr>
        <p:txBody>
          <a:bodyPr/>
          <a:lstStyle/>
          <a:p>
            <a:r>
              <a:rPr lang="en-GB" sz="2000" noProof="1"/>
              <a:t>Degree of linear polari</a:t>
            </a:r>
            <a:r>
              <a:rPr lang="en-US" altLang="zh-CN" sz="2000" noProof="1"/>
              <a:t>s</a:t>
            </a:r>
            <a:r>
              <a:rPr lang="en-GB" sz="2000" noProof="1"/>
              <a:t>ation (x-pol: +1, y-pol: -1, circular-pol: 0)</a:t>
            </a:r>
            <a:r>
              <a:rPr lang="en-US" altLang="zh-CN" sz="2000" noProof="1"/>
              <a:t>:</a:t>
            </a:r>
          </a:p>
          <a:p>
            <a:pPr marL="0" indent="0">
              <a:buNone/>
            </a:pPr>
            <a:endParaRPr lang="en-GB" sz="2000" noProof="1"/>
          </a:p>
          <a:p>
            <a:r>
              <a:rPr lang="en-US" altLang="zh-CN" sz="2000" noProof="1"/>
              <a:t>Experiment:</a:t>
            </a:r>
            <a:r>
              <a:rPr lang="zh-CN" altLang="en-US" sz="2000" noProof="1"/>
              <a:t> </a:t>
            </a:r>
            <a:r>
              <a:rPr lang="en-GB" sz="2000" dirty="0"/>
              <a:t>SSE polarisation controllable on average by tuning phase retarder angle </a:t>
            </a:r>
            <a:r>
              <a:rPr lang="el-GR" sz="2000" i="1" dirty="0"/>
              <a:t>θ</a:t>
            </a:r>
            <a:endParaRPr lang="en-GB" sz="2000" i="1" dirty="0"/>
          </a:p>
          <a:p>
            <a:r>
              <a:rPr lang="en-US" altLang="zh-CN" sz="2000" b="1" noProof="1"/>
              <a:t>Project</a:t>
            </a:r>
            <a:r>
              <a:rPr lang="zh-CN" altLang="en-US" sz="2000" b="1" noProof="1"/>
              <a:t> </a:t>
            </a:r>
            <a:r>
              <a:rPr lang="en-US" altLang="zh-CN" sz="2000" b="1" noProof="1"/>
              <a:t>goals:</a:t>
            </a:r>
          </a:p>
          <a:p>
            <a:pPr lvl="1"/>
            <a:r>
              <a:rPr lang="en-US" altLang="zh-CN" sz="2000" noProof="1"/>
              <a:t>Derive</a:t>
            </a:r>
            <a:r>
              <a:rPr lang="zh-CN" altLang="en-US" sz="2000" b="1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reproduce</a:t>
            </a:r>
            <a:r>
              <a:rPr lang="en-GB" sz="2000" noProof="1"/>
              <a:t> the measured DoLP of seed and </a:t>
            </a:r>
            <a:r>
              <a:rPr lang="en-US" altLang="zh-CN" sz="2000" noProof="1"/>
              <a:t>SSE</a:t>
            </a:r>
            <a:endParaRPr lang="en-GB" altLang="zh-CN" sz="2000" noProof="1"/>
          </a:p>
          <a:p>
            <a:pPr lvl="1"/>
            <a:r>
              <a:rPr lang="en-US" altLang="zh-CN" sz="2000" noProof="1"/>
              <a:t>A</a:t>
            </a:r>
            <a:r>
              <a:rPr lang="en-GB" sz="2000" noProof="1"/>
              <a:t>ssessing the </a:t>
            </a:r>
            <a:r>
              <a:rPr lang="en-US" altLang="zh-CN" sz="2000" noProof="1"/>
              <a:t>pulse-by-pulse</a:t>
            </a:r>
            <a:r>
              <a:rPr lang="zh-CN" altLang="en-US" sz="2000" noProof="1"/>
              <a:t> </a:t>
            </a:r>
            <a:r>
              <a:rPr lang="en-US" altLang="zh-CN" sz="2000" noProof="1"/>
              <a:t>fluctuations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circular</a:t>
            </a:r>
            <a:r>
              <a:rPr lang="zh-CN" altLang="en-US" sz="2000" noProof="1"/>
              <a:t> </a:t>
            </a:r>
            <a:r>
              <a:rPr lang="en-US" altLang="zh-CN" sz="2000" noProof="1"/>
              <a:t>polarisation</a:t>
            </a:r>
            <a:endParaRPr lang="en-GB" sz="2000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7026B-1D6C-0F90-0D07-1A1C74FC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1056"/>
          <a:stretch/>
        </p:blipFill>
        <p:spPr>
          <a:xfrm>
            <a:off x="469371" y="1447177"/>
            <a:ext cx="5260234" cy="39929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8C235-D1BA-9DFF-8783-7162CAAE24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6</a:t>
            </a:fld>
            <a:endParaRPr lang="en-GB" noProof="1"/>
          </a:p>
        </p:txBody>
      </p:sp>
      <p:pic>
        <p:nvPicPr>
          <p:cNvPr id="4" name="Picture 3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D15ED1D7-E09D-6119-24EB-A2316E54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64" y="2072574"/>
            <a:ext cx="1892785" cy="699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7F3AD-C861-0832-6643-C2FBFE4A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978" t="3652" b="82301"/>
          <a:stretch/>
        </p:blipFill>
        <p:spPr>
          <a:xfrm>
            <a:off x="1052908" y="1030254"/>
            <a:ext cx="2366907" cy="5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0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4F089-9E9D-034D-5401-52CBA55A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platzhalter 12">
            <a:extLst>
              <a:ext uri="{FF2B5EF4-FFF2-40B4-BE49-F238E27FC236}">
                <a16:creationId xmlns:a16="http://schemas.microsoft.com/office/drawing/2014/main" id="{E83B410B-BC79-E39E-1970-9F7E53B0B056}"/>
              </a:ext>
            </a:extLst>
          </p:cNvPr>
          <p:cNvSpPr txBox="1">
            <a:spLocks/>
          </p:cNvSpPr>
          <p:nvPr/>
        </p:nvSpPr>
        <p:spPr>
          <a:xfrm>
            <a:off x="3998771" y="4042293"/>
            <a:ext cx="1488645" cy="1309174"/>
          </a:xfrm>
          <a:prstGeom prst="rect">
            <a:avLst/>
          </a:prstGeom>
          <a:solidFill>
            <a:schemeClr val="accent2">
              <a:alpha val="48715"/>
            </a:schemeClr>
          </a:solidFill>
          <a:ln w="25400"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noProof="1"/>
          </a:p>
          <a:p>
            <a:pPr marL="0" indent="0" algn="ctr">
              <a:buNone/>
            </a:pPr>
            <a:r>
              <a:rPr lang="en-US" altLang="zh-CN" sz="2000" noProof="1">
                <a:solidFill>
                  <a:srgbClr val="FF0000"/>
                </a:solidFill>
              </a:rPr>
              <a:t>Propagation</a:t>
            </a:r>
            <a:r>
              <a:rPr lang="zh-CN" altLang="en-US" sz="2000" noProof="1">
                <a:solidFill>
                  <a:srgbClr val="FF0000"/>
                </a:solidFill>
              </a:rPr>
              <a:t> </a:t>
            </a:r>
            <a:r>
              <a:rPr lang="en-US" altLang="zh-CN" sz="2000" noProof="1">
                <a:solidFill>
                  <a:srgbClr val="FF0000"/>
                </a:solidFill>
              </a:rPr>
              <a:t>in</a:t>
            </a:r>
            <a:r>
              <a:rPr lang="zh-CN" altLang="en-US" sz="2000" noProof="1">
                <a:solidFill>
                  <a:srgbClr val="FF0000"/>
                </a:solidFill>
              </a:rPr>
              <a:t> </a:t>
            </a:r>
            <a:r>
              <a:rPr lang="en-US" altLang="zh-CN" sz="2000" noProof="1">
                <a:solidFill>
                  <a:srgbClr val="FF0000"/>
                </a:solidFill>
              </a:rPr>
              <a:t>XPR</a:t>
            </a:r>
            <a:endParaRPr lang="en-GB" sz="2000" noProof="1">
              <a:solidFill>
                <a:srgbClr val="FF0000"/>
              </a:solidFill>
            </a:endParaRP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id="{F85259F6-5073-FE59-B5DE-764B21EBCD4E}"/>
              </a:ext>
            </a:extLst>
          </p:cNvPr>
          <p:cNvSpPr txBox="1">
            <a:spLocks/>
          </p:cNvSpPr>
          <p:nvPr/>
        </p:nvSpPr>
        <p:spPr>
          <a:xfrm>
            <a:off x="7300518" y="1360195"/>
            <a:ext cx="3038689" cy="3749973"/>
          </a:xfrm>
          <a:prstGeom prst="rect">
            <a:avLst/>
          </a:prstGeom>
          <a:solidFill>
            <a:schemeClr val="bg2">
              <a:alpha val="48715"/>
            </a:schemeClr>
          </a:solidFill>
          <a:ln w="25400">
            <a:solidFill>
              <a:schemeClr val="bg1"/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2000" noProof="1"/>
          </a:p>
          <a:p>
            <a:pPr marL="0" indent="0" algn="ctr">
              <a:buNone/>
            </a:pPr>
            <a:endParaRPr lang="en-US" altLang="zh-CN" sz="2000" noProof="1"/>
          </a:p>
          <a:p>
            <a:pPr marL="0" indent="0" algn="ctr">
              <a:buNone/>
            </a:pPr>
            <a:r>
              <a:rPr lang="en-US" altLang="zh-CN" sz="2000" noProof="1"/>
              <a:t>Propagation</a:t>
            </a:r>
            <a:r>
              <a:rPr lang="zh-CN" altLang="en-US" sz="2000" noProof="1"/>
              <a:t> </a:t>
            </a:r>
            <a:r>
              <a:rPr lang="en-US" altLang="zh-CN" sz="2000" noProof="1"/>
              <a:t>in</a:t>
            </a:r>
            <a:r>
              <a:rPr lang="zh-CN" altLang="en-US" sz="2000" noProof="1"/>
              <a:t> </a:t>
            </a:r>
            <a:r>
              <a:rPr lang="en-US" altLang="zh-CN" sz="2000" noProof="1"/>
              <a:t>Cu:</a:t>
            </a:r>
            <a:r>
              <a:rPr lang="zh-CN" altLang="en-US" sz="2000" noProof="1"/>
              <a:t> </a:t>
            </a:r>
            <a:endParaRPr lang="en-GB" altLang="zh-CN" sz="2000" noProof="1"/>
          </a:p>
          <a:p>
            <a:pPr marL="0" indent="0" algn="ctr">
              <a:buNone/>
            </a:pPr>
            <a:r>
              <a:rPr lang="en-US" altLang="zh-CN" sz="2000" noProof="1"/>
              <a:t>stochastic</a:t>
            </a:r>
            <a:r>
              <a:rPr lang="zh-CN" altLang="en-US" sz="2000" noProof="1"/>
              <a:t> </a:t>
            </a:r>
            <a:r>
              <a:rPr lang="en-US" altLang="zh-CN" sz="2000" noProof="1"/>
              <a:t>Maxwell-Bloch</a:t>
            </a:r>
            <a:r>
              <a:rPr lang="zh-CN" altLang="en-US" sz="2000" noProof="1"/>
              <a:t> </a:t>
            </a:r>
            <a:r>
              <a:rPr lang="en-US" altLang="zh-CN" sz="2000" noProof="1"/>
              <a:t>(MB)</a:t>
            </a:r>
            <a:r>
              <a:rPr lang="zh-CN" altLang="en-US" sz="2000" noProof="1"/>
              <a:t> </a:t>
            </a:r>
            <a:r>
              <a:rPr lang="en-US" altLang="zh-CN" sz="2000" noProof="1"/>
              <a:t>equations</a:t>
            </a:r>
            <a:endParaRPr lang="en-GB" sz="2000" noProof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1194A4-C61E-065C-7025-0668B941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 approach for </a:t>
            </a:r>
            <a:r>
              <a:rPr lang="en-US" altLang="zh-CN" dirty="0"/>
              <a:t>SSE</a:t>
            </a:r>
            <a:endParaRPr lang="en-GB" noProof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D2484-3E0F-A8C9-859F-59CF9A7594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7</a:t>
            </a:fld>
            <a:endParaRPr lang="en-GB" noProof="1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995AB218-C1FB-E19F-BB55-A0A17BA38204}"/>
              </a:ext>
            </a:extLst>
          </p:cNvPr>
          <p:cNvSpPr txBox="1">
            <a:spLocks/>
          </p:cNvSpPr>
          <p:nvPr/>
        </p:nvSpPr>
        <p:spPr>
          <a:xfrm>
            <a:off x="776287" y="5424560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4</a:t>
            </a:r>
            <a:r>
              <a:rPr lang="en-GB" noProof="1"/>
              <a:t>: </a:t>
            </a:r>
            <a:r>
              <a:rPr lang="en-US" altLang="zh-CN" noProof="1"/>
              <a:t>Schematics</a:t>
            </a:r>
            <a:r>
              <a:rPr lang="zh-CN" altLang="en-US" noProof="1"/>
              <a:t> </a:t>
            </a:r>
            <a:r>
              <a:rPr lang="en-US" altLang="zh-CN" noProof="1"/>
              <a:t>of</a:t>
            </a:r>
            <a:r>
              <a:rPr lang="zh-CN" altLang="en-US" noProof="1"/>
              <a:t> </a:t>
            </a:r>
            <a:r>
              <a:rPr lang="en-US" altLang="zh-CN" noProof="1"/>
              <a:t>SSE</a:t>
            </a:r>
            <a:r>
              <a:rPr lang="zh-CN" altLang="en-US" noProof="1"/>
              <a:t> </a:t>
            </a:r>
            <a:r>
              <a:rPr lang="en-US" altLang="zh-CN" noProof="1"/>
              <a:t>modelling</a:t>
            </a:r>
            <a:endParaRPr lang="en-GB" noProof="1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A2078098-8F70-D77A-DDB9-4D0588F03825}"/>
              </a:ext>
            </a:extLst>
          </p:cNvPr>
          <p:cNvSpPr txBox="1">
            <a:spLocks/>
          </p:cNvSpPr>
          <p:nvPr/>
        </p:nvSpPr>
        <p:spPr>
          <a:xfrm>
            <a:off x="315015" y="2624272"/>
            <a:ext cx="1192559" cy="89366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SASE</a:t>
            </a:r>
            <a:r>
              <a:rPr lang="zh-CN" altLang="en-US" sz="2000" noProof="1"/>
              <a:t> </a:t>
            </a:r>
            <a:r>
              <a:rPr lang="en-US" altLang="zh-CN" sz="2000" noProof="1"/>
              <a:t>generator</a:t>
            </a:r>
            <a:endParaRPr lang="en-GB" sz="2000" noProof="1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41B95B5A-0F6B-FE0E-CEEE-D7B8C25E2F64}"/>
              </a:ext>
            </a:extLst>
          </p:cNvPr>
          <p:cNvSpPr txBox="1">
            <a:spLocks/>
          </p:cNvSpPr>
          <p:nvPr/>
        </p:nvSpPr>
        <p:spPr>
          <a:xfrm>
            <a:off x="5750096" y="4011791"/>
            <a:ext cx="1389535" cy="962142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(Polarised)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pulse</a:t>
            </a:r>
            <a:endParaRPr lang="en-GB" sz="2000" noProof="1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18B0E7C8-3772-2796-F7C3-15EE01AC4B22}"/>
              </a:ext>
            </a:extLst>
          </p:cNvPr>
          <p:cNvSpPr txBox="1">
            <a:spLocks/>
          </p:cNvSpPr>
          <p:nvPr/>
        </p:nvSpPr>
        <p:spPr>
          <a:xfrm>
            <a:off x="10495371" y="2624272"/>
            <a:ext cx="1218678" cy="908137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Emitted</a:t>
            </a:r>
            <a:r>
              <a:rPr lang="zh-CN" altLang="en-US" sz="2000" noProof="1"/>
              <a:t> </a:t>
            </a:r>
            <a:r>
              <a:rPr lang="en-US" altLang="zh-CN" sz="2000" noProof="1"/>
              <a:t>field</a:t>
            </a:r>
            <a:endParaRPr lang="en-GB" sz="2000" noProof="1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E34D937B-72A5-7357-FE0A-B62BDB0A71D1}"/>
              </a:ext>
            </a:extLst>
          </p:cNvPr>
          <p:cNvCxnSpPr>
            <a:cxnSpLocks/>
            <a:stCxn id="9" idx="0"/>
            <a:endCxn id="73" idx="1"/>
          </p:cNvCxnSpPr>
          <p:nvPr/>
        </p:nvCxnSpPr>
        <p:spPr>
          <a:xfrm rot="5400000" flipH="1" flipV="1">
            <a:off x="1103124" y="1643517"/>
            <a:ext cx="788927" cy="1172585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8BF59E36-F997-2D23-63BB-C0047C096E0C}"/>
              </a:ext>
            </a:extLst>
          </p:cNvPr>
          <p:cNvCxnSpPr>
            <a:cxnSpLocks/>
            <a:stCxn id="9" idx="2"/>
            <a:endCxn id="72" idx="1"/>
          </p:cNvCxnSpPr>
          <p:nvPr/>
        </p:nvCxnSpPr>
        <p:spPr>
          <a:xfrm rot="16200000" flipH="1">
            <a:off x="829228" y="3599999"/>
            <a:ext cx="974930" cy="810796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5729E9F-8FE0-2789-361C-04B254726D3B}"/>
              </a:ext>
            </a:extLst>
          </p:cNvPr>
          <p:cNvCxnSpPr>
            <a:cxnSpLocks/>
            <a:stCxn id="73" idx="3"/>
            <a:endCxn id="11" idx="0"/>
          </p:cNvCxnSpPr>
          <p:nvPr/>
        </p:nvCxnSpPr>
        <p:spPr>
          <a:xfrm>
            <a:off x="3657600" y="1835345"/>
            <a:ext cx="7447110" cy="788927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8F89A36D-A90E-5061-36CE-4BB8E42A0889}"/>
              </a:ext>
            </a:extLst>
          </p:cNvPr>
          <p:cNvCxnSpPr>
            <a:cxnSpLocks/>
            <a:stCxn id="10" idx="3"/>
            <a:endCxn id="11" idx="2"/>
          </p:cNvCxnSpPr>
          <p:nvPr/>
        </p:nvCxnSpPr>
        <p:spPr>
          <a:xfrm flipV="1">
            <a:off x="7139631" y="3532409"/>
            <a:ext cx="3965079" cy="960453"/>
          </a:xfrm>
          <a:prstGeom prst="bentConnector2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platzhalter 12">
            <a:extLst>
              <a:ext uri="{FF2B5EF4-FFF2-40B4-BE49-F238E27FC236}">
                <a16:creationId xmlns:a16="http://schemas.microsoft.com/office/drawing/2014/main" id="{AD238357-BAF6-130D-C569-9B3851CAA4D8}"/>
              </a:ext>
            </a:extLst>
          </p:cNvPr>
          <p:cNvSpPr txBox="1">
            <a:spLocks/>
          </p:cNvSpPr>
          <p:nvPr/>
        </p:nvSpPr>
        <p:spPr>
          <a:xfrm>
            <a:off x="1722091" y="3896931"/>
            <a:ext cx="2085093" cy="1191862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(Polarised</a:t>
            </a:r>
            <a:r>
              <a:rPr lang="zh-CN" altLang="en-US" sz="2000" noProof="1"/>
              <a:t> </a:t>
            </a:r>
            <a:r>
              <a:rPr lang="en-US" altLang="zh-CN" sz="2000" noProof="1"/>
              <a:t>and</a:t>
            </a:r>
            <a:r>
              <a:rPr lang="zh-CN" altLang="en-US" sz="2000" noProof="1"/>
              <a:t> </a:t>
            </a:r>
            <a:r>
              <a:rPr lang="en-US" altLang="zh-CN" sz="2000" noProof="1"/>
              <a:t>monochromated)</a:t>
            </a:r>
            <a:r>
              <a:rPr lang="zh-CN" altLang="en-US" sz="2000" noProof="1"/>
              <a:t> </a:t>
            </a:r>
            <a:r>
              <a:rPr lang="en-US" altLang="zh-CN" sz="2000" noProof="1"/>
              <a:t>seed</a:t>
            </a:r>
            <a:r>
              <a:rPr lang="zh-CN" altLang="en-US" sz="2000" noProof="1"/>
              <a:t> </a:t>
            </a:r>
            <a:r>
              <a:rPr lang="en-US" altLang="zh-CN" sz="2000" noProof="1"/>
              <a:t>pulse</a:t>
            </a:r>
            <a:endParaRPr lang="en-GB" sz="2000" noProof="1"/>
          </a:p>
        </p:txBody>
      </p:sp>
      <p:sp>
        <p:nvSpPr>
          <p:cNvPr id="73" name="Textplatzhalter 12">
            <a:extLst>
              <a:ext uri="{FF2B5EF4-FFF2-40B4-BE49-F238E27FC236}">
                <a16:creationId xmlns:a16="http://schemas.microsoft.com/office/drawing/2014/main" id="{8DB42BB4-4D44-54EA-B1A3-EB1319FF4942}"/>
              </a:ext>
            </a:extLst>
          </p:cNvPr>
          <p:cNvSpPr txBox="1">
            <a:spLocks/>
          </p:cNvSpPr>
          <p:nvPr/>
        </p:nvSpPr>
        <p:spPr>
          <a:xfrm>
            <a:off x="2083880" y="1526119"/>
            <a:ext cx="1573720" cy="618451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2050" indent="-1714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000" noProof="1"/>
              <a:t>Pump</a:t>
            </a:r>
            <a:r>
              <a:rPr lang="zh-CN" altLang="en-US" sz="2000" noProof="1"/>
              <a:t> </a:t>
            </a:r>
            <a:r>
              <a:rPr lang="en-US" altLang="zh-CN" sz="2000" noProof="1"/>
              <a:t>pulse</a:t>
            </a:r>
            <a:endParaRPr lang="en-GB" sz="2000" noProof="1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2F03D5B-D143-667C-B6F6-BCF877AB0AA9}"/>
              </a:ext>
            </a:extLst>
          </p:cNvPr>
          <p:cNvCxnSpPr>
            <a:cxnSpLocks/>
            <a:stCxn id="72" idx="3"/>
            <a:endCxn id="10" idx="1"/>
          </p:cNvCxnSpPr>
          <p:nvPr/>
        </p:nvCxnSpPr>
        <p:spPr>
          <a:xfrm>
            <a:off x="3807184" y="4492862"/>
            <a:ext cx="19429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13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AFB19-7437-D4E0-59DB-042A7B18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4DC0D2-F8F2-B6AF-5058-ED7F26CB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noProof="1"/>
              <a:t>XPR</a:t>
            </a:r>
            <a:r>
              <a:rPr lang="zh-CN" altLang="en-US" sz="4400" noProof="1"/>
              <a:t> </a:t>
            </a:r>
            <a:r>
              <a:rPr lang="en-US" altLang="zh-CN" sz="4400" noProof="1"/>
              <a:t>response</a:t>
            </a:r>
            <a:r>
              <a:rPr lang="zh-CN" altLang="en-US" sz="4400" noProof="1"/>
              <a:t> </a:t>
            </a:r>
            <a:r>
              <a:rPr lang="en-US" altLang="zh-CN" sz="4400" noProof="1"/>
              <a:t>and</a:t>
            </a:r>
            <a:r>
              <a:rPr lang="zh-CN" altLang="en-US" sz="4400" noProof="1"/>
              <a:t> </a:t>
            </a:r>
            <a:r>
              <a:rPr lang="en-US" altLang="zh-CN" sz="4400" noProof="1"/>
              <a:t>seed</a:t>
            </a:r>
            <a:r>
              <a:rPr lang="zh-CN" altLang="en-US" sz="4400" noProof="1"/>
              <a:t> </a:t>
            </a:r>
            <a:r>
              <a:rPr lang="en-US" altLang="zh-CN" sz="4400" noProof="1"/>
              <a:t>polarisation</a:t>
            </a:r>
            <a:endParaRPr lang="en-GB" sz="4400" noProof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EF7E79-9AD2-AA61-4243-1F4E35E73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8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3708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CDAF-E402-0E3F-0CC6-ACBB7EF48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08C2-C810-7728-6EFE-DA4346EB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noProof="1"/>
              <a:t>XPR</a:t>
            </a:r>
            <a:r>
              <a:rPr lang="zh-CN" altLang="en-US" noProof="1"/>
              <a:t> </a:t>
            </a:r>
            <a:r>
              <a:rPr lang="en-US" altLang="zh-CN" noProof="1"/>
              <a:t>(diamond</a:t>
            </a:r>
            <a:r>
              <a:rPr lang="zh-CN" altLang="en-US" noProof="1"/>
              <a:t> </a:t>
            </a:r>
            <a:r>
              <a:rPr lang="en-US" altLang="zh-CN" noProof="1"/>
              <a:t>crystal)</a:t>
            </a:r>
            <a:r>
              <a:rPr lang="zh-CN" altLang="en-US" noProof="1"/>
              <a:t> </a:t>
            </a:r>
            <a:r>
              <a:rPr lang="en-US" altLang="zh-CN" noProof="1"/>
              <a:t>transmissivity</a:t>
            </a:r>
            <a:endParaRPr lang="en-GB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FDAD5-913D-DCF9-3073-5C998EBDE306}"/>
              </a:ext>
            </a:extLst>
          </p:cNvPr>
          <p:cNvSpPr txBox="1"/>
          <p:nvPr/>
        </p:nvSpPr>
        <p:spPr>
          <a:xfrm>
            <a:off x="6770426" y="1007155"/>
            <a:ext cx="3827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1">
                <a:cs typeface="Arial" panose="020B0604020202020204" pitchFamily="34" charset="0"/>
              </a:rPr>
              <a:t>Reflection region:</a:t>
            </a:r>
            <a:endParaRPr lang="en-GB" sz="2000" i="1" baseline="-25000" noProof="1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13A69-E939-9EB2-A7A7-7775D0BD9134}"/>
              </a:ext>
            </a:extLst>
          </p:cNvPr>
          <p:cNvSpPr txBox="1"/>
          <p:nvPr/>
        </p:nvSpPr>
        <p:spPr>
          <a:xfrm>
            <a:off x="6980991" y="4788805"/>
            <a:ext cx="5329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noProof="1">
                <a:cs typeface="Arial" panose="020B0604020202020204" pitchFamily="34" charset="0"/>
              </a:rPr>
              <a:t>Maxwell equations:</a:t>
            </a:r>
            <a:endParaRPr lang="en-GB" sz="1400" baseline="-25000" noProof="1"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972E74-EF84-2F3F-A8FB-8AF7F6C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510" y="2805157"/>
            <a:ext cx="3781246" cy="464906"/>
          </a:xfrm>
          <a:prstGeom prst="rect">
            <a:avLst/>
          </a:prstGeom>
        </p:spPr>
      </p:pic>
      <p:pic>
        <p:nvPicPr>
          <p:cNvPr id="15" name="Picture 14" descr="A math problem with numbers&#10;&#10;AI-generated content may be incorrect.">
            <a:extLst>
              <a:ext uri="{FF2B5EF4-FFF2-40B4-BE49-F238E27FC236}">
                <a16:creationId xmlns:a16="http://schemas.microsoft.com/office/drawing/2014/main" id="{9400B6CB-16D7-8E2D-B88E-F07537272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10" y="4535468"/>
            <a:ext cx="2377459" cy="5732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4345EA-A7AB-5F58-CC10-967AC354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09" y="3270063"/>
            <a:ext cx="4442133" cy="507462"/>
          </a:xfrm>
          <a:prstGeom prst="rect">
            <a:avLst/>
          </a:prstGeom>
        </p:spPr>
      </p:pic>
      <p:pic>
        <p:nvPicPr>
          <p:cNvPr id="17" name="Picture 1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390F469-2506-46E6-B27B-CD8FD3C28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20" y="1380181"/>
            <a:ext cx="3444589" cy="6831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236DA-FD40-598B-9E3C-399DFE913F7B}"/>
              </a:ext>
            </a:extLst>
          </p:cNvPr>
          <p:cNvSpPr txBox="1"/>
          <p:nvPr/>
        </p:nvSpPr>
        <p:spPr>
          <a:xfrm>
            <a:off x="6770425" y="2383906"/>
            <a:ext cx="590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1">
                <a:cs typeface="Arial" panose="020B0604020202020204" pitchFamily="34" charset="0"/>
              </a:rPr>
              <a:t>Dynamical theory (2-wave approximation):</a:t>
            </a:r>
            <a:endParaRPr lang="en-GB" sz="2000" baseline="-25000" noProof="1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9E027-482E-3A84-B3A6-FAB9D84EF6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451C97-4D28-2B45-A64B-A861BEFF9122}" type="slidenum">
              <a:rPr lang="en-GB" noProof="1" smtClean="0"/>
              <a:t>9</a:t>
            </a:fld>
            <a:endParaRPr lang="en-GB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6CE27-D74C-0761-FB1C-3EEA96578443}"/>
              </a:ext>
            </a:extLst>
          </p:cNvPr>
          <p:cNvSpPr txBox="1"/>
          <p:nvPr/>
        </p:nvSpPr>
        <p:spPr>
          <a:xfrm>
            <a:off x="6770425" y="4201122"/>
            <a:ext cx="590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1">
                <a:cs typeface="Arial" panose="020B0604020202020204" pitchFamily="34" charset="0"/>
              </a:rPr>
              <a:t>Maxwell</a:t>
            </a:r>
            <a:r>
              <a:rPr lang="zh-CN" altLang="en-US" sz="2000" noProof="1">
                <a:cs typeface="Arial" panose="020B0604020202020204" pitchFamily="34" charset="0"/>
              </a:rPr>
              <a:t> </a:t>
            </a:r>
            <a:r>
              <a:rPr lang="en-US" altLang="zh-CN" sz="2000" noProof="1">
                <a:cs typeface="Arial" panose="020B0604020202020204" pitchFamily="34" charset="0"/>
              </a:rPr>
              <a:t>equations:</a:t>
            </a:r>
            <a:endParaRPr lang="en-GB" sz="2000" baseline="-25000" noProof="1">
              <a:cs typeface="Arial" panose="020B0604020202020204" pitchFamily="34" charset="0"/>
            </a:endParaRPr>
          </a:p>
        </p:txBody>
      </p:sp>
      <p:sp>
        <p:nvSpPr>
          <p:cNvPr id="63" name="Textplatzhalter 10">
            <a:extLst>
              <a:ext uri="{FF2B5EF4-FFF2-40B4-BE49-F238E27FC236}">
                <a16:creationId xmlns:a16="http://schemas.microsoft.com/office/drawing/2014/main" id="{48DA5FC7-8250-4650-8D9A-9BEB02E29817}"/>
              </a:ext>
            </a:extLst>
          </p:cNvPr>
          <p:cNvSpPr txBox="1">
            <a:spLocks/>
          </p:cNvSpPr>
          <p:nvPr/>
        </p:nvSpPr>
        <p:spPr>
          <a:xfrm>
            <a:off x="623887" y="4497950"/>
            <a:ext cx="8101013" cy="241299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1"/>
              <a:t>Fig </a:t>
            </a:r>
            <a:r>
              <a:rPr lang="en-US" altLang="zh-CN" noProof="1"/>
              <a:t>5</a:t>
            </a:r>
            <a:r>
              <a:rPr lang="en-GB" noProof="1"/>
              <a:t>: Laue geometry </a:t>
            </a:r>
            <a:r>
              <a:rPr lang="en-US" altLang="zh-CN" noProof="1"/>
              <a:t>diffraction</a:t>
            </a:r>
            <a:r>
              <a:rPr lang="zh-CN" altLang="en-US" noProof="1"/>
              <a:t> </a:t>
            </a:r>
            <a:r>
              <a:rPr lang="en-US" altLang="zh-CN" noProof="1"/>
              <a:t>for</a:t>
            </a:r>
            <a:r>
              <a:rPr lang="zh-CN" altLang="en-US" noProof="1"/>
              <a:t> </a:t>
            </a:r>
            <a:r>
              <a:rPr lang="en-US" altLang="zh-CN" noProof="1"/>
              <a:t>(220)</a:t>
            </a:r>
            <a:r>
              <a:rPr lang="zh-CN" altLang="en-US" noProof="1"/>
              <a:t> </a:t>
            </a:r>
            <a:r>
              <a:rPr lang="en-US" altLang="zh-CN" noProof="1"/>
              <a:t>planes</a:t>
            </a:r>
            <a:r>
              <a:rPr lang="zh-CN" altLang="en-US" noProof="1"/>
              <a:t> </a:t>
            </a:r>
            <a:r>
              <a:rPr lang="en-US" altLang="zh-CN" noProof="1"/>
              <a:t>in</a:t>
            </a:r>
            <a:r>
              <a:rPr lang="zh-CN" altLang="en-US" noProof="1"/>
              <a:t> </a:t>
            </a:r>
            <a:r>
              <a:rPr lang="en-US" altLang="zh-CN" noProof="1"/>
              <a:t>XPR</a:t>
            </a:r>
            <a:endParaRPr lang="en-GB" noProof="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3FE3FE-9A25-1288-6E04-20513BF57F14}"/>
              </a:ext>
            </a:extLst>
          </p:cNvPr>
          <p:cNvGrpSpPr/>
          <p:nvPr/>
        </p:nvGrpSpPr>
        <p:grpSpPr>
          <a:xfrm>
            <a:off x="611189" y="1019928"/>
            <a:ext cx="5805858" cy="3341323"/>
            <a:chOff x="611189" y="1019928"/>
            <a:chExt cx="5805858" cy="334132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BF97F61-68BA-4F83-6099-F922E65E0436}"/>
                </a:ext>
              </a:extLst>
            </p:cNvPr>
            <p:cNvGrpSpPr/>
            <p:nvPr/>
          </p:nvGrpSpPr>
          <p:grpSpPr>
            <a:xfrm>
              <a:off x="611189" y="1019928"/>
              <a:ext cx="5805858" cy="3341323"/>
              <a:chOff x="797040" y="1280781"/>
              <a:chExt cx="5805858" cy="3341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4B3BB9-EC20-AE35-E524-827965A3F899}"/>
                  </a:ext>
                </a:extLst>
              </p:cNvPr>
              <p:cNvSpPr txBox="1"/>
              <p:nvPr/>
            </p:nvSpPr>
            <p:spPr>
              <a:xfrm>
                <a:off x="1400976" y="1280781"/>
                <a:ext cx="1929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cs typeface="Arial" panose="020B0604020202020204" pitchFamily="34" charset="0"/>
                  </a:rPr>
                  <a:t>Incident wave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47DE18A-4DEA-67E9-27A5-3685FBA95B62}"/>
                  </a:ext>
                </a:extLst>
              </p:cNvPr>
              <p:cNvSpPr txBox="1"/>
              <p:nvPr/>
            </p:nvSpPr>
            <p:spPr>
              <a:xfrm>
                <a:off x="4068996" y="4221994"/>
                <a:ext cx="2533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solidFill>
                      <a:srgbClr val="FF0000"/>
                    </a:solidFill>
                    <a:cs typeface="Arial" panose="020B0604020202020204" pitchFamily="34" charset="0"/>
                  </a:rPr>
                  <a:t>Transmitted wave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E200534-0E92-8A5B-93B6-BB912CE8589D}"/>
                  </a:ext>
                </a:extLst>
              </p:cNvPr>
              <p:cNvSpPr txBox="1"/>
              <p:nvPr/>
            </p:nvSpPr>
            <p:spPr>
              <a:xfrm>
                <a:off x="797040" y="4221994"/>
                <a:ext cx="25339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noProof="1">
                    <a:cs typeface="Arial" panose="020B0604020202020204" pitchFamily="34" charset="0"/>
                  </a:rPr>
                  <a:t>Diffracted wave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9A83CCC-0139-9660-7E65-CAAE1D1115E7}"/>
                  </a:ext>
                </a:extLst>
              </p:cNvPr>
              <p:cNvSpPr/>
              <p:nvPr/>
            </p:nvSpPr>
            <p:spPr>
              <a:xfrm>
                <a:off x="1872343" y="2971800"/>
                <a:ext cx="3233057" cy="457200"/>
              </a:xfrm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tx1"/>
                </a:solidFill>
              </a:ln>
            </p:spPr>
            <p:txBody>
              <a:bodyPr rtlCol="0" anchor="ctr">
                <a:noAutofit/>
              </a:bodyPr>
              <a:lstStyle/>
              <a:p>
                <a:pPr algn="ctr">
                  <a:lnSpc>
                    <a:spcPct val="113000"/>
                  </a:lnSpc>
                </a:pPr>
                <a:endParaRPr lang="en-GB" sz="1400" dirty="0" err="1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9C5C39E-6477-642A-8A58-2BFB021075DA}"/>
                  </a:ext>
                </a:extLst>
              </p:cNvPr>
              <p:cNvCxnSpPr/>
              <p:nvPr/>
            </p:nvCxnSpPr>
            <p:spPr>
              <a:xfrm>
                <a:off x="3481254" y="1891430"/>
                <a:ext cx="0" cy="2730674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89E5C28-DEF8-FA91-5B93-7EB0C8728CE0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>
                <a:off x="2365959" y="1802797"/>
                <a:ext cx="1122913" cy="1169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639CC82-4C2F-BFC7-CA0F-5937EFF111B3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>
                <a:off x="3488872" y="3429000"/>
                <a:ext cx="778547" cy="7981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E04F2CF-E8BA-3DA3-98A0-3E3A573BFB32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 flipH="1">
                <a:off x="2743200" y="3429000"/>
                <a:ext cx="745672" cy="78780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3B649A-3CF2-B81A-AB8F-0DED17993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8277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248200C-BEAC-9E67-7830-EE74F9E98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80570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BE7F55D-0787-7CCB-C247-127A057C49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96017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7FEE1E6-A80C-DAA0-6469-DFCABE59C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7753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C16EB98-3D00-6E3B-7464-9936A1388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5824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F460FDD-AEEE-B5FB-3572-6A5872831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2542" y="2971800"/>
                <a:ext cx="0" cy="4572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230D0933-8052-DF9B-446F-049BEC57E4A8}"/>
                  </a:ext>
                </a:extLst>
              </p:cNvPr>
              <p:cNvCxnSpPr>
                <a:cxnSpLocks/>
                <a:stCxn id="44" idx="1"/>
              </p:cNvCxnSpPr>
              <p:nvPr/>
            </p:nvCxnSpPr>
            <p:spPr>
              <a:xfrm flipH="1">
                <a:off x="1461294" y="3200400"/>
                <a:ext cx="41104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5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D3976A18-7D5E-64AA-359E-8F2A3A85C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5928" y="3908121"/>
                <a:ext cx="329102" cy="308684"/>
              </a:xfrm>
              <a:prstGeom prst="rect">
                <a:avLst/>
              </a:prstGeom>
            </p:spPr>
          </p:pic>
          <p:pic>
            <p:nvPicPr>
              <p:cNvPr id="57" name="Picture 56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CEB207E8-0941-3E1B-FD33-3B9AEF2BC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8649" y="1660670"/>
                <a:ext cx="329102" cy="308684"/>
              </a:xfrm>
              <a:prstGeom prst="rect">
                <a:avLst/>
              </a:prstGeom>
            </p:spPr>
          </p:pic>
          <p:pic>
            <p:nvPicPr>
              <p:cNvPr id="58" name="Picture 57" descr="A black and white symbol&#10;&#10;AI-generated content may be incorrect.">
                <a:extLst>
                  <a:ext uri="{FF2B5EF4-FFF2-40B4-BE49-F238E27FC236}">
                    <a16:creationId xmlns:a16="http://schemas.microsoft.com/office/drawing/2014/main" id="{27D7EF91-3CA9-F222-29A0-4D88D37B7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8958" y="3894050"/>
                <a:ext cx="634242" cy="306029"/>
              </a:xfrm>
              <a:prstGeom prst="rect">
                <a:avLst/>
              </a:prstGeom>
            </p:spPr>
          </p:pic>
          <p:pic>
            <p:nvPicPr>
              <p:cNvPr id="59" name="Picture 58" descr="A black letter on a white background&#10;&#10;AI-generated content may be incorrect.">
                <a:extLst>
                  <a:ext uri="{FF2B5EF4-FFF2-40B4-BE49-F238E27FC236}">
                    <a16:creationId xmlns:a16="http://schemas.microsoft.com/office/drawing/2014/main" id="{D2324AAE-55FB-26C5-086B-0754FBD97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7747" y="3043182"/>
                <a:ext cx="165866" cy="292183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50372FF-7CC8-1B13-F9F7-D96DD8207653}"/>
                  </a:ext>
                </a:extLst>
              </p:cNvPr>
              <p:cNvSpPr txBox="1"/>
              <p:nvPr/>
            </p:nvSpPr>
            <p:spPr>
              <a:xfrm>
                <a:off x="3330942" y="2527374"/>
                <a:ext cx="20863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noProof="1">
                    <a:cs typeface="Arial" panose="020B0604020202020204" pitchFamily="34" charset="0"/>
                  </a:rPr>
                  <a:t>(220)</a:t>
                </a:r>
                <a:r>
                  <a:rPr lang="zh-CN" altLang="en-US" sz="2000" noProof="1">
                    <a:cs typeface="Arial" panose="020B0604020202020204" pitchFamily="34" charset="0"/>
                  </a:rPr>
                  <a:t> </a:t>
                </a:r>
                <a:r>
                  <a:rPr lang="en-US" altLang="zh-CN" sz="2000" noProof="1">
                    <a:cs typeface="Arial" panose="020B0604020202020204" pitchFamily="34" charset="0"/>
                  </a:rPr>
                  <a:t>planes</a:t>
                </a:r>
                <a:endParaRPr lang="en-GB" sz="2000" noProof="1"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3159F51-7148-B654-45FF-9F9BE3722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10" y="2118869"/>
              <a:ext cx="174901" cy="22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196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-DESY_template_new(1).pptx" id="{CF4EBC88-86BB-4181-906E-52480D209311}" vid="{CCBFB964-55EB-46D3-8DBA-8F41E6A144D2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752</TotalTime>
  <Words>1269</Words>
  <Application>Microsoft Macintosh PowerPoint</Application>
  <PresentationFormat>Widescreen</PresentationFormat>
  <Paragraphs>199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Wingdings</vt:lpstr>
      <vt:lpstr>XFEL_PowerPoint_16x9_v3_RW</vt:lpstr>
      <vt:lpstr>Polarisation control of  seeded stimulated emission</vt:lpstr>
      <vt:lpstr>Overview</vt:lpstr>
      <vt:lpstr>Self-amplified spontaneous emission (SASE)</vt:lpstr>
      <vt:lpstr>Background and motivation</vt:lpstr>
      <vt:lpstr>Seeded stimulated emission (SSE) and polarisation</vt:lpstr>
      <vt:lpstr>Experimental polarisation measurements</vt:lpstr>
      <vt:lpstr>Modelling approach for SSE</vt:lpstr>
      <vt:lpstr>XPR response and seed polarisation</vt:lpstr>
      <vt:lpstr>XPR (diamond crystal) transmissivity</vt:lpstr>
      <vt:lpstr>XPR (diamond crystal) transmissivity</vt:lpstr>
      <vt:lpstr>Seed polarisation as a function of θ</vt:lpstr>
      <vt:lpstr>Seed polarisation and spectrum agasint deviation from Bragg</vt:lpstr>
      <vt:lpstr>Seed polarisation as a function of θ</vt:lpstr>
      <vt:lpstr>Polarisation of seeded emission</vt:lpstr>
      <vt:lpstr>SSE polarisation – comparison with experiments</vt:lpstr>
      <vt:lpstr>Key equations of SSE (details in appendix)</vt:lpstr>
      <vt:lpstr>Different regimes in the medium (e.g. θ = 37.675°)</vt:lpstr>
      <vt:lpstr>Examining the linear regime</vt:lpstr>
      <vt:lpstr>Fluctuations of single-pulse polarisation</vt:lpstr>
      <vt:lpstr>Different regimes in the medium (e.g. θ = 37.675°)</vt:lpstr>
      <vt:lpstr>Conclusions</vt:lpstr>
      <vt:lpstr>Future work</vt:lpstr>
      <vt:lpstr>Future work</vt:lpstr>
      <vt:lpstr>Future work</vt:lpstr>
      <vt:lpstr>References</vt:lpstr>
      <vt:lpstr>Supplementary information</vt:lpstr>
      <vt:lpstr>Typical seed pulse profiles with different θ angles</vt:lpstr>
      <vt:lpstr>SSE profile far from Bragg (θ = 37.675°)</vt:lpstr>
      <vt:lpstr>SSE profile far from Bragg (θ = 37.675°)</vt:lpstr>
      <vt:lpstr>SSE profile near Bragg (θ = 37.649°)</vt:lpstr>
      <vt:lpstr>SSE profile near Bragg (θ = 37.649°)</vt:lpstr>
      <vt:lpstr>DoLP distributions</vt:lpstr>
      <vt:lpstr>Equations for the SSE</vt:lpstr>
      <vt:lpstr>XPR response</vt:lpstr>
      <vt:lpstr>Seed polarisation as a function of 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Haoran Ye</dc:creator>
  <cp:lastModifiedBy>Haoran Ye</cp:lastModifiedBy>
  <cp:revision>371</cp:revision>
  <dcterms:created xsi:type="dcterms:W3CDTF">2025-09-02T15:07:25Z</dcterms:created>
  <dcterms:modified xsi:type="dcterms:W3CDTF">2025-09-11T01:12:37Z</dcterms:modified>
</cp:coreProperties>
</file>