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63" r:id="rId3"/>
    <p:sldId id="293" r:id="rId4"/>
    <p:sldId id="268" r:id="rId5"/>
    <p:sldId id="269" r:id="rId6"/>
    <p:sldId id="272" r:id="rId7"/>
    <p:sldId id="270" r:id="rId8"/>
    <p:sldId id="271" r:id="rId9"/>
    <p:sldId id="275" r:id="rId10"/>
    <p:sldId id="279" r:id="rId11"/>
    <p:sldId id="280" r:id="rId12"/>
    <p:sldId id="282" r:id="rId13"/>
    <p:sldId id="303" r:id="rId14"/>
    <p:sldId id="283" r:id="rId15"/>
    <p:sldId id="284" r:id="rId16"/>
    <p:sldId id="285" r:id="rId17"/>
    <p:sldId id="286" r:id="rId18"/>
    <p:sldId id="287" r:id="rId19"/>
    <p:sldId id="324" r:id="rId20"/>
    <p:sldId id="291" r:id="rId21"/>
    <p:sldId id="292" r:id="rId22"/>
    <p:sldId id="288" r:id="rId23"/>
    <p:sldId id="294" r:id="rId24"/>
    <p:sldId id="295" r:id="rId25"/>
    <p:sldId id="305" r:id="rId26"/>
    <p:sldId id="308" r:id="rId27"/>
    <p:sldId id="297" r:id="rId28"/>
    <p:sldId id="298" r:id="rId29"/>
    <p:sldId id="299" r:id="rId30"/>
    <p:sldId id="302" r:id="rId31"/>
    <p:sldId id="304" r:id="rId32"/>
    <p:sldId id="309" r:id="rId33"/>
    <p:sldId id="315" r:id="rId34"/>
    <p:sldId id="326" r:id="rId35"/>
    <p:sldId id="327" r:id="rId36"/>
    <p:sldId id="328" r:id="rId37"/>
    <p:sldId id="307" r:id="rId38"/>
    <p:sldId id="335" r:id="rId39"/>
    <p:sldId id="337" r:id="rId40"/>
    <p:sldId id="262" r:id="rId41"/>
    <p:sldId id="338" r:id="rId42"/>
    <p:sldId id="336" r:id="rId43"/>
    <p:sldId id="342" r:id="rId44"/>
    <p:sldId id="296" r:id="rId45"/>
    <p:sldId id="314" r:id="rId46"/>
    <p:sldId id="330" r:id="rId47"/>
    <p:sldId id="331" r:id="rId48"/>
    <p:sldId id="332" r:id="rId49"/>
    <p:sldId id="333" r:id="rId50"/>
    <p:sldId id="339" r:id="rId51"/>
    <p:sldId id="340" r:id="rId52"/>
    <p:sldId id="334" r:id="rId53"/>
    <p:sldId id="341" r:id="rId54"/>
    <p:sldId id="313" r:id="rId55"/>
    <p:sldId id="311" r:id="rId56"/>
    <p:sldId id="343" r:id="rId57"/>
    <p:sldId id="344" r:id="rId58"/>
    <p:sldId id="345" r:id="rId59"/>
  </p:sldIdLst>
  <p:sldSz cx="12192000" cy="6858000"/>
  <p:notesSz cx="6858000" cy="9144000"/>
  <p:defaultTextStyle>
    <a:defPPr>
      <a:defRPr lang="ja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41"/>
    <p:restoredTop sz="95507"/>
  </p:normalViewPr>
  <p:slideViewPr>
    <p:cSldViewPr snapToGrid="0">
      <p:cViewPr varScale="1">
        <p:scale>
          <a:sx n="107" d="100"/>
          <a:sy n="107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SE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7C35A-2718-574D-B48C-7A8B0B6C9850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SE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SE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5DE4C-F659-684F-BFBA-C621EFBF2C43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78890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5DE4C-F659-684F-BFBA-C621EFBF2C43}" type="slidenum">
              <a:rPr kumimoji="1" lang="ja-SE" altLang="en-US" smtClean="0"/>
              <a:t>2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91708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6A014-C25A-A8C9-84C3-838B86484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2C16AC-9146-0230-A4DC-23957D7A5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89A51B-8D19-D9DE-1141-18DCBE36A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F278A6-8A28-32D0-7AAB-91FBDEFD4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5DE4C-F659-684F-BFBA-C621EFBF2C43}" type="slidenum">
              <a:rPr kumimoji="1" lang="ja-SE" altLang="en-US" smtClean="0"/>
              <a:t>3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775287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9ADCD-F4C8-AB22-B030-D1EC1C9A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764D9B-A4B7-BF77-7899-15706703F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C36620-AE49-BBD0-B89E-BBB69A42A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9F5874-5C39-3F56-1BED-7910920CB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5DE4C-F659-684F-BFBA-C621EFBF2C43}" type="slidenum">
              <a:rPr kumimoji="1" lang="ja-SE" altLang="en-US" smtClean="0"/>
              <a:t>23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54055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F6CC1-4189-D928-690E-A2C719FF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B80511D-FED6-7EB4-ED6F-00EB4C97B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C7BF3A-3DF0-18C7-C3BB-9C2AE8955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C00BF7-443B-CC88-CC3D-FE4DD0A87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5DE4C-F659-684F-BFBA-C621EFBF2C43}" type="slidenum">
              <a:rPr kumimoji="1" lang="ja-SE" altLang="en-US" smtClean="0"/>
              <a:t>44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0347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FE2F1-D591-02F6-8143-29A63A248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BC55D5-F73A-D9BF-A4A0-4F5A3A292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F0CB873-D9E3-019C-0239-DD6C08CE4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SE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2341A2-5BDF-B241-8290-8E96A016C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5DE4C-F659-684F-BFBA-C621EFBF2C43}" type="slidenum">
              <a:rPr kumimoji="1" lang="ja-SE" altLang="en-US" smtClean="0"/>
              <a:t>54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38642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4CA2DC-3953-7207-CE26-216C62F5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DBCE11-61FE-DB02-2B7B-5FCD83499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7FFC23-3540-4BDF-1E7E-DE74A7AE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D859D0-3744-5F08-37F6-5F7D7F13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CA16CF-EEAA-2863-2EB3-B16FD680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68966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13CF3F-AC58-602F-C464-B4A678B1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8A35D6-8B14-AEC3-3679-E1177BB70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C91D62-3110-D5CD-29DE-F9FD5195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056C45-4570-E504-37D5-557D8012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EADC9B-6F3A-08B5-44DF-3E889D95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10815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4D6BB67-A554-1CE1-C7D9-95BA71BA4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7AE535-AC32-1C00-D6DE-9524DBE0A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227036-822F-DD95-FBF7-F96AB7D9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7C5873-2880-6506-919A-33EB590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8B93F6-D6F3-9131-DBCB-2BFC0D49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43881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406319-E6CE-4553-4E82-E4F6732C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B99F7F-E4B0-98FD-BD49-6678617BF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FD6866-806D-90A5-4D14-A07C496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B4A555-4A45-39EF-6926-71960941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5CEC6C-BBF0-FE36-0BEF-ADC569E9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78144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642C1-DE95-198C-39DB-747621BD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CB3BDF-2A9B-DC46-A899-64D97258A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54FE4C-AC86-A85F-9E44-B691EC07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C286A5-CC49-E540-E3B7-A0BC3E91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06DFB3-C7A1-3677-109D-BCA70B73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4913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25C3C6-01E1-502E-5EB2-814514CA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CACD13-1205-318A-EB72-CDC8B9F11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DF0683-FA5D-9773-6352-D115AACC4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2F97082-8BD6-7BAC-17D2-22DFCE80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BEFCF0-297E-F864-2FC2-7FFB0CBA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BA5FFB6-6B7B-352F-A495-EFB24A5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51412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711089-030E-551F-9B30-E75F36AC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677908-CCEF-FDA4-042B-3665D833A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248892-477D-17F7-5283-D0E7D6E7A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DD08258-2C4A-1EDD-0C8A-64A6873AE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BC699F-807C-6A1F-C130-BC335D366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D7969E0-A4EB-D3C8-966F-1174C6EF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B461DDF-2610-8B87-2280-173A19E4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FC3CDE0-F6C4-60A8-E48E-6A43755A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64304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7D10E-16F2-F09E-77FB-B096A43D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FC25F68-8B18-EB90-CD3A-48B18013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C7E60AD-F60B-9960-6167-A1A55BCA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4E47488-7F71-53AD-8CFA-42CACE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305906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76B31F9-D2D1-2987-45B4-8808B521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F9FF79E-411A-4B08-E835-B7E3977C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26D5C2-0618-A3AC-9E90-BE5C359A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169691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BBC06-9263-C135-151B-237DF2AE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1BD488-E101-F49A-E4FD-6AED3CC52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395054-DB1F-8481-39F4-C591A13D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53AD35-1F9C-91B5-0344-EE905193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5ED2B9-8836-DADA-C2D6-129BEB85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F9D937-32B3-42CF-A4F6-86B9DCA8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420893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46B70-4E56-F31E-1C80-4CE3DA8B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0FCA2C5-1B94-62E8-3F36-94FB9E8B3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SE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1D0718-0C59-6623-A57B-A0D06ACF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689F3F-CF64-94D3-E5D6-F2F8B55E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8E1D16-CD4F-152B-E582-691C0E48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SE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77D433-7934-83A2-E8E0-246F556E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25317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AF23EFD-7666-5E9F-3097-77561EBB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SE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13FAA35-EB29-A2F6-B8F3-87ECBD548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SE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C5B747-2FBD-60B6-D731-679EF5278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16E42-78EC-E04C-8E0D-7D86D011F778}" type="datetimeFigureOut">
              <a:rPr kumimoji="1" lang="ja-SE" altLang="en-US" smtClean="0"/>
              <a:t>2025-08-07</a:t>
            </a:fld>
            <a:endParaRPr kumimoji="1" lang="ja-SE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135D1D-72AD-0541-90C0-B35DF64E4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SE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87AA2E-57CE-0713-3440-4589EED8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0323E2-FCBD-294B-A7B6-37E825E91542}" type="slidenum">
              <a:rPr kumimoji="1" lang="ja-SE" altLang="en-US" smtClean="0"/>
              <a:t>‹#›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88519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11" Type="http://schemas.openxmlformats.org/officeDocument/2006/relationships/image" Target="../media/image96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gif"/><Relationship Id="rId5" Type="http://schemas.openxmlformats.org/officeDocument/2006/relationships/image" Target="../media/image133.gif"/><Relationship Id="rId4" Type="http://schemas.openxmlformats.org/officeDocument/2006/relationships/image" Target="../media/image1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35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4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75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0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90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png"/><Relationship Id="rId11" Type="http://schemas.openxmlformats.org/officeDocument/2006/relationships/image" Target="../media/image198.png"/><Relationship Id="rId5" Type="http://schemas.openxmlformats.org/officeDocument/2006/relationships/image" Target="../media/image193.png"/><Relationship Id="rId15" Type="http://schemas.openxmlformats.org/officeDocument/2006/relationships/image" Target="../media/image202.png"/><Relationship Id="rId10" Type="http://schemas.openxmlformats.org/officeDocument/2006/relationships/image" Target="../media/image167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3" Type="http://schemas.openxmlformats.org/officeDocument/2006/relationships/image" Target="../media/image199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" Type="http://schemas.openxmlformats.org/officeDocument/2006/relationships/image" Target="../media/image218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8.png"/><Relationship Id="rId18" Type="http://schemas.openxmlformats.org/officeDocument/2006/relationships/image" Target="../media/image243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" Type="http://schemas.openxmlformats.org/officeDocument/2006/relationships/image" Target="../media/image222.png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6.png"/><Relationship Id="rId11" Type="http://schemas.openxmlformats.org/officeDocument/2006/relationships/image" Target="../media/image236.png"/><Relationship Id="rId5" Type="http://schemas.openxmlformats.org/officeDocument/2006/relationships/image" Target="../media/image225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47.png"/><Relationship Id="rId18" Type="http://schemas.openxmlformats.org/officeDocument/2006/relationships/image" Target="../media/image252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46.png"/><Relationship Id="rId17" Type="http://schemas.openxmlformats.org/officeDocument/2006/relationships/image" Target="../media/image251.png"/><Relationship Id="rId2" Type="http://schemas.openxmlformats.org/officeDocument/2006/relationships/image" Target="../media/image222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6.png"/><Relationship Id="rId11" Type="http://schemas.openxmlformats.org/officeDocument/2006/relationships/image" Target="../media/image245.png"/><Relationship Id="rId5" Type="http://schemas.openxmlformats.org/officeDocument/2006/relationships/image" Target="../media/image225.png"/><Relationship Id="rId15" Type="http://schemas.openxmlformats.org/officeDocument/2006/relationships/image" Target="../media/image249.png"/><Relationship Id="rId10" Type="http://schemas.openxmlformats.org/officeDocument/2006/relationships/image" Target="../media/image244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3.png"/><Relationship Id="rId11" Type="http://schemas.openxmlformats.org/officeDocument/2006/relationships/image" Target="../media/image259.emf"/><Relationship Id="rId5" Type="http://schemas.openxmlformats.org/officeDocument/2006/relationships/image" Target="../media/image272.png"/><Relationship Id="rId10" Type="http://schemas.openxmlformats.org/officeDocument/2006/relationships/image" Target="../media/image277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8.png"/><Relationship Id="rId7" Type="http://schemas.openxmlformats.org/officeDocument/2006/relationships/image" Target="../media/image287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5" Type="http://schemas.openxmlformats.org/officeDocument/2006/relationships/image" Target="../media/image279.emf"/><Relationship Id="rId4" Type="http://schemas.openxmlformats.org/officeDocument/2006/relationships/image" Target="../media/image2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emf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8.png"/><Relationship Id="rId4" Type="http://schemas.openxmlformats.org/officeDocument/2006/relationships/image" Target="../media/image24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11.png"/><Relationship Id="rId7" Type="http://schemas.openxmlformats.org/officeDocument/2006/relationships/image" Target="../media/image810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11" Type="http://schemas.openxmlformats.org/officeDocument/2006/relationships/image" Target="../media/image1210.png"/><Relationship Id="rId5" Type="http://schemas.openxmlformats.org/officeDocument/2006/relationships/image" Target="../media/image610.png"/><Relationship Id="rId10" Type="http://schemas.openxmlformats.org/officeDocument/2006/relationships/image" Target="../media/image118.png"/><Relationship Id="rId4" Type="http://schemas.openxmlformats.org/officeDocument/2006/relationships/image" Target="../media/image510.png"/><Relationship Id="rId9" Type="http://schemas.openxmlformats.org/officeDocument/2006/relationships/image" Target="../media/image10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2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2210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10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0.png"/><Relationship Id="rId3" Type="http://schemas.openxmlformats.org/officeDocument/2006/relationships/image" Target="../media/image3020.png"/><Relationship Id="rId7" Type="http://schemas.openxmlformats.org/officeDocument/2006/relationships/image" Target="../media/image3110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10.png"/><Relationship Id="rId5" Type="http://schemas.openxmlformats.org/officeDocument/2006/relationships/image" Target="../media/image2910.png"/><Relationship Id="rId4" Type="http://schemas.openxmlformats.org/officeDocument/2006/relationships/image" Target="../media/image2810.png"/><Relationship Id="rId9" Type="http://schemas.openxmlformats.org/officeDocument/2006/relationships/image" Target="../media/image33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3040.png"/><Relationship Id="rId7" Type="http://schemas.openxmlformats.org/officeDocument/2006/relationships/image" Target="../media/image308.png"/><Relationship Id="rId12" Type="http://schemas.openxmlformats.org/officeDocument/2006/relationships/image" Target="../media/image313.png"/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7.png"/><Relationship Id="rId11" Type="http://schemas.openxmlformats.org/officeDocument/2006/relationships/image" Target="../media/image312.png"/><Relationship Id="rId5" Type="http://schemas.openxmlformats.org/officeDocument/2006/relationships/image" Target="../media/image3060.png"/><Relationship Id="rId10" Type="http://schemas.openxmlformats.org/officeDocument/2006/relationships/image" Target="../media/image311.png"/><Relationship Id="rId4" Type="http://schemas.openxmlformats.org/officeDocument/2006/relationships/image" Target="../media/image3050.png"/><Relationship Id="rId9" Type="http://schemas.openxmlformats.org/officeDocument/2006/relationships/image" Target="../media/image3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6.png"/><Relationship Id="rId11" Type="http://schemas.openxmlformats.org/officeDocument/2006/relationships/image" Target="../media/image331.png"/><Relationship Id="rId5" Type="http://schemas.openxmlformats.org/officeDocument/2006/relationships/image" Target="../media/image325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6.png"/><Relationship Id="rId11" Type="http://schemas.openxmlformats.org/officeDocument/2006/relationships/image" Target="../media/image341.png"/><Relationship Id="rId5" Type="http://schemas.openxmlformats.org/officeDocument/2006/relationships/image" Target="../media/image335.png"/><Relationship Id="rId10" Type="http://schemas.openxmlformats.org/officeDocument/2006/relationships/image" Target="../media/image340.png"/><Relationship Id="rId4" Type="http://schemas.openxmlformats.org/officeDocument/2006/relationships/image" Target="../media/image334.png"/><Relationship Id="rId9" Type="http://schemas.openxmlformats.org/officeDocument/2006/relationships/image" Target="../media/image3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emf"/><Relationship Id="rId3" Type="http://schemas.openxmlformats.org/officeDocument/2006/relationships/image" Target="../media/image342.png"/><Relationship Id="rId7" Type="http://schemas.openxmlformats.org/officeDocument/2006/relationships/image" Target="../media/image356.png"/><Relationship Id="rId12" Type="http://schemas.openxmlformats.org/officeDocument/2006/relationships/image" Target="../media/image36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6.png"/><Relationship Id="rId11" Type="http://schemas.openxmlformats.org/officeDocument/2006/relationships/image" Target="../media/image360.png"/><Relationship Id="rId5" Type="http://schemas.openxmlformats.org/officeDocument/2006/relationships/image" Target="../media/image345.png"/><Relationship Id="rId10" Type="http://schemas.openxmlformats.org/officeDocument/2006/relationships/image" Target="../media/image359.png"/><Relationship Id="rId4" Type="http://schemas.openxmlformats.org/officeDocument/2006/relationships/image" Target="../media/image343.png"/><Relationship Id="rId9" Type="http://schemas.openxmlformats.org/officeDocument/2006/relationships/image" Target="../media/image3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2.png"/><Relationship Id="rId7" Type="http://schemas.openxmlformats.org/officeDocument/2006/relationships/image" Target="../media/image365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4.png"/><Relationship Id="rId5" Type="http://schemas.openxmlformats.org/officeDocument/2006/relationships/image" Target="../media/image3630.png"/><Relationship Id="rId4" Type="http://schemas.openxmlformats.org/officeDocument/2006/relationships/image" Target="../media/image363.png"/><Relationship Id="rId9" Type="http://schemas.openxmlformats.org/officeDocument/2006/relationships/image" Target="../media/image3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3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4.png"/><Relationship Id="rId3" Type="http://schemas.openxmlformats.org/officeDocument/2006/relationships/image" Target="../media/image374.png"/><Relationship Id="rId7" Type="http://schemas.openxmlformats.org/officeDocument/2006/relationships/image" Target="../media/image378.png"/><Relationship Id="rId12" Type="http://schemas.openxmlformats.org/officeDocument/2006/relationships/image" Target="../media/image383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7.png"/><Relationship Id="rId11" Type="http://schemas.openxmlformats.org/officeDocument/2006/relationships/image" Target="../media/image382.png"/><Relationship Id="rId5" Type="http://schemas.openxmlformats.org/officeDocument/2006/relationships/image" Target="../media/image376.png"/><Relationship Id="rId10" Type="http://schemas.openxmlformats.org/officeDocument/2006/relationships/image" Target="../media/image381.png"/><Relationship Id="rId4" Type="http://schemas.openxmlformats.org/officeDocument/2006/relationships/image" Target="../media/image375.png"/><Relationship Id="rId9" Type="http://schemas.openxmlformats.org/officeDocument/2006/relationships/image" Target="../media/image380.png"/><Relationship Id="rId14" Type="http://schemas.openxmlformats.org/officeDocument/2006/relationships/image" Target="../media/image3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g"/><Relationship Id="rId7" Type="http://schemas.openxmlformats.org/officeDocument/2006/relationships/image" Target="../media/image389.png"/><Relationship Id="rId2" Type="http://schemas.openxmlformats.org/officeDocument/2006/relationships/image" Target="../media/image3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8.emf"/><Relationship Id="rId5" Type="http://schemas.openxmlformats.org/officeDocument/2006/relationships/image" Target="../media/image387.png"/><Relationship Id="rId4" Type="http://schemas.openxmlformats.org/officeDocument/2006/relationships/image" Target="../media/image38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13" Type="http://schemas.openxmlformats.org/officeDocument/2006/relationships/image" Target="../media/image401.png"/><Relationship Id="rId18" Type="http://schemas.openxmlformats.org/officeDocument/2006/relationships/image" Target="../media/image406.png"/><Relationship Id="rId26" Type="http://schemas.openxmlformats.org/officeDocument/2006/relationships/image" Target="../media/image415.png"/><Relationship Id="rId3" Type="http://schemas.openxmlformats.org/officeDocument/2006/relationships/image" Target="../media/image391.png"/><Relationship Id="rId21" Type="http://schemas.openxmlformats.org/officeDocument/2006/relationships/image" Target="../media/image409.png"/><Relationship Id="rId7" Type="http://schemas.openxmlformats.org/officeDocument/2006/relationships/image" Target="../media/image395.png"/><Relationship Id="rId12" Type="http://schemas.openxmlformats.org/officeDocument/2006/relationships/image" Target="../media/image400.png"/><Relationship Id="rId17" Type="http://schemas.openxmlformats.org/officeDocument/2006/relationships/image" Target="../media/image405.png"/><Relationship Id="rId25" Type="http://schemas.openxmlformats.org/officeDocument/2006/relationships/image" Target="../media/image414.png"/><Relationship Id="rId2" Type="http://schemas.openxmlformats.org/officeDocument/2006/relationships/image" Target="../media/image390.png"/><Relationship Id="rId16" Type="http://schemas.openxmlformats.org/officeDocument/2006/relationships/image" Target="../media/image404.png"/><Relationship Id="rId20" Type="http://schemas.openxmlformats.org/officeDocument/2006/relationships/image" Target="../media/image408.png"/><Relationship Id="rId29" Type="http://schemas.openxmlformats.org/officeDocument/2006/relationships/image" Target="../media/image3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4.png"/><Relationship Id="rId11" Type="http://schemas.openxmlformats.org/officeDocument/2006/relationships/image" Target="../media/image399.png"/><Relationship Id="rId24" Type="http://schemas.openxmlformats.org/officeDocument/2006/relationships/image" Target="../media/image413.png"/><Relationship Id="rId5" Type="http://schemas.openxmlformats.org/officeDocument/2006/relationships/image" Target="../media/image393.png"/><Relationship Id="rId15" Type="http://schemas.openxmlformats.org/officeDocument/2006/relationships/image" Target="../media/image403.png"/><Relationship Id="rId23" Type="http://schemas.openxmlformats.org/officeDocument/2006/relationships/image" Target="../media/image412.png"/><Relationship Id="rId28" Type="http://schemas.openxmlformats.org/officeDocument/2006/relationships/image" Target="../media/image417.png"/><Relationship Id="rId10" Type="http://schemas.openxmlformats.org/officeDocument/2006/relationships/image" Target="../media/image398.png"/><Relationship Id="rId19" Type="http://schemas.openxmlformats.org/officeDocument/2006/relationships/image" Target="../media/image407.png"/><Relationship Id="rId4" Type="http://schemas.openxmlformats.org/officeDocument/2006/relationships/image" Target="../media/image392.png"/><Relationship Id="rId9" Type="http://schemas.openxmlformats.org/officeDocument/2006/relationships/image" Target="../media/image397.png"/><Relationship Id="rId14" Type="http://schemas.openxmlformats.org/officeDocument/2006/relationships/image" Target="../media/image402.png"/><Relationship Id="rId22" Type="http://schemas.openxmlformats.org/officeDocument/2006/relationships/image" Target="../media/image410.png"/><Relationship Id="rId27" Type="http://schemas.openxmlformats.org/officeDocument/2006/relationships/image" Target="../media/image416.png"/><Relationship Id="rId30" Type="http://schemas.openxmlformats.org/officeDocument/2006/relationships/image" Target="../media/image41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0BA77-681A-08C5-78FB-3245532CE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12" y="1111098"/>
            <a:ext cx="10976975" cy="2387600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RF Technology for fundamental physics</a:t>
            </a:r>
            <a:br>
              <a:rPr kumimoji="1" lang="en-US" altLang="ja-SE" dirty="0"/>
            </a:br>
            <a:r>
              <a:rPr kumimoji="1" lang="en-US" altLang="ja-SE" dirty="0"/>
              <a:t>Lecture slides</a:t>
            </a:r>
            <a:br>
              <a:rPr kumimoji="1" lang="en-US" altLang="ja-SE" dirty="0"/>
            </a:br>
            <a:r>
              <a:rPr kumimoji="1" lang="en-US" altLang="ja-SE" dirty="0"/>
              <a:t>Part 1 : RF in free space</a:t>
            </a:r>
            <a:endParaRPr kumimoji="1" lang="ja-SE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1EF154-E0C9-731A-7C7E-84DBAE6B3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SE" dirty="0"/>
              <a:t>Akira Miyazaki</a:t>
            </a:r>
            <a:endParaRPr kumimoji="1" lang="ja-SE" altLang="en-US" dirty="0"/>
          </a:p>
        </p:txBody>
      </p:sp>
    </p:spTree>
    <p:extLst>
      <p:ext uri="{BB962C8B-B14F-4D97-AF65-F5344CB8AC3E}">
        <p14:creationId xmlns:p14="http://schemas.microsoft.com/office/powerpoint/2010/main" val="168368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A9727-DE72-2E49-56A5-1B073ABE7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538B49-E9DB-0178-79C4-A69940AF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41"/>
            <a:ext cx="10515600" cy="944481"/>
          </a:xfrm>
        </p:spPr>
        <p:txBody>
          <a:bodyPr/>
          <a:lstStyle/>
          <a:p>
            <a:r>
              <a:rPr kumimoji="1" lang="en-US" altLang="ja-SE" dirty="0"/>
              <a:t>Gaussian beam solution 2/3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9DCF056-60C6-F25F-3171-2D27F9B851C0}"/>
                  </a:ext>
                </a:extLst>
              </p:cNvPr>
              <p:cNvSpPr txBox="1"/>
              <p:nvPr/>
            </p:nvSpPr>
            <p:spPr>
              <a:xfrm>
                <a:off x="838200" y="1080097"/>
                <a:ext cx="3617875" cy="896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9DCF056-60C6-F25F-3171-2D27F9B85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80097"/>
                <a:ext cx="3617875" cy="89659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529CF91-72B3-25CE-F8D7-3CA080BF6245}"/>
                  </a:ext>
                </a:extLst>
              </p:cNvPr>
              <p:cNvSpPr txBox="1"/>
              <p:nvPr/>
            </p:nvSpPr>
            <p:spPr>
              <a:xfrm>
                <a:off x="6198322" y="1187009"/>
                <a:ext cx="5396879" cy="720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SE" altLang="en-US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529CF91-72B3-25CE-F8D7-3CA080BF6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22" y="1187009"/>
                <a:ext cx="5396879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4CF30-3E51-BA8A-99D2-AF85034C17D2}"/>
              </a:ext>
            </a:extLst>
          </p:cNvPr>
          <p:cNvSpPr txBox="1"/>
          <p:nvPr/>
        </p:nvSpPr>
        <p:spPr>
          <a:xfrm>
            <a:off x="506790" y="2081453"/>
            <a:ext cx="582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This equation has </a:t>
            </a:r>
            <a:r>
              <a:rPr kumimoji="1" lang="en-US" altLang="ja-SE" sz="2400" b="1" dirty="0">
                <a:solidFill>
                  <a:srgbClr val="FF0000"/>
                </a:solidFill>
              </a:rPr>
              <a:t>a</a:t>
            </a:r>
            <a:r>
              <a:rPr kumimoji="1" lang="en-US" altLang="ja-SE" sz="2400" dirty="0"/>
              <a:t> solution of this shape: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C86BD8D-6DC5-B564-5D06-F01E685BC5F9}"/>
                  </a:ext>
                </a:extLst>
              </p:cNvPr>
              <p:cNvSpPr txBox="1"/>
              <p:nvPr/>
            </p:nvSpPr>
            <p:spPr>
              <a:xfrm>
                <a:off x="2201002" y="2518602"/>
                <a:ext cx="6554331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1C86BD8D-6DC5-B564-5D06-F01E685BC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002" y="2518602"/>
                <a:ext cx="6554331" cy="855812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8E83D4-104D-AE56-D4EA-4FBA022E09DE}"/>
              </a:ext>
            </a:extLst>
          </p:cNvPr>
          <p:cNvSpPr txBox="1"/>
          <p:nvPr/>
        </p:nvSpPr>
        <p:spPr>
          <a:xfrm>
            <a:off x="506790" y="3143581"/>
            <a:ext cx="102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u="sng" dirty="0"/>
              <a:t>Proof</a:t>
            </a:r>
            <a:endParaRPr kumimoji="1" lang="ja-SE" altLang="en-US" sz="24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1778080-455C-A632-5865-DE13B2BF42B2}"/>
                  </a:ext>
                </a:extLst>
              </p:cNvPr>
              <p:cNvSpPr txBox="1"/>
              <p:nvPr/>
            </p:nvSpPr>
            <p:spPr>
              <a:xfrm>
                <a:off x="1017429" y="3785981"/>
                <a:ext cx="3278721" cy="856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𝑖𝑘𝑥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1778080-455C-A632-5865-DE13B2BF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29" y="3785981"/>
                <a:ext cx="3278721" cy="856838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8722758-C2B0-D4F5-C283-4433709D2DB0}"/>
                  </a:ext>
                </a:extLst>
              </p:cNvPr>
              <p:cNvSpPr txBox="1"/>
              <p:nvPr/>
            </p:nvSpPr>
            <p:spPr>
              <a:xfrm>
                <a:off x="5045142" y="3751548"/>
                <a:ext cx="4639967" cy="92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8722758-C2B0-D4F5-C283-4433709D2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142" y="3751548"/>
                <a:ext cx="4639967" cy="925703"/>
              </a:xfrm>
              <a:prstGeom prst="rect">
                <a:avLst/>
              </a:prstGeom>
              <a:blipFill>
                <a:blip r:embed="rId6"/>
                <a:stretch>
                  <a:fillRect r="-273" b="-270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078471AB-249E-5DC5-705E-F08265AFC9BA}"/>
              </a:ext>
            </a:extLst>
          </p:cNvPr>
          <p:cNvCxnSpPr>
            <a:cxnSpLocks/>
          </p:cNvCxnSpPr>
          <p:nvPr/>
        </p:nvCxnSpPr>
        <p:spPr>
          <a:xfrm flipH="1">
            <a:off x="4572000" y="1547171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24776A-34B3-9AEC-9CEF-67C858905101}"/>
              </a:ext>
            </a:extLst>
          </p:cNvPr>
          <p:cNvSpPr txBox="1"/>
          <p:nvPr/>
        </p:nvSpPr>
        <p:spPr>
          <a:xfrm>
            <a:off x="6719776" y="1915136"/>
            <a:ext cx="43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Time dependent 2D Schrödinger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43C3348-EADF-A213-4E2F-88CBB2BBE6B2}"/>
                  </a:ext>
                </a:extLst>
              </p:cNvPr>
              <p:cNvSpPr txBox="1"/>
              <p:nvPr/>
            </p:nvSpPr>
            <p:spPr>
              <a:xfrm>
                <a:off x="1147842" y="5777903"/>
                <a:ext cx="6107981" cy="91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43C3348-EADF-A213-4E2F-88CBB2BBE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842" y="5777903"/>
                <a:ext cx="6107981" cy="914225"/>
              </a:xfrm>
              <a:prstGeom prst="rect">
                <a:avLst/>
              </a:prstGeom>
              <a:blipFill>
                <a:blip r:embed="rId7"/>
                <a:stretch>
                  <a:fillRect l="-830" r="-622" b="-547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69F1D1A-56E1-3135-E2EE-D458B0C819E4}"/>
                  </a:ext>
                </a:extLst>
              </p:cNvPr>
              <p:cNvSpPr txBox="1"/>
              <p:nvPr/>
            </p:nvSpPr>
            <p:spPr>
              <a:xfrm>
                <a:off x="1017429" y="4731775"/>
                <a:ext cx="3278721" cy="857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𝑖𝑘𝑦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69F1D1A-56E1-3135-E2EE-D458B0C81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29" y="4731775"/>
                <a:ext cx="3278721" cy="857735"/>
              </a:xfrm>
              <a:prstGeom prst="rect">
                <a:avLst/>
              </a:prstGeom>
              <a:blipFill>
                <a:blip r:embed="rId8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41D6F59-5D53-0462-497C-B8E09FF58BB0}"/>
                  </a:ext>
                </a:extLst>
              </p:cNvPr>
              <p:cNvSpPr txBox="1"/>
              <p:nvPr/>
            </p:nvSpPr>
            <p:spPr>
              <a:xfrm>
                <a:off x="5045142" y="4729077"/>
                <a:ext cx="4639967" cy="92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41D6F59-5D53-0462-497C-B8E09FF58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142" y="4729077"/>
                <a:ext cx="4639967" cy="925703"/>
              </a:xfrm>
              <a:prstGeom prst="rect">
                <a:avLst/>
              </a:prstGeom>
              <a:blipFill>
                <a:blip r:embed="rId9"/>
                <a:stretch>
                  <a:fillRect r="-273" b="-270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左中かっこ 33">
            <a:extLst>
              <a:ext uri="{FF2B5EF4-FFF2-40B4-BE49-F238E27FC236}">
                <a16:creationId xmlns:a16="http://schemas.microsoft.com/office/drawing/2014/main" id="{ED380C64-4D9D-3A9B-1014-EF432BDE32F3}"/>
              </a:ext>
            </a:extLst>
          </p:cNvPr>
          <p:cNvSpPr/>
          <p:nvPr/>
        </p:nvSpPr>
        <p:spPr>
          <a:xfrm>
            <a:off x="641971" y="3767615"/>
            <a:ext cx="375458" cy="292451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1600"/>
          </a:p>
        </p:txBody>
      </p:sp>
      <p:sp>
        <p:nvSpPr>
          <p:cNvPr id="36" name="左中かっこ 35">
            <a:extLst>
              <a:ext uri="{FF2B5EF4-FFF2-40B4-BE49-F238E27FC236}">
                <a16:creationId xmlns:a16="http://schemas.microsoft.com/office/drawing/2014/main" id="{B4E9F383-673C-1F35-5C1D-7CEE2E30C18D}"/>
              </a:ext>
            </a:extLst>
          </p:cNvPr>
          <p:cNvSpPr/>
          <p:nvPr/>
        </p:nvSpPr>
        <p:spPr>
          <a:xfrm>
            <a:off x="4691294" y="3786887"/>
            <a:ext cx="375458" cy="186789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160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AD76982-2E8C-389B-FEC7-9B21EF5FD38E}"/>
              </a:ext>
            </a:extLst>
          </p:cNvPr>
          <p:cNvCxnSpPr>
            <a:cxnSpLocks/>
          </p:cNvCxnSpPr>
          <p:nvPr/>
        </p:nvCxnSpPr>
        <p:spPr>
          <a:xfrm flipH="1" flipV="1">
            <a:off x="8502732" y="1337694"/>
            <a:ext cx="641268" cy="3934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36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79DFA-AC99-7945-CCB1-96510FCDD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D1A351-CAE8-DDE3-CD26-686BDF79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41"/>
            <a:ext cx="10515600" cy="944481"/>
          </a:xfrm>
        </p:spPr>
        <p:txBody>
          <a:bodyPr/>
          <a:lstStyle/>
          <a:p>
            <a:r>
              <a:rPr kumimoji="1" lang="en-US" altLang="ja-SE" dirty="0"/>
              <a:t>Gaussian beam solution 3/3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92F543D-849F-BB97-DBBD-6476DB731714}"/>
                  </a:ext>
                </a:extLst>
              </p:cNvPr>
              <p:cNvSpPr txBox="1"/>
              <p:nvPr/>
            </p:nvSpPr>
            <p:spPr>
              <a:xfrm>
                <a:off x="4147003" y="875128"/>
                <a:ext cx="4068741" cy="896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E92F543D-849F-BB97-DBBD-6476DB731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03" y="875128"/>
                <a:ext cx="4068741" cy="896592"/>
              </a:xfrm>
              <a:prstGeom prst="rect">
                <a:avLst/>
              </a:prstGeom>
              <a:blipFill>
                <a:blip r:embed="rId2"/>
                <a:stretch>
                  <a:fillRect b="-5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AE6DD0E-1059-569B-C521-D6A961FF0880}"/>
                  </a:ext>
                </a:extLst>
              </p:cNvPr>
              <p:cNvSpPr txBox="1"/>
              <p:nvPr/>
            </p:nvSpPr>
            <p:spPr>
              <a:xfrm>
                <a:off x="306887" y="1898944"/>
                <a:ext cx="11176552" cy="92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AE6DD0E-1059-569B-C521-D6A961FF0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87" y="1898944"/>
                <a:ext cx="11176552" cy="925703"/>
              </a:xfrm>
              <a:prstGeom prst="rect">
                <a:avLst/>
              </a:prstGeom>
              <a:blipFill>
                <a:blip r:embed="rId3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BFD9D94-31C2-1BEE-E70B-9CB6896E6770}"/>
                  </a:ext>
                </a:extLst>
              </p:cNvPr>
              <p:cNvSpPr txBox="1"/>
              <p:nvPr/>
            </p:nvSpPr>
            <p:spPr>
              <a:xfrm>
                <a:off x="2402881" y="3021417"/>
                <a:ext cx="6448303" cy="92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BFD9D94-31C2-1BEE-E70B-9CB6896E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881" y="3021417"/>
                <a:ext cx="6448303" cy="925703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19B893D-2D6A-4D31-21C5-54F7D0787C1F}"/>
              </a:ext>
            </a:extLst>
          </p:cNvPr>
          <p:cNvCxnSpPr>
            <a:cxnSpLocks/>
          </p:cNvCxnSpPr>
          <p:nvPr/>
        </p:nvCxnSpPr>
        <p:spPr>
          <a:xfrm>
            <a:off x="573415" y="4947732"/>
            <a:ext cx="9737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左中かっこ 22">
            <a:extLst>
              <a:ext uri="{FF2B5EF4-FFF2-40B4-BE49-F238E27FC236}">
                <a16:creationId xmlns:a16="http://schemas.microsoft.com/office/drawing/2014/main" id="{182CAD3F-1AF6-E0BA-A9C0-AB35D6CEABA9}"/>
              </a:ext>
            </a:extLst>
          </p:cNvPr>
          <p:cNvSpPr/>
          <p:nvPr/>
        </p:nvSpPr>
        <p:spPr>
          <a:xfrm>
            <a:off x="4316480" y="4262318"/>
            <a:ext cx="375458" cy="14499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82F9179-AD75-FA64-A666-1C7879F987D7}"/>
                  </a:ext>
                </a:extLst>
              </p:cNvPr>
              <p:cNvSpPr txBox="1"/>
              <p:nvPr/>
            </p:nvSpPr>
            <p:spPr>
              <a:xfrm>
                <a:off x="4617505" y="4925126"/>
                <a:ext cx="2683282" cy="843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82F9179-AD75-FA64-A666-1C7879F9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505" y="4925126"/>
                <a:ext cx="2683282" cy="843436"/>
              </a:xfrm>
              <a:prstGeom prst="rect">
                <a:avLst/>
              </a:prstGeom>
              <a:blipFill>
                <a:blip r:embed="rId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BE787AC-CBA3-A9FE-E95C-900A928A7624}"/>
                  </a:ext>
                </a:extLst>
              </p:cNvPr>
              <p:cNvSpPr txBox="1"/>
              <p:nvPr/>
            </p:nvSpPr>
            <p:spPr>
              <a:xfrm>
                <a:off x="4631601" y="4246568"/>
                <a:ext cx="19726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BE787AC-CBA3-A9FE-E95C-900A928A7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01" y="4246568"/>
                <a:ext cx="1972634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4FC6293-8CF3-A4AC-4F95-0DFEEDB582E9}"/>
              </a:ext>
            </a:extLst>
          </p:cNvPr>
          <p:cNvSpPr/>
          <p:nvPr/>
        </p:nvSpPr>
        <p:spPr>
          <a:xfrm>
            <a:off x="6319893" y="3264288"/>
            <a:ext cx="1494071" cy="476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4C5ABD7-5269-FFEB-83DD-228936AC01E0}"/>
              </a:ext>
            </a:extLst>
          </p:cNvPr>
          <p:cNvSpPr/>
          <p:nvPr/>
        </p:nvSpPr>
        <p:spPr>
          <a:xfrm>
            <a:off x="3011334" y="3115020"/>
            <a:ext cx="2271340" cy="790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DD968AD1-3AB8-A44F-5BC6-EC8CE42200E0}"/>
                  </a:ext>
                </a:extLst>
              </p:cNvPr>
              <p:cNvSpPr txBox="1"/>
              <p:nvPr/>
            </p:nvSpPr>
            <p:spPr>
              <a:xfrm>
                <a:off x="2145162" y="5847947"/>
                <a:ext cx="6554331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DD968AD1-3AB8-A44F-5BC6-EC8CE4220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162" y="5847947"/>
                <a:ext cx="6554331" cy="855812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27C1A20-83AE-FB1D-2015-36B809EE87C1}"/>
              </a:ext>
            </a:extLst>
          </p:cNvPr>
          <p:cNvSpPr txBox="1"/>
          <p:nvPr/>
        </p:nvSpPr>
        <p:spPr>
          <a:xfrm>
            <a:off x="1060303" y="6049456"/>
            <a:ext cx="124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makes</a:t>
            </a:r>
            <a:endParaRPr kumimoji="1" lang="ja-SE" altLang="en-US" sz="24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98738E3-3E3F-7FF3-8B4E-E715B2B68F61}"/>
              </a:ext>
            </a:extLst>
          </p:cNvPr>
          <p:cNvSpPr txBox="1"/>
          <p:nvPr/>
        </p:nvSpPr>
        <p:spPr>
          <a:xfrm>
            <a:off x="8699493" y="6049456"/>
            <a:ext cx="166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a solution</a:t>
            </a:r>
            <a:endParaRPr kumimoji="1" lang="ja-SE" altLang="en-US" sz="24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6A7C4C3-FFE6-57AF-C671-D8B6EE0E2EA1}"/>
              </a:ext>
            </a:extLst>
          </p:cNvPr>
          <p:cNvSpPr txBox="1"/>
          <p:nvPr/>
        </p:nvSpPr>
        <p:spPr>
          <a:xfrm>
            <a:off x="2053333" y="4654101"/>
            <a:ext cx="2093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condition</a:t>
            </a:r>
            <a:endParaRPr kumimoji="1" lang="ja-SE" altLang="en-US" sz="2400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E0E1E8-48A6-93A5-F11B-E4EAD9E297CC}"/>
              </a:ext>
            </a:extLst>
          </p:cNvPr>
          <p:cNvSpPr/>
          <p:nvPr/>
        </p:nvSpPr>
        <p:spPr>
          <a:xfrm>
            <a:off x="4825822" y="4234690"/>
            <a:ext cx="1494071" cy="476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5CD5B85-CED9-6C5E-1D0E-146EEE6FA59E}"/>
              </a:ext>
            </a:extLst>
          </p:cNvPr>
          <p:cNvSpPr/>
          <p:nvPr/>
        </p:nvSpPr>
        <p:spPr>
          <a:xfrm>
            <a:off x="4795588" y="4922226"/>
            <a:ext cx="2271340" cy="790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677258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B98798-DB6D-4707-D1B8-EA825764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4"/>
            <a:ext cx="10515600" cy="926664"/>
          </a:xfrm>
        </p:spPr>
        <p:txBody>
          <a:bodyPr/>
          <a:lstStyle/>
          <a:p>
            <a:r>
              <a:rPr kumimoji="1" lang="en-US" altLang="ja-SE" dirty="0"/>
              <a:t>Parametrization of Gaussian beam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0391EEC-AC8E-F0D0-2517-71A2F7BE6D01}"/>
                  </a:ext>
                </a:extLst>
              </p:cNvPr>
              <p:cNvSpPr txBox="1"/>
              <p:nvPr/>
            </p:nvSpPr>
            <p:spPr>
              <a:xfrm>
                <a:off x="1365577" y="1188801"/>
                <a:ext cx="19726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0391EEC-AC8E-F0D0-2517-71A2F7BE6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577" y="1188801"/>
                <a:ext cx="1972634" cy="461665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29BF78E-9AAF-D1DA-203E-6D474507892C}"/>
                  </a:ext>
                </a:extLst>
              </p:cNvPr>
              <p:cNvSpPr txBox="1"/>
              <p:nvPr/>
            </p:nvSpPr>
            <p:spPr>
              <a:xfrm>
                <a:off x="3502046" y="1218773"/>
                <a:ext cx="34540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129BF78E-9AAF-D1DA-203E-6D4745078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046" y="1218773"/>
                <a:ext cx="3454064" cy="461665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8A134E5-11A3-5C52-B908-3F2FD93FDCC5}"/>
                  </a:ext>
                </a:extLst>
              </p:cNvPr>
              <p:cNvSpPr txBox="1"/>
              <p:nvPr/>
            </p:nvSpPr>
            <p:spPr>
              <a:xfrm>
                <a:off x="3600542" y="2660978"/>
                <a:ext cx="3105057" cy="85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8A134E5-11A3-5C52-B908-3F2FD93FD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542" y="2660978"/>
                <a:ext cx="3105057" cy="859210"/>
              </a:xfrm>
              <a:prstGeom prst="rect">
                <a:avLst/>
              </a:prstGeom>
              <a:blipFill>
                <a:blip r:embed="rId4"/>
                <a:stretch>
                  <a:fillRect l="-408"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4466C37-0D00-3DDB-F23B-24D292F739C3}"/>
                  </a:ext>
                </a:extLst>
              </p:cNvPr>
              <p:cNvSpPr txBox="1"/>
              <p:nvPr/>
            </p:nvSpPr>
            <p:spPr>
              <a:xfrm>
                <a:off x="387107" y="2040148"/>
                <a:ext cx="70468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Real beam parameters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kumimoji="1" lang="en-US" altLang="ja-SE" sz="2400" dirty="0"/>
                  <a:t> are introduced</a:t>
                </a:r>
                <a:endParaRPr kumimoji="1" lang="ja-SE" altLang="en-US" sz="2400" dirty="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4466C37-0D00-3DDB-F23B-24D292F73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07" y="2040148"/>
                <a:ext cx="7046846" cy="461665"/>
              </a:xfrm>
              <a:prstGeom prst="rect">
                <a:avLst/>
              </a:prstGeom>
              <a:blipFill>
                <a:blip r:embed="rId5"/>
                <a:stretch>
                  <a:fillRect l="-1259" t="-10811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84A290D-C442-0B09-26C9-77925FC6DBDC}"/>
                  </a:ext>
                </a:extLst>
              </p:cNvPr>
              <p:cNvSpPr txBox="1"/>
              <p:nvPr/>
            </p:nvSpPr>
            <p:spPr>
              <a:xfrm>
                <a:off x="7119945" y="1202137"/>
                <a:ext cx="44611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kumimoji="1"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ja-SE" sz="2400" dirty="0">
                    <a:solidFill>
                      <a:srgbClr val="FF0000"/>
                    </a:solidFill>
                  </a:rPr>
                  <a:t>: complex beam parameter</a:t>
                </a:r>
                <a:endParaRPr lang="ja-SE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84A290D-C442-0B09-26C9-77925FC6D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945" y="1202137"/>
                <a:ext cx="4461164" cy="461665"/>
              </a:xfrm>
              <a:prstGeom prst="rect">
                <a:avLst/>
              </a:prstGeom>
              <a:blipFill>
                <a:blip r:embed="rId6"/>
                <a:stretch>
                  <a:fillRect l="-283" t="-10526" b="-2894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6AAAC0A-6272-20DE-8755-2DC9EF0E7AD0}"/>
                  </a:ext>
                </a:extLst>
              </p:cNvPr>
              <p:cNvSpPr txBox="1"/>
              <p:nvPr/>
            </p:nvSpPr>
            <p:spPr>
              <a:xfrm>
                <a:off x="401779" y="4033578"/>
                <a:ext cx="6554331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6AAAC0A-6272-20DE-8755-2DC9EF0E7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79" y="4033578"/>
                <a:ext cx="6554331" cy="855812"/>
              </a:xfrm>
              <a:prstGeom prst="rect">
                <a:avLst/>
              </a:prstGeom>
              <a:blipFill>
                <a:blip r:embed="rId8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20DA32-2B1F-32E4-1082-1D47DBCCE8D1}"/>
              </a:ext>
            </a:extLst>
          </p:cNvPr>
          <p:cNvSpPr txBox="1"/>
          <p:nvPr/>
        </p:nvSpPr>
        <p:spPr>
          <a:xfrm>
            <a:off x="332509" y="3571913"/>
            <a:ext cx="576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These parameters make</a:t>
            </a:r>
            <a:endParaRPr kumimoji="1" lang="ja-SE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916D0E5-1C46-1044-C7CD-FD81D3B29C07}"/>
                  </a:ext>
                </a:extLst>
              </p:cNvPr>
              <p:cNvSpPr txBox="1"/>
              <p:nvPr/>
            </p:nvSpPr>
            <p:spPr>
              <a:xfrm>
                <a:off x="6368807" y="3985637"/>
                <a:ext cx="6130636" cy="926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num>
                                        <m:den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ja-SE" altLang="en-US" sz="2400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916D0E5-1C46-1044-C7CD-FD81D3B29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807" y="3985637"/>
                <a:ext cx="6130636" cy="926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8824DC-DB04-B538-0E2C-44FEB21BDEAB}"/>
                  </a:ext>
                </a:extLst>
              </p:cNvPr>
              <p:cNvSpPr txBox="1"/>
              <p:nvPr/>
            </p:nvSpPr>
            <p:spPr>
              <a:xfrm>
                <a:off x="2718700" y="5011120"/>
                <a:ext cx="5173543" cy="926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8824DC-DB04-B538-0E2C-44FEB21BD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700" y="5011120"/>
                <a:ext cx="5173543" cy="926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5AFEB0E-2B1B-CE9D-8DD0-9F25C9F73F5B}"/>
                  </a:ext>
                </a:extLst>
              </p:cNvPr>
              <p:cNvSpPr txBox="1"/>
              <p:nvPr/>
            </p:nvSpPr>
            <p:spPr>
              <a:xfrm>
                <a:off x="11353800" y="3232449"/>
                <a:ext cx="750655" cy="520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1" lang="ja-SE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5AFEB0E-2B1B-CE9D-8DD0-9F25C9F73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3800" y="3232449"/>
                <a:ext cx="750655" cy="520463"/>
              </a:xfrm>
              <a:prstGeom prst="rect">
                <a:avLst/>
              </a:prstGeom>
              <a:blipFill>
                <a:blip r:embed="rId11"/>
                <a:stretch>
                  <a:fillRect l="-8333" t="-4762" r="-6667" b="-1428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BF01F17-FBA4-3812-BD0A-06EB54E8BBBB}"/>
                  </a:ext>
                </a:extLst>
              </p:cNvPr>
              <p:cNvSpPr txBox="1"/>
              <p:nvPr/>
            </p:nvSpPr>
            <p:spPr>
              <a:xfrm>
                <a:off x="7755044" y="5696633"/>
                <a:ext cx="3358162" cy="90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>
                    <a:solidFill>
                      <a:srgbClr val="00B0F0"/>
                    </a:solidFill>
                  </a:rPr>
                  <a:t>Gaussian amplitude in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SE" sz="24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1" lang="en-US" altLang="ja-SE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SE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1" lang="en-US" altLang="ja-SE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en-US" altLang="ja-SE" sz="2400" dirty="0">
                    <a:solidFill>
                      <a:srgbClr val="00B0F0"/>
                    </a:solidFill>
                  </a:rPr>
                  <a:t> direction</a:t>
                </a:r>
                <a:endParaRPr kumimoji="1" lang="ja-SE" alt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BF01F17-FBA4-3812-BD0A-06EB54E8B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044" y="5696633"/>
                <a:ext cx="3358162" cy="908903"/>
              </a:xfrm>
              <a:prstGeom prst="rect">
                <a:avLst/>
              </a:prstGeom>
              <a:blipFill>
                <a:blip r:embed="rId12"/>
                <a:stretch>
                  <a:fillRect l="-3008" t="-5479" b="-1369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3AD77D4-F71E-ED3F-2F04-9CF822B8FB03}"/>
              </a:ext>
            </a:extLst>
          </p:cNvPr>
          <p:cNvSpPr/>
          <p:nvPr/>
        </p:nvSpPr>
        <p:spPr>
          <a:xfrm>
            <a:off x="4534081" y="4937331"/>
            <a:ext cx="842734" cy="1000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962C5CD-5A2E-5E59-E128-C6BA48DCBE71}"/>
              </a:ext>
            </a:extLst>
          </p:cNvPr>
          <p:cNvSpPr/>
          <p:nvPr/>
        </p:nvSpPr>
        <p:spPr>
          <a:xfrm>
            <a:off x="5572857" y="4987586"/>
            <a:ext cx="2123344" cy="9224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1D1DCB8-512D-19CC-2B79-16BEE2BAFEFE}"/>
              </a:ext>
            </a:extLst>
          </p:cNvPr>
          <p:cNvSpPr txBox="1"/>
          <p:nvPr/>
        </p:nvSpPr>
        <p:spPr>
          <a:xfrm>
            <a:off x="2351894" y="5856161"/>
            <a:ext cx="2566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olidFill>
                  <a:srgbClr val="FF0000"/>
                </a:solidFill>
              </a:rPr>
              <a:t>Wavefront of isophase surface </a:t>
            </a:r>
            <a:endParaRPr kumimoji="1" lang="ja-SE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B63D7-0D8D-801D-0B78-7E95B30E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65111"/>
          </a:xfrm>
        </p:spPr>
        <p:txBody>
          <a:bodyPr/>
          <a:lstStyle/>
          <a:p>
            <a:r>
              <a:rPr kumimoji="1" lang="en-US" altLang="ja-SE" dirty="0"/>
              <a:t>Spherical wavefront</a:t>
            </a:r>
            <a:endParaRPr kumimoji="1" lang="ja-SE" altLang="en-US" dirty="0"/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76B5583D-4FE2-3677-77B8-DA6A2944C509}"/>
              </a:ext>
            </a:extLst>
          </p:cNvPr>
          <p:cNvSpPr>
            <a:spLocks noChangeAspect="1"/>
          </p:cNvSpPr>
          <p:nvPr/>
        </p:nvSpPr>
        <p:spPr>
          <a:xfrm>
            <a:off x="9543565" y="2388817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462DE1F8-004F-9189-4A2D-5967AFDE8594}"/>
              </a:ext>
            </a:extLst>
          </p:cNvPr>
          <p:cNvSpPr>
            <a:spLocks noChangeAspect="1"/>
          </p:cNvSpPr>
          <p:nvPr/>
        </p:nvSpPr>
        <p:spPr>
          <a:xfrm>
            <a:off x="8814565" y="1659817"/>
            <a:ext cx="1638000" cy="1638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C326A070-63E2-FE89-68F5-FE61FD800EC6}"/>
              </a:ext>
            </a:extLst>
          </p:cNvPr>
          <p:cNvSpPr>
            <a:spLocks noChangeAspect="1"/>
          </p:cNvSpPr>
          <p:nvPr/>
        </p:nvSpPr>
        <p:spPr>
          <a:xfrm>
            <a:off x="8162963" y="959296"/>
            <a:ext cx="2952000" cy="2952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FA1ED1F4-8D0C-8772-4850-A02EC7F03CB0}"/>
              </a:ext>
            </a:extLst>
          </p:cNvPr>
          <p:cNvCxnSpPr>
            <a:cxnSpLocks/>
          </p:cNvCxnSpPr>
          <p:nvPr/>
        </p:nvCxnSpPr>
        <p:spPr>
          <a:xfrm>
            <a:off x="7137670" y="2465341"/>
            <a:ext cx="48629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円/楕円 7">
            <a:extLst>
              <a:ext uri="{FF2B5EF4-FFF2-40B4-BE49-F238E27FC236}">
                <a16:creationId xmlns:a16="http://schemas.microsoft.com/office/drawing/2014/main" id="{394B2F63-732B-76B4-BAAB-55F9E2EAEF44}"/>
              </a:ext>
            </a:extLst>
          </p:cNvPr>
          <p:cNvSpPr>
            <a:spLocks noChangeAspect="1"/>
          </p:cNvSpPr>
          <p:nvPr/>
        </p:nvSpPr>
        <p:spPr>
          <a:xfrm>
            <a:off x="7648166" y="498817"/>
            <a:ext cx="3960000" cy="3960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470E795-2001-DA28-7B1C-5A475A4C1670}"/>
                  </a:ext>
                </a:extLst>
              </p:cNvPr>
              <p:cNvSpPr txBox="1"/>
              <p:nvPr/>
            </p:nvSpPr>
            <p:spPr>
              <a:xfrm>
                <a:off x="425223" y="1751273"/>
                <a:ext cx="632557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𝑖𝑘𝑅</m:t>
                              </m:r>
                            </m:e>
                          </m:d>
                        </m:e>
                      </m:func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ad>
                            <m:radPr>
                              <m:degHide m:val="o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4470E795-2001-DA28-7B1C-5A475A4C1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23" y="1751273"/>
                <a:ext cx="6325578" cy="691471"/>
              </a:xfrm>
              <a:prstGeom prst="rect">
                <a:avLst/>
              </a:prstGeom>
              <a:blipFill>
                <a:blip r:embed="rId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BBEC755-7948-10A1-AAA3-A9AC615D1335}"/>
                  </a:ext>
                </a:extLst>
              </p:cNvPr>
              <p:cNvSpPr txBox="1"/>
              <p:nvPr/>
            </p:nvSpPr>
            <p:spPr>
              <a:xfrm>
                <a:off x="11783761" y="2057747"/>
                <a:ext cx="216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BBEC755-7948-10A1-AAA3-A9AC615D1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761" y="2057747"/>
                <a:ext cx="216854" cy="369332"/>
              </a:xfrm>
              <a:prstGeom prst="rect">
                <a:avLst/>
              </a:prstGeom>
              <a:blipFill>
                <a:blip r:embed="rId3"/>
                <a:stretch>
                  <a:fillRect l="-15789" r="-1052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CF0B7FF-1273-3D80-1502-7B76AA251B70}"/>
                  </a:ext>
                </a:extLst>
              </p:cNvPr>
              <p:cNvSpPr txBox="1"/>
              <p:nvPr/>
            </p:nvSpPr>
            <p:spPr>
              <a:xfrm>
                <a:off x="185329" y="1271278"/>
                <a:ext cx="6067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Spherical wave from a point source at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CF0B7FF-1273-3D80-1502-7B76AA251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29" y="1271278"/>
                <a:ext cx="6067099" cy="461665"/>
              </a:xfrm>
              <a:prstGeom prst="rect">
                <a:avLst/>
              </a:prstGeom>
              <a:blipFill>
                <a:blip r:embed="rId4"/>
                <a:stretch>
                  <a:fillRect l="-1461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4B48A0-7715-6E43-CCCD-0AD446261985}"/>
                  </a:ext>
                </a:extLst>
              </p:cNvPr>
              <p:cNvSpPr txBox="1"/>
              <p:nvPr/>
            </p:nvSpPr>
            <p:spPr>
              <a:xfrm>
                <a:off x="263466" y="2685068"/>
                <a:ext cx="39155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Near the axis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4B48A0-7715-6E43-CCCD-0AD446261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66" y="2685068"/>
                <a:ext cx="3915525" cy="461665"/>
              </a:xfrm>
              <a:prstGeom prst="rect">
                <a:avLst/>
              </a:prstGeom>
              <a:blipFill>
                <a:blip r:embed="rId5"/>
                <a:stretch>
                  <a:fillRect l="-2258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B6261BB-15BB-4C5A-5554-947343370CFA}"/>
                  </a:ext>
                </a:extLst>
              </p:cNvPr>
              <p:cNvSpPr txBox="1"/>
              <p:nvPr/>
            </p:nvSpPr>
            <p:spPr>
              <a:xfrm>
                <a:off x="1204307" y="3200218"/>
                <a:ext cx="4532651" cy="9967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B6261BB-15BB-4C5A-5554-947343370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307" y="3200218"/>
                <a:ext cx="4532651" cy="996748"/>
              </a:xfrm>
              <a:prstGeom prst="rect">
                <a:avLst/>
              </a:prstGeom>
              <a:blipFill>
                <a:blip r:embed="rId6"/>
                <a:stretch>
                  <a:fillRect l="-560" t="-4810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561798A-F98B-7F0B-A819-FCACFF2CC372}"/>
                  </a:ext>
                </a:extLst>
              </p:cNvPr>
              <p:cNvSpPr txBox="1"/>
              <p:nvPr/>
            </p:nvSpPr>
            <p:spPr>
              <a:xfrm>
                <a:off x="1316736" y="4378323"/>
                <a:ext cx="4092018" cy="954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561798A-F98B-7F0B-A819-FCACFF2CC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736" y="4378323"/>
                <a:ext cx="4092018" cy="954557"/>
              </a:xfrm>
              <a:prstGeom prst="rect">
                <a:avLst/>
              </a:prstGeom>
              <a:blipFill>
                <a:blip r:embed="rId7"/>
                <a:stretch>
                  <a:fillRect l="-31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6C47380-6453-28F1-EFD5-9EFDBC6BDFF7}"/>
                  </a:ext>
                </a:extLst>
              </p:cNvPr>
              <p:cNvSpPr txBox="1"/>
              <p:nvPr/>
            </p:nvSpPr>
            <p:spPr>
              <a:xfrm>
                <a:off x="1316736" y="5379923"/>
                <a:ext cx="3180166" cy="8373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6C47380-6453-28F1-EFD5-9EFDBC6BD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736" y="5379923"/>
                <a:ext cx="3180166" cy="837345"/>
              </a:xfrm>
              <a:prstGeom prst="rect">
                <a:avLst/>
              </a:prstGeom>
              <a:blipFill>
                <a:blip r:embed="rId8"/>
                <a:stretch>
                  <a:fillRect l="-397" b="-149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F364AF-6254-CFBA-BC35-39684744EA1F}"/>
                  </a:ext>
                </a:extLst>
              </p:cNvPr>
              <p:cNvSpPr txBox="1"/>
              <p:nvPr/>
            </p:nvSpPr>
            <p:spPr>
              <a:xfrm>
                <a:off x="6926879" y="5288734"/>
                <a:ext cx="4578413" cy="9296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F364AF-6254-CFBA-BC35-39684744E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879" y="5288734"/>
                <a:ext cx="4578413" cy="9296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B36ECA1-AE90-E53F-4AAD-FAE629F5B990}"/>
              </a:ext>
            </a:extLst>
          </p:cNvPr>
          <p:cNvSpPr txBox="1"/>
          <p:nvPr/>
        </p:nvSpPr>
        <p:spPr>
          <a:xfrm>
            <a:off x="6957670" y="4828839"/>
            <a:ext cx="276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Cf) Gaussian beam</a:t>
            </a:r>
            <a:endParaRPr kumimoji="1" lang="ja-SE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12D36B-CB51-F9F5-F67C-2CDC052F96DF}"/>
              </a:ext>
            </a:extLst>
          </p:cNvPr>
          <p:cNvSpPr txBox="1"/>
          <p:nvPr/>
        </p:nvSpPr>
        <p:spPr>
          <a:xfrm>
            <a:off x="290781" y="6354666"/>
            <a:ext cx="1176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Gaussian beam is a combination of plane and spherical waves in paraxial approximation</a:t>
            </a:r>
            <a:endParaRPr kumimoji="1" lang="ja-SE" altLang="en-US" sz="2400" dirty="0"/>
          </a:p>
        </p:txBody>
      </p:sp>
      <p:sp>
        <p:nvSpPr>
          <p:cNvPr id="20" name="右矢印 19">
            <a:extLst>
              <a:ext uri="{FF2B5EF4-FFF2-40B4-BE49-F238E27FC236}">
                <a16:creationId xmlns:a16="http://schemas.microsoft.com/office/drawing/2014/main" id="{522FB45B-C412-B5C3-8F8D-3F30220BA83E}"/>
              </a:ext>
            </a:extLst>
          </p:cNvPr>
          <p:cNvSpPr/>
          <p:nvPr/>
        </p:nvSpPr>
        <p:spPr>
          <a:xfrm rot="17906149">
            <a:off x="10677455" y="504920"/>
            <a:ext cx="339442" cy="2227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22" name="右矢印 21">
            <a:extLst>
              <a:ext uri="{FF2B5EF4-FFF2-40B4-BE49-F238E27FC236}">
                <a16:creationId xmlns:a16="http://schemas.microsoft.com/office/drawing/2014/main" id="{42884AD9-C317-7354-8CA4-AF1CAA586B56}"/>
              </a:ext>
            </a:extLst>
          </p:cNvPr>
          <p:cNvSpPr/>
          <p:nvPr/>
        </p:nvSpPr>
        <p:spPr>
          <a:xfrm rot="17906149">
            <a:off x="10384679" y="1003313"/>
            <a:ext cx="339442" cy="2227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23" name="右矢印 22">
            <a:extLst>
              <a:ext uri="{FF2B5EF4-FFF2-40B4-BE49-F238E27FC236}">
                <a16:creationId xmlns:a16="http://schemas.microsoft.com/office/drawing/2014/main" id="{92C53EFA-0C22-FFD6-6BD7-482B37B52803}"/>
              </a:ext>
            </a:extLst>
          </p:cNvPr>
          <p:cNvSpPr/>
          <p:nvPr/>
        </p:nvSpPr>
        <p:spPr>
          <a:xfrm rot="17906149">
            <a:off x="10129302" y="1514060"/>
            <a:ext cx="339442" cy="2227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16448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C633100-320C-3F5A-7ACE-DFFCE5B7C5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15743"/>
                <a:ext cx="10515600" cy="1132071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en-US" altLang="ja-SE" dirty="0"/>
                  <a:t>Gaussian beam propagation with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3C633100-320C-3F5A-7ACE-DFFCE5B7C5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15743"/>
                <a:ext cx="10515600" cy="1132071"/>
              </a:xfrm>
              <a:blipFill>
                <a:blip r:embed="rId2"/>
                <a:stretch>
                  <a:fillRect l="-2171" b="-111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E3CBEFE-1791-1BEB-2D16-FBC08770D246}"/>
                  </a:ext>
                </a:extLst>
              </p:cNvPr>
              <p:cNvSpPr txBox="1"/>
              <p:nvPr/>
            </p:nvSpPr>
            <p:spPr>
              <a:xfrm>
                <a:off x="3295742" y="1247814"/>
                <a:ext cx="4767603" cy="85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E3CBEFE-1791-1BEB-2D16-FBC08770D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742" y="1247814"/>
                <a:ext cx="4767603" cy="859210"/>
              </a:xfrm>
              <a:prstGeom prst="rect">
                <a:avLst/>
              </a:prstGeom>
              <a:blipFill>
                <a:blip r:embed="rId3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CDD7D70-2AE7-6038-4B73-9352F9E897E9}"/>
                  </a:ext>
                </a:extLst>
              </p:cNvPr>
              <p:cNvSpPr txBox="1"/>
              <p:nvPr/>
            </p:nvSpPr>
            <p:spPr>
              <a:xfrm>
                <a:off x="180108" y="2216667"/>
                <a:ext cx="102583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Consider a purely imaginary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 with a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CDD7D70-2AE7-6038-4B73-9352F9E89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08" y="2216667"/>
                <a:ext cx="10258301" cy="461665"/>
              </a:xfrm>
              <a:prstGeom prst="rect">
                <a:avLst/>
              </a:prstGeom>
              <a:blipFill>
                <a:blip r:embed="rId4"/>
                <a:stretch>
                  <a:fillRect l="-990" t="-10811" b="-29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6489A74-A9A2-B2DF-B6DD-9A8590162590}"/>
                  </a:ext>
                </a:extLst>
              </p:cNvPr>
              <p:cNvSpPr txBox="1"/>
              <p:nvPr/>
            </p:nvSpPr>
            <p:spPr>
              <a:xfrm>
                <a:off x="3802251" y="2726946"/>
                <a:ext cx="3118913" cy="906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6489A74-A9A2-B2DF-B6DD-9A8590162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251" y="2726946"/>
                <a:ext cx="3118913" cy="9069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E0C5025-4F74-BDE2-EEFD-ECE4C0E3401A}"/>
                  </a:ext>
                </a:extLst>
              </p:cNvPr>
              <p:cNvSpPr txBox="1"/>
              <p:nvPr/>
            </p:nvSpPr>
            <p:spPr>
              <a:xfrm>
                <a:off x="1686789" y="4054423"/>
                <a:ext cx="9095511" cy="1059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E0C5025-4F74-BDE2-EEFD-ECE4C0E34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789" y="4054423"/>
                <a:ext cx="9095511" cy="10591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7CB5E77-83ED-964E-CA0F-68110BE400C1}"/>
                  </a:ext>
                </a:extLst>
              </p:cNvPr>
              <p:cNvSpPr txBox="1"/>
              <p:nvPr/>
            </p:nvSpPr>
            <p:spPr>
              <a:xfrm>
                <a:off x="1795801" y="5442683"/>
                <a:ext cx="6267544" cy="1072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7CB5E77-83ED-964E-CA0F-68110BE40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801" y="5442683"/>
                <a:ext cx="6267544" cy="10724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39F618-0895-2667-6B3F-5F527A6CBB4B}"/>
              </a:ext>
            </a:extLst>
          </p:cNvPr>
          <p:cNvSpPr txBox="1"/>
          <p:nvPr/>
        </p:nvSpPr>
        <p:spPr>
          <a:xfrm>
            <a:off x="180109" y="3592758"/>
            <a:ext cx="518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Comparing real and imaginary parts</a:t>
            </a:r>
            <a:endParaRPr kumimoji="1" lang="ja-SE" altLang="en-US" sz="24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985323-B785-9339-5EE1-331559B206EB}"/>
              </a:ext>
            </a:extLst>
          </p:cNvPr>
          <p:cNvSpPr/>
          <p:nvPr/>
        </p:nvSpPr>
        <p:spPr>
          <a:xfrm>
            <a:off x="5951347" y="4068917"/>
            <a:ext cx="526473" cy="929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047E4D8-6CE4-D580-0125-7C79DBDAAC2F}"/>
                  </a:ext>
                </a:extLst>
              </p:cNvPr>
              <p:cNvSpPr txBox="1"/>
              <p:nvPr/>
            </p:nvSpPr>
            <p:spPr>
              <a:xfrm>
                <a:off x="5971309" y="5061432"/>
                <a:ext cx="997528" cy="406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047E4D8-6CE4-D580-0125-7C79DBDAA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309" y="5061432"/>
                <a:ext cx="997528" cy="406137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AF257577-7814-FF53-F1FB-A613034FAECC}"/>
              </a:ext>
            </a:extLst>
          </p:cNvPr>
          <p:cNvSpPr/>
          <p:nvPr/>
        </p:nvSpPr>
        <p:spPr>
          <a:xfrm>
            <a:off x="1409700" y="4123625"/>
            <a:ext cx="375458" cy="23643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1600"/>
          </a:p>
        </p:txBody>
      </p:sp>
    </p:spTree>
    <p:extLst>
      <p:ext uri="{BB962C8B-B14F-4D97-AF65-F5344CB8AC3E}">
        <p14:creationId xmlns:p14="http://schemas.microsoft.com/office/powerpoint/2010/main" val="65617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7B82923-4D9A-B556-956A-8BFF156E13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71162"/>
                <a:ext cx="10515600" cy="867930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SE" dirty="0"/>
                  <a:t>Property of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7B82923-4D9A-B556-956A-8BFF156E1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71162"/>
                <a:ext cx="10515600" cy="867930"/>
              </a:xfrm>
              <a:blipFill>
                <a:blip r:embed="rId2"/>
                <a:stretch>
                  <a:fillRect l="-2413" t="-11594" b="-2463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9B8641D-BA6F-F079-87DD-5288F3BF0EF2}"/>
                  </a:ext>
                </a:extLst>
              </p:cNvPr>
              <p:cNvSpPr txBox="1"/>
              <p:nvPr/>
            </p:nvSpPr>
            <p:spPr>
              <a:xfrm>
                <a:off x="2805546" y="1039092"/>
                <a:ext cx="5257800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9B8641D-BA6F-F079-87DD-5288F3BF0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546" y="1039092"/>
                <a:ext cx="5257800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EE52DB1-A502-42EA-C759-FD9CAF08451D}"/>
                  </a:ext>
                </a:extLst>
              </p:cNvPr>
              <p:cNvSpPr txBox="1"/>
              <p:nvPr/>
            </p:nvSpPr>
            <p:spPr>
              <a:xfrm>
                <a:off x="838200" y="2334172"/>
                <a:ext cx="96843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is a hyperbolic function with a minimum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 at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SE" sz="2400" dirty="0"/>
                  <a:t> called </a:t>
                </a:r>
                <a:r>
                  <a:rPr kumimoji="1" lang="en-US" altLang="ja-SE" sz="2400" b="1" dirty="0">
                    <a:solidFill>
                      <a:srgbClr val="FF0000"/>
                    </a:solidFill>
                  </a:rPr>
                  <a:t>beam waist</a:t>
                </a:r>
                <a:endParaRPr kumimoji="1" lang="ja-SE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EE52DB1-A502-42EA-C759-FD9CAF084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34172"/>
                <a:ext cx="9684327" cy="461665"/>
              </a:xfrm>
              <a:prstGeom prst="rect">
                <a:avLst/>
              </a:prstGeom>
              <a:blipFill>
                <a:blip r:embed="rId4"/>
                <a:stretch>
                  <a:fillRect l="-1048" t="-7895" b="-2894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0EC8A6F-8A33-1798-228E-BA07F2E19B7E}"/>
                  </a:ext>
                </a:extLst>
              </p:cNvPr>
              <p:cNvSpPr txBox="1"/>
              <p:nvPr/>
            </p:nvSpPr>
            <p:spPr>
              <a:xfrm>
                <a:off x="838200" y="2751978"/>
                <a:ext cx="96843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An asymptotic behavior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kumimoji="1" lang="en-US" altLang="ja-SE" sz="2400" dirty="0"/>
                  <a:t> gives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0EC8A6F-8A33-1798-228E-BA07F2E19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51978"/>
                <a:ext cx="9684327" cy="461665"/>
              </a:xfrm>
              <a:prstGeom prst="rect">
                <a:avLst/>
              </a:prstGeom>
              <a:blipFill>
                <a:blip r:embed="rId5"/>
                <a:stretch>
                  <a:fillRect l="-1048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511FD4A-C94B-1D2D-F4BE-29AE807606B1}"/>
                  </a:ext>
                </a:extLst>
              </p:cNvPr>
              <p:cNvSpPr txBox="1"/>
              <p:nvPr/>
            </p:nvSpPr>
            <p:spPr>
              <a:xfrm>
                <a:off x="4152900" y="3249057"/>
                <a:ext cx="2514599" cy="856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511FD4A-C94B-1D2D-F4BE-29AE80760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3249057"/>
                <a:ext cx="2514599" cy="856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786A56-4866-52F1-D151-374777B4CD85}"/>
              </a:ext>
            </a:extLst>
          </p:cNvPr>
          <p:cNvSpPr/>
          <p:nvPr/>
        </p:nvSpPr>
        <p:spPr>
          <a:xfrm>
            <a:off x="5410199" y="3225174"/>
            <a:ext cx="661555" cy="929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D3C6FD7-9317-7772-131D-D5754CCFAD4A}"/>
                  </a:ext>
                </a:extLst>
              </p:cNvPr>
              <p:cNvSpPr txBox="1"/>
              <p:nvPr/>
            </p:nvSpPr>
            <p:spPr>
              <a:xfrm>
                <a:off x="6096000" y="3716205"/>
                <a:ext cx="40066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b="1" dirty="0">
                    <a:solidFill>
                      <a:srgbClr val="FF0000"/>
                    </a:solidFill>
                  </a:rPr>
                  <a:t>Far field diffraction angle </a:t>
                </a:r>
                <a14:m>
                  <m:oMath xmlns:m="http://schemas.openxmlformats.org/officeDocument/2006/math">
                    <m:r>
                      <a:rPr kumimoji="1" lang="en-US" altLang="ja-SE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𝚯</m:t>
                    </m:r>
                  </m:oMath>
                </a14:m>
                <a:endParaRPr kumimoji="1" lang="ja-SE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D3C6FD7-9317-7772-131D-D5754CCFA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16205"/>
                <a:ext cx="4006603" cy="461665"/>
              </a:xfrm>
              <a:prstGeom prst="rect">
                <a:avLst/>
              </a:prstGeom>
              <a:blipFill>
                <a:blip r:embed="rId7"/>
                <a:stretch>
                  <a:fillRect l="-2532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CA964E5-DD77-47A7-EDA4-720216C9A1B1}"/>
                  </a:ext>
                </a:extLst>
              </p:cNvPr>
              <p:cNvSpPr txBox="1"/>
              <p:nvPr/>
            </p:nvSpPr>
            <p:spPr>
              <a:xfrm>
                <a:off x="3357080" y="4530119"/>
                <a:ext cx="4969501" cy="1072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CA964E5-DD77-47A7-EDA4-720216C9A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080" y="4530119"/>
                <a:ext cx="4969501" cy="10724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BFDD9B-8D06-CE62-4A98-07E2B7D94603}"/>
              </a:ext>
            </a:extLst>
          </p:cNvPr>
          <p:cNvSpPr txBox="1"/>
          <p:nvPr/>
        </p:nvSpPr>
        <p:spPr>
          <a:xfrm>
            <a:off x="838200" y="4125115"/>
            <a:ext cx="418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phase curvature function</a:t>
            </a:r>
            <a:endParaRPr kumimoji="1" lang="ja-SE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C328639-44D9-36AF-6186-77B53C094523}"/>
                  </a:ext>
                </a:extLst>
              </p:cNvPr>
              <p:cNvSpPr txBox="1"/>
              <p:nvPr/>
            </p:nvSpPr>
            <p:spPr>
              <a:xfrm>
                <a:off x="8589817" y="4911504"/>
                <a:ext cx="1512786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≥2</m:t>
                      </m:r>
                      <m:rad>
                        <m:radPr>
                          <m:degHide m:val="on"/>
                          <m:ctrlP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e>
                      </m:rad>
                    </m:oMath>
                  </m:oMathPara>
                </a14:m>
                <a:endParaRPr kumimoji="1" lang="ja-SE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C328639-44D9-36AF-6186-77B53C094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17" y="4911504"/>
                <a:ext cx="1512786" cy="309637"/>
              </a:xfrm>
              <a:prstGeom prst="rect">
                <a:avLst/>
              </a:prstGeom>
              <a:blipFill>
                <a:blip r:embed="rId9"/>
                <a:stretch>
                  <a:fillRect l="-3333" r="-2500" b="-8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1B9F15A-6150-1CFB-E25E-3B83A93D39D3}"/>
                  </a:ext>
                </a:extLst>
              </p:cNvPr>
              <p:cNvSpPr txBox="1"/>
              <p:nvPr/>
            </p:nvSpPr>
            <p:spPr>
              <a:xfrm>
                <a:off x="965030" y="5641243"/>
                <a:ext cx="9425879" cy="46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gives minimum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type m:val="lin"/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kumimoji="1" lang="en-US" altLang="ja-SE" sz="24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SE" sz="2400" dirty="0"/>
                  <a:t>called </a:t>
                </a:r>
                <a:r>
                  <a:rPr kumimoji="1" lang="en-US" altLang="ja-SE" sz="2400" b="1" dirty="0">
                    <a:solidFill>
                      <a:srgbClr val="FF0000"/>
                    </a:solidFill>
                  </a:rPr>
                  <a:t>Rayleigh range (or length)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kumimoji="1" lang="ja-SE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1B9F15A-6150-1CFB-E25E-3B83A93D3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0" y="5641243"/>
                <a:ext cx="9425879" cy="468975"/>
              </a:xfrm>
              <a:prstGeom prst="rect">
                <a:avLst/>
              </a:prstGeom>
              <a:blipFill>
                <a:blip r:embed="rId10"/>
                <a:stretch>
                  <a:fillRect l="-941" t="-127027" b="-19189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7CC68C0-96D9-5BE8-E167-B59D12FB0133}"/>
                  </a:ext>
                </a:extLst>
              </p:cNvPr>
              <p:cNvSpPr txBox="1"/>
              <p:nvPr/>
            </p:nvSpPr>
            <p:spPr>
              <a:xfrm>
                <a:off x="417265" y="6275604"/>
                <a:ext cx="113574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altLang="ja-SE" sz="2400" dirty="0"/>
                  <a:t> (plane wave) for </a:t>
                </a:r>
                <a14:m>
                  <m:oMath xmlns:m="http://schemas.openxmlformats.org/officeDocument/2006/math">
                    <m:r>
                      <a:rPr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SE" sz="24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altLang="ja-SE" sz="24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ja-SE" sz="2400" i="1" dirty="0"/>
                  <a:t> </a:t>
                </a:r>
                <a:r>
                  <a:rPr lang="en-US" altLang="ja-SE" sz="2400" dirty="0"/>
                  <a:t>(point-source like spherical) for</a:t>
                </a:r>
                <a:r>
                  <a:rPr lang="en-US" altLang="ja-SE" sz="2400" i="1" dirty="0"/>
                  <a:t> </a:t>
                </a:r>
                <a14:m>
                  <m:oMath xmlns:m="http://schemas.openxmlformats.org/officeDocument/2006/math">
                    <m:r>
                      <a:rPr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SE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ja-SE" altLang="en-US" sz="2400" i="1" dirty="0"/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7CC68C0-96D9-5BE8-E167-B59D12FB0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65" y="6275604"/>
                <a:ext cx="11357470" cy="461665"/>
              </a:xfrm>
              <a:prstGeom prst="rect">
                <a:avLst/>
              </a:prstGeom>
              <a:blipFill>
                <a:blip r:embed="rId11"/>
                <a:stretch>
                  <a:fillRect l="-112" t="-7895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73E053-909A-215C-5F46-BBF187A0085B}"/>
              </a:ext>
            </a:extLst>
          </p:cNvPr>
          <p:cNvSpPr txBox="1"/>
          <p:nvPr/>
        </p:nvSpPr>
        <p:spPr>
          <a:xfrm>
            <a:off x="7545982" y="1378841"/>
            <a:ext cx="281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“Beam spot size”</a:t>
            </a:r>
          </a:p>
        </p:txBody>
      </p:sp>
    </p:spTree>
    <p:extLst>
      <p:ext uri="{BB962C8B-B14F-4D97-AF65-F5344CB8AC3E}">
        <p14:creationId xmlns:p14="http://schemas.microsoft.com/office/powerpoint/2010/main" val="6751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0DBCD0A-5FE5-5B5E-42B0-F385B807C3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3053" y="48773"/>
                <a:ext cx="10745893" cy="1325563"/>
              </a:xfrm>
            </p:spPr>
            <p:txBody>
              <a:bodyPr/>
              <a:lstStyle/>
              <a:p>
                <a:r>
                  <a:rPr kumimoji="1" lang="en-US" altLang="ja-SE" dirty="0"/>
                  <a:t>Rewrite the Gaussian beam function with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dirty="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0DBCD0A-5FE5-5B5E-42B0-F385B807C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3053" y="48773"/>
                <a:ext cx="10745893" cy="1325563"/>
              </a:xfrm>
              <a:blipFill>
                <a:blip r:embed="rId2"/>
                <a:stretch>
                  <a:fillRect l="-2364" r="-5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DFDC8AE-A0E5-17E1-86A2-738F95B5A408}"/>
                  </a:ext>
                </a:extLst>
              </p:cNvPr>
              <p:cNvSpPr txBox="1"/>
              <p:nvPr/>
            </p:nvSpPr>
            <p:spPr>
              <a:xfrm>
                <a:off x="1884215" y="1385888"/>
                <a:ext cx="6554331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DFDC8AE-A0E5-17E1-86A2-738F95B5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215" y="1385888"/>
                <a:ext cx="6554331" cy="855812"/>
              </a:xfrm>
              <a:prstGeom prst="rect">
                <a:avLst/>
              </a:prstGeom>
              <a:blipFill>
                <a:blip r:embed="rId3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79ADD7C-0BC3-71DE-DB5E-8A694656351D}"/>
                  </a:ext>
                </a:extLst>
              </p:cNvPr>
              <p:cNvSpPr txBox="1"/>
              <p:nvPr/>
            </p:nvSpPr>
            <p:spPr>
              <a:xfrm>
                <a:off x="649712" y="2307225"/>
                <a:ext cx="10170688" cy="868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𝑖𝑃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79ADD7C-0BC3-71DE-DB5E-8A6946563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12" y="2307225"/>
                <a:ext cx="10170688" cy="868636"/>
              </a:xfrm>
              <a:prstGeom prst="rect">
                <a:avLst/>
              </a:prstGeom>
              <a:blipFill>
                <a:blip r:embed="rId4"/>
                <a:stretch>
                  <a:fillRect t="-70000" b="-10142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8F30F8-A348-9EAD-5C58-7F6D69355C0B}"/>
              </a:ext>
            </a:extLst>
          </p:cNvPr>
          <p:cNvSpPr/>
          <p:nvPr/>
        </p:nvSpPr>
        <p:spPr>
          <a:xfrm>
            <a:off x="4876800" y="1551709"/>
            <a:ext cx="623455" cy="5126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1D30768-D6D0-DC80-40D4-331336A367EE}"/>
                  </a:ext>
                </a:extLst>
              </p:cNvPr>
              <p:cNvSpPr txBox="1"/>
              <p:nvPr/>
            </p:nvSpPr>
            <p:spPr>
              <a:xfrm>
                <a:off x="1288473" y="3429000"/>
                <a:ext cx="8631382" cy="841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𝑖𝑧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1D30768-D6D0-DC80-40D4-331336A36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3429000"/>
                <a:ext cx="8631382" cy="841641"/>
              </a:xfrm>
              <a:prstGeom prst="rect">
                <a:avLst/>
              </a:prstGeom>
              <a:blipFill>
                <a:blip r:embed="rId5"/>
                <a:stretch>
                  <a:fillRect t="-49254" b="-8209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EA3FE20-A732-A9FB-B885-0CC8794333D6}"/>
                  </a:ext>
                </a:extLst>
              </p:cNvPr>
              <p:cNvSpPr txBox="1"/>
              <p:nvPr/>
            </p:nvSpPr>
            <p:spPr>
              <a:xfrm>
                <a:off x="2245565" y="4237844"/>
                <a:ext cx="6192981" cy="786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func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SE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EA3FE20-A732-A9FB-B885-0CC879433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565" y="4237844"/>
                <a:ext cx="6192981" cy="786241"/>
              </a:xfrm>
              <a:prstGeom prst="rect">
                <a:avLst/>
              </a:prstGeom>
              <a:blipFill>
                <a:blip r:embed="rId6"/>
                <a:stretch>
                  <a:fillRect t="-50794" b="-968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884E96-6CD9-CC58-B23F-360A969DDF3B}"/>
              </a:ext>
            </a:extLst>
          </p:cNvPr>
          <p:cNvSpPr txBox="1"/>
          <p:nvPr/>
        </p:nvSpPr>
        <p:spPr>
          <a:xfrm>
            <a:off x="8450145" y="4282392"/>
            <a:ext cx="263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Principal value in complex analysis</a:t>
            </a:r>
            <a:endParaRPr kumimoji="1" lang="ja-SE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F0CDD2C-2967-E7F6-4221-C483316F0833}"/>
                  </a:ext>
                </a:extLst>
              </p:cNvPr>
              <p:cNvSpPr txBox="1"/>
              <p:nvPr/>
            </p:nvSpPr>
            <p:spPr>
              <a:xfrm>
                <a:off x="1288473" y="5692948"/>
                <a:ext cx="9531927" cy="8458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F0CDD2C-2967-E7F6-4221-C483316F0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73" y="5692948"/>
                <a:ext cx="9531927" cy="8458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ADE953C-221A-5B22-4269-254A891D5D5B}"/>
              </a:ext>
            </a:extLst>
          </p:cNvPr>
          <p:cNvSpPr/>
          <p:nvPr/>
        </p:nvSpPr>
        <p:spPr>
          <a:xfrm>
            <a:off x="4433455" y="4420050"/>
            <a:ext cx="1814945" cy="5126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8880DFB-63BA-897A-941F-5A373EC3FCD2}"/>
                  </a:ext>
                </a:extLst>
              </p:cNvPr>
              <p:cNvSpPr txBox="1"/>
              <p:nvPr/>
            </p:nvSpPr>
            <p:spPr>
              <a:xfrm>
                <a:off x="4853560" y="4939504"/>
                <a:ext cx="17629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18880DFB-63BA-897A-941F-5A373EC3F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560" y="4939504"/>
                <a:ext cx="1762992" cy="461665"/>
              </a:xfrm>
              <a:prstGeom prst="rect">
                <a:avLst/>
              </a:prstGeom>
              <a:blipFill>
                <a:blip r:embed="rId8"/>
                <a:stretch>
                  <a:fillRect t="-123684" b="-18421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9CEED29-D879-CA96-A574-1660BA56E569}"/>
              </a:ext>
            </a:extLst>
          </p:cNvPr>
          <p:cNvSpPr txBox="1"/>
          <p:nvPr/>
        </p:nvSpPr>
        <p:spPr>
          <a:xfrm>
            <a:off x="9767715" y="3656182"/>
            <a:ext cx="1856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 err="1"/>
              <a:t>Guoy</a:t>
            </a:r>
            <a:r>
              <a:rPr kumimoji="1" lang="en-US" altLang="ja-SE" sz="2400" b="1" dirty="0"/>
              <a:t> phase</a:t>
            </a:r>
            <a:endParaRPr kumimoji="1" lang="ja-S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945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E4A9E-275B-E514-463C-7F22492F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5236"/>
          </a:xfrm>
        </p:spPr>
        <p:txBody>
          <a:bodyPr/>
          <a:lstStyle/>
          <a:p>
            <a:r>
              <a:rPr kumimoji="1" lang="en-US" altLang="ja-SE" dirty="0"/>
              <a:t>Visualization of Gaussian beam from wiki</a:t>
            </a:r>
            <a:endParaRPr kumimoji="1" lang="ja-SE" alt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4D43152-41A2-0B98-7CB8-7F665377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" y="820072"/>
            <a:ext cx="6899563" cy="37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33D985FB-2E10-2532-907E-7170000F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73354" y="1548066"/>
            <a:ext cx="3457969" cy="200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5FF649AE-D501-CE58-7BF7-A4529BA5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3" y="4560928"/>
            <a:ext cx="5791200" cy="21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A186B17-5EBD-A657-65D4-D2D23D92D43C}"/>
                  </a:ext>
                </a:extLst>
              </p:cNvPr>
              <p:cNvSpPr txBox="1"/>
              <p:nvPr/>
            </p:nvSpPr>
            <p:spPr>
              <a:xfrm>
                <a:off x="6726383" y="4278042"/>
                <a:ext cx="528550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Beam waist’s size and position with wavelength unique determines the Gaussian beam!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sz="2400" dirty="0"/>
                  <a:t> is 2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SE" sz="2400" dirty="0"/>
                  <a:t> in </a:t>
                </a:r>
                <a:r>
                  <a:rPr kumimoji="1" lang="en-US" altLang="ja-SE" sz="2400" b="1" i="1" dirty="0"/>
                  <a:t>power not amplitude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A Gaussian beam is just </a:t>
                </a:r>
                <a:r>
                  <a:rPr kumimoji="1" lang="en-US" altLang="ja-SE" sz="2400" b="1" dirty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ja-SE" sz="2400" dirty="0"/>
                  <a:t> solution</a:t>
                </a:r>
              </a:p>
              <a:p>
                <a:pPr lvl="1" algn="just"/>
                <a:r>
                  <a:rPr kumimoji="1" lang="en-US" altLang="ja-SE" sz="2400" dirty="0">
                    <a:sym typeface="Wingdings" pitchFamily="2" charset="2"/>
                  </a:rPr>
                  <a:t> infinite other solutions exist!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A186B17-5EBD-A657-65D4-D2D23D92D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383" y="4278042"/>
                <a:ext cx="5285508" cy="2308324"/>
              </a:xfrm>
              <a:prstGeom prst="rect">
                <a:avLst/>
              </a:prstGeom>
              <a:blipFill>
                <a:blip r:embed="rId5"/>
                <a:stretch>
                  <a:fillRect l="-1439" t="-1639" r="-1918" b="-491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C81DC55-E7D5-21C6-DD15-9ED84F79626E}"/>
                  </a:ext>
                </a:extLst>
              </p:cNvPr>
              <p:cNvSpPr txBox="1"/>
              <p:nvPr/>
            </p:nvSpPr>
            <p:spPr>
              <a:xfrm>
                <a:off x="1877292" y="1114936"/>
                <a:ext cx="3906982" cy="55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kumimoji="1" lang="en-US" altLang="ja-SE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type m:val="lin"/>
                        <m:ctrlP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sSubSup>
                          <m:sSubSupPr>
                            <m:ctrlPr>
                              <a:rPr kumimoji="1" lang="en-US" altLang="ja-SE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SE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kumimoji="1" lang="en-US" altLang="ja-SE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kumimoji="1" lang="en-US" altLang="ja-SE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kumimoji="1" lang="en-US" altLang="ja-SE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  <m:r>
                      <a:rPr kumimoji="1" lang="en-US" altLang="ja-SE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SE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𝟏𝟔𝟕</m:t>
                    </m:r>
                    <m:r>
                      <a:rPr kumimoji="1" lang="en-US" altLang="ja-SE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SE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𝐧𝐦</m:t>
                    </m:r>
                  </m:oMath>
                </a14:m>
                <a:r>
                  <a:rPr kumimoji="1" lang="en-US" altLang="ja-SE" sz="1800" b="1" dirty="0">
                    <a:solidFill>
                      <a:schemeClr val="bg1"/>
                    </a:solidFill>
                  </a:rPr>
                  <a:t> </a:t>
                </a:r>
                <a:endParaRPr lang="ja-SE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C81DC55-E7D5-21C6-DD15-9ED84F796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292" y="1114936"/>
                <a:ext cx="3906982" cy="553100"/>
              </a:xfrm>
              <a:prstGeom prst="rect">
                <a:avLst/>
              </a:prstGeom>
              <a:blipFill>
                <a:blip r:embed="rId6"/>
                <a:stretch>
                  <a:fillRect t="-113333" b="-18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11E0317-598B-A706-1FA1-893CCA970939}"/>
              </a:ext>
            </a:extLst>
          </p:cNvPr>
          <p:cNvCxnSpPr>
            <a:cxnSpLocks/>
          </p:cNvCxnSpPr>
          <p:nvPr/>
        </p:nvCxnSpPr>
        <p:spPr>
          <a:xfrm>
            <a:off x="4800601" y="1621183"/>
            <a:ext cx="290945" cy="47085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EEDE7E-0318-85DB-D0DB-EE3C2AECA6F2}"/>
              </a:ext>
            </a:extLst>
          </p:cNvPr>
          <p:cNvSpPr txBox="1"/>
          <p:nvPr/>
        </p:nvSpPr>
        <p:spPr>
          <a:xfrm>
            <a:off x="3428431" y="4172764"/>
            <a:ext cx="250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z</a:t>
            </a:r>
            <a:endParaRPr kumimoji="1" lang="ja-S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8266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B2AE1E-5508-B0E6-C5B0-309BA662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9819"/>
          </a:xfrm>
        </p:spPr>
        <p:txBody>
          <a:bodyPr/>
          <a:lstStyle/>
          <a:p>
            <a:r>
              <a:rPr kumimoji="1" lang="en-US" altLang="ja-SE" dirty="0"/>
              <a:t>Higher order modes in Cartesian coordinates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DBDC646-621D-8017-3411-FE2B0D712141}"/>
                  </a:ext>
                </a:extLst>
              </p:cNvPr>
              <p:cNvSpPr txBox="1"/>
              <p:nvPr/>
            </p:nvSpPr>
            <p:spPr>
              <a:xfrm>
                <a:off x="3675948" y="999819"/>
                <a:ext cx="4068741" cy="896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DBDC646-621D-8017-3411-FE2B0D712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948" y="999819"/>
                <a:ext cx="4068741" cy="89659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0F4058-03ED-5481-418F-1CD7FDCF889A}"/>
              </a:ext>
            </a:extLst>
          </p:cNvPr>
          <p:cNvSpPr txBox="1"/>
          <p:nvPr/>
        </p:nvSpPr>
        <p:spPr>
          <a:xfrm>
            <a:off x="249382" y="1838166"/>
            <a:ext cx="314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has a general solution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61708B9-CFCE-5FB6-F34C-E4DB437B8C88}"/>
                  </a:ext>
                </a:extLst>
              </p:cNvPr>
              <p:cNvSpPr txBox="1"/>
              <p:nvPr/>
            </p:nvSpPr>
            <p:spPr>
              <a:xfrm>
                <a:off x="2951019" y="4789002"/>
                <a:ext cx="3013365" cy="789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61708B9-CFCE-5FB6-F34C-E4DB437B8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019" y="4789002"/>
                <a:ext cx="3013365" cy="789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9F11769-D1C9-D2A1-32E3-8536321B6A99}"/>
                  </a:ext>
                </a:extLst>
              </p:cNvPr>
              <p:cNvSpPr txBox="1"/>
              <p:nvPr/>
            </p:nvSpPr>
            <p:spPr>
              <a:xfrm>
                <a:off x="1995055" y="2245234"/>
                <a:ext cx="9144000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9F11769-D1C9-D2A1-32E3-8536321B6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055" y="2245234"/>
                <a:ext cx="9144000" cy="855812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2534E38-AB54-CDA8-9199-73F82E9E9622}"/>
                  </a:ext>
                </a:extLst>
              </p:cNvPr>
              <p:cNvSpPr txBox="1"/>
              <p:nvPr/>
            </p:nvSpPr>
            <p:spPr>
              <a:xfrm>
                <a:off x="3089562" y="3578820"/>
                <a:ext cx="4655127" cy="833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𝑚𝑋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2534E38-AB54-CDA8-9199-73F82E9E9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62" y="3578820"/>
                <a:ext cx="4655127" cy="833498"/>
              </a:xfrm>
              <a:prstGeom prst="rect">
                <a:avLst/>
              </a:prstGeom>
              <a:blipFill>
                <a:blip r:embed="rId5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9FA14A4-3011-E46B-13F6-991005AA84D2}"/>
                  </a:ext>
                </a:extLst>
              </p:cNvPr>
              <p:cNvSpPr txBox="1"/>
              <p:nvPr/>
            </p:nvSpPr>
            <p:spPr>
              <a:xfrm>
                <a:off x="249381" y="3022694"/>
                <a:ext cx="3144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Where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kumimoji="1" lang="en-US" altLang="ja-SE" sz="2400" dirty="0"/>
                  <a:t> or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en-US" altLang="ja-SE" sz="2400" dirty="0"/>
                  <a:t> satisfies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9FA14A4-3011-E46B-13F6-991005AA8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3022694"/>
                <a:ext cx="3144981" cy="461665"/>
              </a:xfrm>
              <a:prstGeom prst="rect">
                <a:avLst/>
              </a:prstGeom>
              <a:blipFill>
                <a:blip r:embed="rId6"/>
                <a:stretch>
                  <a:fillRect l="-2811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AA7148-37CC-A2ED-E541-B30750576657}"/>
              </a:ext>
            </a:extLst>
          </p:cNvPr>
          <p:cNvSpPr txBox="1"/>
          <p:nvPr/>
        </p:nvSpPr>
        <p:spPr>
          <a:xfrm>
            <a:off x="3394362" y="3016093"/>
            <a:ext cx="407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Hermite differential equation</a:t>
            </a:r>
            <a:endParaRPr kumimoji="1" lang="ja-SE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572290-F939-1A84-F575-8DEE97940D42}"/>
              </a:ext>
            </a:extLst>
          </p:cNvPr>
          <p:cNvSpPr txBox="1"/>
          <p:nvPr/>
        </p:nvSpPr>
        <p:spPr>
          <a:xfrm>
            <a:off x="249381" y="4327337"/>
            <a:ext cx="390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DB666A-063C-4843-AE8E-2B31F7D29790}"/>
                  </a:ext>
                </a:extLst>
              </p:cNvPr>
              <p:cNvSpPr txBox="1"/>
              <p:nvPr/>
            </p:nvSpPr>
            <p:spPr>
              <a:xfrm>
                <a:off x="3025486" y="5687515"/>
                <a:ext cx="2864430" cy="789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DB666A-063C-4843-AE8E-2B31F7D29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486" y="5687515"/>
                <a:ext cx="2864430" cy="789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35A6E19D-A105-E2AF-6546-967B6F9ADD61}"/>
              </a:ext>
            </a:extLst>
          </p:cNvPr>
          <p:cNvSpPr/>
          <p:nvPr/>
        </p:nvSpPr>
        <p:spPr>
          <a:xfrm>
            <a:off x="2763290" y="4753634"/>
            <a:ext cx="375458" cy="161393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7E57D4A-FA7C-D0FD-8FFA-9388C5D5C75C}"/>
                  </a:ext>
                </a:extLst>
              </p:cNvPr>
              <p:cNvSpPr txBox="1"/>
              <p:nvPr/>
            </p:nvSpPr>
            <p:spPr>
              <a:xfrm>
                <a:off x="2341417" y="6411468"/>
                <a:ext cx="37060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: Hermite polynomials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7E57D4A-FA7C-D0FD-8FFA-9388C5D5C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417" y="6411468"/>
                <a:ext cx="3706093" cy="461665"/>
              </a:xfrm>
              <a:prstGeom prst="rect">
                <a:avLst/>
              </a:prstGeom>
              <a:blipFill>
                <a:blip r:embed="rId8"/>
                <a:stretch>
                  <a:fillRect l="-341" t="-8108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D676F04-8C41-2017-9D0B-069FFA16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65" y="3279180"/>
            <a:ext cx="4595159" cy="34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E6FC4D-22DB-1763-CA25-F8D7D56473A8}"/>
              </a:ext>
            </a:extLst>
          </p:cNvPr>
          <p:cNvSpPr txBox="1"/>
          <p:nvPr/>
        </p:nvSpPr>
        <p:spPr>
          <a:xfrm>
            <a:off x="9699544" y="1308502"/>
            <a:ext cx="1955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Hermite-Gauss mode</a:t>
            </a:r>
          </a:p>
        </p:txBody>
      </p:sp>
    </p:spTree>
    <p:extLst>
      <p:ext uri="{BB962C8B-B14F-4D97-AF65-F5344CB8AC3E}">
        <p14:creationId xmlns:p14="http://schemas.microsoft.com/office/powerpoint/2010/main" val="932349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TEM00_theory.gif">
            <a:extLst>
              <a:ext uri="{FF2B5EF4-FFF2-40B4-BE49-F238E27FC236}">
                <a16:creationId xmlns:a16="http://schemas.microsoft.com/office/drawing/2014/main" id="{CD75FD90-CACA-D006-59BB-3768D232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40" y="3879144"/>
            <a:ext cx="3065806" cy="2880000"/>
          </a:xfrm>
          <a:prstGeom prst="rect">
            <a:avLst/>
          </a:prstGeom>
        </p:spPr>
      </p:pic>
      <p:pic>
        <p:nvPicPr>
          <p:cNvPr id="10" name="図 9" descr="TEM01_theory.gif">
            <a:extLst>
              <a:ext uri="{FF2B5EF4-FFF2-40B4-BE49-F238E27FC236}">
                <a16:creationId xmlns:a16="http://schemas.microsoft.com/office/drawing/2014/main" id="{9BF50DAF-B4C4-C51C-62F1-0A2D0102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37" y="3879144"/>
            <a:ext cx="3065806" cy="288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92075"/>
            <a:ext cx="10515600" cy="742299"/>
          </a:xfrm>
        </p:spPr>
        <p:txBody>
          <a:bodyPr/>
          <a:lstStyle/>
          <a:p>
            <a:r>
              <a:rPr lang="en-US" altLang="ja-JP" dirty="0"/>
              <a:t>Direct measurement of transverse modes</a:t>
            </a:r>
            <a:endParaRPr kumimoji="1" lang="ja-JP" altLang="en-US" dirty="0"/>
          </a:p>
        </p:txBody>
      </p:sp>
      <p:pic>
        <p:nvPicPr>
          <p:cNvPr id="4" name="図 3" descr="t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36416"/>
          <a:stretch/>
        </p:blipFill>
        <p:spPr>
          <a:xfrm>
            <a:off x="633700" y="875768"/>
            <a:ext cx="3719384" cy="5437550"/>
          </a:xfrm>
          <a:prstGeom prst="rect">
            <a:avLst/>
          </a:prstGeom>
        </p:spPr>
      </p:pic>
      <p:pic>
        <p:nvPicPr>
          <p:cNvPr id="3" name="図 2" descr="TEM00.gif">
            <a:extLst>
              <a:ext uri="{FF2B5EF4-FFF2-40B4-BE49-F238E27FC236}">
                <a16:creationId xmlns:a16="http://schemas.microsoft.com/office/drawing/2014/main" id="{E7986E26-17E2-5397-A2D4-92BD284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92" y="1245740"/>
            <a:ext cx="3065806" cy="2880000"/>
          </a:xfrm>
          <a:prstGeom prst="rect">
            <a:avLst/>
          </a:prstGeom>
        </p:spPr>
      </p:pic>
      <p:pic>
        <p:nvPicPr>
          <p:cNvPr id="5" name="図 4" descr="TEM01.gif">
            <a:extLst>
              <a:ext uri="{FF2B5EF4-FFF2-40B4-BE49-F238E27FC236}">
                <a16:creationId xmlns:a16="http://schemas.microsoft.com/office/drawing/2014/main" id="{D0A39C81-5E68-1652-16A8-C23E6B57B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4" y="1245740"/>
            <a:ext cx="3065806" cy="288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39FC0E-DFD7-074F-7C6D-CF9A72AA1464}"/>
              </a:ext>
            </a:extLst>
          </p:cNvPr>
          <p:cNvSpPr txBox="1"/>
          <p:nvPr/>
        </p:nvSpPr>
        <p:spPr>
          <a:xfrm>
            <a:off x="6045810" y="3909633"/>
            <a:ext cx="158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TEM</a:t>
            </a:r>
            <a:r>
              <a:rPr kumimoji="1" lang="en-US" altLang="ja-JP" baseline="-25000" dirty="0"/>
              <a:t>00</a:t>
            </a:r>
            <a:r>
              <a:rPr kumimoji="1" lang="en-US" altLang="ja-JP" dirty="0"/>
              <a:t> theory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9921DA-4990-DEC8-F466-B7B7AE551257}"/>
              </a:ext>
            </a:extLst>
          </p:cNvPr>
          <p:cNvSpPr txBox="1"/>
          <p:nvPr/>
        </p:nvSpPr>
        <p:spPr>
          <a:xfrm>
            <a:off x="8978621" y="3916113"/>
            <a:ext cx="158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TEM</a:t>
            </a:r>
            <a:r>
              <a:rPr kumimoji="1" lang="en-US" altLang="ja-JP" baseline="-25000" dirty="0"/>
              <a:t>01</a:t>
            </a:r>
            <a:r>
              <a:rPr kumimoji="1" lang="en-US" altLang="ja-JP" dirty="0"/>
              <a:t> theory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B058FD-877E-8738-6BF4-DC3CB364E3B9}"/>
              </a:ext>
            </a:extLst>
          </p:cNvPr>
          <p:cNvSpPr txBox="1"/>
          <p:nvPr/>
        </p:nvSpPr>
        <p:spPr>
          <a:xfrm>
            <a:off x="5583747" y="1245740"/>
            <a:ext cx="223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TEM</a:t>
            </a:r>
            <a:r>
              <a:rPr kumimoji="1" lang="en-US" altLang="ja-JP" baseline="-25000" dirty="0"/>
              <a:t>00</a:t>
            </a:r>
            <a:r>
              <a:rPr kumimoji="1" lang="en-US" altLang="ja-JP" dirty="0"/>
              <a:t> measurement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A33C3A-8FCF-D5C6-880D-1DD26F0FC8F0}"/>
              </a:ext>
            </a:extLst>
          </p:cNvPr>
          <p:cNvSpPr txBox="1"/>
          <p:nvPr/>
        </p:nvSpPr>
        <p:spPr>
          <a:xfrm>
            <a:off x="8750897" y="1260623"/>
            <a:ext cx="236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TEM</a:t>
            </a:r>
            <a:r>
              <a:rPr kumimoji="1" lang="en-US" altLang="ja-JP" baseline="-25000" dirty="0"/>
              <a:t>01</a:t>
            </a:r>
            <a:r>
              <a:rPr kumimoji="1" lang="en-US" altLang="ja-JP" dirty="0"/>
              <a:t> measurement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6BE541D-3817-61FB-FB4A-B369B903F419}"/>
              </a:ext>
            </a:extLst>
          </p:cNvPr>
          <p:cNvCxnSpPr>
            <a:cxnSpLocks/>
          </p:cNvCxnSpPr>
          <p:nvPr/>
        </p:nvCxnSpPr>
        <p:spPr>
          <a:xfrm flipH="1" flipV="1">
            <a:off x="3395708" y="5151206"/>
            <a:ext cx="611386" cy="1112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4078EB3-918E-473A-36C6-F40B617E1E23}"/>
              </a:ext>
            </a:extLst>
          </p:cNvPr>
          <p:cNvCxnSpPr>
            <a:cxnSpLocks/>
          </p:cNvCxnSpPr>
          <p:nvPr/>
        </p:nvCxnSpPr>
        <p:spPr>
          <a:xfrm>
            <a:off x="3420422" y="5287130"/>
            <a:ext cx="0" cy="3459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2676FE1-3BF9-8380-1312-1748D6137F95}"/>
              </a:ext>
            </a:extLst>
          </p:cNvPr>
          <p:cNvCxnSpPr>
            <a:cxnSpLocks/>
          </p:cNvCxnSpPr>
          <p:nvPr/>
        </p:nvCxnSpPr>
        <p:spPr>
          <a:xfrm flipV="1">
            <a:off x="3470371" y="5328320"/>
            <a:ext cx="557875" cy="2924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23A3A-4A5B-7FBE-48B1-DF391FADCF31}"/>
              </a:ext>
            </a:extLst>
          </p:cNvPr>
          <p:cNvSpPr txBox="1"/>
          <p:nvPr/>
        </p:nvSpPr>
        <p:spPr>
          <a:xfrm>
            <a:off x="4789990" y="809225"/>
            <a:ext cx="679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Hermite Gauss beam inside 200 GHz a ring cavity</a:t>
            </a:r>
            <a:endParaRPr kumimoji="1" lang="ja-SE" altLang="en-US" sz="24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C411879-8AEB-9FEE-718C-C50E5D591A21}"/>
              </a:ext>
            </a:extLst>
          </p:cNvPr>
          <p:cNvCxnSpPr/>
          <p:nvPr/>
        </p:nvCxnSpPr>
        <p:spPr>
          <a:xfrm flipH="1">
            <a:off x="3420422" y="3951184"/>
            <a:ext cx="215970" cy="89110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FA8937E-82D3-9F64-B26A-90D2539E5B9C}"/>
              </a:ext>
            </a:extLst>
          </p:cNvPr>
          <p:cNvSpPr txBox="1"/>
          <p:nvPr/>
        </p:nvSpPr>
        <p:spPr>
          <a:xfrm>
            <a:off x="3083842" y="3580579"/>
            <a:ext cx="118647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View port</a:t>
            </a:r>
            <a:endParaRPr kumimoji="1" lang="ja-SE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E28A593-FBB3-E5EA-1F69-3924208C64E8}"/>
              </a:ext>
            </a:extLst>
          </p:cNvPr>
          <p:cNvSpPr txBox="1"/>
          <p:nvPr/>
        </p:nvSpPr>
        <p:spPr>
          <a:xfrm>
            <a:off x="1886712" y="1710699"/>
            <a:ext cx="118647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IR camera</a:t>
            </a:r>
            <a:endParaRPr kumimoji="1" lang="ja-SE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9A4D1FD-AE92-540E-EC1C-DBA7DD2FCCAF}"/>
              </a:ext>
            </a:extLst>
          </p:cNvPr>
          <p:cNvSpPr txBox="1"/>
          <p:nvPr/>
        </p:nvSpPr>
        <p:spPr>
          <a:xfrm>
            <a:off x="1202787" y="6353863"/>
            <a:ext cx="991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modes were observable through heat dissipation via IR (1 kW system)</a:t>
            </a:r>
            <a:endParaRPr kumimoji="1" lang="ja-SE" altLang="en-US" sz="24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CFEF695-02EE-599B-BAC3-D0723BB44193}"/>
              </a:ext>
            </a:extLst>
          </p:cNvPr>
          <p:cNvSpPr txBox="1"/>
          <p:nvPr/>
        </p:nvSpPr>
        <p:spPr>
          <a:xfrm>
            <a:off x="5828526" y="5824826"/>
            <a:ext cx="201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b="1" dirty="0">
                <a:solidFill>
                  <a:schemeClr val="bg1"/>
                </a:solidFill>
              </a:rPr>
              <a:t>(45 degree tilt)</a:t>
            </a:r>
            <a:endParaRPr kumimoji="1" lang="ja-SE" altLang="en-US" b="1" dirty="0">
              <a:solidFill>
                <a:schemeClr val="bg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96183C8-0BE5-CDF6-DA17-8EF91B3B4418}"/>
              </a:ext>
            </a:extLst>
          </p:cNvPr>
          <p:cNvCxnSpPr>
            <a:cxnSpLocks/>
          </p:cNvCxnSpPr>
          <p:nvPr/>
        </p:nvCxnSpPr>
        <p:spPr>
          <a:xfrm>
            <a:off x="5967807" y="4755507"/>
            <a:ext cx="0" cy="97462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303E502E-F04B-FA7B-426F-F18F89E4C962}"/>
              </a:ext>
            </a:extLst>
          </p:cNvPr>
          <p:cNvCxnSpPr>
            <a:cxnSpLocks/>
          </p:cNvCxnSpPr>
          <p:nvPr/>
        </p:nvCxnSpPr>
        <p:spPr>
          <a:xfrm flipH="1">
            <a:off x="6277488" y="4526553"/>
            <a:ext cx="560407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9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706E7D-47CC-8996-92F2-7C7F71FE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4"/>
            <a:ext cx="10515600" cy="1325563"/>
          </a:xfrm>
        </p:spPr>
        <p:txBody>
          <a:bodyPr/>
          <a:lstStyle/>
          <a:p>
            <a:r>
              <a:rPr lang="en-US" altLang="ja-SE" dirty="0"/>
              <a:t>Part 1: outline</a:t>
            </a:r>
            <a:endParaRPr lang="ja-SE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289B6CC-CC78-D2E7-D0DF-57E49325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51"/>
            <a:ext cx="10515600" cy="5465415"/>
          </a:xfrm>
        </p:spPr>
        <p:txBody>
          <a:bodyPr>
            <a:normAutofit/>
          </a:bodyPr>
          <a:lstStyle/>
          <a:p>
            <a:r>
              <a:rPr lang="en-US" altLang="ja-SE" dirty="0"/>
              <a:t>Maxwell equations and Helmholtz equation (30mins)</a:t>
            </a:r>
          </a:p>
          <a:p>
            <a:pPr lvl="1"/>
            <a:r>
              <a:rPr lang="en-US" altLang="ja-SE" dirty="0"/>
              <a:t>Plane wave solution</a:t>
            </a:r>
          </a:p>
          <a:p>
            <a:pPr lvl="1"/>
            <a:r>
              <a:rPr lang="en-US" altLang="ja-SE" dirty="0"/>
              <a:t>Gaussian beam</a:t>
            </a:r>
          </a:p>
          <a:p>
            <a:pPr lvl="1"/>
            <a:r>
              <a:rPr lang="en-US" altLang="ja-SE" dirty="0"/>
              <a:t>Higher-order Gaussian beam</a:t>
            </a:r>
          </a:p>
          <a:p>
            <a:r>
              <a:rPr lang="en-US" altLang="ja-SE" dirty="0"/>
              <a:t>Gaussian beam optics (30 mins)</a:t>
            </a:r>
          </a:p>
          <a:p>
            <a:pPr lvl="1"/>
            <a:r>
              <a:rPr lang="en-US" altLang="ja-SE" dirty="0"/>
              <a:t>Gaussian lens formula</a:t>
            </a:r>
          </a:p>
          <a:p>
            <a:pPr lvl="1"/>
            <a:r>
              <a:rPr lang="en-US" altLang="ja-SE" dirty="0"/>
              <a:t>Lens and  mirrors</a:t>
            </a:r>
          </a:p>
          <a:p>
            <a:r>
              <a:rPr lang="en-US" altLang="ja-SE" dirty="0"/>
              <a:t>Integral form: diffraction of waves (30 mins)</a:t>
            </a:r>
          </a:p>
          <a:p>
            <a:pPr lvl="1"/>
            <a:r>
              <a:rPr lang="en-US" altLang="ja-SE" dirty="0"/>
              <a:t>Airy disk diffraction</a:t>
            </a:r>
          </a:p>
          <a:p>
            <a:pPr lvl="1"/>
            <a:r>
              <a:rPr lang="en-US" altLang="ja-SE" dirty="0"/>
              <a:t>Fourier transform</a:t>
            </a:r>
          </a:p>
          <a:p>
            <a:r>
              <a:rPr lang="en-US" altLang="ja-SE" dirty="0"/>
              <a:t>Excises (60 mins)</a:t>
            </a:r>
          </a:p>
          <a:p>
            <a:pPr lvl="1"/>
            <a:r>
              <a:rPr lang="en-US" altLang="ja-SE" dirty="0"/>
              <a:t>Gaussian optics with two lenses</a:t>
            </a:r>
            <a:endParaRPr lang="ja-SE" altLang="en-US" dirty="0"/>
          </a:p>
        </p:txBody>
      </p:sp>
    </p:spTree>
    <p:extLst>
      <p:ext uri="{BB962C8B-B14F-4D97-AF65-F5344CB8AC3E}">
        <p14:creationId xmlns:p14="http://schemas.microsoft.com/office/powerpoint/2010/main" val="190219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4E2B-70C2-3037-B4B5-5216E5669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A6983E-C508-53B1-A7C3-84D068FA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9819"/>
          </a:xfrm>
        </p:spPr>
        <p:txBody>
          <a:bodyPr/>
          <a:lstStyle/>
          <a:p>
            <a:r>
              <a:rPr kumimoji="1" lang="en-US" altLang="ja-SE" dirty="0"/>
              <a:t>Higher order modes in Cylindrical coordinates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4EEA67D-2DA5-8886-35D1-5369F075FDBE}"/>
                  </a:ext>
                </a:extLst>
              </p:cNvPr>
              <p:cNvSpPr txBox="1"/>
              <p:nvPr/>
            </p:nvSpPr>
            <p:spPr>
              <a:xfrm>
                <a:off x="1105929" y="837806"/>
                <a:ext cx="10247871" cy="10468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4EEA67D-2DA5-8886-35D1-5369F075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29" y="837806"/>
                <a:ext cx="10247871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17C0E3-56BE-505A-A929-0604238E8D5D}"/>
              </a:ext>
            </a:extLst>
          </p:cNvPr>
          <p:cNvSpPr txBox="1"/>
          <p:nvPr/>
        </p:nvSpPr>
        <p:spPr>
          <a:xfrm>
            <a:off x="249382" y="1838166"/>
            <a:ext cx="314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has a general solution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40BCD1-1CEF-91E3-6B14-B20B358C95E8}"/>
                  </a:ext>
                </a:extLst>
              </p:cNvPr>
              <p:cNvSpPr txBox="1"/>
              <p:nvPr/>
            </p:nvSpPr>
            <p:spPr>
              <a:xfrm>
                <a:off x="1369867" y="5101287"/>
                <a:ext cx="5363441" cy="850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+1−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F40BCD1-1CEF-91E3-6B14-B20B358C9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867" y="5101287"/>
                <a:ext cx="5363441" cy="850554"/>
              </a:xfrm>
              <a:prstGeom prst="rect">
                <a:avLst/>
              </a:prstGeom>
              <a:blipFill>
                <a:blip r:embed="rId3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1435788-252A-9333-1B8E-5D93FAF1F832}"/>
                  </a:ext>
                </a:extLst>
              </p:cNvPr>
              <p:cNvSpPr txBox="1"/>
              <p:nvPr/>
            </p:nvSpPr>
            <p:spPr>
              <a:xfrm>
                <a:off x="1995055" y="2245234"/>
                <a:ext cx="9144000" cy="85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1435788-252A-9333-1B8E-5D93FAF1F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055" y="2245234"/>
                <a:ext cx="9144000" cy="855812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25C5985-98EE-63C0-A373-37E7D1E87B4B}"/>
                  </a:ext>
                </a:extLst>
              </p:cNvPr>
              <p:cNvSpPr txBox="1"/>
              <p:nvPr/>
            </p:nvSpPr>
            <p:spPr>
              <a:xfrm>
                <a:off x="249381" y="3022694"/>
                <a:ext cx="3144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Here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1" lang="en-US" altLang="ja-SE" sz="2400" dirty="0"/>
                  <a:t> satisfies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25C5985-98EE-63C0-A373-37E7D1E87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3022694"/>
                <a:ext cx="3144981" cy="461665"/>
              </a:xfrm>
              <a:prstGeom prst="rect">
                <a:avLst/>
              </a:prstGeom>
              <a:blipFill>
                <a:blip r:embed="rId5"/>
                <a:stretch>
                  <a:fillRect l="-2811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A975328-9435-FE5D-E3F5-4D706AF5204A}"/>
                  </a:ext>
                </a:extLst>
              </p:cNvPr>
              <p:cNvSpPr txBox="1"/>
              <p:nvPr/>
            </p:nvSpPr>
            <p:spPr>
              <a:xfrm>
                <a:off x="249381" y="4327337"/>
                <a:ext cx="6317674" cy="505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kumimoji="1" lang="en-US" altLang="ja-SE" sz="2400" dirty="0"/>
                  <a:t>  is a Laguerre polynomial obeying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A975328-9435-FE5D-E3F5-4D706AF52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4327337"/>
                <a:ext cx="6317674" cy="505267"/>
              </a:xfrm>
              <a:prstGeom prst="rect">
                <a:avLst/>
              </a:prstGeom>
              <a:blipFill>
                <a:blip r:embed="rId6"/>
                <a:stretch>
                  <a:fillRect l="-1406" t="-4878" b="-2439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8CB09F-93CA-BF63-3EB5-C6EEDA87DD74}"/>
              </a:ext>
            </a:extLst>
          </p:cNvPr>
          <p:cNvSpPr txBox="1"/>
          <p:nvPr/>
        </p:nvSpPr>
        <p:spPr>
          <a:xfrm>
            <a:off x="838200" y="6220524"/>
            <a:ext cx="439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Laguerre differential equation</a:t>
            </a:r>
            <a:endParaRPr kumimoji="1" lang="ja-SE" altLang="en-US" sz="2400" dirty="0"/>
          </a:p>
        </p:txBody>
      </p:sp>
      <p:pic>
        <p:nvPicPr>
          <p:cNvPr id="5122" name="Picture 2" descr="File:Intensity profiles of Laguerre-Gaussian modes.pdf">
            <a:extLst>
              <a:ext uri="{FF2B5EF4-FFF2-40B4-BE49-F238E27FC236}">
                <a16:creationId xmlns:a16="http://schemas.microsoft.com/office/drawing/2014/main" id="{7F392165-56F5-8E64-5F5F-A3FDE650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6" y="3176763"/>
            <a:ext cx="4760834" cy="35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275DFD4-4EFC-4BC5-DCD1-0116E3CEF321}"/>
                  </a:ext>
                </a:extLst>
              </p:cNvPr>
              <p:cNvSpPr txBox="1"/>
              <p:nvPr/>
            </p:nvSpPr>
            <p:spPr>
              <a:xfrm>
                <a:off x="2876551" y="3264917"/>
                <a:ext cx="4244685" cy="1047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5275DFD4-4EFC-4BC5-DCD1-0116E3CEF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551" y="3264917"/>
                <a:ext cx="4244685" cy="10473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54F561-3994-EA20-AA24-14EFBECF2F32}"/>
              </a:ext>
            </a:extLst>
          </p:cNvPr>
          <p:cNvSpPr txBox="1"/>
          <p:nvPr/>
        </p:nvSpPr>
        <p:spPr>
          <a:xfrm>
            <a:off x="10041395" y="1699732"/>
            <a:ext cx="1955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Laguerre-Gauss mode</a:t>
            </a:r>
          </a:p>
        </p:txBody>
      </p:sp>
    </p:spTree>
    <p:extLst>
      <p:ext uri="{BB962C8B-B14F-4D97-AF65-F5344CB8AC3E}">
        <p14:creationId xmlns:p14="http://schemas.microsoft.com/office/powerpoint/2010/main" val="3846896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E12BBD-FB5F-983B-48E7-6961DB74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78"/>
            <a:ext cx="10515600" cy="1063953"/>
          </a:xfrm>
        </p:spPr>
        <p:txBody>
          <a:bodyPr/>
          <a:lstStyle/>
          <a:p>
            <a:r>
              <a:rPr kumimoji="1" lang="en-US" altLang="ja-SE" dirty="0"/>
              <a:t>Higher order modes: key point is the phase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98232BE-40EE-C535-F543-F7330A5E23BE}"/>
                  </a:ext>
                </a:extLst>
              </p:cNvPr>
              <p:cNvSpPr txBox="1"/>
              <p:nvPr/>
            </p:nvSpPr>
            <p:spPr>
              <a:xfrm>
                <a:off x="3713967" y="2516997"/>
                <a:ext cx="36638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8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ja-SE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98232BE-40EE-C535-F543-F7330A5E2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967" y="2516997"/>
                <a:ext cx="3663863" cy="523220"/>
              </a:xfrm>
              <a:prstGeom prst="rect">
                <a:avLst/>
              </a:prstGeom>
              <a:blipFill>
                <a:blip r:embed="rId2"/>
                <a:stretch>
                  <a:fillRect t="-128571" b="-19047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D0A108-1541-98AD-E0F8-AC41EE856582}"/>
              </a:ext>
            </a:extLst>
          </p:cNvPr>
          <p:cNvSpPr txBox="1"/>
          <p:nvPr/>
        </p:nvSpPr>
        <p:spPr>
          <a:xfrm>
            <a:off x="225468" y="1166031"/>
            <a:ext cx="969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Mathematics is complex </a:t>
            </a:r>
            <a:r>
              <a:rPr kumimoji="1" lang="en-US" altLang="ja-SE" sz="2800" dirty="0">
                <a:sym typeface="Wingdings" pitchFamily="2" charset="2"/>
              </a:rPr>
              <a:t> but one thing is important  to note</a:t>
            </a:r>
            <a:endParaRPr kumimoji="1" lang="ja-SE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6F9437A-A286-A3C8-3114-B70F8072F462}"/>
                  </a:ext>
                </a:extLst>
              </p:cNvPr>
              <p:cNvSpPr txBox="1"/>
              <p:nvPr/>
            </p:nvSpPr>
            <p:spPr>
              <a:xfrm>
                <a:off x="3267586" y="3219661"/>
                <a:ext cx="4974540" cy="530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6F9437A-A286-A3C8-3114-B70F8072F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86" y="3219661"/>
                <a:ext cx="4974540" cy="530915"/>
              </a:xfrm>
              <a:prstGeom prst="rect">
                <a:avLst/>
              </a:prstGeom>
              <a:blipFill>
                <a:blip r:embed="rId3"/>
                <a:stretch>
                  <a:fillRect b="-16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295CBB-4085-1750-90A3-3E373F5F5BFF}"/>
              </a:ext>
            </a:extLst>
          </p:cNvPr>
          <p:cNvSpPr txBox="1"/>
          <p:nvPr/>
        </p:nvSpPr>
        <p:spPr>
          <a:xfrm>
            <a:off x="340290" y="1814333"/>
            <a:ext cx="8567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The </a:t>
            </a:r>
            <a:r>
              <a:rPr kumimoji="1" lang="en-US" altLang="ja-SE" sz="2800" b="1" dirty="0" err="1"/>
              <a:t>Guoy</a:t>
            </a:r>
            <a:r>
              <a:rPr kumimoji="1" lang="en-US" altLang="ja-SE" sz="2800" b="1" dirty="0"/>
              <a:t> phase factor </a:t>
            </a:r>
            <a:r>
              <a:rPr kumimoji="1" lang="en-US" altLang="ja-SE" sz="2800" dirty="0"/>
              <a:t>in the fundamental mode</a:t>
            </a:r>
            <a:endParaRPr kumimoji="1" lang="ja-SE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36D870-FEF8-9A85-AAC4-16D8B3D999B8}"/>
              </a:ext>
            </a:extLst>
          </p:cNvPr>
          <p:cNvSpPr txBox="1"/>
          <p:nvPr/>
        </p:nvSpPr>
        <p:spPr>
          <a:xfrm>
            <a:off x="340289" y="3922325"/>
            <a:ext cx="8567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Is further </a:t>
            </a:r>
            <a:r>
              <a:rPr kumimoji="1" lang="en-US" altLang="ja-SE" sz="2800" b="1" dirty="0"/>
              <a:t>delayed</a:t>
            </a:r>
            <a:r>
              <a:rPr kumimoji="1" lang="en-US" altLang="ja-SE" sz="2800" dirty="0"/>
              <a:t> for higher moder modes</a:t>
            </a:r>
            <a:endParaRPr kumimoji="1" lang="ja-SE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E70410-F07C-7F88-F61C-D2F53FD67C00}"/>
              </a:ext>
            </a:extLst>
          </p:cNvPr>
          <p:cNvSpPr txBox="1"/>
          <p:nvPr/>
        </p:nvSpPr>
        <p:spPr>
          <a:xfrm>
            <a:off x="225468" y="4754914"/>
            <a:ext cx="373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Hermite Gaus mode:</a:t>
            </a:r>
            <a:endParaRPr kumimoji="1" lang="ja-SE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4E33237-D44F-53B8-07D9-91682B815CBE}"/>
                  </a:ext>
                </a:extLst>
              </p:cNvPr>
              <p:cNvSpPr txBox="1"/>
              <p:nvPr/>
            </p:nvSpPr>
            <p:spPr>
              <a:xfrm>
                <a:off x="3676389" y="4754914"/>
                <a:ext cx="53588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+1)</m:t>
                      </m:r>
                      <m:func>
                        <m:funcPr>
                          <m:ctrlP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8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ja-SE" altLang="en-US" sz="2800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4E33237-D44F-53B8-07D9-91682B815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389" y="4754914"/>
                <a:ext cx="5358862" cy="523220"/>
              </a:xfrm>
              <a:prstGeom prst="rect">
                <a:avLst/>
              </a:prstGeom>
              <a:blipFill>
                <a:blip r:embed="rId4"/>
                <a:stretch>
                  <a:fillRect t="-128571" b="-19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9C9F30-B61B-C01E-BF78-2553C9AD8B8F}"/>
              </a:ext>
            </a:extLst>
          </p:cNvPr>
          <p:cNvSpPr txBox="1"/>
          <p:nvPr/>
        </p:nvSpPr>
        <p:spPr>
          <a:xfrm>
            <a:off x="225468" y="5507097"/>
            <a:ext cx="373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Laguerre Gaus mode:</a:t>
            </a:r>
            <a:endParaRPr kumimoji="1" lang="ja-SE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F8A14C0-A6B1-5D21-AAA6-A9DEA13AE042}"/>
                  </a:ext>
                </a:extLst>
              </p:cNvPr>
              <p:cNvSpPr txBox="1"/>
              <p:nvPr/>
            </p:nvSpPr>
            <p:spPr>
              <a:xfrm>
                <a:off x="3676389" y="5520518"/>
                <a:ext cx="53588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)=(2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kumimoji="1" lang="en-US" altLang="ja-SE" sz="2800" b="0" i="1" smtClean="0">
                          <a:latin typeface="Cambria Math" panose="02040503050406030204" pitchFamily="18" charset="0"/>
                        </a:rPr>
                        <m:t>+1)</m:t>
                      </m:r>
                      <m:func>
                        <m:funcPr>
                          <m:ctrlP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8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kumimoji="1" lang="en-US" altLang="ja-SE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ja-SE" altLang="en-US" sz="2800" dirty="0"/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F8A14C0-A6B1-5D21-AAA6-A9DEA13AE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389" y="5520518"/>
                <a:ext cx="5358862" cy="523220"/>
              </a:xfrm>
              <a:prstGeom prst="rect">
                <a:avLst/>
              </a:prstGeom>
              <a:blipFill>
                <a:blip r:embed="rId5"/>
                <a:stretch>
                  <a:fillRect t="-126190" b="-19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CC4394C-7859-64BB-AD92-EB839687880B}"/>
              </a:ext>
            </a:extLst>
          </p:cNvPr>
          <p:cNvSpPr txBox="1"/>
          <p:nvPr/>
        </p:nvSpPr>
        <p:spPr>
          <a:xfrm>
            <a:off x="340289" y="6272701"/>
            <a:ext cx="1091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They are (annoying but useful) measurement observables in a resonator </a:t>
            </a:r>
            <a:r>
              <a:rPr kumimoji="1" lang="en-US" altLang="ja-SE" sz="2400" dirty="0">
                <a:sym typeface="Wingdings" pitchFamily="2" charset="2"/>
              </a:rPr>
              <a:t> </a:t>
            </a:r>
            <a:r>
              <a:rPr kumimoji="1" lang="en-US" altLang="ja-SE" sz="2400" b="1" i="1" dirty="0">
                <a:sym typeface="Wingdings" pitchFamily="2" charset="2"/>
              </a:rPr>
              <a:t>Part 2</a:t>
            </a:r>
            <a:r>
              <a:rPr kumimoji="1" lang="en-US" altLang="ja-SE" sz="2400" b="1" i="1" dirty="0"/>
              <a:t> </a:t>
            </a:r>
            <a:endParaRPr kumimoji="1" lang="ja-SE" alt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380809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7B588E-C0EA-EA27-AD12-F34B917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2" y="0"/>
            <a:ext cx="11350337" cy="1325563"/>
          </a:xfrm>
        </p:spPr>
        <p:txBody>
          <a:bodyPr/>
          <a:lstStyle/>
          <a:p>
            <a:r>
              <a:rPr kumimoji="1" lang="en-US" altLang="ja-SE" dirty="0"/>
              <a:t>Remark: Gaussian beam is </a:t>
            </a:r>
            <a:r>
              <a:rPr kumimoji="1" lang="en-US" altLang="ja-SE" b="1" dirty="0"/>
              <a:t>not</a:t>
            </a:r>
            <a:r>
              <a:rPr kumimoji="1" lang="en-US" altLang="ja-SE" dirty="0"/>
              <a:t> linearly polarized!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06EBC4F-F33E-E014-24E3-2FCD8672517F}"/>
                  </a:ext>
                </a:extLst>
              </p:cNvPr>
              <p:cNvSpPr txBox="1"/>
              <p:nvPr/>
            </p:nvSpPr>
            <p:spPr>
              <a:xfrm>
                <a:off x="304801" y="1127126"/>
                <a:ext cx="113503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starting point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SE" sz="2400" dirty="0"/>
                  <a:t> in fact </a:t>
                </a:r>
                <a:r>
                  <a:rPr kumimoji="1" lang="en-US" altLang="ja-SE" sz="2400" dirty="0">
                    <a:solidFill>
                      <a:srgbClr val="FF0000"/>
                    </a:solidFill>
                  </a:rPr>
                  <a:t>self-contradicts</a:t>
                </a:r>
                <a:r>
                  <a:rPr kumimoji="1" lang="en-US" altLang="ja-SE" sz="2400" dirty="0"/>
                  <a:t>!</a:t>
                </a:r>
              </a:p>
              <a:p>
                <a:r>
                  <a:rPr kumimoji="1" lang="en-US" altLang="ja-SE" sz="2400" dirty="0">
                    <a:sym typeface="Wingdings" pitchFamily="2" charset="2"/>
                  </a:rPr>
                  <a:t> Finite size solution of the Maxwell equation must have a longitudinal component!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06EBC4F-F33E-E014-24E3-2FCD86725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1" y="1127126"/>
                <a:ext cx="11350337" cy="830997"/>
              </a:xfrm>
              <a:prstGeom prst="rect">
                <a:avLst/>
              </a:prstGeom>
              <a:blipFill>
                <a:blip r:embed="rId2"/>
                <a:stretch>
                  <a:fillRect l="-895" t="-5970" b="-1641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4EAA668-3B0D-D527-C870-70EDA1D9E6B9}"/>
                  </a:ext>
                </a:extLst>
              </p:cNvPr>
              <p:cNvSpPr txBox="1"/>
              <p:nvPr/>
            </p:nvSpPr>
            <p:spPr>
              <a:xfrm>
                <a:off x="735016" y="2097591"/>
                <a:ext cx="3712042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54EAA668-3B0D-D527-C870-70EDA1D9E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6" y="2097591"/>
                <a:ext cx="3712042" cy="381258"/>
              </a:xfrm>
              <a:prstGeom prst="rect">
                <a:avLst/>
              </a:prstGeom>
              <a:blipFill>
                <a:blip r:embed="rId3"/>
                <a:stretch>
                  <a:fillRect l="-1706" t="-3226" r="-341" b="-2903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中かっこ 4">
            <a:extLst>
              <a:ext uri="{FF2B5EF4-FFF2-40B4-BE49-F238E27FC236}">
                <a16:creationId xmlns:a16="http://schemas.microsoft.com/office/drawing/2014/main" id="{5094D8D7-A6EC-374D-3A61-7BB5D85D219D}"/>
              </a:ext>
            </a:extLst>
          </p:cNvPr>
          <p:cNvSpPr/>
          <p:nvPr/>
        </p:nvSpPr>
        <p:spPr>
          <a:xfrm>
            <a:off x="409170" y="2103322"/>
            <a:ext cx="375458" cy="11856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F9B8E6E-6172-7ECF-31B5-492D7FAA1FA5}"/>
                  </a:ext>
                </a:extLst>
              </p:cNvPr>
              <p:cNvSpPr txBox="1"/>
              <p:nvPr/>
            </p:nvSpPr>
            <p:spPr>
              <a:xfrm>
                <a:off x="735015" y="2515575"/>
                <a:ext cx="1633011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F9B8E6E-6172-7ECF-31B5-492D7FAA1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5" y="2515575"/>
                <a:ext cx="1633011" cy="398507"/>
              </a:xfrm>
              <a:prstGeom prst="rect">
                <a:avLst/>
              </a:prstGeom>
              <a:blipFill>
                <a:blip r:embed="rId4"/>
                <a:stretch>
                  <a:fillRect l="-4651" r="-3876" b="-1875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337939D-4871-B537-5C37-AC95BF59F97C}"/>
                  </a:ext>
                </a:extLst>
              </p:cNvPr>
              <p:cNvSpPr txBox="1"/>
              <p:nvPr/>
            </p:nvSpPr>
            <p:spPr>
              <a:xfrm>
                <a:off x="735015" y="2926359"/>
                <a:ext cx="3692229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337939D-4871-B537-5C37-AC95BF59F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5" y="2926359"/>
                <a:ext cx="3692229" cy="381258"/>
              </a:xfrm>
              <a:prstGeom prst="rect">
                <a:avLst/>
              </a:prstGeom>
              <a:blipFill>
                <a:blip r:embed="rId5"/>
                <a:stretch>
                  <a:fillRect l="-1718" t="-3226" r="-344" b="-2903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A525BE-2A9C-EDEA-3402-497A78AEAACE}"/>
              </a:ext>
            </a:extLst>
          </p:cNvPr>
          <p:cNvSpPr txBox="1"/>
          <p:nvPr/>
        </p:nvSpPr>
        <p:spPr>
          <a:xfrm>
            <a:off x="5058447" y="2057425"/>
            <a:ext cx="597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ym typeface="Wingdings" pitchFamily="2" charset="2"/>
              </a:rPr>
              <a:t> We have considered this component only</a:t>
            </a:r>
            <a:endParaRPr kumimoji="1" lang="ja-SE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EB3B7D-4F91-6664-1207-704EDE3F62C0}"/>
              </a:ext>
            </a:extLst>
          </p:cNvPr>
          <p:cNvSpPr txBox="1"/>
          <p:nvPr/>
        </p:nvSpPr>
        <p:spPr>
          <a:xfrm>
            <a:off x="5058447" y="2884510"/>
            <a:ext cx="547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olidFill>
                  <a:srgbClr val="FF0000"/>
                </a:solidFill>
                <a:sym typeface="Wingdings" pitchFamily="2" charset="2"/>
              </a:rPr>
              <a:t> We have ignored this component</a:t>
            </a:r>
            <a:endParaRPr kumimoji="1" lang="ja-SE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CA7D52E-32F6-57BE-9F83-9EBCDABB0CD4}"/>
                  </a:ext>
                </a:extLst>
              </p:cNvPr>
              <p:cNvSpPr txBox="1"/>
              <p:nvPr/>
            </p:nvSpPr>
            <p:spPr>
              <a:xfrm>
                <a:off x="1273507" y="4741473"/>
                <a:ext cx="12407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b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CA7D52E-32F6-57BE-9F83-9EBCDABB0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507" y="4741473"/>
                <a:ext cx="1240724" cy="369332"/>
              </a:xfrm>
              <a:prstGeom prst="rect">
                <a:avLst/>
              </a:prstGeom>
              <a:blipFill>
                <a:blip r:embed="rId6"/>
                <a:stretch>
                  <a:fillRect l="-5102" r="-6122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3AF1DE7-E187-500D-0658-3BD664CC1C3B}"/>
              </a:ext>
            </a:extLst>
          </p:cNvPr>
          <p:cNvCxnSpPr>
            <a:cxnSpLocks/>
          </p:cNvCxnSpPr>
          <p:nvPr/>
        </p:nvCxnSpPr>
        <p:spPr>
          <a:xfrm>
            <a:off x="2979276" y="4932743"/>
            <a:ext cx="35490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AEFD9AB-D8D1-2FB8-D1F1-C13DD76F2411}"/>
                  </a:ext>
                </a:extLst>
              </p:cNvPr>
              <p:cNvSpPr txBox="1"/>
              <p:nvPr/>
            </p:nvSpPr>
            <p:spPr>
              <a:xfrm>
                <a:off x="6993323" y="4574985"/>
                <a:ext cx="2629566" cy="702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AEFD9AB-D8D1-2FB8-D1F1-C13DD76F2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323" y="4574985"/>
                <a:ext cx="2629566" cy="702308"/>
              </a:xfrm>
              <a:prstGeom prst="rect">
                <a:avLst/>
              </a:prstGeom>
              <a:blipFill>
                <a:blip r:embed="rId7"/>
                <a:stretch>
                  <a:fillRect l="-3846" t="-3571" r="-2404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31B17A-40A3-150F-8E2F-F4B35D1C7360}"/>
                  </a:ext>
                </a:extLst>
              </p:cNvPr>
              <p:cNvSpPr txBox="1"/>
              <p:nvPr/>
            </p:nvSpPr>
            <p:spPr>
              <a:xfrm>
                <a:off x="1273507" y="3576645"/>
                <a:ext cx="3984681" cy="741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31B17A-40A3-150F-8E2F-F4B35D1C7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507" y="3576645"/>
                <a:ext cx="3984681" cy="741293"/>
              </a:xfrm>
              <a:prstGeom prst="rect">
                <a:avLst/>
              </a:prstGeom>
              <a:blipFill>
                <a:blip r:embed="rId8"/>
                <a:stretch>
                  <a:fillRect l="-1270" r="-1270" b="-15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06E3DDC-EACD-68E5-7D9D-D73D0D8CB249}"/>
                  </a:ext>
                </a:extLst>
              </p:cNvPr>
              <p:cNvSpPr txBox="1"/>
              <p:nvPr/>
            </p:nvSpPr>
            <p:spPr>
              <a:xfrm>
                <a:off x="6769880" y="3522060"/>
                <a:ext cx="3958926" cy="8965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06E3DDC-EACD-68E5-7D9D-D73D0D8CB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880" y="3522060"/>
                <a:ext cx="3958926" cy="896592"/>
              </a:xfrm>
              <a:prstGeom prst="rect">
                <a:avLst/>
              </a:prstGeom>
              <a:blipFill>
                <a:blip r:embed="rId9"/>
                <a:stretch>
                  <a:fillRect b="-7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CA258BE-A8AA-5619-5251-6D5B4E82FEF4}"/>
              </a:ext>
            </a:extLst>
          </p:cNvPr>
          <p:cNvCxnSpPr/>
          <p:nvPr/>
        </p:nvCxnSpPr>
        <p:spPr>
          <a:xfrm>
            <a:off x="5485030" y="3986686"/>
            <a:ext cx="13383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左中かっこ 16">
            <a:extLst>
              <a:ext uri="{FF2B5EF4-FFF2-40B4-BE49-F238E27FC236}">
                <a16:creationId xmlns:a16="http://schemas.microsoft.com/office/drawing/2014/main" id="{76B76918-E9D6-0A97-D908-3E8FA2DFBA6F}"/>
              </a:ext>
            </a:extLst>
          </p:cNvPr>
          <p:cNvSpPr/>
          <p:nvPr/>
        </p:nvSpPr>
        <p:spPr>
          <a:xfrm>
            <a:off x="784628" y="3641914"/>
            <a:ext cx="375458" cy="167612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1C9F7AE-506B-E52D-DE09-F42E3D7AFCC5}"/>
                  </a:ext>
                </a:extLst>
              </p:cNvPr>
              <p:cNvSpPr txBox="1"/>
              <p:nvPr/>
            </p:nvSpPr>
            <p:spPr>
              <a:xfrm>
                <a:off x="2514231" y="5433626"/>
                <a:ext cx="6270563" cy="9685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′)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𝑖𝑘𝑧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1C9F7AE-506B-E52D-DE09-F42E3D7A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231" y="5433626"/>
                <a:ext cx="6270563" cy="968598"/>
              </a:xfrm>
              <a:prstGeom prst="rect">
                <a:avLst/>
              </a:prstGeom>
              <a:blipFill>
                <a:blip r:embed="rId10"/>
                <a:stretch>
                  <a:fillRect l="-202" t="-155128" r="-808" b="-2141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FF130E3-A40F-F1B8-DBDD-FB2A062DB74C}"/>
              </a:ext>
            </a:extLst>
          </p:cNvPr>
          <p:cNvSpPr txBox="1"/>
          <p:nvPr/>
        </p:nvSpPr>
        <p:spPr>
          <a:xfrm>
            <a:off x="784628" y="6326911"/>
            <a:ext cx="10980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/>
              <a:t>Linearly polarized Gaussian beam is just an approximation near the beam axis </a:t>
            </a:r>
            <a:endParaRPr kumimoji="1" lang="ja-S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3224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2DBA3-1B25-7D8B-8272-8B091B1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E490FF5-A888-9E4C-E122-A1D9635B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4"/>
            <a:ext cx="10515600" cy="1325563"/>
          </a:xfrm>
        </p:spPr>
        <p:txBody>
          <a:bodyPr/>
          <a:lstStyle/>
          <a:p>
            <a:r>
              <a:rPr lang="en-US" altLang="ja-SE" dirty="0"/>
              <a:t>Part 1: outline</a:t>
            </a:r>
            <a:endParaRPr lang="ja-SE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41FC94C-E00E-C785-8B55-C4CC61612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51"/>
            <a:ext cx="10515600" cy="5465415"/>
          </a:xfrm>
        </p:spPr>
        <p:txBody>
          <a:bodyPr>
            <a:normAutofit/>
          </a:bodyPr>
          <a:lstStyle/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Maxwell equations and Helmholtz equation (30mins)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Plane wave solution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Higher-order Gaussian beam</a:t>
            </a:r>
          </a:p>
          <a:p>
            <a:r>
              <a:rPr lang="en-US" altLang="ja-SE" dirty="0"/>
              <a:t>Gaussian beam optics (30 mins)</a:t>
            </a:r>
          </a:p>
          <a:p>
            <a:pPr lvl="1"/>
            <a:r>
              <a:rPr lang="en-US" altLang="ja-SE" dirty="0"/>
              <a:t>Gaussian lens formula</a:t>
            </a:r>
          </a:p>
          <a:p>
            <a:pPr lvl="1"/>
            <a:r>
              <a:rPr lang="en-US" altLang="ja-SE" dirty="0"/>
              <a:t>Lens and  mirrors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Integral form: diffraction of waves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Airy disk diffraction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Fourier transform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Excises (60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optics with two lenses</a:t>
            </a:r>
            <a:endParaRPr lang="ja-SE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7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6A0858-B3A0-3350-F9FB-96A2BF2E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553"/>
            <a:ext cx="10515600" cy="1014954"/>
          </a:xfrm>
        </p:spPr>
        <p:txBody>
          <a:bodyPr/>
          <a:lstStyle/>
          <a:p>
            <a:r>
              <a:rPr kumimoji="1" lang="en-US" altLang="ja-SE" dirty="0"/>
              <a:t>Propagation of a Gaussian beam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FA4712D-82DB-CA89-06AF-3C0E4897F51A}"/>
                  </a:ext>
                </a:extLst>
              </p:cNvPr>
              <p:cNvSpPr txBox="1"/>
              <p:nvPr/>
            </p:nvSpPr>
            <p:spPr>
              <a:xfrm>
                <a:off x="3320794" y="1530732"/>
                <a:ext cx="4767603" cy="85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AFA4712D-82DB-CA89-06AF-3C0E4897F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794" y="1530732"/>
                <a:ext cx="4767603" cy="859210"/>
              </a:xfrm>
              <a:prstGeom prst="rect">
                <a:avLst/>
              </a:prstGeom>
              <a:blipFill>
                <a:blip r:embed="rId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C52648-ADAE-D68C-068C-FE63C18204B8}"/>
              </a:ext>
            </a:extLst>
          </p:cNvPr>
          <p:cNvSpPr txBox="1"/>
          <p:nvPr/>
        </p:nvSpPr>
        <p:spPr>
          <a:xfrm>
            <a:off x="137785" y="1170424"/>
            <a:ext cx="423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complex beam parameter </a:t>
            </a:r>
            <a:endParaRPr kumimoji="1" lang="ja-SE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5CD70A-2349-4CF7-368E-D609EBA5A13B}"/>
              </a:ext>
            </a:extLst>
          </p:cNvPr>
          <p:cNvSpPr txBox="1"/>
          <p:nvPr/>
        </p:nvSpPr>
        <p:spPr>
          <a:xfrm>
            <a:off x="137785" y="2350696"/>
            <a:ext cx="318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determines everything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2313509-0870-2161-B550-CE9338D46E7B}"/>
                  </a:ext>
                </a:extLst>
              </p:cNvPr>
              <p:cNvSpPr txBox="1"/>
              <p:nvPr/>
            </p:nvSpPr>
            <p:spPr>
              <a:xfrm>
                <a:off x="137785" y="2826732"/>
                <a:ext cx="60751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beam propagates freely like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ja-SE" sz="2400" dirty="0"/>
                  <a:t> 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12313509-0870-2161-B550-CE9338D46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5" y="2826732"/>
                <a:ext cx="6075125" cy="461665"/>
              </a:xfrm>
              <a:prstGeom prst="rect">
                <a:avLst/>
              </a:prstGeom>
              <a:blipFill>
                <a:blip r:embed="rId3"/>
                <a:stretch>
                  <a:fillRect l="-1670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CB6E5CB-DCD8-881C-1223-5DCCDF2E5491}"/>
                  </a:ext>
                </a:extLst>
              </p:cNvPr>
              <p:cNvSpPr txBox="1"/>
              <p:nvPr/>
            </p:nvSpPr>
            <p:spPr>
              <a:xfrm>
                <a:off x="4059828" y="3288397"/>
                <a:ext cx="2775207" cy="85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CB6E5CB-DCD8-881C-1223-5DCCDF2E5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828" y="3288397"/>
                <a:ext cx="2775207" cy="859210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137A811-C032-023C-460B-3CF8CD630910}"/>
                  </a:ext>
                </a:extLst>
              </p:cNvPr>
              <p:cNvSpPr txBox="1"/>
              <p:nvPr/>
            </p:nvSpPr>
            <p:spPr>
              <a:xfrm>
                <a:off x="6835035" y="3512622"/>
                <a:ext cx="19726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∵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137A811-C032-023C-460B-3CF8CD63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35" y="3512622"/>
                <a:ext cx="1972634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AAD2451-21D3-C8AC-4509-6ED6AD81E6AE}"/>
                  </a:ext>
                </a:extLst>
              </p:cNvPr>
              <p:cNvSpPr txBox="1"/>
              <p:nvPr/>
            </p:nvSpPr>
            <p:spPr>
              <a:xfrm>
                <a:off x="137785" y="4120598"/>
                <a:ext cx="60751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beam is converted by mirror or lens at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AAD2451-21D3-C8AC-4509-6ED6AD81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5" y="4120598"/>
                <a:ext cx="6075125" cy="461665"/>
              </a:xfrm>
              <a:prstGeom prst="rect">
                <a:avLst/>
              </a:prstGeom>
              <a:blipFill>
                <a:blip r:embed="rId6"/>
                <a:stretch>
                  <a:fillRect l="-1670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36D4097-D778-5B28-2E92-EA6F567AB1C7}"/>
                  </a:ext>
                </a:extLst>
              </p:cNvPr>
              <p:cNvSpPr txBox="1"/>
              <p:nvPr/>
            </p:nvSpPr>
            <p:spPr>
              <a:xfrm>
                <a:off x="1719456" y="4725202"/>
                <a:ext cx="19962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36D4097-D778-5B28-2E92-EA6F567AB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456" y="4725202"/>
                <a:ext cx="1996252" cy="369332"/>
              </a:xfrm>
              <a:prstGeom prst="rect">
                <a:avLst/>
              </a:prstGeom>
              <a:blipFill>
                <a:blip r:embed="rId7"/>
                <a:stretch>
                  <a:fillRect l="-1899" t="-3333" r="-5063" b="-3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740C7ED-0FC8-B337-A91E-FCA1ED840DEB}"/>
                  </a:ext>
                </a:extLst>
              </p:cNvPr>
              <p:cNvSpPr txBox="1"/>
              <p:nvPr/>
            </p:nvSpPr>
            <p:spPr>
              <a:xfrm>
                <a:off x="1443624" y="5150072"/>
                <a:ext cx="3101584" cy="850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740C7ED-0FC8-B337-A91E-FCA1ED840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624" y="5150072"/>
                <a:ext cx="3101584" cy="850939"/>
              </a:xfrm>
              <a:prstGeom prst="rect">
                <a:avLst/>
              </a:prstGeom>
              <a:blipFill>
                <a:blip r:embed="rId8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C8D89230-B304-A171-979E-0ECF181E5633}"/>
              </a:ext>
            </a:extLst>
          </p:cNvPr>
          <p:cNvSpPr/>
          <p:nvPr/>
        </p:nvSpPr>
        <p:spPr>
          <a:xfrm>
            <a:off x="1443624" y="4725202"/>
            <a:ext cx="275832" cy="127580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78171F0-FDD3-89AA-90A1-AA54E902A50B}"/>
                  </a:ext>
                </a:extLst>
              </p:cNvPr>
              <p:cNvSpPr txBox="1"/>
              <p:nvPr/>
            </p:nvSpPr>
            <p:spPr>
              <a:xfrm>
                <a:off x="4545208" y="4909868"/>
                <a:ext cx="3101584" cy="850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78171F0-FDD3-89AA-90A1-AA54E902A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208" y="4909868"/>
                <a:ext cx="3101584" cy="850939"/>
              </a:xfrm>
              <a:prstGeom prst="rect">
                <a:avLst/>
              </a:prstGeom>
              <a:blipFill>
                <a:blip r:embed="rId9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5609C00-DC71-4B89-9464-75E95ED68AC4}"/>
              </a:ext>
            </a:extLst>
          </p:cNvPr>
          <p:cNvSpPr txBox="1"/>
          <p:nvPr/>
        </p:nvSpPr>
        <p:spPr>
          <a:xfrm>
            <a:off x="350142" y="6312012"/>
            <a:ext cx="1041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/>
              <a:t>Lens / mirrors are phase-front converter while conserving the beam size</a:t>
            </a:r>
            <a:endParaRPr kumimoji="1" lang="ja-SE" altLang="en-US" sz="2400" b="1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A64957D7-01A2-CBE4-4607-C311D81AC918}"/>
              </a:ext>
            </a:extLst>
          </p:cNvPr>
          <p:cNvGrpSpPr/>
          <p:nvPr/>
        </p:nvGrpSpPr>
        <p:grpSpPr>
          <a:xfrm>
            <a:off x="7566248" y="3818282"/>
            <a:ext cx="4625752" cy="2552503"/>
            <a:chOff x="7547669" y="4048414"/>
            <a:chExt cx="4625752" cy="2552503"/>
          </a:xfrm>
        </p:grpSpPr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80643B49-80C1-854E-A750-FF0286AFA70A}"/>
                </a:ext>
              </a:extLst>
            </p:cNvPr>
            <p:cNvSpPr/>
            <p:nvPr/>
          </p:nvSpPr>
          <p:spPr>
            <a:xfrm>
              <a:off x="10102240" y="4510079"/>
              <a:ext cx="23799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33" name="台形 32">
              <a:extLst>
                <a:ext uri="{FF2B5EF4-FFF2-40B4-BE49-F238E27FC236}">
                  <a16:creationId xmlns:a16="http://schemas.microsoft.com/office/drawing/2014/main" id="{6FFE356D-B7A7-549F-0166-BAAE79ABA165}"/>
                </a:ext>
              </a:extLst>
            </p:cNvPr>
            <p:cNvSpPr/>
            <p:nvPr/>
          </p:nvSpPr>
          <p:spPr>
            <a:xfrm rot="16200000">
              <a:off x="8957020" y="4335871"/>
              <a:ext cx="764878" cy="1795150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34" name="台形 33">
              <a:extLst>
                <a:ext uri="{FF2B5EF4-FFF2-40B4-BE49-F238E27FC236}">
                  <a16:creationId xmlns:a16="http://schemas.microsoft.com/office/drawing/2014/main" id="{6440361D-CCBD-4273-7C46-E45DB0D3A424}"/>
                </a:ext>
              </a:extLst>
            </p:cNvPr>
            <p:cNvSpPr/>
            <p:nvPr/>
          </p:nvSpPr>
          <p:spPr>
            <a:xfrm rot="16200000" flipV="1">
              <a:off x="10441733" y="4660237"/>
              <a:ext cx="757399" cy="1163991"/>
            </a:xfrm>
            <a:prstGeom prst="trapezoid">
              <a:avLst>
                <a:gd name="adj" fmla="val 39884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40433EE6-E97D-0628-4397-330E167DCF82}"/>
                </a:ext>
              </a:extLst>
            </p:cNvPr>
            <p:cNvCxnSpPr>
              <a:cxnSpLocks/>
            </p:cNvCxnSpPr>
            <p:nvPr/>
          </p:nvCxnSpPr>
          <p:spPr>
            <a:xfrm>
              <a:off x="8204548" y="5242233"/>
              <a:ext cx="341960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円弧 18">
              <a:extLst>
                <a:ext uri="{FF2B5EF4-FFF2-40B4-BE49-F238E27FC236}">
                  <a16:creationId xmlns:a16="http://schemas.microsoft.com/office/drawing/2014/main" id="{9D903243-7A9A-A730-5D9C-08FA3754D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7669" y="4080917"/>
              <a:ext cx="2520000" cy="2520000"/>
            </a:xfrm>
            <a:prstGeom prst="arc">
              <a:avLst>
                <a:gd name="adj1" fmla="val 18886498"/>
                <a:gd name="adj2" fmla="val 2123703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9C2101BB-B518-951B-3568-134C179898E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373421" y="4355545"/>
              <a:ext cx="1800000" cy="1800000"/>
            </a:xfrm>
            <a:prstGeom prst="arc">
              <a:avLst>
                <a:gd name="adj1" fmla="val 18900673"/>
                <a:gd name="adj2" fmla="val 2640920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F19F76B8-B984-9E39-E381-2C24D776FA5D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V="1">
              <a:off x="8807669" y="4446470"/>
              <a:ext cx="887448" cy="80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116473D0-8070-761A-5F7E-174D686E0E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36019" y="4725202"/>
              <a:ext cx="551932" cy="530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712E4E9E-24E4-8267-BE8E-DAAFA5A93FD3}"/>
                    </a:ext>
                  </a:extLst>
                </p:cNvPr>
                <p:cNvSpPr txBox="1"/>
                <p:nvPr/>
              </p:nvSpPr>
              <p:spPr>
                <a:xfrm>
                  <a:off x="8727817" y="4375387"/>
                  <a:ext cx="6783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712E4E9E-24E4-8267-BE8E-DAAFA5A93F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7817" y="4375387"/>
                  <a:ext cx="67830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CE05E7-BEA7-437E-EA55-A386121C97EF}"/>
                    </a:ext>
                  </a:extLst>
                </p:cNvPr>
                <p:cNvSpPr txBox="1"/>
                <p:nvPr/>
              </p:nvSpPr>
              <p:spPr>
                <a:xfrm>
                  <a:off x="10748376" y="4343880"/>
                  <a:ext cx="6783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1CE05E7-BEA7-437E-EA55-A386121C9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8376" y="4343880"/>
                  <a:ext cx="678304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E1B922AF-47D8-61AF-5BD9-DA6A806E69AF}"/>
                    </a:ext>
                  </a:extLst>
                </p:cNvPr>
                <p:cNvSpPr txBox="1"/>
                <p:nvPr/>
              </p:nvSpPr>
              <p:spPr>
                <a:xfrm>
                  <a:off x="10066946" y="4048414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E1B922AF-47D8-61AF-5BD9-DA6A806E69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6946" y="4048414"/>
                  <a:ext cx="237995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65000" b="-16216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5DFCF27-8A43-8A98-FEC9-06E831EB8787}"/>
                </a:ext>
              </a:extLst>
            </p:cNvPr>
            <p:cNvCxnSpPr>
              <a:cxnSpLocks/>
            </p:cNvCxnSpPr>
            <p:nvPr/>
          </p:nvCxnSpPr>
          <p:spPr>
            <a:xfrm>
              <a:off x="10221237" y="4851007"/>
              <a:ext cx="0" cy="7648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64B99DB4-69A5-FF0A-50B6-843E5B2C9BF2}"/>
                    </a:ext>
                  </a:extLst>
                </p:cNvPr>
                <p:cNvSpPr txBox="1"/>
                <p:nvPr/>
              </p:nvSpPr>
              <p:spPr>
                <a:xfrm>
                  <a:off x="9358702" y="6041962"/>
                  <a:ext cx="199625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64B99DB4-69A5-FF0A-50B6-843E5B2C9B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8702" y="6041962"/>
                  <a:ext cx="199625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899" t="-3333" r="-5063" b="-3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94DC874-9137-111C-3029-95F40166CDFC}"/>
                    </a:ext>
                  </a:extLst>
                </p:cNvPr>
                <p:cNvSpPr txBox="1"/>
                <p:nvPr/>
              </p:nvSpPr>
              <p:spPr>
                <a:xfrm>
                  <a:off x="11496273" y="4781632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94DC874-9137-111C-3029-95F40166CD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6273" y="4781632"/>
                  <a:ext cx="216854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2831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6F5274-8677-7B2E-C1BA-1967A8F2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62481"/>
            <a:ext cx="10984606" cy="1325563"/>
          </a:xfrm>
        </p:spPr>
        <p:txBody>
          <a:bodyPr/>
          <a:lstStyle/>
          <a:p>
            <a:r>
              <a:rPr kumimoji="1" lang="en-US" altLang="ja-SE" dirty="0"/>
              <a:t>ABCD law: Helmholtz equation through lens 1/2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DD4A245-F0B8-0C4B-1852-5CD91973B5EC}"/>
                  </a:ext>
                </a:extLst>
              </p:cNvPr>
              <p:cNvSpPr txBox="1"/>
              <p:nvPr/>
            </p:nvSpPr>
            <p:spPr>
              <a:xfrm>
                <a:off x="734290" y="1438997"/>
                <a:ext cx="310115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CDD4A245-F0B8-0C4B-1852-5CD91973B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0" y="1438997"/>
                <a:ext cx="3101154" cy="461665"/>
              </a:xfrm>
              <a:prstGeom prst="rect">
                <a:avLst/>
              </a:prstGeom>
              <a:blipFill>
                <a:blip r:embed="rId2"/>
                <a:stretch>
                  <a:fillRect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28CAF73-217A-4CA3-762D-7557E1932C23}"/>
                  </a:ext>
                </a:extLst>
              </p:cNvPr>
              <p:cNvSpPr txBox="1"/>
              <p:nvPr/>
            </p:nvSpPr>
            <p:spPr>
              <a:xfrm>
                <a:off x="734290" y="2200988"/>
                <a:ext cx="4031673" cy="833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28CAF73-217A-4CA3-762D-7557E1932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0" y="2200988"/>
                <a:ext cx="4031673" cy="833626"/>
              </a:xfrm>
              <a:prstGeom prst="rect">
                <a:avLst/>
              </a:prstGeom>
              <a:blipFill>
                <a:blip r:embed="rId3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DA5AEA5-4CE2-3377-5EFE-BA7CF5AB641F}"/>
                  </a:ext>
                </a:extLst>
              </p:cNvPr>
              <p:cNvSpPr txBox="1"/>
              <p:nvPr/>
            </p:nvSpPr>
            <p:spPr>
              <a:xfrm>
                <a:off x="5178136" y="2386969"/>
                <a:ext cx="18357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DA5AEA5-4CE2-3377-5EFE-BA7CF5AB6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136" y="2386969"/>
                <a:ext cx="1835727" cy="461665"/>
              </a:xfrm>
              <a:prstGeom prst="rect">
                <a:avLst/>
              </a:prstGeom>
              <a:blipFill>
                <a:blip r:embed="rId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1EBCA4C-5F4C-E2B0-1339-82749BF055EE}"/>
              </a:ext>
            </a:extLst>
          </p:cNvPr>
          <p:cNvSpPr txBox="1"/>
          <p:nvPr/>
        </p:nvSpPr>
        <p:spPr>
          <a:xfrm>
            <a:off x="346363" y="322622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In cylindrical symmetry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2B3A5DD-89AE-2414-5A7A-5E2E8016F9AE}"/>
                  </a:ext>
                </a:extLst>
              </p:cNvPr>
              <p:cNvSpPr txBox="1"/>
              <p:nvPr/>
            </p:nvSpPr>
            <p:spPr>
              <a:xfrm>
                <a:off x="4267199" y="1217392"/>
                <a:ext cx="5271656" cy="833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2B3A5DD-89AE-2414-5A7A-5E2E8016F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1217392"/>
                <a:ext cx="5271656" cy="833433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4F3252C-0E37-D600-A4CE-AF2E70485B08}"/>
                  </a:ext>
                </a:extLst>
              </p:cNvPr>
              <p:cNvSpPr txBox="1"/>
              <p:nvPr/>
            </p:nvSpPr>
            <p:spPr>
              <a:xfrm>
                <a:off x="3498273" y="3201281"/>
                <a:ext cx="3101154" cy="473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4F3252C-0E37-D600-A4CE-AF2E70485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273" y="3201281"/>
                <a:ext cx="3101154" cy="473591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87223C8-6935-ED73-FD71-74F5B635F82B}"/>
                  </a:ext>
                </a:extLst>
              </p:cNvPr>
              <p:cNvSpPr txBox="1"/>
              <p:nvPr/>
            </p:nvSpPr>
            <p:spPr>
              <a:xfrm>
                <a:off x="2448789" y="4846782"/>
                <a:ext cx="5458694" cy="926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87223C8-6935-ED73-FD71-74F5B635F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789" y="4846782"/>
                <a:ext cx="5458694" cy="926664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804C295-9E2D-ABFC-76E2-656A8F56210F}"/>
                  </a:ext>
                </a:extLst>
              </p:cNvPr>
              <p:cNvSpPr txBox="1"/>
              <p:nvPr/>
            </p:nvSpPr>
            <p:spPr>
              <a:xfrm>
                <a:off x="2750126" y="3880061"/>
                <a:ext cx="5271656" cy="46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804C295-9E2D-ABFC-76E2-656A8F562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126" y="3880061"/>
                <a:ext cx="5271656" cy="464101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1626D4-154F-E9F4-A94E-B3A617CB1A2C}"/>
              </a:ext>
            </a:extLst>
          </p:cNvPr>
          <p:cNvSpPr txBox="1"/>
          <p:nvPr/>
        </p:nvSpPr>
        <p:spPr>
          <a:xfrm>
            <a:off x="6599427" y="3251165"/>
            <a:ext cx="402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with paraxial approximation</a:t>
            </a:r>
            <a:endParaRPr kumimoji="1" lang="ja-SE" altLang="en-US" sz="24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ECEF07-0539-CCF2-50CC-42340622A0CA}"/>
              </a:ext>
            </a:extLst>
          </p:cNvPr>
          <p:cNvSpPr/>
          <p:nvPr/>
        </p:nvSpPr>
        <p:spPr>
          <a:xfrm>
            <a:off x="5178136" y="3880061"/>
            <a:ext cx="1582882" cy="464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01814C-CF5F-B1B8-EF7B-57EC0C8ED75E}"/>
              </a:ext>
            </a:extLst>
          </p:cNvPr>
          <p:cNvSpPr txBox="1"/>
          <p:nvPr/>
        </p:nvSpPr>
        <p:spPr>
          <a:xfrm>
            <a:off x="6220694" y="4318518"/>
            <a:ext cx="17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olidFill>
                  <a:srgbClr val="FF0000"/>
                </a:solidFill>
              </a:rPr>
              <a:t>New term</a:t>
            </a:r>
            <a:endParaRPr kumimoji="1" lang="ja-SE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7AE835-D655-2905-1349-56B417B8F7B7}"/>
              </a:ext>
            </a:extLst>
          </p:cNvPr>
          <p:cNvSpPr txBox="1"/>
          <p:nvPr/>
        </p:nvSpPr>
        <p:spPr>
          <a:xfrm>
            <a:off x="346363" y="4452689"/>
            <a:ext cx="281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Gaussian beam</a:t>
            </a:r>
            <a:endParaRPr kumimoji="1" lang="ja-SE" altLang="en-US" sz="2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812B17-ED92-2AA3-9776-EA0B6A0E0E15}"/>
              </a:ext>
            </a:extLst>
          </p:cNvPr>
          <p:cNvSpPr txBox="1"/>
          <p:nvPr/>
        </p:nvSpPr>
        <p:spPr>
          <a:xfrm>
            <a:off x="135297" y="5901522"/>
            <a:ext cx="522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Is still valid but with another differential equation on the parameter</a:t>
            </a:r>
            <a:endParaRPr kumimoji="1" lang="ja-SE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2047DFD-C198-5906-E89C-07373F0841FE}"/>
                  </a:ext>
                </a:extLst>
              </p:cNvPr>
              <p:cNvSpPr txBox="1"/>
              <p:nvPr/>
            </p:nvSpPr>
            <p:spPr>
              <a:xfrm>
                <a:off x="5399385" y="5900175"/>
                <a:ext cx="3714478" cy="832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2047DFD-C198-5906-E89C-07373F084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385" y="5900175"/>
                <a:ext cx="3714478" cy="832344"/>
              </a:xfrm>
              <a:prstGeom prst="rect">
                <a:avLst/>
              </a:prstGeom>
              <a:blipFill>
                <a:blip r:embed="rId9"/>
                <a:stretch>
                  <a:fillRect r="-1365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B7E92F1-2F0E-D85F-B95A-7931908CC91F}"/>
                  </a:ext>
                </a:extLst>
              </p:cNvPr>
              <p:cNvSpPr txBox="1"/>
              <p:nvPr/>
            </p:nvSpPr>
            <p:spPr>
              <a:xfrm>
                <a:off x="9903572" y="5901522"/>
                <a:ext cx="2288428" cy="843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B7E92F1-2F0E-D85F-B95A-7931908CC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3572" y="5901522"/>
                <a:ext cx="2288428" cy="843436"/>
              </a:xfrm>
              <a:prstGeom prst="rect">
                <a:avLst/>
              </a:prstGeom>
              <a:blipFill>
                <a:blip r:embed="rId10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8876E9F-18BF-3601-5270-FB8C856A1F14}"/>
              </a:ext>
            </a:extLst>
          </p:cNvPr>
          <p:cNvSpPr txBox="1"/>
          <p:nvPr/>
        </p:nvSpPr>
        <p:spPr>
          <a:xfrm>
            <a:off x="9252408" y="6092407"/>
            <a:ext cx="78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and</a:t>
            </a:r>
            <a:endParaRPr kumimoji="1" lang="ja-SE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91CC35-2F70-C499-80BE-0956E23439CC}"/>
              </a:ext>
            </a:extLst>
          </p:cNvPr>
          <p:cNvSpPr txBox="1"/>
          <p:nvPr/>
        </p:nvSpPr>
        <p:spPr>
          <a:xfrm>
            <a:off x="7556666" y="2247049"/>
            <a:ext cx="291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With refractive material (lens) or focusing mirror</a:t>
            </a:r>
          </a:p>
        </p:txBody>
      </p:sp>
    </p:spTree>
    <p:extLst>
      <p:ext uri="{BB962C8B-B14F-4D97-AF65-F5344CB8AC3E}">
        <p14:creationId xmlns:p14="http://schemas.microsoft.com/office/powerpoint/2010/main" val="228058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9D1A-D888-04ED-ED0E-3559D318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93152D-EF72-D147-21D4-25E21786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62481"/>
            <a:ext cx="10984606" cy="1325563"/>
          </a:xfrm>
        </p:spPr>
        <p:txBody>
          <a:bodyPr/>
          <a:lstStyle/>
          <a:p>
            <a:r>
              <a:rPr kumimoji="1" lang="en-US" altLang="ja-SE" dirty="0"/>
              <a:t>ABCD law: Helmholtz equation through lens 2/2</a:t>
            </a:r>
            <a:endParaRPr kumimoji="1" lang="ja-SE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BA5460-3F94-2825-EBE8-0742A4DF9BC4}"/>
              </a:ext>
            </a:extLst>
          </p:cNvPr>
          <p:cNvSpPr txBox="1"/>
          <p:nvPr/>
        </p:nvSpPr>
        <p:spPr>
          <a:xfrm>
            <a:off x="176158" y="2293733"/>
            <a:ext cx="3007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can be simplified by 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5A408EF-5521-34D5-6E89-EB578F496731}"/>
                  </a:ext>
                </a:extLst>
              </p:cNvPr>
              <p:cNvSpPr txBox="1"/>
              <p:nvPr/>
            </p:nvSpPr>
            <p:spPr>
              <a:xfrm>
                <a:off x="1708378" y="1145198"/>
                <a:ext cx="3714478" cy="832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5A408EF-5521-34D5-6E89-EB578F496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378" y="1145198"/>
                <a:ext cx="3714478" cy="832344"/>
              </a:xfrm>
              <a:prstGeom prst="rect">
                <a:avLst/>
              </a:prstGeom>
              <a:blipFill>
                <a:blip r:embed="rId2"/>
                <a:stretch>
                  <a:fillRect r="-1361" b="-1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761001A-92A6-A14E-5E0F-889E4BDAE91B}"/>
                  </a:ext>
                </a:extLst>
              </p:cNvPr>
              <p:cNvSpPr txBox="1"/>
              <p:nvPr/>
            </p:nvSpPr>
            <p:spPr>
              <a:xfrm>
                <a:off x="3002106" y="2160818"/>
                <a:ext cx="893578" cy="784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761001A-92A6-A14E-5E0F-889E4BDAE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106" y="2160818"/>
                <a:ext cx="893578" cy="784189"/>
              </a:xfrm>
              <a:prstGeom prst="rect">
                <a:avLst/>
              </a:prstGeom>
              <a:blipFill>
                <a:blip r:embed="rId3"/>
                <a:stretch>
                  <a:fillRect l="-8451" r="-8451" b="-1269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23A93E2-16F7-02BB-0317-0984889C740B}"/>
                  </a:ext>
                </a:extLst>
              </p:cNvPr>
              <p:cNvSpPr txBox="1"/>
              <p:nvPr/>
            </p:nvSpPr>
            <p:spPr>
              <a:xfrm>
                <a:off x="5893154" y="1160386"/>
                <a:ext cx="2677721" cy="7775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E23A93E2-16F7-02BB-0317-0984889C7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154" y="1160386"/>
                <a:ext cx="2677721" cy="777585"/>
              </a:xfrm>
              <a:prstGeom prst="rect">
                <a:avLst/>
              </a:prstGeom>
              <a:blipFill>
                <a:blip r:embed="rId4"/>
                <a:stretch>
                  <a:fillRect l="-1422" r="-2370" b="-1290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74E4F7E-B4F4-302E-4903-13EEE2852D0E}"/>
                  </a:ext>
                </a:extLst>
              </p:cNvPr>
              <p:cNvSpPr txBox="1"/>
              <p:nvPr/>
            </p:nvSpPr>
            <p:spPr>
              <a:xfrm>
                <a:off x="7000877" y="2355110"/>
                <a:ext cx="4445769" cy="588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𝑢𝑞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74E4F7E-B4F4-302E-4903-13EEE2852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7" y="2355110"/>
                <a:ext cx="4445769" cy="588110"/>
              </a:xfrm>
              <a:prstGeom prst="rect">
                <a:avLst/>
              </a:prstGeom>
              <a:blipFill>
                <a:blip r:embed="rId5"/>
                <a:stretch>
                  <a:fillRect l="-285" t="-4255" b="-148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D3F5720-3C48-936F-D629-270CC6D488AC}"/>
                  </a:ext>
                </a:extLst>
              </p:cNvPr>
              <p:cNvSpPr txBox="1"/>
              <p:nvPr/>
            </p:nvSpPr>
            <p:spPr>
              <a:xfrm>
                <a:off x="4157355" y="2407584"/>
                <a:ext cx="22190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D3F5720-3C48-936F-D629-270CC6D48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55" y="2407584"/>
                <a:ext cx="2219005" cy="369332"/>
              </a:xfrm>
              <a:prstGeom prst="rect">
                <a:avLst/>
              </a:prstGeom>
              <a:blipFill>
                <a:blip r:embed="rId6"/>
                <a:stretch>
                  <a:fillRect l="-1705" t="-3333" r="-2273" b="-2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9AF3A8-38BD-312F-914D-6E901D7C068E}"/>
                  </a:ext>
                </a:extLst>
              </p:cNvPr>
              <p:cNvSpPr txBox="1"/>
              <p:nvPr/>
            </p:nvSpPr>
            <p:spPr>
              <a:xfrm>
                <a:off x="176158" y="3092898"/>
                <a:ext cx="6824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A general solution is with arbitrary constants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879AF3A8-38BD-312F-914D-6E901D7C0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58" y="3092898"/>
                <a:ext cx="6824719" cy="461665"/>
              </a:xfrm>
              <a:prstGeom prst="rect">
                <a:avLst/>
              </a:prstGeom>
              <a:blipFill>
                <a:blip r:embed="rId7"/>
                <a:stretch>
                  <a:fillRect l="-1299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F262A6C-1C0C-0C66-D4C7-CD977978E7D0}"/>
                  </a:ext>
                </a:extLst>
              </p:cNvPr>
              <p:cNvSpPr txBox="1"/>
              <p:nvPr/>
            </p:nvSpPr>
            <p:spPr>
              <a:xfrm>
                <a:off x="3183306" y="3688472"/>
                <a:ext cx="34864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F262A6C-1C0C-0C66-D4C7-CD977978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306" y="3688472"/>
                <a:ext cx="3486467" cy="369332"/>
              </a:xfrm>
              <a:prstGeom prst="rect">
                <a:avLst/>
              </a:prstGeom>
              <a:blipFill>
                <a:blip r:embed="rId8"/>
                <a:stretch>
                  <a:fillRect l="-725" r="-1449" b="-2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ABFC0B3-4579-3683-6457-C8FAC67ACE0B}"/>
                  </a:ext>
                </a:extLst>
              </p:cNvPr>
              <p:cNvSpPr txBox="1"/>
              <p:nvPr/>
            </p:nvSpPr>
            <p:spPr>
              <a:xfrm>
                <a:off x="2840698" y="4191713"/>
                <a:ext cx="42953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𝑎𝑔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𝑏𝑔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ABFC0B3-4579-3683-6457-C8FAC67AC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698" y="4191713"/>
                <a:ext cx="4295343" cy="369332"/>
              </a:xfrm>
              <a:prstGeom prst="rect">
                <a:avLst/>
              </a:prstGeom>
              <a:blipFill>
                <a:blip r:embed="rId9"/>
                <a:stretch>
                  <a:fillRect l="-588" t="-3333" r="-882" b="-3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AB54072-D1B6-8A55-378A-7D960187796F}"/>
              </a:ext>
            </a:extLst>
          </p:cNvPr>
          <p:cNvSpPr txBox="1"/>
          <p:nvPr/>
        </p:nvSpPr>
        <p:spPr>
          <a:xfrm>
            <a:off x="176158" y="4629796"/>
            <a:ext cx="333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beam parameter is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DF3E458-2275-17B8-1C24-9D48638B1A62}"/>
                  </a:ext>
                </a:extLst>
              </p:cNvPr>
              <p:cNvSpPr txBox="1"/>
              <p:nvPr/>
            </p:nvSpPr>
            <p:spPr>
              <a:xfrm>
                <a:off x="2076155" y="5050385"/>
                <a:ext cx="3438314" cy="766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𝑎𝑔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𝑏𝑔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ADF3E458-2275-17B8-1C24-9D48638B1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155" y="5050385"/>
                <a:ext cx="3438314" cy="766044"/>
              </a:xfrm>
              <a:prstGeom prst="rect">
                <a:avLst/>
              </a:prstGeom>
              <a:blipFill>
                <a:blip r:embed="rId10"/>
                <a:stretch>
                  <a:fillRect l="-1838" t="-1639" r="-1471" b="-180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5FD72F7-4ACA-FDE9-6454-472A6494398C}"/>
                  </a:ext>
                </a:extLst>
              </p:cNvPr>
              <p:cNvSpPr txBox="1"/>
              <p:nvPr/>
            </p:nvSpPr>
            <p:spPr>
              <a:xfrm>
                <a:off x="3002106" y="6074936"/>
                <a:ext cx="2128660" cy="766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𝑎𝑔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5FD72F7-4ACA-FDE9-6454-472A64943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106" y="6074936"/>
                <a:ext cx="2128660" cy="766044"/>
              </a:xfrm>
              <a:prstGeom prst="rect">
                <a:avLst/>
              </a:prstGeom>
              <a:blipFill>
                <a:blip r:embed="rId11"/>
                <a:stretch>
                  <a:fillRect l="-2959" t="-3279" r="-592" b="-1147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05682F2-F398-8AE6-9E5B-6029D042A978}"/>
              </a:ext>
            </a:extLst>
          </p:cNvPr>
          <p:cNvSpPr txBox="1"/>
          <p:nvPr/>
        </p:nvSpPr>
        <p:spPr>
          <a:xfrm>
            <a:off x="176158" y="5844104"/>
            <a:ext cx="295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With Initial condition</a:t>
            </a:r>
            <a:endParaRPr kumimoji="1" lang="ja-SE" altLang="en-US" sz="2400" dirty="0"/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0ED95DC7-A8D3-9C79-0C87-FC2F77A576D2}"/>
              </a:ext>
            </a:extLst>
          </p:cNvPr>
          <p:cNvSpPr/>
          <p:nvPr/>
        </p:nvSpPr>
        <p:spPr>
          <a:xfrm>
            <a:off x="5570503" y="4791715"/>
            <a:ext cx="421823" cy="19924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D2FD88CC-646D-37DA-A27F-CD83F2F3DDE0}"/>
                  </a:ext>
                </a:extLst>
              </p:cNvPr>
              <p:cNvSpPr txBox="1"/>
              <p:nvPr/>
            </p:nvSpPr>
            <p:spPr>
              <a:xfrm>
                <a:off x="6048360" y="4860628"/>
                <a:ext cx="4216604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𝑔𝑧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D2FD88CC-646D-37DA-A27F-CD83F2F3D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360" y="4860628"/>
                <a:ext cx="4216604" cy="778868"/>
              </a:xfrm>
              <a:prstGeom prst="rect">
                <a:avLst/>
              </a:prstGeom>
              <a:blipFill>
                <a:blip r:embed="rId12"/>
                <a:stretch>
                  <a:fillRect l="-1502" t="-82540" r="-1201" b="-6349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37AF3B4-22B7-6C1E-FF96-021804DA1A33}"/>
                  </a:ext>
                </a:extLst>
              </p:cNvPr>
              <p:cNvSpPr txBox="1"/>
              <p:nvPr/>
            </p:nvSpPr>
            <p:spPr>
              <a:xfrm>
                <a:off x="10320998" y="4882879"/>
                <a:ext cx="1532407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 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837AF3B4-22B7-6C1E-FF96-021804DA1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998" y="4882879"/>
                <a:ext cx="1532407" cy="756617"/>
              </a:xfrm>
              <a:prstGeom prst="rect">
                <a:avLst/>
              </a:prstGeom>
              <a:blipFill>
                <a:blip r:embed="rId13"/>
                <a:stretch>
                  <a:fillRect l="-3279" r="-3279"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0CF234D-22BF-6CC8-947C-F0F63A026789}"/>
                  </a:ext>
                </a:extLst>
              </p:cNvPr>
              <p:cNvSpPr txBox="1"/>
              <p:nvPr/>
            </p:nvSpPr>
            <p:spPr>
              <a:xfrm>
                <a:off x="6669773" y="6088626"/>
                <a:ext cx="44862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𝑔𝑧</m:t>
                          </m:r>
                        </m:e>
                      </m:func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0CF234D-22BF-6CC8-947C-F0F63A026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73" y="6088626"/>
                <a:ext cx="4486228" cy="369332"/>
              </a:xfrm>
              <a:prstGeom prst="rect">
                <a:avLst/>
              </a:prstGeom>
              <a:blipFill>
                <a:blip r:embed="rId14"/>
                <a:stretch>
                  <a:fillRect l="-1412" t="-3333" r="-113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402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49CE639-CD64-EDF3-DC47-D3B8754872BF}"/>
              </a:ext>
            </a:extLst>
          </p:cNvPr>
          <p:cNvSpPr/>
          <p:nvPr/>
        </p:nvSpPr>
        <p:spPr>
          <a:xfrm>
            <a:off x="8752935" y="4005628"/>
            <a:ext cx="2306273" cy="1240586"/>
          </a:xfrm>
          <a:prstGeom prst="rect">
            <a:avLst/>
          </a:prstGeom>
          <a:solidFill>
            <a:srgbClr val="00FDFF">
              <a:alpha val="2039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AF56BC-CDA1-A242-82D4-D26BB09D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669"/>
            <a:ext cx="10515600" cy="899486"/>
          </a:xfrm>
        </p:spPr>
        <p:txBody>
          <a:bodyPr/>
          <a:lstStyle/>
          <a:p>
            <a:r>
              <a:rPr kumimoji="1" lang="en-US" altLang="ja-SE" dirty="0"/>
              <a:t>ABCD matrix for optics design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954838D-E758-1B7E-BEE8-AC7B19FBBF7E}"/>
                  </a:ext>
                </a:extLst>
              </p:cNvPr>
              <p:cNvSpPr txBox="1"/>
              <p:nvPr/>
            </p:nvSpPr>
            <p:spPr>
              <a:xfrm>
                <a:off x="568946" y="1406882"/>
                <a:ext cx="2306272" cy="848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954838D-E758-1B7E-BEE8-AC7B19FBB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46" y="1406882"/>
                <a:ext cx="2306272" cy="848437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985C1CC-5352-A5EC-177D-50A8E1F1D5F5}"/>
                  </a:ext>
                </a:extLst>
              </p:cNvPr>
              <p:cNvSpPr txBox="1"/>
              <p:nvPr/>
            </p:nvSpPr>
            <p:spPr>
              <a:xfrm>
                <a:off x="593814" y="2809036"/>
                <a:ext cx="2306272" cy="623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985C1CC-5352-A5EC-177D-50A8E1F1D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14" y="2809036"/>
                <a:ext cx="2306272" cy="623184"/>
              </a:xfrm>
              <a:prstGeom prst="rect">
                <a:avLst/>
              </a:prstGeom>
              <a:blipFill>
                <a:blip r:embed="rId3"/>
                <a:stretch>
                  <a:fillRect t="-4000" b="-18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2C5C33C-61B1-D19A-EE6F-939A71BDE458}"/>
                  </a:ext>
                </a:extLst>
              </p:cNvPr>
              <p:cNvSpPr txBox="1"/>
              <p:nvPr/>
            </p:nvSpPr>
            <p:spPr>
              <a:xfrm>
                <a:off x="4458226" y="2798759"/>
                <a:ext cx="2875595" cy="680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2C5C33C-61B1-D19A-EE6F-939A71BDE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226" y="2798759"/>
                <a:ext cx="2875595" cy="680571"/>
              </a:xfrm>
              <a:prstGeom prst="rect">
                <a:avLst/>
              </a:prstGeom>
              <a:blipFill>
                <a:blip r:embed="rId4"/>
                <a:stretch>
                  <a:fillRect t="-47273" b="-13636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4390B1-D5E2-8CC4-C248-70F5D29A6421}"/>
                  </a:ext>
                </a:extLst>
              </p:cNvPr>
              <p:cNvSpPr txBox="1"/>
              <p:nvPr/>
            </p:nvSpPr>
            <p:spPr>
              <a:xfrm>
                <a:off x="8466614" y="2852372"/>
                <a:ext cx="2752741" cy="647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4390B1-D5E2-8CC4-C248-70F5D29A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614" y="2852372"/>
                <a:ext cx="2752741" cy="647678"/>
              </a:xfrm>
              <a:prstGeom prst="rect">
                <a:avLst/>
              </a:prstGeom>
              <a:blipFill>
                <a:blip r:embed="rId5"/>
                <a:stretch>
                  <a:fillRect t="-100000" r="-459" b="-9807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5F014AE-E231-DB2A-6227-719FA3F9C27E}"/>
              </a:ext>
            </a:extLst>
          </p:cNvPr>
          <p:cNvGrpSpPr/>
          <p:nvPr/>
        </p:nvGrpSpPr>
        <p:grpSpPr>
          <a:xfrm>
            <a:off x="3399624" y="3479330"/>
            <a:ext cx="4625752" cy="2552503"/>
            <a:chOff x="7547669" y="4048414"/>
            <a:chExt cx="4625752" cy="2552503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8A506977-7C0A-414E-8F1C-55FCCBE30005}"/>
                </a:ext>
              </a:extLst>
            </p:cNvPr>
            <p:cNvSpPr/>
            <p:nvPr/>
          </p:nvSpPr>
          <p:spPr>
            <a:xfrm>
              <a:off x="10102240" y="4510079"/>
              <a:ext cx="237995" cy="14909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3AFD50DC-F877-6A74-003A-90F483F693CE}"/>
                </a:ext>
              </a:extLst>
            </p:cNvPr>
            <p:cNvSpPr/>
            <p:nvPr/>
          </p:nvSpPr>
          <p:spPr>
            <a:xfrm rot="16200000">
              <a:off x="8957020" y="4335871"/>
              <a:ext cx="764878" cy="1795150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0" name="台形 9">
              <a:extLst>
                <a:ext uri="{FF2B5EF4-FFF2-40B4-BE49-F238E27FC236}">
                  <a16:creationId xmlns:a16="http://schemas.microsoft.com/office/drawing/2014/main" id="{E09D1C6D-81F9-7CB8-F183-B06BF2302786}"/>
                </a:ext>
              </a:extLst>
            </p:cNvPr>
            <p:cNvSpPr/>
            <p:nvPr/>
          </p:nvSpPr>
          <p:spPr>
            <a:xfrm rot="16200000" flipV="1">
              <a:off x="10441733" y="4660237"/>
              <a:ext cx="757399" cy="1163991"/>
            </a:xfrm>
            <a:prstGeom prst="trapezoid">
              <a:avLst>
                <a:gd name="adj" fmla="val 39884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A76DE7A1-62B2-23FF-B59A-EB5BA5BADCAE}"/>
                </a:ext>
              </a:extLst>
            </p:cNvPr>
            <p:cNvCxnSpPr>
              <a:cxnSpLocks/>
            </p:cNvCxnSpPr>
            <p:nvPr/>
          </p:nvCxnSpPr>
          <p:spPr>
            <a:xfrm>
              <a:off x="8204548" y="5242233"/>
              <a:ext cx="3419605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弧 11">
              <a:extLst>
                <a:ext uri="{FF2B5EF4-FFF2-40B4-BE49-F238E27FC236}">
                  <a16:creationId xmlns:a16="http://schemas.microsoft.com/office/drawing/2014/main" id="{0F8FE9A9-FC02-63A0-9D20-C71B7F5A0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7669" y="4080917"/>
              <a:ext cx="2520000" cy="2520000"/>
            </a:xfrm>
            <a:prstGeom prst="arc">
              <a:avLst>
                <a:gd name="adj1" fmla="val 18886498"/>
                <a:gd name="adj2" fmla="val 2123703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3" name="円弧 12">
              <a:extLst>
                <a:ext uri="{FF2B5EF4-FFF2-40B4-BE49-F238E27FC236}">
                  <a16:creationId xmlns:a16="http://schemas.microsoft.com/office/drawing/2014/main" id="{78D5BD11-C389-49C5-1637-7A3BDB8C624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373421" y="4355545"/>
              <a:ext cx="1800000" cy="1800000"/>
            </a:xfrm>
            <a:prstGeom prst="arc">
              <a:avLst>
                <a:gd name="adj1" fmla="val 18900673"/>
                <a:gd name="adj2" fmla="val 2640920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BDF961A8-ADCE-27C3-87EE-78A34F5C0915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 flipV="1">
              <a:off x="8807669" y="4446470"/>
              <a:ext cx="887448" cy="809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E26F3961-EEF4-FD8A-B038-CB75D5D584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36019" y="4725202"/>
              <a:ext cx="551932" cy="530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226675C3-064C-D897-6B1C-FB1CFF5EA35B}"/>
                    </a:ext>
                  </a:extLst>
                </p:cNvPr>
                <p:cNvSpPr txBox="1"/>
                <p:nvPr/>
              </p:nvSpPr>
              <p:spPr>
                <a:xfrm>
                  <a:off x="8727817" y="4375387"/>
                  <a:ext cx="6783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226675C3-064C-D897-6B1C-FB1CFF5EA3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7817" y="4375387"/>
                  <a:ext cx="678304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353A457-B517-2B59-E388-BCD2A74A02CF}"/>
                    </a:ext>
                  </a:extLst>
                </p:cNvPr>
                <p:cNvSpPr txBox="1"/>
                <p:nvPr/>
              </p:nvSpPr>
              <p:spPr>
                <a:xfrm>
                  <a:off x="10748376" y="4343880"/>
                  <a:ext cx="6783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353A457-B517-2B59-E388-BCD2A74A02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8376" y="4343880"/>
                  <a:ext cx="678304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4B971CD-CE0B-C609-B683-54821BCFB32B}"/>
                    </a:ext>
                  </a:extLst>
                </p:cNvPr>
                <p:cNvSpPr txBox="1"/>
                <p:nvPr/>
              </p:nvSpPr>
              <p:spPr>
                <a:xfrm>
                  <a:off x="10066946" y="4048414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4B971CD-CE0B-C609-B683-54821BCFB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6946" y="4048414"/>
                  <a:ext cx="237995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1053" r="-68421" b="-13514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679C3862-7FD5-5AE8-5559-2D331F557772}"/>
                </a:ext>
              </a:extLst>
            </p:cNvPr>
            <p:cNvCxnSpPr>
              <a:cxnSpLocks/>
            </p:cNvCxnSpPr>
            <p:nvPr/>
          </p:nvCxnSpPr>
          <p:spPr>
            <a:xfrm>
              <a:off x="10221237" y="4851007"/>
              <a:ext cx="0" cy="7648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283EDB6D-B912-D0DF-9690-BC67D8F27F24}"/>
                    </a:ext>
                  </a:extLst>
                </p:cNvPr>
                <p:cNvSpPr txBox="1"/>
                <p:nvPr/>
              </p:nvSpPr>
              <p:spPr>
                <a:xfrm>
                  <a:off x="9358702" y="6041962"/>
                  <a:ext cx="199625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283EDB6D-B912-D0DF-9690-BC67D8F27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8702" y="6041962"/>
                  <a:ext cx="199625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899" t="-3448" r="-5063" b="-31034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88B4F9D0-FF7C-7B12-A955-7C3FFAB7734A}"/>
                    </a:ext>
                  </a:extLst>
                </p:cNvPr>
                <p:cNvSpPr txBox="1"/>
                <p:nvPr/>
              </p:nvSpPr>
              <p:spPr>
                <a:xfrm>
                  <a:off x="11496273" y="4781632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88B4F9D0-FF7C-7B12-A955-7C3FFAB773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6273" y="4781632"/>
                  <a:ext cx="21685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5F5F42F-4302-4C71-7B60-0222324F6B8F}"/>
              </a:ext>
            </a:extLst>
          </p:cNvPr>
          <p:cNvGrpSpPr/>
          <p:nvPr/>
        </p:nvGrpSpPr>
        <p:grpSpPr>
          <a:xfrm>
            <a:off x="331611" y="4184662"/>
            <a:ext cx="2838200" cy="1136574"/>
            <a:chOff x="274835" y="4171106"/>
            <a:chExt cx="2838200" cy="1136574"/>
          </a:xfrm>
        </p:grpSpPr>
        <p:sp>
          <p:nvSpPr>
            <p:cNvPr id="24" name="台形 23">
              <a:extLst>
                <a:ext uri="{FF2B5EF4-FFF2-40B4-BE49-F238E27FC236}">
                  <a16:creationId xmlns:a16="http://schemas.microsoft.com/office/drawing/2014/main" id="{6FE6767B-7BAF-B4D5-46F8-90297E1D1F0C}"/>
                </a:ext>
              </a:extLst>
            </p:cNvPr>
            <p:cNvSpPr/>
            <p:nvPr/>
          </p:nvSpPr>
          <p:spPr>
            <a:xfrm rot="16200000">
              <a:off x="1282868" y="3503960"/>
              <a:ext cx="764878" cy="2306272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C4909234-69A0-F9D1-455A-677234C6F8C2}"/>
                </a:ext>
              </a:extLst>
            </p:cNvPr>
            <p:cNvCxnSpPr>
              <a:cxnSpLocks/>
            </p:cNvCxnSpPr>
            <p:nvPr/>
          </p:nvCxnSpPr>
          <p:spPr>
            <a:xfrm>
              <a:off x="274835" y="4665883"/>
              <a:ext cx="283067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4D2F7867-F0A8-9D45-6660-E6D590332578}"/>
                    </a:ext>
                  </a:extLst>
                </p:cNvPr>
                <p:cNvSpPr txBox="1"/>
                <p:nvPr/>
              </p:nvSpPr>
              <p:spPr>
                <a:xfrm>
                  <a:off x="2896181" y="4171106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4D2F7867-F0A8-9D45-6660-E6D590332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181" y="4171106"/>
                  <a:ext cx="21685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E27FEDED-A774-479A-1722-DA321D10DE10}"/>
                </a:ext>
              </a:extLst>
            </p:cNvPr>
            <p:cNvCxnSpPr>
              <a:cxnSpLocks/>
            </p:cNvCxnSpPr>
            <p:nvPr/>
          </p:nvCxnSpPr>
          <p:spPr>
            <a:xfrm>
              <a:off x="512170" y="5307680"/>
              <a:ext cx="2306273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5DEDFB66-DA5F-C7C7-EBA6-E3C456CADC8D}"/>
                    </a:ext>
                  </a:extLst>
                </p:cNvPr>
                <p:cNvSpPr txBox="1"/>
                <p:nvPr/>
              </p:nvSpPr>
              <p:spPr>
                <a:xfrm>
                  <a:off x="1322648" y="4924881"/>
                  <a:ext cx="21012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5DEDFB66-DA5F-C7C7-EBA6-E3C456CAD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2648" y="4924881"/>
                  <a:ext cx="210122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7778" r="-22222" b="-7692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台形 42">
            <a:extLst>
              <a:ext uri="{FF2B5EF4-FFF2-40B4-BE49-F238E27FC236}">
                <a16:creationId xmlns:a16="http://schemas.microsoft.com/office/drawing/2014/main" id="{A87E7C1B-9D91-542E-B305-0AF1A5165110}"/>
              </a:ext>
            </a:extLst>
          </p:cNvPr>
          <p:cNvSpPr/>
          <p:nvPr/>
        </p:nvSpPr>
        <p:spPr>
          <a:xfrm rot="16200000">
            <a:off x="9523633" y="3517516"/>
            <a:ext cx="764878" cy="2306272"/>
          </a:xfrm>
          <a:prstGeom prst="trapezoid">
            <a:avLst/>
          </a:prstGeom>
          <a:solidFill>
            <a:srgbClr val="92D05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B4A01401-A1C0-A8BC-1244-B238D9321FA7}"/>
              </a:ext>
            </a:extLst>
          </p:cNvPr>
          <p:cNvCxnSpPr>
            <a:cxnSpLocks/>
          </p:cNvCxnSpPr>
          <p:nvPr/>
        </p:nvCxnSpPr>
        <p:spPr>
          <a:xfrm>
            <a:off x="8515600" y="4679439"/>
            <a:ext cx="283067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3FBFA6-49CB-F0FA-8F9C-DA25C462E0B0}"/>
                  </a:ext>
                </a:extLst>
              </p:cNvPr>
              <p:cNvSpPr txBox="1"/>
              <p:nvPr/>
            </p:nvSpPr>
            <p:spPr>
              <a:xfrm>
                <a:off x="11136946" y="4184662"/>
                <a:ext cx="216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3FBFA6-49CB-F0FA-8F9C-DA25C462E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6946" y="4184662"/>
                <a:ext cx="216854" cy="369332"/>
              </a:xfrm>
              <a:prstGeom prst="rect">
                <a:avLst/>
              </a:prstGeom>
              <a:blipFill>
                <a:blip r:embed="rId12"/>
                <a:stretch>
                  <a:fillRect l="-15789" r="-1052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FE5BC215-8117-3A6F-6472-170702041F6A}"/>
              </a:ext>
            </a:extLst>
          </p:cNvPr>
          <p:cNvCxnSpPr>
            <a:cxnSpLocks/>
          </p:cNvCxnSpPr>
          <p:nvPr/>
        </p:nvCxnSpPr>
        <p:spPr>
          <a:xfrm>
            <a:off x="8777802" y="5586461"/>
            <a:ext cx="2306273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4AB0124-948E-106C-C861-1A46E8C983FC}"/>
                  </a:ext>
                </a:extLst>
              </p:cNvPr>
              <p:cNvSpPr txBox="1"/>
              <p:nvPr/>
            </p:nvSpPr>
            <p:spPr>
              <a:xfrm>
                <a:off x="9773534" y="5287954"/>
                <a:ext cx="2101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4AB0124-948E-106C-C861-1A46E8C98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534" y="5287954"/>
                <a:ext cx="210122" cy="307777"/>
              </a:xfrm>
              <a:prstGeom prst="rect">
                <a:avLst/>
              </a:prstGeom>
              <a:blipFill>
                <a:blip r:embed="rId13"/>
                <a:stretch>
                  <a:fillRect l="-27778" r="-22222" b="-8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F91C0E04-4E71-5750-EBBE-6799D47A27EB}"/>
                  </a:ext>
                </a:extLst>
              </p:cNvPr>
              <p:cNvSpPr txBox="1"/>
              <p:nvPr/>
            </p:nvSpPr>
            <p:spPr>
              <a:xfrm>
                <a:off x="8985777" y="4888731"/>
                <a:ext cx="2047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F91C0E04-4E71-5750-EBBE-6799D47A2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777" y="4888731"/>
                <a:ext cx="204736" cy="307777"/>
              </a:xfrm>
              <a:prstGeom prst="rect">
                <a:avLst/>
              </a:prstGeom>
              <a:blipFill>
                <a:blip r:embed="rId14"/>
                <a:stretch>
                  <a:fillRect l="-17647" r="-1764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5C8181B-8AB0-484D-3F85-0BC4627EEBBA}"/>
              </a:ext>
            </a:extLst>
          </p:cNvPr>
          <p:cNvSpPr txBox="1"/>
          <p:nvPr/>
        </p:nvSpPr>
        <p:spPr>
          <a:xfrm>
            <a:off x="1589546" y="6102207"/>
            <a:ext cx="92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same matrices for geometrical optics and Gaussian beam optics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70D35692-5571-BC01-7F29-A04F0B9355A3}"/>
                  </a:ext>
                </a:extLst>
              </p:cNvPr>
              <p:cNvSpPr txBox="1"/>
              <p:nvPr/>
            </p:nvSpPr>
            <p:spPr>
              <a:xfrm>
                <a:off x="3321381" y="1302024"/>
                <a:ext cx="4045175" cy="896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70D35692-5571-BC01-7F29-A04F0B935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381" y="1302024"/>
                <a:ext cx="4045175" cy="896592"/>
              </a:xfrm>
              <a:prstGeom prst="rect">
                <a:avLst/>
              </a:prstGeom>
              <a:blipFill>
                <a:blip r:embed="rId1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6C406960-3422-9761-CF3F-70E51CEF32BF}"/>
                  </a:ext>
                </a:extLst>
              </p:cNvPr>
              <p:cNvSpPr txBox="1"/>
              <p:nvPr/>
            </p:nvSpPr>
            <p:spPr>
              <a:xfrm>
                <a:off x="7853368" y="1444534"/>
                <a:ext cx="3979231" cy="6438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6C406960-3422-9761-CF3F-70E51CEF3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368" y="1444534"/>
                <a:ext cx="3979231" cy="643894"/>
              </a:xfrm>
              <a:prstGeom prst="rect">
                <a:avLst/>
              </a:prstGeom>
              <a:blipFill>
                <a:blip r:embed="rId16"/>
                <a:stretch>
                  <a:fillRect t="-3846" b="-173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BBCE4CAA-83D5-1F48-D6F0-C2F5ACFD8E91}"/>
                  </a:ext>
                </a:extLst>
              </p:cNvPr>
              <p:cNvSpPr txBox="1"/>
              <p:nvPr/>
            </p:nvSpPr>
            <p:spPr>
              <a:xfrm>
                <a:off x="7772903" y="230466"/>
                <a:ext cx="263048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ja-SE" altLang="en-US" sz="32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BBCE4CAA-83D5-1F48-D6F0-C2F5ACFD8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903" y="230466"/>
                <a:ext cx="2630484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41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D7F661-125B-1699-D716-A9A8D945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949021" cy="1225757"/>
          </a:xfrm>
        </p:spPr>
        <p:txBody>
          <a:bodyPr/>
          <a:lstStyle/>
          <a:p>
            <a:r>
              <a:rPr kumimoji="1" lang="en-US" altLang="ja-SE" dirty="0"/>
              <a:t>Beam waist conversion</a:t>
            </a:r>
            <a:endParaRPr kumimoji="1" lang="ja-SE" altLang="en-US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7B2BFD93-DEBF-26D5-4E6B-78E30A5BCFD7}"/>
              </a:ext>
            </a:extLst>
          </p:cNvPr>
          <p:cNvGrpSpPr/>
          <p:nvPr/>
        </p:nvGrpSpPr>
        <p:grpSpPr>
          <a:xfrm>
            <a:off x="7372203" y="749613"/>
            <a:ext cx="4234647" cy="3376659"/>
            <a:chOff x="7649789" y="667970"/>
            <a:chExt cx="4234647" cy="3376659"/>
          </a:xfrm>
        </p:grpSpPr>
        <p:sp>
          <p:nvSpPr>
            <p:cNvPr id="4" name="円/楕円 3">
              <a:extLst>
                <a:ext uri="{FF2B5EF4-FFF2-40B4-BE49-F238E27FC236}">
                  <a16:creationId xmlns:a16="http://schemas.microsoft.com/office/drawing/2014/main" id="{6D9EC062-73C9-7FD2-396D-7ECE15D725A7}"/>
                </a:ext>
              </a:extLst>
            </p:cNvPr>
            <p:cNvSpPr/>
            <p:nvPr/>
          </p:nvSpPr>
          <p:spPr>
            <a:xfrm>
              <a:off x="9826784" y="1280105"/>
              <a:ext cx="296524" cy="2304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5" name="台形 4">
              <a:extLst>
                <a:ext uri="{FF2B5EF4-FFF2-40B4-BE49-F238E27FC236}">
                  <a16:creationId xmlns:a16="http://schemas.microsoft.com/office/drawing/2014/main" id="{B7C9DB32-571E-EE3E-A964-7663B76E33FF}"/>
                </a:ext>
              </a:extLst>
            </p:cNvPr>
            <p:cNvSpPr/>
            <p:nvPr/>
          </p:nvSpPr>
          <p:spPr>
            <a:xfrm rot="16200000">
              <a:off x="8555442" y="1574499"/>
              <a:ext cx="1169901" cy="1715765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6" name="台形 5">
              <a:extLst>
                <a:ext uri="{FF2B5EF4-FFF2-40B4-BE49-F238E27FC236}">
                  <a16:creationId xmlns:a16="http://schemas.microsoft.com/office/drawing/2014/main" id="{799E66F5-F7DC-C2DC-401E-1C05A30B30EB}"/>
                </a:ext>
              </a:extLst>
            </p:cNvPr>
            <p:cNvSpPr/>
            <p:nvPr/>
          </p:nvSpPr>
          <p:spPr>
            <a:xfrm rot="16200000" flipV="1">
              <a:off x="9999028" y="1850384"/>
              <a:ext cx="1169897" cy="1163991"/>
            </a:xfrm>
            <a:prstGeom prst="trapezoid">
              <a:avLst>
                <a:gd name="adj" fmla="val 23287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6B364323-4982-136A-C117-A2E1A755C104}"/>
                </a:ext>
              </a:extLst>
            </p:cNvPr>
            <p:cNvCxnSpPr>
              <a:cxnSpLocks/>
            </p:cNvCxnSpPr>
            <p:nvPr/>
          </p:nvCxnSpPr>
          <p:spPr>
            <a:xfrm>
              <a:off x="7858642" y="2432379"/>
              <a:ext cx="3708168" cy="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B7A91F77-2743-5DE3-73AD-1394287EC619}"/>
                    </a:ext>
                  </a:extLst>
                </p:cNvPr>
                <p:cNvSpPr txBox="1"/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B7A91F77-2743-5DE3-73AD-1394287EC6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20000" r="-65000" b="-13514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5B2BE93A-9B17-18D5-C010-69AB2C72F607}"/>
                </a:ext>
              </a:extLst>
            </p:cNvPr>
            <p:cNvCxnSpPr>
              <a:cxnSpLocks/>
            </p:cNvCxnSpPr>
            <p:nvPr/>
          </p:nvCxnSpPr>
          <p:spPr>
            <a:xfrm>
              <a:off x="8143088" y="207221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CEFA92F-2627-AF65-25FA-E5D9D590FB05}"/>
                    </a:ext>
                  </a:extLst>
                </p:cNvPr>
                <p:cNvSpPr txBox="1"/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CEFA92F-2627-AF65-25FA-E5D9D590F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8764C648-D13A-3083-378E-A9DB71C1C6E6}"/>
                </a:ext>
              </a:extLst>
            </p:cNvPr>
            <p:cNvCxnSpPr>
              <a:cxnSpLocks/>
            </p:cNvCxnSpPr>
            <p:nvPr/>
          </p:nvCxnSpPr>
          <p:spPr>
            <a:xfrm>
              <a:off x="11304814" y="207058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D1BCE89-0FCC-73A9-0F7A-2739AD563EED}"/>
                    </a:ext>
                  </a:extLst>
                </p:cNvPr>
                <p:cNvSpPr txBox="1"/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D1BCE89-0FCC-73A9-0F7A-2739AD563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A1F5828C-2FC2-31EA-5C3F-C31D5E6D04FE}"/>
                    </a:ext>
                  </a:extLst>
                </p:cNvPr>
                <p:cNvSpPr txBox="1"/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A1F5828C-2FC2-31EA-5C3F-C31D5E6D04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809C6304-3FB6-1681-A8CA-F9FAF0BCDA65}"/>
                    </a:ext>
                  </a:extLst>
                </p:cNvPr>
                <p:cNvSpPr txBox="1"/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809C6304-3FB6-1681-A8CA-F9FAF0BCD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7C87600-5606-91C6-B643-410D429AB6DE}"/>
                    </a:ext>
                  </a:extLst>
                </p:cNvPr>
                <p:cNvSpPr txBox="1"/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7C87600-5606-91C6-B643-410D429AB6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A9197CF9-6706-28F5-CE3D-F3CBBEFC123A}"/>
                </a:ext>
              </a:extLst>
            </p:cNvPr>
            <p:cNvCxnSpPr>
              <a:cxnSpLocks/>
            </p:cNvCxnSpPr>
            <p:nvPr/>
          </p:nvCxnSpPr>
          <p:spPr>
            <a:xfrm>
              <a:off x="8282510" y="1280105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7C9C0AAB-1371-1A30-AE88-E83FC00BAD61}"/>
                </a:ext>
              </a:extLst>
            </p:cNvPr>
            <p:cNvCxnSpPr>
              <a:cxnSpLocks/>
            </p:cNvCxnSpPr>
            <p:nvPr/>
          </p:nvCxnSpPr>
          <p:spPr>
            <a:xfrm>
              <a:off x="11175208" y="1335562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9C7BB720-38D5-809A-ED93-FDA7FD7288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7312" y="1309715"/>
              <a:ext cx="14794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12E1ABC0-C302-BC92-6B45-A696758A2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7138" y="1309715"/>
              <a:ext cx="9921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3B463C0D-234D-B28B-CB65-F79ABBDC1798}"/>
                    </a:ext>
                  </a:extLst>
                </p:cNvPr>
                <p:cNvSpPr txBox="1"/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3B463C0D-234D-B28B-CB65-F79ABBDC1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82989597-BAB4-AA7A-CBC4-F0AC81965A5E}"/>
                    </a:ext>
                  </a:extLst>
                </p:cNvPr>
                <p:cNvSpPr txBox="1"/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82989597-BAB4-AA7A-CBC4-F0AC81965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B105475-0856-9169-4BDD-EC83F71CA020}"/>
                  </a:ext>
                </a:extLst>
              </p:cNvPr>
              <p:cNvSpPr txBox="1"/>
              <p:nvPr/>
            </p:nvSpPr>
            <p:spPr>
              <a:xfrm>
                <a:off x="807599" y="1144908"/>
                <a:ext cx="2306272" cy="848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B105475-0856-9169-4BDD-EC83F71CA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99" y="1144908"/>
                <a:ext cx="2306272" cy="848437"/>
              </a:xfrm>
              <a:prstGeom prst="rect">
                <a:avLst/>
              </a:prstGeom>
              <a:blipFill>
                <a:blip r:embed="rId10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39C6A33-9A59-0C06-75AA-E8D2FA93A56D}"/>
                  </a:ext>
                </a:extLst>
              </p:cNvPr>
              <p:cNvSpPr txBox="1"/>
              <p:nvPr/>
            </p:nvSpPr>
            <p:spPr>
              <a:xfrm>
                <a:off x="857254" y="2292220"/>
                <a:ext cx="5094087" cy="680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39C6A33-9A59-0C06-75AA-E8D2FA93A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4" y="2292220"/>
                <a:ext cx="5094087" cy="680571"/>
              </a:xfrm>
              <a:prstGeom prst="rect">
                <a:avLst/>
              </a:prstGeom>
              <a:blipFill>
                <a:blip r:embed="rId11"/>
                <a:stretch>
                  <a:fillRect t="-45455" b="-13636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E0181859-EBC6-2B0F-4D8D-1C1F5DE7243A}"/>
                  </a:ext>
                </a:extLst>
              </p:cNvPr>
              <p:cNvSpPr txBox="1"/>
              <p:nvPr/>
            </p:nvSpPr>
            <p:spPr>
              <a:xfrm>
                <a:off x="1941981" y="3172527"/>
                <a:ext cx="4169155" cy="715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E0181859-EBC6-2B0F-4D8D-1C1F5DE72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981" y="3172527"/>
                <a:ext cx="4169155" cy="715837"/>
              </a:xfrm>
              <a:prstGeom prst="rect">
                <a:avLst/>
              </a:prstGeom>
              <a:blipFill>
                <a:blip r:embed="rId12"/>
                <a:stretch>
                  <a:fillRect l="-610" t="-37931" b="-13103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999E2199-9546-19FC-3924-A1BF04ABDEA1}"/>
                  </a:ext>
                </a:extLst>
              </p:cNvPr>
              <p:cNvSpPr txBox="1"/>
              <p:nvPr/>
            </p:nvSpPr>
            <p:spPr>
              <a:xfrm>
                <a:off x="1963486" y="4088100"/>
                <a:ext cx="4453399" cy="732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type m:val="lin"/>
                                    <m:ctrlP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kumimoji="1" lang="en-US" altLang="ja-SE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1" lang="en-US" altLang="ja-SE" sz="24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  <m:r>
                                  <a:rPr kumimoji="1" lang="en-US" altLang="ja-SE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999E2199-9546-19FC-3924-A1BF04ABD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486" y="4088100"/>
                <a:ext cx="4453399" cy="732958"/>
              </a:xfrm>
              <a:prstGeom prst="rect">
                <a:avLst/>
              </a:prstGeom>
              <a:blipFill>
                <a:blip r:embed="rId13"/>
                <a:stretch>
                  <a:fillRect t="-91379" b="-13103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DEDF8C4-89C3-662A-1DD8-98B1F79A2109}"/>
                  </a:ext>
                </a:extLst>
              </p:cNvPr>
              <p:cNvSpPr txBox="1"/>
              <p:nvPr/>
            </p:nvSpPr>
            <p:spPr>
              <a:xfrm>
                <a:off x="1052047" y="5020794"/>
                <a:ext cx="5949021" cy="87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DEDF8C4-89C3-662A-1DD8-98B1F79A2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47" y="5020794"/>
                <a:ext cx="5949021" cy="874598"/>
              </a:xfrm>
              <a:prstGeom prst="rect">
                <a:avLst/>
              </a:prstGeom>
              <a:blipFill>
                <a:blip r:embed="rId14"/>
                <a:stretch>
                  <a:fillRect t="-68571" b="-10285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F493017-0693-7FAF-1FA1-16DEFBA3DCA5}"/>
                  </a:ext>
                </a:extLst>
              </p:cNvPr>
              <p:cNvSpPr txBox="1"/>
              <p:nvPr/>
            </p:nvSpPr>
            <p:spPr>
              <a:xfrm>
                <a:off x="2460645" y="5971531"/>
                <a:ext cx="8566583" cy="858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F493017-0693-7FAF-1FA1-16DEFBA3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645" y="5971531"/>
                <a:ext cx="8566583" cy="858312"/>
              </a:xfrm>
              <a:prstGeom prst="rect">
                <a:avLst/>
              </a:prstGeom>
              <a:blipFill>
                <a:blip r:embed="rId1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86F0C9-8F9C-F4AA-74EB-98FA86CF6BD1}"/>
              </a:ext>
            </a:extLst>
          </p:cNvPr>
          <p:cNvSpPr txBox="1"/>
          <p:nvPr/>
        </p:nvSpPr>
        <p:spPr>
          <a:xfrm>
            <a:off x="241300" y="6193593"/>
            <a:ext cx="2392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SE" sz="2400" dirty="0"/>
              <a:t>One constraint: </a:t>
            </a:r>
            <a:endParaRPr lang="ja-SE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92313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783D2-64A2-64FA-E9FB-E8BBCFB1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83"/>
            <a:ext cx="10515600" cy="874596"/>
          </a:xfrm>
        </p:spPr>
        <p:txBody>
          <a:bodyPr/>
          <a:lstStyle/>
          <a:p>
            <a:r>
              <a:rPr kumimoji="1" lang="en-US" altLang="ja-SE" dirty="0"/>
              <a:t>Gaussian Lens formula 1/3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11277B5-8CFC-2DAA-4ECC-7E832332F76A}"/>
                  </a:ext>
                </a:extLst>
              </p:cNvPr>
              <p:cNvSpPr txBox="1"/>
              <p:nvPr/>
            </p:nvSpPr>
            <p:spPr>
              <a:xfrm>
                <a:off x="1017415" y="5049842"/>
                <a:ext cx="3256370" cy="882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411277B5-8CFC-2DAA-4ECC-7E832332F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15" y="5049842"/>
                <a:ext cx="3256370" cy="882421"/>
              </a:xfrm>
              <a:prstGeom prst="rect">
                <a:avLst/>
              </a:prstGeom>
              <a:blipFill>
                <a:blip r:embed="rId2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612D816-DA4C-8D37-FDB5-70886FD4FA77}"/>
                  </a:ext>
                </a:extLst>
              </p:cNvPr>
              <p:cNvSpPr txBox="1"/>
              <p:nvPr/>
            </p:nvSpPr>
            <p:spPr>
              <a:xfrm>
                <a:off x="1547117" y="934681"/>
                <a:ext cx="5949021" cy="87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612D816-DA4C-8D37-FDB5-70886FD4F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17" y="934681"/>
                <a:ext cx="5949021" cy="874598"/>
              </a:xfrm>
              <a:prstGeom prst="rect">
                <a:avLst/>
              </a:prstGeom>
              <a:blipFill>
                <a:blip r:embed="rId3"/>
                <a:stretch>
                  <a:fillRect t="-68571" b="-10285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192967E-7BB3-9D6B-9C5C-2A30CB8D0734}"/>
                  </a:ext>
                </a:extLst>
              </p:cNvPr>
              <p:cNvSpPr txBox="1"/>
              <p:nvPr/>
            </p:nvSpPr>
            <p:spPr>
              <a:xfrm>
                <a:off x="654094" y="2685947"/>
                <a:ext cx="3709669" cy="91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192967E-7BB3-9D6B-9C5C-2A30CB8D0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94" y="2685947"/>
                <a:ext cx="3709669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E5136EC-71F8-9A94-F5AB-9E62B8B45941}"/>
                  </a:ext>
                </a:extLst>
              </p:cNvPr>
              <p:cNvSpPr txBox="1"/>
              <p:nvPr/>
            </p:nvSpPr>
            <p:spPr>
              <a:xfrm>
                <a:off x="788090" y="3635553"/>
                <a:ext cx="3051019" cy="805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2E5136EC-71F8-9A94-F5AB-9E62B8B4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90" y="3635553"/>
                <a:ext cx="3051019" cy="805220"/>
              </a:xfrm>
              <a:prstGeom prst="rect">
                <a:avLst/>
              </a:prstGeom>
              <a:blipFill>
                <a:blip r:embed="rId5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ECE830D-5F39-396F-60AD-42DE95F3D17D}"/>
              </a:ext>
            </a:extLst>
          </p:cNvPr>
          <p:cNvGrpSpPr/>
          <p:nvPr/>
        </p:nvGrpSpPr>
        <p:grpSpPr>
          <a:xfrm>
            <a:off x="7828239" y="361829"/>
            <a:ext cx="4234647" cy="3376659"/>
            <a:chOff x="7649789" y="667970"/>
            <a:chExt cx="4234647" cy="3376659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A9A24F46-9C7A-02E1-1A07-377691DB3F70}"/>
                </a:ext>
              </a:extLst>
            </p:cNvPr>
            <p:cNvSpPr/>
            <p:nvPr/>
          </p:nvSpPr>
          <p:spPr>
            <a:xfrm>
              <a:off x="9826784" y="1280105"/>
              <a:ext cx="296524" cy="2304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FF419973-252C-F5FE-2014-18E63B24F13F}"/>
                </a:ext>
              </a:extLst>
            </p:cNvPr>
            <p:cNvSpPr/>
            <p:nvPr/>
          </p:nvSpPr>
          <p:spPr>
            <a:xfrm rot="16200000">
              <a:off x="8555442" y="1574499"/>
              <a:ext cx="1169901" cy="1715765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0" name="台形 9">
              <a:extLst>
                <a:ext uri="{FF2B5EF4-FFF2-40B4-BE49-F238E27FC236}">
                  <a16:creationId xmlns:a16="http://schemas.microsoft.com/office/drawing/2014/main" id="{0D5B9C76-9311-463C-8B3E-70A82DD939AE}"/>
                </a:ext>
              </a:extLst>
            </p:cNvPr>
            <p:cNvSpPr/>
            <p:nvPr/>
          </p:nvSpPr>
          <p:spPr>
            <a:xfrm rot="16200000" flipV="1">
              <a:off x="9999028" y="1850384"/>
              <a:ext cx="1169897" cy="1163991"/>
            </a:xfrm>
            <a:prstGeom prst="trapezoid">
              <a:avLst>
                <a:gd name="adj" fmla="val 23287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FAE969D-6D43-786B-CE02-F444B4522616}"/>
                </a:ext>
              </a:extLst>
            </p:cNvPr>
            <p:cNvCxnSpPr>
              <a:cxnSpLocks/>
            </p:cNvCxnSpPr>
            <p:nvPr/>
          </p:nvCxnSpPr>
          <p:spPr>
            <a:xfrm>
              <a:off x="7858642" y="2432379"/>
              <a:ext cx="3708168" cy="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3BD8C913-487D-B72E-2764-A70B68A768D8}"/>
                    </a:ext>
                  </a:extLst>
                </p:cNvPr>
                <p:cNvSpPr txBox="1"/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3BD8C913-487D-B72E-2764-A70B68A76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0000" r="-65000" b="-16216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D2D0B7C4-BF68-D183-8C40-ADC14AF2073A}"/>
                </a:ext>
              </a:extLst>
            </p:cNvPr>
            <p:cNvCxnSpPr>
              <a:cxnSpLocks/>
            </p:cNvCxnSpPr>
            <p:nvPr/>
          </p:nvCxnSpPr>
          <p:spPr>
            <a:xfrm>
              <a:off x="8143088" y="207221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EC666BF-EE06-2679-2AB3-34BEA1C5E417}"/>
                    </a:ext>
                  </a:extLst>
                </p:cNvPr>
                <p:cNvSpPr txBox="1"/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EC666BF-EE06-2679-2AB3-34BEA1C5E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0B75F40C-85B1-8327-95C0-C206BE1995B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4814" y="207058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0F1AEB3-0937-60BF-1186-A65E8E8BEB34}"/>
                    </a:ext>
                  </a:extLst>
                </p:cNvPr>
                <p:cNvSpPr txBox="1"/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0F1AEB3-0937-60BF-1186-A65E8E8BEB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781284B-E5A9-B508-36AC-59A7992D27F4}"/>
                    </a:ext>
                  </a:extLst>
                </p:cNvPr>
                <p:cNvSpPr txBox="1"/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781284B-E5A9-B508-36AC-59A7992D27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73A74A56-5355-68C9-57D9-9CC9E8124C45}"/>
                    </a:ext>
                  </a:extLst>
                </p:cNvPr>
                <p:cNvSpPr txBox="1"/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73A74A56-5355-68C9-57D9-9CC9E8124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F487E391-7D83-11BF-45DF-9D9D119DE04C}"/>
                    </a:ext>
                  </a:extLst>
                </p:cNvPr>
                <p:cNvSpPr txBox="1"/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F487E391-7D83-11BF-45DF-9D9D119DE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C86005D2-52A6-A2A7-FD03-6DFA5B1C5198}"/>
                </a:ext>
              </a:extLst>
            </p:cNvPr>
            <p:cNvCxnSpPr>
              <a:cxnSpLocks/>
            </p:cNvCxnSpPr>
            <p:nvPr/>
          </p:nvCxnSpPr>
          <p:spPr>
            <a:xfrm>
              <a:off x="8282510" y="1280105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4B3AFEB5-288B-59F8-433E-B98B760B8E5B}"/>
                </a:ext>
              </a:extLst>
            </p:cNvPr>
            <p:cNvCxnSpPr>
              <a:cxnSpLocks/>
            </p:cNvCxnSpPr>
            <p:nvPr/>
          </p:nvCxnSpPr>
          <p:spPr>
            <a:xfrm>
              <a:off x="11175208" y="1335562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6EBB3A6F-B1FC-BB80-45DF-4281FC6364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7312" y="1309715"/>
              <a:ext cx="14794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58AC3C55-6B6A-ED6B-3588-828B0C299B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7138" y="1309715"/>
              <a:ext cx="9921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60DB16B8-1A40-8BA6-33DE-E28A0CBE6622}"/>
                    </a:ext>
                  </a:extLst>
                </p:cNvPr>
                <p:cNvSpPr txBox="1"/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60DB16B8-1A40-8BA6-33DE-E28A0CBE66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4E08F630-CF23-B0CB-8685-FCBE340CA399}"/>
                    </a:ext>
                  </a:extLst>
                </p:cNvPr>
                <p:cNvSpPr txBox="1"/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4E08F630-CF23-B0CB-8685-FCBE340CA3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左中かっこ 25">
            <a:extLst>
              <a:ext uri="{FF2B5EF4-FFF2-40B4-BE49-F238E27FC236}">
                <a16:creationId xmlns:a16="http://schemas.microsoft.com/office/drawing/2014/main" id="{B1EC0148-4F1E-4E69-B227-976ED95971A6}"/>
              </a:ext>
            </a:extLst>
          </p:cNvPr>
          <p:cNvSpPr/>
          <p:nvPr/>
        </p:nvSpPr>
        <p:spPr>
          <a:xfrm>
            <a:off x="514762" y="1863184"/>
            <a:ext cx="283132" cy="261297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8BA892-239E-9690-9E14-82725D3ACB4C}"/>
              </a:ext>
            </a:extLst>
          </p:cNvPr>
          <p:cNvSpPr txBox="1"/>
          <p:nvPr/>
        </p:nvSpPr>
        <p:spPr>
          <a:xfrm>
            <a:off x="4449172" y="2894879"/>
            <a:ext cx="327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are measured from beam waist position</a:t>
            </a:r>
            <a:endParaRPr kumimoji="1" lang="ja-SE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CA54F3A-B857-0540-DE71-E5A268DCF79C}"/>
                  </a:ext>
                </a:extLst>
              </p:cNvPr>
              <p:cNvSpPr txBox="1"/>
              <p:nvPr/>
            </p:nvSpPr>
            <p:spPr>
              <a:xfrm>
                <a:off x="0" y="4650452"/>
                <a:ext cx="121870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SE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ja-SE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SE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sz="2400" dirty="0"/>
                  <a:t> are both defined at the beam waist of each Gaussian beam left and right of the lens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CA54F3A-B857-0540-DE71-E5A268DCF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50452"/>
                <a:ext cx="12187004" cy="461665"/>
              </a:xfrm>
              <a:prstGeom prst="rect">
                <a:avLst/>
              </a:prstGeom>
              <a:blipFill>
                <a:blip r:embed="rId14"/>
                <a:stretch>
                  <a:fillRect l="-417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FFA8425-E808-4C6F-05AB-B70FFFB0207D}"/>
                  </a:ext>
                </a:extLst>
              </p:cNvPr>
              <p:cNvSpPr txBox="1"/>
              <p:nvPr/>
            </p:nvSpPr>
            <p:spPr>
              <a:xfrm>
                <a:off x="927511" y="1856346"/>
                <a:ext cx="3125552" cy="85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FFFA8425-E808-4C6F-05AB-B70FFFB02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11" y="1856346"/>
                <a:ext cx="3125552" cy="859210"/>
              </a:xfrm>
              <a:prstGeom prst="rect">
                <a:avLst/>
              </a:prstGeom>
              <a:blipFill>
                <a:blip r:embed="rId1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FF5C6B5-0259-E7CE-B090-2EEB8C2BDB65}"/>
                  </a:ext>
                </a:extLst>
              </p:cNvPr>
              <p:cNvSpPr txBox="1"/>
              <p:nvPr/>
            </p:nvSpPr>
            <p:spPr>
              <a:xfrm>
                <a:off x="1141068" y="5889758"/>
                <a:ext cx="2945671" cy="8820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FF5C6B5-0259-E7CE-B090-2EEB8C2BD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68" y="5889758"/>
                <a:ext cx="2945671" cy="882036"/>
              </a:xfrm>
              <a:prstGeom prst="rect">
                <a:avLst/>
              </a:prstGeom>
              <a:blipFill>
                <a:blip r:embed="rId16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左中かっこ 31">
            <a:extLst>
              <a:ext uri="{FF2B5EF4-FFF2-40B4-BE49-F238E27FC236}">
                <a16:creationId xmlns:a16="http://schemas.microsoft.com/office/drawing/2014/main" id="{B3A2FEFD-4550-DAD3-B89A-92EBA89C763A}"/>
              </a:ext>
            </a:extLst>
          </p:cNvPr>
          <p:cNvSpPr/>
          <p:nvPr/>
        </p:nvSpPr>
        <p:spPr>
          <a:xfrm>
            <a:off x="868290" y="5139906"/>
            <a:ext cx="239103" cy="171809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8276DE69-E4D4-6D3C-C565-F172DA6403A4}"/>
                  </a:ext>
                </a:extLst>
              </p:cNvPr>
              <p:cNvSpPr txBox="1"/>
              <p:nvPr/>
            </p:nvSpPr>
            <p:spPr>
              <a:xfrm>
                <a:off x="4490411" y="5122065"/>
                <a:ext cx="7284430" cy="87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8276DE69-E4D4-6D3C-C565-F172DA640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411" y="5122065"/>
                <a:ext cx="7284430" cy="874598"/>
              </a:xfrm>
              <a:prstGeom prst="rect">
                <a:avLst/>
              </a:prstGeom>
              <a:blipFill>
                <a:blip r:embed="rId17"/>
                <a:stretch>
                  <a:fillRect t="-68571" b="-10285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2C990AA0-4B24-4658-907A-1576EE020DF9}"/>
                  </a:ext>
                </a:extLst>
              </p:cNvPr>
              <p:cNvSpPr txBox="1"/>
              <p:nvPr/>
            </p:nvSpPr>
            <p:spPr>
              <a:xfrm>
                <a:off x="5479166" y="5939842"/>
                <a:ext cx="2349073" cy="883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2C990AA0-4B24-4658-907A-1576EE020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166" y="5939842"/>
                <a:ext cx="2349073" cy="883575"/>
              </a:xfrm>
              <a:prstGeom prst="rect">
                <a:avLst/>
              </a:prstGeom>
              <a:blipFill>
                <a:blip r:embed="rId18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0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4E964-813E-CA34-1346-E4C1BD5F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64B897E-6B4D-B35C-4FA4-D234A090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4"/>
            <a:ext cx="10515600" cy="1325563"/>
          </a:xfrm>
        </p:spPr>
        <p:txBody>
          <a:bodyPr/>
          <a:lstStyle/>
          <a:p>
            <a:r>
              <a:rPr lang="en-US" altLang="ja-SE" dirty="0"/>
              <a:t>Part 1: outline</a:t>
            </a:r>
            <a:endParaRPr lang="ja-SE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90E9E8-765E-D145-4555-5980585C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51"/>
            <a:ext cx="10515600" cy="5465415"/>
          </a:xfrm>
        </p:spPr>
        <p:txBody>
          <a:bodyPr>
            <a:normAutofit/>
          </a:bodyPr>
          <a:lstStyle/>
          <a:p>
            <a:r>
              <a:rPr lang="en-US" altLang="ja-SE" dirty="0"/>
              <a:t>Maxwell equations and Helmholtz equation (30mins)</a:t>
            </a:r>
          </a:p>
          <a:p>
            <a:pPr lvl="1"/>
            <a:r>
              <a:rPr lang="en-US" altLang="ja-SE" dirty="0"/>
              <a:t>Plane wave solution</a:t>
            </a:r>
          </a:p>
          <a:p>
            <a:pPr lvl="1"/>
            <a:r>
              <a:rPr lang="en-US" altLang="ja-SE" dirty="0"/>
              <a:t>Gaussian beam</a:t>
            </a:r>
          </a:p>
          <a:p>
            <a:pPr lvl="1"/>
            <a:r>
              <a:rPr lang="en-US" altLang="ja-SE" dirty="0"/>
              <a:t>Higher-order Gaussian beam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 optics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lens formula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Lens and  mirrors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Integral form: diffraction of waves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Airy disk diffraction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Fourier transform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Excises (60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optics with two lenses</a:t>
            </a:r>
            <a:endParaRPr lang="ja-SE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63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FB0A-5A31-3BB0-7050-E07F5972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BB88D8-0033-8E3C-CFA4-9A055B10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83"/>
            <a:ext cx="10515600" cy="874596"/>
          </a:xfrm>
        </p:spPr>
        <p:txBody>
          <a:bodyPr/>
          <a:lstStyle/>
          <a:p>
            <a:r>
              <a:rPr kumimoji="1" lang="en-US" altLang="ja-SE" dirty="0"/>
              <a:t>Gaussian Lens formula 2/3</a:t>
            </a:r>
            <a:endParaRPr kumimoji="1" lang="ja-SE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396762-6D82-508E-D8C0-396C02D44FAE}"/>
              </a:ext>
            </a:extLst>
          </p:cNvPr>
          <p:cNvGrpSpPr/>
          <p:nvPr/>
        </p:nvGrpSpPr>
        <p:grpSpPr>
          <a:xfrm>
            <a:off x="7828239" y="361829"/>
            <a:ext cx="4234647" cy="3376659"/>
            <a:chOff x="7649789" y="667970"/>
            <a:chExt cx="4234647" cy="3376659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74601B3C-B0C9-098B-9D93-BA643BE76C7E}"/>
                </a:ext>
              </a:extLst>
            </p:cNvPr>
            <p:cNvSpPr/>
            <p:nvPr/>
          </p:nvSpPr>
          <p:spPr>
            <a:xfrm>
              <a:off x="9826784" y="1280105"/>
              <a:ext cx="296524" cy="2304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4DB3A0D9-42D6-7BB5-8946-62F78B6E4898}"/>
                </a:ext>
              </a:extLst>
            </p:cNvPr>
            <p:cNvSpPr/>
            <p:nvPr/>
          </p:nvSpPr>
          <p:spPr>
            <a:xfrm rot="16200000">
              <a:off x="8555442" y="1574499"/>
              <a:ext cx="1169901" cy="1715765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0" name="台形 9">
              <a:extLst>
                <a:ext uri="{FF2B5EF4-FFF2-40B4-BE49-F238E27FC236}">
                  <a16:creationId xmlns:a16="http://schemas.microsoft.com/office/drawing/2014/main" id="{84E4A467-7BC1-C38E-F684-1824B9481706}"/>
                </a:ext>
              </a:extLst>
            </p:cNvPr>
            <p:cNvSpPr/>
            <p:nvPr/>
          </p:nvSpPr>
          <p:spPr>
            <a:xfrm rot="16200000" flipV="1">
              <a:off x="9999028" y="1850384"/>
              <a:ext cx="1169897" cy="1163991"/>
            </a:xfrm>
            <a:prstGeom prst="trapezoid">
              <a:avLst>
                <a:gd name="adj" fmla="val 23287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94A1BA7A-21F6-28ED-414A-9ABC23355DD4}"/>
                </a:ext>
              </a:extLst>
            </p:cNvPr>
            <p:cNvCxnSpPr>
              <a:cxnSpLocks/>
            </p:cNvCxnSpPr>
            <p:nvPr/>
          </p:nvCxnSpPr>
          <p:spPr>
            <a:xfrm>
              <a:off x="7858642" y="2432379"/>
              <a:ext cx="3708168" cy="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3E16D5E-093F-09B4-CA39-586635823175}"/>
                    </a:ext>
                  </a:extLst>
                </p:cNvPr>
                <p:cNvSpPr txBox="1"/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3E16D5E-093F-09B4-CA39-5866358231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20000" r="-65000" b="-16216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E19086C5-960C-E38B-7FA0-BC30F94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8143088" y="207221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9F8CE729-1314-BE98-3B10-38476E3D6E1A}"/>
                    </a:ext>
                  </a:extLst>
                </p:cNvPr>
                <p:cNvSpPr txBox="1"/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9F8CE729-1314-BE98-3B10-38476E3D6E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4A5E0F97-2F67-7723-0939-905211CA2161}"/>
                </a:ext>
              </a:extLst>
            </p:cNvPr>
            <p:cNvCxnSpPr>
              <a:cxnSpLocks/>
            </p:cNvCxnSpPr>
            <p:nvPr/>
          </p:nvCxnSpPr>
          <p:spPr>
            <a:xfrm>
              <a:off x="11304814" y="207058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930E458B-B18A-3F17-8D6F-E623C5E6FD57}"/>
                    </a:ext>
                  </a:extLst>
                </p:cNvPr>
                <p:cNvSpPr txBox="1"/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930E458B-B18A-3F17-8D6F-E623C5E6FD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8C543014-CED4-3D1C-8477-931286486E2B}"/>
                    </a:ext>
                  </a:extLst>
                </p:cNvPr>
                <p:cNvSpPr txBox="1"/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8C543014-CED4-3D1C-8477-931286486E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ED3E52-832C-B836-D81F-BB85F258D332}"/>
                    </a:ext>
                  </a:extLst>
                </p:cNvPr>
                <p:cNvSpPr txBox="1"/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04ED3E52-832C-B836-D81F-BB85F258D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43BA4FC7-4320-6CA7-7536-3268AA24973A}"/>
                    </a:ext>
                  </a:extLst>
                </p:cNvPr>
                <p:cNvSpPr txBox="1"/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43BA4FC7-4320-6CA7-7536-3268AA249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26401AF6-BA51-A8D1-6637-C687561AFBFD}"/>
                </a:ext>
              </a:extLst>
            </p:cNvPr>
            <p:cNvCxnSpPr>
              <a:cxnSpLocks/>
            </p:cNvCxnSpPr>
            <p:nvPr/>
          </p:nvCxnSpPr>
          <p:spPr>
            <a:xfrm>
              <a:off x="8282510" y="1280105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D4FEF67-54F0-F663-97E5-B9D6CF0301F9}"/>
                </a:ext>
              </a:extLst>
            </p:cNvPr>
            <p:cNvCxnSpPr>
              <a:cxnSpLocks/>
            </p:cNvCxnSpPr>
            <p:nvPr/>
          </p:nvCxnSpPr>
          <p:spPr>
            <a:xfrm>
              <a:off x="11175208" y="1335562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105CD217-F570-E15F-D60A-E7D4C8AF0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7312" y="1309715"/>
              <a:ext cx="14794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91E26F76-D591-7545-88F5-E7EF3C5EBD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7138" y="1309715"/>
              <a:ext cx="9921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4D46E78-38D7-8E02-011B-E65C6A8ABA61}"/>
                    </a:ext>
                  </a:extLst>
                </p:cNvPr>
                <p:cNvSpPr txBox="1"/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4D46E78-38D7-8E02-011B-E65C6A8AB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50327627-4E79-9E3C-04FC-71440CDD69FB}"/>
                    </a:ext>
                  </a:extLst>
                </p:cNvPr>
                <p:cNvSpPr txBox="1"/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50327627-4E79-9E3C-04FC-71440CDD6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A47AC609-D183-6AEB-61E3-62642D732262}"/>
                  </a:ext>
                </a:extLst>
              </p:cNvPr>
              <p:cNvSpPr txBox="1"/>
              <p:nvPr/>
            </p:nvSpPr>
            <p:spPr>
              <a:xfrm>
                <a:off x="460313" y="1046590"/>
                <a:ext cx="6477000" cy="897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𝐴𝑖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)(−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𝐶𝑖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A47AC609-D183-6AEB-61E3-62642D732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13" y="1046590"/>
                <a:ext cx="6477000" cy="897938"/>
              </a:xfrm>
              <a:prstGeom prst="rect">
                <a:avLst/>
              </a:prstGeom>
              <a:blipFill>
                <a:blip r:embed="rId10"/>
                <a:stretch>
                  <a:fillRect r="-196" b="-277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6794A471-DB9D-E433-426A-57CE16DB78B2}"/>
                  </a:ext>
                </a:extLst>
              </p:cNvPr>
              <p:cNvSpPr txBox="1"/>
              <p:nvPr/>
            </p:nvSpPr>
            <p:spPr>
              <a:xfrm>
                <a:off x="730520" y="2124608"/>
                <a:ext cx="5102357" cy="928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</m:e>
                          </m:d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𝐵𝐷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6794A471-DB9D-E433-426A-57CE16DB7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20" y="2124608"/>
                <a:ext cx="5102357" cy="928203"/>
              </a:xfrm>
              <a:prstGeom prst="rect">
                <a:avLst/>
              </a:prstGeom>
              <a:blipFill>
                <a:blip r:embed="rId11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F540B05-37CE-98DF-29A7-97992AE9DAC3}"/>
              </a:ext>
            </a:extLst>
          </p:cNvPr>
          <p:cNvSpPr/>
          <p:nvPr/>
        </p:nvSpPr>
        <p:spPr>
          <a:xfrm>
            <a:off x="2641600" y="2181699"/>
            <a:ext cx="1435100" cy="38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8311E2A-0B6D-C205-E4E9-130127693436}"/>
                  </a:ext>
                </a:extLst>
              </p:cNvPr>
              <p:cNvSpPr txBox="1"/>
              <p:nvPr/>
            </p:nvSpPr>
            <p:spPr>
              <a:xfrm>
                <a:off x="4102100" y="1939942"/>
                <a:ext cx="5471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SE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8311E2A-0B6D-C205-E4E9-130127693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100" y="1939942"/>
                <a:ext cx="547137" cy="369332"/>
              </a:xfrm>
              <a:prstGeom prst="rect">
                <a:avLst/>
              </a:prstGeom>
              <a:blipFill>
                <a:blip r:embed="rId12"/>
                <a:stretch>
                  <a:fillRect l="-6818" r="-11364" b="-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935F2EAA-7B13-2331-98C1-07F90D637E2A}"/>
                  </a:ext>
                </a:extLst>
              </p:cNvPr>
              <p:cNvSpPr txBox="1"/>
              <p:nvPr/>
            </p:nvSpPr>
            <p:spPr>
              <a:xfrm>
                <a:off x="1057519" y="3089720"/>
                <a:ext cx="3168162" cy="928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𝐵𝐷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935F2EAA-7B13-2331-98C1-07F90D637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19" y="3089720"/>
                <a:ext cx="3168162" cy="928203"/>
              </a:xfrm>
              <a:prstGeom prst="rect">
                <a:avLst/>
              </a:prstGeom>
              <a:blipFill>
                <a:blip r:embed="rId13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8534720-EA6F-8C4A-416A-5EBC0B2ED105}"/>
              </a:ext>
            </a:extLst>
          </p:cNvPr>
          <p:cNvSpPr txBox="1"/>
          <p:nvPr/>
        </p:nvSpPr>
        <p:spPr>
          <a:xfrm>
            <a:off x="175718" y="4054832"/>
            <a:ext cx="493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Comparing real and imaginary parts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2A0E2616-6762-962D-38D9-958BFA6313DD}"/>
                  </a:ext>
                </a:extLst>
              </p:cNvPr>
              <p:cNvSpPr txBox="1"/>
              <p:nvPr/>
            </p:nvSpPr>
            <p:spPr>
              <a:xfrm>
                <a:off x="838200" y="4675705"/>
                <a:ext cx="2946398" cy="466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𝐴𝐶</m:t>
                      </m:r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2A0E2616-6762-962D-38D9-958BFA631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75705"/>
                <a:ext cx="2946398" cy="466859"/>
              </a:xfrm>
              <a:prstGeom prst="rect">
                <a:avLst/>
              </a:prstGeom>
              <a:blipFill>
                <a:blip r:embed="rId1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2F28CE3-1227-CC9F-CFB8-1E7C4094E41C}"/>
                  </a:ext>
                </a:extLst>
              </p:cNvPr>
              <p:cNvSpPr txBox="1"/>
              <p:nvPr/>
            </p:nvSpPr>
            <p:spPr>
              <a:xfrm>
                <a:off x="854319" y="5398552"/>
                <a:ext cx="2946398" cy="811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2F28CE3-1227-CC9F-CFB8-1E7C4094E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9" y="5398552"/>
                <a:ext cx="2946398" cy="811184"/>
              </a:xfrm>
              <a:prstGeom prst="rect">
                <a:avLst/>
              </a:prstGeom>
              <a:blipFill>
                <a:blip r:embed="rId15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左中かっこ 41">
            <a:extLst>
              <a:ext uri="{FF2B5EF4-FFF2-40B4-BE49-F238E27FC236}">
                <a16:creationId xmlns:a16="http://schemas.microsoft.com/office/drawing/2014/main" id="{988DE44F-5235-0695-1953-3255DD181BDE}"/>
              </a:ext>
            </a:extLst>
          </p:cNvPr>
          <p:cNvSpPr/>
          <p:nvPr/>
        </p:nvSpPr>
        <p:spPr>
          <a:xfrm>
            <a:off x="676519" y="4675705"/>
            <a:ext cx="355600" cy="144569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60AF5A8-78F7-AA81-136D-F2A7F163702A}"/>
              </a:ext>
            </a:extLst>
          </p:cNvPr>
          <p:cNvCxnSpPr/>
          <p:nvPr/>
        </p:nvCxnSpPr>
        <p:spPr>
          <a:xfrm>
            <a:off x="3800717" y="5398552"/>
            <a:ext cx="10760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D5DBA497-A419-D018-C93F-CFA552CAA40B}"/>
                  </a:ext>
                </a:extLst>
              </p:cNvPr>
              <p:cNvSpPr txBox="1"/>
              <p:nvPr/>
            </p:nvSpPr>
            <p:spPr>
              <a:xfrm>
                <a:off x="5832877" y="4537795"/>
                <a:ext cx="5102357" cy="1081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𝐵𝐷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D5DBA497-A419-D018-C93F-CFA552CAA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877" y="4537795"/>
                <a:ext cx="5102357" cy="1081706"/>
              </a:xfrm>
              <a:prstGeom prst="rect">
                <a:avLst/>
              </a:prstGeom>
              <a:blipFill>
                <a:blip r:embed="rId1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2052C85-A719-E916-8728-128505F0BC60}"/>
                  </a:ext>
                </a:extLst>
              </p:cNvPr>
              <p:cNvSpPr txBox="1"/>
              <p:nvPr/>
            </p:nvSpPr>
            <p:spPr>
              <a:xfrm>
                <a:off x="6435189" y="5624208"/>
                <a:ext cx="5660616" cy="1108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𝐵𝐶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𝐴𝐷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brk m:alnAt="7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2052C85-A719-E916-8728-128505F0B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189" y="5624208"/>
                <a:ext cx="5660616" cy="1108509"/>
              </a:xfrm>
              <a:prstGeom prst="rect">
                <a:avLst/>
              </a:prstGeom>
              <a:blipFill>
                <a:blip r:embed="rId17"/>
                <a:stretch>
                  <a:fillRect t="-56322" b="-6092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FB03354E-9535-47C2-6B8A-EF9A03738475}"/>
              </a:ext>
            </a:extLst>
          </p:cNvPr>
          <p:cNvSpPr/>
          <p:nvPr/>
        </p:nvSpPr>
        <p:spPr>
          <a:xfrm>
            <a:off x="2311399" y="5811410"/>
            <a:ext cx="508001" cy="38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0A126180-5F3B-1B72-7B88-64BD5A42AB04}"/>
              </a:ext>
            </a:extLst>
          </p:cNvPr>
          <p:cNvSpPr/>
          <p:nvPr/>
        </p:nvSpPr>
        <p:spPr>
          <a:xfrm>
            <a:off x="1638300" y="4717283"/>
            <a:ext cx="490280" cy="383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1CF3D2F5-40C4-F45B-B4BA-570D02DB3093}"/>
                  </a:ext>
                </a:extLst>
              </p:cNvPr>
              <p:cNvSpPr txBox="1"/>
              <p:nvPr/>
            </p:nvSpPr>
            <p:spPr>
              <a:xfrm>
                <a:off x="3698813" y="4786514"/>
                <a:ext cx="2260600" cy="466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SE" sz="2400" b="0" dirty="0"/>
                  <a:t>Eliminate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1CF3D2F5-40C4-F45B-B4BA-570D02DB3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813" y="4786514"/>
                <a:ext cx="2260600" cy="466859"/>
              </a:xfrm>
              <a:prstGeom prst="rect">
                <a:avLst/>
              </a:prstGeom>
              <a:blipFill>
                <a:blip r:embed="rId18"/>
                <a:stretch>
                  <a:fillRect l="-4469" t="-7895" b="-3157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70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76E11-C260-DEAF-D172-E9B0F2FAA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E47EEF-85FD-3A34-D0C4-1EE9E89C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83"/>
            <a:ext cx="10515600" cy="874596"/>
          </a:xfrm>
        </p:spPr>
        <p:txBody>
          <a:bodyPr/>
          <a:lstStyle/>
          <a:p>
            <a:r>
              <a:rPr kumimoji="1" lang="en-US" altLang="ja-SE" dirty="0"/>
              <a:t>Gaussian Lens formula 3/3</a:t>
            </a:r>
            <a:endParaRPr kumimoji="1" lang="ja-SE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10F42F6-132F-33E3-9B2F-D2651B572E38}"/>
              </a:ext>
            </a:extLst>
          </p:cNvPr>
          <p:cNvGrpSpPr/>
          <p:nvPr/>
        </p:nvGrpSpPr>
        <p:grpSpPr>
          <a:xfrm>
            <a:off x="7828239" y="361829"/>
            <a:ext cx="4234647" cy="3376659"/>
            <a:chOff x="7649789" y="667970"/>
            <a:chExt cx="4234647" cy="3376659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FBD11086-4577-2545-9F0D-3289D96BE3AD}"/>
                </a:ext>
              </a:extLst>
            </p:cNvPr>
            <p:cNvSpPr/>
            <p:nvPr/>
          </p:nvSpPr>
          <p:spPr>
            <a:xfrm>
              <a:off x="9826784" y="1280105"/>
              <a:ext cx="296524" cy="23045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9" name="台形 8">
              <a:extLst>
                <a:ext uri="{FF2B5EF4-FFF2-40B4-BE49-F238E27FC236}">
                  <a16:creationId xmlns:a16="http://schemas.microsoft.com/office/drawing/2014/main" id="{AF8F55F5-B0D2-7143-B4F8-DA25BFFB65E5}"/>
                </a:ext>
              </a:extLst>
            </p:cNvPr>
            <p:cNvSpPr/>
            <p:nvPr/>
          </p:nvSpPr>
          <p:spPr>
            <a:xfrm rot="16200000">
              <a:off x="8555442" y="1574499"/>
              <a:ext cx="1169901" cy="1715765"/>
            </a:xfrm>
            <a:prstGeom prst="trapezoid">
              <a:avLst/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0" name="台形 9">
              <a:extLst>
                <a:ext uri="{FF2B5EF4-FFF2-40B4-BE49-F238E27FC236}">
                  <a16:creationId xmlns:a16="http://schemas.microsoft.com/office/drawing/2014/main" id="{F505837A-D598-D732-5375-E33CE20D7EA2}"/>
                </a:ext>
              </a:extLst>
            </p:cNvPr>
            <p:cNvSpPr/>
            <p:nvPr/>
          </p:nvSpPr>
          <p:spPr>
            <a:xfrm rot="16200000" flipV="1">
              <a:off x="9999028" y="1850384"/>
              <a:ext cx="1169897" cy="1163991"/>
            </a:xfrm>
            <a:prstGeom prst="trapezoid">
              <a:avLst>
                <a:gd name="adj" fmla="val 23287"/>
              </a:avLst>
            </a:prstGeom>
            <a:solidFill>
              <a:srgbClr val="92D05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EB236FE6-52E4-BB9C-B831-BECB61FE5597}"/>
                </a:ext>
              </a:extLst>
            </p:cNvPr>
            <p:cNvCxnSpPr>
              <a:cxnSpLocks/>
            </p:cNvCxnSpPr>
            <p:nvPr/>
          </p:nvCxnSpPr>
          <p:spPr>
            <a:xfrm>
              <a:off x="7858642" y="2432379"/>
              <a:ext cx="3708168" cy="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546359-959B-65BF-73FC-965DB036B034}"/>
                    </a:ext>
                  </a:extLst>
                </p:cNvPr>
                <p:cNvSpPr txBox="1"/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kumimoji="1" lang="ja-SE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546359-959B-65BF-73FC-965DB036B0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6784" y="667970"/>
                  <a:ext cx="237995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20000" r="-65000" b="-16216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56454137-E57F-A0D7-D8B4-698973964D65}"/>
                </a:ext>
              </a:extLst>
            </p:cNvPr>
            <p:cNvCxnSpPr>
              <a:cxnSpLocks/>
            </p:cNvCxnSpPr>
            <p:nvPr/>
          </p:nvCxnSpPr>
          <p:spPr>
            <a:xfrm>
              <a:off x="8143088" y="207221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BA57BD91-B7A5-2AE2-2444-0F88613F02D6}"/>
                    </a:ext>
                  </a:extLst>
                </p:cNvPr>
                <p:cNvSpPr txBox="1"/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BA57BD91-B7A5-2AE2-2444-0F88613F0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67582" y="2252299"/>
                  <a:ext cx="21685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D67846F9-C74E-A78A-A5EC-70F23BEC7F18}"/>
                </a:ext>
              </a:extLst>
            </p:cNvPr>
            <p:cNvCxnSpPr>
              <a:cxnSpLocks/>
            </p:cNvCxnSpPr>
            <p:nvPr/>
          </p:nvCxnSpPr>
          <p:spPr>
            <a:xfrm>
              <a:off x="11304814" y="2070589"/>
              <a:ext cx="0" cy="36016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9581E6B8-3200-F84E-0830-6EA4C852F1E2}"/>
                    </a:ext>
                  </a:extLst>
                </p:cNvPr>
                <p:cNvSpPr txBox="1"/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9581E6B8-3200-F84E-0830-6EA4C852F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789" y="1647430"/>
                  <a:ext cx="504486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AFE2337A-24EF-E28E-8020-E11AF10F0153}"/>
                    </a:ext>
                  </a:extLst>
                </p:cNvPr>
                <p:cNvSpPr txBox="1"/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AFE2337A-24EF-E28E-8020-E11AF10F0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320" y="1604777"/>
                  <a:ext cx="50448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1A67AA5B-572A-D4AD-2DC8-DB5D2DFED6FE}"/>
                    </a:ext>
                  </a:extLst>
                </p:cNvPr>
                <p:cNvSpPr txBox="1"/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1A67AA5B-572A-D4AD-2DC8-DB5D2DFED6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176" y="3640116"/>
                  <a:ext cx="65666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48A2C019-921D-7D1B-BFE4-72A46B194B54}"/>
                    </a:ext>
                  </a:extLst>
                </p:cNvPr>
                <p:cNvSpPr txBox="1"/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48A2C019-921D-7D1B-BFE4-72A46B194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6874" y="3675297"/>
                  <a:ext cx="65666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6C6BCDD4-7C17-940D-F7D7-8F4FC375A962}"/>
                </a:ext>
              </a:extLst>
            </p:cNvPr>
            <p:cNvCxnSpPr>
              <a:cxnSpLocks/>
            </p:cNvCxnSpPr>
            <p:nvPr/>
          </p:nvCxnSpPr>
          <p:spPr>
            <a:xfrm>
              <a:off x="8282510" y="1280105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AA465AC-B14C-BC6C-0069-90251FE8BF51}"/>
                </a:ext>
              </a:extLst>
            </p:cNvPr>
            <p:cNvCxnSpPr>
              <a:cxnSpLocks/>
            </p:cNvCxnSpPr>
            <p:nvPr/>
          </p:nvCxnSpPr>
          <p:spPr>
            <a:xfrm>
              <a:off x="11175208" y="1335562"/>
              <a:ext cx="0" cy="23045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3D027133-8793-24B3-521C-E45D42EFE7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47312" y="1309715"/>
              <a:ext cx="14794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35ECADC3-FDE9-94BF-51C4-B2473F8D47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7138" y="1309715"/>
              <a:ext cx="9921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CB7DF632-F5E3-55F6-880F-809361563332}"/>
                    </a:ext>
                  </a:extLst>
                </p:cNvPr>
                <p:cNvSpPr txBox="1"/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CB7DF632-F5E3-55F6-880F-809361563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8714" y="855313"/>
                  <a:ext cx="656667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1F2E738E-CBDA-27A2-245F-FC8F91DF8B0E}"/>
                    </a:ext>
                  </a:extLst>
                </p:cNvPr>
                <p:cNvSpPr txBox="1"/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SE" altLang="en-US" sz="20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1F2E738E-CBDA-27A2-245F-FC8F91DF8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4887" y="849188"/>
                  <a:ext cx="65666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C78688B-F8B4-95ED-A71A-D7E399F5C992}"/>
                  </a:ext>
                </a:extLst>
              </p:cNvPr>
              <p:cNvSpPr txBox="1"/>
              <p:nvPr/>
            </p:nvSpPr>
            <p:spPr>
              <a:xfrm>
                <a:off x="397407" y="1035617"/>
                <a:ext cx="6378790" cy="87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𝐵𝐷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C78688B-F8B4-95ED-A71A-D7E399F5C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07" y="1035617"/>
                <a:ext cx="6378790" cy="874598"/>
              </a:xfrm>
              <a:prstGeom prst="rect">
                <a:avLst/>
              </a:prstGeom>
              <a:blipFill>
                <a:blip r:embed="rId10"/>
                <a:stretch>
                  <a:fillRect t="-68571" b="-10285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AD19E94-9FA9-22B6-7ED0-044EB1F9A4C3}"/>
                  </a:ext>
                </a:extLst>
              </p:cNvPr>
              <p:cNvSpPr txBox="1"/>
              <p:nvPr/>
            </p:nvSpPr>
            <p:spPr>
              <a:xfrm>
                <a:off x="2024908" y="1896654"/>
                <a:ext cx="4565835" cy="874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brk m:alnAt="7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AD19E94-9FA9-22B6-7ED0-044EB1F9A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908" y="1896654"/>
                <a:ext cx="4565835" cy="874598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9AF78A9-EF45-6A8C-206E-AE2672E0FA97}"/>
                  </a:ext>
                </a:extLst>
              </p:cNvPr>
              <p:cNvSpPr txBox="1"/>
              <p:nvPr/>
            </p:nvSpPr>
            <p:spPr>
              <a:xfrm>
                <a:off x="510009" y="2699011"/>
                <a:ext cx="6239706" cy="904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9AF78A9-EF45-6A8C-206E-AE2672E0F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09" y="2699011"/>
                <a:ext cx="6239706" cy="904094"/>
              </a:xfrm>
              <a:prstGeom prst="rect">
                <a:avLst/>
              </a:prstGeom>
              <a:blipFill>
                <a:blip r:embed="rId12"/>
                <a:stretch>
                  <a:fillRect b="-972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99E8024-06EA-691F-87B4-4B8BE4C20848}"/>
                  </a:ext>
                </a:extLst>
              </p:cNvPr>
              <p:cNvSpPr txBox="1"/>
              <p:nvPr/>
            </p:nvSpPr>
            <p:spPr>
              <a:xfrm>
                <a:off x="1293830" y="4591847"/>
                <a:ext cx="4104646" cy="8750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99E8024-06EA-691F-87B4-4B8BE4C20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30" y="4591847"/>
                <a:ext cx="4104646" cy="875048"/>
              </a:xfrm>
              <a:prstGeom prst="rect">
                <a:avLst/>
              </a:prstGeom>
              <a:blipFill>
                <a:blip r:embed="rId13"/>
                <a:stretch>
                  <a:fillRect t="-18056" b="-97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423EAB5-9B72-EC79-CB21-6BB8BF83EE88}"/>
                  </a:ext>
                </a:extLst>
              </p:cNvPr>
              <p:cNvSpPr txBox="1"/>
              <p:nvPr/>
            </p:nvSpPr>
            <p:spPr>
              <a:xfrm>
                <a:off x="1293830" y="3624973"/>
                <a:ext cx="4277782" cy="923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423EAB5-9B72-EC79-CB21-6BB8BF83E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30" y="3624973"/>
                <a:ext cx="4277782" cy="923138"/>
              </a:xfrm>
              <a:prstGeom prst="rect">
                <a:avLst/>
              </a:prstGeom>
              <a:blipFill>
                <a:blip r:embed="rId1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12F605-0E36-4743-4E59-B6CD9E4CE60D}"/>
              </a:ext>
            </a:extLst>
          </p:cNvPr>
          <p:cNvSpPr txBox="1"/>
          <p:nvPr/>
        </p:nvSpPr>
        <p:spPr>
          <a:xfrm>
            <a:off x="725833" y="5870534"/>
            <a:ext cx="9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with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FAFBF77-74DB-0CC5-8CCB-57E88DA0EAE6}"/>
                  </a:ext>
                </a:extLst>
              </p:cNvPr>
              <p:cNvSpPr txBox="1"/>
              <p:nvPr/>
            </p:nvSpPr>
            <p:spPr>
              <a:xfrm>
                <a:off x="1733206" y="5601398"/>
                <a:ext cx="2954996" cy="8711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brk m:alnAt="7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FAFBF77-74DB-0CC5-8CCB-57E88DA0E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206" y="5601398"/>
                <a:ext cx="2954996" cy="871136"/>
              </a:xfrm>
              <a:prstGeom prst="rect">
                <a:avLst/>
              </a:prstGeom>
              <a:blipFill>
                <a:blip r:embed="rId15"/>
                <a:stretch>
                  <a:fillRect t="-67606" b="-985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A8CF34F-3D4A-AD01-0859-EAB782EB38F6}"/>
                  </a:ext>
                </a:extLst>
              </p:cNvPr>
              <p:cNvSpPr txBox="1"/>
              <p:nvPr/>
            </p:nvSpPr>
            <p:spPr>
              <a:xfrm>
                <a:off x="566999" y="4844154"/>
                <a:ext cx="7268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sz="2800" i="1" smtClean="0">
                          <a:latin typeface="Cambria Math" panose="02040503050406030204" pitchFamily="18" charset="0"/>
                        </a:rPr>
                        <m:t>∴</m:t>
                      </m:r>
                    </m:oMath>
                  </m:oMathPara>
                </a14:m>
                <a:endParaRPr kumimoji="1" lang="ja-SE" altLang="en-US" sz="28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A8CF34F-3D4A-AD01-0859-EAB782EB3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99" y="4844154"/>
                <a:ext cx="72683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2A66FB4-C291-6071-6067-416F84C3BEB5}"/>
              </a:ext>
            </a:extLst>
          </p:cNvPr>
          <p:cNvSpPr txBox="1"/>
          <p:nvPr/>
        </p:nvSpPr>
        <p:spPr>
          <a:xfrm>
            <a:off x="6637269" y="3937970"/>
            <a:ext cx="312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Cf) geometrical optics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2223A4D-0205-0C98-76EF-7935A55BCC4F}"/>
                  </a:ext>
                </a:extLst>
              </p:cNvPr>
              <p:cNvSpPr txBox="1"/>
              <p:nvPr/>
            </p:nvSpPr>
            <p:spPr>
              <a:xfrm>
                <a:off x="8037092" y="4492562"/>
                <a:ext cx="2200194" cy="8750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2223A4D-0205-0C98-76EF-7935A55BC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092" y="4492562"/>
                <a:ext cx="2200194" cy="875048"/>
              </a:xfrm>
              <a:prstGeom prst="rect">
                <a:avLst/>
              </a:prstGeom>
              <a:blipFill>
                <a:blip r:embed="rId17"/>
                <a:stretch>
                  <a:fillRect b="-563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D2D73EFB-CFC2-E15E-57C3-6D4C30E6E44B}"/>
                  </a:ext>
                </a:extLst>
              </p:cNvPr>
              <p:cNvSpPr txBox="1"/>
              <p:nvPr/>
            </p:nvSpPr>
            <p:spPr>
              <a:xfrm>
                <a:off x="7065777" y="5522211"/>
                <a:ext cx="1381988" cy="904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D2D73EFB-CFC2-E15E-57C3-6D4C30E6E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777" y="5522211"/>
                <a:ext cx="1381988" cy="904094"/>
              </a:xfrm>
              <a:prstGeom prst="rect">
                <a:avLst/>
              </a:prstGeom>
              <a:blipFill>
                <a:blip r:embed="rId18"/>
                <a:stretch>
                  <a:fillRect b="-972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5308295-5970-AD9D-D125-FFD5E204F320}"/>
              </a:ext>
            </a:extLst>
          </p:cNvPr>
          <p:cNvSpPr txBox="1"/>
          <p:nvPr/>
        </p:nvSpPr>
        <p:spPr>
          <a:xfrm>
            <a:off x="8597518" y="5613679"/>
            <a:ext cx="3279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Is the diffraction effect of Gaussian beam</a:t>
            </a:r>
            <a:endParaRPr kumimoji="1" lang="ja-SE" altLang="en-US" sz="24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7EA988E-AEAC-5B20-EE04-11AA064069DA}"/>
              </a:ext>
            </a:extLst>
          </p:cNvPr>
          <p:cNvSpPr txBox="1"/>
          <p:nvPr/>
        </p:nvSpPr>
        <p:spPr>
          <a:xfrm>
            <a:off x="27639" y="6520411"/>
            <a:ext cx="7638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sz="1400" dirty="0"/>
              <a:t>Self, Sidney A. “</a:t>
            </a:r>
            <a:r>
              <a:rPr lang="sv-SE" altLang="ja-SE" sz="1400" dirty="0" err="1"/>
              <a:t>Focusing</a:t>
            </a:r>
            <a:r>
              <a:rPr lang="sv-SE" altLang="ja-SE" sz="1400" dirty="0"/>
              <a:t> </a:t>
            </a:r>
            <a:r>
              <a:rPr lang="sv-SE" altLang="ja-SE" sz="1400" dirty="0" err="1"/>
              <a:t>of</a:t>
            </a:r>
            <a:r>
              <a:rPr lang="sv-SE" altLang="ja-SE" sz="1400" dirty="0"/>
              <a:t> </a:t>
            </a:r>
            <a:r>
              <a:rPr lang="sv-SE" altLang="ja-SE" sz="1400" dirty="0" err="1"/>
              <a:t>Spherical</a:t>
            </a:r>
            <a:r>
              <a:rPr lang="sv-SE" altLang="ja-SE" sz="1400" dirty="0"/>
              <a:t> </a:t>
            </a:r>
            <a:r>
              <a:rPr lang="sv-SE" altLang="ja-SE" sz="1400" dirty="0" err="1"/>
              <a:t>Gaussian</a:t>
            </a:r>
            <a:r>
              <a:rPr lang="sv-SE" altLang="ja-SE" sz="1400" dirty="0"/>
              <a:t> </a:t>
            </a:r>
            <a:r>
              <a:rPr lang="sv-SE" altLang="ja-SE" sz="1400" dirty="0" err="1"/>
              <a:t>Beams</a:t>
            </a:r>
            <a:r>
              <a:rPr lang="sv-SE" altLang="ja-SE" sz="1400" dirty="0"/>
              <a:t>.” </a:t>
            </a:r>
            <a:r>
              <a:rPr lang="sv-SE" altLang="ja-SE" sz="1400" dirty="0" err="1"/>
              <a:t>Applied</a:t>
            </a:r>
            <a:r>
              <a:rPr lang="sv-SE" altLang="ja-SE" sz="1400" dirty="0"/>
              <a:t> </a:t>
            </a:r>
            <a:r>
              <a:rPr lang="sv-SE" altLang="ja-SE" sz="1400" dirty="0" err="1"/>
              <a:t>Optics</a:t>
            </a:r>
            <a:r>
              <a:rPr lang="sv-SE" altLang="ja-SE" sz="1400" dirty="0"/>
              <a:t>, vol. 22, no. 5, Jan. 1983</a:t>
            </a:r>
            <a:endParaRPr lang="ja-SE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82740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C12E4B-893B-EA3F-54E6-67A20350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4494"/>
            <a:ext cx="11045973" cy="910222"/>
          </a:xfrm>
        </p:spPr>
        <p:txBody>
          <a:bodyPr>
            <a:normAutofit/>
          </a:bodyPr>
          <a:lstStyle/>
          <a:p>
            <a:r>
              <a:rPr kumimoji="1" lang="en-US" altLang="ja-SE" dirty="0"/>
              <a:t>Focus length of a lens: Teflon as an example</a:t>
            </a:r>
            <a:endParaRPr kumimoji="1" lang="ja-SE" altLang="en-US" dirty="0"/>
          </a:p>
        </p:txBody>
      </p:sp>
      <p:sp>
        <p:nvSpPr>
          <p:cNvPr id="3" name="弦 2">
            <a:extLst>
              <a:ext uri="{FF2B5EF4-FFF2-40B4-BE49-F238E27FC236}">
                <a16:creationId xmlns:a16="http://schemas.microsoft.com/office/drawing/2014/main" id="{4E5D9A25-0CF8-E716-5A5E-7A04A1A9DF0F}"/>
              </a:ext>
            </a:extLst>
          </p:cNvPr>
          <p:cNvSpPr>
            <a:spLocks noChangeAspect="1"/>
          </p:cNvSpPr>
          <p:nvPr/>
        </p:nvSpPr>
        <p:spPr>
          <a:xfrm>
            <a:off x="4199331" y="1396254"/>
            <a:ext cx="2731168" cy="2736000"/>
          </a:xfrm>
          <a:prstGeom prst="chord">
            <a:avLst>
              <a:gd name="adj1" fmla="val 7607761"/>
              <a:gd name="adj2" fmla="val 14019883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B860C65-C724-1422-7DC9-91C3EA367665}"/>
              </a:ext>
            </a:extLst>
          </p:cNvPr>
          <p:cNvCxnSpPr>
            <a:cxnSpLocks/>
          </p:cNvCxnSpPr>
          <p:nvPr/>
        </p:nvCxnSpPr>
        <p:spPr>
          <a:xfrm flipH="1" flipV="1">
            <a:off x="4323160" y="2307930"/>
            <a:ext cx="701592" cy="40148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B4B33F2-7C35-97CD-384B-3E9CDA962F22}"/>
              </a:ext>
            </a:extLst>
          </p:cNvPr>
          <p:cNvCxnSpPr>
            <a:cxnSpLocks/>
          </p:cNvCxnSpPr>
          <p:nvPr/>
        </p:nvCxnSpPr>
        <p:spPr>
          <a:xfrm flipV="1">
            <a:off x="3599259" y="1566827"/>
            <a:ext cx="0" cy="2394853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F263F89-A92F-3B2C-8A6F-8BDEF5DD02B0}"/>
                  </a:ext>
                </a:extLst>
              </p:cNvPr>
              <p:cNvSpPr txBox="1"/>
              <p:nvPr/>
            </p:nvSpPr>
            <p:spPr>
              <a:xfrm>
                <a:off x="5024752" y="2287199"/>
                <a:ext cx="186299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800" dirty="0"/>
                  <a:t>Curvature radius </a:t>
                </a:r>
                <a14:m>
                  <m:oMath xmlns:m="http://schemas.openxmlformats.org/officeDocument/2006/math">
                    <m:r>
                      <a:rPr kumimoji="1" lang="en-US" altLang="ja-SE" sz="28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kumimoji="1" lang="ja-SE" altLang="en-US" sz="28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AF263F89-A92F-3B2C-8A6F-8BDEF5DD0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752" y="2287199"/>
                <a:ext cx="1862990" cy="954107"/>
              </a:xfrm>
              <a:prstGeom prst="rect">
                <a:avLst/>
              </a:prstGeom>
              <a:blipFill>
                <a:blip r:embed="rId2"/>
                <a:stretch>
                  <a:fillRect l="-6757" t="-7895" r="-2703" b="-1710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F0FC38F-D638-F12C-1C29-3B6E023CA451}"/>
                  </a:ext>
                </a:extLst>
              </p:cNvPr>
              <p:cNvSpPr txBox="1"/>
              <p:nvPr/>
            </p:nvSpPr>
            <p:spPr>
              <a:xfrm>
                <a:off x="3123010" y="974020"/>
                <a:ext cx="24003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800" dirty="0"/>
                  <a:t>Aperture </a:t>
                </a:r>
                <a14:m>
                  <m:oMath xmlns:m="http://schemas.openxmlformats.org/officeDocument/2006/math">
                    <m:r>
                      <a:rPr kumimoji="1" lang="en-US" altLang="ja-SE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kumimoji="1" lang="ja-SE" altLang="en-US" sz="28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F0FC38F-D638-F12C-1C29-3B6E023CA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010" y="974020"/>
                <a:ext cx="2400300" cy="523220"/>
              </a:xfrm>
              <a:prstGeom prst="rect">
                <a:avLst/>
              </a:prstGeom>
              <a:blipFill>
                <a:blip r:embed="rId3"/>
                <a:stretch>
                  <a:fillRect l="-5263" t="-11628" b="-302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185F5E1-D532-5739-E4D4-97729128808E}"/>
              </a:ext>
            </a:extLst>
          </p:cNvPr>
          <p:cNvSpPr txBox="1"/>
          <p:nvPr/>
        </p:nvSpPr>
        <p:spPr>
          <a:xfrm>
            <a:off x="3561524" y="4895778"/>
            <a:ext cx="564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u="sng" dirty="0"/>
              <a:t>Focus length of semi-spherical lens</a:t>
            </a:r>
            <a:endParaRPr kumimoji="1" lang="ja-SE" altLang="en-US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E6D1FF6-D1D8-EA6F-22F1-489B8FFD6EE1}"/>
                  </a:ext>
                </a:extLst>
              </p:cNvPr>
              <p:cNvSpPr txBox="1"/>
              <p:nvPr/>
            </p:nvSpPr>
            <p:spPr>
              <a:xfrm>
                <a:off x="5159821" y="5665890"/>
                <a:ext cx="3010824" cy="1011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0.38</m:t>
                          </m:r>
                        </m:num>
                        <m:den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kumimoji="1" lang="ja-SE" altLang="en-US" sz="32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E6D1FF6-D1D8-EA6F-22F1-489B8FFD6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821" y="5665890"/>
                <a:ext cx="3010824" cy="1011495"/>
              </a:xfrm>
              <a:prstGeom prst="rect">
                <a:avLst/>
              </a:prstGeom>
              <a:blipFill>
                <a:blip r:embed="rId4"/>
                <a:stretch>
                  <a:fillRect l="-4622" r="-2521" b="-1728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2C7818F-6568-04AA-DF28-CE6FBBCD4ED9}"/>
              </a:ext>
            </a:extLst>
          </p:cNvPr>
          <p:cNvCxnSpPr>
            <a:cxnSpLocks/>
          </p:cNvCxnSpPr>
          <p:nvPr/>
        </p:nvCxnSpPr>
        <p:spPr>
          <a:xfrm>
            <a:off x="4107342" y="4123969"/>
            <a:ext cx="701592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977CC07-FB9A-65AE-DC3C-34D26E98B83A}"/>
                  </a:ext>
                </a:extLst>
              </p:cNvPr>
              <p:cNvSpPr txBox="1"/>
              <p:nvPr/>
            </p:nvSpPr>
            <p:spPr>
              <a:xfrm>
                <a:off x="3310376" y="4288581"/>
                <a:ext cx="22955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800" dirty="0"/>
                  <a:t>thickness </a:t>
                </a:r>
                <a14:m>
                  <m:oMath xmlns:m="http://schemas.openxmlformats.org/officeDocument/2006/math">
                    <m:r>
                      <a:rPr kumimoji="1" lang="en-US" altLang="ja-SE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kumimoji="1" lang="ja-SE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977CC07-FB9A-65AE-DC3C-34D26E98B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76" y="4288581"/>
                <a:ext cx="2295524" cy="523220"/>
              </a:xfrm>
              <a:prstGeom prst="rect">
                <a:avLst/>
              </a:prstGeom>
              <a:blipFill>
                <a:blip r:embed="rId5"/>
                <a:stretch>
                  <a:fillRect l="-5495" t="-11905" b="-3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test.jpg">
            <a:extLst>
              <a:ext uri="{FF2B5EF4-FFF2-40B4-BE49-F238E27FC236}">
                <a16:creationId xmlns:a16="http://schemas.microsoft.com/office/drawing/2014/main" id="{183807AB-7E56-D5F2-CC56-BF89F1C7BF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31957" r="48417" b="16874"/>
          <a:stretch/>
        </p:blipFill>
        <p:spPr>
          <a:xfrm>
            <a:off x="347930" y="1132234"/>
            <a:ext cx="2290764" cy="3509181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9F36FD8-057C-6382-675D-F362F881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B2C-7D12-7D4E-9D80-AE85E3B47D45}" type="slidenum">
              <a:rPr kumimoji="1" lang="ja-SE" altLang="en-US" smtClean="0"/>
              <a:t>32</a:t>
            </a:fld>
            <a:endParaRPr kumimoji="1" lang="ja-SE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B29F62-4A48-C35C-AD37-9694AFF2AB37}"/>
              </a:ext>
            </a:extLst>
          </p:cNvPr>
          <p:cNvSpPr txBox="1"/>
          <p:nvPr/>
        </p:nvSpPr>
        <p:spPr>
          <a:xfrm>
            <a:off x="867380" y="4641415"/>
            <a:ext cx="162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AM PhD work</a:t>
            </a:r>
            <a:endParaRPr kumimoji="1" lang="ja-SE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4D91BD-D4DC-8ED9-5955-57BDBFDEE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1201" y="936556"/>
            <a:ext cx="4484612" cy="397590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5259F6-8863-C523-C5E4-16EA8EF6FEF1}"/>
              </a:ext>
            </a:extLst>
          </p:cNvPr>
          <p:cNvSpPr txBox="1"/>
          <p:nvPr/>
        </p:nvSpPr>
        <p:spPr>
          <a:xfrm>
            <a:off x="8046118" y="1187343"/>
            <a:ext cx="2851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altLang="ja-SE" b="0" i="0" u="none" strike="noStrike" dirty="0" err="1">
                <a:solidFill>
                  <a:srgbClr val="303133"/>
                </a:solidFill>
                <a:effectLst/>
                <a:latin typeface="Chemours Sans"/>
              </a:rPr>
              <a:t>https</a:t>
            </a:r>
            <a:r>
              <a:rPr lang="sv-SE" altLang="ja-SE" b="0" i="0" u="none" strike="noStrike" dirty="0">
                <a:solidFill>
                  <a:srgbClr val="303133"/>
                </a:solidFill>
                <a:effectLst/>
                <a:latin typeface="Chemours Sans"/>
              </a:rPr>
              <a:t>://</a:t>
            </a:r>
            <a:r>
              <a:rPr lang="sv-SE" altLang="ja-SE" b="0" i="0" u="none" strike="noStrike" dirty="0" err="1">
                <a:solidFill>
                  <a:srgbClr val="303133"/>
                </a:solidFill>
                <a:effectLst/>
                <a:latin typeface="Chemours Sans"/>
              </a:rPr>
              <a:t>www.teflon.com</a:t>
            </a:r>
            <a:r>
              <a:rPr lang="sv-SE" altLang="ja-SE" b="0" i="0" u="none" strike="noStrike" dirty="0">
                <a:solidFill>
                  <a:srgbClr val="303133"/>
                </a:solidFill>
                <a:effectLst/>
                <a:latin typeface="Chemours Sans"/>
              </a:rPr>
              <a:t>/en/</a:t>
            </a:r>
            <a:r>
              <a:rPr lang="sv-SE" altLang="ja-SE" b="0" i="0" u="none" strike="noStrike" dirty="0" err="1">
                <a:solidFill>
                  <a:srgbClr val="303133"/>
                </a:solidFill>
                <a:effectLst/>
                <a:latin typeface="Chemours Sans"/>
              </a:rPr>
              <a:t>products</a:t>
            </a:r>
            <a:r>
              <a:rPr lang="sv-SE" altLang="ja-SE" b="0" i="0" u="none" strike="noStrike" dirty="0">
                <a:solidFill>
                  <a:srgbClr val="303133"/>
                </a:solidFill>
                <a:effectLst/>
                <a:latin typeface="Chemours Sans"/>
              </a:rPr>
              <a:t>/</a:t>
            </a:r>
            <a:r>
              <a:rPr lang="sv-SE" altLang="ja-SE" b="0" i="0" u="none" strike="noStrike" dirty="0" err="1">
                <a:solidFill>
                  <a:srgbClr val="303133"/>
                </a:solidFill>
                <a:effectLst/>
                <a:latin typeface="Chemours Sans"/>
              </a:rPr>
              <a:t>resins</a:t>
            </a:r>
            <a:r>
              <a:rPr lang="sv-SE" altLang="ja-SE" b="0" i="0" u="none" strike="noStrike" dirty="0">
                <a:solidFill>
                  <a:srgbClr val="303133"/>
                </a:solidFill>
                <a:effectLst/>
                <a:latin typeface="Chemours Sans"/>
              </a:rPr>
              <a:t>/</a:t>
            </a:r>
            <a:r>
              <a:rPr lang="sv-SE" altLang="ja-SE" b="0" i="0" u="none" strike="noStrike" dirty="0" err="1">
                <a:solidFill>
                  <a:srgbClr val="303133"/>
                </a:solidFill>
                <a:effectLst/>
                <a:latin typeface="Chemours Sans"/>
              </a:rPr>
              <a:t>amorphous-fluoropolymer</a:t>
            </a:r>
            <a:endParaRPr lang="sv-SE" altLang="ja-SE" b="0" i="0" u="none" strike="noStrike" dirty="0">
              <a:solidFill>
                <a:srgbClr val="303133"/>
              </a:solidFill>
              <a:effectLst/>
              <a:latin typeface="Chemours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58F8FDF-35FD-70BA-E806-C37D3FDC3741}"/>
                  </a:ext>
                </a:extLst>
              </p:cNvPr>
              <p:cNvSpPr txBox="1"/>
              <p:nvPr/>
            </p:nvSpPr>
            <p:spPr>
              <a:xfrm>
                <a:off x="617872" y="5276962"/>
                <a:ext cx="1264384" cy="5379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SE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32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kumimoji="1" lang="en-US" altLang="ja-SE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SE" altLang="en-US" sz="32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58F8FDF-35FD-70BA-E806-C37D3FDC3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72" y="5276962"/>
                <a:ext cx="1264384" cy="537904"/>
              </a:xfrm>
              <a:prstGeom prst="rect">
                <a:avLst/>
              </a:prstGeom>
              <a:blipFill>
                <a:blip r:embed="rId8"/>
                <a:stretch>
                  <a:fillRect l="-396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4C30CC9-F997-2DE1-D754-08D688A720E1}"/>
                  </a:ext>
                </a:extLst>
              </p:cNvPr>
              <p:cNvSpPr txBox="1"/>
              <p:nvPr/>
            </p:nvSpPr>
            <p:spPr>
              <a:xfrm>
                <a:off x="600841" y="6081082"/>
                <a:ext cx="2487026" cy="550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SE" sz="3200" b="0" i="1" smtClean="0">
                              <a:latin typeface="Cambria Math" panose="02040503050406030204" pitchFamily="18" charset="0"/>
                            </a:rPr>
                            <m:t>1.9</m:t>
                          </m:r>
                        </m:e>
                      </m:rad>
                      <m:r>
                        <a:rPr kumimoji="1" lang="en-US" altLang="ja-SE" sz="3200" b="0" i="1" smtClean="0">
                          <a:latin typeface="Cambria Math" panose="02040503050406030204" pitchFamily="18" charset="0"/>
                        </a:rPr>
                        <m:t>~1.38</m:t>
                      </m:r>
                    </m:oMath>
                  </m:oMathPara>
                </a14:m>
                <a:endParaRPr kumimoji="1" lang="ja-SE" altLang="en-US" sz="32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54C30CC9-F997-2DE1-D754-08D688A72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41" y="6081082"/>
                <a:ext cx="2487026" cy="550535"/>
              </a:xfrm>
              <a:prstGeom prst="rect">
                <a:avLst/>
              </a:prstGeom>
              <a:blipFill>
                <a:blip r:embed="rId9"/>
                <a:stretch>
                  <a:fillRect l="-2030" r="-3553" b="-454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15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86E251-CF9D-AB56-F9EC-8BA6BF02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4"/>
            <a:ext cx="10515600" cy="1257892"/>
          </a:xfrm>
        </p:spPr>
        <p:txBody>
          <a:bodyPr/>
          <a:lstStyle/>
          <a:p>
            <a:r>
              <a:rPr kumimoji="1" lang="en-US" altLang="ja-SE" dirty="0"/>
              <a:t>Reflection by a spherical mirror (circle in 2D)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ACF68F3-4578-7671-3AE3-BF0459EBE1FA}"/>
                  </a:ext>
                </a:extLst>
              </p:cNvPr>
              <p:cNvSpPr txBox="1"/>
              <p:nvPr/>
            </p:nvSpPr>
            <p:spPr>
              <a:xfrm>
                <a:off x="953061" y="2849882"/>
                <a:ext cx="4100003" cy="805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ja-SE" altLang="en-US" sz="2400" i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ACF68F3-4578-7671-3AE3-BF0459EBE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61" y="2849882"/>
                <a:ext cx="4100003" cy="805220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5704F83-CB94-CBC0-F099-246D012C1C9D}"/>
              </a:ext>
            </a:extLst>
          </p:cNvPr>
          <p:cNvGrpSpPr/>
          <p:nvPr/>
        </p:nvGrpSpPr>
        <p:grpSpPr>
          <a:xfrm rot="5400000">
            <a:off x="4889454" y="-615108"/>
            <a:ext cx="6139339" cy="7414521"/>
            <a:chOff x="-536676" y="1235118"/>
            <a:chExt cx="6139339" cy="7414521"/>
          </a:xfrm>
        </p:grpSpPr>
        <p:sp>
          <p:nvSpPr>
            <p:cNvPr id="4" name="円弧 3">
              <a:extLst>
                <a:ext uri="{FF2B5EF4-FFF2-40B4-BE49-F238E27FC236}">
                  <a16:creationId xmlns:a16="http://schemas.microsoft.com/office/drawing/2014/main" id="{8F5FECD7-9AEE-91AC-CA6D-F7A77A387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216" y="1388996"/>
              <a:ext cx="3600000" cy="3600000"/>
            </a:xfrm>
            <a:prstGeom prst="arc">
              <a:avLst>
                <a:gd name="adj1" fmla="val 12293041"/>
                <a:gd name="adj2" fmla="val 2021945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6" name="円弧 5">
              <a:extLst>
                <a:ext uri="{FF2B5EF4-FFF2-40B4-BE49-F238E27FC236}">
                  <a16:creationId xmlns:a16="http://schemas.microsoft.com/office/drawing/2014/main" id="{15452FE9-6241-17D9-C93D-28ABC7CCE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536676" y="1235118"/>
              <a:ext cx="2614411" cy="7414520"/>
            </a:xfrm>
            <a:prstGeom prst="arc">
              <a:avLst>
                <a:gd name="adj1" fmla="val 16931631"/>
                <a:gd name="adj2" fmla="val 3070304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F408D763-5F38-AAC0-DD85-1F8ACE276F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988252" y="1235119"/>
              <a:ext cx="2614411" cy="7414520"/>
            </a:xfrm>
            <a:prstGeom prst="arc">
              <a:avLst>
                <a:gd name="adj1" fmla="val 16931631"/>
                <a:gd name="adj2" fmla="val 3070304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</p:grp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7B7C917-9B4D-2E61-8166-8C85CA0A8124}"/>
              </a:ext>
            </a:extLst>
          </p:cNvPr>
          <p:cNvCxnSpPr/>
          <p:nvPr/>
        </p:nvCxnSpPr>
        <p:spPr>
          <a:xfrm>
            <a:off x="6096000" y="3080376"/>
            <a:ext cx="58813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B256301-D6A4-2453-9331-B1AD521BA1E3}"/>
                  </a:ext>
                </a:extLst>
              </p:cNvPr>
              <p:cNvSpPr txBox="1"/>
              <p:nvPr/>
            </p:nvSpPr>
            <p:spPr>
              <a:xfrm>
                <a:off x="11573149" y="2615732"/>
                <a:ext cx="5311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B256301-D6A4-2453-9331-B1AD521BA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3149" y="2615732"/>
                <a:ext cx="53119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上下矢印 15">
            <a:extLst>
              <a:ext uri="{FF2B5EF4-FFF2-40B4-BE49-F238E27FC236}">
                <a16:creationId xmlns:a16="http://schemas.microsoft.com/office/drawing/2014/main" id="{4321A57B-BB87-A0A5-DB98-1ACE709701DC}"/>
              </a:ext>
            </a:extLst>
          </p:cNvPr>
          <p:cNvSpPr/>
          <p:nvPr/>
        </p:nvSpPr>
        <p:spPr>
          <a:xfrm rot="3732131">
            <a:off x="10785162" y="2074180"/>
            <a:ext cx="334850" cy="66970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7" name="上下矢印 16">
            <a:extLst>
              <a:ext uri="{FF2B5EF4-FFF2-40B4-BE49-F238E27FC236}">
                <a16:creationId xmlns:a16="http://schemas.microsoft.com/office/drawing/2014/main" id="{8F874EF9-4346-1F94-CA0B-FEBA2E6A1954}"/>
              </a:ext>
            </a:extLst>
          </p:cNvPr>
          <p:cNvSpPr/>
          <p:nvPr/>
        </p:nvSpPr>
        <p:spPr>
          <a:xfrm rot="6714078">
            <a:off x="10784008" y="3435560"/>
            <a:ext cx="334850" cy="66970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DFB573-4696-35A3-1952-9F96FE22CC89}"/>
              </a:ext>
            </a:extLst>
          </p:cNvPr>
          <p:cNvSpPr txBox="1"/>
          <p:nvPr/>
        </p:nvSpPr>
        <p:spPr>
          <a:xfrm>
            <a:off x="135404" y="1337621"/>
            <a:ext cx="417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In case of heads-on reflection</a:t>
            </a:r>
            <a:endParaRPr kumimoji="1" lang="ja-SE" altLang="en-US" sz="2400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41C230B-F785-5FCD-26B7-1E3AE6562526}"/>
              </a:ext>
            </a:extLst>
          </p:cNvPr>
          <p:cNvCxnSpPr/>
          <p:nvPr/>
        </p:nvCxnSpPr>
        <p:spPr>
          <a:xfrm flipV="1">
            <a:off x="7912506" y="2694139"/>
            <a:ext cx="0" cy="353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1451862-FC6B-81FD-168B-E34AED6D3728}"/>
                  </a:ext>
                </a:extLst>
              </p:cNvPr>
              <p:cNvSpPr txBox="1"/>
              <p:nvPr/>
            </p:nvSpPr>
            <p:spPr>
              <a:xfrm>
                <a:off x="7693528" y="2142104"/>
                <a:ext cx="5311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1451862-FC6B-81FD-168B-E34AED6D3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528" y="2142104"/>
                <a:ext cx="53119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1833F03-FB6E-498E-937C-B479E68A5048}"/>
                  </a:ext>
                </a:extLst>
              </p:cNvPr>
              <p:cNvSpPr txBox="1"/>
              <p:nvPr/>
            </p:nvSpPr>
            <p:spPr>
              <a:xfrm>
                <a:off x="135404" y="1895974"/>
                <a:ext cx="61692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curvature of the mirror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 matches the phase-front curvature of the Gaussian beam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1833F03-FB6E-498E-937C-B479E68A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04" y="1895974"/>
                <a:ext cx="6169245" cy="830997"/>
              </a:xfrm>
              <a:prstGeom prst="rect">
                <a:avLst/>
              </a:prstGeom>
              <a:blipFill>
                <a:blip r:embed="rId5"/>
                <a:stretch>
                  <a:fillRect l="-1437" t="-6061" b="-1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D2270B9-6B66-F2BA-5185-14B53F79D49A}"/>
                  </a:ext>
                </a:extLst>
              </p:cNvPr>
              <p:cNvSpPr txBox="1"/>
              <p:nvPr/>
            </p:nvSpPr>
            <p:spPr>
              <a:xfrm>
                <a:off x="10550098" y="2696593"/>
                <a:ext cx="10259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D2270B9-6B66-F2BA-5185-14B53F79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098" y="2696593"/>
                <a:ext cx="102590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8B62052-7D20-6CE1-A62A-D549E0464296}"/>
                  </a:ext>
                </a:extLst>
              </p:cNvPr>
              <p:cNvSpPr txBox="1"/>
              <p:nvPr/>
            </p:nvSpPr>
            <p:spPr>
              <a:xfrm>
                <a:off x="10633166" y="1082584"/>
                <a:ext cx="10259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8B62052-7D20-6CE1-A62A-D549E0464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166" y="1082584"/>
                <a:ext cx="102590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18F76CB8-B634-FD0A-2F67-AB583C66AF1C}"/>
                  </a:ext>
                </a:extLst>
              </p:cNvPr>
              <p:cNvSpPr txBox="1"/>
              <p:nvPr/>
            </p:nvSpPr>
            <p:spPr>
              <a:xfrm>
                <a:off x="1321429" y="4370715"/>
                <a:ext cx="3731635" cy="850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18F76CB8-B634-FD0A-2F67-AB583C66A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29" y="4370715"/>
                <a:ext cx="3731635" cy="850939"/>
              </a:xfrm>
              <a:prstGeom prst="rect">
                <a:avLst/>
              </a:prstGeom>
              <a:blipFill>
                <a:blip r:embed="rId8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BF096EA-394A-4EF2-BB5A-466F7F16B539}"/>
              </a:ext>
            </a:extLst>
          </p:cNvPr>
          <p:cNvSpPr txBox="1"/>
          <p:nvPr/>
        </p:nvSpPr>
        <p:spPr>
          <a:xfrm>
            <a:off x="223890" y="3819822"/>
            <a:ext cx="4757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reflected beam flips the sign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3913D6-8D38-2036-D9BF-3BF554843257}"/>
                  </a:ext>
                </a:extLst>
              </p:cNvPr>
              <p:cNvSpPr txBox="1"/>
              <p:nvPr/>
            </p:nvSpPr>
            <p:spPr>
              <a:xfrm>
                <a:off x="1384215" y="5439079"/>
                <a:ext cx="3474934" cy="882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A3913D6-8D38-2036-D9BF-3BF55484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215" y="5439079"/>
                <a:ext cx="3474934" cy="882806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F182495-8507-9D28-414F-712E0919E58C}"/>
              </a:ext>
            </a:extLst>
          </p:cNvPr>
          <p:cNvSpPr txBox="1"/>
          <p:nvPr/>
        </p:nvSpPr>
        <p:spPr>
          <a:xfrm>
            <a:off x="5957392" y="5281231"/>
            <a:ext cx="5881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3200" dirty="0"/>
              <a:t>This is the basis of confocal Fabry-</a:t>
            </a:r>
            <a:r>
              <a:rPr kumimoji="1" lang="en-US" altLang="ja-SE" sz="3200" dirty="0" err="1"/>
              <a:t>Pérot</a:t>
            </a:r>
            <a:r>
              <a:rPr kumimoji="1" lang="en-US" altLang="ja-SE" sz="3200" dirty="0"/>
              <a:t> resonator </a:t>
            </a:r>
            <a:r>
              <a:rPr kumimoji="1" lang="en-US" altLang="ja-SE" sz="3200" dirty="0">
                <a:sym typeface="Wingdings" pitchFamily="2" charset="2"/>
              </a:rPr>
              <a:t> </a:t>
            </a:r>
            <a:r>
              <a:rPr kumimoji="1" lang="en-US" altLang="ja-SE" sz="3200" dirty="0"/>
              <a:t>(</a:t>
            </a:r>
            <a:r>
              <a:rPr kumimoji="1" lang="en-US" altLang="ja-SE" sz="3200" b="1" i="1" dirty="0"/>
              <a:t>Part 2</a:t>
            </a:r>
            <a:r>
              <a:rPr kumimoji="1" lang="en-US" altLang="ja-SE" sz="3200" dirty="0"/>
              <a:t>)</a:t>
            </a:r>
            <a:endParaRPr kumimoji="1" lang="ja-SE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85923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124B-74D9-CD7E-7F32-40F71B9B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1DC72D-40F7-8E26-651A-A7C1C2BF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3693"/>
          </a:xfrm>
        </p:spPr>
        <p:txBody>
          <a:bodyPr/>
          <a:lstStyle/>
          <a:p>
            <a:r>
              <a:rPr lang="en-US" altLang="ja-SE" dirty="0"/>
              <a:t>Tilted </a:t>
            </a:r>
            <a:r>
              <a:rPr kumimoji="1" lang="en-US" altLang="ja-SE" dirty="0"/>
              <a:t>spherical mirror = off-axis reflection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E03616-DD46-2BBE-8325-B2CED914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3" y="603926"/>
            <a:ext cx="3788436" cy="3987828"/>
          </a:xfrm>
          <a:prstGeom prst="rect">
            <a:avLst/>
          </a:prstGeom>
        </p:spPr>
      </p:pic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B19686B-12A4-B300-C180-5E15FC2347F2}"/>
              </a:ext>
            </a:extLst>
          </p:cNvPr>
          <p:cNvCxnSpPr/>
          <p:nvPr/>
        </p:nvCxnSpPr>
        <p:spPr>
          <a:xfrm>
            <a:off x="1226072" y="1741838"/>
            <a:ext cx="6819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F7AE26C-ECDA-395E-3397-79BCAFB06B2C}"/>
                  </a:ext>
                </a:extLst>
              </p:cNvPr>
              <p:cNvSpPr txBox="1"/>
              <p:nvPr/>
            </p:nvSpPr>
            <p:spPr>
              <a:xfrm>
                <a:off x="3629387" y="1799336"/>
                <a:ext cx="4898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/>
                  <a:t>Implicit representation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SE" sz="2000" dirty="0"/>
                  <a:t> with</a:t>
                </a:r>
                <a:endParaRPr kumimoji="1" lang="ja-SE" altLang="en-US" sz="20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F7AE26C-ECDA-395E-3397-79BCAFB06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7" y="1799336"/>
                <a:ext cx="4898454" cy="400110"/>
              </a:xfrm>
              <a:prstGeom prst="rect">
                <a:avLst/>
              </a:prstGeom>
              <a:blipFill>
                <a:blip r:embed="rId3"/>
                <a:stretch>
                  <a:fillRect l="-1292" t="-3030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EF1A19A-10B4-2918-AEA4-08D5CADFF717}"/>
                  </a:ext>
                </a:extLst>
              </p:cNvPr>
              <p:cNvSpPr txBox="1"/>
              <p:nvPr/>
            </p:nvSpPr>
            <p:spPr>
              <a:xfrm>
                <a:off x="4858950" y="1186401"/>
                <a:ext cx="3747756" cy="58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func>
                            <m:func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SE" sz="2000" i="1">
                          <a:latin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EF1A19A-10B4-2918-AEA4-08D5CADFF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950" y="1186401"/>
                <a:ext cx="3747756" cy="580865"/>
              </a:xfrm>
              <a:prstGeom prst="rect">
                <a:avLst/>
              </a:prstGeom>
              <a:blipFill>
                <a:blip r:embed="rId4"/>
                <a:stretch>
                  <a:fillRect l="-1014" t="-2128" r="-1014" b="-1276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41F6FAAC-7E12-602F-49D7-DBF0145D9E73}"/>
              </a:ext>
            </a:extLst>
          </p:cNvPr>
          <p:cNvCxnSpPr>
            <a:cxnSpLocks/>
          </p:cNvCxnSpPr>
          <p:nvPr/>
        </p:nvCxnSpPr>
        <p:spPr>
          <a:xfrm flipH="1">
            <a:off x="2558717" y="2716176"/>
            <a:ext cx="175648" cy="5130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C9E1FC5-C225-2EFF-1120-1576A44481D5}"/>
                  </a:ext>
                </a:extLst>
              </p:cNvPr>
              <p:cNvSpPr txBox="1"/>
              <p:nvPr/>
            </p:nvSpPr>
            <p:spPr>
              <a:xfrm>
                <a:off x="4748087" y="2285989"/>
                <a:ext cx="44668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C9E1FC5-C225-2EFF-1120-1576A4448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087" y="2285989"/>
                <a:ext cx="4466864" cy="307777"/>
              </a:xfrm>
              <a:prstGeom prst="rect">
                <a:avLst/>
              </a:prstGeom>
              <a:blipFill>
                <a:blip r:embed="rId5"/>
                <a:stretch>
                  <a:fillRect l="-1416" r="-850" b="-32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1DF8925-37FC-345E-D941-9D3C7FC17C6F}"/>
                  </a:ext>
                </a:extLst>
              </p:cNvPr>
              <p:cNvSpPr txBox="1"/>
              <p:nvPr/>
            </p:nvSpPr>
            <p:spPr>
              <a:xfrm>
                <a:off x="4858950" y="3070171"/>
                <a:ext cx="4911601" cy="594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 ∃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["/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 ∧</m:t>
                          </m:r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1DF8925-37FC-345E-D941-9D3C7FC17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950" y="3070171"/>
                <a:ext cx="4911601" cy="594009"/>
              </a:xfrm>
              <a:prstGeom prst="rect">
                <a:avLst/>
              </a:prstGeom>
              <a:blipFill>
                <a:blip r:embed="rId6"/>
                <a:stretch>
                  <a:fillRect t="-2083" b="-1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6CD3C17-8718-FDA1-DE36-EE91347DE058}"/>
              </a:ext>
            </a:extLst>
          </p:cNvPr>
          <p:cNvSpPr txBox="1"/>
          <p:nvPr/>
        </p:nvSpPr>
        <p:spPr>
          <a:xfrm>
            <a:off x="3646460" y="2681641"/>
            <a:ext cx="347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Set of points in the envelope</a:t>
            </a:r>
            <a:endParaRPr kumimoji="1" lang="ja-SE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77E7E51-2D9F-69DB-F0E7-4E057F923C18}"/>
                  </a:ext>
                </a:extLst>
              </p:cNvPr>
              <p:cNvSpPr txBox="1"/>
              <p:nvPr/>
            </p:nvSpPr>
            <p:spPr>
              <a:xfrm>
                <a:off x="3629387" y="3893105"/>
                <a:ext cx="81768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/>
                  <a:t>Explicit representation of the envelope by solving the conditions for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77E7E51-2D9F-69DB-F0E7-4E057F923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387" y="3893105"/>
                <a:ext cx="8176870" cy="400110"/>
              </a:xfrm>
              <a:prstGeom prst="rect">
                <a:avLst/>
              </a:prstGeom>
              <a:blipFill>
                <a:blip r:embed="rId7"/>
                <a:stretch>
                  <a:fillRect l="-775" t="-6250" b="-3125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C5F8A29-8095-1BCD-A6FC-70568E20C8CD}"/>
                  </a:ext>
                </a:extLst>
              </p:cNvPr>
              <p:cNvSpPr txBox="1"/>
              <p:nvPr/>
            </p:nvSpPr>
            <p:spPr>
              <a:xfrm>
                <a:off x="3475129" y="4951242"/>
                <a:ext cx="8518101" cy="119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in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in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m:rPr>
                                    <m:brk m:alnAt="7"/>
                                  </m:rP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  <m: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3C5F8A29-8095-1BCD-A6FC-70568E20C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29" y="4951242"/>
                <a:ext cx="8518101" cy="1196546"/>
              </a:xfrm>
              <a:prstGeom prst="rect">
                <a:avLst/>
              </a:prstGeom>
              <a:blipFill>
                <a:blip r:embed="rId8"/>
                <a:stretch>
                  <a:fillRect b="-736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4A3668DF-E0C1-7D1A-7707-74274A14D4AF}"/>
              </a:ext>
            </a:extLst>
          </p:cNvPr>
          <p:cNvCxnSpPr>
            <a:cxnSpLocks/>
          </p:cNvCxnSpPr>
          <p:nvPr/>
        </p:nvCxnSpPr>
        <p:spPr>
          <a:xfrm flipH="1">
            <a:off x="8747815" y="4951242"/>
            <a:ext cx="81714" cy="512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8702B549-EC7A-3A04-AB22-164AEB859C63}"/>
                  </a:ext>
                </a:extLst>
              </p:cNvPr>
              <p:cNvSpPr txBox="1"/>
              <p:nvPr/>
            </p:nvSpPr>
            <p:spPr>
              <a:xfrm>
                <a:off x="8651259" y="4508057"/>
                <a:ext cx="164384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kumimoji="1" lang="ja-SE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8702B549-EC7A-3A04-AB22-164AEB859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259" y="4508057"/>
                <a:ext cx="1643848" cy="215444"/>
              </a:xfrm>
              <a:prstGeom prst="rect">
                <a:avLst/>
              </a:prstGeom>
              <a:blipFill>
                <a:blip r:embed="rId9"/>
                <a:stretch>
                  <a:fillRect l="-2308" r="-2308" b="-1176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F7C5A742-BF9E-F69F-D4FB-155130185FC9}"/>
                  </a:ext>
                </a:extLst>
              </p:cNvPr>
              <p:cNvSpPr txBox="1"/>
              <p:nvPr/>
            </p:nvSpPr>
            <p:spPr>
              <a:xfrm>
                <a:off x="8651259" y="4713880"/>
                <a:ext cx="189269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S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1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kumimoji="1" lang="en-US" altLang="ja-SE" sz="1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S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1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kumimoji="1" lang="en-US" altLang="ja-S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kumimoji="1" lang="ja-SE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F7C5A742-BF9E-F69F-D4FB-15513018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259" y="4713880"/>
                <a:ext cx="1892698" cy="215444"/>
              </a:xfrm>
              <a:prstGeom prst="rect">
                <a:avLst/>
              </a:prstGeom>
              <a:blipFill>
                <a:blip r:embed="rId10"/>
                <a:stretch>
                  <a:fillRect l="-1333" r="-1333" b="-555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図 57">
            <a:extLst>
              <a:ext uri="{FF2B5EF4-FFF2-40B4-BE49-F238E27FC236}">
                <a16:creationId xmlns:a16="http://schemas.microsoft.com/office/drawing/2014/main" id="{D2B7F0AE-A37D-5810-24E6-804F89D793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9238" t="2893" r="279" b="45450"/>
          <a:stretch/>
        </p:blipFill>
        <p:spPr>
          <a:xfrm>
            <a:off x="288426" y="3473942"/>
            <a:ext cx="3474070" cy="3151198"/>
          </a:xfrm>
          <a:prstGeom prst="rect">
            <a:avLst/>
          </a:prstGeom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54D5BBE-F004-D589-A538-1135818A9E5F}"/>
              </a:ext>
            </a:extLst>
          </p:cNvPr>
          <p:cNvSpPr/>
          <p:nvPr/>
        </p:nvSpPr>
        <p:spPr>
          <a:xfrm>
            <a:off x="10154633" y="5207641"/>
            <a:ext cx="821411" cy="721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710AFD48-4594-7EA8-23DA-E50192607970}"/>
                  </a:ext>
                </a:extLst>
              </p:cNvPr>
              <p:cNvSpPr txBox="1"/>
              <p:nvPr/>
            </p:nvSpPr>
            <p:spPr>
              <a:xfrm>
                <a:off x="9652724" y="5938873"/>
                <a:ext cx="23405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>
                    <a:solidFill>
                      <a:srgbClr val="FF0000"/>
                    </a:solidFill>
                  </a:rPr>
                  <a:t>Focusing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S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1"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710AFD48-4594-7EA8-23DA-E50192607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724" y="5938873"/>
                <a:ext cx="2340506" cy="400110"/>
              </a:xfrm>
              <a:prstGeom prst="rect">
                <a:avLst/>
              </a:prstGeom>
              <a:blipFill>
                <a:blip r:embed="rId12"/>
                <a:stretch>
                  <a:fillRect l="-2151" t="-3030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D31F535-C444-AA5D-5C07-D2A288990B65}"/>
              </a:ext>
            </a:extLst>
          </p:cNvPr>
          <p:cNvSpPr txBox="1"/>
          <p:nvPr/>
        </p:nvSpPr>
        <p:spPr>
          <a:xfrm>
            <a:off x="3691608" y="781772"/>
            <a:ext cx="3041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The reflected beam axis</a:t>
            </a:r>
            <a:endParaRPr kumimoji="1" lang="ja-SE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99BD1F81-60D6-11B6-6822-0273A0635A85}"/>
                  </a:ext>
                </a:extLst>
              </p:cNvPr>
              <p:cNvSpPr txBox="1"/>
              <p:nvPr/>
            </p:nvSpPr>
            <p:spPr>
              <a:xfrm>
                <a:off x="8944720" y="2545741"/>
                <a:ext cx="179632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func>
                        <m:funcPr>
                          <m:ctrlP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kumimoji="1" lang="ja-SE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99BD1F81-60D6-11B6-6822-0273A0635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720" y="2545741"/>
                <a:ext cx="1796326" cy="215444"/>
              </a:xfrm>
              <a:prstGeom prst="rect">
                <a:avLst/>
              </a:prstGeom>
              <a:blipFill>
                <a:blip r:embed="rId13"/>
                <a:stretch>
                  <a:fillRect l="-1408" r="-2113" b="-555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ABA32C6F-9CA2-F29B-9F96-B7688A34F4B0}"/>
                  </a:ext>
                </a:extLst>
              </p:cNvPr>
              <p:cNvSpPr txBox="1"/>
              <p:nvPr/>
            </p:nvSpPr>
            <p:spPr>
              <a:xfrm>
                <a:off x="9097735" y="2757271"/>
                <a:ext cx="167481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func>
                            <m:funcPr>
                              <m:ctrlP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1" lang="en-US" altLang="ja-SE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1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kumimoji="1" lang="en-US" altLang="ja-SE" sz="1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1" lang="en-US" altLang="ja-SE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func>
                    </m:oMath>
                  </m:oMathPara>
                </a14:m>
                <a:endParaRPr kumimoji="1" lang="ja-SE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ABA32C6F-9CA2-F29B-9F96-B7688A34F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735" y="2757271"/>
                <a:ext cx="1674817" cy="215444"/>
              </a:xfrm>
              <a:prstGeom prst="rect">
                <a:avLst/>
              </a:prstGeom>
              <a:blipFill>
                <a:blip r:embed="rId14"/>
                <a:stretch>
                  <a:fillRect l="-1504" r="-2256" b="-52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右矢印 63">
            <a:extLst>
              <a:ext uri="{FF2B5EF4-FFF2-40B4-BE49-F238E27FC236}">
                <a16:creationId xmlns:a16="http://schemas.microsoft.com/office/drawing/2014/main" id="{D4CD1B5F-B2AF-5156-C498-80EE122D30BE}"/>
              </a:ext>
            </a:extLst>
          </p:cNvPr>
          <p:cNvSpPr/>
          <p:nvPr/>
        </p:nvSpPr>
        <p:spPr>
          <a:xfrm rot="14597315">
            <a:off x="1822995" y="6036780"/>
            <a:ext cx="356692" cy="2579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A613E87-9332-E9A9-F317-CCF2DD3F42F1}"/>
              </a:ext>
            </a:extLst>
          </p:cNvPr>
          <p:cNvSpPr txBox="1"/>
          <p:nvPr/>
        </p:nvSpPr>
        <p:spPr>
          <a:xfrm>
            <a:off x="1756591" y="6376861"/>
            <a:ext cx="136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olidFill>
                  <a:srgbClr val="FF0000"/>
                </a:solidFill>
              </a:rPr>
              <a:t>Focus point</a:t>
            </a:r>
            <a:endParaRPr kumimoji="1" lang="ja-SE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7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7E5A0D3A-B90C-F700-E2C5-58C3FF8F7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019" y="3978464"/>
            <a:ext cx="2819181" cy="26618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F1BD0B-1B8E-ED51-5C2A-65A2A9CF1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04"/>
            <a:ext cx="10515600" cy="851492"/>
          </a:xfrm>
        </p:spPr>
        <p:txBody>
          <a:bodyPr/>
          <a:lstStyle/>
          <a:p>
            <a:r>
              <a:rPr kumimoji="1" lang="en-US" altLang="ja-SE" dirty="0"/>
              <a:t>Toroidal mirror to convert bi-Gaussian</a:t>
            </a:r>
            <a:endParaRPr kumimoji="1" lang="ja-SE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22A5D7-0EE0-F867-7714-0D9611B83754}"/>
              </a:ext>
            </a:extLst>
          </p:cNvPr>
          <p:cNvSpPr txBox="1"/>
          <p:nvPr/>
        </p:nvSpPr>
        <p:spPr>
          <a:xfrm>
            <a:off x="3778384" y="6436124"/>
            <a:ext cx="692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AM PhD thesis’s focusing mirror design: two toroidal mirrors</a:t>
            </a:r>
            <a:endParaRPr kumimoji="1" lang="ja-SE" altLang="en-US" sz="2000" dirty="0"/>
          </a:p>
        </p:txBody>
      </p:sp>
      <p:sp>
        <p:nvSpPr>
          <p:cNvPr id="4" name="アーチ 3">
            <a:extLst>
              <a:ext uri="{FF2B5EF4-FFF2-40B4-BE49-F238E27FC236}">
                <a16:creationId xmlns:a16="http://schemas.microsoft.com/office/drawing/2014/main" id="{A2FC26D5-1D67-BFC8-77C4-D000B6FDAF83}"/>
              </a:ext>
            </a:extLst>
          </p:cNvPr>
          <p:cNvSpPr/>
          <p:nvPr/>
        </p:nvSpPr>
        <p:spPr>
          <a:xfrm rot="10800000">
            <a:off x="1766742" y="700227"/>
            <a:ext cx="2520000" cy="2520000"/>
          </a:xfrm>
          <a:prstGeom prst="blockArc">
            <a:avLst>
              <a:gd name="adj1" fmla="val 10800000"/>
              <a:gd name="adj2" fmla="val 21510606"/>
              <a:gd name="adj3" fmla="val 0"/>
            </a:avLst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7FA604F-1CC8-C45B-8924-F0ADB242BFC9}"/>
              </a:ext>
            </a:extLst>
          </p:cNvPr>
          <p:cNvCxnSpPr/>
          <p:nvPr/>
        </p:nvCxnSpPr>
        <p:spPr>
          <a:xfrm>
            <a:off x="2481118" y="1595103"/>
            <a:ext cx="0" cy="1513999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C0F16CC-BE76-62CD-8F2C-A93B4D442B44}"/>
              </a:ext>
            </a:extLst>
          </p:cNvPr>
          <p:cNvCxnSpPr/>
          <p:nvPr/>
        </p:nvCxnSpPr>
        <p:spPr>
          <a:xfrm>
            <a:off x="3543337" y="1595103"/>
            <a:ext cx="0" cy="1513999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728BDD1-C35F-34AF-AEF5-B4500CFDC5CC}"/>
              </a:ext>
            </a:extLst>
          </p:cNvPr>
          <p:cNvCxnSpPr/>
          <p:nvPr/>
        </p:nvCxnSpPr>
        <p:spPr>
          <a:xfrm flipV="1">
            <a:off x="2481118" y="2514368"/>
            <a:ext cx="532173" cy="594735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F2C30B-66DA-8289-C2C0-96E54B682A4C}"/>
              </a:ext>
            </a:extLst>
          </p:cNvPr>
          <p:cNvCxnSpPr/>
          <p:nvPr/>
        </p:nvCxnSpPr>
        <p:spPr>
          <a:xfrm flipH="1" flipV="1">
            <a:off x="3057518" y="2514369"/>
            <a:ext cx="485819" cy="59473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1D2B205-0048-819D-919A-DC2A18B195C0}"/>
              </a:ext>
            </a:extLst>
          </p:cNvPr>
          <p:cNvCxnSpPr/>
          <p:nvPr/>
        </p:nvCxnSpPr>
        <p:spPr>
          <a:xfrm>
            <a:off x="3032245" y="1589539"/>
            <a:ext cx="1" cy="1607233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BEE9FE4-44C1-A82B-86CD-538AC47BDE26}"/>
              </a:ext>
            </a:extLst>
          </p:cNvPr>
          <p:cNvCxnSpPr/>
          <p:nvPr/>
        </p:nvCxnSpPr>
        <p:spPr>
          <a:xfrm flipH="1" flipV="1">
            <a:off x="3032247" y="2508050"/>
            <a:ext cx="6191587" cy="631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74379C69-9D97-8AED-9B1F-E2E89683F275}"/>
              </a:ext>
            </a:extLst>
          </p:cNvPr>
          <p:cNvCxnSpPr/>
          <p:nvPr/>
        </p:nvCxnSpPr>
        <p:spPr>
          <a:xfrm flipH="1">
            <a:off x="3032245" y="3220227"/>
            <a:ext cx="653229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9E10A7-7D15-8E24-0242-89299D5E505D}"/>
              </a:ext>
            </a:extLst>
          </p:cNvPr>
          <p:cNvSpPr txBox="1"/>
          <p:nvPr/>
        </p:nvSpPr>
        <p:spPr>
          <a:xfrm>
            <a:off x="4286742" y="2729821"/>
            <a:ext cx="66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latin typeface="Times New Roman"/>
                <a:cs typeface="Times New Roman"/>
              </a:rPr>
              <a:t>R</a:t>
            </a:r>
            <a:r>
              <a:rPr kumimoji="1" lang="en-US" altLang="ja-JP" i="1" baseline="-25000" dirty="0">
                <a:latin typeface="Times New Roman"/>
                <a:cs typeface="Times New Roman"/>
              </a:rPr>
              <a:t>  </a:t>
            </a:r>
            <a:r>
              <a:rPr kumimoji="1" lang="en-US" altLang="ja-JP" i="1" dirty="0">
                <a:latin typeface="Times New Roman"/>
                <a:cs typeface="Times New Roman"/>
              </a:rPr>
              <a:t>/2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sp>
        <p:nvSpPr>
          <p:cNvPr id="13" name="アーチ 12">
            <a:extLst>
              <a:ext uri="{FF2B5EF4-FFF2-40B4-BE49-F238E27FC236}">
                <a16:creationId xmlns:a16="http://schemas.microsoft.com/office/drawing/2014/main" id="{C6933E58-80B8-C65F-49DA-25BDD603EB9A}"/>
              </a:ext>
            </a:extLst>
          </p:cNvPr>
          <p:cNvSpPr/>
          <p:nvPr/>
        </p:nvSpPr>
        <p:spPr>
          <a:xfrm rot="10800000">
            <a:off x="3901589" y="-3979259"/>
            <a:ext cx="7200000" cy="7200000"/>
          </a:xfrm>
          <a:prstGeom prst="blockArc">
            <a:avLst>
              <a:gd name="adj1" fmla="val 13936797"/>
              <a:gd name="adj2" fmla="val 18567285"/>
              <a:gd name="adj3" fmla="val 0"/>
            </a:avLst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A47D15B-DF93-462D-C2EE-B171DB1E1723}"/>
              </a:ext>
            </a:extLst>
          </p:cNvPr>
          <p:cNvCxnSpPr/>
          <p:nvPr/>
        </p:nvCxnSpPr>
        <p:spPr>
          <a:xfrm>
            <a:off x="6401743" y="2500741"/>
            <a:ext cx="1080000" cy="72000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F9E6387-3700-FD98-E1DB-BD07D79C2F83}"/>
              </a:ext>
            </a:extLst>
          </p:cNvPr>
          <p:cNvCxnSpPr/>
          <p:nvPr/>
        </p:nvCxnSpPr>
        <p:spPr>
          <a:xfrm flipV="1">
            <a:off x="7481743" y="2514368"/>
            <a:ext cx="1080000" cy="72000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211926D-EBC9-23BB-2B83-DBCFD7104710}"/>
              </a:ext>
            </a:extLst>
          </p:cNvPr>
          <p:cNvCxnSpPr/>
          <p:nvPr/>
        </p:nvCxnSpPr>
        <p:spPr>
          <a:xfrm>
            <a:off x="7481743" y="1473524"/>
            <a:ext cx="0" cy="1723248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66D8F3-A090-ABD1-3673-C518949599A5}"/>
              </a:ext>
            </a:extLst>
          </p:cNvPr>
          <p:cNvSpPr txBox="1"/>
          <p:nvPr/>
        </p:nvSpPr>
        <p:spPr>
          <a:xfrm>
            <a:off x="8330614" y="3323846"/>
            <a:ext cx="141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latin typeface="Times New Roman"/>
                <a:cs typeface="Times New Roman"/>
              </a:rPr>
              <a:t>R</a:t>
            </a:r>
            <a:r>
              <a:rPr kumimoji="1" lang="en-US" altLang="ja-JP" i="1" baseline="-25000" dirty="0">
                <a:latin typeface="Times New Roman"/>
                <a:cs typeface="Times New Roman"/>
              </a:rPr>
              <a:t>  </a:t>
            </a:r>
            <a:r>
              <a:rPr kumimoji="1" lang="en-US" altLang="ja-JP" i="1" dirty="0">
                <a:latin typeface="Times New Roman"/>
                <a:cs typeface="Times New Roman"/>
              </a:rPr>
              <a:t>/(2</a:t>
            </a:r>
            <a:r>
              <a:rPr lang="en-US" altLang="ja-JP" dirty="0">
                <a:latin typeface="Times New Roman"/>
                <a:cs typeface="Times New Roman"/>
              </a:rPr>
              <a:t>cos</a:t>
            </a:r>
            <a:r>
              <a:rPr lang="en-US" altLang="ja-JP" dirty="0">
                <a:latin typeface="Symbol" charset="2"/>
                <a:cs typeface="Symbol" charset="2"/>
              </a:rPr>
              <a:t>q)</a:t>
            </a:r>
            <a:r>
              <a:rPr kumimoji="1" lang="en-US" altLang="ja-JP" i="1" dirty="0">
                <a:latin typeface="Times New Roman"/>
                <a:cs typeface="Times New Roman"/>
              </a:rPr>
              <a:t> </a:t>
            </a:r>
            <a:endParaRPr kumimoji="1" lang="ja-JP" altLang="en-US" i="1" dirty="0">
              <a:latin typeface="Times New Roman"/>
              <a:cs typeface="Times New Roman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12B0155-4B25-79AB-77EF-01B66C76A72A}"/>
              </a:ext>
            </a:extLst>
          </p:cNvPr>
          <p:cNvCxnSpPr/>
          <p:nvPr/>
        </p:nvCxnSpPr>
        <p:spPr>
          <a:xfrm flipV="1">
            <a:off x="4286741" y="2514369"/>
            <a:ext cx="1" cy="706372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0C265FB-70FF-1F82-71BB-4DBF8D826708}"/>
              </a:ext>
            </a:extLst>
          </p:cNvPr>
          <p:cNvSpPr/>
          <p:nvPr/>
        </p:nvSpPr>
        <p:spPr>
          <a:xfrm>
            <a:off x="7176814" y="2729821"/>
            <a:ext cx="30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q</a:t>
            </a:r>
            <a:endParaRPr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90D3492-849B-9E2E-EF17-0D7A531BE142}"/>
              </a:ext>
            </a:extLst>
          </p:cNvPr>
          <p:cNvCxnSpPr/>
          <p:nvPr/>
        </p:nvCxnSpPr>
        <p:spPr>
          <a:xfrm flipV="1">
            <a:off x="7871831" y="2973179"/>
            <a:ext cx="1080000" cy="706372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2A2D07A-E99C-7969-37B1-3351517DEFF5}"/>
              </a:ext>
            </a:extLst>
          </p:cNvPr>
          <p:cNvSpPr/>
          <p:nvPr/>
        </p:nvSpPr>
        <p:spPr>
          <a:xfrm>
            <a:off x="7481743" y="2741193"/>
            <a:ext cx="30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q</a:t>
            </a:r>
            <a:endParaRPr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DE29914-4B82-1CE0-8352-9A5638C1CFF1}"/>
              </a:ext>
            </a:extLst>
          </p:cNvPr>
          <p:cNvCxnSpPr>
            <a:cxnSpLocks/>
          </p:cNvCxnSpPr>
          <p:nvPr/>
        </p:nvCxnSpPr>
        <p:spPr>
          <a:xfrm>
            <a:off x="8561743" y="2514369"/>
            <a:ext cx="490432" cy="594733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1FE213D2-EDB7-79F6-D4F2-FBABE82354BD}"/>
              </a:ext>
            </a:extLst>
          </p:cNvPr>
          <p:cNvCxnSpPr>
            <a:cxnSpLocks/>
          </p:cNvCxnSpPr>
          <p:nvPr/>
        </p:nvCxnSpPr>
        <p:spPr>
          <a:xfrm>
            <a:off x="7481743" y="3234368"/>
            <a:ext cx="304929" cy="369332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71EF09F-8B65-16BE-2E79-5B861962B1D7}"/>
                  </a:ext>
                </a:extLst>
              </p:cNvPr>
              <p:cNvSpPr txBox="1"/>
              <p:nvPr/>
            </p:nvSpPr>
            <p:spPr>
              <a:xfrm>
                <a:off x="189279" y="861092"/>
                <a:ext cx="95343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other direction (y-direction in the pictures) is a just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1" lang="en-US" altLang="ja-SE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kumimoji="1" lang="en-US" altLang="ja-SE" sz="2400" dirty="0"/>
                  <a:t> projection </a:t>
                </a:r>
                <a:endParaRPr kumimoji="1" lang="ja-SE" altLang="en-US" sz="2400" dirty="0"/>
              </a:p>
            </p:txBody>
          </p:sp>
        </mc:Choice>
        <mc:Fallback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71EF09F-8B65-16BE-2E79-5B861962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79" y="861092"/>
                <a:ext cx="9534381" cy="461665"/>
              </a:xfrm>
              <a:prstGeom prst="rect">
                <a:avLst/>
              </a:prstGeom>
              <a:blipFill>
                <a:blip r:embed="rId3"/>
                <a:stretch>
                  <a:fillRect l="-931" t="-10526" r="-39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3AF1DF9-E70C-F205-77FC-18BC53311BA6}"/>
                  </a:ext>
                </a:extLst>
              </p:cNvPr>
              <p:cNvSpPr txBox="1"/>
              <p:nvPr/>
            </p:nvSpPr>
            <p:spPr>
              <a:xfrm>
                <a:off x="7705564" y="1599397"/>
                <a:ext cx="2125679" cy="668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3AF1DF9-E70C-F205-77FC-18BC53311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564" y="1599397"/>
                <a:ext cx="2125679" cy="668581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2F097D-7161-9DD5-A113-0C22F8C7BBD2}"/>
              </a:ext>
            </a:extLst>
          </p:cNvPr>
          <p:cNvSpPr txBox="1"/>
          <p:nvPr/>
        </p:nvSpPr>
        <p:spPr>
          <a:xfrm>
            <a:off x="189279" y="3671509"/>
            <a:ext cx="1147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Toroidal mirror with two curvature in two directions is useful to convert </a:t>
            </a:r>
            <a:r>
              <a:rPr kumimoji="1" lang="en-US" altLang="ja-SE" sz="2400" b="1" dirty="0"/>
              <a:t>bi-Gaussian</a:t>
            </a:r>
            <a:endParaRPr kumimoji="1" lang="ja-SE" altLang="en-US" sz="2400" b="1" dirty="0"/>
          </a:p>
        </p:txBody>
      </p:sp>
      <p:pic>
        <p:nvPicPr>
          <p:cNvPr id="29" name="図 3">
            <a:extLst>
              <a:ext uri="{FF2B5EF4-FFF2-40B4-BE49-F238E27FC236}">
                <a16:creationId xmlns:a16="http://schemas.microsoft.com/office/drawing/2014/main" id="{219B5693-5404-5DC1-2C00-85197D762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7" y="3948296"/>
            <a:ext cx="2940184" cy="282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5765FC1-6922-19D1-155E-B77C78B69A62}"/>
                  </a:ext>
                </a:extLst>
              </p:cNvPr>
              <p:cNvSpPr txBox="1"/>
              <p:nvPr/>
            </p:nvSpPr>
            <p:spPr>
              <a:xfrm>
                <a:off x="3543337" y="5336330"/>
                <a:ext cx="2125679" cy="668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ja-SE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55765FC1-6922-19D1-155E-B77C78B69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37" y="5336330"/>
                <a:ext cx="2125679" cy="668581"/>
              </a:xfrm>
              <a:prstGeom prst="rect">
                <a:avLst/>
              </a:prstGeom>
              <a:blipFill>
                <a:blip r:embed="rId6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2CAC389-081D-BC6D-AA69-AB145C2B5599}"/>
                  </a:ext>
                </a:extLst>
              </p:cNvPr>
              <p:cNvSpPr txBox="1"/>
              <p:nvPr/>
            </p:nvSpPr>
            <p:spPr>
              <a:xfrm>
                <a:off x="3694859" y="4596173"/>
                <a:ext cx="1853493" cy="668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ja-SE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2CAC389-081D-BC6D-AA69-AB145C2B5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859" y="4596173"/>
                <a:ext cx="1853493" cy="668581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左中かっこ 31">
            <a:extLst>
              <a:ext uri="{FF2B5EF4-FFF2-40B4-BE49-F238E27FC236}">
                <a16:creationId xmlns:a16="http://schemas.microsoft.com/office/drawing/2014/main" id="{A393D3E2-39F5-A808-2A7D-8FC10FB199EF}"/>
              </a:ext>
            </a:extLst>
          </p:cNvPr>
          <p:cNvSpPr/>
          <p:nvPr/>
        </p:nvSpPr>
        <p:spPr>
          <a:xfrm>
            <a:off x="3543337" y="4596173"/>
            <a:ext cx="358252" cy="153277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523060C-AB1C-633D-5748-A3AA8F622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3834" y="4075347"/>
            <a:ext cx="2641517" cy="2439296"/>
          </a:xfrm>
          <a:prstGeom prst="rect">
            <a:avLst/>
          </a:prstGeom>
        </p:spPr>
      </p:pic>
      <p:sp>
        <p:nvSpPr>
          <p:cNvPr id="35" name="右矢印 34">
            <a:extLst>
              <a:ext uri="{FF2B5EF4-FFF2-40B4-BE49-F238E27FC236}">
                <a16:creationId xmlns:a16="http://schemas.microsoft.com/office/drawing/2014/main" id="{B255A333-2057-FE6E-0620-B4A727AD32F0}"/>
              </a:ext>
            </a:extLst>
          </p:cNvPr>
          <p:cNvSpPr/>
          <p:nvPr/>
        </p:nvSpPr>
        <p:spPr>
          <a:xfrm>
            <a:off x="8636043" y="5069871"/>
            <a:ext cx="560948" cy="32329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70098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B236BF-DBC7-DE34-9AED-5942253C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4" y="0"/>
            <a:ext cx="11691551" cy="1325563"/>
          </a:xfrm>
        </p:spPr>
        <p:txBody>
          <a:bodyPr/>
          <a:lstStyle/>
          <a:p>
            <a:r>
              <a:rPr kumimoji="1" lang="en-US" altLang="ja-SE" dirty="0"/>
              <a:t>Spherical or toroidal mirror has spherical </a:t>
            </a:r>
            <a:r>
              <a:rPr lang="sv-SE" altLang="ja-SE" dirty="0"/>
              <a:t>aberration</a:t>
            </a:r>
            <a:endParaRPr kumimoji="1" lang="ja-SE" altLang="en-US" dirty="0"/>
          </a:p>
        </p:txBody>
      </p:sp>
      <p:pic>
        <p:nvPicPr>
          <p:cNvPr id="3" name="図 2" descr="focus.jpg">
            <a:extLst>
              <a:ext uri="{FF2B5EF4-FFF2-40B4-BE49-F238E27FC236}">
                <a16:creationId xmlns:a16="http://schemas.microsoft.com/office/drawing/2014/main" id="{8078FABC-FCFF-1154-439B-AB3FBF93A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8467" b="6896"/>
          <a:stretch/>
        </p:blipFill>
        <p:spPr>
          <a:xfrm>
            <a:off x="485965" y="1094057"/>
            <a:ext cx="6479900" cy="4549387"/>
          </a:xfrm>
          <a:prstGeom prst="rect">
            <a:avLst/>
          </a:prstGeom>
        </p:spPr>
      </p:pic>
      <p:pic>
        <p:nvPicPr>
          <p:cNvPr id="5" name="図 4" descr="aho.eps">
            <a:extLst>
              <a:ext uri="{FF2B5EF4-FFF2-40B4-BE49-F238E27FC236}">
                <a16:creationId xmlns:a16="http://schemas.microsoft.com/office/drawing/2014/main" id="{1C2193EE-204E-2DD8-D83B-EC6ACC7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6158" y="1757021"/>
            <a:ext cx="3568611" cy="3982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C420B5A-A958-030C-350C-5EB24C390576}"/>
                  </a:ext>
                </a:extLst>
              </p:cNvPr>
              <p:cNvSpPr txBox="1"/>
              <p:nvPr/>
            </p:nvSpPr>
            <p:spPr>
              <a:xfrm>
                <a:off x="6969210" y="1325563"/>
                <a:ext cx="4242508" cy="612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1" lang="en-US" altLang="ja-SE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  <m:r>
                                      <a:rPr kumimoji="1" lang="en-US" altLang="ja-SE" sz="2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fName>
                                  <m:e>
                                    <m:r>
                                      <a:rPr kumimoji="1" lang="en-US" altLang="ja-SE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C420B5A-A958-030C-350C-5EB24C390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210" y="1325563"/>
                <a:ext cx="4242508" cy="612347"/>
              </a:xfrm>
              <a:prstGeom prst="rect">
                <a:avLst/>
              </a:prstGeom>
              <a:blipFill>
                <a:blip r:embed="rId4"/>
                <a:stretch>
                  <a:fillRect t="-2041" b="-1224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ECB18AA-7276-A60A-3126-FD61A763D4F1}"/>
              </a:ext>
            </a:extLst>
          </p:cNvPr>
          <p:cNvSpPr txBox="1"/>
          <p:nvPr/>
        </p:nvSpPr>
        <p:spPr>
          <a:xfrm>
            <a:off x="564505" y="5874950"/>
            <a:ext cx="11062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 design is simple (easier for machining), but the beam does not focus perfectly</a:t>
            </a:r>
          </a:p>
          <a:p>
            <a:r>
              <a:rPr kumimoji="1" lang="en-US" altLang="ja-SE" sz="2400" dirty="0">
                <a:sym typeface="Wingdings" pitchFamily="2" charset="2"/>
              </a:rPr>
              <a:t> Parabolic mirror for plan wave or </a:t>
            </a:r>
            <a:r>
              <a:rPr kumimoji="1" lang="en-US" altLang="ja-SE" sz="2400" b="1" dirty="0">
                <a:sym typeface="Wingdings" pitchFamily="2" charset="2"/>
              </a:rPr>
              <a:t>ellipsoidal mirror for Gaussian beam</a:t>
            </a:r>
            <a:endParaRPr kumimoji="1" lang="ja-S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7204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41656-14E5-4DA5-001E-1E2CA46A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7DAC7-625E-8088-13A5-32B9DB31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17" y="-14347"/>
            <a:ext cx="11512639" cy="1325563"/>
          </a:xfrm>
        </p:spPr>
        <p:txBody>
          <a:bodyPr/>
          <a:lstStyle/>
          <a:p>
            <a:r>
              <a:rPr kumimoji="1" lang="en-US" altLang="ja-SE" dirty="0"/>
              <a:t>Focal length of an ellipsoidal mirror (ellipse in 2D)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C2D34B-73D7-2DC3-B931-F8A25F51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4" y="1438049"/>
            <a:ext cx="6818292" cy="385982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7C0FDE-338B-EFD7-8FE1-9AD36691C176}"/>
              </a:ext>
            </a:extLst>
          </p:cNvPr>
          <p:cNvSpPr txBox="1"/>
          <p:nvPr/>
        </p:nvSpPr>
        <p:spPr>
          <a:xfrm>
            <a:off x="2321147" y="3854729"/>
            <a:ext cx="299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Jacob Egge MADMAX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A54D09D-1E3D-28E2-621F-BD7BBED91195}"/>
                  </a:ext>
                </a:extLst>
              </p:cNvPr>
              <p:cNvSpPr txBox="1"/>
              <p:nvPr/>
            </p:nvSpPr>
            <p:spPr>
              <a:xfrm>
                <a:off x="7687993" y="1498697"/>
                <a:ext cx="38064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02</m:t>
                          </m:r>
                        </m:sub>
                      </m:sSub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A54D09D-1E3D-28E2-621F-BD7BBED9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93" y="1498697"/>
                <a:ext cx="3806490" cy="369332"/>
              </a:xfrm>
              <a:prstGeom prst="rect">
                <a:avLst/>
              </a:prstGeom>
              <a:blipFill>
                <a:blip r:embed="rId3"/>
                <a:stretch>
                  <a:fillRect l="-664" t="-3448" r="-2326" b="-3448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2D2286-2C0D-ABD4-1CB0-EBF2AF6D596C}"/>
              </a:ext>
            </a:extLst>
          </p:cNvPr>
          <p:cNvSpPr txBox="1"/>
          <p:nvPr/>
        </p:nvSpPr>
        <p:spPr>
          <a:xfrm>
            <a:off x="656823" y="4085562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Beam 1</a:t>
            </a:r>
            <a:endParaRPr kumimoji="1" lang="ja-SE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1DC366-9648-B9B0-72C2-B5022EE044EE}"/>
              </a:ext>
            </a:extLst>
          </p:cNvPr>
          <p:cNvSpPr txBox="1"/>
          <p:nvPr/>
        </p:nvSpPr>
        <p:spPr>
          <a:xfrm>
            <a:off x="3066243" y="2038806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Beam 2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76F3B3B-2A89-07AA-846E-9A4C02F43A56}"/>
                  </a:ext>
                </a:extLst>
              </p:cNvPr>
              <p:cNvSpPr txBox="1"/>
              <p:nvPr/>
            </p:nvSpPr>
            <p:spPr>
              <a:xfrm>
                <a:off x="7719005" y="3520502"/>
                <a:ext cx="1524585" cy="668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76F3B3B-2A89-07AA-846E-9A4C02F4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05" y="3520502"/>
                <a:ext cx="1524585" cy="668453"/>
              </a:xfrm>
              <a:prstGeom prst="rect">
                <a:avLst/>
              </a:prstGeom>
              <a:blipFill>
                <a:blip r:embed="rId4"/>
                <a:stretch>
                  <a:fillRect l="-1653" t="-1887" r="-1653" b="-150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ED861BB-3B83-1FEA-F2D3-27EE77D8C217}"/>
                  </a:ext>
                </a:extLst>
              </p:cNvPr>
              <p:cNvSpPr txBox="1"/>
              <p:nvPr/>
            </p:nvSpPr>
            <p:spPr>
              <a:xfrm>
                <a:off x="7719005" y="4194790"/>
                <a:ext cx="2362249" cy="704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func>
                        <m:func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ED861BB-3B83-1FEA-F2D3-27EE77D8C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05" y="4194790"/>
                <a:ext cx="2362249" cy="704873"/>
              </a:xfrm>
              <a:prstGeom prst="rect">
                <a:avLst/>
              </a:prstGeom>
              <a:blipFill>
                <a:blip r:embed="rId5"/>
                <a:stretch>
                  <a:fillRect l="-2674" t="-1786" b="-1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30D966-EAAC-5487-8DBD-322F06EEA256}"/>
                  </a:ext>
                </a:extLst>
              </p:cNvPr>
              <p:cNvSpPr txBox="1"/>
              <p:nvPr/>
            </p:nvSpPr>
            <p:spPr>
              <a:xfrm>
                <a:off x="7687993" y="2131139"/>
                <a:ext cx="1686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SE" altLang="en-US" sz="2400" i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30D966-EAAC-5487-8DBD-322F06EEA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93" y="2131139"/>
                <a:ext cx="1686807" cy="369332"/>
              </a:xfrm>
              <a:prstGeom prst="rect">
                <a:avLst/>
              </a:prstGeom>
              <a:blipFill>
                <a:blip r:embed="rId6"/>
                <a:stretch>
                  <a:fillRect l="-3731" t="-10345" r="-746" b="-3793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9E1FB8C-2933-7CFC-F8C4-4417A15F7D74}"/>
                  </a:ext>
                </a:extLst>
              </p:cNvPr>
              <p:cNvSpPr txBox="1"/>
              <p:nvPr/>
            </p:nvSpPr>
            <p:spPr>
              <a:xfrm>
                <a:off x="7719005" y="2822951"/>
                <a:ext cx="1693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SE" altLang="en-US" sz="2400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9E1FB8C-2933-7CFC-F8C4-4417A15F7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05" y="2822951"/>
                <a:ext cx="1693604" cy="369332"/>
              </a:xfrm>
              <a:prstGeom prst="rect">
                <a:avLst/>
              </a:prstGeom>
              <a:blipFill>
                <a:blip r:embed="rId7"/>
                <a:stretch>
                  <a:fillRect l="-3704" t="-10000" r="-741" b="-3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E75F06A3-06B5-5689-9260-7BE96B42B276}"/>
              </a:ext>
            </a:extLst>
          </p:cNvPr>
          <p:cNvSpPr/>
          <p:nvPr/>
        </p:nvSpPr>
        <p:spPr>
          <a:xfrm>
            <a:off x="7366715" y="1438049"/>
            <a:ext cx="321278" cy="192762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DD48DD38-CBD1-F403-5337-D1D2959FB437}"/>
              </a:ext>
            </a:extLst>
          </p:cNvPr>
          <p:cNvSpPr/>
          <p:nvPr/>
        </p:nvSpPr>
        <p:spPr>
          <a:xfrm>
            <a:off x="7366715" y="3487971"/>
            <a:ext cx="321278" cy="14116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A22152-6F0B-FABF-A45D-58F5286D4307}"/>
              </a:ext>
            </a:extLst>
          </p:cNvPr>
          <p:cNvSpPr txBox="1"/>
          <p:nvPr/>
        </p:nvSpPr>
        <p:spPr>
          <a:xfrm>
            <a:off x="1119886" y="6148299"/>
            <a:ext cx="10311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3200" dirty="0"/>
              <a:t>Free of spherical </a:t>
            </a:r>
            <a:r>
              <a:rPr lang="sv-SE" altLang="ja-SE" sz="3200" dirty="0"/>
              <a:t>aberration </a:t>
            </a:r>
            <a:r>
              <a:rPr lang="sv-SE" altLang="ja-SE" sz="3200" dirty="0" err="1"/>
              <a:t>but</a:t>
            </a:r>
            <a:r>
              <a:rPr lang="sv-SE" altLang="ja-SE" sz="3200" dirty="0"/>
              <a:t> </a:t>
            </a:r>
            <a:r>
              <a:rPr lang="sv-SE" altLang="ja-SE" sz="3200" dirty="0" err="1"/>
              <a:t>mechanically</a:t>
            </a:r>
            <a:r>
              <a:rPr lang="sv-SE" altLang="ja-SE" sz="3200" dirty="0"/>
              <a:t> </a:t>
            </a:r>
            <a:r>
              <a:rPr lang="sv-SE" altLang="ja-SE" sz="3200" dirty="0" err="1"/>
              <a:t>more</a:t>
            </a:r>
            <a:r>
              <a:rPr lang="sv-SE" altLang="ja-SE" sz="3200" dirty="0"/>
              <a:t> </a:t>
            </a:r>
            <a:r>
              <a:rPr lang="sv-SE" altLang="ja-SE" sz="3200" dirty="0" err="1"/>
              <a:t>tricky</a:t>
            </a:r>
            <a:endParaRPr kumimoji="1" lang="ja-SE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0086B85-B888-C33B-90C7-526C70E02E97}"/>
                  </a:ext>
                </a:extLst>
              </p:cNvPr>
              <p:cNvSpPr txBox="1"/>
              <p:nvPr/>
            </p:nvSpPr>
            <p:spPr>
              <a:xfrm>
                <a:off x="8481297" y="4976617"/>
                <a:ext cx="2631989" cy="797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0086B85-B888-C33B-90C7-526C70E02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297" y="4976617"/>
                <a:ext cx="2631989" cy="797847"/>
              </a:xfrm>
              <a:prstGeom prst="rect">
                <a:avLst/>
              </a:prstGeom>
              <a:blipFill>
                <a:blip r:embed="rId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12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B20E-B442-42E1-D2F7-BC291F25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106BDA-E805-591A-8820-83AE8BB9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159" y="79289"/>
            <a:ext cx="10391241" cy="747584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MADMAX Gaussian beam design along beam axis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15C73B-A350-6BA6-65E5-EE3DA3E6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00" y="813486"/>
            <a:ext cx="8340682" cy="5679967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287BF1C-8688-C411-D603-2B6EE633027C}"/>
              </a:ext>
            </a:extLst>
          </p:cNvPr>
          <p:cNvCxnSpPr>
            <a:cxnSpLocks/>
          </p:cNvCxnSpPr>
          <p:nvPr/>
        </p:nvCxnSpPr>
        <p:spPr>
          <a:xfrm flipV="1">
            <a:off x="4736757" y="3288957"/>
            <a:ext cx="84503" cy="26999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046EA33-FA82-6690-389D-6E45FA7A0DD6}"/>
              </a:ext>
            </a:extLst>
          </p:cNvPr>
          <p:cNvCxnSpPr>
            <a:cxnSpLocks/>
          </p:cNvCxnSpPr>
          <p:nvPr/>
        </p:nvCxnSpPr>
        <p:spPr>
          <a:xfrm flipV="1">
            <a:off x="4821260" y="2438400"/>
            <a:ext cx="4190936" cy="850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E066A4C-A362-7B96-A58B-7EE0A48E2382}"/>
                  </a:ext>
                </a:extLst>
              </p:cNvPr>
              <p:cNvSpPr txBox="1"/>
              <p:nvPr/>
            </p:nvSpPr>
            <p:spPr>
              <a:xfrm>
                <a:off x="5121941" y="3451766"/>
                <a:ext cx="2191265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SE" sz="3200" dirty="0">
                    <a:solidFill>
                      <a:srgbClr val="FF0000"/>
                    </a:solidFill>
                  </a:rPr>
                  <a:t> at FM</a:t>
                </a:r>
                <a:endParaRPr kumimoji="1" lang="ja-SE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E066A4C-A362-7B96-A58B-7EE0A48E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941" y="3451766"/>
                <a:ext cx="2191265" cy="584775"/>
              </a:xfrm>
              <a:prstGeom prst="rect">
                <a:avLst/>
              </a:prstGeom>
              <a:blipFill>
                <a:blip r:embed="rId3"/>
                <a:stretch>
                  <a:fillRect t="-12500" r="-6286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767A51-1DBB-EC45-3DF4-836B47086ED3}"/>
                  </a:ext>
                </a:extLst>
              </p:cNvPr>
              <p:cNvSpPr txBox="1"/>
              <p:nvPr/>
            </p:nvSpPr>
            <p:spPr>
              <a:xfrm>
                <a:off x="5387677" y="5416235"/>
                <a:ext cx="3058102" cy="1077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kumimoji="1" lang="en-US" altLang="ja-SE" sz="3200" dirty="0">
                    <a:solidFill>
                      <a:srgbClr val="FF0000"/>
                    </a:solidFill>
                  </a:rPr>
                  <a:t> between FM and antenna</a:t>
                </a:r>
                <a:endParaRPr kumimoji="1" lang="ja-SE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6767A51-1DBB-EC45-3DF4-836B47086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677" y="5416235"/>
                <a:ext cx="3058102" cy="1077218"/>
              </a:xfrm>
              <a:prstGeom prst="rect">
                <a:avLst/>
              </a:prstGeom>
              <a:blipFill>
                <a:blip r:embed="rId4"/>
                <a:stretch>
                  <a:fillRect l="-4527" t="-5747" r="-2881" b="-172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1F9FBE9-F5EF-418A-1554-99AB419F7210}"/>
                  </a:ext>
                </a:extLst>
              </p:cNvPr>
              <p:cNvSpPr txBox="1"/>
              <p:nvPr/>
            </p:nvSpPr>
            <p:spPr>
              <a:xfrm>
                <a:off x="8566420" y="2831753"/>
                <a:ext cx="3058102" cy="1077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kumimoji="1" lang="en-US" altLang="ja-SE" sz="3200" dirty="0">
                    <a:solidFill>
                      <a:srgbClr val="FF0000"/>
                    </a:solidFill>
                  </a:rPr>
                  <a:t> between FM and antenna</a:t>
                </a:r>
                <a:endParaRPr kumimoji="1" lang="ja-SE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1F9FBE9-F5EF-418A-1554-99AB419F7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420" y="2831753"/>
                <a:ext cx="3058102" cy="1077218"/>
              </a:xfrm>
              <a:prstGeom prst="rect">
                <a:avLst/>
              </a:prstGeom>
              <a:blipFill>
                <a:blip r:embed="rId5"/>
                <a:stretch>
                  <a:fillRect l="-4527" t="-6897" r="-2881" b="-172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6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477BB0-3E5A-0584-CFDF-D42DB6BB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43" y="64833"/>
            <a:ext cx="11176000" cy="627319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Dimensions and Gaussian beam from Bonn antenna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表 28">
                <a:extLst>
                  <a:ext uri="{FF2B5EF4-FFF2-40B4-BE49-F238E27FC236}">
                    <a16:creationId xmlns:a16="http://schemas.microsoft.com/office/drawing/2014/main" id="{EC1E8ADB-D670-2A5F-1561-FDDCEE76C71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03491" y="2787826"/>
              <a:ext cx="5277549" cy="3962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32193">
                      <a:extLst>
                        <a:ext uri="{9D8B030D-6E8A-4147-A177-3AD203B41FA5}">
                          <a16:colId xmlns:a16="http://schemas.microsoft.com/office/drawing/2014/main" val="1545335307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3312325540"/>
                        </a:ext>
                      </a:extLst>
                    </a:gridCol>
                    <a:gridCol w="1659255">
                      <a:extLst>
                        <a:ext uri="{9D8B030D-6E8A-4147-A177-3AD203B41FA5}">
                          <a16:colId xmlns:a16="http://schemas.microsoft.com/office/drawing/2014/main" val="2795257331"/>
                        </a:ext>
                      </a:extLst>
                    </a:gridCol>
                    <a:gridCol w="1342771">
                      <a:extLst>
                        <a:ext uri="{9D8B030D-6E8A-4147-A177-3AD203B41FA5}">
                          <a16:colId xmlns:a16="http://schemas.microsoft.com/office/drawing/2014/main" val="16918977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f [GHz]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PC [mm]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ET [-8.68 dB]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ja-SE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SE" sz="2000" b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altLang="ja-SE" sz="2000" b="1" smtClean="0">
                                      <a:latin typeface="Cambria Math" panose="02040503050406030204" pitchFamily="18" charset="0"/>
                                    </a:rPr>
                                    <m:t>𝟎𝟏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ja-SE" sz="2000" dirty="0"/>
                            <a:t> [mm]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64856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18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-129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28.624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4348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19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-136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27.656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69762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20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-143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26.804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881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-151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26.055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0881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22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-159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25.393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56351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-165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24.810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07013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-171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24.298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9912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-177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23.847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8683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-183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-8.9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23.454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99923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表 28">
                <a:extLst>
                  <a:ext uri="{FF2B5EF4-FFF2-40B4-BE49-F238E27FC236}">
                    <a16:creationId xmlns:a16="http://schemas.microsoft.com/office/drawing/2014/main" id="{EC1E8ADB-D670-2A5F-1561-FDDCEE76C7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171156"/>
                  </p:ext>
                </p:extLst>
              </p:nvPr>
            </p:nvGraphicFramePr>
            <p:xfrm>
              <a:off x="6303491" y="2787826"/>
              <a:ext cx="5277549" cy="39624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032193">
                      <a:extLst>
                        <a:ext uri="{9D8B030D-6E8A-4147-A177-3AD203B41FA5}">
                          <a16:colId xmlns:a16="http://schemas.microsoft.com/office/drawing/2014/main" val="1545335307"/>
                        </a:ext>
                      </a:extLst>
                    </a:gridCol>
                    <a:gridCol w="1243330">
                      <a:extLst>
                        <a:ext uri="{9D8B030D-6E8A-4147-A177-3AD203B41FA5}">
                          <a16:colId xmlns:a16="http://schemas.microsoft.com/office/drawing/2014/main" val="3312325540"/>
                        </a:ext>
                      </a:extLst>
                    </a:gridCol>
                    <a:gridCol w="1659255">
                      <a:extLst>
                        <a:ext uri="{9D8B030D-6E8A-4147-A177-3AD203B41FA5}">
                          <a16:colId xmlns:a16="http://schemas.microsoft.com/office/drawing/2014/main" val="2795257331"/>
                        </a:ext>
                      </a:extLst>
                    </a:gridCol>
                    <a:gridCol w="1342771">
                      <a:extLst>
                        <a:ext uri="{9D8B030D-6E8A-4147-A177-3AD203B41FA5}">
                          <a16:colId xmlns:a16="http://schemas.microsoft.com/office/drawing/2014/main" val="169189774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f [GHz]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PC [mm]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ET [-8.68 dB]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SE"/>
                        </a:p>
                      </a:txBody>
                      <a:tcPr>
                        <a:blipFill>
                          <a:blip r:embed="rId2"/>
                          <a:stretch>
                            <a:fillRect l="-293396" t="-9677" r="-1887" b="-9354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648562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18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-129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28.624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143480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19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-136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27.656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69762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20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-143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-10.1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26.804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38810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-151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26.055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08814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22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-159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25.393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56351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-165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24.810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070139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-171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24.298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991201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25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-177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-9.1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23.847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86837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26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-183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-8.9</a:t>
                          </a:r>
                          <a:endParaRPr lang="ja-SE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SE" sz="2000" dirty="0"/>
                            <a:t>23.454</a:t>
                          </a:r>
                          <a:endParaRPr lang="ja-SE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99923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44B0730-B95C-2E1D-154D-92565A28391B}"/>
              </a:ext>
            </a:extLst>
          </p:cNvPr>
          <p:cNvSpPr/>
          <p:nvPr/>
        </p:nvSpPr>
        <p:spPr>
          <a:xfrm>
            <a:off x="6303491" y="4794426"/>
            <a:ext cx="5277549" cy="3048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609BF35-8F13-3D57-C7F5-B04DFECBF08C}"/>
              </a:ext>
            </a:extLst>
          </p:cNvPr>
          <p:cNvGrpSpPr/>
          <p:nvPr/>
        </p:nvGrpSpPr>
        <p:grpSpPr>
          <a:xfrm>
            <a:off x="-7979003" y="-2526099"/>
            <a:ext cx="17179926" cy="16967200"/>
            <a:chOff x="-7912100" y="-3625851"/>
            <a:chExt cx="17179926" cy="16967200"/>
          </a:xfrm>
        </p:grpSpPr>
        <p:sp>
          <p:nvSpPr>
            <p:cNvPr id="3" name="円弧 2">
              <a:extLst>
                <a:ext uri="{FF2B5EF4-FFF2-40B4-BE49-F238E27FC236}">
                  <a16:creationId xmlns:a16="http://schemas.microsoft.com/office/drawing/2014/main" id="{7E7DD311-1CB8-5D98-A3DC-39CB00C87B48}"/>
                </a:ext>
              </a:extLst>
            </p:cNvPr>
            <p:cNvSpPr/>
            <p:nvPr/>
          </p:nvSpPr>
          <p:spPr>
            <a:xfrm rot="903380">
              <a:off x="2285689" y="1831976"/>
              <a:ext cx="2209800" cy="2489200"/>
            </a:xfrm>
            <a:prstGeom prst="arc">
              <a:avLst>
                <a:gd name="adj1" fmla="val 16200000"/>
                <a:gd name="adj2" fmla="val 20874111"/>
              </a:avLst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6E972276-BC14-2FDF-08D8-05402C84276F}"/>
                </a:ext>
              </a:extLst>
            </p:cNvPr>
            <p:cNvSpPr/>
            <p:nvPr/>
          </p:nvSpPr>
          <p:spPr>
            <a:xfrm>
              <a:off x="482600" y="1866900"/>
              <a:ext cx="88900" cy="12573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5" name="円弧 4">
              <a:extLst>
                <a:ext uri="{FF2B5EF4-FFF2-40B4-BE49-F238E27FC236}">
                  <a16:creationId xmlns:a16="http://schemas.microsoft.com/office/drawing/2014/main" id="{B2D20BE0-4678-0F33-AD6D-616AB0985923}"/>
                </a:ext>
              </a:extLst>
            </p:cNvPr>
            <p:cNvSpPr/>
            <p:nvPr/>
          </p:nvSpPr>
          <p:spPr>
            <a:xfrm rot="10800000">
              <a:off x="-7912100" y="-787400"/>
              <a:ext cx="16967200" cy="2971800"/>
            </a:xfrm>
            <a:prstGeom prst="arc">
              <a:avLst>
                <a:gd name="adj1" fmla="val 12055527"/>
                <a:gd name="adj2" fmla="val 1627472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7" name="円弧 6">
              <a:extLst>
                <a:ext uri="{FF2B5EF4-FFF2-40B4-BE49-F238E27FC236}">
                  <a16:creationId xmlns:a16="http://schemas.microsoft.com/office/drawing/2014/main" id="{40ED6B96-BCC4-C204-4C7B-3583DA0159EF}"/>
                </a:ext>
              </a:extLst>
            </p:cNvPr>
            <p:cNvSpPr/>
            <p:nvPr/>
          </p:nvSpPr>
          <p:spPr>
            <a:xfrm rot="10800000" flipV="1">
              <a:off x="-7912100" y="2686051"/>
              <a:ext cx="16967200" cy="2971800"/>
            </a:xfrm>
            <a:prstGeom prst="arc">
              <a:avLst>
                <a:gd name="adj1" fmla="val 11929302"/>
                <a:gd name="adj2" fmla="val 1627472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8" name="台形 7">
              <a:extLst>
                <a:ext uri="{FF2B5EF4-FFF2-40B4-BE49-F238E27FC236}">
                  <a16:creationId xmlns:a16="http://schemas.microsoft.com/office/drawing/2014/main" id="{4FF326BB-0AC4-86DD-7AA0-AA84166204DD}"/>
                </a:ext>
              </a:extLst>
            </p:cNvPr>
            <p:cNvSpPr/>
            <p:nvPr/>
          </p:nvSpPr>
          <p:spPr>
            <a:xfrm rot="10800000">
              <a:off x="4049712" y="4667540"/>
              <a:ext cx="393700" cy="698500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9" name="円弧 8">
              <a:extLst>
                <a:ext uri="{FF2B5EF4-FFF2-40B4-BE49-F238E27FC236}">
                  <a16:creationId xmlns:a16="http://schemas.microsoft.com/office/drawing/2014/main" id="{2672F32A-9E42-A7E1-751D-B9BB6FC86E70}"/>
                </a:ext>
              </a:extLst>
            </p:cNvPr>
            <p:cNvSpPr/>
            <p:nvPr/>
          </p:nvSpPr>
          <p:spPr>
            <a:xfrm rot="5400000">
              <a:off x="-6784977" y="2384424"/>
              <a:ext cx="16967200" cy="4946650"/>
            </a:xfrm>
            <a:prstGeom prst="arc">
              <a:avLst>
                <a:gd name="adj1" fmla="val 13156440"/>
                <a:gd name="adj2" fmla="val 1627472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p:sp>
          <p:nvSpPr>
            <p:cNvPr id="10" name="円弧 9">
              <a:extLst>
                <a:ext uri="{FF2B5EF4-FFF2-40B4-BE49-F238E27FC236}">
                  <a16:creationId xmlns:a16="http://schemas.microsoft.com/office/drawing/2014/main" id="{B3AE0A57-82FC-13CA-80B0-6ABDA81DC897}"/>
                </a:ext>
              </a:extLst>
            </p:cNvPr>
            <p:cNvSpPr/>
            <p:nvPr/>
          </p:nvSpPr>
          <p:spPr>
            <a:xfrm rot="16200000" flipH="1">
              <a:off x="-1689099" y="2384424"/>
              <a:ext cx="16967200" cy="4946650"/>
            </a:xfrm>
            <a:prstGeom prst="arc">
              <a:avLst>
                <a:gd name="adj1" fmla="val 13815767"/>
                <a:gd name="adj2" fmla="val 1627472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SE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E9278F56-D4C6-54C3-9805-2713CD760B17}"/>
                    </a:ext>
                  </a:extLst>
                </p:cNvPr>
                <p:cNvSpPr txBox="1"/>
                <p:nvPr/>
              </p:nvSpPr>
              <p:spPr>
                <a:xfrm>
                  <a:off x="1012885" y="3294622"/>
                  <a:ext cx="1549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02</m:t>
                          </m:r>
                        </m:sub>
                      </m:sSub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=85</m:t>
                      </m:r>
                    </m:oMath>
                  </a14:m>
                  <a:r>
                    <a:rPr kumimoji="1" lang="en-US" altLang="ja-SE" dirty="0"/>
                    <a:t> mm</a:t>
                  </a:r>
                  <a:endParaRPr kumimoji="1" lang="ja-SE" altLang="en-US" dirty="0"/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E9278F56-D4C6-54C3-9805-2713CD760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85" y="3294622"/>
                  <a:ext cx="1549400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0345" r="-2439" b="-31034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DD891BA2-63D1-2207-0A19-FC9C9A07DEEC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 flipH="1" flipV="1">
              <a:off x="571500" y="2495550"/>
              <a:ext cx="700087" cy="79907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4EA1B512-5BF9-9BBE-5921-6346FB09DB6F}"/>
                    </a:ext>
                  </a:extLst>
                </p:cNvPr>
                <p:cNvSpPr txBox="1"/>
                <p:nvPr/>
              </p:nvSpPr>
              <p:spPr>
                <a:xfrm>
                  <a:off x="1987672" y="3825791"/>
                  <a:ext cx="20636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=25.393</m:t>
                      </m:r>
                    </m:oMath>
                  </a14:m>
                  <a:r>
                    <a:rPr kumimoji="1" lang="en-US" altLang="ja-SE" dirty="0"/>
                    <a:t> mm</a:t>
                  </a:r>
                  <a:endParaRPr kumimoji="1" lang="ja-SE" altLang="en-US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4EA1B512-5BF9-9BBE-5921-6346FB09D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672" y="3825791"/>
                  <a:ext cx="206362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63A6549-2AAD-93DE-DBDF-35E3EE86B683}"/>
                </a:ext>
              </a:extLst>
            </p:cNvPr>
            <p:cNvCxnSpPr>
              <a:cxnSpLocks/>
            </p:cNvCxnSpPr>
            <p:nvPr/>
          </p:nvCxnSpPr>
          <p:spPr>
            <a:xfrm>
              <a:off x="3228703" y="4199612"/>
              <a:ext cx="838570" cy="54619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B4D9D49B-196D-201A-16C6-3FD7A955E83B}"/>
                </a:ext>
              </a:extLst>
            </p:cNvPr>
            <p:cNvCxnSpPr/>
            <p:nvPr/>
          </p:nvCxnSpPr>
          <p:spPr>
            <a:xfrm>
              <a:off x="4780867" y="2311400"/>
              <a:ext cx="0" cy="254634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4F3EAFA5-CCA2-E66C-183A-F3625EAC7BF4}"/>
                    </a:ext>
                  </a:extLst>
                </p:cNvPr>
                <p:cNvSpPr txBox="1"/>
                <p:nvPr/>
              </p:nvSpPr>
              <p:spPr>
                <a:xfrm rot="5400000">
                  <a:off x="4069650" y="3428800"/>
                  <a:ext cx="20313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=835.069</m:t>
                      </m:r>
                    </m:oMath>
                  </a14:m>
                  <a:r>
                    <a:rPr kumimoji="1" lang="en-US" altLang="ja-SE" dirty="0"/>
                    <a:t> mm</a:t>
                  </a:r>
                  <a:endParaRPr kumimoji="1" lang="ja-SE" altLang="en-US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4F3EAFA5-CCA2-E66C-183A-F3625EAC7B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069650" y="3428800"/>
                  <a:ext cx="203137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6667" r="-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C52C3350-CE0B-36BC-5121-A59ADD93F09D}"/>
                </a:ext>
              </a:extLst>
            </p:cNvPr>
            <p:cNvCxnSpPr>
              <a:cxnSpLocks/>
            </p:cNvCxnSpPr>
            <p:nvPr/>
          </p:nvCxnSpPr>
          <p:spPr>
            <a:xfrm>
              <a:off x="615209" y="1717429"/>
              <a:ext cx="363135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8C2F7386-85FF-E168-4C93-C592C5702902}"/>
                    </a:ext>
                  </a:extLst>
                </p:cNvPr>
                <p:cNvSpPr txBox="1"/>
                <p:nvPr/>
              </p:nvSpPr>
              <p:spPr>
                <a:xfrm>
                  <a:off x="1415196" y="1330515"/>
                  <a:ext cx="20313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=2300</m:t>
                      </m:r>
                    </m:oMath>
                  </a14:m>
                  <a:r>
                    <a:rPr kumimoji="1" lang="en-US" altLang="ja-SE" dirty="0"/>
                    <a:t> mm</a:t>
                  </a:r>
                  <a:endParaRPr kumimoji="1" lang="ja-SE" altLang="en-US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8C2F7386-85FF-E168-4C93-C592C57029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196" y="1330515"/>
                  <a:ext cx="2031377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SE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52F60EF-D802-EFD5-8F47-FBB59A0F586F}"/>
                </a:ext>
              </a:extLst>
            </p:cNvPr>
            <p:cNvSpPr txBox="1"/>
            <p:nvPr/>
          </p:nvSpPr>
          <p:spPr>
            <a:xfrm>
              <a:off x="732427" y="4230287"/>
              <a:ext cx="2647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SE" dirty="0"/>
                <a:t>(Phase Center is inside the horn antenna)</a:t>
              </a:r>
              <a:endParaRPr kumimoji="1" lang="ja-SE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5763B81-F205-DB1E-AD9B-00C2E03D11DD}"/>
                  </a:ext>
                </a:extLst>
              </p:cNvPr>
              <p:cNvSpPr txBox="1"/>
              <p:nvPr/>
            </p:nvSpPr>
            <p:spPr>
              <a:xfrm>
                <a:off x="569315" y="1461164"/>
                <a:ext cx="262398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5763B81-F205-DB1E-AD9B-00C2E03D1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15" y="1461164"/>
                <a:ext cx="2623988" cy="818366"/>
              </a:xfrm>
              <a:prstGeom prst="rect">
                <a:avLst/>
              </a:prstGeom>
              <a:blipFill>
                <a:blip r:embed="rId7"/>
                <a:stretch>
                  <a:fillRect l="-481" r="-48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 descr="undefined">
            <a:extLst>
              <a:ext uri="{FF2B5EF4-FFF2-40B4-BE49-F238E27FC236}">
                <a16:creationId xmlns:a16="http://schemas.microsoft.com/office/drawing/2014/main" id="{6148B863-C54F-FB74-74C1-EE73E1A3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28" y="649111"/>
            <a:ext cx="4303154" cy="202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E1BE2FA-5024-7B33-8AB7-CD4EB71176E4}"/>
                  </a:ext>
                </a:extLst>
              </p:cNvPr>
              <p:cNvSpPr txBox="1"/>
              <p:nvPr/>
            </p:nvSpPr>
            <p:spPr>
              <a:xfrm>
                <a:off x="0" y="685112"/>
                <a:ext cx="6404919" cy="657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kumimoji="1" lang="en-US" altLang="ja-S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SE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SE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altLang="ja-SE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altLang="ja-SE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SE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E1BE2FA-5024-7B33-8AB7-CD4EB7117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5112"/>
                <a:ext cx="6404919" cy="6574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9BC5BED-23D7-3D7A-0476-06079A31299C}"/>
                  </a:ext>
                </a:extLst>
              </p:cNvPr>
              <p:cNvSpPr txBox="1"/>
              <p:nvPr/>
            </p:nvSpPr>
            <p:spPr>
              <a:xfrm>
                <a:off x="3222725" y="1724589"/>
                <a:ext cx="38277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/>
                  <a:t>is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SE" sz="20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SE" sz="2000" dirty="0"/>
                  <a:t>in a power distribution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S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SE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  <m:sup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9BC5BED-23D7-3D7A-0476-06079A312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725" y="1724589"/>
                <a:ext cx="3827722" cy="400110"/>
              </a:xfrm>
              <a:prstGeom prst="rect">
                <a:avLst/>
              </a:prstGeom>
              <a:blipFill>
                <a:blip r:embed="rId10"/>
                <a:stretch>
                  <a:fillRect l="-1650" t="-6061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CF3B5CF-F5EF-86EF-0B64-2F8F2012893C}"/>
              </a:ext>
            </a:extLst>
          </p:cNvPr>
          <p:cNvSpPr txBox="1"/>
          <p:nvPr/>
        </p:nvSpPr>
        <p:spPr>
          <a:xfrm>
            <a:off x="5493473" y="1246207"/>
            <a:ext cx="82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olidFill>
                  <a:srgbClr val="00B0F0"/>
                </a:solidFill>
              </a:rPr>
              <a:t>phase</a:t>
            </a:r>
            <a:endParaRPr kumimoji="1" lang="ja-SE" altLang="en-US" dirty="0">
              <a:solidFill>
                <a:srgbClr val="00B0F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6446C67-5CC0-28C1-D934-FCC0352FB8E7}"/>
              </a:ext>
            </a:extLst>
          </p:cNvPr>
          <p:cNvSpPr txBox="1"/>
          <p:nvPr/>
        </p:nvSpPr>
        <p:spPr>
          <a:xfrm>
            <a:off x="2853707" y="1070218"/>
            <a:ext cx="82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olidFill>
                  <a:srgbClr val="00B0F0"/>
                </a:solidFill>
              </a:rPr>
              <a:t>phase</a:t>
            </a:r>
            <a:endParaRPr kumimoji="1" lang="ja-SE" alt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C602B88-E7D4-2C56-9E8D-D2F4DCA84FA9}"/>
                  </a:ext>
                </a:extLst>
              </p:cNvPr>
              <p:cNvSpPr txBox="1"/>
              <p:nvPr/>
            </p:nvSpPr>
            <p:spPr>
              <a:xfrm>
                <a:off x="237255" y="6464149"/>
                <a:ext cx="45162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sz="2000" dirty="0"/>
                  <a:t> depends on frequency</a:t>
                </a:r>
                <a:endParaRPr kumimoji="1" lang="ja-SE" altLang="en-US" sz="20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C602B88-E7D4-2C56-9E8D-D2F4DCA84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55" y="6464149"/>
                <a:ext cx="4516254" cy="400110"/>
              </a:xfrm>
              <a:prstGeom prst="rect">
                <a:avLst/>
              </a:prstGeom>
              <a:blipFill>
                <a:blip r:embed="rId11"/>
                <a:stretch>
                  <a:fillRect l="-560" t="-3030" r="-1120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289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D9455A-2B5B-BA6F-0CF5-A1BE1311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60"/>
            <a:ext cx="10515600" cy="847578"/>
          </a:xfrm>
        </p:spPr>
        <p:txBody>
          <a:bodyPr/>
          <a:lstStyle/>
          <a:p>
            <a:r>
              <a:rPr kumimoji="1" lang="en-US" altLang="ja-SE" dirty="0"/>
              <a:t>Maxwell equations</a:t>
            </a:r>
            <a:endParaRPr kumimoji="1" lang="ja-SE" altLang="en-US" dirty="0"/>
          </a:p>
        </p:txBody>
      </p: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62E4D3C1-BD04-E450-BAE1-60064DD19810}"/>
              </a:ext>
            </a:extLst>
          </p:cNvPr>
          <p:cNvSpPr/>
          <p:nvPr/>
        </p:nvSpPr>
        <p:spPr>
          <a:xfrm>
            <a:off x="268572" y="1450552"/>
            <a:ext cx="434715" cy="220957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BA37F4A-F451-28B3-BA28-4E6EF0B62B99}"/>
                  </a:ext>
                </a:extLst>
              </p:cNvPr>
              <p:cNvSpPr txBox="1"/>
              <p:nvPr/>
            </p:nvSpPr>
            <p:spPr>
              <a:xfrm>
                <a:off x="760750" y="1519923"/>
                <a:ext cx="26050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BA37F4A-F451-28B3-BA28-4E6EF0B62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50" y="1519923"/>
                <a:ext cx="2605009" cy="369332"/>
              </a:xfrm>
              <a:prstGeom prst="rect">
                <a:avLst/>
              </a:prstGeom>
              <a:blipFill>
                <a:blip r:embed="rId2"/>
                <a:stretch>
                  <a:fillRect l="-2439" r="-3902" b="-30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0E235ED-5F98-7C29-655F-13D17995460B}"/>
                  </a:ext>
                </a:extLst>
              </p:cNvPr>
              <p:cNvSpPr txBox="1"/>
              <p:nvPr/>
            </p:nvSpPr>
            <p:spPr>
              <a:xfrm>
                <a:off x="760750" y="2029804"/>
                <a:ext cx="19252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0E235ED-5F98-7C29-655F-13D179954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50" y="2029804"/>
                <a:ext cx="1925271" cy="369332"/>
              </a:xfrm>
              <a:prstGeom prst="rect">
                <a:avLst/>
              </a:prstGeom>
              <a:blipFill>
                <a:blip r:embed="rId3"/>
                <a:stretch>
                  <a:fillRect l="-3947" r="-3289" b="-322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4E0455-3D72-E76C-A76C-62416E263C50}"/>
                  </a:ext>
                </a:extLst>
              </p:cNvPr>
              <p:cNvSpPr txBox="1"/>
              <p:nvPr/>
            </p:nvSpPr>
            <p:spPr>
              <a:xfrm>
                <a:off x="760750" y="2410093"/>
                <a:ext cx="3045257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8B4E0455-3D72-E76C-A76C-62416E263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50" y="2410093"/>
                <a:ext cx="3045257" cy="703462"/>
              </a:xfrm>
              <a:prstGeom prst="rect">
                <a:avLst/>
              </a:prstGeom>
              <a:blipFill>
                <a:blip r:embed="rId4"/>
                <a:stretch>
                  <a:fillRect l="-2500" t="-3509" r="-3750" b="-140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7D935DC-CA3A-BFB3-0A0E-7AF376BCAC4B}"/>
                  </a:ext>
                </a:extLst>
              </p:cNvPr>
              <p:cNvSpPr txBox="1"/>
              <p:nvPr/>
            </p:nvSpPr>
            <p:spPr>
              <a:xfrm>
                <a:off x="760750" y="3082438"/>
                <a:ext cx="3962431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𝒋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7D935DC-CA3A-BFB3-0A0E-7AF376BCA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50" y="3082438"/>
                <a:ext cx="3962431" cy="703462"/>
              </a:xfrm>
              <a:prstGeom prst="rect">
                <a:avLst/>
              </a:prstGeom>
              <a:blipFill>
                <a:blip r:embed="rId5"/>
                <a:stretch>
                  <a:fillRect l="-1923" t="-3509" r="-2885" b="-140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中かっこ 7">
            <a:extLst>
              <a:ext uri="{FF2B5EF4-FFF2-40B4-BE49-F238E27FC236}">
                <a16:creationId xmlns:a16="http://schemas.microsoft.com/office/drawing/2014/main" id="{979A8F34-AFB5-B400-47FD-B227B5642E7D}"/>
              </a:ext>
            </a:extLst>
          </p:cNvPr>
          <p:cNvSpPr/>
          <p:nvPr/>
        </p:nvSpPr>
        <p:spPr>
          <a:xfrm>
            <a:off x="7586726" y="1450552"/>
            <a:ext cx="434715" cy="22881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E144E2B-14BA-0ED0-F180-77B35723355C}"/>
                  </a:ext>
                </a:extLst>
              </p:cNvPr>
              <p:cNvSpPr txBox="1"/>
              <p:nvPr/>
            </p:nvSpPr>
            <p:spPr>
              <a:xfrm>
                <a:off x="8118391" y="1483541"/>
                <a:ext cx="19044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E144E2B-14BA-0ED0-F180-77B357233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391" y="1483541"/>
                <a:ext cx="1904432" cy="369332"/>
              </a:xfrm>
              <a:prstGeom prst="rect">
                <a:avLst/>
              </a:prstGeom>
              <a:blipFill>
                <a:blip r:embed="rId6"/>
                <a:stretch>
                  <a:fillRect l="-3311" r="-3311" b="-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1B2C17E-9AFE-C09C-00F2-6F68F1A66A5F}"/>
                  </a:ext>
                </a:extLst>
              </p:cNvPr>
              <p:cNvSpPr txBox="1"/>
              <p:nvPr/>
            </p:nvSpPr>
            <p:spPr>
              <a:xfrm>
                <a:off x="8118391" y="1993422"/>
                <a:ext cx="19252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1B2C17E-9AFE-C09C-00F2-6F68F1A66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391" y="1993422"/>
                <a:ext cx="1925271" cy="369332"/>
              </a:xfrm>
              <a:prstGeom prst="rect">
                <a:avLst/>
              </a:prstGeom>
              <a:blipFill>
                <a:blip r:embed="rId7"/>
                <a:stretch>
                  <a:fillRect l="-3268" r="-2614" b="-322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97DF8C7-33CF-CA1E-3D9A-3B61D53B5828}"/>
                  </a:ext>
                </a:extLst>
              </p:cNvPr>
              <p:cNvSpPr txBox="1"/>
              <p:nvPr/>
            </p:nvSpPr>
            <p:spPr>
              <a:xfrm>
                <a:off x="8118391" y="2373711"/>
                <a:ext cx="3045257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97DF8C7-33CF-CA1E-3D9A-3B61D53B5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391" y="2373711"/>
                <a:ext cx="3045257" cy="703462"/>
              </a:xfrm>
              <a:prstGeom prst="rect">
                <a:avLst/>
              </a:prstGeom>
              <a:blipFill>
                <a:blip r:embed="rId8"/>
                <a:stretch>
                  <a:fillRect l="-2500" t="-3509" r="-3750" b="-140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EEDEC8F-DADB-D82E-A8B2-7788F250568E}"/>
                  </a:ext>
                </a:extLst>
              </p:cNvPr>
              <p:cNvSpPr txBox="1"/>
              <p:nvPr/>
            </p:nvSpPr>
            <p:spPr>
              <a:xfrm>
                <a:off x="8118391" y="3077173"/>
                <a:ext cx="3142207" cy="703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EEDEC8F-DADB-D82E-A8B2-7788F250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391" y="3077173"/>
                <a:ext cx="3142207" cy="703654"/>
              </a:xfrm>
              <a:prstGeom prst="rect">
                <a:avLst/>
              </a:prstGeom>
              <a:blipFill>
                <a:blip r:embed="rId9"/>
                <a:stretch>
                  <a:fillRect l="-2016" t="-3571" r="-3226" b="-1607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A4049DE-9595-A720-FD25-FEAB05310664}"/>
              </a:ext>
            </a:extLst>
          </p:cNvPr>
          <p:cNvCxnSpPr/>
          <p:nvPr/>
        </p:nvCxnSpPr>
        <p:spPr>
          <a:xfrm>
            <a:off x="4878048" y="2594609"/>
            <a:ext cx="2510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2E2E45D-3CCB-4EA0-801B-CB10FA371777}"/>
              </a:ext>
            </a:extLst>
          </p:cNvPr>
          <p:cNvSpPr txBox="1"/>
          <p:nvPr/>
        </p:nvSpPr>
        <p:spPr>
          <a:xfrm>
            <a:off x="8381400" y="779887"/>
            <a:ext cx="164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u="sng" dirty="0"/>
              <a:t>In vacuum</a:t>
            </a:r>
            <a:endParaRPr kumimoji="1" lang="ja-SE" altLang="en-US" sz="2400" u="sng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0CEC66-7A94-1D22-7C65-64BBDA6B6E04}"/>
              </a:ext>
            </a:extLst>
          </p:cNvPr>
          <p:cNvSpPr txBox="1"/>
          <p:nvPr/>
        </p:nvSpPr>
        <p:spPr>
          <a:xfrm>
            <a:off x="1348465" y="849362"/>
            <a:ext cx="164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u="sng" dirty="0"/>
              <a:t>In material</a:t>
            </a:r>
            <a:endParaRPr kumimoji="1" lang="ja-SE" altLang="en-US" sz="24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C6AE26D-F212-D141-5E50-B89AEF67DFC4}"/>
                  </a:ext>
                </a:extLst>
              </p:cNvPr>
              <p:cNvSpPr txBox="1"/>
              <p:nvPr/>
            </p:nvSpPr>
            <p:spPr>
              <a:xfrm>
                <a:off x="1886200" y="4114117"/>
                <a:ext cx="8801256" cy="762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C6AE26D-F212-D141-5E50-B89AEF67D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200" y="4114117"/>
                <a:ext cx="8801256" cy="762260"/>
              </a:xfrm>
              <a:prstGeom prst="rect">
                <a:avLst/>
              </a:prstGeom>
              <a:blipFill>
                <a:blip r:embed="rId10"/>
                <a:stretch>
                  <a:fillRect l="-432" r="-865" b="-1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1E7F6C7-274C-A0F4-1D80-3E737CCED1E3}"/>
                  </a:ext>
                </a:extLst>
              </p:cNvPr>
              <p:cNvSpPr txBox="1"/>
              <p:nvPr/>
            </p:nvSpPr>
            <p:spPr>
              <a:xfrm>
                <a:off x="2516474" y="4864918"/>
                <a:ext cx="3067362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SE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S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1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SE" altLang="en-US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1E7F6C7-274C-A0F4-1D80-3E737CCE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74" y="4864918"/>
                <a:ext cx="3067362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070D9F2-2315-B1F6-87DD-E03C2F58CF65}"/>
              </a:ext>
            </a:extLst>
          </p:cNvPr>
          <p:cNvCxnSpPr/>
          <p:nvPr/>
        </p:nvCxnSpPr>
        <p:spPr>
          <a:xfrm flipV="1">
            <a:off x="3164241" y="4851328"/>
            <a:ext cx="921895" cy="461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59A23CC-0A26-7EC2-D34E-4BED2C9D37A6}"/>
                  </a:ext>
                </a:extLst>
              </p:cNvPr>
              <p:cNvSpPr txBox="1"/>
              <p:nvPr/>
            </p:nvSpPr>
            <p:spPr>
              <a:xfrm>
                <a:off x="4297309" y="5637972"/>
                <a:ext cx="3733330" cy="7412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59A23CC-0A26-7EC2-D34E-4BED2C9D3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309" y="5637972"/>
                <a:ext cx="3733330" cy="741293"/>
              </a:xfrm>
              <a:prstGeom prst="rect">
                <a:avLst/>
              </a:prstGeom>
              <a:blipFill>
                <a:blip r:embed="rId12"/>
                <a:stretch>
                  <a:fillRect l="-1014" r="-1351" b="-13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BED97C0-FE6E-AAA6-7D1E-28571384EBD6}"/>
              </a:ext>
            </a:extLst>
          </p:cNvPr>
          <p:cNvCxnSpPr/>
          <p:nvPr/>
        </p:nvCxnSpPr>
        <p:spPr>
          <a:xfrm>
            <a:off x="2039066" y="4796853"/>
            <a:ext cx="19016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279ACE9-29D4-104E-11DA-3F99712A5E34}"/>
              </a:ext>
            </a:extLst>
          </p:cNvPr>
          <p:cNvCxnSpPr/>
          <p:nvPr/>
        </p:nvCxnSpPr>
        <p:spPr>
          <a:xfrm>
            <a:off x="3080892" y="6010768"/>
            <a:ext cx="10640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155B8E-4A35-4D3E-B01C-3D8C8EC3CDD3}"/>
              </a:ext>
            </a:extLst>
          </p:cNvPr>
          <p:cNvSpPr txBox="1"/>
          <p:nvPr/>
        </p:nvSpPr>
        <p:spPr>
          <a:xfrm>
            <a:off x="3828974" y="1668207"/>
            <a:ext cx="164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 Part 2</a:t>
            </a:r>
          </a:p>
        </p:txBody>
      </p:sp>
    </p:spTree>
    <p:extLst>
      <p:ext uri="{BB962C8B-B14F-4D97-AF65-F5344CB8AC3E}">
        <p14:creationId xmlns:p14="http://schemas.microsoft.com/office/powerpoint/2010/main" val="384072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D70385-C796-1B6F-6068-C8FF941D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568"/>
            <a:ext cx="10515600" cy="694553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Mechanical distance between FM and antenna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418F96B-FC5F-28EF-BC68-011C3C3A7B4F}"/>
                  </a:ext>
                </a:extLst>
              </p:cNvPr>
              <p:cNvSpPr txBox="1"/>
              <p:nvPr/>
            </p:nvSpPr>
            <p:spPr>
              <a:xfrm>
                <a:off x="88518" y="5273234"/>
                <a:ext cx="120149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The optical distance between the beam waist in horn antenna and the center of the FM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) is NOT the same as the mechanical distance to the horn antenna’s opening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The distance between the beam waist position at each frequency is corrected to the distance relative to the horn antenna’s opening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418F96B-FC5F-28EF-BC68-011C3C3A7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8" y="5273234"/>
                <a:ext cx="12014963" cy="1569660"/>
              </a:xfrm>
              <a:prstGeom prst="rect">
                <a:avLst/>
              </a:prstGeom>
              <a:blipFill>
                <a:blip r:embed="rId2"/>
                <a:stretch>
                  <a:fillRect l="-740" t="-3200" b="-8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965CA9FE-150C-74D9-2A4A-AB71983F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653" y="807135"/>
            <a:ext cx="3923821" cy="44891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7FE2DA-6C8D-9946-8E68-158B10CCC7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31" r="28611"/>
          <a:stretch/>
        </p:blipFill>
        <p:spPr>
          <a:xfrm>
            <a:off x="3050740" y="1030318"/>
            <a:ext cx="2188584" cy="4111751"/>
          </a:xfrm>
          <a:prstGeom prst="rect">
            <a:avLst/>
          </a:prstGeom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670D4188-5779-EA1A-7F5F-567D56F3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11413" r="13810" b="16657"/>
          <a:stretch/>
        </p:blipFill>
        <p:spPr bwMode="auto">
          <a:xfrm rot="5400000">
            <a:off x="-146959" y="2058445"/>
            <a:ext cx="3928815" cy="205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BDAA0B-0F4B-E6FB-66FB-15CDA7CF16AA}"/>
              </a:ext>
            </a:extLst>
          </p:cNvPr>
          <p:cNvSpPr txBox="1"/>
          <p:nvPr/>
        </p:nvSpPr>
        <p:spPr>
          <a:xfrm>
            <a:off x="2910202" y="607189"/>
            <a:ext cx="2469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Quasi-2D simulation</a:t>
            </a:r>
            <a:endParaRPr kumimoji="1" lang="ja-SE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EA443B-E117-3B2E-88E6-9295004C4E3E}"/>
              </a:ext>
            </a:extLst>
          </p:cNvPr>
          <p:cNvSpPr txBox="1"/>
          <p:nvPr/>
        </p:nvSpPr>
        <p:spPr>
          <a:xfrm>
            <a:off x="995241" y="640798"/>
            <a:ext cx="189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Cf. from wiki</a:t>
            </a:r>
            <a:endParaRPr kumimoji="1" lang="ja-SE" altLang="en-US" sz="200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385FBC8-A7B1-43E7-D5F1-31C70D436E3B}"/>
              </a:ext>
            </a:extLst>
          </p:cNvPr>
          <p:cNvCxnSpPr>
            <a:cxnSpLocks/>
          </p:cNvCxnSpPr>
          <p:nvPr/>
        </p:nvCxnSpPr>
        <p:spPr>
          <a:xfrm>
            <a:off x="5023104" y="1779465"/>
            <a:ext cx="0" cy="311657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46F2DF0-E66A-6255-FA63-2170D34827F8}"/>
              </a:ext>
            </a:extLst>
          </p:cNvPr>
          <p:cNvSpPr txBox="1"/>
          <p:nvPr/>
        </p:nvSpPr>
        <p:spPr>
          <a:xfrm>
            <a:off x="4475413" y="4465055"/>
            <a:ext cx="71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b="1" dirty="0">
                <a:solidFill>
                  <a:schemeClr val="bg1"/>
                </a:solidFill>
              </a:rPr>
              <a:t>–PC</a:t>
            </a:r>
            <a:endParaRPr kumimoji="1" lang="ja-SE" alt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2E7A8DFC-6D80-DC67-F004-C2C77AC01360}"/>
              </a:ext>
            </a:extLst>
          </p:cNvPr>
          <p:cNvGraphicFramePr>
            <a:graphicFrameLocks noGrp="1"/>
          </p:cNvGraphicFramePr>
          <p:nvPr/>
        </p:nvGraphicFramePr>
        <p:xfrm>
          <a:off x="5545727" y="1137945"/>
          <a:ext cx="2275523" cy="3962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2193">
                  <a:extLst>
                    <a:ext uri="{9D8B030D-6E8A-4147-A177-3AD203B41FA5}">
                      <a16:colId xmlns:a16="http://schemas.microsoft.com/office/drawing/2014/main" val="1545335307"/>
                    </a:ext>
                  </a:extLst>
                </a:gridCol>
                <a:gridCol w="1243330">
                  <a:extLst>
                    <a:ext uri="{9D8B030D-6E8A-4147-A177-3AD203B41FA5}">
                      <a16:colId xmlns:a16="http://schemas.microsoft.com/office/drawing/2014/main" val="3312325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f [GHz]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PC [mm]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485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18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-129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43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19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-136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976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20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-143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8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21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-151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088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22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-159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35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23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-165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701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24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-171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12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25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-177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86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26</a:t>
                      </a:r>
                      <a:endParaRPr lang="ja-SE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SE" sz="2000" dirty="0"/>
                        <a:t>-183</a:t>
                      </a:r>
                      <a:endParaRPr lang="ja-SE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992391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743014-DAAD-E708-725A-B399CCA0BE28}"/>
              </a:ext>
            </a:extLst>
          </p:cNvPr>
          <p:cNvSpPr txBox="1"/>
          <p:nvPr/>
        </p:nvSpPr>
        <p:spPr>
          <a:xfrm>
            <a:off x="5272176" y="630208"/>
            <a:ext cx="323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Phase Center = beam waist</a:t>
            </a:r>
            <a:endParaRPr kumimoji="1" lang="ja-SE" altLang="en-US" sz="2000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B55AD4F-56ED-E331-5EA9-068B21AC000B}"/>
              </a:ext>
            </a:extLst>
          </p:cNvPr>
          <p:cNvCxnSpPr>
            <a:cxnSpLocks/>
          </p:cNvCxnSpPr>
          <p:nvPr/>
        </p:nvCxnSpPr>
        <p:spPr>
          <a:xfrm flipH="1">
            <a:off x="995241" y="3178153"/>
            <a:ext cx="43604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9675F96-8061-39D2-1395-1F4C05736517}"/>
              </a:ext>
            </a:extLst>
          </p:cNvPr>
          <p:cNvCxnSpPr>
            <a:cxnSpLocks/>
          </p:cNvCxnSpPr>
          <p:nvPr/>
        </p:nvCxnSpPr>
        <p:spPr>
          <a:xfrm flipH="1">
            <a:off x="3411458" y="4834387"/>
            <a:ext cx="43604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51ADBE4-F836-6A6E-8319-38A3CE028987}"/>
              </a:ext>
            </a:extLst>
          </p:cNvPr>
          <p:cNvSpPr txBox="1"/>
          <p:nvPr/>
        </p:nvSpPr>
        <p:spPr>
          <a:xfrm>
            <a:off x="3294376" y="4349703"/>
            <a:ext cx="683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>
                <a:solidFill>
                  <a:schemeClr val="bg1"/>
                </a:solidFill>
              </a:rPr>
              <a:t>?</a:t>
            </a:r>
            <a:endParaRPr kumimoji="1" lang="ja-SE" alt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CAEF29-CDDF-425D-3726-D26C72999040}"/>
              </a:ext>
            </a:extLst>
          </p:cNvPr>
          <p:cNvSpPr txBox="1"/>
          <p:nvPr/>
        </p:nvSpPr>
        <p:spPr>
          <a:xfrm>
            <a:off x="88518" y="3357325"/>
            <a:ext cx="134276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SE" sz="1800" dirty="0">
                <a:solidFill>
                  <a:srgbClr val="FF0000"/>
                </a:solidFill>
              </a:rPr>
              <a:t>Flat wavefront of isophase surface </a:t>
            </a:r>
            <a:endParaRPr kumimoji="1" lang="ja-SE" altLang="en-US" sz="1800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311A46D-C805-0281-AA34-18957B93EA5C}"/>
              </a:ext>
            </a:extLst>
          </p:cNvPr>
          <p:cNvCxnSpPr>
            <a:cxnSpLocks/>
          </p:cNvCxnSpPr>
          <p:nvPr/>
        </p:nvCxnSpPr>
        <p:spPr>
          <a:xfrm flipH="1" flipV="1">
            <a:off x="10743020" y="4557585"/>
            <a:ext cx="205066" cy="7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9B12377-833C-E8CF-9F01-C2A21D282527}"/>
              </a:ext>
            </a:extLst>
          </p:cNvPr>
          <p:cNvSpPr txBox="1"/>
          <p:nvPr/>
        </p:nvSpPr>
        <p:spPr>
          <a:xfrm>
            <a:off x="10435765" y="4884895"/>
            <a:ext cx="5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olidFill>
                  <a:srgbClr val="FF0000"/>
                </a:solidFill>
              </a:rPr>
              <a:t>PC</a:t>
            </a:r>
            <a:endParaRPr kumimoji="1" lang="ja-SE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72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BFCF4A-F96A-D5E6-1926-FEB34D31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33" y="59281"/>
            <a:ext cx="9820068" cy="755154"/>
          </a:xfrm>
        </p:spPr>
        <p:txBody>
          <a:bodyPr>
            <a:normAutofit/>
          </a:bodyPr>
          <a:lstStyle/>
          <a:p>
            <a:r>
              <a:rPr kumimoji="1" lang="en-US" altLang="ja-SE" sz="3600" dirty="0"/>
              <a:t>Frequency dependence: three scenarios from Jacob</a:t>
            </a:r>
            <a:endParaRPr kumimoji="1" lang="ja-SE" altLang="en-US" sz="36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CB0B9F0-376B-0F65-D659-6103642A5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6" y="2146434"/>
            <a:ext cx="2874216" cy="28088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EF11CA1-8A71-6FD8-5443-71A0F8B1B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02" y="2098604"/>
            <a:ext cx="3021229" cy="28746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3F913C4-04E1-675B-3042-CE27888B0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841" y="2045931"/>
            <a:ext cx="3052160" cy="29273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105CF51-2004-935F-6D5A-2179DB5A4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251" y="2039581"/>
            <a:ext cx="3124749" cy="300986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39B874-2FAE-26B7-EC52-2E51D37F70D9}"/>
              </a:ext>
            </a:extLst>
          </p:cNvPr>
          <p:cNvSpPr txBox="1"/>
          <p:nvPr/>
        </p:nvSpPr>
        <p:spPr>
          <a:xfrm>
            <a:off x="1629200" y="1574481"/>
            <a:ext cx="287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u="sng" dirty="0"/>
              <a:t>Antenna-FM side</a:t>
            </a:r>
            <a:endParaRPr kumimoji="1" lang="ja-SE" altLang="en-US" sz="2800" u="sng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2D2AE4-1527-45B1-86E9-8A41A9667AF4}"/>
              </a:ext>
            </a:extLst>
          </p:cNvPr>
          <p:cNvSpPr txBox="1"/>
          <p:nvPr/>
        </p:nvSpPr>
        <p:spPr>
          <a:xfrm>
            <a:off x="7872798" y="1576886"/>
            <a:ext cx="287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u="sng" dirty="0"/>
              <a:t>Booster-FM side</a:t>
            </a:r>
            <a:endParaRPr kumimoji="1" lang="ja-SE" altLang="en-US" sz="28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E36407-150B-C0A4-76F9-C4CD211FD064}"/>
                  </a:ext>
                </a:extLst>
              </p:cNvPr>
              <p:cNvSpPr txBox="1"/>
              <p:nvPr/>
            </p:nvSpPr>
            <p:spPr>
              <a:xfrm>
                <a:off x="1051133" y="5048807"/>
                <a:ext cx="99203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b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Strategy 1: no control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</m:oMath>
                </a14:m>
                <a:r>
                  <a:rPr kumimoji="1" lang="en-US" altLang="ja-SE" sz="24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 for different frequency</a:t>
                </a:r>
              </a:p>
              <a:p>
                <a:r>
                  <a:rPr kumimoji="1" lang="en-US" altLang="ja-SE" sz="2400" b="0" dirty="0">
                    <a:solidFill>
                      <a:srgbClr val="FFC000"/>
                    </a:solidFill>
                  </a:rPr>
                  <a:t>Strategy 2: Control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</m:oMath>
                </a14:m>
                <a:r>
                  <a:rPr kumimoji="1" lang="en-US" altLang="ja-SE" sz="2400" dirty="0">
                    <a:solidFill>
                      <a:srgbClr val="FFC000"/>
                    </a:solidFill>
                  </a:rPr>
                  <a:t> to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ja-SE" sz="2400" dirty="0">
                    <a:solidFill>
                      <a:srgbClr val="FFC000"/>
                    </a:solidFill>
                  </a:rPr>
                  <a:t> (beam waist in booster) constant</a:t>
                </a:r>
              </a:p>
              <a:p>
                <a:r>
                  <a:rPr kumimoji="1" lang="en-US" altLang="ja-SE" sz="2400" b="0" dirty="0">
                    <a:solidFill>
                      <a:srgbClr val="00B050"/>
                    </a:solidFill>
                  </a:rPr>
                  <a:t>Strategy 3: Control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𝑚𝑒𝑠h</m:t>
                        </m:r>
                      </m:sub>
                    </m:sSub>
                  </m:oMath>
                </a14:m>
                <a:r>
                  <a:rPr kumimoji="1" lang="en-US" altLang="ja-SE" sz="2400" dirty="0">
                    <a:solidFill>
                      <a:srgbClr val="00B050"/>
                    </a:solidFill>
                  </a:rPr>
                  <a:t> to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</m:oMath>
                </a14:m>
                <a:r>
                  <a:rPr kumimoji="1" lang="en-US" altLang="ja-SE" sz="2400" dirty="0">
                    <a:solidFill>
                      <a:srgbClr val="00B050"/>
                    </a:solidFill>
                  </a:rPr>
                  <a:t> (waist size in booster) constant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E36407-150B-C0A4-76F9-C4CD211FD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33" y="5048807"/>
                <a:ext cx="9920358" cy="1200329"/>
              </a:xfrm>
              <a:prstGeom prst="rect">
                <a:avLst/>
              </a:prstGeom>
              <a:blipFill>
                <a:blip r:embed="rId6"/>
                <a:stretch>
                  <a:fillRect l="-894" t="-4167" b="-1145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CA9006-F064-F23D-FED6-84278A616F72}"/>
              </a:ext>
            </a:extLst>
          </p:cNvPr>
          <p:cNvSpPr txBox="1"/>
          <p:nvPr/>
        </p:nvSpPr>
        <p:spPr>
          <a:xfrm>
            <a:off x="1051133" y="6370990"/>
            <a:ext cx="980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ym typeface="Wingdings" pitchFamily="2" charset="2"/>
              </a:rPr>
              <a:t> Each scenario gives Gaussian beam of different beam size everywhere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A4FA5C3-30CC-E032-D9B5-73CE4DDAFD38}"/>
                  </a:ext>
                </a:extLst>
              </p:cNvPr>
              <p:cNvSpPr txBox="1"/>
              <p:nvPr/>
            </p:nvSpPr>
            <p:spPr>
              <a:xfrm>
                <a:off x="287733" y="766184"/>
                <a:ext cx="114525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 is fixed at a given frequency,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 is tunable,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SE" sz="2400" dirty="0"/>
                  <a:t> are the control target</a:t>
                </a:r>
              </a:p>
              <a:p>
                <a:pPr lvl="1"/>
                <a:r>
                  <a:rPr kumimoji="1" lang="en-US" altLang="ja-SE" sz="2400" dirty="0">
                    <a:sym typeface="Wingdings" pitchFamily="2" charset="2"/>
                  </a:rPr>
                  <a:t> Solution is not unique  multiple optimization strategies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A4FA5C3-30CC-E032-D9B5-73CE4DDAF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33" y="766184"/>
                <a:ext cx="11452596" cy="830997"/>
              </a:xfrm>
              <a:prstGeom prst="rect">
                <a:avLst/>
              </a:prstGeom>
              <a:blipFill>
                <a:blip r:embed="rId7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462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8C9520C-E12C-F47B-770E-C4DD68BFC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0" y="650269"/>
            <a:ext cx="12041659" cy="60208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381BC4A-4C10-9970-438B-4B6FBF92EA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75866" y="0"/>
                <a:ext cx="10823406" cy="747584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SE" dirty="0"/>
                  <a:t> power envelope of the MADMAX Gaussian beam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381BC4A-4C10-9970-438B-4B6FBF92E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5866" y="0"/>
                <a:ext cx="10823406" cy="747584"/>
              </a:xfrm>
              <a:blipFill>
                <a:blip r:embed="rId3"/>
                <a:stretch>
                  <a:fillRect l="-703" t="-16667" r="-1405" b="-25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46E9F4-E4BD-76D0-E571-687B23F92016}"/>
                  </a:ext>
                </a:extLst>
              </p:cNvPr>
              <p:cNvSpPr txBox="1"/>
              <p:nvPr/>
            </p:nvSpPr>
            <p:spPr>
              <a:xfrm>
                <a:off x="772120" y="806193"/>
                <a:ext cx="2132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kumimoji="1" lang="en-US" altLang="ja-SE" b="0" i="0" smtClean="0">
                        <a:latin typeface="Cambria Math" panose="02040503050406030204" pitchFamily="18" charset="0"/>
                      </a:rPr>
                      <m:t>=−688</m:t>
                    </m:r>
                  </m:oMath>
                </a14:m>
                <a:r>
                  <a:rPr kumimoji="1" lang="en-US" altLang="ja-SE" dirty="0"/>
                  <a:t> fixed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46E9F4-E4BD-76D0-E571-687B23F92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20" y="806193"/>
                <a:ext cx="2132016" cy="369332"/>
              </a:xfrm>
              <a:prstGeom prst="rect">
                <a:avLst/>
              </a:prstGeom>
              <a:blipFill>
                <a:blip r:embed="rId4"/>
                <a:stretch>
                  <a:fillRect t="-6667" r="-2367" b="-2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F196E7C-0EFC-267C-F71C-51A4D5AA0667}"/>
              </a:ext>
            </a:extLst>
          </p:cNvPr>
          <p:cNvCxnSpPr>
            <a:cxnSpLocks/>
          </p:cNvCxnSpPr>
          <p:nvPr/>
        </p:nvCxnSpPr>
        <p:spPr>
          <a:xfrm>
            <a:off x="1647567" y="1219200"/>
            <a:ext cx="0" cy="822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26B4EE9-FAE7-E161-B7D3-1E577D2693EE}"/>
                  </a:ext>
                </a:extLst>
              </p:cNvPr>
              <p:cNvSpPr txBox="1"/>
              <p:nvPr/>
            </p:nvSpPr>
            <p:spPr>
              <a:xfrm>
                <a:off x="9439100" y="4640433"/>
                <a:ext cx="1808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kumimoji="1" lang="en-US" altLang="ja-SE" b="0" i="0" smtClean="0">
                        <a:latin typeface="Cambria Math" panose="02040503050406030204" pitchFamily="18" charset="0"/>
                      </a:rPr>
                      <m:t>=85</m:t>
                    </m:r>
                  </m:oMath>
                </a14:m>
                <a:r>
                  <a:rPr kumimoji="1" lang="en-US" altLang="ja-SE" dirty="0"/>
                  <a:t> fixed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26B4EE9-FAE7-E161-B7D3-1E577D26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100" y="4640433"/>
                <a:ext cx="1808009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A9A2459-54D4-237C-07BA-5CFCB1C5BBDE}"/>
              </a:ext>
            </a:extLst>
          </p:cNvPr>
          <p:cNvCxnSpPr>
            <a:cxnSpLocks/>
          </p:cNvCxnSpPr>
          <p:nvPr/>
        </p:nvCxnSpPr>
        <p:spPr>
          <a:xfrm>
            <a:off x="10615808" y="5009765"/>
            <a:ext cx="428862" cy="596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8914D8B-DDBB-DF7E-9BC9-DA9160FB8B44}"/>
                  </a:ext>
                </a:extLst>
              </p:cNvPr>
              <p:cNvSpPr txBox="1"/>
              <p:nvPr/>
            </p:nvSpPr>
            <p:spPr>
              <a:xfrm>
                <a:off x="9293183" y="2650609"/>
                <a:ext cx="18080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ja-SE" b="0" i="0" smtClean="0">
                        <a:latin typeface="Cambria Math" panose="02040503050406030204" pitchFamily="18" charset="0"/>
                      </a:rPr>
                      <m:t>=2300</m:t>
                    </m:r>
                  </m:oMath>
                </a14:m>
                <a:r>
                  <a:rPr kumimoji="1" lang="en-US" altLang="ja-SE" dirty="0"/>
                  <a:t> fixed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8914D8B-DDBB-DF7E-9BC9-DA9160FB8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183" y="2650609"/>
                <a:ext cx="1808009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B4DD04B-C804-5A6A-8C8B-FD390A4D69EA}"/>
              </a:ext>
            </a:extLst>
          </p:cNvPr>
          <p:cNvCxnSpPr>
            <a:cxnSpLocks/>
          </p:cNvCxnSpPr>
          <p:nvPr/>
        </p:nvCxnSpPr>
        <p:spPr>
          <a:xfrm>
            <a:off x="10762291" y="3019941"/>
            <a:ext cx="408503" cy="449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8FDDA6A-E0CA-CECD-26A9-840FD2893391}"/>
              </a:ext>
            </a:extLst>
          </p:cNvPr>
          <p:cNvCxnSpPr>
            <a:cxnSpLocks/>
          </p:cNvCxnSpPr>
          <p:nvPr/>
        </p:nvCxnSpPr>
        <p:spPr>
          <a:xfrm>
            <a:off x="3806456" y="846618"/>
            <a:ext cx="0" cy="55541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97AE44-E719-2D3A-8E47-BAD608F753A8}"/>
              </a:ext>
            </a:extLst>
          </p:cNvPr>
          <p:cNvSpPr txBox="1"/>
          <p:nvPr/>
        </p:nvSpPr>
        <p:spPr>
          <a:xfrm>
            <a:off x="3835970" y="584757"/>
            <a:ext cx="74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FM</a:t>
            </a:r>
            <a:endParaRPr kumimoji="1" lang="ja-SE" altLang="en-US" sz="2400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A3FF1F6-6275-120E-0C2B-14AF0FD2286F}"/>
              </a:ext>
            </a:extLst>
          </p:cNvPr>
          <p:cNvCxnSpPr>
            <a:cxnSpLocks/>
          </p:cNvCxnSpPr>
          <p:nvPr/>
        </p:nvCxnSpPr>
        <p:spPr>
          <a:xfrm>
            <a:off x="11164531" y="883593"/>
            <a:ext cx="0" cy="55541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6BEBFA6-EB07-E93C-345B-014722A14778}"/>
              </a:ext>
            </a:extLst>
          </p:cNvPr>
          <p:cNvCxnSpPr>
            <a:cxnSpLocks/>
          </p:cNvCxnSpPr>
          <p:nvPr/>
        </p:nvCxnSpPr>
        <p:spPr>
          <a:xfrm>
            <a:off x="1052231" y="2254826"/>
            <a:ext cx="40302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84BF397F-7713-A167-52A0-D03AD20A4B81}"/>
                  </a:ext>
                </a:extLst>
              </p:cNvPr>
              <p:cNvSpPr txBox="1"/>
              <p:nvPr/>
            </p:nvSpPr>
            <p:spPr>
              <a:xfrm>
                <a:off x="1518591" y="2017841"/>
                <a:ext cx="1196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SE" dirty="0"/>
                  <a:t> moves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84BF397F-7713-A167-52A0-D03AD20A4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591" y="2017841"/>
                <a:ext cx="1196661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8A675BA-ECEC-2F69-DF89-08D974C6B4E0}"/>
              </a:ext>
            </a:extLst>
          </p:cNvPr>
          <p:cNvCxnSpPr>
            <a:cxnSpLocks/>
          </p:cNvCxnSpPr>
          <p:nvPr/>
        </p:nvCxnSpPr>
        <p:spPr>
          <a:xfrm>
            <a:off x="1035847" y="4292393"/>
            <a:ext cx="291913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7F5971C-145A-0E3D-8853-DD50BBD0A578}"/>
                  </a:ext>
                </a:extLst>
              </p:cNvPr>
              <p:cNvSpPr txBox="1"/>
              <p:nvPr/>
            </p:nvSpPr>
            <p:spPr>
              <a:xfrm>
                <a:off x="712873" y="3468959"/>
                <a:ext cx="1196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SE" dirty="0"/>
                  <a:t> slightly moves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7F5971C-145A-0E3D-8853-DD50BBD0A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73" y="3468959"/>
                <a:ext cx="1196661" cy="646331"/>
              </a:xfrm>
              <a:prstGeom prst="rect">
                <a:avLst/>
              </a:prstGeom>
              <a:blipFill>
                <a:blip r:embed="rId8"/>
                <a:stretch>
                  <a:fillRect l="-4211" t="-3922" r="-5263" b="-1568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0F46600-8A2B-CBF3-AC18-FFE04C42DC28}"/>
              </a:ext>
            </a:extLst>
          </p:cNvPr>
          <p:cNvCxnSpPr>
            <a:cxnSpLocks/>
          </p:cNvCxnSpPr>
          <p:nvPr/>
        </p:nvCxnSpPr>
        <p:spPr>
          <a:xfrm>
            <a:off x="1035847" y="6304418"/>
            <a:ext cx="49145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38032094-D537-B2AB-46C8-EC2F6199743F}"/>
                  </a:ext>
                </a:extLst>
              </p:cNvPr>
              <p:cNvSpPr txBox="1"/>
              <p:nvPr/>
            </p:nvSpPr>
            <p:spPr>
              <a:xfrm>
                <a:off x="1647158" y="6068443"/>
                <a:ext cx="1196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ja-SE" dirty="0"/>
                  <a:t> moves</a:t>
                </a:r>
                <a:endParaRPr kumimoji="1" lang="ja-SE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38032094-D537-B2AB-46C8-EC2F61997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58" y="6068443"/>
                <a:ext cx="1196661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F2803D2-75EE-16F3-257D-7EC10C2871E4}"/>
              </a:ext>
            </a:extLst>
          </p:cNvPr>
          <p:cNvSpPr txBox="1"/>
          <p:nvPr/>
        </p:nvSpPr>
        <p:spPr>
          <a:xfrm>
            <a:off x="9654097" y="610860"/>
            <a:ext cx="162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Flat mirror</a:t>
            </a:r>
            <a:endParaRPr kumimoji="1" lang="ja-SE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1C5BA43-43DF-2D51-9677-AB60D90FD5E0}"/>
              </a:ext>
            </a:extLst>
          </p:cNvPr>
          <p:cNvSpPr txBox="1"/>
          <p:nvPr/>
        </p:nvSpPr>
        <p:spPr>
          <a:xfrm>
            <a:off x="7381455" y="849868"/>
            <a:ext cx="1077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18 GHz</a:t>
            </a:r>
            <a:endParaRPr kumimoji="1" lang="ja-SE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64F3750-3939-CF7B-2E51-380A07A9E285}"/>
              </a:ext>
            </a:extLst>
          </p:cNvPr>
          <p:cNvSpPr txBox="1"/>
          <p:nvPr/>
        </p:nvSpPr>
        <p:spPr>
          <a:xfrm>
            <a:off x="7197661" y="1729743"/>
            <a:ext cx="92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26 GHz</a:t>
            </a:r>
            <a:endParaRPr kumimoji="1" lang="ja-SE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367CAB55-C2DE-9BD3-B189-263A0B9777E8}"/>
              </a:ext>
            </a:extLst>
          </p:cNvPr>
          <p:cNvCxnSpPr/>
          <p:nvPr/>
        </p:nvCxnSpPr>
        <p:spPr>
          <a:xfrm flipH="1">
            <a:off x="7660395" y="1219200"/>
            <a:ext cx="156575" cy="5219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065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425AA8-80EB-45C5-E4FF-3D92AECB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90"/>
            <a:ext cx="10515600" cy="975360"/>
          </a:xfrm>
        </p:spPr>
        <p:txBody>
          <a:bodyPr/>
          <a:lstStyle/>
          <a:p>
            <a:r>
              <a:rPr lang="en-GB" dirty="0"/>
              <a:t>2D simulation in COMSOL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9F4213-8DB5-41F8-A6CF-4D512D61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083945"/>
            <a:ext cx="7772400" cy="53149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0D9405E-6079-7D66-4481-E125B9E1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19" y="3775552"/>
            <a:ext cx="3863340" cy="29708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F995E6F-3951-0ABB-892D-2E04FB171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494149"/>
            <a:ext cx="3683577" cy="29338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3C7365-87DC-75EC-D6BD-92C9547B6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470" y="3878648"/>
            <a:ext cx="2518410" cy="18954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AA7CB9-73EA-5479-A1EE-3CDAF1F8EA67}"/>
              </a:ext>
            </a:extLst>
          </p:cNvPr>
          <p:cNvSpPr txBox="1"/>
          <p:nvPr/>
        </p:nvSpPr>
        <p:spPr>
          <a:xfrm>
            <a:off x="464820" y="6398895"/>
            <a:ext cx="6774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b="1" i="0" u="none" strike="noStrike" dirty="0" err="1">
                <a:effectLst/>
                <a:latin typeface="Inter"/>
              </a:rPr>
              <a:t>Courtesy</a:t>
            </a:r>
            <a:r>
              <a:rPr lang="sv-SE" altLang="ja-SE" b="1" dirty="0">
                <a:latin typeface="Inter"/>
              </a:rPr>
              <a:t>: </a:t>
            </a:r>
            <a:r>
              <a:rPr lang="sv-SE" altLang="ja-SE" b="1" i="0" u="none" strike="noStrike" dirty="0">
                <a:effectLst/>
                <a:latin typeface="Inter"/>
              </a:rPr>
              <a:t>Justine </a:t>
            </a:r>
            <a:r>
              <a:rPr lang="sv-SE" altLang="ja-SE" b="1" i="0" u="none" strike="noStrike" dirty="0" err="1">
                <a:effectLst/>
                <a:latin typeface="Inter"/>
              </a:rPr>
              <a:t>Gebrael</a:t>
            </a:r>
            <a:r>
              <a:rPr lang="sv-SE" altLang="ja-SE" b="1" i="0" u="none" strike="noStrike" dirty="0">
                <a:effectLst/>
                <a:latin typeface="Inter"/>
              </a:rPr>
              <a:t> (Bachelor </a:t>
            </a:r>
            <a:r>
              <a:rPr lang="sv-SE" altLang="ja-SE" b="1" i="0" u="none" strike="noStrike" dirty="0" err="1">
                <a:effectLst/>
                <a:latin typeface="Inter"/>
              </a:rPr>
              <a:t>report</a:t>
            </a:r>
            <a:r>
              <a:rPr lang="sv-SE" altLang="ja-SE" b="1" i="0" u="none" strike="noStrike" dirty="0">
                <a:effectLst/>
                <a:latin typeface="Inter"/>
              </a:rPr>
              <a:t> in </a:t>
            </a:r>
            <a:r>
              <a:rPr lang="sv-SE" altLang="ja-SE" b="1" i="0" u="none" strike="noStrike" dirty="0" err="1">
                <a:effectLst/>
                <a:latin typeface="Inter"/>
              </a:rPr>
              <a:t>Université</a:t>
            </a:r>
            <a:r>
              <a:rPr lang="sv-SE" altLang="ja-SE" b="1" i="0" u="none" strike="noStrike" dirty="0">
                <a:effectLst/>
                <a:latin typeface="Inter"/>
              </a:rPr>
              <a:t> Paris </a:t>
            </a:r>
            <a:r>
              <a:rPr lang="sv-SE" altLang="ja-SE" b="1" i="0" u="none" strike="noStrike" dirty="0" err="1">
                <a:effectLst/>
                <a:latin typeface="Inter"/>
              </a:rPr>
              <a:t>Saclay</a:t>
            </a:r>
            <a:r>
              <a:rPr lang="sv-SE" altLang="ja-SE" b="1" i="0" u="none" strike="noStrike" dirty="0">
                <a:effectLst/>
                <a:latin typeface="Inter"/>
              </a:rPr>
              <a:t>)</a:t>
            </a:r>
            <a:endParaRPr lang="en-GB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5B20DE5-FBE1-F782-2CB4-0F4CCEAC751C}"/>
              </a:ext>
            </a:extLst>
          </p:cNvPr>
          <p:cNvSpPr txBox="1"/>
          <p:nvPr/>
        </p:nvSpPr>
        <p:spPr>
          <a:xfrm>
            <a:off x="2735580" y="1713746"/>
            <a:ext cx="257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ym typeface="Wingdings" pitchFamily="2" charset="2"/>
              </a:rPr>
              <a:t> hands-on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5262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B4919-1FC2-D8F4-C1B3-2371E713F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E980D10-E891-4358-7483-38B280B6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4"/>
            <a:ext cx="10515600" cy="1325563"/>
          </a:xfrm>
        </p:spPr>
        <p:txBody>
          <a:bodyPr/>
          <a:lstStyle/>
          <a:p>
            <a:r>
              <a:rPr lang="en-US" altLang="ja-SE" dirty="0"/>
              <a:t>Part 1: outline</a:t>
            </a:r>
            <a:endParaRPr lang="ja-SE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D679D2-552D-C796-8840-4137EC0D0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51"/>
            <a:ext cx="10515600" cy="5465415"/>
          </a:xfrm>
        </p:spPr>
        <p:txBody>
          <a:bodyPr>
            <a:normAutofit/>
          </a:bodyPr>
          <a:lstStyle/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Maxwell equations and Helmholtz equation (30mins)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Plane wave solution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Higher-order Gaussian beam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 optics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lens formula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Lens and  mirrors</a:t>
            </a:r>
          </a:p>
          <a:p>
            <a:r>
              <a:rPr lang="en-US" altLang="ja-SE" dirty="0"/>
              <a:t>Integral form: diffraction of waves (30 mins)</a:t>
            </a:r>
          </a:p>
          <a:p>
            <a:pPr lvl="1"/>
            <a:r>
              <a:rPr lang="en-US" altLang="ja-SE" dirty="0"/>
              <a:t>Airy disk diffraction</a:t>
            </a:r>
          </a:p>
          <a:p>
            <a:pPr lvl="1"/>
            <a:r>
              <a:rPr lang="en-US" altLang="ja-SE" dirty="0"/>
              <a:t>Fourier transform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Excises (60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optics with two lenses</a:t>
            </a:r>
            <a:endParaRPr lang="ja-SE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57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84ECB-DC07-7126-390F-7AFE7AA32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6A4D0-7CC4-3C33-DAC3-4D06D854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9"/>
            <a:ext cx="10888362" cy="965111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Superposition of plane waves = Fourier transform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0D04417-D3EF-DBE8-D693-3415606D0557}"/>
                  </a:ext>
                </a:extLst>
              </p:cNvPr>
              <p:cNvSpPr txBox="1"/>
              <p:nvPr/>
            </p:nvSpPr>
            <p:spPr>
              <a:xfrm>
                <a:off x="648915" y="2892867"/>
                <a:ext cx="8791509" cy="860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0D04417-D3EF-DBE8-D693-3415606D0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15" y="2892867"/>
                <a:ext cx="8791509" cy="860813"/>
              </a:xfrm>
              <a:prstGeom prst="rect">
                <a:avLst/>
              </a:prstGeom>
              <a:blipFill>
                <a:blip r:embed="rId2"/>
                <a:stretch>
                  <a:fillRect l="-288" t="-176471" b="-26029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9904D217-FD2B-EEC9-4F8F-753D71D62AD6}"/>
              </a:ext>
            </a:extLst>
          </p:cNvPr>
          <p:cNvCxnSpPr>
            <a:cxnSpLocks/>
          </p:cNvCxnSpPr>
          <p:nvPr/>
        </p:nvCxnSpPr>
        <p:spPr>
          <a:xfrm flipV="1">
            <a:off x="8207326" y="1886571"/>
            <a:ext cx="3519236" cy="26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4B9358BF-3A19-2F53-C602-36F02E4C16FB}"/>
              </a:ext>
            </a:extLst>
          </p:cNvPr>
          <p:cNvSpPr/>
          <p:nvPr/>
        </p:nvSpPr>
        <p:spPr>
          <a:xfrm>
            <a:off x="9017656" y="1072743"/>
            <a:ext cx="673768" cy="1514793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959" h="2165684">
                <a:moveTo>
                  <a:pt x="0" y="0"/>
                </a:moveTo>
                <a:cubicBezTo>
                  <a:pt x="209884" y="148389"/>
                  <a:pt x="419769" y="296778"/>
                  <a:pt x="529390" y="561473"/>
                </a:cubicBezTo>
                <a:cubicBezTo>
                  <a:pt x="639011" y="826168"/>
                  <a:pt x="716548" y="1320800"/>
                  <a:pt x="657727" y="1588168"/>
                </a:cubicBezTo>
                <a:cubicBezTo>
                  <a:pt x="598906" y="1855537"/>
                  <a:pt x="387684" y="2010610"/>
                  <a:pt x="176463" y="21656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B401BDE7-ED86-08EB-A9A4-3FCBA86F789D}"/>
              </a:ext>
            </a:extLst>
          </p:cNvPr>
          <p:cNvSpPr/>
          <p:nvPr/>
        </p:nvSpPr>
        <p:spPr>
          <a:xfrm>
            <a:off x="10197375" y="1007849"/>
            <a:ext cx="1023235" cy="1644580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  <a:gd name="connsiteX0" fmla="*/ 0 w 1140917"/>
              <a:gd name="connsiteY0" fmla="*/ 0 h 2566737"/>
              <a:gd name="connsiteX1" fmla="*/ 978569 w 1140917"/>
              <a:gd name="connsiteY1" fmla="*/ 962526 h 2566737"/>
              <a:gd name="connsiteX2" fmla="*/ 1106906 w 1140917"/>
              <a:gd name="connsiteY2" fmla="*/ 1989221 h 2566737"/>
              <a:gd name="connsiteX3" fmla="*/ 625642 w 1140917"/>
              <a:gd name="connsiteY3" fmla="*/ 2566737 h 2566737"/>
              <a:gd name="connsiteX0" fmla="*/ 0 w 1140917"/>
              <a:gd name="connsiteY0" fmla="*/ 0 h 3176337"/>
              <a:gd name="connsiteX1" fmla="*/ 978569 w 1140917"/>
              <a:gd name="connsiteY1" fmla="*/ 962526 h 3176337"/>
              <a:gd name="connsiteX2" fmla="*/ 1106906 w 1140917"/>
              <a:gd name="connsiteY2" fmla="*/ 1989221 h 3176337"/>
              <a:gd name="connsiteX3" fmla="*/ 304800 w 1140917"/>
              <a:gd name="connsiteY3" fmla="*/ 3176337 h 3176337"/>
              <a:gd name="connsiteX0" fmla="*/ 0 w 1023235"/>
              <a:gd name="connsiteY0" fmla="*/ 0 h 3176337"/>
              <a:gd name="connsiteX1" fmla="*/ 978569 w 1023235"/>
              <a:gd name="connsiteY1" fmla="*/ 962526 h 3176337"/>
              <a:gd name="connsiteX2" fmla="*/ 834190 w 1023235"/>
              <a:gd name="connsiteY2" fmla="*/ 2133600 h 3176337"/>
              <a:gd name="connsiteX3" fmla="*/ 304800 w 1023235"/>
              <a:gd name="connsiteY3" fmla="*/ 3176337 h 3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235" h="3176337">
                <a:moveTo>
                  <a:pt x="0" y="0"/>
                </a:moveTo>
                <a:cubicBezTo>
                  <a:pt x="209884" y="148389"/>
                  <a:pt x="839537" y="606926"/>
                  <a:pt x="978569" y="962526"/>
                </a:cubicBezTo>
                <a:cubicBezTo>
                  <a:pt x="1117601" y="1318126"/>
                  <a:pt x="893011" y="1866232"/>
                  <a:pt x="834190" y="2133600"/>
                </a:cubicBezTo>
                <a:cubicBezTo>
                  <a:pt x="775369" y="2400969"/>
                  <a:pt x="516021" y="3021263"/>
                  <a:pt x="304800" y="31763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BA6CE11-BECE-9F9B-7C7C-D07E65673042}"/>
                  </a:ext>
                </a:extLst>
              </p:cNvPr>
              <p:cNvSpPr txBox="1"/>
              <p:nvPr/>
            </p:nvSpPr>
            <p:spPr>
              <a:xfrm>
                <a:off x="11076219" y="1404990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BA6CE11-BECE-9F9B-7C7C-D07E65673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6219" y="1404990"/>
                <a:ext cx="9144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03FB5B6-5E20-B4B4-F20C-02F0E558BD40}"/>
                  </a:ext>
                </a:extLst>
              </p:cNvPr>
              <p:cNvSpPr txBox="1"/>
              <p:nvPr/>
            </p:nvSpPr>
            <p:spPr>
              <a:xfrm>
                <a:off x="8560456" y="1424906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03FB5B6-5E20-B4B4-F20C-02F0E558B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456" y="1424906"/>
                <a:ext cx="914400" cy="461665"/>
              </a:xfrm>
              <a:prstGeom prst="rect">
                <a:avLst/>
              </a:prstGeom>
              <a:blipFill>
                <a:blip r:embed="rId4"/>
                <a:stretch>
                  <a:fillRect r="-137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D6D83FD-1013-42A7-9416-DC5B8CF10704}"/>
                  </a:ext>
                </a:extLst>
              </p:cNvPr>
              <p:cNvSpPr txBox="1"/>
              <p:nvPr/>
            </p:nvSpPr>
            <p:spPr>
              <a:xfrm>
                <a:off x="2649671" y="3788550"/>
                <a:ext cx="5910785" cy="7511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≪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groupCh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D6D83FD-1013-42A7-9416-DC5B8CF10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671" y="3788550"/>
                <a:ext cx="5910785" cy="751168"/>
              </a:xfrm>
              <a:prstGeom prst="rect">
                <a:avLst/>
              </a:prstGeom>
              <a:blipFill>
                <a:blip r:embed="rId5"/>
                <a:stretch>
                  <a:fillRect t="-46667" b="-4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6888E92-B9C6-A3F6-CB4D-76E4C0A5BF93}"/>
              </a:ext>
            </a:extLst>
          </p:cNvPr>
          <p:cNvCxnSpPr/>
          <p:nvPr/>
        </p:nvCxnSpPr>
        <p:spPr>
          <a:xfrm flipV="1">
            <a:off x="9691424" y="1217857"/>
            <a:ext cx="735944" cy="207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D1EBF806-534C-9065-F06B-E8E4552FE488}"/>
              </a:ext>
            </a:extLst>
          </p:cNvPr>
          <p:cNvCxnSpPr>
            <a:cxnSpLocks/>
          </p:cNvCxnSpPr>
          <p:nvPr/>
        </p:nvCxnSpPr>
        <p:spPr>
          <a:xfrm>
            <a:off x="9780652" y="2333926"/>
            <a:ext cx="646716" cy="17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35FD866-2531-9965-504A-F89E0270EF2B}"/>
                  </a:ext>
                </a:extLst>
              </p:cNvPr>
              <p:cNvSpPr txBox="1"/>
              <p:nvPr/>
            </p:nvSpPr>
            <p:spPr>
              <a:xfrm>
                <a:off x="723688" y="4629325"/>
                <a:ext cx="11333680" cy="860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  <m:t>𝑖𝑘𝑧</m:t>
                                  </m:r>
                                  <m:r>
                                    <a:rPr kumimoji="1" lang="en-US" altLang="ja-SE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35FD866-2531-9965-504A-F89E0270E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88" y="4629325"/>
                <a:ext cx="11333680" cy="860813"/>
              </a:xfrm>
              <a:prstGeom prst="rect">
                <a:avLst/>
              </a:prstGeom>
              <a:blipFill>
                <a:blip r:embed="rId6"/>
                <a:stretch>
                  <a:fillRect t="-172464" b="-25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F7E11EA-5A88-28EE-AC8C-A65D3DD53ABE}"/>
              </a:ext>
            </a:extLst>
          </p:cNvPr>
          <p:cNvSpPr/>
          <p:nvPr/>
        </p:nvSpPr>
        <p:spPr>
          <a:xfrm>
            <a:off x="3096126" y="4712945"/>
            <a:ext cx="4017193" cy="7771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331EA481-7A4A-62D2-A2F4-D31820521E58}"/>
                  </a:ext>
                </a:extLst>
              </p:cNvPr>
              <p:cNvSpPr txBox="1"/>
              <p:nvPr/>
            </p:nvSpPr>
            <p:spPr>
              <a:xfrm>
                <a:off x="3544681" y="5477204"/>
                <a:ext cx="35686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>
                    <a:solidFill>
                      <a:srgbClr val="FF0000"/>
                    </a:solidFill>
                  </a:rPr>
                  <a:t>Fourier transform of 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331EA481-7A4A-62D2-A2F4-D31820521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681" y="5477204"/>
                <a:ext cx="3568638" cy="400110"/>
              </a:xfrm>
              <a:prstGeom prst="rect">
                <a:avLst/>
              </a:prstGeom>
              <a:blipFill>
                <a:blip r:embed="rId7"/>
                <a:stretch>
                  <a:fillRect l="-1413" t="-6250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98A8C45-A5EF-90AB-F62F-8CD0B2B05817}"/>
                  </a:ext>
                </a:extLst>
              </p:cNvPr>
              <p:cNvSpPr txBox="1"/>
              <p:nvPr/>
            </p:nvSpPr>
            <p:spPr>
              <a:xfrm>
                <a:off x="599118" y="5690193"/>
                <a:ext cx="11463202" cy="1151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398A8C45-A5EF-90AB-F62F-8CD0B2B05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18" y="5690193"/>
                <a:ext cx="11463202" cy="1151854"/>
              </a:xfrm>
              <a:prstGeom prst="rect">
                <a:avLst/>
              </a:prstGeom>
              <a:blipFill>
                <a:blip r:embed="rId8"/>
                <a:stretch>
                  <a:fillRect l="-111" t="-116304" b="-18152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EBD06C6-6EB7-4AAF-DF67-A0EE4370CA49}"/>
                  </a:ext>
                </a:extLst>
              </p:cNvPr>
              <p:cNvSpPr txBox="1"/>
              <p:nvPr/>
            </p:nvSpPr>
            <p:spPr>
              <a:xfrm>
                <a:off x="599118" y="1078396"/>
                <a:ext cx="7174464" cy="860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EBD06C6-6EB7-4AAF-DF67-A0EE4370C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18" y="1078396"/>
                <a:ext cx="7174464" cy="860813"/>
              </a:xfrm>
              <a:prstGeom prst="rect">
                <a:avLst/>
              </a:prstGeom>
              <a:blipFill>
                <a:blip r:embed="rId9"/>
                <a:stretch>
                  <a:fillRect l="-531" t="-172464" b="-25797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0A09756-9C0C-6B0A-5B94-4FB86496418B}"/>
              </a:ext>
            </a:extLst>
          </p:cNvPr>
          <p:cNvSpPr/>
          <p:nvPr/>
        </p:nvSpPr>
        <p:spPr>
          <a:xfrm>
            <a:off x="2686829" y="1140352"/>
            <a:ext cx="1383007" cy="7771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74FBF692-F038-D0AF-F27C-93854BDF7410}"/>
                  </a:ext>
                </a:extLst>
              </p:cNvPr>
              <p:cNvSpPr txBox="1"/>
              <p:nvPr/>
            </p:nvSpPr>
            <p:spPr>
              <a:xfrm>
                <a:off x="2568404" y="1853504"/>
                <a:ext cx="6312754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ja-S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kumimoji="1" lang="en-US" altLang="ja-SE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kumimoji="1"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74FBF692-F038-D0AF-F27C-93854BDF7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4" y="1853504"/>
                <a:ext cx="6312754" cy="717376"/>
              </a:xfrm>
              <a:prstGeom prst="rect">
                <a:avLst/>
              </a:prstGeom>
              <a:blipFill>
                <a:blip r:embed="rId10"/>
                <a:stretch>
                  <a:fillRect t="-167241" b="-25344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5D3810E1-CDD2-DEFF-F33B-597DA4461296}"/>
                  </a:ext>
                </a:extLst>
              </p:cNvPr>
              <p:cNvSpPr txBox="1"/>
              <p:nvPr/>
            </p:nvSpPr>
            <p:spPr>
              <a:xfrm>
                <a:off x="4033749" y="898487"/>
                <a:ext cx="33011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>
                    <a:solidFill>
                      <a:srgbClr val="FF0000"/>
                    </a:solidFill>
                  </a:rPr>
                  <a:t>Fourier transform of 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S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5D3810E1-CDD2-DEFF-F33B-597DA4461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749" y="898487"/>
                <a:ext cx="3301153" cy="400110"/>
              </a:xfrm>
              <a:prstGeom prst="rect">
                <a:avLst/>
              </a:prstGeom>
              <a:blipFill>
                <a:blip r:embed="rId11"/>
                <a:stretch>
                  <a:fillRect l="-1916" t="-3030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BAEC9C7-74F7-4006-4C39-38743BE79294}"/>
              </a:ext>
            </a:extLst>
          </p:cNvPr>
          <p:cNvSpPr txBox="1"/>
          <p:nvPr/>
        </p:nvSpPr>
        <p:spPr>
          <a:xfrm>
            <a:off x="1334203" y="2041568"/>
            <a:ext cx="151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>
                <a:solidFill>
                  <a:srgbClr val="FF0000"/>
                </a:solidFill>
              </a:rPr>
              <a:t>Inverse FT</a:t>
            </a:r>
            <a:endParaRPr kumimoji="1" lang="ja-SE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F17A1115-D6EE-CE3A-A937-0EC34E386FAE}"/>
                  </a:ext>
                </a:extLst>
              </p:cNvPr>
              <p:cNvSpPr txBox="1"/>
              <p:nvPr/>
            </p:nvSpPr>
            <p:spPr>
              <a:xfrm>
                <a:off x="180286" y="2404469"/>
                <a:ext cx="35192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u="sng" dirty="0"/>
                  <a:t>Propagation along </a:t>
                </a:r>
                <a14:m>
                  <m:oMath xmlns:m="http://schemas.openxmlformats.org/officeDocument/2006/math">
                    <m:r>
                      <a:rPr kumimoji="1" lang="en-US" altLang="ja-SE" sz="2400" i="1" u="sng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SE" sz="2400" u="sng" dirty="0"/>
                  <a:t> axis</a:t>
                </a:r>
                <a:endParaRPr kumimoji="1" lang="ja-SE" altLang="en-US" sz="2400" u="sng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F17A1115-D6EE-CE3A-A937-0EC34E386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86" y="2404469"/>
                <a:ext cx="3519236" cy="461665"/>
              </a:xfrm>
              <a:prstGeom prst="rect">
                <a:avLst/>
              </a:prstGeom>
              <a:blipFill>
                <a:blip r:embed="rId12"/>
                <a:stretch>
                  <a:fillRect l="-2878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622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44AFB0-2BC6-B00F-EFE1-6201D500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1854"/>
          </a:xfrm>
        </p:spPr>
        <p:txBody>
          <a:bodyPr/>
          <a:lstStyle/>
          <a:p>
            <a:r>
              <a:rPr kumimoji="1" lang="en-US" altLang="ja-SE" dirty="0"/>
              <a:t>Fresnel Kirchhoff diffraction integral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1D21219-CDED-3440-B0A2-985E7EBE4C31}"/>
                  </a:ext>
                </a:extLst>
              </p:cNvPr>
              <p:cNvSpPr txBox="1"/>
              <p:nvPr/>
            </p:nvSpPr>
            <p:spPr>
              <a:xfrm>
                <a:off x="364399" y="942141"/>
                <a:ext cx="11463202" cy="1151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′</m:t>
                      </m:r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1" lang="en-US" altLang="ja-S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𝑖𝑧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kumimoji="1" lang="en-US" altLang="ja-SE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1D21219-CDED-3440-B0A2-985E7EBE4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99" y="942141"/>
                <a:ext cx="11463202" cy="1151854"/>
              </a:xfrm>
              <a:prstGeom prst="rect">
                <a:avLst/>
              </a:prstGeom>
              <a:blipFill>
                <a:blip r:embed="rId2"/>
                <a:stretch>
                  <a:fillRect t="-117391" b="-1804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CC69E2-D775-9C23-A9F7-46AEF88D7392}"/>
                  </a:ext>
                </a:extLst>
              </p:cNvPr>
              <p:cNvSpPr txBox="1"/>
              <p:nvPr/>
            </p:nvSpPr>
            <p:spPr>
              <a:xfrm>
                <a:off x="8428021" y="3545737"/>
                <a:ext cx="3763979" cy="697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nary>
                        <m:nary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CC69E2-D775-9C23-A9F7-46AEF88D7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021" y="3545737"/>
                <a:ext cx="3763979" cy="697692"/>
              </a:xfrm>
              <a:prstGeom prst="rect">
                <a:avLst/>
              </a:prstGeom>
              <a:blipFill>
                <a:blip r:embed="rId3"/>
                <a:stretch>
                  <a:fillRect l="-21812" t="-176786" b="-26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DCD43B5-3107-1A06-6F88-81F7C4CFF407}"/>
                  </a:ext>
                </a:extLst>
              </p:cNvPr>
              <p:cNvSpPr txBox="1"/>
              <p:nvPr/>
            </p:nvSpPr>
            <p:spPr>
              <a:xfrm>
                <a:off x="1062789" y="2267704"/>
                <a:ext cx="9688101" cy="1151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ja-SE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kumimoji="1" lang="en-US" altLang="ja-S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DCD43B5-3107-1A06-6F88-81F7C4CFF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789" y="2267704"/>
                <a:ext cx="9688101" cy="1151854"/>
              </a:xfrm>
              <a:prstGeom prst="rect">
                <a:avLst/>
              </a:prstGeom>
              <a:blipFill>
                <a:blip r:embed="rId4"/>
                <a:stretch>
                  <a:fillRect t="-116304" r="-785" b="-1804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EE897F2-36F6-EDAA-43B3-6A3274D73F0D}"/>
              </a:ext>
            </a:extLst>
          </p:cNvPr>
          <p:cNvCxnSpPr>
            <a:cxnSpLocks/>
          </p:cNvCxnSpPr>
          <p:nvPr/>
        </p:nvCxnSpPr>
        <p:spPr>
          <a:xfrm flipV="1">
            <a:off x="458366" y="5719529"/>
            <a:ext cx="3519236" cy="26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E1997EFE-7C5D-675C-5E57-962AA6F48158}"/>
              </a:ext>
            </a:extLst>
          </p:cNvPr>
          <p:cNvSpPr/>
          <p:nvPr/>
        </p:nvSpPr>
        <p:spPr>
          <a:xfrm>
            <a:off x="1268696" y="4905701"/>
            <a:ext cx="673768" cy="1514793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959" h="2165684">
                <a:moveTo>
                  <a:pt x="0" y="0"/>
                </a:moveTo>
                <a:cubicBezTo>
                  <a:pt x="209884" y="148389"/>
                  <a:pt x="419769" y="296778"/>
                  <a:pt x="529390" y="561473"/>
                </a:cubicBezTo>
                <a:cubicBezTo>
                  <a:pt x="639011" y="826168"/>
                  <a:pt x="716548" y="1320800"/>
                  <a:pt x="657727" y="1588168"/>
                </a:cubicBezTo>
                <a:cubicBezTo>
                  <a:pt x="598906" y="1855537"/>
                  <a:pt x="387684" y="2010610"/>
                  <a:pt x="176463" y="21656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DF71B41D-07B7-D3D5-CB22-B2265C779ED3}"/>
              </a:ext>
            </a:extLst>
          </p:cNvPr>
          <p:cNvSpPr/>
          <p:nvPr/>
        </p:nvSpPr>
        <p:spPr>
          <a:xfrm>
            <a:off x="2448415" y="4840807"/>
            <a:ext cx="1023235" cy="1644580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  <a:gd name="connsiteX0" fmla="*/ 0 w 1140917"/>
              <a:gd name="connsiteY0" fmla="*/ 0 h 2566737"/>
              <a:gd name="connsiteX1" fmla="*/ 978569 w 1140917"/>
              <a:gd name="connsiteY1" fmla="*/ 962526 h 2566737"/>
              <a:gd name="connsiteX2" fmla="*/ 1106906 w 1140917"/>
              <a:gd name="connsiteY2" fmla="*/ 1989221 h 2566737"/>
              <a:gd name="connsiteX3" fmla="*/ 625642 w 1140917"/>
              <a:gd name="connsiteY3" fmla="*/ 2566737 h 2566737"/>
              <a:gd name="connsiteX0" fmla="*/ 0 w 1140917"/>
              <a:gd name="connsiteY0" fmla="*/ 0 h 3176337"/>
              <a:gd name="connsiteX1" fmla="*/ 978569 w 1140917"/>
              <a:gd name="connsiteY1" fmla="*/ 962526 h 3176337"/>
              <a:gd name="connsiteX2" fmla="*/ 1106906 w 1140917"/>
              <a:gd name="connsiteY2" fmla="*/ 1989221 h 3176337"/>
              <a:gd name="connsiteX3" fmla="*/ 304800 w 1140917"/>
              <a:gd name="connsiteY3" fmla="*/ 3176337 h 3176337"/>
              <a:gd name="connsiteX0" fmla="*/ 0 w 1023235"/>
              <a:gd name="connsiteY0" fmla="*/ 0 h 3176337"/>
              <a:gd name="connsiteX1" fmla="*/ 978569 w 1023235"/>
              <a:gd name="connsiteY1" fmla="*/ 962526 h 3176337"/>
              <a:gd name="connsiteX2" fmla="*/ 834190 w 1023235"/>
              <a:gd name="connsiteY2" fmla="*/ 2133600 h 3176337"/>
              <a:gd name="connsiteX3" fmla="*/ 304800 w 1023235"/>
              <a:gd name="connsiteY3" fmla="*/ 3176337 h 3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235" h="3176337">
                <a:moveTo>
                  <a:pt x="0" y="0"/>
                </a:moveTo>
                <a:cubicBezTo>
                  <a:pt x="209884" y="148389"/>
                  <a:pt x="839537" y="606926"/>
                  <a:pt x="978569" y="962526"/>
                </a:cubicBezTo>
                <a:cubicBezTo>
                  <a:pt x="1117601" y="1318126"/>
                  <a:pt x="893011" y="1866232"/>
                  <a:pt x="834190" y="2133600"/>
                </a:cubicBezTo>
                <a:cubicBezTo>
                  <a:pt x="775369" y="2400969"/>
                  <a:pt x="516021" y="3021263"/>
                  <a:pt x="304800" y="31763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DB41220-1A43-3337-7A7F-D46CDAC650E1}"/>
                  </a:ext>
                </a:extLst>
              </p:cNvPr>
              <p:cNvSpPr txBox="1"/>
              <p:nvPr/>
            </p:nvSpPr>
            <p:spPr>
              <a:xfrm>
                <a:off x="3327259" y="5237948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DB41220-1A43-3337-7A7F-D46CDAC65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259" y="5237948"/>
                <a:ext cx="9144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62CEEC6-5161-6B49-7269-22A783BC5D92}"/>
                  </a:ext>
                </a:extLst>
              </p:cNvPr>
              <p:cNvSpPr txBox="1"/>
              <p:nvPr/>
            </p:nvSpPr>
            <p:spPr>
              <a:xfrm>
                <a:off x="811496" y="5257864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62CEEC6-5161-6B49-7269-22A783BC5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96" y="5257864"/>
                <a:ext cx="914400" cy="461665"/>
              </a:xfrm>
              <a:prstGeom prst="rect">
                <a:avLst/>
              </a:prstGeom>
              <a:blipFill>
                <a:blip r:embed="rId6"/>
                <a:stretch>
                  <a:fillRect r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15BD90E-1C2B-C6A8-E65A-909A6508CB7C}"/>
              </a:ext>
            </a:extLst>
          </p:cNvPr>
          <p:cNvCxnSpPr/>
          <p:nvPr/>
        </p:nvCxnSpPr>
        <p:spPr>
          <a:xfrm flipV="1">
            <a:off x="1942464" y="5050815"/>
            <a:ext cx="735944" cy="207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016430F-5F93-8D0A-B064-7A0FD97F7EDF}"/>
              </a:ext>
            </a:extLst>
          </p:cNvPr>
          <p:cNvCxnSpPr>
            <a:cxnSpLocks/>
          </p:cNvCxnSpPr>
          <p:nvPr/>
        </p:nvCxnSpPr>
        <p:spPr>
          <a:xfrm>
            <a:off x="2031692" y="6166884"/>
            <a:ext cx="646716" cy="17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C2F4349-7139-FF59-DF70-9C878C448D62}"/>
                  </a:ext>
                </a:extLst>
              </p:cNvPr>
              <p:cNvSpPr txBox="1"/>
              <p:nvPr/>
            </p:nvSpPr>
            <p:spPr>
              <a:xfrm>
                <a:off x="458366" y="4287606"/>
                <a:ext cx="15291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C2F4349-7139-FF59-DF70-9C878C448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66" y="4287606"/>
                <a:ext cx="1529186" cy="461665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96595C6-5285-6622-D373-9675D2C11BA7}"/>
                  </a:ext>
                </a:extLst>
              </p:cNvPr>
              <p:cNvSpPr txBox="1"/>
              <p:nvPr/>
            </p:nvSpPr>
            <p:spPr>
              <a:xfrm>
                <a:off x="2678408" y="4287606"/>
                <a:ext cx="15291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ja-SE" altLang="en-US" sz="2400" dirty="0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96595C6-5285-6622-D373-9675D2C11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408" y="4287606"/>
                <a:ext cx="1529186" cy="461665"/>
              </a:xfrm>
              <a:prstGeom prst="rect">
                <a:avLst/>
              </a:prstGeom>
              <a:blipFill>
                <a:blip r:embed="rId8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DA29A19-ABC2-DF32-C52B-59D72FF8FDDD}"/>
                  </a:ext>
                </a:extLst>
              </p:cNvPr>
              <p:cNvSpPr txBox="1"/>
              <p:nvPr/>
            </p:nvSpPr>
            <p:spPr>
              <a:xfrm>
                <a:off x="4445963" y="4604603"/>
                <a:ext cx="7536873" cy="1891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2D field distribution is propagating to z direction with a superposition of a lot of spherical waves from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endParaRPr kumimoji="1" lang="en-US" altLang="ja-S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4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𝑖𝑘𝑅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ja-SE" sz="2400" dirty="0"/>
              </a:p>
              <a:p>
                <a:r>
                  <a:rPr kumimoji="1" lang="en-US" altLang="ja-SE" sz="2400" dirty="0">
                    <a:sym typeface="Wingdings" pitchFamily="2" charset="2"/>
                  </a:rPr>
                  <a:t> </a:t>
                </a:r>
                <a:r>
                  <a:rPr kumimoji="1" lang="en-US" altLang="ja-SE" sz="2400" dirty="0"/>
                  <a:t>Huygens principle</a:t>
                </a:r>
                <a:endParaRPr kumimoji="1" lang="ja-SE" altLang="en-US" sz="2400" dirty="0"/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DA29A19-ABC2-DF32-C52B-59D72FF8F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963" y="4604603"/>
                <a:ext cx="7536873" cy="1891800"/>
              </a:xfrm>
              <a:prstGeom prst="rect">
                <a:avLst/>
              </a:prstGeom>
              <a:blipFill>
                <a:blip r:embed="rId9"/>
                <a:stretch>
                  <a:fillRect l="-1176" t="-2667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608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F095-635F-6CAE-2A42-DF44CCB96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48DD99-BA36-BA34-5066-0CDB4D39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1167997" cy="1151854"/>
          </a:xfrm>
        </p:spPr>
        <p:txBody>
          <a:bodyPr>
            <a:normAutofit/>
          </a:bodyPr>
          <a:lstStyle/>
          <a:p>
            <a:r>
              <a:rPr kumimoji="1" lang="en-US" altLang="ja-SE" dirty="0"/>
              <a:t>Airy disk diffraction: far field of a circle aperture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2D7BC58-35E3-C32B-9B75-98E4258BD64E}"/>
                  </a:ext>
                </a:extLst>
              </p:cNvPr>
              <p:cNvSpPr txBox="1"/>
              <p:nvPr/>
            </p:nvSpPr>
            <p:spPr>
              <a:xfrm>
                <a:off x="347379" y="3557438"/>
                <a:ext cx="7024935" cy="863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1" lang="en-US" altLang="ja-S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ja-S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kumimoji="1" lang="en-US" altLang="ja-S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52D7BC58-35E3-C32B-9B75-98E4258BD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79" y="3557438"/>
                <a:ext cx="7024935" cy="863826"/>
              </a:xfrm>
              <a:prstGeom prst="rect">
                <a:avLst/>
              </a:prstGeom>
              <a:blipFill>
                <a:blip r:embed="rId2"/>
                <a:stretch>
                  <a:fillRect l="-361" t="-117647" r="-903" b="-18676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平行四辺形 12">
            <a:extLst>
              <a:ext uri="{FF2B5EF4-FFF2-40B4-BE49-F238E27FC236}">
                <a16:creationId xmlns:a16="http://schemas.microsoft.com/office/drawing/2014/main" id="{147B6456-DA50-5546-1260-1B1C8AFE4B88}"/>
              </a:ext>
            </a:extLst>
          </p:cNvPr>
          <p:cNvSpPr/>
          <p:nvPr/>
        </p:nvSpPr>
        <p:spPr>
          <a:xfrm rot="10075093">
            <a:off x="1698331" y="1369777"/>
            <a:ext cx="1621285" cy="1694146"/>
          </a:xfrm>
          <a:prstGeom prst="parallelogram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E729FCC9-9250-0528-07B7-732D36C4D695}"/>
              </a:ext>
            </a:extLst>
          </p:cNvPr>
          <p:cNvSpPr/>
          <p:nvPr/>
        </p:nvSpPr>
        <p:spPr>
          <a:xfrm rot="262748">
            <a:off x="2256766" y="1796289"/>
            <a:ext cx="504415" cy="8329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6223BFB-7EE5-0761-98B0-229BD25DA27C}"/>
                  </a:ext>
                </a:extLst>
              </p:cNvPr>
              <p:cNvSpPr txBox="1"/>
              <p:nvPr/>
            </p:nvSpPr>
            <p:spPr>
              <a:xfrm>
                <a:off x="159926" y="4442272"/>
                <a:ext cx="4791205" cy="42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dirty="0"/>
                  <a:t>Fraunhofer approximation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S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S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1" lang="en-US" altLang="ja-SE" b="0" i="1" smtClean="0">
                                <a:latin typeface="Cambria Math" panose="02040503050406030204" pitchFamily="18" charset="0"/>
                              </a:rPr>
                              <m:t>′2</m:t>
                            </m:r>
                          </m:sup>
                        </m:sSup>
                        <m:r>
                          <a:rPr kumimoji="1" lang="en-US" altLang="ja-SE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1" lang="en-US" altLang="ja-S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kumimoji="1" lang="en-US" altLang="ja-S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SE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kumimoji="1" lang="en-US" altLang="ja-S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p>
                            <m:r>
                              <a:rPr kumimoji="1" lang="en-US" altLang="ja-S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≪2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6223BFB-7EE5-0761-98B0-229BD25DA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26" y="4442272"/>
                <a:ext cx="4791205" cy="426079"/>
              </a:xfrm>
              <a:prstGeom prst="rect">
                <a:avLst/>
              </a:prstGeom>
              <a:blipFill>
                <a:blip r:embed="rId3"/>
                <a:stretch>
                  <a:fillRect l="-1058" b="-1714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4F8BB0F-2783-6897-7B2D-746708CB3335}"/>
              </a:ext>
            </a:extLst>
          </p:cNvPr>
          <p:cNvCxnSpPr>
            <a:cxnSpLocks/>
          </p:cNvCxnSpPr>
          <p:nvPr/>
        </p:nvCxnSpPr>
        <p:spPr>
          <a:xfrm flipV="1">
            <a:off x="2498942" y="2198837"/>
            <a:ext cx="3266017" cy="12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5CAD297-AB13-4387-D976-C35961C32EB8}"/>
              </a:ext>
            </a:extLst>
          </p:cNvPr>
          <p:cNvSpPr txBox="1"/>
          <p:nvPr/>
        </p:nvSpPr>
        <p:spPr>
          <a:xfrm>
            <a:off x="567110" y="1509247"/>
            <a:ext cx="1315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Constant field inside the circle</a:t>
            </a:r>
            <a:endParaRPr kumimoji="1" lang="ja-SE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99CBEAF-CCA1-DA1E-4A52-3C5903267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45406" y="1237450"/>
            <a:ext cx="2984896" cy="1973067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9DB3EDB-146A-22C9-4C8A-7973C34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68" y="966473"/>
            <a:ext cx="3388291" cy="251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0798988-EBBA-E53B-2C8A-0C627B232C93}"/>
              </a:ext>
            </a:extLst>
          </p:cNvPr>
          <p:cNvSpPr txBox="1"/>
          <p:nvPr/>
        </p:nvSpPr>
        <p:spPr>
          <a:xfrm>
            <a:off x="9106421" y="731535"/>
            <a:ext cx="170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From </a:t>
            </a:r>
            <a:r>
              <a:rPr kumimoji="1" lang="en-US" altLang="ja-SE" dirty="0" err="1"/>
              <a:t>wikipedia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30E8C25-DBC2-3083-64F9-504472CF12F8}"/>
                  </a:ext>
                </a:extLst>
              </p:cNvPr>
              <p:cNvSpPr txBox="1"/>
              <p:nvPr/>
            </p:nvSpPr>
            <p:spPr>
              <a:xfrm>
                <a:off x="2053448" y="4824562"/>
                <a:ext cx="7228325" cy="863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func>
                        <m:func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𝑖𝑘𝐿</m:t>
                              </m:r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′)</m:t>
                                  </m:r>
                                </m:e>
                              </m:d>
                            </m:e>
                          </m:func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30E8C25-DBC2-3083-64F9-504472CF1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448" y="4824562"/>
                <a:ext cx="7228325" cy="863826"/>
              </a:xfrm>
              <a:prstGeom prst="rect">
                <a:avLst/>
              </a:prstGeom>
              <a:blipFill>
                <a:blip r:embed="rId6"/>
                <a:stretch>
                  <a:fillRect l="-350" t="-114493" r="-701" b="-18405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90D2622-F810-8C16-CF45-BA7CBB7C614C}"/>
                  </a:ext>
                </a:extLst>
              </p:cNvPr>
              <p:cNvSpPr txBox="1"/>
              <p:nvPr/>
            </p:nvSpPr>
            <p:spPr>
              <a:xfrm>
                <a:off x="4305172" y="1842192"/>
                <a:ext cx="343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90D2622-F810-8C16-CF45-BA7CBB7C6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172" y="1842192"/>
                <a:ext cx="34342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平行四辺形 26">
            <a:extLst>
              <a:ext uri="{FF2B5EF4-FFF2-40B4-BE49-F238E27FC236}">
                <a16:creationId xmlns:a16="http://schemas.microsoft.com/office/drawing/2014/main" id="{4715E4B6-C5C0-8CD8-0844-C7F8E17D6E94}"/>
              </a:ext>
            </a:extLst>
          </p:cNvPr>
          <p:cNvSpPr/>
          <p:nvPr/>
        </p:nvSpPr>
        <p:spPr>
          <a:xfrm rot="10075093">
            <a:off x="4954317" y="1351764"/>
            <a:ext cx="1621285" cy="1694146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D204AEE7-BC20-2294-3097-0BC3B981CFDD}"/>
              </a:ext>
            </a:extLst>
          </p:cNvPr>
          <p:cNvCxnSpPr>
            <a:cxnSpLocks/>
          </p:cNvCxnSpPr>
          <p:nvPr/>
        </p:nvCxnSpPr>
        <p:spPr>
          <a:xfrm flipV="1">
            <a:off x="5784273" y="1081722"/>
            <a:ext cx="50895" cy="1955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14EEBE8F-630B-3C9E-2EFF-76D34DBAD110}"/>
              </a:ext>
            </a:extLst>
          </p:cNvPr>
          <p:cNvCxnSpPr>
            <a:cxnSpLocks/>
            <a:stCxn id="27" idx="5"/>
          </p:cNvCxnSpPr>
          <p:nvPr/>
        </p:nvCxnSpPr>
        <p:spPr>
          <a:xfrm flipH="1">
            <a:off x="4794973" y="2071582"/>
            <a:ext cx="1564501" cy="386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4383DA2C-794C-CCC0-C7B2-86914856AC48}"/>
              </a:ext>
            </a:extLst>
          </p:cNvPr>
          <p:cNvCxnSpPr>
            <a:cxnSpLocks/>
          </p:cNvCxnSpPr>
          <p:nvPr/>
        </p:nvCxnSpPr>
        <p:spPr>
          <a:xfrm flipH="1">
            <a:off x="2286000" y="2233576"/>
            <a:ext cx="222973" cy="27378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641AEBC4-F393-6B7F-B646-E215C0B4ACBD}"/>
                  </a:ext>
                </a:extLst>
              </p:cNvPr>
              <p:cNvSpPr txBox="1"/>
              <p:nvPr/>
            </p:nvSpPr>
            <p:spPr>
              <a:xfrm>
                <a:off x="2160686" y="2023928"/>
                <a:ext cx="343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641AEBC4-F393-6B7F-B646-E215C0B4A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686" y="2023928"/>
                <a:ext cx="34342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EF4D770E-E4F1-C2F0-DD65-825F035E7E24}"/>
                  </a:ext>
                </a:extLst>
              </p:cNvPr>
              <p:cNvSpPr txBox="1"/>
              <p:nvPr/>
            </p:nvSpPr>
            <p:spPr>
              <a:xfrm>
                <a:off x="2225700" y="5729949"/>
                <a:ext cx="2306208" cy="537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)~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  <m:func>
                                <m:func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ja-SE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𝑘𝑎</m:t>
                          </m:r>
                          <m:func>
                            <m:func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EF4D770E-E4F1-C2F0-DD65-825F035E7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00" y="5729949"/>
                <a:ext cx="2306208" cy="537583"/>
              </a:xfrm>
              <a:prstGeom prst="rect">
                <a:avLst/>
              </a:prstGeom>
              <a:blipFill>
                <a:blip r:embed="rId9"/>
                <a:stretch>
                  <a:fillRect l="-2198" b="-1627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EC984428-896E-A230-96C7-A44737F36AE6}"/>
                  </a:ext>
                </a:extLst>
              </p:cNvPr>
              <p:cNvSpPr txBox="1"/>
              <p:nvPr/>
            </p:nvSpPr>
            <p:spPr>
              <a:xfrm>
                <a:off x="5028615" y="5891631"/>
                <a:ext cx="57813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S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SE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ja-S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sv-SE" altLang="ja-SE" sz="2000" dirty="0"/>
                  <a:t>: the </a:t>
                </a:r>
                <a:r>
                  <a:rPr lang="sv-SE" altLang="ja-SE" sz="2000" dirty="0" err="1"/>
                  <a:t>Bessel</a:t>
                </a:r>
                <a:r>
                  <a:rPr lang="sv-SE" altLang="ja-SE" sz="2000" dirty="0"/>
                  <a:t> </a:t>
                </a:r>
                <a:r>
                  <a:rPr lang="sv-SE" altLang="ja-SE" sz="2000" dirty="0" err="1"/>
                  <a:t>function</a:t>
                </a:r>
                <a:r>
                  <a:rPr lang="sv-SE" altLang="ja-SE" sz="2000" dirty="0"/>
                  <a:t> </a:t>
                </a:r>
                <a:r>
                  <a:rPr lang="sv-SE" altLang="ja-SE" sz="2000" dirty="0" err="1"/>
                  <a:t>of</a:t>
                </a:r>
                <a:r>
                  <a:rPr lang="sv-SE" altLang="ja-SE" sz="2000" dirty="0"/>
                  <a:t> the </a:t>
                </a:r>
                <a:r>
                  <a:rPr lang="sv-SE" altLang="ja-SE" sz="2000" dirty="0" err="1"/>
                  <a:t>first</a:t>
                </a:r>
                <a:r>
                  <a:rPr lang="sv-SE" altLang="ja-SE" sz="2000" dirty="0"/>
                  <a:t> kind </a:t>
                </a:r>
                <a:r>
                  <a:rPr lang="sv-SE" altLang="ja-SE" sz="2000" dirty="0" err="1"/>
                  <a:t>of</a:t>
                </a:r>
                <a:r>
                  <a:rPr lang="sv-SE" altLang="ja-SE" sz="2000" dirty="0"/>
                  <a:t> order </a:t>
                </a:r>
                <a:r>
                  <a:rPr lang="sv-SE" altLang="ja-SE" sz="2000" dirty="0" err="1"/>
                  <a:t>one</a:t>
                </a:r>
                <a:endParaRPr lang="ja-SE" altLang="en-US" sz="20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EC984428-896E-A230-96C7-A44737F36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15" y="5891631"/>
                <a:ext cx="5781346" cy="400110"/>
              </a:xfrm>
              <a:prstGeom prst="rect">
                <a:avLst/>
              </a:prstGeom>
              <a:blipFill>
                <a:blip r:embed="rId11"/>
                <a:stretch>
                  <a:fillRect l="-439" t="-3030" b="-2727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995971-F448-AD3F-902C-D93BF967DB86}"/>
              </a:ext>
            </a:extLst>
          </p:cNvPr>
          <p:cNvSpPr txBox="1"/>
          <p:nvPr/>
        </p:nvSpPr>
        <p:spPr>
          <a:xfrm>
            <a:off x="2053448" y="6338718"/>
            <a:ext cx="8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Aperture makes Gaussian-like beam with side robes</a:t>
            </a:r>
            <a:endParaRPr kumimoji="1" lang="ja-S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82207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AC791-EB58-A279-95DB-BC6CAF8E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69A048-D506-D92A-FB56-B7D84EFC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1854"/>
          </a:xfrm>
        </p:spPr>
        <p:txBody>
          <a:bodyPr/>
          <a:lstStyle/>
          <a:p>
            <a:r>
              <a:rPr kumimoji="1" lang="en-US" altLang="ja-SE" dirty="0"/>
              <a:t>Diffraction conserves Gaussian beam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BC3034B-1E73-7AAC-25B2-DA4FF72AF063}"/>
                  </a:ext>
                </a:extLst>
              </p:cNvPr>
              <p:cNvSpPr txBox="1"/>
              <p:nvPr/>
            </p:nvSpPr>
            <p:spPr>
              <a:xfrm>
                <a:off x="4120799" y="854688"/>
                <a:ext cx="8130111" cy="900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  <m:func>
                            <m:func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SE" sz="2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kumimoji="1" lang="en-US" altLang="ja-SE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1" lang="en-US" altLang="ja-SE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kumimoji="1" lang="en-US" altLang="ja-SE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kumimoji="1" lang="en-US" altLang="ja-SE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kumimoji="1" lang="en-US" altLang="ja-SE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kumimoji="1" lang="en-US" altLang="ja-SE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kumimoji="1" lang="en-US" altLang="ja-SE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BC3034B-1E73-7AAC-25B2-DA4FF72A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799" y="854688"/>
                <a:ext cx="8130111" cy="900631"/>
              </a:xfrm>
              <a:prstGeom prst="rect">
                <a:avLst/>
              </a:prstGeom>
              <a:blipFill>
                <a:blip r:embed="rId2"/>
                <a:stretch>
                  <a:fillRect t="-127778" r="-468" b="-191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4D811D4-13C1-4387-D66D-115914CF1843}"/>
              </a:ext>
            </a:extLst>
          </p:cNvPr>
          <p:cNvCxnSpPr>
            <a:cxnSpLocks/>
          </p:cNvCxnSpPr>
          <p:nvPr/>
        </p:nvCxnSpPr>
        <p:spPr>
          <a:xfrm flipV="1">
            <a:off x="185357" y="2075016"/>
            <a:ext cx="3519236" cy="264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363969D6-465B-C20F-B8F8-D2B197799DE5}"/>
              </a:ext>
            </a:extLst>
          </p:cNvPr>
          <p:cNvSpPr/>
          <p:nvPr/>
        </p:nvSpPr>
        <p:spPr>
          <a:xfrm>
            <a:off x="840139" y="1457276"/>
            <a:ext cx="585435" cy="1372005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  <a:gd name="connsiteX0" fmla="*/ 0 w 677959"/>
              <a:gd name="connsiteY0" fmla="*/ 0 h 2147776"/>
              <a:gd name="connsiteX1" fmla="*/ 529390 w 677959"/>
              <a:gd name="connsiteY1" fmla="*/ 561473 h 2147776"/>
              <a:gd name="connsiteX2" fmla="*/ 657727 w 677959"/>
              <a:gd name="connsiteY2" fmla="*/ 1588168 h 2147776"/>
              <a:gd name="connsiteX3" fmla="*/ 18913 w 677959"/>
              <a:gd name="connsiteY3" fmla="*/ 2147776 h 2147776"/>
              <a:gd name="connsiteX0" fmla="*/ 0 w 604208"/>
              <a:gd name="connsiteY0" fmla="*/ 0 h 2147776"/>
              <a:gd name="connsiteX1" fmla="*/ 529390 w 604208"/>
              <a:gd name="connsiteY1" fmla="*/ 561473 h 2147776"/>
              <a:gd name="connsiteX2" fmla="*/ 563198 w 604208"/>
              <a:gd name="connsiteY2" fmla="*/ 1588168 h 2147776"/>
              <a:gd name="connsiteX3" fmla="*/ 18913 w 604208"/>
              <a:gd name="connsiteY3" fmla="*/ 2147776 h 2147776"/>
              <a:gd name="connsiteX0" fmla="*/ 0 w 606091"/>
              <a:gd name="connsiteY0" fmla="*/ 0 h 2147776"/>
              <a:gd name="connsiteX1" fmla="*/ 529390 w 606091"/>
              <a:gd name="connsiteY1" fmla="*/ 561473 h 2147776"/>
              <a:gd name="connsiteX2" fmla="*/ 563198 w 606091"/>
              <a:gd name="connsiteY2" fmla="*/ 1588168 h 2147776"/>
              <a:gd name="connsiteX3" fmla="*/ 564885 w 606091"/>
              <a:gd name="connsiteY3" fmla="*/ 1554789 h 2147776"/>
              <a:gd name="connsiteX4" fmla="*/ 18913 w 606091"/>
              <a:gd name="connsiteY4" fmla="*/ 2147776 h 2147776"/>
              <a:gd name="connsiteX0" fmla="*/ 0 w 580244"/>
              <a:gd name="connsiteY0" fmla="*/ 0 h 2147776"/>
              <a:gd name="connsiteX1" fmla="*/ 529390 w 580244"/>
              <a:gd name="connsiteY1" fmla="*/ 561473 h 2147776"/>
              <a:gd name="connsiteX2" fmla="*/ 563198 w 580244"/>
              <a:gd name="connsiteY2" fmla="*/ 1588168 h 2147776"/>
              <a:gd name="connsiteX3" fmla="*/ 426241 w 580244"/>
              <a:gd name="connsiteY3" fmla="*/ 1921909 h 2147776"/>
              <a:gd name="connsiteX4" fmla="*/ 18913 w 580244"/>
              <a:gd name="connsiteY4" fmla="*/ 2147776 h 2147776"/>
              <a:gd name="connsiteX0" fmla="*/ 0 w 586447"/>
              <a:gd name="connsiteY0" fmla="*/ 0 h 2147776"/>
              <a:gd name="connsiteX1" fmla="*/ 529390 w 586447"/>
              <a:gd name="connsiteY1" fmla="*/ 561473 h 2147776"/>
              <a:gd name="connsiteX2" fmla="*/ 575802 w 586447"/>
              <a:gd name="connsiteY2" fmla="*/ 1176276 h 2147776"/>
              <a:gd name="connsiteX3" fmla="*/ 426241 w 586447"/>
              <a:gd name="connsiteY3" fmla="*/ 1921909 h 2147776"/>
              <a:gd name="connsiteX4" fmla="*/ 18913 w 586447"/>
              <a:gd name="connsiteY4" fmla="*/ 2147776 h 2147776"/>
              <a:gd name="connsiteX0" fmla="*/ 0 w 586447"/>
              <a:gd name="connsiteY0" fmla="*/ 0 h 2147776"/>
              <a:gd name="connsiteX1" fmla="*/ 529390 w 586447"/>
              <a:gd name="connsiteY1" fmla="*/ 561473 h 2147776"/>
              <a:gd name="connsiteX2" fmla="*/ 575802 w 586447"/>
              <a:gd name="connsiteY2" fmla="*/ 1176276 h 2147776"/>
              <a:gd name="connsiteX3" fmla="*/ 148955 w 586447"/>
              <a:gd name="connsiteY3" fmla="*/ 1590606 h 2147776"/>
              <a:gd name="connsiteX4" fmla="*/ 18913 w 586447"/>
              <a:gd name="connsiteY4" fmla="*/ 2147776 h 2147776"/>
              <a:gd name="connsiteX0" fmla="*/ 0 w 575877"/>
              <a:gd name="connsiteY0" fmla="*/ 0 h 2147776"/>
              <a:gd name="connsiteX1" fmla="*/ 258406 w 575877"/>
              <a:gd name="connsiteY1" fmla="*/ 731602 h 2147776"/>
              <a:gd name="connsiteX2" fmla="*/ 575802 w 575877"/>
              <a:gd name="connsiteY2" fmla="*/ 1176276 h 2147776"/>
              <a:gd name="connsiteX3" fmla="*/ 148955 w 575877"/>
              <a:gd name="connsiteY3" fmla="*/ 1590606 h 2147776"/>
              <a:gd name="connsiteX4" fmla="*/ 18913 w 575877"/>
              <a:gd name="connsiteY4" fmla="*/ 2147776 h 2147776"/>
              <a:gd name="connsiteX0" fmla="*/ 0 w 575877"/>
              <a:gd name="connsiteY0" fmla="*/ 0 h 2147776"/>
              <a:gd name="connsiteX1" fmla="*/ 214293 w 575877"/>
              <a:gd name="connsiteY1" fmla="*/ 633107 h 2147776"/>
              <a:gd name="connsiteX2" fmla="*/ 575802 w 575877"/>
              <a:gd name="connsiteY2" fmla="*/ 1176276 h 2147776"/>
              <a:gd name="connsiteX3" fmla="*/ 148955 w 575877"/>
              <a:gd name="connsiteY3" fmla="*/ 1590606 h 2147776"/>
              <a:gd name="connsiteX4" fmla="*/ 18913 w 575877"/>
              <a:gd name="connsiteY4" fmla="*/ 2147776 h 2147776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88905"/>
              <a:gd name="connsiteY0" fmla="*/ 0 h 2156730"/>
              <a:gd name="connsiteX1" fmla="*/ 195380 w 588905"/>
              <a:gd name="connsiteY1" fmla="*/ 642061 h 2156730"/>
              <a:gd name="connsiteX2" fmla="*/ 588836 w 588905"/>
              <a:gd name="connsiteY2" fmla="*/ 1112602 h 2156730"/>
              <a:gd name="connsiteX3" fmla="*/ 130042 w 588905"/>
              <a:gd name="connsiteY3" fmla="*/ 1599560 h 2156730"/>
              <a:gd name="connsiteX4" fmla="*/ 0 w 588905"/>
              <a:gd name="connsiteY4" fmla="*/ 2156730 h 2156730"/>
              <a:gd name="connsiteX0" fmla="*/ 18899 w 599796"/>
              <a:gd name="connsiteY0" fmla="*/ 0 h 2156730"/>
              <a:gd name="connsiteX1" fmla="*/ 195380 w 599796"/>
              <a:gd name="connsiteY1" fmla="*/ 642061 h 2156730"/>
              <a:gd name="connsiteX2" fmla="*/ 435163 w 599796"/>
              <a:gd name="connsiteY2" fmla="*/ 886243 h 2156730"/>
              <a:gd name="connsiteX3" fmla="*/ 588836 w 599796"/>
              <a:gd name="connsiteY3" fmla="*/ 1112602 h 2156730"/>
              <a:gd name="connsiteX4" fmla="*/ 130042 w 599796"/>
              <a:gd name="connsiteY4" fmla="*/ 1599560 h 2156730"/>
              <a:gd name="connsiteX5" fmla="*/ 0 w 599796"/>
              <a:gd name="connsiteY5" fmla="*/ 2156730 h 2156730"/>
              <a:gd name="connsiteX0" fmla="*/ 18899 w 589143"/>
              <a:gd name="connsiteY0" fmla="*/ 0 h 2156730"/>
              <a:gd name="connsiteX1" fmla="*/ 195380 w 589143"/>
              <a:gd name="connsiteY1" fmla="*/ 642061 h 2156730"/>
              <a:gd name="connsiteX2" fmla="*/ 435163 w 589143"/>
              <a:gd name="connsiteY2" fmla="*/ 886243 h 2156730"/>
              <a:gd name="connsiteX3" fmla="*/ 588836 w 589143"/>
              <a:gd name="connsiteY3" fmla="*/ 1112602 h 2156730"/>
              <a:gd name="connsiteX4" fmla="*/ 396826 w 589143"/>
              <a:gd name="connsiteY4" fmla="*/ 1353788 h 2156730"/>
              <a:gd name="connsiteX5" fmla="*/ 130042 w 589143"/>
              <a:gd name="connsiteY5" fmla="*/ 1599560 h 2156730"/>
              <a:gd name="connsiteX6" fmla="*/ 0 w 589143"/>
              <a:gd name="connsiteY6" fmla="*/ 2156730 h 2156730"/>
              <a:gd name="connsiteX0" fmla="*/ 18899 w 589143"/>
              <a:gd name="connsiteY0" fmla="*/ 0 h 2156730"/>
              <a:gd name="connsiteX1" fmla="*/ 195380 w 589143"/>
              <a:gd name="connsiteY1" fmla="*/ 642061 h 2156730"/>
              <a:gd name="connsiteX2" fmla="*/ 435163 w 589143"/>
              <a:gd name="connsiteY2" fmla="*/ 886243 h 2156730"/>
              <a:gd name="connsiteX3" fmla="*/ 588836 w 589143"/>
              <a:gd name="connsiteY3" fmla="*/ 1112602 h 2156730"/>
              <a:gd name="connsiteX4" fmla="*/ 345711 w 589143"/>
              <a:gd name="connsiteY4" fmla="*/ 1349248 h 2156730"/>
              <a:gd name="connsiteX5" fmla="*/ 130042 w 589143"/>
              <a:gd name="connsiteY5" fmla="*/ 1599560 h 2156730"/>
              <a:gd name="connsiteX6" fmla="*/ 0 w 589143"/>
              <a:gd name="connsiteY6" fmla="*/ 2156730 h 2156730"/>
              <a:gd name="connsiteX0" fmla="*/ 18899 w 589031"/>
              <a:gd name="connsiteY0" fmla="*/ 0 h 2156730"/>
              <a:gd name="connsiteX1" fmla="*/ 195380 w 589031"/>
              <a:gd name="connsiteY1" fmla="*/ 642061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30042 w 589031"/>
              <a:gd name="connsiteY5" fmla="*/ 1599560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30042 w 589031"/>
              <a:gd name="connsiteY5" fmla="*/ 1599560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20457 w 589031"/>
              <a:gd name="connsiteY5" fmla="*/ 1572324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20457 w 589031"/>
              <a:gd name="connsiteY5" fmla="*/ 1572324 h 2156730"/>
              <a:gd name="connsiteX6" fmla="*/ 0 w 589031"/>
              <a:gd name="connsiteY6" fmla="*/ 2156730 h 2156730"/>
              <a:gd name="connsiteX0" fmla="*/ 38067 w 589031"/>
              <a:gd name="connsiteY0" fmla="*/ 0 h 1961542"/>
              <a:gd name="connsiteX1" fmla="*/ 141070 w 589031"/>
              <a:gd name="connsiteY1" fmla="*/ 433255 h 1961542"/>
              <a:gd name="connsiteX2" fmla="*/ 377658 w 589031"/>
              <a:gd name="connsiteY2" fmla="*/ 691055 h 1961542"/>
              <a:gd name="connsiteX3" fmla="*/ 588836 w 589031"/>
              <a:gd name="connsiteY3" fmla="*/ 917414 h 1961542"/>
              <a:gd name="connsiteX4" fmla="*/ 345711 w 589031"/>
              <a:gd name="connsiteY4" fmla="*/ 1154060 h 1961542"/>
              <a:gd name="connsiteX5" fmla="*/ 120457 w 589031"/>
              <a:gd name="connsiteY5" fmla="*/ 1377136 h 1961542"/>
              <a:gd name="connsiteX6" fmla="*/ 0 w 589031"/>
              <a:gd name="connsiteY6" fmla="*/ 1961542 h 1961542"/>
              <a:gd name="connsiteX0" fmla="*/ 38067 w 589031"/>
              <a:gd name="connsiteY0" fmla="*/ 0 h 1961542"/>
              <a:gd name="connsiteX1" fmla="*/ 141070 w 589031"/>
              <a:gd name="connsiteY1" fmla="*/ 433255 h 1961542"/>
              <a:gd name="connsiteX2" fmla="*/ 377658 w 589031"/>
              <a:gd name="connsiteY2" fmla="*/ 691055 h 1961542"/>
              <a:gd name="connsiteX3" fmla="*/ 588836 w 589031"/>
              <a:gd name="connsiteY3" fmla="*/ 917414 h 1961542"/>
              <a:gd name="connsiteX4" fmla="*/ 345711 w 589031"/>
              <a:gd name="connsiteY4" fmla="*/ 1154060 h 1961542"/>
              <a:gd name="connsiteX5" fmla="*/ 120457 w 589031"/>
              <a:gd name="connsiteY5" fmla="*/ 1377136 h 1961542"/>
              <a:gd name="connsiteX6" fmla="*/ 0 w 589031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345711 w 589075"/>
              <a:gd name="connsiteY4" fmla="*/ 1154060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345711 w 589075"/>
              <a:gd name="connsiteY4" fmla="*/ 1154060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075" h="1961542">
                <a:moveTo>
                  <a:pt x="38067" y="0"/>
                </a:moveTo>
                <a:cubicBezTo>
                  <a:pt x="95829" y="381819"/>
                  <a:pt x="79680" y="315810"/>
                  <a:pt x="141070" y="433255"/>
                </a:cubicBezTo>
                <a:cubicBezTo>
                  <a:pt x="202460" y="550700"/>
                  <a:pt x="324860" y="667103"/>
                  <a:pt x="406410" y="704673"/>
                </a:cubicBezTo>
                <a:cubicBezTo>
                  <a:pt x="471986" y="783096"/>
                  <a:pt x="595225" y="839490"/>
                  <a:pt x="588836" y="917414"/>
                </a:cubicBezTo>
                <a:cubicBezTo>
                  <a:pt x="582447" y="995338"/>
                  <a:pt x="518020" y="1041126"/>
                  <a:pt x="403217" y="1108668"/>
                </a:cubicBezTo>
                <a:cubicBezTo>
                  <a:pt x="313972" y="1153514"/>
                  <a:pt x="263269" y="1170683"/>
                  <a:pt x="120457" y="1377136"/>
                </a:cubicBezTo>
                <a:cubicBezTo>
                  <a:pt x="29743" y="1470404"/>
                  <a:pt x="53182" y="1719444"/>
                  <a:pt x="0" y="1961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30D2784-52DA-0801-E856-CAC5C9D724DD}"/>
                  </a:ext>
                </a:extLst>
              </p:cNvPr>
              <p:cNvSpPr txBox="1"/>
              <p:nvPr/>
            </p:nvSpPr>
            <p:spPr>
              <a:xfrm>
                <a:off x="3054250" y="1593435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30D2784-52DA-0801-E856-CAC5C9D7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250" y="1593435"/>
                <a:ext cx="9144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87052FE5-C652-210B-A021-0D099CF8C927}"/>
                  </a:ext>
                </a:extLst>
              </p:cNvPr>
              <p:cNvSpPr txBox="1"/>
              <p:nvPr/>
            </p:nvSpPr>
            <p:spPr>
              <a:xfrm>
                <a:off x="465327" y="1070440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87052FE5-C652-210B-A021-0D099CF8C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27" y="1070440"/>
                <a:ext cx="9144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90CC7A2-5693-39CF-6947-841BAEE6D82A}"/>
              </a:ext>
            </a:extLst>
          </p:cNvPr>
          <p:cNvCxnSpPr/>
          <p:nvPr/>
        </p:nvCxnSpPr>
        <p:spPr>
          <a:xfrm flipV="1">
            <a:off x="1344412" y="1540965"/>
            <a:ext cx="735944" cy="207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E83EE91-6C39-E9A5-4DC2-5B73C33C7919}"/>
              </a:ext>
            </a:extLst>
          </p:cNvPr>
          <p:cNvCxnSpPr>
            <a:cxnSpLocks/>
          </p:cNvCxnSpPr>
          <p:nvPr/>
        </p:nvCxnSpPr>
        <p:spPr>
          <a:xfrm>
            <a:off x="1425574" y="2531532"/>
            <a:ext cx="646716" cy="171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960D171-9137-AE55-11AF-8C7794CEA40E}"/>
                  </a:ext>
                </a:extLst>
              </p:cNvPr>
              <p:cNvSpPr txBox="1"/>
              <p:nvPr/>
            </p:nvSpPr>
            <p:spPr>
              <a:xfrm>
                <a:off x="5451233" y="2003189"/>
                <a:ext cx="4029180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960D171-9137-AE55-11AF-8C7794CEA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33" y="2003189"/>
                <a:ext cx="4029180" cy="313804"/>
              </a:xfrm>
              <a:prstGeom prst="rect">
                <a:avLst/>
              </a:prstGeom>
              <a:blipFill>
                <a:blip r:embed="rId5"/>
                <a:stretch>
                  <a:fillRect l="-943" t="-157692" r="-1887" b="-23461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3E560C1-4083-A758-42C7-56FF11AEC215}"/>
                  </a:ext>
                </a:extLst>
              </p:cNvPr>
              <p:cNvSpPr txBox="1"/>
              <p:nvPr/>
            </p:nvSpPr>
            <p:spPr>
              <a:xfrm>
                <a:off x="4132522" y="2010631"/>
                <a:ext cx="13337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dirty="0"/>
                  <a:t>At </a:t>
                </a:r>
                <a14:m>
                  <m:oMath xmlns:m="http://schemas.openxmlformats.org/officeDocument/2006/math"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ja-SE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3E560C1-4083-A758-42C7-56FF11AEC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22" y="2010631"/>
                <a:ext cx="1333711" cy="400110"/>
              </a:xfrm>
              <a:prstGeom prst="rect">
                <a:avLst/>
              </a:prstGeom>
              <a:blipFill>
                <a:blip r:embed="rId6"/>
                <a:stretch>
                  <a:fillRect l="-4717" t="-6250" b="-3125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0C0FDD2-94DA-59FB-7765-749A72475668}"/>
                  </a:ext>
                </a:extLst>
              </p:cNvPr>
              <p:cNvSpPr txBox="1"/>
              <p:nvPr/>
            </p:nvSpPr>
            <p:spPr>
              <a:xfrm>
                <a:off x="823645" y="3747362"/>
                <a:ext cx="2478179" cy="4883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kumimoji="1" lang="en-US" altLang="ja-S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S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kumimoji="1" lang="en-US" altLang="ja-SE" sz="1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kumimoji="1" lang="en-US" altLang="ja-S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S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kumimoji="1" lang="en-US" altLang="ja-SE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1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kumimoji="1" lang="en-US" altLang="ja-S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1" lang="en-US" altLang="ja-SE" sz="1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1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0C0FDD2-94DA-59FB-7765-749A72475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45" y="3747362"/>
                <a:ext cx="2478179" cy="488339"/>
              </a:xfrm>
              <a:prstGeom prst="rect">
                <a:avLst/>
              </a:prstGeom>
              <a:blipFill>
                <a:blip r:embed="rId7"/>
                <a:stretch>
                  <a:fillRect l="-28934" t="-170732" b="-2463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A7F42649-C09B-8E5B-722C-A632B63D3FD2}"/>
                  </a:ext>
                </a:extLst>
              </p:cNvPr>
              <p:cNvSpPr txBox="1"/>
              <p:nvPr/>
            </p:nvSpPr>
            <p:spPr>
              <a:xfrm>
                <a:off x="556645" y="5680856"/>
                <a:ext cx="107446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distribution stays as Gaussian for any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SE" sz="2400" dirty="0"/>
                  <a:t> </a:t>
                </a:r>
              </a:p>
              <a:p>
                <a:r>
                  <a:rPr kumimoji="1" lang="en-US" altLang="ja-SE" sz="2400" dirty="0">
                    <a:sym typeface="Wingdings" pitchFamily="2" charset="2"/>
                  </a:rPr>
                  <a:t> Gaussian beam propagation is an eigenmode of free space Maxwell equation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A7F42649-C09B-8E5B-722C-A632B63D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45" y="5680856"/>
                <a:ext cx="10744639" cy="830997"/>
              </a:xfrm>
              <a:prstGeom prst="rect">
                <a:avLst/>
              </a:prstGeom>
              <a:blipFill>
                <a:blip r:embed="rId8"/>
                <a:stretch>
                  <a:fillRect l="-826" t="-6061" b="-1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5C77C5F5-B539-7D13-CAEE-D40AAE807642}"/>
              </a:ext>
            </a:extLst>
          </p:cNvPr>
          <p:cNvSpPr/>
          <p:nvPr/>
        </p:nvSpPr>
        <p:spPr>
          <a:xfrm>
            <a:off x="2272366" y="1062807"/>
            <a:ext cx="585435" cy="2081829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  <a:gd name="connsiteX0" fmla="*/ 0 w 677959"/>
              <a:gd name="connsiteY0" fmla="*/ 0 h 2147776"/>
              <a:gd name="connsiteX1" fmla="*/ 529390 w 677959"/>
              <a:gd name="connsiteY1" fmla="*/ 561473 h 2147776"/>
              <a:gd name="connsiteX2" fmla="*/ 657727 w 677959"/>
              <a:gd name="connsiteY2" fmla="*/ 1588168 h 2147776"/>
              <a:gd name="connsiteX3" fmla="*/ 18913 w 677959"/>
              <a:gd name="connsiteY3" fmla="*/ 2147776 h 2147776"/>
              <a:gd name="connsiteX0" fmla="*/ 0 w 604208"/>
              <a:gd name="connsiteY0" fmla="*/ 0 h 2147776"/>
              <a:gd name="connsiteX1" fmla="*/ 529390 w 604208"/>
              <a:gd name="connsiteY1" fmla="*/ 561473 h 2147776"/>
              <a:gd name="connsiteX2" fmla="*/ 563198 w 604208"/>
              <a:gd name="connsiteY2" fmla="*/ 1588168 h 2147776"/>
              <a:gd name="connsiteX3" fmla="*/ 18913 w 604208"/>
              <a:gd name="connsiteY3" fmla="*/ 2147776 h 2147776"/>
              <a:gd name="connsiteX0" fmla="*/ 0 w 606091"/>
              <a:gd name="connsiteY0" fmla="*/ 0 h 2147776"/>
              <a:gd name="connsiteX1" fmla="*/ 529390 w 606091"/>
              <a:gd name="connsiteY1" fmla="*/ 561473 h 2147776"/>
              <a:gd name="connsiteX2" fmla="*/ 563198 w 606091"/>
              <a:gd name="connsiteY2" fmla="*/ 1588168 h 2147776"/>
              <a:gd name="connsiteX3" fmla="*/ 564885 w 606091"/>
              <a:gd name="connsiteY3" fmla="*/ 1554789 h 2147776"/>
              <a:gd name="connsiteX4" fmla="*/ 18913 w 606091"/>
              <a:gd name="connsiteY4" fmla="*/ 2147776 h 2147776"/>
              <a:gd name="connsiteX0" fmla="*/ 0 w 580244"/>
              <a:gd name="connsiteY0" fmla="*/ 0 h 2147776"/>
              <a:gd name="connsiteX1" fmla="*/ 529390 w 580244"/>
              <a:gd name="connsiteY1" fmla="*/ 561473 h 2147776"/>
              <a:gd name="connsiteX2" fmla="*/ 563198 w 580244"/>
              <a:gd name="connsiteY2" fmla="*/ 1588168 h 2147776"/>
              <a:gd name="connsiteX3" fmla="*/ 426241 w 580244"/>
              <a:gd name="connsiteY3" fmla="*/ 1921909 h 2147776"/>
              <a:gd name="connsiteX4" fmla="*/ 18913 w 580244"/>
              <a:gd name="connsiteY4" fmla="*/ 2147776 h 2147776"/>
              <a:gd name="connsiteX0" fmla="*/ 0 w 586447"/>
              <a:gd name="connsiteY0" fmla="*/ 0 h 2147776"/>
              <a:gd name="connsiteX1" fmla="*/ 529390 w 586447"/>
              <a:gd name="connsiteY1" fmla="*/ 561473 h 2147776"/>
              <a:gd name="connsiteX2" fmla="*/ 575802 w 586447"/>
              <a:gd name="connsiteY2" fmla="*/ 1176276 h 2147776"/>
              <a:gd name="connsiteX3" fmla="*/ 426241 w 586447"/>
              <a:gd name="connsiteY3" fmla="*/ 1921909 h 2147776"/>
              <a:gd name="connsiteX4" fmla="*/ 18913 w 586447"/>
              <a:gd name="connsiteY4" fmla="*/ 2147776 h 2147776"/>
              <a:gd name="connsiteX0" fmla="*/ 0 w 586447"/>
              <a:gd name="connsiteY0" fmla="*/ 0 h 2147776"/>
              <a:gd name="connsiteX1" fmla="*/ 529390 w 586447"/>
              <a:gd name="connsiteY1" fmla="*/ 561473 h 2147776"/>
              <a:gd name="connsiteX2" fmla="*/ 575802 w 586447"/>
              <a:gd name="connsiteY2" fmla="*/ 1176276 h 2147776"/>
              <a:gd name="connsiteX3" fmla="*/ 148955 w 586447"/>
              <a:gd name="connsiteY3" fmla="*/ 1590606 h 2147776"/>
              <a:gd name="connsiteX4" fmla="*/ 18913 w 586447"/>
              <a:gd name="connsiteY4" fmla="*/ 2147776 h 2147776"/>
              <a:gd name="connsiteX0" fmla="*/ 0 w 575877"/>
              <a:gd name="connsiteY0" fmla="*/ 0 h 2147776"/>
              <a:gd name="connsiteX1" fmla="*/ 258406 w 575877"/>
              <a:gd name="connsiteY1" fmla="*/ 731602 h 2147776"/>
              <a:gd name="connsiteX2" fmla="*/ 575802 w 575877"/>
              <a:gd name="connsiteY2" fmla="*/ 1176276 h 2147776"/>
              <a:gd name="connsiteX3" fmla="*/ 148955 w 575877"/>
              <a:gd name="connsiteY3" fmla="*/ 1590606 h 2147776"/>
              <a:gd name="connsiteX4" fmla="*/ 18913 w 575877"/>
              <a:gd name="connsiteY4" fmla="*/ 2147776 h 2147776"/>
              <a:gd name="connsiteX0" fmla="*/ 0 w 575877"/>
              <a:gd name="connsiteY0" fmla="*/ 0 h 2147776"/>
              <a:gd name="connsiteX1" fmla="*/ 214293 w 575877"/>
              <a:gd name="connsiteY1" fmla="*/ 633107 h 2147776"/>
              <a:gd name="connsiteX2" fmla="*/ 575802 w 575877"/>
              <a:gd name="connsiteY2" fmla="*/ 1176276 h 2147776"/>
              <a:gd name="connsiteX3" fmla="*/ 148955 w 575877"/>
              <a:gd name="connsiteY3" fmla="*/ 1590606 h 2147776"/>
              <a:gd name="connsiteX4" fmla="*/ 18913 w 575877"/>
              <a:gd name="connsiteY4" fmla="*/ 2147776 h 2147776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56964"/>
              <a:gd name="connsiteY0" fmla="*/ 0 h 2156730"/>
              <a:gd name="connsiteX1" fmla="*/ 195380 w 556964"/>
              <a:gd name="connsiteY1" fmla="*/ 642061 h 2156730"/>
              <a:gd name="connsiteX2" fmla="*/ 556889 w 556964"/>
              <a:gd name="connsiteY2" fmla="*/ 1185230 h 2156730"/>
              <a:gd name="connsiteX3" fmla="*/ 130042 w 556964"/>
              <a:gd name="connsiteY3" fmla="*/ 1599560 h 2156730"/>
              <a:gd name="connsiteX4" fmla="*/ 0 w 556964"/>
              <a:gd name="connsiteY4" fmla="*/ 2156730 h 2156730"/>
              <a:gd name="connsiteX0" fmla="*/ 18899 w 588905"/>
              <a:gd name="connsiteY0" fmla="*/ 0 h 2156730"/>
              <a:gd name="connsiteX1" fmla="*/ 195380 w 588905"/>
              <a:gd name="connsiteY1" fmla="*/ 642061 h 2156730"/>
              <a:gd name="connsiteX2" fmla="*/ 588836 w 588905"/>
              <a:gd name="connsiteY2" fmla="*/ 1112602 h 2156730"/>
              <a:gd name="connsiteX3" fmla="*/ 130042 w 588905"/>
              <a:gd name="connsiteY3" fmla="*/ 1599560 h 2156730"/>
              <a:gd name="connsiteX4" fmla="*/ 0 w 588905"/>
              <a:gd name="connsiteY4" fmla="*/ 2156730 h 2156730"/>
              <a:gd name="connsiteX0" fmla="*/ 18899 w 599796"/>
              <a:gd name="connsiteY0" fmla="*/ 0 h 2156730"/>
              <a:gd name="connsiteX1" fmla="*/ 195380 w 599796"/>
              <a:gd name="connsiteY1" fmla="*/ 642061 h 2156730"/>
              <a:gd name="connsiteX2" fmla="*/ 435163 w 599796"/>
              <a:gd name="connsiteY2" fmla="*/ 886243 h 2156730"/>
              <a:gd name="connsiteX3" fmla="*/ 588836 w 599796"/>
              <a:gd name="connsiteY3" fmla="*/ 1112602 h 2156730"/>
              <a:gd name="connsiteX4" fmla="*/ 130042 w 599796"/>
              <a:gd name="connsiteY4" fmla="*/ 1599560 h 2156730"/>
              <a:gd name="connsiteX5" fmla="*/ 0 w 599796"/>
              <a:gd name="connsiteY5" fmla="*/ 2156730 h 2156730"/>
              <a:gd name="connsiteX0" fmla="*/ 18899 w 589143"/>
              <a:gd name="connsiteY0" fmla="*/ 0 h 2156730"/>
              <a:gd name="connsiteX1" fmla="*/ 195380 w 589143"/>
              <a:gd name="connsiteY1" fmla="*/ 642061 h 2156730"/>
              <a:gd name="connsiteX2" fmla="*/ 435163 w 589143"/>
              <a:gd name="connsiteY2" fmla="*/ 886243 h 2156730"/>
              <a:gd name="connsiteX3" fmla="*/ 588836 w 589143"/>
              <a:gd name="connsiteY3" fmla="*/ 1112602 h 2156730"/>
              <a:gd name="connsiteX4" fmla="*/ 396826 w 589143"/>
              <a:gd name="connsiteY4" fmla="*/ 1353788 h 2156730"/>
              <a:gd name="connsiteX5" fmla="*/ 130042 w 589143"/>
              <a:gd name="connsiteY5" fmla="*/ 1599560 h 2156730"/>
              <a:gd name="connsiteX6" fmla="*/ 0 w 589143"/>
              <a:gd name="connsiteY6" fmla="*/ 2156730 h 2156730"/>
              <a:gd name="connsiteX0" fmla="*/ 18899 w 589143"/>
              <a:gd name="connsiteY0" fmla="*/ 0 h 2156730"/>
              <a:gd name="connsiteX1" fmla="*/ 195380 w 589143"/>
              <a:gd name="connsiteY1" fmla="*/ 642061 h 2156730"/>
              <a:gd name="connsiteX2" fmla="*/ 435163 w 589143"/>
              <a:gd name="connsiteY2" fmla="*/ 886243 h 2156730"/>
              <a:gd name="connsiteX3" fmla="*/ 588836 w 589143"/>
              <a:gd name="connsiteY3" fmla="*/ 1112602 h 2156730"/>
              <a:gd name="connsiteX4" fmla="*/ 345711 w 589143"/>
              <a:gd name="connsiteY4" fmla="*/ 1349248 h 2156730"/>
              <a:gd name="connsiteX5" fmla="*/ 130042 w 589143"/>
              <a:gd name="connsiteY5" fmla="*/ 1599560 h 2156730"/>
              <a:gd name="connsiteX6" fmla="*/ 0 w 589143"/>
              <a:gd name="connsiteY6" fmla="*/ 2156730 h 2156730"/>
              <a:gd name="connsiteX0" fmla="*/ 18899 w 589031"/>
              <a:gd name="connsiteY0" fmla="*/ 0 h 2156730"/>
              <a:gd name="connsiteX1" fmla="*/ 195380 w 589031"/>
              <a:gd name="connsiteY1" fmla="*/ 642061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30042 w 589031"/>
              <a:gd name="connsiteY5" fmla="*/ 1599560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30042 w 589031"/>
              <a:gd name="connsiteY5" fmla="*/ 1599560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20457 w 589031"/>
              <a:gd name="connsiteY5" fmla="*/ 1572324 h 2156730"/>
              <a:gd name="connsiteX6" fmla="*/ 0 w 589031"/>
              <a:gd name="connsiteY6" fmla="*/ 2156730 h 2156730"/>
              <a:gd name="connsiteX0" fmla="*/ 18899 w 589031"/>
              <a:gd name="connsiteY0" fmla="*/ 0 h 2156730"/>
              <a:gd name="connsiteX1" fmla="*/ 141070 w 589031"/>
              <a:gd name="connsiteY1" fmla="*/ 628443 h 2156730"/>
              <a:gd name="connsiteX2" fmla="*/ 377658 w 589031"/>
              <a:gd name="connsiteY2" fmla="*/ 886243 h 2156730"/>
              <a:gd name="connsiteX3" fmla="*/ 588836 w 589031"/>
              <a:gd name="connsiteY3" fmla="*/ 1112602 h 2156730"/>
              <a:gd name="connsiteX4" fmla="*/ 345711 w 589031"/>
              <a:gd name="connsiteY4" fmla="*/ 1349248 h 2156730"/>
              <a:gd name="connsiteX5" fmla="*/ 120457 w 589031"/>
              <a:gd name="connsiteY5" fmla="*/ 1572324 h 2156730"/>
              <a:gd name="connsiteX6" fmla="*/ 0 w 589031"/>
              <a:gd name="connsiteY6" fmla="*/ 2156730 h 2156730"/>
              <a:gd name="connsiteX0" fmla="*/ 38067 w 589031"/>
              <a:gd name="connsiteY0" fmla="*/ 0 h 1961542"/>
              <a:gd name="connsiteX1" fmla="*/ 141070 w 589031"/>
              <a:gd name="connsiteY1" fmla="*/ 433255 h 1961542"/>
              <a:gd name="connsiteX2" fmla="*/ 377658 w 589031"/>
              <a:gd name="connsiteY2" fmla="*/ 691055 h 1961542"/>
              <a:gd name="connsiteX3" fmla="*/ 588836 w 589031"/>
              <a:gd name="connsiteY3" fmla="*/ 917414 h 1961542"/>
              <a:gd name="connsiteX4" fmla="*/ 345711 w 589031"/>
              <a:gd name="connsiteY4" fmla="*/ 1154060 h 1961542"/>
              <a:gd name="connsiteX5" fmla="*/ 120457 w 589031"/>
              <a:gd name="connsiteY5" fmla="*/ 1377136 h 1961542"/>
              <a:gd name="connsiteX6" fmla="*/ 0 w 589031"/>
              <a:gd name="connsiteY6" fmla="*/ 1961542 h 1961542"/>
              <a:gd name="connsiteX0" fmla="*/ 38067 w 589031"/>
              <a:gd name="connsiteY0" fmla="*/ 0 h 1961542"/>
              <a:gd name="connsiteX1" fmla="*/ 141070 w 589031"/>
              <a:gd name="connsiteY1" fmla="*/ 433255 h 1961542"/>
              <a:gd name="connsiteX2" fmla="*/ 377658 w 589031"/>
              <a:gd name="connsiteY2" fmla="*/ 691055 h 1961542"/>
              <a:gd name="connsiteX3" fmla="*/ 588836 w 589031"/>
              <a:gd name="connsiteY3" fmla="*/ 917414 h 1961542"/>
              <a:gd name="connsiteX4" fmla="*/ 345711 w 589031"/>
              <a:gd name="connsiteY4" fmla="*/ 1154060 h 1961542"/>
              <a:gd name="connsiteX5" fmla="*/ 120457 w 589031"/>
              <a:gd name="connsiteY5" fmla="*/ 1377136 h 1961542"/>
              <a:gd name="connsiteX6" fmla="*/ 0 w 589031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345711 w 589075"/>
              <a:gd name="connsiteY4" fmla="*/ 1154060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345711 w 589075"/>
              <a:gd name="connsiteY4" fmla="*/ 1154060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  <a:gd name="connsiteX0" fmla="*/ 38067 w 589075"/>
              <a:gd name="connsiteY0" fmla="*/ 0 h 1961542"/>
              <a:gd name="connsiteX1" fmla="*/ 141070 w 589075"/>
              <a:gd name="connsiteY1" fmla="*/ 433255 h 1961542"/>
              <a:gd name="connsiteX2" fmla="*/ 406410 w 589075"/>
              <a:gd name="connsiteY2" fmla="*/ 704673 h 1961542"/>
              <a:gd name="connsiteX3" fmla="*/ 588836 w 589075"/>
              <a:gd name="connsiteY3" fmla="*/ 917414 h 1961542"/>
              <a:gd name="connsiteX4" fmla="*/ 403217 w 589075"/>
              <a:gd name="connsiteY4" fmla="*/ 1108668 h 1961542"/>
              <a:gd name="connsiteX5" fmla="*/ 120457 w 589075"/>
              <a:gd name="connsiteY5" fmla="*/ 1377136 h 1961542"/>
              <a:gd name="connsiteX6" fmla="*/ 0 w 589075"/>
              <a:gd name="connsiteY6" fmla="*/ 1961542 h 196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075" h="1961542">
                <a:moveTo>
                  <a:pt x="38067" y="0"/>
                </a:moveTo>
                <a:cubicBezTo>
                  <a:pt x="95829" y="381819"/>
                  <a:pt x="79680" y="315810"/>
                  <a:pt x="141070" y="433255"/>
                </a:cubicBezTo>
                <a:cubicBezTo>
                  <a:pt x="202460" y="550700"/>
                  <a:pt x="324860" y="667103"/>
                  <a:pt x="406410" y="704673"/>
                </a:cubicBezTo>
                <a:cubicBezTo>
                  <a:pt x="471986" y="783096"/>
                  <a:pt x="595225" y="839490"/>
                  <a:pt x="588836" y="917414"/>
                </a:cubicBezTo>
                <a:cubicBezTo>
                  <a:pt x="582447" y="995338"/>
                  <a:pt x="518020" y="1041126"/>
                  <a:pt x="403217" y="1108668"/>
                </a:cubicBezTo>
                <a:cubicBezTo>
                  <a:pt x="313972" y="1153514"/>
                  <a:pt x="263269" y="1170683"/>
                  <a:pt x="120457" y="1377136"/>
                </a:cubicBezTo>
                <a:cubicBezTo>
                  <a:pt x="29743" y="1470404"/>
                  <a:pt x="53182" y="1719444"/>
                  <a:pt x="0" y="19615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AC047AE-CAEE-A1DC-D2F1-29165D5F0EB7}"/>
                  </a:ext>
                </a:extLst>
              </p:cNvPr>
              <p:cNvSpPr txBox="1"/>
              <p:nvPr/>
            </p:nvSpPr>
            <p:spPr>
              <a:xfrm>
                <a:off x="4013672" y="2518149"/>
                <a:ext cx="5514778" cy="985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  <m:func>
                        <m:func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1" lang="en-US" altLang="ja-SE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5AC047AE-CAEE-A1DC-D2F1-29165D5F0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72" y="2518149"/>
                <a:ext cx="5514778" cy="985463"/>
              </a:xfrm>
              <a:prstGeom prst="rect">
                <a:avLst/>
              </a:prstGeom>
              <a:blipFill>
                <a:blip r:embed="rId9"/>
                <a:stretch>
                  <a:fillRect l="-229" t="-1282" b="-512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207C404C-8672-35DB-9F0A-1E7E46903AB2}"/>
                  </a:ext>
                </a:extLst>
              </p:cNvPr>
              <p:cNvSpPr txBox="1"/>
              <p:nvPr/>
            </p:nvSpPr>
            <p:spPr>
              <a:xfrm>
                <a:off x="4654269" y="3564472"/>
                <a:ext cx="2224391" cy="687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207C404C-8672-35DB-9F0A-1E7E46903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269" y="3564472"/>
                <a:ext cx="2224391" cy="687048"/>
              </a:xfrm>
              <a:prstGeom prst="rect">
                <a:avLst/>
              </a:prstGeom>
              <a:blipFill>
                <a:blip r:embed="rId10"/>
                <a:stretch>
                  <a:fillRect l="-2273" r="-568" b="-181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2CC8511-EFEE-09DC-7BD6-2305D93C3474}"/>
                  </a:ext>
                </a:extLst>
              </p:cNvPr>
              <p:cNvSpPr txBox="1"/>
              <p:nvPr/>
            </p:nvSpPr>
            <p:spPr>
              <a:xfrm>
                <a:off x="7080946" y="3511913"/>
                <a:ext cx="2759345" cy="723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Sup>
                                        <m:sSubSupPr>
                                          <m:ctrlP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F2CC8511-EFEE-09DC-7BD6-2305D93C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946" y="3511913"/>
                <a:ext cx="2759345" cy="723788"/>
              </a:xfrm>
              <a:prstGeom prst="rect">
                <a:avLst/>
              </a:prstGeom>
              <a:blipFill>
                <a:blip r:embed="rId11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B1EC245-AA43-A020-3BED-2E53C2849B5A}"/>
              </a:ext>
            </a:extLst>
          </p:cNvPr>
          <p:cNvSpPr txBox="1"/>
          <p:nvPr/>
        </p:nvSpPr>
        <p:spPr>
          <a:xfrm>
            <a:off x="922527" y="4782548"/>
            <a:ext cx="102928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Diffraction = Fourier transform </a:t>
            </a:r>
            <a:r>
              <a:rPr kumimoji="1" lang="en-US" altLang="ja-SE" sz="2400" dirty="0">
                <a:sym typeface="Wingdings" pitchFamily="2" charset="2"/>
              </a:rPr>
              <a:t> Fourier transform of Gaussian is Gaussian</a:t>
            </a:r>
            <a:endParaRPr kumimoji="1" lang="ja-SE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90781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D8788-E5A2-D9B3-A886-D323DC54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08"/>
            <a:ext cx="10515600" cy="1013353"/>
          </a:xfrm>
        </p:spPr>
        <p:txBody>
          <a:bodyPr/>
          <a:lstStyle/>
          <a:p>
            <a:r>
              <a:rPr kumimoji="1" lang="en-US" altLang="ja-SE" dirty="0"/>
              <a:t>Vector diffraction: complete Kirchhoff integral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EE08198-8186-0062-0DE1-76D5A3DBA8F9}"/>
                  </a:ext>
                </a:extLst>
              </p:cNvPr>
              <p:cNvSpPr txBox="1"/>
              <p:nvPr/>
            </p:nvSpPr>
            <p:spPr>
              <a:xfrm>
                <a:off x="4255477" y="1260230"/>
                <a:ext cx="7539500" cy="863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kumimoji="1" lang="en-US" altLang="ja-SE" sz="24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kumimoji="1" lang="en-US" altLang="ja-SE" sz="24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d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2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SE" sz="24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p>
                                      <m:r>
                                        <a:rPr kumimoji="1" lang="en-US" altLang="ja-SE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kumimoji="1" lang="en-US" altLang="ja-SE" sz="24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SE" sz="24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3EE08198-8186-0062-0DE1-76D5A3DBA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477" y="1260230"/>
                <a:ext cx="7539500" cy="863185"/>
              </a:xfrm>
              <a:prstGeom prst="rect">
                <a:avLst/>
              </a:prstGeom>
              <a:blipFill>
                <a:blip r:embed="rId2"/>
                <a:stretch>
                  <a:fillRect l="-3535" t="-173913" r="-1010" b="-25652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CF55B9A-3CAE-B89F-99BA-31D6C0AA8A12}"/>
                  </a:ext>
                </a:extLst>
              </p:cNvPr>
              <p:cNvSpPr txBox="1"/>
              <p:nvPr/>
            </p:nvSpPr>
            <p:spPr>
              <a:xfrm>
                <a:off x="4255477" y="2329052"/>
                <a:ext cx="2042739" cy="7541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𝑖𝑘𝑅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7CF55B9A-3CAE-B89F-99BA-31D6C0AA8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477" y="2329052"/>
                <a:ext cx="2042739" cy="754117"/>
              </a:xfrm>
              <a:prstGeom prst="rect">
                <a:avLst/>
              </a:prstGeom>
              <a:blipFill>
                <a:blip r:embed="rId3"/>
                <a:stretch>
                  <a:fillRect l="-3106" r="-3106" b="-1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8E0C4A3-E81F-0B1A-AD02-9D5E48B51C11}"/>
                  </a:ext>
                </a:extLst>
              </p:cNvPr>
              <p:cNvSpPr txBox="1"/>
              <p:nvPr/>
            </p:nvSpPr>
            <p:spPr>
              <a:xfrm>
                <a:off x="4255477" y="3347421"/>
                <a:ext cx="1479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8E0C4A3-E81F-0B1A-AD02-9D5E48B51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477" y="3347421"/>
                <a:ext cx="1479571" cy="369332"/>
              </a:xfrm>
              <a:prstGeom prst="rect">
                <a:avLst/>
              </a:prstGeom>
              <a:blipFill>
                <a:blip r:embed="rId4"/>
                <a:stretch>
                  <a:fillRect l="-5128" r="-5128" b="-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FE6E6AC1-C3A1-2F1F-D593-FEFFBE2499E0}"/>
              </a:ext>
            </a:extLst>
          </p:cNvPr>
          <p:cNvSpPr/>
          <p:nvPr/>
        </p:nvSpPr>
        <p:spPr>
          <a:xfrm>
            <a:off x="648242" y="1571655"/>
            <a:ext cx="673768" cy="1514793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959" h="2165684">
                <a:moveTo>
                  <a:pt x="0" y="0"/>
                </a:moveTo>
                <a:cubicBezTo>
                  <a:pt x="209884" y="148389"/>
                  <a:pt x="419769" y="296778"/>
                  <a:pt x="529390" y="561473"/>
                </a:cubicBezTo>
                <a:cubicBezTo>
                  <a:pt x="639011" y="826168"/>
                  <a:pt x="716548" y="1320800"/>
                  <a:pt x="657727" y="1588168"/>
                </a:cubicBezTo>
                <a:cubicBezTo>
                  <a:pt x="598906" y="1855537"/>
                  <a:pt x="387684" y="2010610"/>
                  <a:pt x="176463" y="21656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BA39C022-431E-5EDA-FA42-90F77ED76793}"/>
              </a:ext>
            </a:extLst>
          </p:cNvPr>
          <p:cNvSpPr/>
          <p:nvPr/>
        </p:nvSpPr>
        <p:spPr>
          <a:xfrm>
            <a:off x="2351902" y="1506762"/>
            <a:ext cx="1023235" cy="1644580"/>
          </a:xfrm>
          <a:custGeom>
            <a:avLst/>
            <a:gdLst>
              <a:gd name="connsiteX0" fmla="*/ 0 w 677959"/>
              <a:gd name="connsiteY0" fmla="*/ 0 h 2165684"/>
              <a:gd name="connsiteX1" fmla="*/ 529390 w 677959"/>
              <a:gd name="connsiteY1" fmla="*/ 561473 h 2165684"/>
              <a:gd name="connsiteX2" fmla="*/ 657727 w 677959"/>
              <a:gd name="connsiteY2" fmla="*/ 1588168 h 2165684"/>
              <a:gd name="connsiteX3" fmla="*/ 176463 w 677959"/>
              <a:gd name="connsiteY3" fmla="*/ 2165684 h 2165684"/>
              <a:gd name="connsiteX0" fmla="*/ 0 w 1140917"/>
              <a:gd name="connsiteY0" fmla="*/ 0 h 2566737"/>
              <a:gd name="connsiteX1" fmla="*/ 978569 w 1140917"/>
              <a:gd name="connsiteY1" fmla="*/ 962526 h 2566737"/>
              <a:gd name="connsiteX2" fmla="*/ 1106906 w 1140917"/>
              <a:gd name="connsiteY2" fmla="*/ 1989221 h 2566737"/>
              <a:gd name="connsiteX3" fmla="*/ 625642 w 1140917"/>
              <a:gd name="connsiteY3" fmla="*/ 2566737 h 2566737"/>
              <a:gd name="connsiteX0" fmla="*/ 0 w 1140917"/>
              <a:gd name="connsiteY0" fmla="*/ 0 h 3176337"/>
              <a:gd name="connsiteX1" fmla="*/ 978569 w 1140917"/>
              <a:gd name="connsiteY1" fmla="*/ 962526 h 3176337"/>
              <a:gd name="connsiteX2" fmla="*/ 1106906 w 1140917"/>
              <a:gd name="connsiteY2" fmla="*/ 1989221 h 3176337"/>
              <a:gd name="connsiteX3" fmla="*/ 304800 w 1140917"/>
              <a:gd name="connsiteY3" fmla="*/ 3176337 h 3176337"/>
              <a:gd name="connsiteX0" fmla="*/ 0 w 1023235"/>
              <a:gd name="connsiteY0" fmla="*/ 0 h 3176337"/>
              <a:gd name="connsiteX1" fmla="*/ 978569 w 1023235"/>
              <a:gd name="connsiteY1" fmla="*/ 962526 h 3176337"/>
              <a:gd name="connsiteX2" fmla="*/ 834190 w 1023235"/>
              <a:gd name="connsiteY2" fmla="*/ 2133600 h 3176337"/>
              <a:gd name="connsiteX3" fmla="*/ 304800 w 1023235"/>
              <a:gd name="connsiteY3" fmla="*/ 3176337 h 317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235" h="3176337">
                <a:moveTo>
                  <a:pt x="0" y="0"/>
                </a:moveTo>
                <a:cubicBezTo>
                  <a:pt x="209884" y="148389"/>
                  <a:pt x="839537" y="606926"/>
                  <a:pt x="978569" y="962526"/>
                </a:cubicBezTo>
                <a:cubicBezTo>
                  <a:pt x="1117601" y="1318126"/>
                  <a:pt x="893011" y="1866232"/>
                  <a:pt x="834190" y="2133600"/>
                </a:cubicBezTo>
                <a:cubicBezTo>
                  <a:pt x="775369" y="2400969"/>
                  <a:pt x="516021" y="3021263"/>
                  <a:pt x="304800" y="31763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9EACFA3-7319-C403-666D-3EFE65ABD86C}"/>
                  </a:ext>
                </a:extLst>
              </p:cNvPr>
              <p:cNvSpPr txBox="1"/>
              <p:nvPr/>
            </p:nvSpPr>
            <p:spPr>
              <a:xfrm>
                <a:off x="2917937" y="2497057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kumimoji="1" lang="ja-SE" altLang="en-US" sz="2400" b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9EACFA3-7319-C403-666D-3EFE65ABD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37" y="2497057"/>
                <a:ext cx="9144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C51AFFA-0EFF-7576-522A-1006AD061BBA}"/>
              </a:ext>
            </a:extLst>
          </p:cNvPr>
          <p:cNvCxnSpPr>
            <a:cxnSpLocks/>
          </p:cNvCxnSpPr>
          <p:nvPr/>
        </p:nvCxnSpPr>
        <p:spPr>
          <a:xfrm flipV="1">
            <a:off x="1322010" y="1716770"/>
            <a:ext cx="1259885" cy="241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B2EA2F-9191-2F53-4A66-4B06558403FD}"/>
              </a:ext>
            </a:extLst>
          </p:cNvPr>
          <p:cNvCxnSpPr>
            <a:cxnSpLocks/>
          </p:cNvCxnSpPr>
          <p:nvPr/>
        </p:nvCxnSpPr>
        <p:spPr>
          <a:xfrm>
            <a:off x="1438822" y="2737648"/>
            <a:ext cx="1143073" cy="2669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08DB171-6FD0-7C4B-53AF-16EBFC43B6AD}"/>
                  </a:ext>
                </a:extLst>
              </p:cNvPr>
              <p:cNvSpPr txBox="1"/>
              <p:nvPr/>
            </p:nvSpPr>
            <p:spPr>
              <a:xfrm>
                <a:off x="727327" y="2990417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sz="2400" b="1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08DB171-6FD0-7C4B-53AF-16EBFC43B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327" y="2990417"/>
                <a:ext cx="9144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63B0800-BE8F-151F-FD65-2EFBF44EAB78}"/>
                  </a:ext>
                </a:extLst>
              </p:cNvPr>
              <p:cNvSpPr txBox="1"/>
              <p:nvPr/>
            </p:nvSpPr>
            <p:spPr>
              <a:xfrm>
                <a:off x="709986" y="1716770"/>
                <a:ext cx="1941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63B0800-BE8F-151F-FD65-2EFBF44EA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86" y="1716770"/>
                <a:ext cx="194156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4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1EAE1E7-901B-E95C-9BBB-71E468171FAD}"/>
                  </a:ext>
                </a:extLst>
              </p:cNvPr>
              <p:cNvSpPr txBox="1"/>
              <p:nvPr/>
            </p:nvSpPr>
            <p:spPr>
              <a:xfrm>
                <a:off x="709986" y="3928794"/>
                <a:ext cx="1034873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This is the theory to predict cross-polarization due to curved mirrors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Scalar theory and/or Fraunhofer approximation is often sufficient in high frequency applications like optical laser with large structure &gt;&gt; </a:t>
                </a:r>
                <a14:m>
                  <m:oMath xmlns:m="http://schemas.openxmlformats.org/officeDocument/2006/math"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kumimoji="1" lang="en-US" altLang="ja-SE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lense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mirror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etc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~1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≫1 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kumimoji="1" lang="en-US" altLang="ja-SE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Even geometrical optics is very nice 1</a:t>
                </a:r>
                <a:r>
                  <a:rPr kumimoji="1" lang="en-US" altLang="ja-SE" sz="2400" baseline="30000" dirty="0"/>
                  <a:t>st</a:t>
                </a:r>
                <a:r>
                  <a:rPr kumimoji="1" lang="en-US" altLang="ja-SE" sz="2400" dirty="0"/>
                  <a:t> order approximation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SE" sz="2400" dirty="0"/>
                  <a:t> 20 GHz quasi-optical system is on the border: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lense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mirror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etc</m:t>
                    </m:r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~30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~85 </m:t>
                    </m:r>
                    <m:r>
                      <m:rPr>
                        <m:sty m:val="p"/>
                      </m:rP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&gt;3 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kumimoji="1" lang="en-US" altLang="ja-SE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1EAE1E7-901B-E95C-9BBB-71E468171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86" y="3928794"/>
                <a:ext cx="10348732" cy="2677656"/>
              </a:xfrm>
              <a:prstGeom prst="rect">
                <a:avLst/>
              </a:prstGeom>
              <a:blipFill>
                <a:blip r:embed="rId8"/>
                <a:stretch>
                  <a:fillRect l="-735" t="-1887" b="-28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AD0B388-36B3-E07C-BF0E-A15C4CCC2C0D}"/>
              </a:ext>
            </a:extLst>
          </p:cNvPr>
          <p:cNvCxnSpPr>
            <a:cxnSpLocks/>
          </p:cNvCxnSpPr>
          <p:nvPr/>
        </p:nvCxnSpPr>
        <p:spPr>
          <a:xfrm flipV="1">
            <a:off x="1322009" y="2329051"/>
            <a:ext cx="237160" cy="3330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DF3441E-D1C8-D47C-1DB2-A51D329FB8C0}"/>
                  </a:ext>
                </a:extLst>
              </p:cNvPr>
              <p:cNvSpPr txBox="1"/>
              <p:nvPr/>
            </p:nvSpPr>
            <p:spPr>
              <a:xfrm>
                <a:off x="1587323" y="2148891"/>
                <a:ext cx="3414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DF3441E-D1C8-D47C-1DB2-A51D329FB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323" y="2148891"/>
                <a:ext cx="341439" cy="369332"/>
              </a:xfrm>
              <a:prstGeom prst="rect">
                <a:avLst/>
              </a:prstGeom>
              <a:blipFill>
                <a:blip r:embed="rId9"/>
                <a:stretch>
                  <a:fillRect l="-10714" t="-3333" r="-25000" b="-666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538E7B-6F8F-D364-CB6D-12F4FA69EDD3}"/>
              </a:ext>
            </a:extLst>
          </p:cNvPr>
          <p:cNvSpPr txBox="1"/>
          <p:nvPr/>
        </p:nvSpPr>
        <p:spPr>
          <a:xfrm>
            <a:off x="3610227" y="882944"/>
            <a:ext cx="454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has been scalar diffraction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205431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6081AC3-85BA-844A-FDCA-613A879C3A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2797"/>
                <a:ext cx="10515600" cy="893567"/>
              </a:xfrm>
            </p:spPr>
            <p:txBody>
              <a:bodyPr/>
              <a:lstStyle/>
              <a:p>
                <a:r>
                  <a:rPr kumimoji="1" lang="en-US" altLang="ja-SE" dirty="0"/>
                  <a:t>Electromagnetic potential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SE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6081AC3-85BA-844A-FDCA-613A879C3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2797"/>
                <a:ext cx="10515600" cy="893567"/>
              </a:xfrm>
              <a:blipFill>
                <a:blip r:embed="rId2"/>
                <a:stretch>
                  <a:fillRect l="-2413" t="-11268" b="-225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F005D6F-28BA-0D24-7A1D-1411F04693FC}"/>
                  </a:ext>
                </a:extLst>
              </p:cNvPr>
              <p:cNvSpPr txBox="1"/>
              <p:nvPr/>
            </p:nvSpPr>
            <p:spPr>
              <a:xfrm>
                <a:off x="562241" y="1168787"/>
                <a:ext cx="25948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F005D6F-28BA-0D24-7A1D-1411F046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41" y="1168787"/>
                <a:ext cx="2594813" cy="369332"/>
              </a:xfrm>
              <a:prstGeom prst="rect">
                <a:avLst/>
              </a:prstGeom>
              <a:blipFill>
                <a:blip r:embed="rId3"/>
                <a:stretch>
                  <a:fillRect l="-2927" t="-3448" b="-3448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11588A3-1119-682C-DEB2-103E4424F7A1}"/>
                  </a:ext>
                </a:extLst>
              </p:cNvPr>
              <p:cNvSpPr txBox="1"/>
              <p:nvPr/>
            </p:nvSpPr>
            <p:spPr>
              <a:xfrm>
                <a:off x="562241" y="1681736"/>
                <a:ext cx="4065344" cy="716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11588A3-1119-682C-DEB2-103E4424F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41" y="1681736"/>
                <a:ext cx="4065344" cy="716735"/>
              </a:xfrm>
              <a:prstGeom prst="rect">
                <a:avLst/>
              </a:prstGeom>
              <a:blipFill>
                <a:blip r:embed="rId4"/>
                <a:stretch>
                  <a:fillRect l="-1558" r="-2181" b="-15789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中かっこ 4">
            <a:extLst>
              <a:ext uri="{FF2B5EF4-FFF2-40B4-BE49-F238E27FC236}">
                <a16:creationId xmlns:a16="http://schemas.microsoft.com/office/drawing/2014/main" id="{C5D7BE2C-E125-804A-8239-0863AC53D031}"/>
              </a:ext>
            </a:extLst>
          </p:cNvPr>
          <p:cNvSpPr/>
          <p:nvPr/>
        </p:nvSpPr>
        <p:spPr>
          <a:xfrm>
            <a:off x="210207" y="1126694"/>
            <a:ext cx="434715" cy="127813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1AB0A1-846F-7E01-0BDE-6685E8A4C1FC}"/>
                  </a:ext>
                </a:extLst>
              </p:cNvPr>
              <p:cNvSpPr txBox="1"/>
              <p:nvPr/>
            </p:nvSpPr>
            <p:spPr>
              <a:xfrm>
                <a:off x="8231554" y="1938905"/>
                <a:ext cx="36737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1AB0A1-846F-7E01-0BDE-6685E8A4C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554" y="1938905"/>
                <a:ext cx="3673763" cy="369332"/>
              </a:xfrm>
              <a:prstGeom prst="rect">
                <a:avLst/>
              </a:prstGeom>
              <a:blipFill>
                <a:blip r:embed="rId5"/>
                <a:stretch>
                  <a:fillRect l="-1724" r="-2759" b="-3333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9B16A5-31A2-456A-8FE1-13E68B9C863B}"/>
                  </a:ext>
                </a:extLst>
              </p:cNvPr>
              <p:cNvSpPr txBox="1"/>
              <p:nvPr/>
            </p:nvSpPr>
            <p:spPr>
              <a:xfrm>
                <a:off x="8231554" y="1112955"/>
                <a:ext cx="3707105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9B16A5-31A2-456A-8FE1-13E68B9C8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554" y="1112955"/>
                <a:ext cx="3707105" cy="703462"/>
              </a:xfrm>
              <a:prstGeom prst="rect">
                <a:avLst/>
              </a:prstGeom>
              <a:blipFill>
                <a:blip r:embed="rId6"/>
                <a:stretch>
                  <a:fillRect l="-2397" t="-3509" r="-2740" b="-1403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DC6EBF-EE96-07B6-5D2B-6671BDB17670}"/>
              </a:ext>
            </a:extLst>
          </p:cNvPr>
          <p:cNvSpPr txBox="1"/>
          <p:nvPr/>
        </p:nvSpPr>
        <p:spPr>
          <a:xfrm>
            <a:off x="4721571" y="1367168"/>
            <a:ext cx="3140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do not change under Gauge transformation</a:t>
            </a:r>
            <a:endParaRPr kumimoji="1" lang="ja-SE" altLang="en-US" sz="2400" dirty="0"/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C298D85D-5316-7D68-2920-52E747575872}"/>
              </a:ext>
            </a:extLst>
          </p:cNvPr>
          <p:cNvSpPr/>
          <p:nvPr/>
        </p:nvSpPr>
        <p:spPr>
          <a:xfrm>
            <a:off x="7862010" y="1195785"/>
            <a:ext cx="434715" cy="1220715"/>
          </a:xfrm>
          <a:prstGeom prst="leftBrace">
            <a:avLst>
              <a:gd name="adj1" fmla="val 1523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366E87F-618C-A87A-8034-7EC2E8BE0343}"/>
                  </a:ext>
                </a:extLst>
              </p:cNvPr>
              <p:cNvSpPr txBox="1"/>
              <p:nvPr/>
            </p:nvSpPr>
            <p:spPr>
              <a:xfrm>
                <a:off x="6454065" y="2719855"/>
                <a:ext cx="34790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i="1" smtClean="0">
                          <a:latin typeface="Cambria Math" panose="02040503050406030204" pitchFamily="18" charset="0"/>
                        </a:rPr>
                        <m:t>∵</m:t>
                      </m:r>
                      <m:sSup>
                        <m:sSupPr>
                          <m:ctrlP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SE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SE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ja-SE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kumimoji="1" lang="en-US" altLang="ja-S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366E87F-618C-A87A-8034-7EC2E8BE0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065" y="2719855"/>
                <a:ext cx="3479029" cy="276999"/>
              </a:xfrm>
              <a:prstGeom prst="rect">
                <a:avLst/>
              </a:prstGeom>
              <a:blipFill>
                <a:blip r:embed="rId7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1DF2155-0BA0-9CD1-2A1C-38384D63B29A}"/>
              </a:ext>
            </a:extLst>
          </p:cNvPr>
          <p:cNvCxnSpPr>
            <a:cxnSpLocks/>
          </p:cNvCxnSpPr>
          <p:nvPr/>
        </p:nvCxnSpPr>
        <p:spPr>
          <a:xfrm flipV="1">
            <a:off x="8684541" y="2714924"/>
            <a:ext cx="730298" cy="240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9D4717E-E379-9FE1-F676-A5FC93C9B2D3}"/>
                  </a:ext>
                </a:extLst>
              </p:cNvPr>
              <p:cNvSpPr txBox="1"/>
              <p:nvPr/>
            </p:nvSpPr>
            <p:spPr>
              <a:xfrm>
                <a:off x="6701841" y="3041037"/>
                <a:ext cx="5236818" cy="542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1" lang="en-US" altLang="ja-S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ja-SE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num>
                        <m:den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kumimoji="1" lang="en-US" altLang="ja-S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ja-SE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f>
                            <m:fPr>
                              <m:ctrlPr>
                                <a:rPr kumimoji="1" lang="en-US" altLang="ja-S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num>
                            <m:den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kumimoji="1" lang="ja-SE" altLang="en-US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9D4717E-E379-9FE1-F676-A5FC93C9B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841" y="3041037"/>
                <a:ext cx="5236818" cy="542328"/>
              </a:xfrm>
              <a:prstGeom prst="rect">
                <a:avLst/>
              </a:prstGeom>
              <a:blipFill>
                <a:blip r:embed="rId8"/>
                <a:stretch>
                  <a:fillRect l="-484" r="-726" b="-1136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8D79D5B-5978-7284-455C-3ECF94600C19}"/>
              </a:ext>
            </a:extLst>
          </p:cNvPr>
          <p:cNvCxnSpPr>
            <a:cxnSpLocks/>
          </p:cNvCxnSpPr>
          <p:nvPr/>
        </p:nvCxnSpPr>
        <p:spPr>
          <a:xfrm flipV="1">
            <a:off x="9414839" y="3041037"/>
            <a:ext cx="518255" cy="54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6493C1A-B840-7D56-E83A-44372496569D}"/>
              </a:ext>
            </a:extLst>
          </p:cNvPr>
          <p:cNvCxnSpPr>
            <a:cxnSpLocks/>
          </p:cNvCxnSpPr>
          <p:nvPr/>
        </p:nvCxnSpPr>
        <p:spPr>
          <a:xfrm flipV="1">
            <a:off x="10901363" y="3081506"/>
            <a:ext cx="518255" cy="5460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D4DE34-BB32-F53B-AD91-F81A6A9981F1}"/>
              </a:ext>
            </a:extLst>
          </p:cNvPr>
          <p:cNvSpPr txBox="1"/>
          <p:nvPr/>
        </p:nvSpPr>
        <p:spPr>
          <a:xfrm>
            <a:off x="99208" y="3058033"/>
            <a:ext cx="499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u="sng" dirty="0"/>
              <a:t>Substitute them into the Maxwel equations</a:t>
            </a:r>
            <a:endParaRPr kumimoji="1" lang="ja-SE" altLang="en-US" sz="20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0E76B66-2389-1EEA-ACAE-31886A96C39D}"/>
                  </a:ext>
                </a:extLst>
              </p:cNvPr>
              <p:cNvSpPr txBox="1"/>
              <p:nvPr/>
            </p:nvSpPr>
            <p:spPr>
              <a:xfrm>
                <a:off x="478436" y="3635140"/>
                <a:ext cx="3240310" cy="795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0E76B66-2389-1EEA-ACAE-31886A96C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36" y="3635140"/>
                <a:ext cx="3240310" cy="795474"/>
              </a:xfrm>
              <a:prstGeom prst="rect">
                <a:avLst/>
              </a:prstGeom>
              <a:blipFill>
                <a:blip r:embed="rId9"/>
                <a:stretch>
                  <a:fillRect l="-1172" r="-15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332BB6D-4B46-F9F4-49AC-33D74EE6FCFC}"/>
                  </a:ext>
                </a:extLst>
              </p:cNvPr>
              <p:cNvSpPr txBox="1"/>
              <p:nvPr/>
            </p:nvSpPr>
            <p:spPr>
              <a:xfrm>
                <a:off x="427564" y="4449363"/>
                <a:ext cx="518507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332BB6D-4B46-F9F4-49AC-33D74EE6F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64" y="4449363"/>
                <a:ext cx="5185073" cy="691536"/>
              </a:xfrm>
              <a:prstGeom prst="rect">
                <a:avLst/>
              </a:prstGeom>
              <a:blipFill>
                <a:blip r:embed="rId10"/>
                <a:stretch>
                  <a:fillRect l="-732" b="-181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0A92B52-E290-2C28-ECBF-C74B9CE49175}"/>
                  </a:ext>
                </a:extLst>
              </p:cNvPr>
              <p:cNvSpPr txBox="1"/>
              <p:nvPr/>
            </p:nvSpPr>
            <p:spPr>
              <a:xfrm>
                <a:off x="5812612" y="3709776"/>
                <a:ext cx="2660644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SE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1" lang="en-US" altLang="ja-S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1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SE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0A92B52-E290-2C28-ECBF-C74B9CE49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612" y="3709776"/>
                <a:ext cx="2660644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37183EE-A12C-FC37-0EFA-39BC66DC47E6}"/>
                  </a:ext>
                </a:extLst>
              </p:cNvPr>
              <p:cNvSpPr txBox="1"/>
              <p:nvPr/>
            </p:nvSpPr>
            <p:spPr>
              <a:xfrm>
                <a:off x="5979587" y="4449363"/>
                <a:ext cx="6140206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kumimoji="1" lang="en-US" altLang="ja-SE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837183EE-A12C-FC37-0EFA-39BC66DC4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587" y="4449363"/>
                <a:ext cx="6140206" cy="691536"/>
              </a:xfrm>
              <a:prstGeom prst="rect">
                <a:avLst/>
              </a:prstGeom>
              <a:blipFill>
                <a:blip r:embed="rId12"/>
                <a:stretch>
                  <a:fillRect l="-412" r="-412" b="-1818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1E724DAD-3DF2-72E8-2F26-0B6CBCEDDBC7}"/>
              </a:ext>
            </a:extLst>
          </p:cNvPr>
          <p:cNvSpPr/>
          <p:nvPr/>
        </p:nvSpPr>
        <p:spPr>
          <a:xfrm>
            <a:off x="43721" y="3551615"/>
            <a:ext cx="434715" cy="168151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67AB767-2095-B4C4-AFED-43F510A655DE}"/>
              </a:ext>
            </a:extLst>
          </p:cNvPr>
          <p:cNvCxnSpPr>
            <a:stCxn id="22" idx="3"/>
            <a:endCxn id="24" idx="1"/>
          </p:cNvCxnSpPr>
          <p:nvPr/>
        </p:nvCxnSpPr>
        <p:spPr>
          <a:xfrm>
            <a:off x="5612637" y="4795131"/>
            <a:ext cx="3669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4EFF090-65D5-2F85-F789-DA0B43FFEE5E}"/>
                  </a:ext>
                </a:extLst>
              </p:cNvPr>
              <p:cNvSpPr txBox="1"/>
              <p:nvPr/>
            </p:nvSpPr>
            <p:spPr>
              <a:xfrm>
                <a:off x="135106" y="5280775"/>
                <a:ext cx="3708745" cy="99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000" u="sng" dirty="0"/>
                  <a:t>Take Lorentz gauge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4EFF090-65D5-2F85-F789-DA0B43FF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06" y="5280775"/>
                <a:ext cx="3708745" cy="997581"/>
              </a:xfrm>
              <a:prstGeom prst="rect">
                <a:avLst/>
              </a:prstGeom>
              <a:blipFill>
                <a:blip r:embed="rId13"/>
                <a:stretch>
                  <a:fillRect l="-1706" t="-2500" b="-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6E954B03-593F-DAE2-F024-C5961253CC13}"/>
              </a:ext>
            </a:extLst>
          </p:cNvPr>
          <p:cNvCxnSpPr>
            <a:cxnSpLocks/>
          </p:cNvCxnSpPr>
          <p:nvPr/>
        </p:nvCxnSpPr>
        <p:spPr>
          <a:xfrm flipH="1">
            <a:off x="5812612" y="4141107"/>
            <a:ext cx="385821" cy="529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485C4619-2B4D-10FB-CCF8-9EA3C3453459}"/>
              </a:ext>
            </a:extLst>
          </p:cNvPr>
          <p:cNvCxnSpPr>
            <a:cxnSpLocks/>
          </p:cNvCxnSpPr>
          <p:nvPr/>
        </p:nvCxnSpPr>
        <p:spPr>
          <a:xfrm>
            <a:off x="3650289" y="6000500"/>
            <a:ext cx="786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70222C5E-F42B-658D-671D-9958DD6B0C25}"/>
                  </a:ext>
                </a:extLst>
              </p:cNvPr>
              <p:cNvSpPr txBox="1"/>
              <p:nvPr/>
            </p:nvSpPr>
            <p:spPr>
              <a:xfrm>
                <a:off x="5168657" y="6065889"/>
                <a:ext cx="299210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70222C5E-F42B-658D-671D-9958DD6B0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657" y="6065889"/>
                <a:ext cx="2992101" cy="597471"/>
              </a:xfrm>
              <a:prstGeom prst="rect">
                <a:avLst/>
              </a:prstGeom>
              <a:blipFill>
                <a:blip r:embed="rId14"/>
                <a:stretch>
                  <a:fillRect l="-1695" r="-1695" b="-1458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BEB0E83-D43B-135F-421B-6EB269DB3667}"/>
                  </a:ext>
                </a:extLst>
              </p:cNvPr>
              <p:cNvSpPr txBox="1"/>
              <p:nvPr/>
            </p:nvSpPr>
            <p:spPr>
              <a:xfrm>
                <a:off x="9733799" y="770263"/>
                <a:ext cx="1167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kumimoji="1" lang="en-US" altLang="ja-S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S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BEB0E83-D43B-135F-421B-6EB269DB3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799" y="770263"/>
                <a:ext cx="1167564" cy="276999"/>
              </a:xfrm>
              <a:prstGeom prst="rect">
                <a:avLst/>
              </a:prstGeom>
              <a:blipFill>
                <a:blip r:embed="rId15"/>
                <a:stretch>
                  <a:fillRect l="-4301" t="-4348" r="-4301" b="-17391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52C5C00F-F2B1-FA3C-3B16-56EC69D93D2D}"/>
                  </a:ext>
                </a:extLst>
              </p:cNvPr>
              <p:cNvSpPr txBox="1"/>
              <p:nvPr/>
            </p:nvSpPr>
            <p:spPr>
              <a:xfrm>
                <a:off x="5168657" y="5311514"/>
                <a:ext cx="3012748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52C5C00F-F2B1-FA3C-3B16-56EC69D93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657" y="5311514"/>
                <a:ext cx="3012748" cy="597471"/>
              </a:xfrm>
              <a:prstGeom prst="rect">
                <a:avLst/>
              </a:prstGeom>
              <a:blipFill>
                <a:blip r:embed="rId16"/>
                <a:stretch>
                  <a:fillRect l="-1681" t="-2083" r="-1261" b="-1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左中かっこ 37">
            <a:extLst>
              <a:ext uri="{FF2B5EF4-FFF2-40B4-BE49-F238E27FC236}">
                <a16:creationId xmlns:a16="http://schemas.microsoft.com/office/drawing/2014/main" id="{AEEA8AE7-3AB8-7561-9F15-704371BBE999}"/>
              </a:ext>
            </a:extLst>
          </p:cNvPr>
          <p:cNvSpPr/>
          <p:nvPr/>
        </p:nvSpPr>
        <p:spPr>
          <a:xfrm>
            <a:off x="4733942" y="5299660"/>
            <a:ext cx="434715" cy="14266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D65E949-7B57-CDEC-DAB3-D41C776E79B0}"/>
                  </a:ext>
                </a:extLst>
              </p:cNvPr>
              <p:cNvSpPr txBox="1"/>
              <p:nvPr/>
            </p:nvSpPr>
            <p:spPr>
              <a:xfrm>
                <a:off x="9071496" y="5521588"/>
                <a:ext cx="2186312" cy="491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o</a:t>
                </a:r>
                <a:r>
                  <a:rPr kumimoji="1" lang="en-US" altLang="ja-SE" sz="2400" b="0" dirty="0"/>
                  <a:t>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D65E949-7B57-CDEC-DAB3-D41C776E7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496" y="5521588"/>
                <a:ext cx="2186312" cy="491417"/>
              </a:xfrm>
              <a:prstGeom prst="rect">
                <a:avLst/>
              </a:prstGeom>
              <a:blipFill>
                <a:blip r:embed="rId17"/>
                <a:stretch>
                  <a:fillRect l="-4624" t="-5000" b="-2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69262B24-F153-3823-EF55-E985B245BEAA}"/>
                  </a:ext>
                </a:extLst>
              </p:cNvPr>
              <p:cNvSpPr txBox="1"/>
              <p:nvPr/>
            </p:nvSpPr>
            <p:spPr>
              <a:xfrm>
                <a:off x="9071809" y="6095389"/>
                <a:ext cx="26478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SE" sz="2400" dirty="0"/>
                  <a:t>w</a:t>
                </a:r>
                <a:r>
                  <a:rPr kumimoji="1" lang="en-US" altLang="ja-SE" sz="2400" b="0" dirty="0"/>
                  <a:t>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SE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69262B24-F153-3823-EF55-E985B245B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809" y="6095389"/>
                <a:ext cx="2647871" cy="461665"/>
              </a:xfrm>
              <a:prstGeom prst="rect">
                <a:avLst/>
              </a:prstGeom>
              <a:blipFill>
                <a:blip r:embed="rId18"/>
                <a:stretch>
                  <a:fillRect l="-3810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DE118483-9020-1A7D-FD4A-1DF784582643}"/>
                  </a:ext>
                </a:extLst>
              </p:cNvPr>
              <p:cNvSpPr txBox="1"/>
              <p:nvPr/>
            </p:nvSpPr>
            <p:spPr>
              <a:xfrm>
                <a:off x="753600" y="6189891"/>
                <a:ext cx="3230128" cy="570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sz="1600" i="1" smtClean="0"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SE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16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16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16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16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DE118483-9020-1A7D-FD4A-1DF78458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0" y="6189891"/>
                <a:ext cx="3230128" cy="570284"/>
              </a:xfrm>
              <a:prstGeom prst="rect">
                <a:avLst/>
              </a:prstGeom>
              <a:blipFill>
                <a:blip r:embed="rId19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765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FFE624-F33A-CF3A-A779-48BE0606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44" y="1"/>
            <a:ext cx="10878312" cy="968248"/>
          </a:xfrm>
        </p:spPr>
        <p:txBody>
          <a:bodyPr/>
          <a:lstStyle/>
          <a:p>
            <a:r>
              <a:rPr lang="en-GB" dirty="0"/>
              <a:t>Cf) dark photon emission from Gaussian beam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8E02078-4682-303F-122E-A66016CE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4" y="4753500"/>
            <a:ext cx="5525754" cy="1992997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2D5893B-9037-1344-7668-782F6DDFD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14" y="2862242"/>
            <a:ext cx="5575886" cy="201907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6E619C-E125-F27A-9889-16D8D40F0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4" y="968248"/>
            <a:ext cx="5525754" cy="1989023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6189BD07-5854-63B5-B7ED-0BFAAB616D84}"/>
              </a:ext>
            </a:extLst>
          </p:cNvPr>
          <p:cNvSpPr txBox="1"/>
          <p:nvPr/>
        </p:nvSpPr>
        <p:spPr>
          <a:xfrm>
            <a:off x="7751948" y="1392627"/>
            <a:ext cx="117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CE404A86-60BA-7583-A118-5B025A7EF9ED}"/>
                  </a:ext>
                </a:extLst>
              </p:cNvPr>
              <p:cNvSpPr txBox="1"/>
              <p:nvPr/>
            </p:nvSpPr>
            <p:spPr>
              <a:xfrm>
                <a:off x="9671817" y="1066013"/>
                <a:ext cx="203395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Dark photons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CE404A86-60BA-7583-A118-5B025A7EF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817" y="1066013"/>
                <a:ext cx="2033954" cy="668516"/>
              </a:xfrm>
              <a:prstGeom prst="rect">
                <a:avLst/>
              </a:prstGeom>
              <a:blipFill>
                <a:blip r:embed="rId5"/>
                <a:stretch>
                  <a:fillRect l="-2484" t="-5660" b="-188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2EE047DD-0705-CB49-9753-2DABBFBB393E}"/>
                  </a:ext>
                </a:extLst>
              </p:cNvPr>
              <p:cNvSpPr txBox="1"/>
              <p:nvPr/>
            </p:nvSpPr>
            <p:spPr>
              <a:xfrm>
                <a:off x="9583606" y="2991395"/>
                <a:ext cx="203395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Dark photons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2EE047DD-0705-CB49-9753-2DABBFBB3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606" y="2991395"/>
                <a:ext cx="2033954" cy="668516"/>
              </a:xfrm>
              <a:prstGeom prst="rect">
                <a:avLst/>
              </a:prstGeom>
              <a:blipFill>
                <a:blip r:embed="rId6"/>
                <a:stretch>
                  <a:fillRect l="-2484" t="-3774" b="-377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18">
                <a:extLst>
                  <a:ext uri="{FF2B5EF4-FFF2-40B4-BE49-F238E27FC236}">
                    <a16:creationId xmlns:a16="http://schemas.microsoft.com/office/drawing/2014/main" id="{F16DABC7-1F36-5D5B-6558-7CC705F86CD0}"/>
                  </a:ext>
                </a:extLst>
              </p:cNvPr>
              <p:cNvSpPr txBox="1"/>
              <p:nvPr/>
            </p:nvSpPr>
            <p:spPr>
              <a:xfrm>
                <a:off x="9565061" y="4869446"/>
                <a:ext cx="2033954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Dark photons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18">
                <a:extLst>
                  <a:ext uri="{FF2B5EF4-FFF2-40B4-BE49-F238E27FC236}">
                    <a16:creationId xmlns:a16="http://schemas.microsoft.com/office/drawing/2014/main" id="{F16DABC7-1F36-5D5B-6558-7CC705F86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061" y="4869446"/>
                <a:ext cx="2033954" cy="668516"/>
              </a:xfrm>
              <a:prstGeom prst="rect">
                <a:avLst/>
              </a:prstGeom>
              <a:blipFill>
                <a:blip r:embed="rId7"/>
                <a:stretch>
                  <a:fillRect l="-2484" t="-3774" b="-3774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D2D069C8-A1DD-FD3B-B6BB-DC3FA6C9C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458" y="724150"/>
            <a:ext cx="2923539" cy="1481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3">
                <a:extLst>
                  <a:ext uri="{FF2B5EF4-FFF2-40B4-BE49-F238E27FC236}">
                    <a16:creationId xmlns:a16="http://schemas.microsoft.com/office/drawing/2014/main" id="{EFB60903-35DE-1EBB-BE68-8BABDD738ED0}"/>
                  </a:ext>
                </a:extLst>
              </p:cNvPr>
              <p:cNvSpPr/>
              <p:nvPr/>
            </p:nvSpPr>
            <p:spPr>
              <a:xfrm>
                <a:off x="189015" y="1981905"/>
                <a:ext cx="5792724" cy="1299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Proca equation (Vector Klein Gordon eq.)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3">
                <a:extLst>
                  <a:ext uri="{FF2B5EF4-FFF2-40B4-BE49-F238E27FC236}">
                    <a16:creationId xmlns:a16="http://schemas.microsoft.com/office/drawing/2014/main" id="{EFB60903-35DE-1EBB-BE68-8BABDD738E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5" y="1981905"/>
                <a:ext cx="5792724" cy="1299010"/>
              </a:xfrm>
              <a:prstGeom prst="rect">
                <a:avLst/>
              </a:prstGeom>
              <a:blipFill>
                <a:blip r:embed="rId9"/>
                <a:stretch>
                  <a:fillRect l="-1532" t="-388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0">
                <a:extLst>
                  <a:ext uri="{FF2B5EF4-FFF2-40B4-BE49-F238E27FC236}">
                    <a16:creationId xmlns:a16="http://schemas.microsoft.com/office/drawing/2014/main" id="{40ED14E6-FFEC-DD83-B070-733A9143A168}"/>
                  </a:ext>
                </a:extLst>
              </p:cNvPr>
              <p:cNvSpPr txBox="1"/>
              <p:nvPr/>
            </p:nvSpPr>
            <p:spPr>
              <a:xfrm>
                <a:off x="209713" y="3209719"/>
                <a:ext cx="6361579" cy="218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vector potential of dark photon </a:t>
                </a:r>
                <a14:m>
                  <m:oMath xmlns:m="http://schemas.openxmlformats.org/officeDocument/2006/math">
                    <m:r>
                      <a:rPr lang="en-US" altLang="ja-SE" sz="24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0">
                <a:extLst>
                  <a:ext uri="{FF2B5EF4-FFF2-40B4-BE49-F238E27FC236}">
                    <a16:creationId xmlns:a16="http://schemas.microsoft.com/office/drawing/2014/main" id="{40ED14E6-FFEC-DD83-B070-733A9143A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13" y="3209719"/>
                <a:ext cx="6361579" cy="2181816"/>
              </a:xfrm>
              <a:prstGeom prst="rect">
                <a:avLst/>
              </a:prstGeom>
              <a:blipFill>
                <a:blip r:embed="rId10"/>
                <a:stretch>
                  <a:fillRect l="-10359" t="-50867" b="-6011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6ED7809-11CF-DD32-8EA5-4E5F602580D7}"/>
                  </a:ext>
                </a:extLst>
              </p:cNvPr>
              <p:cNvSpPr txBox="1"/>
              <p:nvPr/>
            </p:nvSpPr>
            <p:spPr>
              <a:xfrm>
                <a:off x="1374051" y="1575718"/>
                <a:ext cx="6705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S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6ED7809-11CF-DD32-8EA5-4E5F60258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051" y="1575718"/>
                <a:ext cx="670560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E4E56C2-3CA2-71A0-F180-ACB0296A0EEF}"/>
                  </a:ext>
                </a:extLst>
              </p:cNvPr>
              <p:cNvSpPr txBox="1"/>
              <p:nvPr/>
            </p:nvSpPr>
            <p:spPr>
              <a:xfrm>
                <a:off x="4682114" y="1405406"/>
                <a:ext cx="6705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S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E4E56C2-3CA2-71A0-F180-ACB0296A0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114" y="1405406"/>
                <a:ext cx="67056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13823FC-A67C-DE76-FBAD-11616205BE97}"/>
              </a:ext>
            </a:extLst>
          </p:cNvPr>
          <p:cNvSpPr txBox="1"/>
          <p:nvPr/>
        </p:nvSpPr>
        <p:spPr>
          <a:xfrm>
            <a:off x="286452" y="5452594"/>
            <a:ext cx="598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Similar to Kirchhoff integral (S</a:t>
            </a:r>
            <a:r>
              <a:rPr lang="en-GB" sz="2400" dirty="0">
                <a:sym typeface="Wingdings" pitchFamily="2" charset="2"/>
              </a:rPr>
              <a:t>V integral</a:t>
            </a:r>
            <a:r>
              <a:rPr lang="en-GB" sz="2400" dirty="0"/>
              <a:t>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D3D903-12EA-C307-F88E-A64851CFB568}"/>
              </a:ext>
            </a:extLst>
          </p:cNvPr>
          <p:cNvSpPr txBox="1"/>
          <p:nvPr/>
        </p:nvSpPr>
        <p:spPr>
          <a:xfrm>
            <a:off x="911582" y="5940039"/>
            <a:ext cx="4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Finite mass </a:t>
            </a:r>
            <a:r>
              <a:rPr lang="en-GB" sz="2400" dirty="0">
                <a:sym typeface="Wingdings" pitchFamily="2" charset="2"/>
              </a:rPr>
              <a:t> shorter wavelength</a:t>
            </a:r>
            <a:endParaRPr lang="en-GB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0153E8-E7F7-EFB5-9245-6279BCB40AEF}"/>
              </a:ext>
            </a:extLst>
          </p:cNvPr>
          <p:cNvSpPr txBox="1"/>
          <p:nvPr/>
        </p:nvSpPr>
        <p:spPr>
          <a:xfrm>
            <a:off x="520114" y="6395310"/>
            <a:ext cx="55758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A. Miyazaki, 2021 46th International Conference on Infrared, </a:t>
            </a:r>
            <a:r>
              <a:rPr lang="en-GB" sz="1050" dirty="0" err="1"/>
              <a:t>Millimeter</a:t>
            </a:r>
            <a:r>
              <a:rPr lang="en-GB" sz="1050" dirty="0"/>
              <a:t> and Terahertz Waves (IRMMW-THz), Chengdu, China, 2021, pp. 1-2, </a:t>
            </a:r>
            <a:r>
              <a:rPr lang="en-GB" sz="1050" dirty="0" err="1"/>
              <a:t>doi</a:t>
            </a:r>
            <a:r>
              <a:rPr lang="en-GB" sz="1050" dirty="0"/>
              <a:t>: 10.1109/IRMMW-THz50926.2021.9567608.</a:t>
            </a:r>
          </a:p>
        </p:txBody>
      </p:sp>
    </p:spTree>
    <p:extLst>
      <p:ext uri="{BB962C8B-B14F-4D97-AF65-F5344CB8AC3E}">
        <p14:creationId xmlns:p14="http://schemas.microsoft.com/office/powerpoint/2010/main" val="3795317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EC8F29-C820-389F-72BB-35EA9169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370"/>
            <a:ext cx="10515600" cy="830997"/>
          </a:xfrm>
        </p:spPr>
        <p:txBody>
          <a:bodyPr/>
          <a:lstStyle/>
          <a:p>
            <a:r>
              <a:rPr lang="en-GB" dirty="0"/>
              <a:t>Cf) microwave emission from axions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A3F81-6553-1175-C186-C7502C69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46" y="5643250"/>
            <a:ext cx="3824340" cy="10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334886-4E42-8627-3DE0-DA8508A06355}"/>
              </a:ext>
            </a:extLst>
          </p:cNvPr>
          <p:cNvSpPr txBox="1"/>
          <p:nvPr/>
        </p:nvSpPr>
        <p:spPr>
          <a:xfrm>
            <a:off x="209713" y="5910256"/>
            <a:ext cx="699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Basic theory of Julia package </a:t>
            </a:r>
            <a:r>
              <a:rPr lang="en-GB" sz="2800" dirty="0" err="1"/>
              <a:t>BoostFractor.jl</a:t>
            </a:r>
            <a:endParaRPr lang="en-GB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8AB096-7A85-4EE8-E13C-A27DCAEE0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3" y="1017367"/>
            <a:ext cx="7772400" cy="33285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5F5052-B41F-E16C-3B2E-6324793D579A}"/>
              </a:ext>
            </a:extLst>
          </p:cNvPr>
          <p:cNvSpPr txBox="1"/>
          <p:nvPr/>
        </p:nvSpPr>
        <p:spPr>
          <a:xfrm>
            <a:off x="8895449" y="1214750"/>
            <a:ext cx="122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>
                <a:solidFill>
                  <a:schemeClr val="bg1"/>
                </a:solidFill>
              </a:rPr>
              <a:t>MADMAX</a:t>
            </a:r>
            <a:endParaRPr kumimoji="1" lang="ja-SE" alt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8FD6F02-CB1A-977D-06B5-E40454B0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887" y="1150621"/>
            <a:ext cx="2579213" cy="1726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C2FF558-A044-A294-7084-38787A57E1DE}"/>
                  </a:ext>
                </a:extLst>
              </p:cNvPr>
              <p:cNvSpPr txBox="1"/>
              <p:nvPr/>
            </p:nvSpPr>
            <p:spPr>
              <a:xfrm>
                <a:off x="8852609" y="1357577"/>
                <a:ext cx="542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C2FF558-A044-A294-7084-38787A57E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609" y="1357577"/>
                <a:ext cx="5427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12973F6-3CF2-4551-9D61-56944C2C4A66}"/>
                  </a:ext>
                </a:extLst>
              </p:cNvPr>
              <p:cNvSpPr txBox="1"/>
              <p:nvPr/>
            </p:nvSpPr>
            <p:spPr>
              <a:xfrm>
                <a:off x="10418979" y="1427503"/>
                <a:ext cx="299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12973F6-3CF2-4551-9D61-56944C2C4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8979" y="1427503"/>
                <a:ext cx="299922" cy="461665"/>
              </a:xfrm>
              <a:prstGeom prst="rect">
                <a:avLst/>
              </a:prstGeom>
              <a:blipFill>
                <a:blip r:embed="rId6"/>
                <a:stretch>
                  <a:fillRect l="-4167" r="-2083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CFECD83-085A-3360-4DA3-6C997178C6A7}"/>
                  </a:ext>
                </a:extLst>
              </p:cNvPr>
              <p:cNvSpPr txBox="1"/>
              <p:nvPr/>
            </p:nvSpPr>
            <p:spPr>
              <a:xfrm>
                <a:off x="9973663" y="2054402"/>
                <a:ext cx="299922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CFECD83-085A-3360-4DA3-6C997178C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663" y="2054402"/>
                <a:ext cx="299922" cy="506421"/>
              </a:xfrm>
              <a:prstGeom prst="rect">
                <a:avLst/>
              </a:prstGeom>
              <a:blipFill>
                <a:blip r:embed="rId7"/>
                <a:stretch>
                  <a:fillRect l="-4167" r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2E1488E0-6472-3FAE-9A0D-943B3503B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12" y="4400980"/>
            <a:ext cx="6935469" cy="108627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9F69EAB-3AF2-5C8D-E1E0-E5D320B8D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7988" y="2860041"/>
            <a:ext cx="3451349" cy="25443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F7460B-F1E9-B684-FF72-C7E1CB1248FE}"/>
              </a:ext>
            </a:extLst>
          </p:cNvPr>
          <p:cNvSpPr txBox="1"/>
          <p:nvPr/>
        </p:nvSpPr>
        <p:spPr>
          <a:xfrm>
            <a:off x="5847449" y="4188806"/>
            <a:ext cx="2283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JCAP08(2019)026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498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A67938-E99E-D07C-FE80-94E5BEC2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2158"/>
          </a:xfrm>
        </p:spPr>
        <p:txBody>
          <a:bodyPr/>
          <a:lstStyle/>
          <a:p>
            <a:r>
              <a:rPr kumimoji="1" lang="en-US" altLang="ja-SE" dirty="0"/>
              <a:t>Historical remark</a:t>
            </a:r>
            <a:endParaRPr kumimoji="1" lang="ja-SE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CB302E-4A7F-AA89-B2AE-DF05CEA8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3" y="794805"/>
            <a:ext cx="5333467" cy="1972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60B654-B197-A159-D51E-123C0A08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68" y="797592"/>
            <a:ext cx="6075623" cy="1451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668B2F7-C84D-81E3-4237-482A2EC8C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871" y="2277141"/>
            <a:ext cx="5156200" cy="622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6B3AD6-2F92-A7DF-132C-4DAE83C92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53" y="2802690"/>
            <a:ext cx="5588000" cy="546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7C95BC-1112-A3A1-AD61-0A878F090018}"/>
              </a:ext>
            </a:extLst>
          </p:cNvPr>
          <p:cNvSpPr txBox="1"/>
          <p:nvPr/>
        </p:nvSpPr>
        <p:spPr>
          <a:xfrm>
            <a:off x="217853" y="327814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Firstly introduced Gaussian beam as an approximate formula based on Kirchhoff integral</a:t>
            </a:r>
            <a:endParaRPr kumimoji="1" lang="ja-SE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6037AB-79CB-0818-8D81-B6A3E5FC77EC}"/>
              </a:ext>
            </a:extLst>
          </p:cNvPr>
          <p:cNvSpPr txBox="1"/>
          <p:nvPr/>
        </p:nvSpPr>
        <p:spPr>
          <a:xfrm>
            <a:off x="6284547" y="3080386"/>
            <a:ext cx="5269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First proof of Gaussian beam being the solution of Helmholtz equation (Scalar theory)</a:t>
            </a:r>
            <a:endParaRPr kumimoji="1" lang="ja-SE" altLang="en-US" sz="20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C5CE290-CFCD-2E6D-3036-2C2BDC704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65" y="4314142"/>
            <a:ext cx="7772400" cy="2292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2CB904-6A79-E1A5-56D3-61DBB0C4402D}"/>
              </a:ext>
            </a:extLst>
          </p:cNvPr>
          <p:cNvSpPr txBox="1"/>
          <p:nvPr/>
        </p:nvSpPr>
        <p:spPr>
          <a:xfrm>
            <a:off x="8188570" y="4551532"/>
            <a:ext cx="3719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Gaussian beam as a solution of Maxwell equation cannot be truly linearly polarized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kumimoji="1" lang="en-US" altLang="ja-SE" sz="2000" dirty="0">
                <a:sym typeface="Wingdings" pitchFamily="2" charset="2"/>
              </a:rPr>
              <a:t>Vector theory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kumimoji="1" lang="en-US" altLang="ja-SE" sz="2000" dirty="0">
                <a:sym typeface="Wingdings" pitchFamily="2" charset="2"/>
              </a:rPr>
              <a:t>Higher order modes contain an additional free parameter</a:t>
            </a:r>
            <a:endParaRPr kumimoji="1" lang="ja-S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08712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E784E3-E961-F44F-0822-3898355A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34" y="100447"/>
            <a:ext cx="10515600" cy="1026394"/>
          </a:xfrm>
        </p:spPr>
        <p:txBody>
          <a:bodyPr/>
          <a:lstStyle/>
          <a:p>
            <a:r>
              <a:rPr lang="en-GB" dirty="0"/>
              <a:t>Remark: simulation or not?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D345B5-FD63-FC88-2BC7-E730C1735C71}"/>
              </a:ext>
            </a:extLst>
          </p:cNvPr>
          <p:cNvSpPr txBox="1"/>
          <p:nvPr/>
        </p:nvSpPr>
        <p:spPr>
          <a:xfrm>
            <a:off x="225632" y="1118387"/>
            <a:ext cx="71726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Monte Carlo </a:t>
            </a:r>
            <a:r>
              <a:rPr lang="en-GB" sz="2000" b="1" i="1" dirty="0"/>
              <a:t>simulation</a:t>
            </a:r>
            <a:r>
              <a:rPr lang="en-GB" sz="2000" dirty="0"/>
              <a:t> (Geant4, </a:t>
            </a:r>
            <a:r>
              <a:rPr lang="en-GB" sz="2000" dirty="0" err="1"/>
              <a:t>fluka</a:t>
            </a:r>
            <a:r>
              <a:rPr lang="en-GB" sz="2000" dirty="0"/>
              <a:t>, EGS, PYTHIA, …)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2D6116-7A1A-482F-7ABF-A8D30E76BAF0}"/>
              </a:ext>
            </a:extLst>
          </p:cNvPr>
          <p:cNvSpPr txBox="1"/>
          <p:nvPr/>
        </p:nvSpPr>
        <p:spPr>
          <a:xfrm>
            <a:off x="225631" y="2686984"/>
            <a:ext cx="104027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Finite Element Method / Finite Difference Time Domain </a:t>
            </a:r>
            <a:r>
              <a:rPr lang="en-GB" sz="2000" b="1" i="1" dirty="0"/>
              <a:t>simulation</a:t>
            </a:r>
            <a:r>
              <a:rPr lang="en-GB" sz="2000" dirty="0"/>
              <a:t> (CST, ANSYS, COMSOL, …)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08480F-BA94-A27F-9C5C-120F8B851EFB}"/>
              </a:ext>
            </a:extLst>
          </p:cNvPr>
          <p:cNvSpPr txBox="1"/>
          <p:nvPr/>
        </p:nvSpPr>
        <p:spPr>
          <a:xfrm>
            <a:off x="225631" y="4249506"/>
            <a:ext cx="357447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Kirchhoff integral </a:t>
            </a:r>
            <a:r>
              <a:rPr lang="en-GB" sz="2000" b="1" i="1" dirty="0"/>
              <a:t>simulation</a:t>
            </a:r>
            <a:r>
              <a:rPr lang="en-GB" sz="2000" i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3218DF-19D1-7FD7-9F09-E69C76AE93E3}"/>
              </a:ext>
            </a:extLst>
          </p:cNvPr>
          <p:cNvSpPr txBox="1"/>
          <p:nvPr/>
        </p:nvSpPr>
        <p:spPr>
          <a:xfrm>
            <a:off x="415635" y="1659527"/>
            <a:ext cx="5878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Not solving fundamental differential equations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Incoherent elementary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itchFamily="2" charset="2"/>
              </a:rPr>
              <a:t>Stochastically model (=simulate) the physics</a:t>
            </a:r>
            <a:endParaRPr lang="en-GB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8384DE-73B5-332C-D3FA-A5A3DC0BBE69}"/>
              </a:ext>
            </a:extLst>
          </p:cNvPr>
          <p:cNvSpPr txBox="1"/>
          <p:nvPr/>
        </p:nvSpPr>
        <p:spPr>
          <a:xfrm>
            <a:off x="415635" y="3189651"/>
            <a:ext cx="8716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Numerically model Maxwell partial differential equations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Simulation of Maxwell equations under (complicated) boundary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Coherent process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292061-0CF9-68F5-79FA-D58693AF3DC0}"/>
              </a:ext>
            </a:extLst>
          </p:cNvPr>
          <p:cNvSpPr txBox="1"/>
          <p:nvPr/>
        </p:nvSpPr>
        <p:spPr>
          <a:xfrm>
            <a:off x="415635" y="4738000"/>
            <a:ext cx="9276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Exact formal solution of Maxwell equation under a simple boundary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Numerical integral to exactly evaluate such a formal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Mathematically equivalent to Maxwell equation itself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47EF98-235E-9719-B67D-688D252559F5}"/>
              </a:ext>
            </a:extLst>
          </p:cNvPr>
          <p:cNvSpPr txBox="1"/>
          <p:nvPr/>
        </p:nvSpPr>
        <p:spPr>
          <a:xfrm>
            <a:off x="1047996" y="5882493"/>
            <a:ext cx="8122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/>
              <a:t>MW engineers may not call Kirchhoff integral simulation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F9C718-C174-3E0F-1CF3-BF1A20DA2F26}"/>
              </a:ext>
            </a:extLst>
          </p:cNvPr>
          <p:cNvSpPr txBox="1"/>
          <p:nvPr/>
        </p:nvSpPr>
        <p:spPr>
          <a:xfrm>
            <a:off x="9170718" y="5020719"/>
            <a:ext cx="2915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</a:rPr>
              <a:t>Miscommunication was observed between particle physicists and engineers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0BC09F-0A00-CBDC-F82D-F1A9618F19D0}"/>
              </a:ext>
            </a:extLst>
          </p:cNvPr>
          <p:cNvSpPr txBox="1"/>
          <p:nvPr/>
        </p:nvSpPr>
        <p:spPr>
          <a:xfrm>
            <a:off x="7148946" y="1417556"/>
            <a:ext cx="3241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Some experimental particle physicists a priori think simulation = Monte Carlo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3024C9-72C1-41A7-1683-E5A3F99C6436}"/>
              </a:ext>
            </a:extLst>
          </p:cNvPr>
          <p:cNvSpPr txBox="1"/>
          <p:nvPr/>
        </p:nvSpPr>
        <p:spPr>
          <a:xfrm>
            <a:off x="910934" y="6472988"/>
            <a:ext cx="828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(unless we claim Maxwell equation is a simulation of reality </a:t>
            </a:r>
            <a:r>
              <a:rPr lang="en-GB" dirty="0">
                <a:sym typeface="Wingdings" pitchFamily="2" charset="2"/>
              </a:rPr>
              <a:t> too philosophical…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4228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7C3B7-829A-AC12-EE11-7A24A521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90997F4-8E50-634E-0618-AC59030A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34"/>
            <a:ext cx="10515600" cy="1325563"/>
          </a:xfrm>
        </p:spPr>
        <p:txBody>
          <a:bodyPr/>
          <a:lstStyle/>
          <a:p>
            <a:r>
              <a:rPr lang="en-US" altLang="ja-SE" dirty="0"/>
              <a:t>Part 1: outline</a:t>
            </a:r>
            <a:endParaRPr lang="ja-SE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4A533D6-DCA2-BD04-4B36-6EEF20DA8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7551"/>
            <a:ext cx="10515600" cy="5465415"/>
          </a:xfrm>
        </p:spPr>
        <p:txBody>
          <a:bodyPr>
            <a:normAutofit/>
          </a:bodyPr>
          <a:lstStyle/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Maxwell equations and Helmholtz equation (30mins)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Plane wave solution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Higher-order Gaussian beam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beam optics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Gaussian lens formula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Lens and  mirrors</a:t>
            </a:r>
          </a:p>
          <a:p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Integral form: diffraction of waves (30 mins)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Airy disk diffraction</a:t>
            </a:r>
          </a:p>
          <a:p>
            <a:pPr lvl="1"/>
            <a:r>
              <a:rPr lang="en-US" altLang="ja-SE" dirty="0">
                <a:solidFill>
                  <a:schemeClr val="bg1">
                    <a:lumMod val="65000"/>
                  </a:schemeClr>
                </a:solidFill>
              </a:rPr>
              <a:t>Fourier transform</a:t>
            </a:r>
          </a:p>
          <a:p>
            <a:r>
              <a:rPr lang="en-US" altLang="ja-SE" dirty="0"/>
              <a:t>Excises (60 mins)</a:t>
            </a:r>
          </a:p>
          <a:p>
            <a:pPr lvl="1"/>
            <a:r>
              <a:rPr lang="en-US" altLang="ja-SE" dirty="0"/>
              <a:t>Gaussian optics with two lenses</a:t>
            </a:r>
            <a:endParaRPr lang="ja-SE" altLang="en-US" dirty="0"/>
          </a:p>
        </p:txBody>
      </p:sp>
    </p:spTree>
    <p:extLst>
      <p:ext uri="{BB962C8B-B14F-4D97-AF65-F5344CB8AC3E}">
        <p14:creationId xmlns:p14="http://schemas.microsoft.com/office/powerpoint/2010/main" val="4207751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962EBE-DEB2-1C6C-335C-FB0C4B88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53" y="162951"/>
            <a:ext cx="9206202" cy="695376"/>
          </a:xfrm>
        </p:spPr>
        <p:txBody>
          <a:bodyPr>
            <a:normAutofit fontScale="90000"/>
          </a:bodyPr>
          <a:lstStyle/>
          <a:p>
            <a:r>
              <a:rPr kumimoji="1" lang="en-US" altLang="ja-SE" dirty="0"/>
              <a:t>Gaussian beam conversion via two lenses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040F347-85D2-D7F2-8CAA-A139B8897D7C}"/>
                  </a:ext>
                </a:extLst>
              </p:cNvPr>
              <p:cNvSpPr/>
              <p:nvPr/>
            </p:nvSpPr>
            <p:spPr>
              <a:xfrm>
                <a:off x="3560960" y="1218021"/>
                <a:ext cx="665086" cy="21074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kumimoji="1" lang="ja-JP" altLang="en-US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040F347-85D2-D7F2-8CAA-A139B8897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960" y="1218021"/>
                <a:ext cx="665086" cy="21074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515D5EE5-6834-E530-492B-1A47FCE45EFD}"/>
              </a:ext>
            </a:extLst>
          </p:cNvPr>
          <p:cNvSpPr/>
          <p:nvPr/>
        </p:nvSpPr>
        <p:spPr>
          <a:xfrm flipH="1">
            <a:off x="1605176" y="1566197"/>
            <a:ext cx="1902897" cy="514789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EA0338CA-2BA8-A0E0-517C-E2248FC3829F}"/>
              </a:ext>
            </a:extLst>
          </p:cNvPr>
          <p:cNvSpPr/>
          <p:nvPr/>
        </p:nvSpPr>
        <p:spPr>
          <a:xfrm flipH="1" flipV="1">
            <a:off x="1605177" y="2421050"/>
            <a:ext cx="1902896" cy="585787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0EE34F91-D21B-92D2-613F-C9D8B251F370}"/>
              </a:ext>
            </a:extLst>
          </p:cNvPr>
          <p:cNvSpPr/>
          <p:nvPr/>
        </p:nvSpPr>
        <p:spPr>
          <a:xfrm flipV="1">
            <a:off x="4238354" y="2711918"/>
            <a:ext cx="1623550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7A5277F0-59F3-5C39-2820-92897CBF29B1}"/>
              </a:ext>
            </a:extLst>
          </p:cNvPr>
          <p:cNvSpPr/>
          <p:nvPr/>
        </p:nvSpPr>
        <p:spPr>
          <a:xfrm>
            <a:off x="4226046" y="1558044"/>
            <a:ext cx="162355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CA39473-1B95-D410-A2D7-A5EC98960179}"/>
                  </a:ext>
                </a:extLst>
              </p:cNvPr>
              <p:cNvSpPr txBox="1"/>
              <p:nvPr/>
            </p:nvSpPr>
            <p:spPr>
              <a:xfrm>
                <a:off x="2557466" y="1832324"/>
                <a:ext cx="1014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CA39473-1B95-D410-A2D7-A5EC98960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466" y="1832324"/>
                <a:ext cx="101462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48D0CC5-5EBA-BB72-9C2E-00A85201EDE2}"/>
              </a:ext>
            </a:extLst>
          </p:cNvPr>
          <p:cNvCxnSpPr>
            <a:stCxn id="3" idx="3"/>
          </p:cNvCxnSpPr>
          <p:nvPr/>
        </p:nvCxnSpPr>
        <p:spPr>
          <a:xfrm>
            <a:off x="4226046" y="2271756"/>
            <a:ext cx="1649606" cy="81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FE325A7-833B-1B3E-B940-CADBDF569A4B}"/>
              </a:ext>
            </a:extLst>
          </p:cNvPr>
          <p:cNvCxnSpPr/>
          <p:nvPr/>
        </p:nvCxnSpPr>
        <p:spPr>
          <a:xfrm flipV="1">
            <a:off x="1380253" y="1979095"/>
            <a:ext cx="5530" cy="279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67A4011-1789-8C02-D911-A656522A3715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1604304" y="2227960"/>
            <a:ext cx="1956656" cy="43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25E5FE1-B243-3A31-E555-1656753E061A}"/>
              </a:ext>
            </a:extLst>
          </p:cNvPr>
          <p:cNvCxnSpPr>
            <a:cxnSpLocks/>
          </p:cNvCxnSpPr>
          <p:nvPr/>
        </p:nvCxnSpPr>
        <p:spPr>
          <a:xfrm flipV="1">
            <a:off x="5866880" y="1896664"/>
            <a:ext cx="0" cy="361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547064C-13D6-F8E3-5402-C827B4ACD621}"/>
                  </a:ext>
                </a:extLst>
              </p:cNvPr>
              <p:cNvSpPr txBox="1"/>
              <p:nvPr/>
            </p:nvSpPr>
            <p:spPr>
              <a:xfrm>
                <a:off x="455312" y="1529689"/>
                <a:ext cx="11468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547064C-13D6-F8E3-5402-C827B4ACD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12" y="1529689"/>
                <a:ext cx="114684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9D736FB-BB12-DD25-E3F0-51D0AAF6F364}"/>
              </a:ext>
            </a:extLst>
          </p:cNvPr>
          <p:cNvSpPr/>
          <p:nvPr/>
        </p:nvSpPr>
        <p:spPr>
          <a:xfrm flipH="1">
            <a:off x="5840560" y="1559763"/>
            <a:ext cx="161258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E7D68E66-9E6C-6FA6-A89F-B3078A8CACBE}"/>
              </a:ext>
            </a:extLst>
          </p:cNvPr>
          <p:cNvSpPr/>
          <p:nvPr/>
        </p:nvSpPr>
        <p:spPr>
          <a:xfrm flipH="1" flipV="1">
            <a:off x="5853720" y="2718323"/>
            <a:ext cx="1555623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DB6C4A9-EF10-F7FE-401E-07232E991AF2}"/>
              </a:ext>
            </a:extLst>
          </p:cNvPr>
          <p:cNvSpPr/>
          <p:nvPr/>
        </p:nvSpPr>
        <p:spPr>
          <a:xfrm>
            <a:off x="7435002" y="1227119"/>
            <a:ext cx="665086" cy="210747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48C03C38-B09D-60E1-935E-190B84D88EBA}"/>
              </a:ext>
            </a:extLst>
          </p:cNvPr>
          <p:cNvSpPr/>
          <p:nvPr/>
        </p:nvSpPr>
        <p:spPr>
          <a:xfrm flipV="1">
            <a:off x="8122197" y="2718324"/>
            <a:ext cx="2708682" cy="348863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ECE59890-0C05-2DDB-4980-DDBDDFD6456B}"/>
              </a:ext>
            </a:extLst>
          </p:cNvPr>
          <p:cNvSpPr/>
          <p:nvPr/>
        </p:nvSpPr>
        <p:spPr>
          <a:xfrm>
            <a:off x="8116042" y="1572482"/>
            <a:ext cx="2720991" cy="23220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48CC366-AC71-B263-8FA4-9F1AE97B7DC8}"/>
              </a:ext>
            </a:extLst>
          </p:cNvPr>
          <p:cNvCxnSpPr>
            <a:cxnSpLocks/>
            <a:stCxn id="18" idx="3"/>
            <a:endCxn id="26" idx="3"/>
          </p:cNvCxnSpPr>
          <p:nvPr/>
        </p:nvCxnSpPr>
        <p:spPr>
          <a:xfrm flipV="1">
            <a:off x="8100088" y="2275633"/>
            <a:ext cx="2751107" cy="5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E41A578-970F-5EAA-61E3-8662B3994CD2}"/>
              </a:ext>
            </a:extLst>
          </p:cNvPr>
          <p:cNvCxnSpPr>
            <a:cxnSpLocks/>
          </p:cNvCxnSpPr>
          <p:nvPr/>
        </p:nvCxnSpPr>
        <p:spPr>
          <a:xfrm flipH="1" flipV="1">
            <a:off x="5843303" y="2297680"/>
            <a:ext cx="159169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B1AB0D9-1B25-563B-FAE8-E12A40A2ACB0}"/>
              </a:ext>
            </a:extLst>
          </p:cNvPr>
          <p:cNvSpPr txBox="1"/>
          <p:nvPr/>
        </p:nvSpPr>
        <p:spPr>
          <a:xfrm>
            <a:off x="5465904" y="773052"/>
            <a:ext cx="89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Times New Roman"/>
                <a:cs typeface="Times New Roman"/>
              </a:rPr>
              <a:t>L</a:t>
            </a:r>
            <a:endParaRPr kumimoji="1" lang="ja-JP" altLang="en-US" sz="2000" i="1" dirty="0">
              <a:latin typeface="Times New Roman"/>
              <a:cs typeface="Times New Roman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BBA9F4B-7C81-A9F1-D114-7F6F4ABD80F3}"/>
              </a:ext>
            </a:extLst>
          </p:cNvPr>
          <p:cNvSpPr/>
          <p:nvPr/>
        </p:nvSpPr>
        <p:spPr>
          <a:xfrm>
            <a:off x="9753755" y="1306053"/>
            <a:ext cx="1097440" cy="19391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3C6009D-BA88-CCA8-6D90-671207928125}"/>
              </a:ext>
            </a:extLst>
          </p:cNvPr>
          <p:cNvCxnSpPr/>
          <p:nvPr/>
        </p:nvCxnSpPr>
        <p:spPr>
          <a:xfrm>
            <a:off x="4289562" y="1126564"/>
            <a:ext cx="3076222" cy="564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3926D738-77C6-EFD6-470A-C1F1D66EA9C3}"/>
                  </a:ext>
                </a:extLst>
              </p:cNvPr>
              <p:cNvSpPr txBox="1"/>
              <p:nvPr/>
            </p:nvSpPr>
            <p:spPr>
              <a:xfrm>
                <a:off x="7618275" y="2112036"/>
                <a:ext cx="3422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kumimoji="1" lang="ja-SE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3926D738-77C6-EFD6-470A-C1F1D66EA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275" y="2112036"/>
                <a:ext cx="342210" cy="276999"/>
              </a:xfrm>
              <a:prstGeom prst="rect">
                <a:avLst/>
              </a:prstGeom>
              <a:blipFill>
                <a:blip r:embed="rId5"/>
                <a:stretch>
                  <a:fillRect l="-29630" t="-4348" r="-7407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70D92B2-5BAE-C07A-AB73-1A00B0A13CC9}"/>
                  </a:ext>
                </a:extLst>
              </p:cNvPr>
              <p:cNvSpPr txBox="1"/>
              <p:nvPr/>
            </p:nvSpPr>
            <p:spPr>
              <a:xfrm>
                <a:off x="4368949" y="1794161"/>
                <a:ext cx="1008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</a:rPr>
                      <m:t>&gt;</m:t>
                    </m:r>
                  </m:oMath>
                </a14:m>
                <a:r>
                  <a:rPr kumimoji="1" lang="en-US" altLang="ja-JP" sz="2000" i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0</a:t>
                </a:r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F70D92B2-5BAE-C07A-AB73-1A00B0A13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949" y="1794161"/>
                <a:ext cx="1008183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A503E3A-6F57-5C3A-640D-7FD795F7B60B}"/>
                  </a:ext>
                </a:extLst>
              </p:cNvPr>
              <p:cNvSpPr txBox="1"/>
              <p:nvPr/>
            </p:nvSpPr>
            <p:spPr>
              <a:xfrm>
                <a:off x="8525730" y="1827850"/>
                <a:ext cx="1104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A503E3A-6F57-5C3A-640D-7FD795F7B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730" y="1827850"/>
                <a:ext cx="110488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4A5D5E15-C8B5-AE64-C547-10895F42DE29}"/>
              </a:ext>
            </a:extLst>
          </p:cNvPr>
          <p:cNvCxnSpPr>
            <a:cxnSpLocks/>
          </p:cNvCxnSpPr>
          <p:nvPr/>
        </p:nvCxnSpPr>
        <p:spPr>
          <a:xfrm flipH="1" flipV="1">
            <a:off x="11010720" y="1839315"/>
            <a:ext cx="6157" cy="5497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7908617-98FB-2A43-1632-0FC3232651E5}"/>
                  </a:ext>
                </a:extLst>
              </p:cNvPr>
              <p:cNvSpPr txBox="1"/>
              <p:nvPr/>
            </p:nvSpPr>
            <p:spPr>
              <a:xfrm>
                <a:off x="11010721" y="1896664"/>
                <a:ext cx="552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7908617-98FB-2A43-1632-0FC323265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721" y="1896664"/>
                <a:ext cx="55262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EC356C1A-82A2-61B1-7E11-C4D60DAEB5C4}"/>
                  </a:ext>
                </a:extLst>
              </p:cNvPr>
              <p:cNvSpPr txBox="1"/>
              <p:nvPr/>
            </p:nvSpPr>
            <p:spPr>
              <a:xfrm>
                <a:off x="5338395" y="1397191"/>
                <a:ext cx="11468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EC356C1A-82A2-61B1-7E11-C4D60DAEB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95" y="1397191"/>
                <a:ext cx="114684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A05F9D3F-E337-E594-4B19-DB974493B1E8}"/>
                  </a:ext>
                </a:extLst>
              </p:cNvPr>
              <p:cNvSpPr txBox="1"/>
              <p:nvPr/>
            </p:nvSpPr>
            <p:spPr>
              <a:xfrm>
                <a:off x="6102891" y="1848955"/>
                <a:ext cx="1384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&gt;0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A05F9D3F-E337-E594-4B19-DB974493B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891" y="1848955"/>
                <a:ext cx="138464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0CF8CA2E-6256-BB4A-C2F9-7FC013A7B8BF}"/>
                  </a:ext>
                </a:extLst>
              </p:cNvPr>
              <p:cNvSpPr txBox="1"/>
              <p:nvPr/>
            </p:nvSpPr>
            <p:spPr>
              <a:xfrm>
                <a:off x="1470620" y="3839834"/>
                <a:ext cx="4200232" cy="2507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1" lang="en-US" altLang="ja-S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SE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1,2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1, 2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1,2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1,2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</m:rad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kumimoji="1" lang="ja-SE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0CF8CA2E-6256-BB4A-C2F9-7FC013A7B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20" y="3839834"/>
                <a:ext cx="4200232" cy="25074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78BD663-9329-9CE3-0CE8-6C4C9290704B}"/>
                  </a:ext>
                </a:extLst>
              </p:cNvPr>
              <p:cNvSpPr txBox="1"/>
              <p:nvPr/>
            </p:nvSpPr>
            <p:spPr>
              <a:xfrm>
                <a:off x="5921591" y="3848932"/>
                <a:ext cx="5413546" cy="2507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1" lang="en-US" altLang="ja-SE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SE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−(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f>
                                    <m:f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−(</m:t>
                                      </m:r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)+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2,3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2, 3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−(</m:t>
                                                  </m:r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𝐿</m:t>
                                                  </m:r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)</m:t>
                                                  </m:r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𝑓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1" lang="en-US" altLang="ja-SE" sz="2000" b="0" i="1" smtClean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2,3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1" lang="en-US" altLang="ja-S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kumimoji="1" lang="en-US" altLang="ja-SE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kumimoji="1" lang="en-US" altLang="ja-S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1" lang="en-US" altLang="ja-SE" sz="2000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2,3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</m:rad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kumimoji="1" lang="ja-SE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78BD663-9329-9CE3-0CE8-6C4C9290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591" y="3848932"/>
                <a:ext cx="5413546" cy="25074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122B16F-A7DC-5BB2-39F2-4D217C0537F5}"/>
              </a:ext>
            </a:extLst>
          </p:cNvPr>
          <p:cNvSpPr txBox="1"/>
          <p:nvPr/>
        </p:nvSpPr>
        <p:spPr>
          <a:xfrm>
            <a:off x="5731717" y="243118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A4BD82CA-3EDA-A1F1-5271-27CA6E5583AF}"/>
                  </a:ext>
                </a:extLst>
              </p:cNvPr>
              <p:cNvSpPr txBox="1"/>
              <p:nvPr/>
            </p:nvSpPr>
            <p:spPr>
              <a:xfrm>
                <a:off x="4897677" y="2733619"/>
                <a:ext cx="1801916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S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ja-SE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A4BD82CA-3EDA-A1F1-5271-27CA6E558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677" y="2733619"/>
                <a:ext cx="1801916" cy="728341"/>
              </a:xfrm>
              <a:prstGeom prst="rect">
                <a:avLst/>
              </a:prstGeom>
              <a:blipFill>
                <a:blip r:embed="rId1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648B02C3-3089-D2E4-DF61-C22156FAB586}"/>
                  </a:ext>
                </a:extLst>
              </p:cNvPr>
              <p:cNvSpPr txBox="1"/>
              <p:nvPr/>
            </p:nvSpPr>
            <p:spPr>
              <a:xfrm>
                <a:off x="209139" y="2568248"/>
                <a:ext cx="1801916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S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ja-SE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648B02C3-3089-D2E4-DF61-C22156FAB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39" y="2568248"/>
                <a:ext cx="1801916" cy="728341"/>
              </a:xfrm>
              <a:prstGeom prst="rect">
                <a:avLst/>
              </a:prstGeom>
              <a:blipFill>
                <a:blip r:embed="rId1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A89CDE2-1DB7-77BA-8447-70EDD87E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BB2C-7D12-7D4E-9D80-AE85E3B47D45}" type="slidenum">
              <a:rPr kumimoji="1" lang="ja-SE" altLang="en-US" smtClean="0"/>
              <a:t>55</a:t>
            </a:fld>
            <a:endParaRPr kumimoji="1" lang="ja-SE" altLang="en-US"/>
          </a:p>
        </p:txBody>
      </p:sp>
    </p:spTree>
    <p:extLst>
      <p:ext uri="{BB962C8B-B14F-4D97-AF65-F5344CB8AC3E}">
        <p14:creationId xmlns:p14="http://schemas.microsoft.com/office/powerpoint/2010/main" val="2790671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図 437">
            <a:extLst>
              <a:ext uri="{FF2B5EF4-FFF2-40B4-BE49-F238E27FC236}">
                <a16:creationId xmlns:a16="http://schemas.microsoft.com/office/drawing/2014/main" id="{05F6B8B2-56A6-88B1-FEF4-26CF70D9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6239" y="804183"/>
            <a:ext cx="6079729" cy="5133774"/>
          </a:xfrm>
          <a:prstGeom prst="rect">
            <a:avLst/>
          </a:prstGeom>
        </p:spPr>
      </p:pic>
      <p:pic>
        <p:nvPicPr>
          <p:cNvPr id="440" name="図 439" descr="test.jpg">
            <a:extLst>
              <a:ext uri="{FF2B5EF4-FFF2-40B4-BE49-F238E27FC236}">
                <a16:creationId xmlns:a16="http://schemas.microsoft.com/office/drawing/2014/main" id="{88575202-3DCD-499B-3E75-D95613C5D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75" y="2570468"/>
            <a:ext cx="5213671" cy="3913264"/>
          </a:xfrm>
          <a:prstGeom prst="rect">
            <a:avLst/>
          </a:prstGeom>
        </p:spPr>
      </p:pic>
      <p:pic>
        <p:nvPicPr>
          <p:cNvPr id="441" name="図 440">
            <a:extLst>
              <a:ext uri="{FF2B5EF4-FFF2-40B4-BE49-F238E27FC236}">
                <a16:creationId xmlns:a16="http://schemas.microsoft.com/office/drawing/2014/main" id="{6893501C-EC20-01CE-D9E8-8E22659A9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228" y="140677"/>
            <a:ext cx="2258240" cy="2102674"/>
          </a:xfrm>
          <a:prstGeom prst="rect">
            <a:avLst/>
          </a:prstGeom>
        </p:spPr>
      </p:pic>
      <p:pic>
        <p:nvPicPr>
          <p:cNvPr id="442" name="図 441">
            <a:extLst>
              <a:ext uri="{FF2B5EF4-FFF2-40B4-BE49-F238E27FC236}">
                <a16:creationId xmlns:a16="http://schemas.microsoft.com/office/drawing/2014/main" id="{B2CF0003-9CDD-A522-E426-20C6C8212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051" y="4911745"/>
            <a:ext cx="2150207" cy="1952335"/>
          </a:xfrm>
          <a:prstGeom prst="rect">
            <a:avLst/>
          </a:prstGeom>
        </p:spPr>
      </p:pic>
      <p:cxnSp>
        <p:nvCxnSpPr>
          <p:cNvPr id="444" name="直線矢印コネクタ 443">
            <a:extLst>
              <a:ext uri="{FF2B5EF4-FFF2-40B4-BE49-F238E27FC236}">
                <a16:creationId xmlns:a16="http://schemas.microsoft.com/office/drawing/2014/main" id="{8FD6D211-B3B0-82D0-2D9D-96971BDFD911}"/>
              </a:ext>
            </a:extLst>
          </p:cNvPr>
          <p:cNvCxnSpPr>
            <a:cxnSpLocks/>
          </p:cNvCxnSpPr>
          <p:nvPr/>
        </p:nvCxnSpPr>
        <p:spPr>
          <a:xfrm flipH="1">
            <a:off x="4923692" y="2074985"/>
            <a:ext cx="211016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直線矢印コネクタ 445">
            <a:extLst>
              <a:ext uri="{FF2B5EF4-FFF2-40B4-BE49-F238E27FC236}">
                <a16:creationId xmlns:a16="http://schemas.microsoft.com/office/drawing/2014/main" id="{C7E2DB4B-8EFF-D4C7-68FC-9D4D5E668D85}"/>
              </a:ext>
            </a:extLst>
          </p:cNvPr>
          <p:cNvCxnSpPr>
            <a:cxnSpLocks/>
          </p:cNvCxnSpPr>
          <p:nvPr/>
        </p:nvCxnSpPr>
        <p:spPr>
          <a:xfrm flipH="1" flipV="1">
            <a:off x="3058126" y="4286109"/>
            <a:ext cx="236059" cy="8368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9" name="テキスト ボックス 448">
            <a:extLst>
              <a:ext uri="{FF2B5EF4-FFF2-40B4-BE49-F238E27FC236}">
                <a16:creationId xmlns:a16="http://schemas.microsoft.com/office/drawing/2014/main" id="{D40A61FA-9C32-7D02-717D-6E3B3E2D0D4A}"/>
              </a:ext>
            </a:extLst>
          </p:cNvPr>
          <p:cNvSpPr txBox="1"/>
          <p:nvPr/>
        </p:nvSpPr>
        <p:spPr>
          <a:xfrm>
            <a:off x="6814468" y="527538"/>
            <a:ext cx="2450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Bi-</a:t>
            </a:r>
            <a:r>
              <a:rPr lang="en-GB" sz="3200" dirty="0"/>
              <a:t>Gaussian beam</a:t>
            </a:r>
          </a:p>
        </p:txBody>
      </p:sp>
      <p:sp>
        <p:nvSpPr>
          <p:cNvPr id="450" name="テキスト ボックス 449">
            <a:extLst>
              <a:ext uri="{FF2B5EF4-FFF2-40B4-BE49-F238E27FC236}">
                <a16:creationId xmlns:a16="http://schemas.microsoft.com/office/drawing/2014/main" id="{D7547E6E-6301-DE1A-FD0C-531764A8B479}"/>
              </a:ext>
            </a:extLst>
          </p:cNvPr>
          <p:cNvSpPr txBox="1"/>
          <p:nvPr/>
        </p:nvSpPr>
        <p:spPr>
          <a:xfrm>
            <a:off x="356239" y="5862410"/>
            <a:ext cx="2150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Gaussian beam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1B2A63-7A35-BC45-2C12-5E9949577C3A}"/>
              </a:ext>
            </a:extLst>
          </p:cNvPr>
          <p:cNvSpPr txBox="1"/>
          <p:nvPr/>
        </p:nvSpPr>
        <p:spPr>
          <a:xfrm>
            <a:off x="300410" y="49503"/>
            <a:ext cx="1862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Example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D86BBD6-84C3-A98E-ACB1-440631039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210" y="0"/>
            <a:ext cx="2616200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7B2DD27-0423-455A-5867-6069751207C2}"/>
                  </a:ext>
                </a:extLst>
              </p:cNvPr>
              <p:cNvSpPr txBox="1"/>
              <p:nvPr/>
            </p:nvSpPr>
            <p:spPr>
              <a:xfrm>
                <a:off x="3396103" y="2570468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7B2DD27-0423-455A-5867-606975120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103" y="2570468"/>
                <a:ext cx="918841" cy="307777"/>
              </a:xfrm>
              <a:prstGeom prst="rect">
                <a:avLst/>
              </a:prstGeom>
              <a:blipFill>
                <a:blip r:embed="rId7"/>
                <a:stretch>
                  <a:fillRect l="-6849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509EA624-CFA7-CF6C-F8CC-7F4590C928C5}"/>
                  </a:ext>
                </a:extLst>
              </p:cNvPr>
              <p:cNvSpPr txBox="1"/>
              <p:nvPr/>
            </p:nvSpPr>
            <p:spPr>
              <a:xfrm>
                <a:off x="3332417" y="4307875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509EA624-CFA7-CF6C-F8CC-7F4590C92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417" y="4307875"/>
                <a:ext cx="918841" cy="307777"/>
              </a:xfrm>
              <a:prstGeom prst="rect">
                <a:avLst/>
              </a:prstGeom>
              <a:blipFill>
                <a:blip r:embed="rId7"/>
                <a:stretch>
                  <a:fillRect l="-6849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139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3DAF9-FB59-C714-5FBD-06A427326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667D43-D4E4-18A1-C4F6-6732381F72E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1759" y="49905"/>
                <a:ext cx="11986341" cy="458590"/>
              </a:xfrm>
            </p:spPr>
            <p:txBody>
              <a:bodyPr>
                <a:normAutofit fontScale="90000"/>
              </a:bodyPr>
              <a:lstStyle/>
              <a:p>
                <a:r>
                  <a:rPr kumimoji="1" lang="en-US" altLang="ja-SE" dirty="0"/>
                  <a:t>Calculate the final beam waist and position </a:t>
                </a:r>
                <a14:m>
                  <m:oMath xmlns:m="http://schemas.openxmlformats.org/officeDocument/2006/math"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SE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kumimoji="1" lang="en-US" altLang="ja-SE" b="0" i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667D43-D4E4-18A1-C4F6-6732381F72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1759" y="49905"/>
                <a:ext cx="11986341" cy="458590"/>
              </a:xfrm>
              <a:blipFill>
                <a:blip r:embed="rId2"/>
                <a:stretch>
                  <a:fillRect l="-1799" t="-54054" b="-756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F282E557-1DC4-1BB3-EC28-FBA1652E8740}"/>
                  </a:ext>
                </a:extLst>
              </p:cNvPr>
              <p:cNvSpPr/>
              <p:nvPr/>
            </p:nvSpPr>
            <p:spPr>
              <a:xfrm>
                <a:off x="3612999" y="980128"/>
                <a:ext cx="665086" cy="21074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F282E557-1DC4-1BB3-EC28-FBA1652E8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999" y="980128"/>
                <a:ext cx="665086" cy="2107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5F99ABFF-115F-5C88-DF14-DE2D2EB06215}"/>
              </a:ext>
            </a:extLst>
          </p:cNvPr>
          <p:cNvSpPr/>
          <p:nvPr/>
        </p:nvSpPr>
        <p:spPr>
          <a:xfrm flipH="1">
            <a:off x="1657215" y="1328304"/>
            <a:ext cx="1902897" cy="514789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C9E95F0F-486D-8228-9D02-6725200DE195}"/>
              </a:ext>
            </a:extLst>
          </p:cNvPr>
          <p:cNvSpPr/>
          <p:nvPr/>
        </p:nvSpPr>
        <p:spPr>
          <a:xfrm flipH="1" flipV="1">
            <a:off x="1657216" y="2183157"/>
            <a:ext cx="1902896" cy="585787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8E1D5DF1-253D-3E69-08BC-4E479A4A8777}"/>
              </a:ext>
            </a:extLst>
          </p:cNvPr>
          <p:cNvSpPr/>
          <p:nvPr/>
        </p:nvSpPr>
        <p:spPr>
          <a:xfrm flipV="1">
            <a:off x="4290393" y="2474025"/>
            <a:ext cx="1623550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AD3C7F3-820A-1F46-6CF2-4E9AEE5B9DC8}"/>
              </a:ext>
            </a:extLst>
          </p:cNvPr>
          <p:cNvSpPr/>
          <p:nvPr/>
        </p:nvSpPr>
        <p:spPr>
          <a:xfrm>
            <a:off x="4278085" y="1320151"/>
            <a:ext cx="162355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33C5728-B133-1B26-CBF0-FC955E4965CC}"/>
                  </a:ext>
                </a:extLst>
              </p:cNvPr>
              <p:cNvSpPr txBox="1"/>
              <p:nvPr/>
            </p:nvSpPr>
            <p:spPr>
              <a:xfrm>
                <a:off x="1783047" y="1658771"/>
                <a:ext cx="18863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=652.7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33C5728-B133-1B26-CBF0-FC955E496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47" y="1658771"/>
                <a:ext cx="1886306" cy="400110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A3D67D2-D959-8CDD-8051-AE93D4450B5E}"/>
              </a:ext>
            </a:extLst>
          </p:cNvPr>
          <p:cNvCxnSpPr>
            <a:stCxn id="3" idx="3"/>
          </p:cNvCxnSpPr>
          <p:nvPr/>
        </p:nvCxnSpPr>
        <p:spPr>
          <a:xfrm>
            <a:off x="4278085" y="2033863"/>
            <a:ext cx="1649606" cy="81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457F49A-5991-4D36-F9FA-27334EA19AF2}"/>
              </a:ext>
            </a:extLst>
          </p:cNvPr>
          <p:cNvCxnSpPr/>
          <p:nvPr/>
        </p:nvCxnSpPr>
        <p:spPr>
          <a:xfrm flipV="1">
            <a:off x="1432292" y="1741202"/>
            <a:ext cx="5530" cy="279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BD2D6AC-86D3-3BA1-E60B-0D586D628473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1656343" y="1990067"/>
            <a:ext cx="1956656" cy="43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E0BF938-05BF-CB74-CB28-37BF7F4D4329}"/>
              </a:ext>
            </a:extLst>
          </p:cNvPr>
          <p:cNvCxnSpPr>
            <a:cxnSpLocks/>
          </p:cNvCxnSpPr>
          <p:nvPr/>
        </p:nvCxnSpPr>
        <p:spPr>
          <a:xfrm flipV="1">
            <a:off x="5918919" y="1658771"/>
            <a:ext cx="0" cy="361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A61A4A-514F-C390-5510-76363AE96952}"/>
                  </a:ext>
                </a:extLst>
              </p:cNvPr>
              <p:cNvSpPr txBox="1"/>
              <p:nvPr/>
            </p:nvSpPr>
            <p:spPr>
              <a:xfrm>
                <a:off x="507351" y="1291796"/>
                <a:ext cx="18863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=15.1 </m:t>
                      </m:r>
                      <m:r>
                        <m:rPr>
                          <m:sty m:val="p"/>
                        </m:rPr>
                        <a:rPr lang="en-US" altLang="ja-JP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5A61A4A-514F-C390-5510-76363AE96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51" y="1291796"/>
                <a:ext cx="1886306" cy="40011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A9665932-824D-355B-C8DE-A4281468447F}"/>
              </a:ext>
            </a:extLst>
          </p:cNvPr>
          <p:cNvSpPr/>
          <p:nvPr/>
        </p:nvSpPr>
        <p:spPr>
          <a:xfrm flipH="1">
            <a:off x="5892599" y="1321870"/>
            <a:ext cx="161258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3085F37F-BDF3-7B83-3C85-34D26D7518D2}"/>
              </a:ext>
            </a:extLst>
          </p:cNvPr>
          <p:cNvSpPr/>
          <p:nvPr/>
        </p:nvSpPr>
        <p:spPr>
          <a:xfrm flipH="1" flipV="1">
            <a:off x="5905759" y="2480430"/>
            <a:ext cx="1555623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4BEDEB7-7D28-7B74-28F2-F3E1B56AB312}"/>
              </a:ext>
            </a:extLst>
          </p:cNvPr>
          <p:cNvSpPr/>
          <p:nvPr/>
        </p:nvSpPr>
        <p:spPr>
          <a:xfrm>
            <a:off x="7487041" y="989226"/>
            <a:ext cx="665086" cy="210747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F353A2CE-88DF-DAC1-A241-DB9A190079CA}"/>
              </a:ext>
            </a:extLst>
          </p:cNvPr>
          <p:cNvSpPr/>
          <p:nvPr/>
        </p:nvSpPr>
        <p:spPr>
          <a:xfrm flipV="1">
            <a:off x="8174236" y="2480431"/>
            <a:ext cx="2708682" cy="348863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3F64CD0F-79BD-7B79-DF17-484ADD703B19}"/>
              </a:ext>
            </a:extLst>
          </p:cNvPr>
          <p:cNvSpPr/>
          <p:nvPr/>
        </p:nvSpPr>
        <p:spPr>
          <a:xfrm>
            <a:off x="8168081" y="1334589"/>
            <a:ext cx="2720991" cy="23220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EB38CB0-EAA0-17A1-3BF3-F1CF09C5AF7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152127" y="2037740"/>
            <a:ext cx="2751107" cy="5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C100298-0016-FF7C-151D-6EFB5A1A2AB1}"/>
              </a:ext>
            </a:extLst>
          </p:cNvPr>
          <p:cNvCxnSpPr>
            <a:cxnSpLocks/>
          </p:cNvCxnSpPr>
          <p:nvPr/>
        </p:nvCxnSpPr>
        <p:spPr>
          <a:xfrm flipH="1" flipV="1">
            <a:off x="5895342" y="2059787"/>
            <a:ext cx="159169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DA852CF-D012-83B6-9C84-32BA3D96DEFB}"/>
                  </a:ext>
                </a:extLst>
              </p:cNvPr>
              <p:cNvSpPr txBox="1"/>
              <p:nvPr/>
            </p:nvSpPr>
            <p:spPr>
              <a:xfrm>
                <a:off x="5154697" y="512061"/>
                <a:ext cx="16783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𝐿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=600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DA852CF-D012-83B6-9C84-32BA3D96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697" y="512061"/>
                <a:ext cx="1678311" cy="400110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00A7D95-644E-CDB5-0484-5063B1591262}"/>
              </a:ext>
            </a:extLst>
          </p:cNvPr>
          <p:cNvCxnSpPr/>
          <p:nvPr/>
        </p:nvCxnSpPr>
        <p:spPr>
          <a:xfrm>
            <a:off x="4341601" y="888671"/>
            <a:ext cx="3076222" cy="564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7B655E8-D656-4818-93F1-BB72012BFFA9}"/>
                  </a:ext>
                </a:extLst>
              </p:cNvPr>
              <p:cNvSpPr txBox="1"/>
              <p:nvPr/>
            </p:nvSpPr>
            <p:spPr>
              <a:xfrm>
                <a:off x="7670314" y="1874143"/>
                <a:ext cx="439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kumimoji="1" lang="en-US" altLang="ja-S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1" lang="ja-SE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17B655E8-D656-4818-93F1-BB72012BF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314" y="1874143"/>
                <a:ext cx="439992" cy="276999"/>
              </a:xfrm>
              <a:prstGeom prst="rect">
                <a:avLst/>
              </a:prstGeom>
              <a:blipFill>
                <a:blip r:embed="rId7"/>
                <a:stretch>
                  <a:fillRect l="-16667" t="-4348" r="-11111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C39AA1D-E832-A835-A137-466887083109}"/>
                  </a:ext>
                </a:extLst>
              </p:cNvPr>
              <p:cNvSpPr txBox="1"/>
              <p:nvPr/>
            </p:nvSpPr>
            <p:spPr>
              <a:xfrm>
                <a:off x="4420988" y="1556268"/>
                <a:ext cx="1008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</a:rPr>
                      <m:t>&gt;</m:t>
                    </m:r>
                  </m:oMath>
                </a14:m>
                <a:r>
                  <a:rPr kumimoji="1" lang="en-US" altLang="ja-JP" sz="2000" i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0</a:t>
                </a:r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C39AA1D-E832-A835-A137-466887083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988" y="1556268"/>
                <a:ext cx="1008183" cy="400110"/>
              </a:xfrm>
              <a:prstGeom prst="rect">
                <a:avLst/>
              </a:prstGeom>
              <a:blipFill>
                <a:blip r:embed="rId8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69A1AA7-FCFD-183D-CB1C-7C8518544677}"/>
                  </a:ext>
                </a:extLst>
              </p:cNvPr>
              <p:cNvSpPr txBox="1"/>
              <p:nvPr/>
            </p:nvSpPr>
            <p:spPr>
              <a:xfrm>
                <a:off x="8577769" y="1589957"/>
                <a:ext cx="1104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469A1AA7-FCFD-183D-CB1C-7C8518544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769" y="1589957"/>
                <a:ext cx="110488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71640CF1-A74E-4955-684D-9ECFDDB2E651}"/>
              </a:ext>
            </a:extLst>
          </p:cNvPr>
          <p:cNvCxnSpPr>
            <a:cxnSpLocks/>
          </p:cNvCxnSpPr>
          <p:nvPr/>
        </p:nvCxnSpPr>
        <p:spPr>
          <a:xfrm flipH="1" flipV="1">
            <a:off x="11062759" y="1601422"/>
            <a:ext cx="6157" cy="5497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68AAD77B-0FC8-11B6-A378-AF9514502B2B}"/>
                  </a:ext>
                </a:extLst>
              </p:cNvPr>
              <p:cNvSpPr txBox="1"/>
              <p:nvPr/>
            </p:nvSpPr>
            <p:spPr>
              <a:xfrm>
                <a:off x="11062760" y="1658771"/>
                <a:ext cx="552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68AAD77B-0FC8-11B6-A378-AF951450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760" y="1658771"/>
                <a:ext cx="552624" cy="400110"/>
              </a:xfrm>
              <a:prstGeom prst="rect">
                <a:avLst/>
              </a:prstGeom>
              <a:blipFill>
                <a:blip r:embed="rId10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2869BC9-8081-24F0-20A7-224B2EEF12F9}"/>
                  </a:ext>
                </a:extLst>
              </p:cNvPr>
              <p:cNvSpPr txBox="1"/>
              <p:nvPr/>
            </p:nvSpPr>
            <p:spPr>
              <a:xfrm>
                <a:off x="5390434" y="1159298"/>
                <a:ext cx="11468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2869BC9-8081-24F0-20A7-224B2EEF1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34" y="1159298"/>
                <a:ext cx="1146841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04BCB2CE-C682-7BBD-AACB-18B8FE29C244}"/>
                  </a:ext>
                </a:extLst>
              </p:cNvPr>
              <p:cNvSpPr txBox="1"/>
              <p:nvPr/>
            </p:nvSpPr>
            <p:spPr>
              <a:xfrm>
                <a:off x="6154930" y="1611062"/>
                <a:ext cx="1384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&gt;0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04BCB2CE-C682-7BBD-AACB-18B8FE29C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930" y="1611062"/>
                <a:ext cx="1384640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3C6B6C7-1768-DEBA-A555-071112B1E935}"/>
              </a:ext>
            </a:extLst>
          </p:cNvPr>
          <p:cNvSpPr txBox="1"/>
          <p:nvPr/>
        </p:nvSpPr>
        <p:spPr>
          <a:xfrm>
            <a:off x="5783756" y="219329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SE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D3A317B-98B9-67E9-F0AA-55266B26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639" y="6118457"/>
            <a:ext cx="2743200" cy="365125"/>
          </a:xfrm>
        </p:spPr>
        <p:txBody>
          <a:bodyPr/>
          <a:lstStyle/>
          <a:p>
            <a:fld id="{8A20BB2C-7D12-7D4E-9D80-AE85E3B47D45}" type="slidenum">
              <a:rPr kumimoji="1" lang="ja-SE" altLang="en-US" smtClean="0"/>
              <a:t>57</a:t>
            </a:fld>
            <a:endParaRPr kumimoji="1" lang="ja-SE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2998B8-5D4C-D87B-E297-E4D08E2A061B}"/>
              </a:ext>
            </a:extLst>
          </p:cNvPr>
          <p:cNvSpPr txBox="1"/>
          <p:nvPr/>
        </p:nvSpPr>
        <p:spPr>
          <a:xfrm>
            <a:off x="110787" y="620817"/>
            <a:ext cx="235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Horizontal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15889B5-C7DD-6B56-1152-9A8ED1B383CD}"/>
              </a:ext>
            </a:extLst>
          </p:cNvPr>
          <p:cNvSpPr txBox="1"/>
          <p:nvPr/>
        </p:nvSpPr>
        <p:spPr>
          <a:xfrm>
            <a:off x="110787" y="3452630"/>
            <a:ext cx="180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Vertical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A6A13CE6-F2EE-5549-FD49-C8FC33257B87}"/>
                  </a:ext>
                </a:extLst>
              </p:cNvPr>
              <p:cNvSpPr/>
              <p:nvPr/>
            </p:nvSpPr>
            <p:spPr>
              <a:xfrm>
                <a:off x="3665528" y="4148597"/>
                <a:ext cx="665086" cy="21074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12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A6A13CE6-F2EE-5549-FD49-C8FC33257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528" y="4148597"/>
                <a:ext cx="665086" cy="21074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1214692C-2FD2-E752-922E-7D304079508A}"/>
              </a:ext>
            </a:extLst>
          </p:cNvPr>
          <p:cNvSpPr/>
          <p:nvPr/>
        </p:nvSpPr>
        <p:spPr>
          <a:xfrm flipH="1">
            <a:off x="1709744" y="4496773"/>
            <a:ext cx="1902897" cy="514789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A154EE00-92FF-A60A-644A-9A8EFD72A288}"/>
              </a:ext>
            </a:extLst>
          </p:cNvPr>
          <p:cNvSpPr/>
          <p:nvPr/>
        </p:nvSpPr>
        <p:spPr>
          <a:xfrm flipH="1" flipV="1">
            <a:off x="1709745" y="5351626"/>
            <a:ext cx="1902896" cy="585787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935EC116-9019-A5D9-01F9-1DE630A71B7D}"/>
              </a:ext>
            </a:extLst>
          </p:cNvPr>
          <p:cNvSpPr/>
          <p:nvPr/>
        </p:nvSpPr>
        <p:spPr>
          <a:xfrm flipV="1">
            <a:off x="4342922" y="5642494"/>
            <a:ext cx="1623550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95F54069-7B6F-C6F7-A6CB-690A19779D28}"/>
              </a:ext>
            </a:extLst>
          </p:cNvPr>
          <p:cNvSpPr/>
          <p:nvPr/>
        </p:nvSpPr>
        <p:spPr>
          <a:xfrm>
            <a:off x="4330614" y="4488620"/>
            <a:ext cx="162355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024B935-58A5-1F6C-2624-334F83707F8D}"/>
                  </a:ext>
                </a:extLst>
              </p:cNvPr>
              <p:cNvSpPr txBox="1"/>
              <p:nvPr/>
            </p:nvSpPr>
            <p:spPr>
              <a:xfrm>
                <a:off x="1833489" y="4836470"/>
                <a:ext cx="18936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=606.8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024B935-58A5-1F6C-2624-334F83707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489" y="4836470"/>
                <a:ext cx="1893611" cy="400110"/>
              </a:xfrm>
              <a:prstGeom prst="rect">
                <a:avLst/>
              </a:prstGeom>
              <a:blipFill>
                <a:blip r:embed="rId1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E4F8CE8-85AD-D063-EFD8-C0C8932C239D}"/>
              </a:ext>
            </a:extLst>
          </p:cNvPr>
          <p:cNvCxnSpPr>
            <a:stCxn id="24" idx="3"/>
          </p:cNvCxnSpPr>
          <p:nvPr/>
        </p:nvCxnSpPr>
        <p:spPr>
          <a:xfrm>
            <a:off x="4330614" y="5202332"/>
            <a:ext cx="1649606" cy="81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73314B0-1EB8-18C9-CCBD-CAC347039D15}"/>
              </a:ext>
            </a:extLst>
          </p:cNvPr>
          <p:cNvCxnSpPr/>
          <p:nvPr/>
        </p:nvCxnSpPr>
        <p:spPr>
          <a:xfrm flipV="1">
            <a:off x="1484821" y="4909671"/>
            <a:ext cx="5530" cy="279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5B81ABE-1CD3-C987-5485-37F757675B1D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1708872" y="5158536"/>
            <a:ext cx="1956656" cy="43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F754C03-D804-0F48-0C9C-99915A8E6A6C}"/>
              </a:ext>
            </a:extLst>
          </p:cNvPr>
          <p:cNvCxnSpPr>
            <a:cxnSpLocks/>
          </p:cNvCxnSpPr>
          <p:nvPr/>
        </p:nvCxnSpPr>
        <p:spPr>
          <a:xfrm flipV="1">
            <a:off x="5971448" y="4827240"/>
            <a:ext cx="0" cy="361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E937C55E-2937-755D-AB03-E4FA14C0604E}"/>
                  </a:ext>
                </a:extLst>
              </p:cNvPr>
              <p:cNvSpPr txBox="1"/>
              <p:nvPr/>
            </p:nvSpPr>
            <p:spPr>
              <a:xfrm>
                <a:off x="559880" y="4460265"/>
                <a:ext cx="16962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=8.4 </m:t>
                      </m:r>
                      <m:r>
                        <m:rPr>
                          <m:sty m:val="p"/>
                        </m:rPr>
                        <a:rPr lang="en-US" altLang="ja-JP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E937C55E-2937-755D-AB03-E4FA14C06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80" y="4460265"/>
                <a:ext cx="1696274" cy="400110"/>
              </a:xfrm>
              <a:prstGeom prst="rect">
                <a:avLst/>
              </a:prstGeom>
              <a:blipFill>
                <a:blip r:embed="rId15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58350CCF-1524-AC33-37D2-8561EC196761}"/>
              </a:ext>
            </a:extLst>
          </p:cNvPr>
          <p:cNvSpPr/>
          <p:nvPr/>
        </p:nvSpPr>
        <p:spPr>
          <a:xfrm flipH="1">
            <a:off x="5945128" y="4490339"/>
            <a:ext cx="1612580" cy="25996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6F058725-76AB-9288-4F9B-F849988BA558}"/>
              </a:ext>
            </a:extLst>
          </p:cNvPr>
          <p:cNvSpPr/>
          <p:nvPr/>
        </p:nvSpPr>
        <p:spPr>
          <a:xfrm flipH="1" flipV="1">
            <a:off x="5958288" y="5648899"/>
            <a:ext cx="1555623" cy="288515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1023F00-DB9A-9353-9E04-90C9C52F515E}"/>
              </a:ext>
            </a:extLst>
          </p:cNvPr>
          <p:cNvSpPr/>
          <p:nvPr/>
        </p:nvSpPr>
        <p:spPr>
          <a:xfrm>
            <a:off x="7539570" y="4157695"/>
            <a:ext cx="665086" cy="210747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A3FB875E-6301-804B-5B28-A3875155AF15}"/>
              </a:ext>
            </a:extLst>
          </p:cNvPr>
          <p:cNvSpPr/>
          <p:nvPr/>
        </p:nvSpPr>
        <p:spPr>
          <a:xfrm flipV="1">
            <a:off x="8226765" y="5648900"/>
            <a:ext cx="2708682" cy="348863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B81014EF-3F8B-7900-3337-A29DB090A403}"/>
              </a:ext>
            </a:extLst>
          </p:cNvPr>
          <p:cNvSpPr/>
          <p:nvPr/>
        </p:nvSpPr>
        <p:spPr>
          <a:xfrm>
            <a:off x="8220610" y="4503058"/>
            <a:ext cx="2720991" cy="232208"/>
          </a:xfrm>
          <a:custGeom>
            <a:avLst/>
            <a:gdLst>
              <a:gd name="connsiteX0" fmla="*/ 0 w 3391060"/>
              <a:gd name="connsiteY0" fmla="*/ 0 h 376832"/>
              <a:gd name="connsiteX1" fmla="*/ 1758328 w 3391060"/>
              <a:gd name="connsiteY1" fmla="*/ 293092 h 376832"/>
              <a:gd name="connsiteX2" fmla="*/ 3391060 w 3391060"/>
              <a:gd name="connsiteY2" fmla="*/ 376832 h 3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1060" h="376832">
                <a:moveTo>
                  <a:pt x="0" y="0"/>
                </a:moveTo>
                <a:cubicBezTo>
                  <a:pt x="596575" y="115143"/>
                  <a:pt x="1193151" y="230287"/>
                  <a:pt x="1758328" y="293092"/>
                </a:cubicBezTo>
                <a:cubicBezTo>
                  <a:pt x="2323505" y="355897"/>
                  <a:pt x="3391060" y="376832"/>
                  <a:pt x="3391060" y="37683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06E1FB7-CE87-9A74-EE5D-C3BEBCB7687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8204656" y="5206209"/>
            <a:ext cx="2751107" cy="5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04B6EA5-6FC9-7A22-0B98-EABAF10122A9}"/>
              </a:ext>
            </a:extLst>
          </p:cNvPr>
          <p:cNvCxnSpPr>
            <a:cxnSpLocks/>
          </p:cNvCxnSpPr>
          <p:nvPr/>
        </p:nvCxnSpPr>
        <p:spPr>
          <a:xfrm flipH="1" flipV="1">
            <a:off x="5947871" y="5228256"/>
            <a:ext cx="159169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25F10CAE-2E48-68AA-C7B5-FB7F90C58A9E}"/>
              </a:ext>
            </a:extLst>
          </p:cNvPr>
          <p:cNvCxnSpPr/>
          <p:nvPr/>
        </p:nvCxnSpPr>
        <p:spPr>
          <a:xfrm>
            <a:off x="4394130" y="4057140"/>
            <a:ext cx="3076222" cy="5644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80C6E714-A696-8BBB-5E64-BEAFC990CA47}"/>
                  </a:ext>
                </a:extLst>
              </p:cNvPr>
              <p:cNvSpPr txBox="1"/>
              <p:nvPr/>
            </p:nvSpPr>
            <p:spPr>
              <a:xfrm>
                <a:off x="7722843" y="5042612"/>
                <a:ext cx="4399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kumimoji="1" lang="en-US" altLang="ja-S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1" lang="ja-SE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80C6E714-A696-8BBB-5E64-BEAFC990C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843" y="5042612"/>
                <a:ext cx="439992" cy="276999"/>
              </a:xfrm>
              <a:prstGeom prst="rect">
                <a:avLst/>
              </a:prstGeom>
              <a:blipFill>
                <a:blip r:embed="rId16"/>
                <a:stretch>
                  <a:fillRect l="-20000" r="-14286" b="-29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A520A343-E2A8-FFD5-D79C-C9FD3A61160C}"/>
                  </a:ext>
                </a:extLst>
              </p:cNvPr>
              <p:cNvSpPr txBox="1"/>
              <p:nvPr/>
            </p:nvSpPr>
            <p:spPr>
              <a:xfrm>
                <a:off x="4473517" y="4724737"/>
                <a:ext cx="1008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𝑠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2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</a:rPr>
                      <m:t>&gt;</m:t>
                    </m:r>
                  </m:oMath>
                </a14:m>
                <a:r>
                  <a:rPr kumimoji="1" lang="en-US" altLang="ja-JP" sz="2000" i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0</a:t>
                </a:r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A520A343-E2A8-FFD5-D79C-C9FD3A611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517" y="4724737"/>
                <a:ext cx="1008183" cy="400110"/>
              </a:xfrm>
              <a:prstGeom prst="rect">
                <a:avLst/>
              </a:prstGeom>
              <a:blipFill>
                <a:blip r:embed="rId17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22406EB3-350F-4B0F-614F-C0D2524A3ED8}"/>
                  </a:ext>
                </a:extLst>
              </p:cNvPr>
              <p:cNvSpPr txBox="1"/>
              <p:nvPr/>
            </p:nvSpPr>
            <p:spPr>
              <a:xfrm>
                <a:off x="8630298" y="4758426"/>
                <a:ext cx="1104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22406EB3-350F-4B0F-614F-C0D2524A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298" y="4758426"/>
                <a:ext cx="1104881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C1E4659D-43EA-FA59-E89D-B37D93249C30}"/>
              </a:ext>
            </a:extLst>
          </p:cNvPr>
          <p:cNvCxnSpPr>
            <a:cxnSpLocks/>
          </p:cNvCxnSpPr>
          <p:nvPr/>
        </p:nvCxnSpPr>
        <p:spPr>
          <a:xfrm flipH="1" flipV="1">
            <a:off x="11115288" y="4769891"/>
            <a:ext cx="6157" cy="5497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42F1996-7A09-D5F2-BC95-8E5889289706}"/>
                  </a:ext>
                </a:extLst>
              </p:cNvPr>
              <p:cNvSpPr txBox="1"/>
              <p:nvPr/>
            </p:nvSpPr>
            <p:spPr>
              <a:xfrm>
                <a:off x="11115289" y="4827240"/>
                <a:ext cx="5526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42F1996-7A09-D5F2-BC95-8E588928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5289" y="4827240"/>
                <a:ext cx="552624" cy="400110"/>
              </a:xfrm>
              <a:prstGeom prst="rect">
                <a:avLst/>
              </a:prstGeom>
              <a:blipFill>
                <a:blip r:embed="rId19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010FB2D5-3243-26CC-F055-466D29744D12}"/>
                  </a:ext>
                </a:extLst>
              </p:cNvPr>
              <p:cNvSpPr txBox="1"/>
              <p:nvPr/>
            </p:nvSpPr>
            <p:spPr>
              <a:xfrm>
                <a:off x="5442963" y="4327767"/>
                <a:ext cx="11468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altLang="ja-JP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?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010FB2D5-3243-26CC-F055-466D29744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963" y="4327767"/>
                <a:ext cx="1146841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C3937138-E69F-B262-50F8-30C47D0C877E}"/>
                  </a:ext>
                </a:extLst>
              </p:cNvPr>
              <p:cNvSpPr txBox="1"/>
              <p:nvPr/>
            </p:nvSpPr>
            <p:spPr>
              <a:xfrm>
                <a:off x="6207459" y="4779531"/>
                <a:ext cx="1384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𝐿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&gt;0</m:t>
                      </m:r>
                    </m:oMath>
                  </m:oMathPara>
                </a14:m>
                <a:endParaRPr kumimoji="1" lang="ja-JP" altLang="en-US" sz="2000" i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C3937138-E69F-B262-50F8-30C47D0C8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459" y="4779531"/>
                <a:ext cx="1384640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B280766-B418-056F-F487-FA7FCBD84406}"/>
              </a:ext>
            </a:extLst>
          </p:cNvPr>
          <p:cNvSpPr txBox="1"/>
          <p:nvPr/>
        </p:nvSpPr>
        <p:spPr>
          <a:xfrm>
            <a:off x="5836285" y="536176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2677B6D8-921C-A479-FFDE-EAF04EAED4D8}"/>
                  </a:ext>
                </a:extLst>
              </p:cNvPr>
              <p:cNvSpPr txBox="1"/>
              <p:nvPr/>
            </p:nvSpPr>
            <p:spPr>
              <a:xfrm>
                <a:off x="3085323" y="3118285"/>
                <a:ext cx="20045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h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=1776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2677B6D8-921C-A479-FFDE-EAF04EAED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323" y="3118285"/>
                <a:ext cx="2004537" cy="400110"/>
              </a:xfrm>
              <a:prstGeom prst="rect">
                <a:avLst/>
              </a:prstGeom>
              <a:blipFill>
                <a:blip r:embed="rId22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069647DB-8147-8201-5755-DE9339AEC006}"/>
                  </a:ext>
                </a:extLst>
              </p:cNvPr>
              <p:cNvSpPr txBox="1"/>
              <p:nvPr/>
            </p:nvSpPr>
            <p:spPr>
              <a:xfrm>
                <a:off x="3097631" y="6230992"/>
                <a:ext cx="20045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𝑣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=2902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069647DB-8147-8201-5755-DE9339AEC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631" y="6230992"/>
                <a:ext cx="2004537" cy="400110"/>
              </a:xfrm>
              <a:prstGeom prst="rect">
                <a:avLst/>
              </a:prstGeom>
              <a:blipFill>
                <a:blip r:embed="rId2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6D485297-12C7-9922-ABF9-9FBA03740614}"/>
                  </a:ext>
                </a:extLst>
              </p:cNvPr>
              <p:cNvSpPr txBox="1"/>
              <p:nvPr/>
            </p:nvSpPr>
            <p:spPr>
              <a:xfrm>
                <a:off x="4977608" y="3630213"/>
                <a:ext cx="16783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𝐿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=600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6D485297-12C7-9922-ABF9-9FBA03740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608" y="3630213"/>
                <a:ext cx="1678311" cy="400110"/>
              </a:xfrm>
              <a:prstGeom prst="rect">
                <a:avLst/>
              </a:prstGeom>
              <a:blipFill>
                <a:blip r:embed="rId2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66850663-0146-FD16-D095-83E2A2255DC3}"/>
                  </a:ext>
                </a:extLst>
              </p:cNvPr>
              <p:cNvSpPr txBox="1"/>
              <p:nvPr/>
            </p:nvSpPr>
            <p:spPr>
              <a:xfrm>
                <a:off x="6833008" y="6226638"/>
                <a:ext cx="20045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𝑣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=679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66850663-0146-FD16-D095-83E2A225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008" y="6226638"/>
                <a:ext cx="2004537" cy="400110"/>
              </a:xfrm>
              <a:prstGeom prst="rect">
                <a:avLst/>
              </a:prstGeom>
              <a:blipFill>
                <a:blip r:embed="rId25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D6A7CDE8-148B-D000-4D85-3FAB961AC8B3}"/>
                  </a:ext>
                </a:extLst>
              </p:cNvPr>
              <p:cNvSpPr txBox="1"/>
              <p:nvPr/>
            </p:nvSpPr>
            <p:spPr>
              <a:xfrm>
                <a:off x="6817315" y="3152811"/>
                <a:ext cx="20045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  <m:t>h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=1482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/>
                        </a:rPr>
                        <m:t>mm</m:t>
                      </m:r>
                    </m:oMath>
                  </m:oMathPara>
                </a14:m>
                <a:endParaRPr kumimoji="1" lang="ja-JP" altLang="en-US" sz="20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D6A7CDE8-148B-D000-4D85-3FAB961AC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315" y="3152811"/>
                <a:ext cx="2004537" cy="400110"/>
              </a:xfrm>
              <a:prstGeom prst="rect">
                <a:avLst/>
              </a:prstGeom>
              <a:blipFill>
                <a:blip r:embed="rId2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49487D22-6DD0-60D3-C099-A18816003AEB}"/>
                  </a:ext>
                </a:extLst>
              </p:cNvPr>
              <p:cNvSpPr txBox="1"/>
              <p:nvPr/>
            </p:nvSpPr>
            <p:spPr>
              <a:xfrm>
                <a:off x="3502147" y="3470817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49487D22-6DD0-60D3-C099-A1881600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147" y="3470817"/>
                <a:ext cx="918841" cy="307777"/>
              </a:xfrm>
              <a:prstGeom prst="rect">
                <a:avLst/>
              </a:prstGeom>
              <a:blipFill>
                <a:blip r:embed="rId27"/>
                <a:stretch>
                  <a:fillRect l="-6849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0B175BAE-B598-8BA0-B54D-3984ED55E673}"/>
                  </a:ext>
                </a:extLst>
              </p:cNvPr>
              <p:cNvSpPr txBox="1"/>
              <p:nvPr/>
            </p:nvSpPr>
            <p:spPr>
              <a:xfrm>
                <a:off x="7375855" y="3496892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0B175BAE-B598-8BA0-B54D-3984ED55E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855" y="3496892"/>
                <a:ext cx="918841" cy="307777"/>
              </a:xfrm>
              <a:prstGeom prst="rect">
                <a:avLst/>
              </a:prstGeom>
              <a:blipFill>
                <a:blip r:embed="rId28"/>
                <a:stretch>
                  <a:fillRect l="-5405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7A10FF1F-A6AE-F476-3367-2DA16576F706}"/>
                  </a:ext>
                </a:extLst>
              </p:cNvPr>
              <p:cNvSpPr txBox="1"/>
              <p:nvPr/>
            </p:nvSpPr>
            <p:spPr>
              <a:xfrm>
                <a:off x="3612641" y="6568878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7A10FF1F-A6AE-F476-3367-2DA16576F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641" y="6568878"/>
                <a:ext cx="918841" cy="307777"/>
              </a:xfrm>
              <a:prstGeom prst="rect">
                <a:avLst/>
              </a:prstGeom>
              <a:blipFill>
                <a:blip r:embed="rId29"/>
                <a:stretch>
                  <a:fillRect l="-6849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9C566DF9-3B18-B6DA-9133-CDFC966A2273}"/>
                  </a:ext>
                </a:extLst>
              </p:cNvPr>
              <p:cNvSpPr txBox="1"/>
              <p:nvPr/>
            </p:nvSpPr>
            <p:spPr>
              <a:xfrm>
                <a:off x="7414476" y="6579224"/>
                <a:ext cx="9188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9C566DF9-3B18-B6DA-9133-CDFC966A2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476" y="6579224"/>
                <a:ext cx="918841" cy="307777"/>
              </a:xfrm>
              <a:prstGeom prst="rect">
                <a:avLst/>
              </a:prstGeom>
              <a:blipFill>
                <a:blip r:embed="rId30"/>
                <a:stretch>
                  <a:fillRect l="-6757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643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71122C8-1689-5B3A-3025-59A0BEBD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1092" cy="1325563"/>
          </a:xfrm>
        </p:spPr>
        <p:txBody>
          <a:bodyPr/>
          <a:lstStyle/>
          <a:p>
            <a:r>
              <a:rPr lang="en-GB" dirty="0"/>
              <a:t>Practical use of conversion formulae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877124-B47C-C574-A1D1-656E73E5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6695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en-GB" b="1" i="1" dirty="0"/>
              <a:t>forward problem </a:t>
            </a:r>
            <a:r>
              <a:rPr lang="en-GB" dirty="0"/>
              <a:t>to follow Gaussian beam conversion through given lens parameters is straightforward</a:t>
            </a:r>
          </a:p>
          <a:p>
            <a:r>
              <a:rPr lang="en-GB" dirty="0"/>
              <a:t>The real case is </a:t>
            </a:r>
            <a:r>
              <a:rPr lang="en-GB" b="1" i="1" dirty="0"/>
              <a:t>inverse problem</a:t>
            </a:r>
          </a:p>
          <a:p>
            <a:pPr lvl="1"/>
            <a:r>
              <a:rPr lang="en-GB" b="1" dirty="0"/>
              <a:t>How to design lens parameters and position in order to achieve the desirable Gaussian beam conversion?</a:t>
            </a:r>
          </a:p>
          <a:p>
            <a:pPr lvl="1"/>
            <a:r>
              <a:rPr lang="en-GB" b="1" dirty="0"/>
              <a:t>How many geometrical constraints?</a:t>
            </a:r>
          </a:p>
          <a:p>
            <a:r>
              <a:rPr lang="en-GB" dirty="0"/>
              <a:t>This type of problem is non-solvable (maybe?) by human beings</a:t>
            </a:r>
          </a:p>
          <a:p>
            <a:pPr lvl="1"/>
            <a:r>
              <a:rPr lang="en-GB" dirty="0"/>
              <a:t>Some nonlinear equation solvers (</a:t>
            </a:r>
            <a:r>
              <a:rPr lang="en-GB" dirty="0" err="1"/>
              <a:t>mathematica</a:t>
            </a:r>
            <a:r>
              <a:rPr lang="en-GB" dirty="0"/>
              <a:t>, python, Julia, etc)</a:t>
            </a:r>
          </a:p>
          <a:p>
            <a:r>
              <a:rPr lang="en-GB" dirty="0"/>
              <a:t>Multiple solutions are to be found</a:t>
            </a:r>
          </a:p>
          <a:p>
            <a:pPr lvl="1"/>
            <a:r>
              <a:rPr lang="en-GB" dirty="0"/>
              <a:t>Different set of lens configurations which end up with the same Gaussian beam conversion</a:t>
            </a:r>
          </a:p>
          <a:p>
            <a:pPr lvl="1"/>
            <a:r>
              <a:rPr lang="en-GB" dirty="0"/>
              <a:t>Some of them are non-physical / non-practical</a:t>
            </a:r>
          </a:p>
          <a:p>
            <a:pPr lvl="1"/>
            <a:r>
              <a:rPr lang="en-GB" dirty="0"/>
              <a:t>Image solution</a:t>
            </a:r>
          </a:p>
        </p:txBody>
      </p:sp>
    </p:spTree>
    <p:extLst>
      <p:ext uri="{BB962C8B-B14F-4D97-AF65-F5344CB8AC3E}">
        <p14:creationId xmlns:p14="http://schemas.microsoft.com/office/powerpoint/2010/main" val="94424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BCAA9A-BD8E-266D-0D25-9655F48E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807"/>
            <a:ext cx="10515600" cy="1325563"/>
          </a:xfrm>
        </p:spPr>
        <p:txBody>
          <a:bodyPr/>
          <a:lstStyle/>
          <a:p>
            <a:r>
              <a:rPr kumimoji="1" lang="en-US" altLang="ja-SE" dirty="0"/>
              <a:t>Lorentz + Coulomb gauge in vacuum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576003C-7FD0-A7D0-47ED-3D02369941FF}"/>
                  </a:ext>
                </a:extLst>
              </p:cNvPr>
              <p:cNvSpPr txBox="1"/>
              <p:nvPr/>
            </p:nvSpPr>
            <p:spPr>
              <a:xfrm>
                <a:off x="719964" y="1720586"/>
                <a:ext cx="4031918" cy="689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576003C-7FD0-A7D0-47ED-3D0236994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64" y="1720586"/>
                <a:ext cx="4031918" cy="689804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CF9FB-E5B5-3727-F95F-F2CBC8A1F88D}"/>
              </a:ext>
            </a:extLst>
          </p:cNvPr>
          <p:cNvSpPr txBox="1"/>
          <p:nvPr/>
        </p:nvSpPr>
        <p:spPr>
          <a:xfrm>
            <a:off x="202803" y="1182335"/>
            <a:ext cx="204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Lorentz gauge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A703F4B-2E93-23AC-B310-1097CFD845BE}"/>
                  </a:ext>
                </a:extLst>
              </p:cNvPr>
              <p:cNvSpPr txBox="1"/>
              <p:nvPr/>
            </p:nvSpPr>
            <p:spPr>
              <a:xfrm>
                <a:off x="7600014" y="1720586"/>
                <a:ext cx="2355954" cy="689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0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A703F4B-2E93-23AC-B310-1097CFD84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014" y="1720586"/>
                <a:ext cx="2355954" cy="689804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997CB1-04F8-FB8C-88DE-88DC5E102FBE}"/>
              </a:ext>
            </a:extLst>
          </p:cNvPr>
          <p:cNvSpPr txBox="1"/>
          <p:nvPr/>
        </p:nvSpPr>
        <p:spPr>
          <a:xfrm>
            <a:off x="4909280" y="1834655"/>
            <a:ext cx="269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>
                <a:sym typeface="Wingdings" pitchFamily="2" charset="2"/>
              </a:rPr>
              <a:t> We can choose</a:t>
            </a:r>
            <a:endParaRPr kumimoji="1" lang="ja-SE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943BF7-2AD6-6D2A-C29D-9395FF99DB7B}"/>
              </a:ext>
            </a:extLst>
          </p:cNvPr>
          <p:cNvSpPr txBox="1"/>
          <p:nvPr/>
        </p:nvSpPr>
        <p:spPr>
          <a:xfrm>
            <a:off x="202803" y="2507695"/>
            <a:ext cx="526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Such an additional gauge fixing allows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374AF51-5691-405C-169B-6074BBCC4F11}"/>
                  </a:ext>
                </a:extLst>
              </p:cNvPr>
              <p:cNvSpPr txBox="1"/>
              <p:nvPr/>
            </p:nvSpPr>
            <p:spPr>
              <a:xfrm>
                <a:off x="3777521" y="3035005"/>
                <a:ext cx="3807581" cy="597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374AF51-5691-405C-169B-6074BBCC4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21" y="3035005"/>
                <a:ext cx="3807581" cy="597279"/>
              </a:xfrm>
              <a:prstGeom prst="rect">
                <a:avLst/>
              </a:prstGeom>
              <a:blipFill>
                <a:blip r:embed="rId4"/>
                <a:stretch>
                  <a:fillRect l="-332" b="-125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DD9153-D06F-8063-1733-9B7262ECC0C3}"/>
              </a:ext>
            </a:extLst>
          </p:cNvPr>
          <p:cNvSpPr txBox="1"/>
          <p:nvPr/>
        </p:nvSpPr>
        <p:spPr>
          <a:xfrm>
            <a:off x="202803" y="3833055"/>
            <a:ext cx="526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Then, the remaining set of equations is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1BB2D69-4D3D-C159-99ED-EE1CD4E4DA06}"/>
                  </a:ext>
                </a:extLst>
              </p:cNvPr>
              <p:cNvSpPr txBox="1"/>
              <p:nvPr/>
            </p:nvSpPr>
            <p:spPr>
              <a:xfrm>
                <a:off x="1188189" y="4664335"/>
                <a:ext cx="21266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1BB2D69-4D3D-C159-99ED-EE1CD4E4D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189" y="4664335"/>
                <a:ext cx="212661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91CD61F-4434-A671-7DF4-19EFD37F600F}"/>
                  </a:ext>
                </a:extLst>
              </p:cNvPr>
              <p:cNvSpPr txBox="1"/>
              <p:nvPr/>
            </p:nvSpPr>
            <p:spPr>
              <a:xfrm>
                <a:off x="1270745" y="5229217"/>
                <a:ext cx="3852362" cy="716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91CD61F-4434-A671-7DF4-19EFD37F6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45" y="5229217"/>
                <a:ext cx="3852362" cy="716928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3C78F7-2CB0-5BBF-F9F9-D75061857685}"/>
              </a:ext>
            </a:extLst>
          </p:cNvPr>
          <p:cNvSpPr txBox="1"/>
          <p:nvPr/>
        </p:nvSpPr>
        <p:spPr>
          <a:xfrm>
            <a:off x="9001594" y="1439346"/>
            <a:ext cx="291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Coulomb gauge in vacuum</a:t>
            </a:r>
            <a:endParaRPr kumimoji="1" lang="ja-SE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89DBDC2-8846-D5FD-2715-0FA05890871E}"/>
                  </a:ext>
                </a:extLst>
              </p:cNvPr>
              <p:cNvSpPr txBox="1"/>
              <p:nvPr/>
            </p:nvSpPr>
            <p:spPr>
              <a:xfrm>
                <a:off x="6863532" y="4652082"/>
                <a:ext cx="26198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89DBDC2-8846-D5FD-2715-0FA058908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532" y="4652082"/>
                <a:ext cx="2619884" cy="369332"/>
              </a:xfrm>
              <a:prstGeom prst="rect">
                <a:avLst/>
              </a:prstGeom>
              <a:blipFill>
                <a:blip r:embed="rId7"/>
                <a:stretch>
                  <a:fillRect l="-2415" t="-3333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0A8DD14-CF45-9601-7BCD-05FD0F16C486}"/>
                  </a:ext>
                </a:extLst>
              </p:cNvPr>
              <p:cNvSpPr txBox="1"/>
              <p:nvPr/>
            </p:nvSpPr>
            <p:spPr>
              <a:xfrm>
                <a:off x="6849618" y="5259391"/>
                <a:ext cx="2647713" cy="716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0A8DD14-CF45-9601-7BCD-05FD0F16C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618" y="5259391"/>
                <a:ext cx="2647713" cy="716735"/>
              </a:xfrm>
              <a:prstGeom prst="rect">
                <a:avLst/>
              </a:prstGeom>
              <a:blipFill>
                <a:blip r:embed="rId8"/>
                <a:stretch>
                  <a:fillRect l="-2392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6D0AFE-71C9-FDD8-D7A4-856AB6CAF51B}"/>
              </a:ext>
            </a:extLst>
          </p:cNvPr>
          <p:cNvSpPr txBox="1"/>
          <p:nvPr/>
        </p:nvSpPr>
        <p:spPr>
          <a:xfrm>
            <a:off x="8244588" y="3230380"/>
            <a:ext cx="380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ym typeface="Wingdings" pitchFamily="2" charset="2"/>
              </a:rPr>
              <a:t>( We remove ‘ from this new fields)</a:t>
            </a:r>
            <a:endParaRPr kumimoji="1" lang="ja-SE" altLang="en-US" dirty="0"/>
          </a:p>
        </p:txBody>
      </p:sp>
      <p:sp>
        <p:nvSpPr>
          <p:cNvPr id="17" name="左中かっこ 16">
            <a:extLst>
              <a:ext uri="{FF2B5EF4-FFF2-40B4-BE49-F238E27FC236}">
                <a16:creationId xmlns:a16="http://schemas.microsoft.com/office/drawing/2014/main" id="{6D0F5DF9-C742-EF4B-7642-FB4DCADF12BE}"/>
              </a:ext>
            </a:extLst>
          </p:cNvPr>
          <p:cNvSpPr/>
          <p:nvPr/>
        </p:nvSpPr>
        <p:spPr>
          <a:xfrm>
            <a:off x="907015" y="4561118"/>
            <a:ext cx="434715" cy="14266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8" name="左中かっこ 17">
            <a:extLst>
              <a:ext uri="{FF2B5EF4-FFF2-40B4-BE49-F238E27FC236}">
                <a16:creationId xmlns:a16="http://schemas.microsoft.com/office/drawing/2014/main" id="{AF83DE44-4A0B-E206-ED97-C15F2F51967F}"/>
              </a:ext>
            </a:extLst>
          </p:cNvPr>
          <p:cNvSpPr/>
          <p:nvPr/>
        </p:nvSpPr>
        <p:spPr>
          <a:xfrm>
            <a:off x="6320963" y="4561118"/>
            <a:ext cx="434715" cy="142669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661C289-E7EB-375A-1E0E-ED5527C417D8}"/>
              </a:ext>
            </a:extLst>
          </p:cNvPr>
          <p:cNvSpPr txBox="1"/>
          <p:nvPr/>
        </p:nvSpPr>
        <p:spPr>
          <a:xfrm>
            <a:off x="5217047" y="5043630"/>
            <a:ext cx="842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with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BE187D1-B5FE-A44D-B27E-E58C7A2B30FC}"/>
                  </a:ext>
                </a:extLst>
              </p:cNvPr>
              <p:cNvSpPr txBox="1"/>
              <p:nvPr/>
            </p:nvSpPr>
            <p:spPr>
              <a:xfrm>
                <a:off x="314792" y="6275053"/>
                <a:ext cx="11737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In this Lorentz + Coulomb gauge, working on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1" lang="en-US" altLang="ja-SE" sz="2400" dirty="0"/>
                  <a:t>  is in principle the same (in vacuum)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BE187D1-B5FE-A44D-B27E-E58C7A2B3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92" y="6275053"/>
                <a:ext cx="11737377" cy="461665"/>
              </a:xfrm>
              <a:prstGeom prst="rect">
                <a:avLst/>
              </a:prstGeom>
              <a:blipFill>
                <a:blip r:embed="rId9"/>
                <a:stretch>
                  <a:fillRect l="-757" t="-7895" b="-2894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45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D6313B-3513-4E02-1BF2-64635AC0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83"/>
            <a:ext cx="10515600" cy="983990"/>
          </a:xfrm>
        </p:spPr>
        <p:txBody>
          <a:bodyPr/>
          <a:lstStyle/>
          <a:p>
            <a:r>
              <a:rPr kumimoji="1" lang="en-US" altLang="ja-SE" dirty="0"/>
              <a:t>Plane wave solution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5587C4B-02F8-86C4-E14C-BD8854162F79}"/>
                  </a:ext>
                </a:extLst>
              </p:cNvPr>
              <p:cNvSpPr txBox="1"/>
              <p:nvPr/>
            </p:nvSpPr>
            <p:spPr>
              <a:xfrm>
                <a:off x="2123347" y="1709371"/>
                <a:ext cx="7825026" cy="762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85587C4B-02F8-86C4-E14C-BD8854162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347" y="1709371"/>
                <a:ext cx="7825026" cy="762132"/>
              </a:xfrm>
              <a:prstGeom prst="rect">
                <a:avLst/>
              </a:prstGeom>
              <a:blipFill>
                <a:blip r:embed="rId2"/>
                <a:stretch>
                  <a:fillRect l="-486" r="-324"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FB6835-92DC-8ACA-6ACD-2EDD0C529160}"/>
              </a:ext>
            </a:extLst>
          </p:cNvPr>
          <p:cNvSpPr txBox="1"/>
          <p:nvPr/>
        </p:nvSpPr>
        <p:spPr>
          <a:xfrm>
            <a:off x="307297" y="2609936"/>
            <a:ext cx="221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has a solution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2794A1F-FFAA-DA34-FFB5-5B0D06CE6BF8}"/>
                  </a:ext>
                </a:extLst>
              </p:cNvPr>
              <p:cNvSpPr txBox="1"/>
              <p:nvPr/>
            </p:nvSpPr>
            <p:spPr>
              <a:xfrm>
                <a:off x="4297044" y="3023080"/>
                <a:ext cx="3323089" cy="384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72794A1F-FFAA-DA34-FFB5-5B0D06CE6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044" y="3023080"/>
                <a:ext cx="3323089" cy="384657"/>
              </a:xfrm>
              <a:prstGeom prst="rect">
                <a:avLst/>
              </a:prstGeom>
              <a:blipFill>
                <a:blip r:embed="rId3"/>
                <a:stretch>
                  <a:fillRect l="-382" t="-9677"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F19AC7D-5690-0CAF-5831-BE10C53A32EE}"/>
                  </a:ext>
                </a:extLst>
              </p:cNvPr>
              <p:cNvSpPr txBox="1"/>
              <p:nvPr/>
            </p:nvSpPr>
            <p:spPr>
              <a:xfrm>
                <a:off x="239842" y="1109273"/>
                <a:ext cx="11437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Perfect plane wave going to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SE" sz="2400" dirty="0"/>
                  <a:t>-direction = uniform over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SE" sz="2400" dirty="0"/>
                  <a:t>plane: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kumimoji="1" lang="en-US" altLang="ja-S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ja-SE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ctrlPr>
                          <a:rPr kumimoji="1" lang="en-US" altLang="ja-S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F19AC7D-5690-0CAF-5831-BE10C53A3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42" y="1109273"/>
                <a:ext cx="11437495" cy="461665"/>
              </a:xfrm>
              <a:prstGeom prst="rect">
                <a:avLst/>
              </a:prstGeom>
              <a:blipFill>
                <a:blip r:embed="rId4"/>
                <a:stretch>
                  <a:fillRect l="-776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5F188-EB2E-211F-1859-D1131636D40F}"/>
              </a:ext>
            </a:extLst>
          </p:cNvPr>
          <p:cNvSpPr txBox="1"/>
          <p:nvPr/>
        </p:nvSpPr>
        <p:spPr>
          <a:xfrm>
            <a:off x="307296" y="3497650"/>
            <a:ext cx="361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with a dispersion relation</a:t>
            </a:r>
            <a:endParaRPr kumimoji="1" lang="ja-SE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5DF0B5D-5AA3-F48E-5477-ED9FB0830AEF}"/>
                  </a:ext>
                </a:extLst>
              </p:cNvPr>
              <p:cNvSpPr txBox="1"/>
              <p:nvPr/>
            </p:nvSpPr>
            <p:spPr>
              <a:xfrm>
                <a:off x="5076058" y="3961225"/>
                <a:ext cx="10122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𝑐𝑘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5DF0B5D-5AA3-F48E-5477-ED9FB0830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8" y="3961225"/>
                <a:ext cx="1012265" cy="369332"/>
              </a:xfrm>
              <a:prstGeom prst="rect">
                <a:avLst/>
              </a:prstGeom>
              <a:blipFill>
                <a:blip r:embed="rId5"/>
                <a:stretch>
                  <a:fillRect l="-3704" r="-6173" b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535B434-5EFF-9DAB-1ECC-53395F03043E}"/>
                  </a:ext>
                </a:extLst>
              </p:cNvPr>
              <p:cNvSpPr txBox="1"/>
              <p:nvPr/>
            </p:nvSpPr>
            <p:spPr>
              <a:xfrm>
                <a:off x="8199335" y="2962489"/>
                <a:ext cx="3685368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SE" altLang="en-US" i="1" smtClean="0">
                          <a:latin typeface="Cambria Math" panose="02040503050406030204" pitchFamily="18" charset="0"/>
                        </a:rPr>
                        <m:t>∵</m:t>
                      </m:r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1" lang="en-US" altLang="ja-SE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1" lang="en-US" altLang="ja-S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535B434-5EFF-9DAB-1ECC-53395F030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35" y="2962489"/>
                <a:ext cx="3685368" cy="627992"/>
              </a:xfrm>
              <a:prstGeom prst="rect">
                <a:avLst/>
              </a:prstGeom>
              <a:blipFill>
                <a:blip r:embed="rId6"/>
                <a:stretch>
                  <a:fillRect l="-342" r="-685" b="-200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ED26113-3D5B-F8F8-5243-FFF0669E5839}"/>
                  </a:ext>
                </a:extLst>
              </p:cNvPr>
              <p:cNvSpPr txBox="1"/>
              <p:nvPr/>
            </p:nvSpPr>
            <p:spPr>
              <a:xfrm>
                <a:off x="8446714" y="3670596"/>
                <a:ext cx="3581686" cy="715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1" i="1" smtClean="0"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kumimoji="1" lang="en-US" altLang="ja-SE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S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kumimoji="1" lang="en-US" altLang="ja-SE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S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kumimoji="1" lang="en-US" altLang="ja-SE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ED26113-3D5B-F8F8-5243-FFF0669E5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714" y="3670596"/>
                <a:ext cx="3581686" cy="715902"/>
              </a:xfrm>
              <a:prstGeom prst="rect">
                <a:avLst/>
              </a:prstGeom>
              <a:blipFill>
                <a:blip r:embed="rId7"/>
                <a:stretch>
                  <a:fillRect l="-707" r="-106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F5D5335-C7B5-68D2-E3A2-8CECF77DD526}"/>
                  </a:ext>
                </a:extLst>
              </p:cNvPr>
              <p:cNvSpPr txBox="1"/>
              <p:nvPr/>
            </p:nvSpPr>
            <p:spPr>
              <a:xfrm>
                <a:off x="307296" y="4433884"/>
                <a:ext cx="10433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and a polarization vector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SE" sz="2400" dirty="0"/>
                  <a:t> and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ja-SE" sz="2400" dirty="0"/>
                  <a:t>, which has another constraint by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F5D5335-C7B5-68D2-E3A2-8CECF77DD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96" y="4433884"/>
                <a:ext cx="10433156" cy="461665"/>
              </a:xfrm>
              <a:prstGeom prst="rect">
                <a:avLst/>
              </a:prstGeom>
              <a:blipFill>
                <a:blip r:embed="rId8"/>
                <a:stretch>
                  <a:fillRect l="-973" t="-7895" b="-28947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3B57531-BBE2-9196-152F-DA14F9B47A72}"/>
                  </a:ext>
                </a:extLst>
              </p:cNvPr>
              <p:cNvSpPr txBox="1"/>
              <p:nvPr/>
            </p:nvSpPr>
            <p:spPr>
              <a:xfrm>
                <a:off x="1664228" y="5054277"/>
                <a:ext cx="8105745" cy="716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0=</m:t>
                      </m:r>
                      <m:r>
                        <m:rPr>
                          <m:sty m:val="p"/>
                        </m:rP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SE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p>
                        <m:sSupPr>
                          <m:ctrlPr>
                            <a:rPr kumimoji="1" lang="en-US" altLang="ja-S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3B57531-BBE2-9196-152F-DA14F9B47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28" y="5054277"/>
                <a:ext cx="8105745" cy="716735"/>
              </a:xfrm>
              <a:prstGeom prst="rect">
                <a:avLst/>
              </a:prstGeom>
              <a:blipFill>
                <a:blip r:embed="rId9"/>
                <a:stretch>
                  <a:fillRect l="-469" r="-313" b="-1379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AB5C766-1E37-A433-5074-2FCB680CAE6B}"/>
              </a:ext>
            </a:extLst>
          </p:cNvPr>
          <p:cNvSpPr/>
          <p:nvPr/>
        </p:nvSpPr>
        <p:spPr>
          <a:xfrm>
            <a:off x="9031574" y="3670596"/>
            <a:ext cx="1349115" cy="715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C188B65-A93A-19BF-084B-71B405A73818}"/>
                  </a:ext>
                </a:extLst>
              </p:cNvPr>
              <p:cNvSpPr txBox="1"/>
              <p:nvPr/>
            </p:nvSpPr>
            <p:spPr>
              <a:xfrm>
                <a:off x="239842" y="5921696"/>
                <a:ext cx="10835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The polarization is</a:t>
                </a:r>
                <a:r>
                  <a:rPr kumimoji="1" lang="en-US" altLang="ja-SE" sz="2400" b="1" dirty="0"/>
                  <a:t> transverse </a:t>
                </a:r>
                <a:r>
                  <a:rPr kumimoji="1" lang="en-US" altLang="ja-SE" sz="2400" dirty="0"/>
                  <a:t>to the propagation direction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SE" sz="2400" dirty="0"/>
                  <a:t>, such as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SE" sz="2400" b="0" i="1" smtClean="0">
                                <a:latin typeface="Cambria Math" panose="02040503050406030204" pitchFamily="18" charset="0"/>
                              </a:rPr>
                              <m:t>1,0,0</m:t>
                            </m:r>
                          </m:e>
                        </m:d>
                      </m:e>
                      <m:sup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0C188B65-A93A-19BF-084B-71B405A73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42" y="5921696"/>
                <a:ext cx="10835527" cy="461665"/>
              </a:xfrm>
              <a:prstGeom prst="rect">
                <a:avLst/>
              </a:prstGeom>
              <a:blipFill>
                <a:blip r:embed="rId10"/>
                <a:stretch>
                  <a:fillRect l="-819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CC93A98-7128-B723-32B6-47FAD85E96ED}"/>
                  </a:ext>
                </a:extLst>
              </p:cNvPr>
              <p:cNvSpPr txBox="1"/>
              <p:nvPr/>
            </p:nvSpPr>
            <p:spPr>
              <a:xfrm>
                <a:off x="3397695" y="6383361"/>
                <a:ext cx="4801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>
                    <a:sym typeface="Wingdings" pitchFamily="2" charset="2"/>
                  </a:rPr>
                  <a:t> </a:t>
                </a:r>
                <a:r>
                  <a:rPr kumimoji="1" lang="en-US" altLang="ja-SE" sz="2400" b="1" dirty="0">
                    <a:sym typeface="Wingdings" pitchFamily="2" charset="2"/>
                  </a:rPr>
                  <a:t>Linear polarization </a:t>
                </a:r>
                <a:r>
                  <a:rPr kumimoji="1" lang="en-US" altLang="ja-SE" sz="2400" dirty="0">
                    <a:sym typeface="Wingdings" pitchFamily="2" charset="2"/>
                  </a:rPr>
                  <a:t>along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</m:oMath>
                </a14:m>
                <a:r>
                  <a:rPr kumimoji="1" lang="en-US" altLang="ja-SE" sz="2400" dirty="0">
                    <a:sym typeface="Wingdings" pitchFamily="2" charset="2"/>
                  </a:rPr>
                  <a:t>-axis</a:t>
                </a:r>
                <a:endParaRPr kumimoji="1" lang="ja-SE" altLang="en-US" sz="2400" dirty="0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CC93A98-7128-B723-32B6-47FAD85E9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695" y="6383361"/>
                <a:ext cx="4801640" cy="461665"/>
              </a:xfrm>
              <a:prstGeom prst="rect">
                <a:avLst/>
              </a:prstGeom>
              <a:blipFill>
                <a:blip r:embed="rId11"/>
                <a:stretch>
                  <a:fillRect l="-1847" t="-13158" r="-1055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211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F176D-BFBD-9AF5-F70E-3F8E354F6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822B3B-2E89-E099-5AB3-E9893B96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77" y="130370"/>
            <a:ext cx="10940935" cy="983990"/>
          </a:xfrm>
        </p:spPr>
        <p:txBody>
          <a:bodyPr/>
          <a:lstStyle/>
          <a:p>
            <a:r>
              <a:rPr kumimoji="1" lang="en-US" altLang="ja-SE" dirty="0"/>
              <a:t>Helmholtz equation (not uniform in x and y)</a:t>
            </a:r>
            <a:endParaRPr kumimoji="1" lang="ja-SE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AE28E86-77F3-D8DC-7FDE-414965F02976}"/>
                  </a:ext>
                </a:extLst>
              </p:cNvPr>
              <p:cNvSpPr txBox="1"/>
              <p:nvPr/>
            </p:nvSpPr>
            <p:spPr>
              <a:xfrm>
                <a:off x="1764712" y="2079881"/>
                <a:ext cx="7833170" cy="7412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=0→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SE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CAE28E86-77F3-D8DC-7FDE-414965F02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712" y="2079881"/>
                <a:ext cx="7833170" cy="741293"/>
              </a:xfrm>
              <a:prstGeom prst="rect">
                <a:avLst/>
              </a:prstGeom>
              <a:blipFill>
                <a:blip r:embed="rId2"/>
                <a:stretch>
                  <a:fillRect l="-162" r="-162"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75C44C-D1D8-793F-4DB4-CF4B51DEF588}"/>
                  </a:ext>
                </a:extLst>
              </p:cNvPr>
              <p:cNvSpPr txBox="1"/>
              <p:nvPr/>
            </p:nvSpPr>
            <p:spPr>
              <a:xfrm>
                <a:off x="300841" y="1346980"/>
                <a:ext cx="9930939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Assuming linear polarization in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1" lang="en-US" altLang="ja-SE" sz="2400" dirty="0"/>
                  <a:t> direction </a:t>
                </a:r>
                <a14:m>
                  <m:oMath xmlns:m="http://schemas.openxmlformats.org/officeDocument/2006/math">
                    <m:r>
                      <a:rPr kumimoji="1" lang="en-US" altLang="ja-SE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kumimoji="1" lang="en-US" altLang="ja-SE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SE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S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75C44C-D1D8-793F-4DB4-CF4B51DEF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41" y="1346980"/>
                <a:ext cx="9930939" cy="476990"/>
              </a:xfrm>
              <a:prstGeom prst="rect">
                <a:avLst/>
              </a:prstGeom>
              <a:blipFill>
                <a:blip r:embed="rId3"/>
                <a:stretch>
                  <a:fillRect l="-894" t="-10526" b="-2631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7AB1B0B-2CC0-1AF2-A9ED-15F1BF322CA4}"/>
                  </a:ext>
                </a:extLst>
              </p:cNvPr>
              <p:cNvSpPr txBox="1"/>
              <p:nvPr/>
            </p:nvSpPr>
            <p:spPr>
              <a:xfrm>
                <a:off x="300840" y="3077085"/>
                <a:ext cx="9930939" cy="84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We consider a wave propagating with a single frequency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7AB1B0B-2CC0-1AF2-A9ED-15F1BF32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40" y="3077085"/>
                <a:ext cx="9930939" cy="842923"/>
              </a:xfrm>
              <a:prstGeom prst="rect">
                <a:avLst/>
              </a:prstGeom>
              <a:blipFill>
                <a:blip r:embed="rId4"/>
                <a:stretch>
                  <a:fillRect l="-894" t="-5970" b="-7463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3B5AFB3-CDA9-4F1E-43D6-FAA10E989D17}"/>
                  </a:ext>
                </a:extLst>
              </p:cNvPr>
              <p:cNvSpPr txBox="1"/>
              <p:nvPr/>
            </p:nvSpPr>
            <p:spPr>
              <a:xfrm>
                <a:off x="3072630" y="4060458"/>
                <a:ext cx="4231872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3B5AFB3-CDA9-4F1E-43D6-FAA10E989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630" y="4060458"/>
                <a:ext cx="4231872" cy="929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DA25A93-8FDD-9147-E732-682B7465BE03}"/>
              </a:ext>
            </a:extLst>
          </p:cNvPr>
          <p:cNvSpPr txBox="1"/>
          <p:nvPr/>
        </p:nvSpPr>
        <p:spPr>
          <a:xfrm>
            <a:off x="7591106" y="3542326"/>
            <a:ext cx="434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/>
              <a:t>(</a:t>
            </a:r>
            <a:r>
              <a:rPr kumimoji="1" lang="en-US" altLang="ja-SE" dirty="0">
                <a:sym typeface="Wingdings" pitchFamily="2" charset="2"/>
              </a:rPr>
              <a:t> </a:t>
            </a:r>
            <a:r>
              <a:rPr kumimoji="1" lang="en-US" altLang="ja-SE" dirty="0"/>
              <a:t>Implicitly thinking of Fourier transform)</a:t>
            </a:r>
            <a:endParaRPr kumimoji="1" lang="ja-SE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A7806FD-8BB9-D919-52FF-4174D143CD8D}"/>
              </a:ext>
            </a:extLst>
          </p:cNvPr>
          <p:cNvSpPr/>
          <p:nvPr/>
        </p:nvSpPr>
        <p:spPr>
          <a:xfrm>
            <a:off x="4780013" y="4055903"/>
            <a:ext cx="440575" cy="929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B0F88F9-2057-84B3-2A78-665CAB55D324}"/>
                  </a:ext>
                </a:extLst>
              </p:cNvPr>
              <p:cNvSpPr txBox="1"/>
              <p:nvPr/>
            </p:nvSpPr>
            <p:spPr>
              <a:xfrm>
                <a:off x="4924103" y="5060336"/>
                <a:ext cx="5289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S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SE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B0F88F9-2057-84B3-2A78-665CAB55D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103" y="5060336"/>
                <a:ext cx="528927" cy="276999"/>
              </a:xfrm>
              <a:prstGeom prst="rect">
                <a:avLst/>
              </a:prstGeom>
              <a:blipFill>
                <a:blip r:embed="rId6"/>
                <a:stretch>
                  <a:fillRect l="-6977" t="-4348" r="-4651" b="-8696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B0F6127-B814-1451-86EC-3FFF42399B5E}"/>
                  </a:ext>
                </a:extLst>
              </p:cNvPr>
              <p:cNvSpPr txBox="1"/>
              <p:nvPr/>
            </p:nvSpPr>
            <p:spPr>
              <a:xfrm>
                <a:off x="3773921" y="5640230"/>
                <a:ext cx="3101154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SE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B0F6127-B814-1451-86EC-3FFF42399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921" y="5640230"/>
                <a:ext cx="3101154" cy="461665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4D00494-3E03-3159-7F4B-E154A8C55455}"/>
              </a:ext>
            </a:extLst>
          </p:cNvPr>
          <p:cNvSpPr txBox="1"/>
          <p:nvPr/>
        </p:nvSpPr>
        <p:spPr>
          <a:xfrm>
            <a:off x="300840" y="5560092"/>
            <a:ext cx="35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800" dirty="0"/>
              <a:t>Helmholtz equation:</a:t>
            </a:r>
            <a:endParaRPr kumimoji="1" lang="ja-SE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1D0328-925A-B903-7889-386BB6FDF33A}"/>
              </a:ext>
            </a:extLst>
          </p:cNvPr>
          <p:cNvSpPr txBox="1"/>
          <p:nvPr/>
        </p:nvSpPr>
        <p:spPr>
          <a:xfrm>
            <a:off x="10331533" y="2138486"/>
            <a:ext cx="121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000" dirty="0"/>
              <a:t>Scalar equation</a:t>
            </a:r>
            <a:endParaRPr kumimoji="1" lang="ja-SE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902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18B9-747A-8664-D99E-656E1B25F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A5FE7-CA31-9E61-35B8-5A8E9FBD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141"/>
            <a:ext cx="10515600" cy="944481"/>
          </a:xfrm>
        </p:spPr>
        <p:txBody>
          <a:bodyPr/>
          <a:lstStyle/>
          <a:p>
            <a:r>
              <a:rPr kumimoji="1" lang="en-US" altLang="ja-SE" dirty="0"/>
              <a:t>Gaussian beam solution 1/3</a:t>
            </a:r>
            <a:endParaRPr kumimoji="1" lang="ja-SE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89BD0-CF4A-D101-60E2-6BC14F2B9B12}"/>
              </a:ext>
            </a:extLst>
          </p:cNvPr>
          <p:cNvSpPr txBox="1"/>
          <p:nvPr/>
        </p:nvSpPr>
        <p:spPr>
          <a:xfrm>
            <a:off x="60753" y="973007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Gaussian beam is a spatially confined solution introduced in the following way</a:t>
            </a:r>
            <a:endParaRPr kumimoji="1" lang="ja-SE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3923C0E-AAF0-F9C9-D7EE-3AF2BEAE7BAB}"/>
                  </a:ext>
                </a:extLst>
              </p:cNvPr>
              <p:cNvSpPr txBox="1"/>
              <p:nvPr/>
            </p:nvSpPr>
            <p:spPr>
              <a:xfrm>
                <a:off x="2138947" y="1715434"/>
                <a:ext cx="3084819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kumimoji="1" lang="en-US" altLang="ja-SE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kumimoji="1" lang="ja-SE" altLang="en-US" sz="2400" dirty="0"/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3923C0E-AAF0-F9C9-D7EE-3AF2BEAE7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947" y="1715434"/>
                <a:ext cx="3084819" cy="381258"/>
              </a:xfrm>
              <a:prstGeom prst="rect">
                <a:avLst/>
              </a:prstGeom>
              <a:blipFill>
                <a:blip r:embed="rId2"/>
                <a:stretch>
                  <a:fillRect l="-3279" t="-3125" r="-410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CCFF92D-8E4B-7039-95DE-EE8C05F47C1D}"/>
                  </a:ext>
                </a:extLst>
              </p:cNvPr>
              <p:cNvSpPr txBox="1"/>
              <p:nvPr/>
            </p:nvSpPr>
            <p:spPr>
              <a:xfrm>
                <a:off x="5618287" y="1694790"/>
                <a:ext cx="47731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SE" sz="2400" dirty="0"/>
                  <a:t>: wave propagating to </a:t>
                </a:r>
                <a14:m>
                  <m:oMath xmlns:m="http://schemas.openxmlformats.org/officeDocument/2006/math">
                    <m:r>
                      <a:rPr kumimoji="1" lang="en-US" altLang="ja-SE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1" lang="en-US" altLang="ja-SE" sz="2400" dirty="0"/>
                  <a:t>-direction</a:t>
                </a:r>
                <a:endParaRPr kumimoji="1" lang="ja-SE" altLang="en-US" sz="2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CCFF92D-8E4B-7039-95DE-EE8C05F47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287" y="1694790"/>
                <a:ext cx="4773174" cy="461665"/>
              </a:xfrm>
              <a:prstGeom prst="rect">
                <a:avLst/>
              </a:prstGeom>
              <a:blipFill>
                <a:blip r:embed="rId3"/>
                <a:stretch>
                  <a:fillRect l="-2122" t="-10811" b="-2973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2DB1683-3728-3D67-684C-2E770164AAA9}"/>
                  </a:ext>
                </a:extLst>
              </p:cNvPr>
              <p:cNvSpPr txBox="1"/>
              <p:nvPr/>
            </p:nvSpPr>
            <p:spPr>
              <a:xfrm>
                <a:off x="1051269" y="3492288"/>
                <a:ext cx="9757379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kumimoji="1" lang="en-US" altLang="ja-S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𝑖𝑘𝑧</m:t>
                              </m:r>
                            </m:sup>
                          </m:sSup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2DB1683-3728-3D67-684C-2E770164A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69" y="3492288"/>
                <a:ext cx="9757379" cy="929678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B1186E4-82CD-DB46-94B8-BF1ED058C155}"/>
                  </a:ext>
                </a:extLst>
              </p:cNvPr>
              <p:cNvSpPr txBox="1"/>
              <p:nvPr/>
            </p:nvSpPr>
            <p:spPr>
              <a:xfrm>
                <a:off x="4948874" y="4436337"/>
                <a:ext cx="4723676" cy="790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S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  <m:f>
                            <m:f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𝜕𝜓</m:t>
                              </m:r>
                            </m:num>
                            <m:den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SE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S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ja-SE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B1186E4-82CD-DB46-94B8-BF1ED058C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874" y="4436337"/>
                <a:ext cx="4723676" cy="7900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F7195FF-2AE7-5EB0-CB88-F92D35B5B688}"/>
              </a:ext>
            </a:extLst>
          </p:cNvPr>
          <p:cNvCxnSpPr>
            <a:cxnSpLocks/>
          </p:cNvCxnSpPr>
          <p:nvPr/>
        </p:nvCxnSpPr>
        <p:spPr>
          <a:xfrm>
            <a:off x="4142857" y="4342229"/>
            <a:ext cx="2970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17F03D86-0F60-DE5D-CF2E-D5FBD42F25C8}"/>
                  </a:ext>
                </a:extLst>
              </p:cNvPr>
              <p:cNvSpPr txBox="1"/>
              <p:nvPr/>
            </p:nvSpPr>
            <p:spPr>
              <a:xfrm>
                <a:off x="3400520" y="5667232"/>
                <a:ext cx="3578270" cy="8965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f>
                        <m:f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𝜕𝜓</m:t>
                          </m:r>
                        </m:num>
                        <m:den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17F03D86-0F60-DE5D-CF2E-D5FBD42F2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520" y="5667232"/>
                <a:ext cx="3578270" cy="896592"/>
              </a:xfrm>
              <a:prstGeom prst="rect">
                <a:avLst/>
              </a:prstGeom>
              <a:blipFill>
                <a:blip r:embed="rId6"/>
                <a:stretch>
                  <a:fillRect b="-54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BE3ED64-A872-EABF-BCE3-10E4AA5221C7}"/>
              </a:ext>
            </a:extLst>
          </p:cNvPr>
          <p:cNvCxnSpPr>
            <a:cxnSpLocks/>
          </p:cNvCxnSpPr>
          <p:nvPr/>
        </p:nvCxnSpPr>
        <p:spPr>
          <a:xfrm flipH="1" flipV="1">
            <a:off x="5650020" y="4481956"/>
            <a:ext cx="445980" cy="729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C25EC6FD-94A7-7448-3582-1B17999A7469}"/>
                  </a:ext>
                </a:extLst>
              </p:cNvPr>
              <p:cNvSpPr txBox="1"/>
              <p:nvPr/>
            </p:nvSpPr>
            <p:spPr>
              <a:xfrm>
                <a:off x="3651158" y="4469966"/>
                <a:ext cx="1297716" cy="709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kumimoji="1" lang="en-US" altLang="ja-S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1" lang="en-US" altLang="ja-SE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SE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~0</m:t>
                      </m:r>
                    </m:oMath>
                  </m:oMathPara>
                </a14:m>
                <a:endParaRPr lang="ja-SE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C25EC6FD-94A7-7448-3582-1B17999A7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158" y="4469966"/>
                <a:ext cx="1297716" cy="709874"/>
              </a:xfrm>
              <a:prstGeom prst="rect">
                <a:avLst/>
              </a:prstGeom>
              <a:blipFill>
                <a:blip r:embed="rId7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5607153-6E6F-672A-A404-3F8409E1F77A}"/>
              </a:ext>
            </a:extLst>
          </p:cNvPr>
          <p:cNvSpPr txBox="1"/>
          <p:nvPr/>
        </p:nvSpPr>
        <p:spPr>
          <a:xfrm>
            <a:off x="1943800" y="4493206"/>
            <a:ext cx="188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altLang="ja-SE" sz="2000" dirty="0" err="1">
                <a:solidFill>
                  <a:srgbClr val="FF0000"/>
                </a:solidFill>
              </a:rPr>
              <a:t>Paraxial</a:t>
            </a:r>
            <a:r>
              <a:rPr lang="sv-SE" altLang="ja-SE" sz="2000" dirty="0">
                <a:solidFill>
                  <a:srgbClr val="FF0000"/>
                </a:solidFill>
              </a:rPr>
              <a:t> approximation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F558FFA-EDD4-9CFC-D178-88D8394B67DB}"/>
              </a:ext>
            </a:extLst>
          </p:cNvPr>
          <p:cNvSpPr/>
          <p:nvPr/>
        </p:nvSpPr>
        <p:spPr>
          <a:xfrm>
            <a:off x="7552706" y="3586149"/>
            <a:ext cx="2292961" cy="7560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8329CCE-2467-93E6-37AE-0D92C2623955}"/>
              </a:ext>
            </a:extLst>
          </p:cNvPr>
          <p:cNvSpPr/>
          <p:nvPr/>
        </p:nvSpPr>
        <p:spPr>
          <a:xfrm>
            <a:off x="7453218" y="4610691"/>
            <a:ext cx="823883" cy="3888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SE" altLang="en-US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F371A3D-A650-DAC1-073C-28C2E3CF1E61}"/>
              </a:ext>
            </a:extLst>
          </p:cNvPr>
          <p:cNvCxnSpPr/>
          <p:nvPr/>
        </p:nvCxnSpPr>
        <p:spPr>
          <a:xfrm>
            <a:off x="1807025" y="6115528"/>
            <a:ext cx="13383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E796322-70F3-11A9-3C6A-22B5D71A0652}"/>
              </a:ext>
            </a:extLst>
          </p:cNvPr>
          <p:cNvSpPr txBox="1"/>
          <p:nvPr/>
        </p:nvSpPr>
        <p:spPr>
          <a:xfrm>
            <a:off x="7121296" y="5703697"/>
            <a:ext cx="357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b="1" dirty="0"/>
              <a:t>Helmholtz equation in paraxial approximation</a:t>
            </a:r>
            <a:endParaRPr kumimoji="1" lang="ja-SE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95233B9-CD8D-2363-3CA3-832626151DA7}"/>
                  </a:ext>
                </a:extLst>
              </p:cNvPr>
              <p:cNvSpPr txBox="1"/>
              <p:nvPr/>
            </p:nvSpPr>
            <p:spPr>
              <a:xfrm>
                <a:off x="2804508" y="2761996"/>
                <a:ext cx="4209616" cy="4735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SE" sz="24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1" lang="en-US" altLang="ja-S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SE" sz="24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r>
                        <a:rPr kumimoji="1" lang="en-US" altLang="ja-S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SE" altLang="en-US" sz="24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95233B9-CD8D-2363-3CA3-832626151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508" y="2761996"/>
                <a:ext cx="4209616" cy="473591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SE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8713CDA-8AB9-C278-8D6F-BC3952B92C76}"/>
              </a:ext>
            </a:extLst>
          </p:cNvPr>
          <p:cNvSpPr txBox="1"/>
          <p:nvPr/>
        </p:nvSpPr>
        <p:spPr>
          <a:xfrm>
            <a:off x="60753" y="2241023"/>
            <a:ext cx="522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sz="2400" dirty="0"/>
              <a:t>Substitute it into Helmholtz equation</a:t>
            </a:r>
            <a:endParaRPr kumimoji="1" lang="ja-SE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6C4BA74-1C16-FC54-A2D1-EEBBB85A7841}"/>
              </a:ext>
            </a:extLst>
          </p:cNvPr>
          <p:cNvSpPr txBox="1"/>
          <p:nvPr/>
        </p:nvSpPr>
        <p:spPr>
          <a:xfrm>
            <a:off x="9569591" y="4560185"/>
            <a:ext cx="135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SE" dirty="0">
                <a:solidFill>
                  <a:srgbClr val="00B0F0"/>
                </a:solidFill>
              </a:rPr>
              <a:t>Cancel out</a:t>
            </a:r>
            <a:endParaRPr kumimoji="1" lang="ja-SE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6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67011</TotalTime>
  <Words>4325</Words>
  <Application>Microsoft Macintosh PowerPoint</Application>
  <PresentationFormat>ワイド画面</PresentationFormat>
  <Paragraphs>794</Paragraphs>
  <Slides>58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9" baseType="lpstr">
      <vt:lpstr>Chemours Sans</vt:lpstr>
      <vt:lpstr>Inter</vt:lpstr>
      <vt:lpstr>Aptos</vt:lpstr>
      <vt:lpstr>Aptos Display</vt:lpstr>
      <vt:lpstr>Arial</vt:lpstr>
      <vt:lpstr>Cambria Math</vt:lpstr>
      <vt:lpstr>Lucida Grande</vt:lpstr>
      <vt:lpstr>Symbol</vt:lpstr>
      <vt:lpstr>Times New Roman</vt:lpstr>
      <vt:lpstr>Wingdings</vt:lpstr>
      <vt:lpstr>Office テーマ</vt:lpstr>
      <vt:lpstr>RF Technology for fundamental physics Lecture slides Part 1 : RF in free space</vt:lpstr>
      <vt:lpstr>Part 1: outline</vt:lpstr>
      <vt:lpstr>Part 1: outline</vt:lpstr>
      <vt:lpstr>Maxwell equations</vt:lpstr>
      <vt:lpstr>Electromagnetic potential (ϕ,A)</vt:lpstr>
      <vt:lpstr>Lorentz + Coulomb gauge in vacuum</vt:lpstr>
      <vt:lpstr>Plane wave solution</vt:lpstr>
      <vt:lpstr>Helmholtz equation (not uniform in x and y)</vt:lpstr>
      <vt:lpstr>Gaussian beam solution 1/3</vt:lpstr>
      <vt:lpstr>Gaussian beam solution 2/3</vt:lpstr>
      <vt:lpstr>Gaussian beam solution 3/3</vt:lpstr>
      <vt:lpstr>Parametrization of Gaussian beam</vt:lpstr>
      <vt:lpstr>Spherical wavefront</vt:lpstr>
      <vt:lpstr>Gaussian beam propagation with w(z) and R(z)</vt:lpstr>
      <vt:lpstr>Property of w(z) and R(z)</vt:lpstr>
      <vt:lpstr>Rewrite the Gaussian beam function with P(z)</vt:lpstr>
      <vt:lpstr>Visualization of Gaussian beam from wiki</vt:lpstr>
      <vt:lpstr>Higher order modes in Cartesian coordinates</vt:lpstr>
      <vt:lpstr>Direct measurement of transverse modes</vt:lpstr>
      <vt:lpstr>Higher order modes in Cylindrical coordinates</vt:lpstr>
      <vt:lpstr>Higher order modes: key point is the phase</vt:lpstr>
      <vt:lpstr>Remark: Gaussian beam is not linearly polarized!</vt:lpstr>
      <vt:lpstr>Part 1: outline</vt:lpstr>
      <vt:lpstr>Propagation of a Gaussian beam</vt:lpstr>
      <vt:lpstr>ABCD law: Helmholtz equation through lens 1/2</vt:lpstr>
      <vt:lpstr>ABCD law: Helmholtz equation through lens 2/2</vt:lpstr>
      <vt:lpstr>ABCD matrix for optics design</vt:lpstr>
      <vt:lpstr>Beam waist conversion</vt:lpstr>
      <vt:lpstr>Gaussian Lens formula 1/3</vt:lpstr>
      <vt:lpstr>Gaussian Lens formula 2/3</vt:lpstr>
      <vt:lpstr>Gaussian Lens formula 3/3</vt:lpstr>
      <vt:lpstr>Focus length of a lens: Teflon as an example</vt:lpstr>
      <vt:lpstr>Reflection by a spherical mirror (circle in 2D)</vt:lpstr>
      <vt:lpstr>Tilted spherical mirror = off-axis reflection</vt:lpstr>
      <vt:lpstr>Toroidal mirror to convert bi-Gaussian</vt:lpstr>
      <vt:lpstr>Spherical or toroidal mirror has spherical aberration</vt:lpstr>
      <vt:lpstr>Focal length of an ellipsoidal mirror (ellipse in 2D)</vt:lpstr>
      <vt:lpstr>MADMAX Gaussian beam design along beam axis</vt:lpstr>
      <vt:lpstr>Dimensions and Gaussian beam from Bonn antenna</vt:lpstr>
      <vt:lpstr>Mechanical distance between FM and antenna</vt:lpstr>
      <vt:lpstr>Frequency dependence: three scenarios from Jacob</vt:lpstr>
      <vt:lpstr>2σ power envelope of the MADMAX Gaussian beam</vt:lpstr>
      <vt:lpstr>2D simulation in COMSOL</vt:lpstr>
      <vt:lpstr>Part 1: outline</vt:lpstr>
      <vt:lpstr>Superposition of plane waves = Fourier transform</vt:lpstr>
      <vt:lpstr>Fresnel Kirchhoff diffraction integral</vt:lpstr>
      <vt:lpstr>Airy disk diffraction: far field of a circle aperture</vt:lpstr>
      <vt:lpstr>Diffraction conserves Gaussian beam</vt:lpstr>
      <vt:lpstr>Vector diffraction: complete Kirchhoff integral</vt:lpstr>
      <vt:lpstr>Cf) dark photon emission from Gaussian beam</vt:lpstr>
      <vt:lpstr>Cf) microwave emission from axions </vt:lpstr>
      <vt:lpstr>Historical remark</vt:lpstr>
      <vt:lpstr>Remark: simulation or not?</vt:lpstr>
      <vt:lpstr>Part 1: outline</vt:lpstr>
      <vt:lpstr>Gaussian beam conversion via two lenses</vt:lpstr>
      <vt:lpstr>PowerPoint プレゼンテーション</vt:lpstr>
      <vt:lpstr>Calculate the final beam waist and position f=200 GHz</vt:lpstr>
      <vt:lpstr>Practical use of conversion formulae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Akira Miyazaki</dc:creator>
  <cp:lastModifiedBy>Akira Miyazaki</cp:lastModifiedBy>
  <cp:revision>134</cp:revision>
  <dcterms:created xsi:type="dcterms:W3CDTF">2025-04-24T09:32:22Z</dcterms:created>
  <dcterms:modified xsi:type="dcterms:W3CDTF">2025-08-07T19:57:46Z</dcterms:modified>
</cp:coreProperties>
</file>