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2" r:id="rId4"/>
    <p:sldId id="273" r:id="rId5"/>
    <p:sldId id="276" r:id="rId6"/>
    <p:sldId id="274" r:id="rId7"/>
  </p:sldIdLst>
  <p:sldSz cx="12192000" cy="6858000"/>
  <p:notesSz cx="6858000" cy="9144000"/>
  <p:defaultTextStyle>
    <a:defPPr>
      <a:defRPr lang="ja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0"/>
    <p:restoredTop sz="94597"/>
  </p:normalViewPr>
  <p:slideViewPr>
    <p:cSldViewPr snapToGrid="0">
      <p:cViewPr varScale="1">
        <p:scale>
          <a:sx n="101" d="100"/>
          <a:sy n="101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3401-5EFC-BC48-8ECE-A66A5FCD9B02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E0066-0BA0-3D44-81C7-6B374B6C8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64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E0066-0BA0-3D44-81C7-6B374B6C84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3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080DC-3714-02FC-8ABB-16A856FF2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A11AFB-D9F3-8048-F87A-E91AF885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SE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9EE453-6AF6-E7BE-4AD9-D18EE7C8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03775-C7B0-0A65-65BA-F71F7F0A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A688A5-8A38-64C1-514B-BA5B8F17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2925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8E2A4-D73E-B4B1-A9E4-BC57908F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E184CB-39D6-3CA3-F36B-17301C2ED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0F67FA-73F3-4A4D-2673-96625718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82A867-61B1-AF26-7A6B-7730B4A4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ABABFB-9085-767E-E7CE-7567AEF7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156854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CC2437-0AF6-D928-5905-1DD38CA22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D53BC8-2940-4256-11DB-10F466306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9771CF-0347-F88C-DC5C-7605BA16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C566D8-5131-99BA-27F2-DC09D075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C19F47-EA11-F27D-216B-4A435D78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406320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9035A4-B970-2516-33A6-545A4DE2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495101-0CCE-D8B7-0AD1-E48ADB818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7F50F5-DBC8-E52C-B070-91F5BE4C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D61DE-5730-CEF6-0C4B-D089D5C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C2F86E-C6D6-BC71-0D9B-8495F9F0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338297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DF468-9CCF-43B6-F920-6E4A11DD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651946-F10A-E7E2-4B07-B7D3965BB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BE05C9-03C2-7D96-EE94-B81E1217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FC3E4F-C70D-B481-4643-02A13685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ABB7CD-E6CB-080D-8350-4A7A9A59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241462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BB2CD9-B867-B23B-201E-BCC53A0F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70BA4C-634E-246C-A942-7DF43A031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4E2FAE-0905-30CF-ABA5-37E6D59D8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7C52C9-AB7B-40A0-F23F-2B3E2B6C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E2B5DB-A4B4-7204-C29B-84B4E45F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3C0A62-E39E-65D8-062A-47A3A1AB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166105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D7965E-1B4D-F5A7-65E4-B4DEB347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ECADE0-CE02-17FC-2A9C-0E2E6C82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971EE4-B14E-90E7-0581-C01EF71C7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0A8A35-6CCD-1EDC-DE0C-808A9C478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B7451C9-2D23-B3C5-467E-D6D5D99B8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28312D-3F45-60D0-D328-F1BF8AC4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25D3B6-FD59-39E8-3FD9-21271BF2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79C49C-0054-D857-0D04-FF65C955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337110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4241C-21F9-C669-3B36-BB84EA68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E9D99D-787E-D218-6722-FDA9654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A05E01-82C8-4B70-71B2-C240FB19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FC350E-579C-58E7-158E-E3D7CB03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43502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345373E-1B19-6F19-745C-59EC2E27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73D64E-B555-D773-EEA0-5EB8DDA4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E24251-CB5D-8601-8E7D-0412D6AE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50417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5B3EC-C758-2B13-18A5-DC00B8E4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D4C584-DF57-904E-A295-5B390B31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7C18C1-5229-DC4E-415B-E74CF6667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4F2137-B0C9-327C-00CE-9295E6CB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CFBACA-80EC-5584-75EF-C78B89B1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D79E3F-A6BD-277E-4036-B84318E8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345105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CAB136-4181-980E-5DF3-5429F32C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31D6C3-EB6F-AB41-DF40-33E5192C8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SE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1C0F93-83DC-9F9E-1DFD-E501F0F3B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0E67E8-D101-35FF-75B8-6951698F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732E8E-19F0-5301-AA1A-FBFAA52F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SE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C2241F-5A5F-7305-54EA-483F9580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215512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E8A017-B070-A630-2C4B-14A37106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SE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4E4492-DBA6-88B7-3DD1-FE9568F1D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SE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A1B860-3BCD-66EC-853C-4617F9172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902B9-FDA4-F842-8657-C0A77ECB6151}" type="datetimeFigureOut">
              <a:rPr kumimoji="1" lang="ja-SE" altLang="en-US" smtClean="0"/>
              <a:t>2025-08-07</a:t>
            </a:fld>
            <a:endParaRPr kumimoji="1" lang="ja-SE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FE3C60-B327-72B1-48CA-D22D339A3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SE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85CD53-CE61-0F44-CF87-C5F825F9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F3210-F80F-5D47-A0B6-F7AB334ECC04}" type="slidenum">
              <a:rPr kumimoji="1" lang="ja-SE" altLang="en-US" smtClean="0"/>
              <a:t>‹#›</a:t>
            </a:fld>
            <a:endParaRPr kumimoji="1" lang="ja-SE" altLang="en-US"/>
          </a:p>
        </p:txBody>
      </p:sp>
    </p:spTree>
    <p:extLst>
      <p:ext uri="{BB962C8B-B14F-4D97-AF65-F5344CB8AC3E}">
        <p14:creationId xmlns:p14="http://schemas.microsoft.com/office/powerpoint/2010/main" val="213666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F6138-C4E8-D46D-ABFA-B512FD193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15" y="1013254"/>
            <a:ext cx="11214970" cy="3466070"/>
          </a:xfrm>
        </p:spPr>
        <p:txBody>
          <a:bodyPr>
            <a:normAutofit fontScale="90000"/>
          </a:bodyPr>
          <a:lstStyle/>
          <a:p>
            <a:r>
              <a:rPr kumimoji="1" lang="en-US" altLang="ja-SE" dirty="0"/>
              <a:t>RF Technology for fundamental physics</a:t>
            </a:r>
            <a:br>
              <a:rPr kumimoji="1" lang="en-US" altLang="ja-SE" dirty="0"/>
            </a:br>
            <a:r>
              <a:rPr kumimoji="1" lang="en-US" altLang="ja-SE" dirty="0"/>
              <a:t>Hands-on instructions 3:</a:t>
            </a:r>
            <a:br>
              <a:rPr kumimoji="1" lang="en-US" altLang="ja-SE" dirty="0"/>
            </a:br>
            <a:r>
              <a:rPr kumimoji="1" lang="en-US" altLang="ja-SE" dirty="0"/>
              <a:t>Cavity field measurement with beads-pulling method and VNA</a:t>
            </a:r>
            <a:endParaRPr kumimoji="1" lang="ja-SE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AE3B0C-AC6D-C688-E320-D6E1BF2A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kumimoji="1" lang="en-US" altLang="ja-SE" dirty="0"/>
              <a:t>Akira Miyazaki</a:t>
            </a:r>
            <a:endParaRPr kumimoji="1" lang="ja-SE" altLang="en-US" dirty="0"/>
          </a:p>
        </p:txBody>
      </p:sp>
    </p:spTree>
    <p:extLst>
      <p:ext uri="{BB962C8B-B14F-4D97-AF65-F5344CB8AC3E}">
        <p14:creationId xmlns:p14="http://schemas.microsoft.com/office/powerpoint/2010/main" val="373202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429B4-DF95-F647-8719-345674D7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634" y="92168"/>
            <a:ext cx="5236189" cy="895932"/>
          </a:xfrm>
        </p:spPr>
        <p:txBody>
          <a:bodyPr/>
          <a:lstStyle/>
          <a:p>
            <a:r>
              <a:rPr lang="en-GB" dirty="0"/>
              <a:t>Pill-box cavity modes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F09F4B-9064-22F7-DC42-8D0CC37B9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635" y="0"/>
            <a:ext cx="1812365" cy="169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FE00543-E712-D914-C4AF-13012F53C9BC}"/>
                  </a:ext>
                </a:extLst>
              </p:cNvPr>
              <p:cNvSpPr txBox="1"/>
              <p:nvPr/>
            </p:nvSpPr>
            <p:spPr>
              <a:xfrm>
                <a:off x="94494" y="1659446"/>
                <a:ext cx="5580981" cy="331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altLang="ja-S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</m:sSub>
                                </m:den>
                              </m:f>
                              <m:sSubSup>
                                <m:sSubSup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𝑚𝑙</m:t>
                                  </m:r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  <m:sup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altLang="ja-S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S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𝑚𝑛𝑙</m:t>
                                      </m:r>
                                    </m:sub>
                                    <m:sup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𝑇𝑀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SE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ja-S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sSubSup>
                                    <m:sSubSup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  <m: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𝑚𝑛𝑙</m:t>
                                      </m:r>
                                    </m:sub>
                                    <m:sup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𝑇𝑀</m:t>
                                      </m:r>
                                    </m:sup>
                                  </m:sSubSup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Sup>
                                    <m:sSubSup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  <m: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FE00543-E712-D914-C4AF-13012F53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4" y="1659446"/>
                <a:ext cx="5580981" cy="3318281"/>
              </a:xfrm>
              <a:prstGeom prst="rect">
                <a:avLst/>
              </a:prstGeom>
              <a:blipFill>
                <a:blip r:embed="rId3"/>
                <a:stretch>
                  <a:fillRect b="-8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78705A-9B14-B38F-E293-36885E6EF0DA}"/>
              </a:ext>
            </a:extLst>
          </p:cNvPr>
          <p:cNvSpPr txBox="1"/>
          <p:nvPr/>
        </p:nvSpPr>
        <p:spPr>
          <a:xfrm>
            <a:off x="2490716" y="982638"/>
            <a:ext cx="132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TM</a:t>
            </a:r>
            <a:r>
              <a:rPr lang="en-GB" sz="3200" baseline="-25000" dirty="0" err="1"/>
              <a:t>mnl</a:t>
            </a:r>
            <a:endParaRPr lang="en-GB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3BD6564E-5463-95F8-1A3B-4D35A50676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603031"/>
                  </p:ext>
                </p:extLst>
              </p:nvPr>
            </p:nvGraphicFramePr>
            <p:xfrm>
              <a:off x="2884985" y="5275647"/>
              <a:ext cx="2912744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32118">
                      <a:extLst>
                        <a:ext uri="{9D8B030D-6E8A-4147-A177-3AD203B41FA5}">
                          <a16:colId xmlns:a16="http://schemas.microsoft.com/office/drawing/2014/main" val="333613965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591563219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259961649"/>
                        </a:ext>
                      </a:extLst>
                    </a:gridCol>
                    <a:gridCol w="911542">
                      <a:extLst>
                        <a:ext uri="{9D8B030D-6E8A-4147-A177-3AD203B41FA5}">
                          <a16:colId xmlns:a16="http://schemas.microsoft.com/office/drawing/2014/main" val="1502008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sub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sub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121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2.405</m:t>
                                </m:r>
                              </m:oMath>
                            </m:oMathPara>
                          </a14:m>
                          <a:endParaRPr lang="en-GB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5.520</m:t>
                                </m:r>
                              </m:oMath>
                            </m:oMathPara>
                          </a14:m>
                          <a:endParaRPr lang="en-GB" altLang="ja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8.654</m:t>
                                </m:r>
                              </m:oMath>
                            </m:oMathPara>
                          </a14:m>
                          <a:endParaRPr lang="en-GB" altLang="ja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0821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3.832</m:t>
                                </m:r>
                              </m:oMath>
                            </m:oMathPara>
                          </a14:m>
                          <a:endParaRPr lang="en-GB" altLang="ja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7.016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10.174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041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5.135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8.417</m:t>
                                </m:r>
                              </m:oMath>
                            </m:oMathPara>
                          </a14:m>
                          <a:endParaRPr lang="en-GB" altLang="ja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11.620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7999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3BD6564E-5463-95F8-1A3B-4D35A50676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603031"/>
                  </p:ext>
                </p:extLst>
              </p:nvPr>
            </p:nvGraphicFramePr>
            <p:xfrm>
              <a:off x="2884985" y="5275647"/>
              <a:ext cx="2912744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32118">
                      <a:extLst>
                        <a:ext uri="{9D8B030D-6E8A-4147-A177-3AD203B41FA5}">
                          <a16:colId xmlns:a16="http://schemas.microsoft.com/office/drawing/2014/main" val="333613965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591563219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259961649"/>
                        </a:ext>
                      </a:extLst>
                    </a:gridCol>
                    <a:gridCol w="911542">
                      <a:extLst>
                        <a:ext uri="{9D8B030D-6E8A-4147-A177-3AD203B41FA5}">
                          <a16:colId xmlns:a16="http://schemas.microsoft.com/office/drawing/2014/main" val="1502008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56452" t="-6667" r="-21935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156452" t="-6667" r="-11935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220833" t="-6667" r="-2778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121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56452" t="-110345" r="-219355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156452" t="-110345" r="-119355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220833" t="-110345" r="-2778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821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56452" t="-203333" r="-21935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156452" t="-203333" r="-11935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220833" t="-203333" r="-2778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041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56452" t="-313793" r="-219355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156452" t="-313793" r="-119355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4"/>
                          <a:stretch>
                            <a:fillRect l="-220833" t="-313793" r="-2778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999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8198442-AB9B-CB20-9C13-72E201DA519D}"/>
                  </a:ext>
                </a:extLst>
              </p:cNvPr>
              <p:cNvSpPr txBox="1"/>
              <p:nvPr/>
            </p:nvSpPr>
            <p:spPr>
              <a:xfrm>
                <a:off x="133065" y="5608144"/>
                <a:ext cx="265329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𝑚𝑛𝑙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𝑇𝑀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8198442-AB9B-CB20-9C13-72E201DA5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5" y="5608144"/>
                <a:ext cx="2653290" cy="818366"/>
              </a:xfrm>
              <a:prstGeom prst="rect">
                <a:avLst/>
              </a:prstGeom>
              <a:blipFill>
                <a:blip r:embed="rId5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1C23443-CBCF-8875-EC90-A005AED893E6}"/>
                  </a:ext>
                </a:extLst>
              </p:cNvPr>
              <p:cNvSpPr txBox="1"/>
              <p:nvPr/>
            </p:nvSpPr>
            <p:spPr>
              <a:xfrm>
                <a:off x="6096000" y="1598278"/>
                <a:ext cx="5950496" cy="345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altLang="ja-S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S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SE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S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𝑚𝑛𝑙</m:t>
                                      </m:r>
                                    </m:sub>
                                    <m:sup>
                                      <m: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𝑇𝐸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a:rPr lang="en-US" altLang="ja-S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ja-S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sSubSup>
                                    <m:sSubSupPr>
                                      <m:ctrlP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  <m:sup>
                                      <m:r>
                                        <a:rPr lang="en-US" altLang="ja-SE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bSup>
                                </m:den>
                              </m:f>
                              <m:sSub>
                                <m:sSubPr>
                                  <m:ctrlP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  <m:sup>
                                          <m: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ja-S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SE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Sup>
                                    <m:sSubSup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𝑚𝑛𝑙</m:t>
                                      </m:r>
                                    </m:sub>
                                    <m: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𝑇𝐸</m:t>
                                      </m:r>
                                    </m:sup>
                                  </m:sSubSup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16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Sup>
                                    <m:sSubSup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  <m: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  <m:sSubSup>
                                <m:sSubSupPr>
                                  <m:ctrlP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  <m:sup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S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  <m:sup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den>
                              </m:f>
                              <m:sSubSup>
                                <m:sSubSupPr>
                                  <m:ctrlP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ja-S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  <m:sup>
                                          <m:r>
                                            <a:rPr lang="en-US" altLang="ja-S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altLang="ja-SE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𝑚𝑛</m:t>
                                      </m:r>
                                    </m:sub>
                                    <m: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bSup>
                                </m:den>
                              </m:f>
                              <m:sSub>
                                <m:sSubPr>
                                  <m:ctrlP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ja-S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  <m:sup>
                                          <m:r>
                                            <a:rPr lang="en-US" altLang="ja-S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altLang="ja-SE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SE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ja-SE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S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  <m:sup>
                                          <m: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ja-S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altLang="ja-S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ja-S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ja-SE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SE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SE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</m:num>
                                        <m:den>
                                          <m:r>
                                            <a:rPr lang="en-US" altLang="ja-SE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1C23443-CBCF-8875-EC90-A005AED8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98278"/>
                <a:ext cx="5950496" cy="34540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A27230-CE38-BB22-F5EF-607465DFB9B5}"/>
              </a:ext>
            </a:extLst>
          </p:cNvPr>
          <p:cNvSpPr txBox="1"/>
          <p:nvPr/>
        </p:nvSpPr>
        <p:spPr>
          <a:xfrm>
            <a:off x="8373205" y="899577"/>
            <a:ext cx="132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TE</a:t>
            </a:r>
            <a:r>
              <a:rPr lang="en-GB" sz="3200" baseline="-25000" dirty="0" err="1"/>
              <a:t>mnl</a:t>
            </a:r>
            <a:endParaRPr lang="en-GB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53602192-9321-63FA-A285-555F810FE6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569293"/>
                  </p:ext>
                </p:extLst>
              </p:nvPr>
            </p:nvGraphicFramePr>
            <p:xfrm>
              <a:off x="9133752" y="5287934"/>
              <a:ext cx="2912744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32118">
                      <a:extLst>
                        <a:ext uri="{9D8B030D-6E8A-4147-A177-3AD203B41FA5}">
                          <a16:colId xmlns:a16="http://schemas.microsoft.com/office/drawing/2014/main" val="333613965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591563219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259961649"/>
                        </a:ext>
                      </a:extLst>
                    </a:gridCol>
                    <a:gridCol w="911542">
                      <a:extLst>
                        <a:ext uri="{9D8B030D-6E8A-4147-A177-3AD203B41FA5}">
                          <a16:colId xmlns:a16="http://schemas.microsoft.com/office/drawing/2014/main" val="1502008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sub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sub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altLang="ja-SE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121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3.832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7.016</m:t>
                                </m:r>
                              </m:oMath>
                            </m:oMathPara>
                          </a14:m>
                          <a:endParaRPr lang="en-GB" altLang="ja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10.174</m:t>
                                </m:r>
                              </m:oMath>
                            </m:oMathPara>
                          </a14:m>
                          <a:endParaRPr lang="en-GB" altLang="ja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0821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1.841</m:t>
                                </m:r>
                              </m:oMath>
                            </m:oMathPara>
                          </a14:m>
                          <a:endParaRPr lang="en-GB" altLang="ja-SE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5.331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8.536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041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3.054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SE" b="0" i="1" smtClean="0">
                                    <a:latin typeface="Cambria Math" panose="02040503050406030204" pitchFamily="18" charset="0"/>
                                  </a:rPr>
                                  <m:t>6.706</m:t>
                                </m:r>
                              </m:oMath>
                            </m:oMathPara>
                          </a14:m>
                          <a:endParaRPr lang="en-GB" altLang="ja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9.970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7999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>
                <a:extLst>
                  <a:ext uri="{FF2B5EF4-FFF2-40B4-BE49-F238E27FC236}">
                    <a16:creationId xmlns:a16="http://schemas.microsoft.com/office/drawing/2014/main" id="{53602192-9321-63FA-A285-555F810FE6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569293"/>
                  </p:ext>
                </p:extLst>
              </p:nvPr>
            </p:nvGraphicFramePr>
            <p:xfrm>
              <a:off x="9133752" y="5287934"/>
              <a:ext cx="2912744" cy="1483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32118">
                      <a:extLst>
                        <a:ext uri="{9D8B030D-6E8A-4147-A177-3AD203B41FA5}">
                          <a16:colId xmlns:a16="http://schemas.microsoft.com/office/drawing/2014/main" val="333613965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591563219"/>
                        </a:ext>
                      </a:extLst>
                    </a:gridCol>
                    <a:gridCol w="784542">
                      <a:extLst>
                        <a:ext uri="{9D8B030D-6E8A-4147-A177-3AD203B41FA5}">
                          <a16:colId xmlns:a16="http://schemas.microsoft.com/office/drawing/2014/main" val="3259961649"/>
                        </a:ext>
                      </a:extLst>
                    </a:gridCol>
                    <a:gridCol w="911542">
                      <a:extLst>
                        <a:ext uri="{9D8B030D-6E8A-4147-A177-3AD203B41FA5}">
                          <a16:colId xmlns:a16="http://schemas.microsoft.com/office/drawing/2014/main" val="15020081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56452" t="-6667" r="-21935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156452" t="-6667" r="-11935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220833" t="-6667" r="-2778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31215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56452" t="-110345" r="-219355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156452" t="-110345" r="-119355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220833" t="-110345" r="-2778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0821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56452" t="-203333" r="-21935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156452" t="-203333" r="-11935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220833" t="-203333" r="-2778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0411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56452" t="-313793" r="-219355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156452" t="-313793" r="-119355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SE"/>
                        </a:p>
                      </a:txBody>
                      <a:tcPr>
                        <a:blipFill>
                          <a:blip r:embed="rId7"/>
                          <a:stretch>
                            <a:fillRect l="-220833" t="-313793" r="-2778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999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06CFA69-6969-5408-E17E-AA54F0A0B9B2}"/>
                  </a:ext>
                </a:extLst>
              </p:cNvPr>
              <p:cNvSpPr txBox="1"/>
              <p:nvPr/>
            </p:nvSpPr>
            <p:spPr>
              <a:xfrm>
                <a:off x="6381832" y="5620431"/>
                <a:ext cx="268996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𝑚𝑛𝑙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06CFA69-6969-5408-E17E-AA54F0A0B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832" y="5620431"/>
                <a:ext cx="2689967" cy="818366"/>
              </a:xfrm>
              <a:prstGeom prst="rect">
                <a:avLst/>
              </a:prstGeom>
              <a:blipFill>
                <a:blip r:embed="rId8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59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29AF4F-39D3-D3E9-0E36-136A1A30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48"/>
            <a:ext cx="10515600" cy="895117"/>
          </a:xfrm>
        </p:spPr>
        <p:txBody>
          <a:bodyPr>
            <a:normAutofit fontScale="90000"/>
          </a:bodyPr>
          <a:lstStyle/>
          <a:p>
            <a:r>
              <a:rPr lang="en-GB" dirty="0"/>
              <a:t>Resonant cavity perturbation: Slater’s theorem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EAC85D-5A93-0398-BD57-118AE52587E5}"/>
              </a:ext>
            </a:extLst>
          </p:cNvPr>
          <p:cNvSpPr txBox="1"/>
          <p:nvPr/>
        </p:nvSpPr>
        <p:spPr>
          <a:xfrm>
            <a:off x="373265" y="723237"/>
            <a:ext cx="311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Material perturbation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F62ABE-F6F0-5629-27C3-4CD2D94828C0}"/>
              </a:ext>
            </a:extLst>
          </p:cNvPr>
          <p:cNvSpPr txBox="1"/>
          <p:nvPr/>
        </p:nvSpPr>
        <p:spPr>
          <a:xfrm>
            <a:off x="6116625" y="723237"/>
            <a:ext cx="311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Shape perturbation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D988EAD-5202-0A55-8F3F-42E7397C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5" y="1153683"/>
            <a:ext cx="4256313" cy="152875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B41CEB-C01B-A8FD-C458-57A11ACF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84" y="1153683"/>
            <a:ext cx="4359021" cy="1591388"/>
          </a:xfrm>
          <a:prstGeom prst="rect">
            <a:avLst/>
          </a:prstGeom>
        </p:spPr>
      </p:pic>
      <p:sp>
        <p:nvSpPr>
          <p:cNvPr id="14" name="左中かっこ 13">
            <a:extLst>
              <a:ext uri="{FF2B5EF4-FFF2-40B4-BE49-F238E27FC236}">
                <a16:creationId xmlns:a16="http://schemas.microsoft.com/office/drawing/2014/main" id="{92B4103D-D94E-3815-5712-A3941EDC1394}"/>
              </a:ext>
            </a:extLst>
          </p:cNvPr>
          <p:cNvSpPr/>
          <p:nvPr/>
        </p:nvSpPr>
        <p:spPr>
          <a:xfrm>
            <a:off x="151544" y="2752262"/>
            <a:ext cx="206256" cy="9268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SE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EB93C01-74EA-B070-5F5F-295CB63C5D20}"/>
                  </a:ext>
                </a:extLst>
              </p:cNvPr>
              <p:cNvSpPr txBox="1"/>
              <p:nvPr/>
            </p:nvSpPr>
            <p:spPr>
              <a:xfrm>
                <a:off x="357800" y="2855986"/>
                <a:ext cx="20681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SE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SE" altLang="en-US" sz="2000" b="1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EB93C01-74EA-B070-5F5F-295CB63C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0" y="2855986"/>
                <a:ext cx="2068130" cy="307777"/>
              </a:xfrm>
              <a:prstGeom prst="rect">
                <a:avLst/>
              </a:prstGeom>
              <a:blipFill>
                <a:blip r:embed="rId4"/>
                <a:stretch>
                  <a:fillRect l="-243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E4902F3-4C0F-5EAF-D21D-049C50EE2D7D}"/>
                  </a:ext>
                </a:extLst>
              </p:cNvPr>
              <p:cNvSpPr txBox="1"/>
              <p:nvPr/>
            </p:nvSpPr>
            <p:spPr>
              <a:xfrm>
                <a:off x="357800" y="3234022"/>
                <a:ext cx="1791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SE" sz="20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SE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SE" sz="20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SE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ja-SE" altLang="en-US" sz="2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E4902F3-4C0F-5EAF-D21D-049C50EE2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0" y="3234022"/>
                <a:ext cx="1791260" cy="307777"/>
              </a:xfrm>
              <a:prstGeom prst="rect">
                <a:avLst/>
              </a:prstGeom>
              <a:blipFill>
                <a:blip r:embed="rId5"/>
                <a:stretch>
                  <a:fillRect l="-4930" r="-704"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61F33F-7628-7E2E-9444-9286F572989D}"/>
                  </a:ext>
                </a:extLst>
              </p:cNvPr>
              <p:cNvSpPr txBox="1"/>
              <p:nvPr/>
            </p:nvSpPr>
            <p:spPr>
              <a:xfrm>
                <a:off x="3069613" y="2870630"/>
                <a:ext cx="2526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SE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SE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kumimoji="1" lang="en-US" altLang="ja-SE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kumimoji="1" lang="en-US" altLang="ja-SE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kumimoji="1" lang="en-US" altLang="ja-SE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kumimoji="1" lang="ja-SE" altLang="en-US" sz="2000" b="1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461F33F-7628-7E2E-9444-9286F572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613" y="2870630"/>
                <a:ext cx="2526140" cy="307777"/>
              </a:xfrm>
              <a:prstGeom prst="rect">
                <a:avLst/>
              </a:prstGeom>
              <a:blipFill>
                <a:blip r:embed="rId6"/>
                <a:stretch>
                  <a:fillRect l="-1500" r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36D0F03-BE95-ED74-6672-F33C25B22C12}"/>
                  </a:ext>
                </a:extLst>
              </p:cNvPr>
              <p:cNvSpPr txBox="1"/>
              <p:nvPr/>
            </p:nvSpPr>
            <p:spPr>
              <a:xfrm>
                <a:off x="3125481" y="3227810"/>
                <a:ext cx="2217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SE" sz="20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ja-SE" sz="2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SE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SE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SE" sz="20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kumimoji="1" lang="en-US" altLang="ja-S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kumimoji="1" lang="en-US" altLang="ja-SE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1" lang="en-US" altLang="ja-SE" sz="2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ja-SE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kumimoji="1" lang="en-US" altLang="ja-SE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kumimoji="1" lang="ja-SE" altLang="en-US" sz="2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36D0F03-BE95-ED74-6672-F33C25B2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81" y="3227810"/>
                <a:ext cx="2217017" cy="307777"/>
              </a:xfrm>
              <a:prstGeom prst="rect">
                <a:avLst/>
              </a:prstGeom>
              <a:blipFill>
                <a:blip r:embed="rId7"/>
                <a:stretch>
                  <a:fillRect l="-4000" r="-2857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A58C0004-3483-A3A9-9476-BA08D8DD807B}"/>
              </a:ext>
            </a:extLst>
          </p:cNvPr>
          <p:cNvSpPr/>
          <p:nvPr/>
        </p:nvSpPr>
        <p:spPr>
          <a:xfrm>
            <a:off x="2886560" y="2712458"/>
            <a:ext cx="206256" cy="9268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SE" altLang="en-US" sz="16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FF6262-34C3-9B3B-2349-1C5CAA0DC765}"/>
              </a:ext>
            </a:extLst>
          </p:cNvPr>
          <p:cNvCxnSpPr/>
          <p:nvPr/>
        </p:nvCxnSpPr>
        <p:spPr>
          <a:xfrm>
            <a:off x="2425930" y="3178407"/>
            <a:ext cx="3675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28D26E9-485F-4F7B-8C66-4175E31077A2}"/>
                  </a:ext>
                </a:extLst>
              </p:cNvPr>
              <p:cNvSpPr txBox="1"/>
              <p:nvPr/>
            </p:nvSpPr>
            <p:spPr>
              <a:xfrm>
                <a:off x="487565" y="3861277"/>
                <a:ext cx="4994957" cy="1010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altLang="ja-S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SE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ja-S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p>
                                    <m:sSupPr>
                                      <m:ctrlP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altLang="ja-SE" sz="20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r>
                                            <a:rPr lang="en-US" altLang="ja-S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SE" sz="2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ja-SE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S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𝑯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altLang="ja-SE" sz="20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p>
                                    <m:sSupPr>
                                      <m:ctrlP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altLang="ja-SE" sz="20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𝑯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28D26E9-485F-4F7B-8C66-4175E3107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65" y="3861277"/>
                <a:ext cx="4994957" cy="1010790"/>
              </a:xfrm>
              <a:prstGeom prst="rect">
                <a:avLst/>
              </a:prstGeom>
              <a:blipFill>
                <a:blip r:embed="rId8"/>
                <a:stretch>
                  <a:fillRect l="-254" t="-55556" r="-761" b="-87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9126782D-6E6C-33BC-A431-8837861B4F28}"/>
              </a:ext>
            </a:extLst>
          </p:cNvPr>
          <p:cNvSpPr/>
          <p:nvPr/>
        </p:nvSpPr>
        <p:spPr>
          <a:xfrm>
            <a:off x="6450362" y="2831744"/>
            <a:ext cx="206256" cy="9268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SE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B223D3-D4D5-4AE8-461E-FBD2B82D7D7D}"/>
                  </a:ext>
                </a:extLst>
              </p:cNvPr>
              <p:cNvSpPr txBox="1"/>
              <p:nvPr/>
            </p:nvSpPr>
            <p:spPr>
              <a:xfrm>
                <a:off x="6656618" y="2935468"/>
                <a:ext cx="20681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SE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SE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kumimoji="1" lang="en-US" altLang="ja-SE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SE" altLang="en-US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0B223D3-D4D5-4AE8-461E-FBD2B82D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18" y="2935468"/>
                <a:ext cx="2068130" cy="307777"/>
              </a:xfrm>
              <a:prstGeom prst="rect">
                <a:avLst/>
              </a:prstGeom>
              <a:blipFill>
                <a:blip r:embed="rId9"/>
                <a:stretch>
                  <a:fillRect l="-2454" r="-613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F72D400-1909-2997-5414-3DFC63D4CF7D}"/>
                  </a:ext>
                </a:extLst>
              </p:cNvPr>
              <p:cNvSpPr txBox="1"/>
              <p:nvPr/>
            </p:nvSpPr>
            <p:spPr>
              <a:xfrm>
                <a:off x="6656618" y="3313504"/>
                <a:ext cx="1791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SE" sz="20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SE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SE" sz="20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SE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𝜀</m:t>
                    </m:r>
                    <m:sSub>
                      <m:sSubPr>
                        <m:ctrlP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SE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SE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ja-SE" altLang="en-US" sz="20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F72D400-1909-2997-5414-3DFC63D4C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618" y="3313504"/>
                <a:ext cx="1791260" cy="307777"/>
              </a:xfrm>
              <a:prstGeom prst="rect">
                <a:avLst/>
              </a:prstGeom>
              <a:blipFill>
                <a:blip r:embed="rId10"/>
                <a:stretch>
                  <a:fillRect l="-4930" r="-1408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9F3441D-60E0-A212-F769-D280D11BF019}"/>
                  </a:ext>
                </a:extLst>
              </p:cNvPr>
              <p:cNvSpPr txBox="1"/>
              <p:nvPr/>
            </p:nvSpPr>
            <p:spPr>
              <a:xfrm>
                <a:off x="9368431" y="2950112"/>
                <a:ext cx="17166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SE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SE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SE" sz="2000" b="0" i="1" smtClean="0">
                          <a:latin typeface="Cambria Math" panose="02040503050406030204" pitchFamily="18" charset="0"/>
                        </a:rPr>
                        <m:t>𝜔𝜇</m:t>
                      </m:r>
                      <m:r>
                        <a:rPr kumimoji="1" lang="en-US" altLang="ja-SE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kumimoji="1" lang="ja-SE" altLang="en-US" sz="2000" b="1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9F3441D-60E0-A212-F769-D280D11B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431" y="2950112"/>
                <a:ext cx="1716624" cy="307777"/>
              </a:xfrm>
              <a:prstGeom prst="rect">
                <a:avLst/>
              </a:prstGeom>
              <a:blipFill>
                <a:blip r:embed="rId11"/>
                <a:stretch>
                  <a:fillRect l="-2206" r="-2941" b="-2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5E0CD59-4442-6A88-7682-46EDEE5144CA}"/>
                  </a:ext>
                </a:extLst>
              </p:cNvPr>
              <p:cNvSpPr txBox="1"/>
              <p:nvPr/>
            </p:nvSpPr>
            <p:spPr>
              <a:xfrm>
                <a:off x="9424299" y="3307292"/>
                <a:ext cx="14209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SE" sz="20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kumimoji="1" lang="en-US" altLang="ja-SE" sz="2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kumimoji="1" lang="en-US" altLang="ja-SE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SE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SE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SE" sz="2000" i="1">
                        <a:latin typeface="Cambria Math" panose="02040503050406030204" pitchFamily="18" charset="0"/>
                      </a:rPr>
                      <m:t>𝜔𝜀</m:t>
                    </m:r>
                    <m:r>
                      <a:rPr kumimoji="1" lang="en-US" altLang="ja-SE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kumimoji="1" lang="ja-SE" altLang="en-US" sz="20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5E0CD59-4442-6A88-7682-46EDEE514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299" y="3307292"/>
                <a:ext cx="1420966" cy="307777"/>
              </a:xfrm>
              <a:prstGeom prst="rect">
                <a:avLst/>
              </a:prstGeom>
              <a:blipFill>
                <a:blip r:embed="rId12"/>
                <a:stretch>
                  <a:fillRect l="-6250" r="-4464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中かっこ 29">
            <a:extLst>
              <a:ext uri="{FF2B5EF4-FFF2-40B4-BE49-F238E27FC236}">
                <a16:creationId xmlns:a16="http://schemas.microsoft.com/office/drawing/2014/main" id="{4288B816-40DF-362C-E089-7072CBBACABB}"/>
              </a:ext>
            </a:extLst>
          </p:cNvPr>
          <p:cNvSpPr/>
          <p:nvPr/>
        </p:nvSpPr>
        <p:spPr>
          <a:xfrm>
            <a:off x="9185378" y="2791940"/>
            <a:ext cx="206256" cy="9268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SE" altLang="en-US" sz="160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44FD879-5BA9-40C2-662C-65F18658656E}"/>
              </a:ext>
            </a:extLst>
          </p:cNvPr>
          <p:cNvCxnSpPr/>
          <p:nvPr/>
        </p:nvCxnSpPr>
        <p:spPr>
          <a:xfrm>
            <a:off x="8724748" y="3257889"/>
            <a:ext cx="3675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645BB96-A6E3-C7AC-8D71-36A24BFEECD2}"/>
                  </a:ext>
                </a:extLst>
              </p:cNvPr>
              <p:cNvSpPr txBox="1"/>
              <p:nvPr/>
            </p:nvSpPr>
            <p:spPr>
              <a:xfrm>
                <a:off x="6697824" y="3846514"/>
                <a:ext cx="4676601" cy="972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ja-S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altLang="ja-SE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ja-SE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p>
                                    <m:sSupPr>
                                      <m:ctrlP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altLang="ja-SE" sz="20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r>
                                            <a:rPr lang="en-US" altLang="ja-S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SE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S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𝑯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altLang="ja-SE" sz="2000" i="1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sSup>
                                    <m:sSupPr>
                                      <m:ctrlP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|"/>
                                          <m:ctrlP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altLang="ja-SE" sz="2000"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++</m:t>
                                  </m:r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S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SE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𝑯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SE" sz="20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SE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D645BB96-A6E3-C7AC-8D71-36A24BFEE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824" y="3846514"/>
                <a:ext cx="4676601" cy="972574"/>
              </a:xfrm>
              <a:prstGeom prst="rect">
                <a:avLst/>
              </a:prstGeom>
              <a:blipFill>
                <a:blip r:embed="rId13"/>
                <a:stretch>
                  <a:fillRect l="-271" t="-57692" r="-813" b="-89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308773B-888D-302F-258D-949307F233BA}"/>
                  </a:ext>
                </a:extLst>
              </p:cNvPr>
              <p:cNvSpPr txBox="1"/>
              <p:nvPr/>
            </p:nvSpPr>
            <p:spPr>
              <a:xfrm>
                <a:off x="97271" y="4963628"/>
                <a:ext cx="59849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Inserting a dielectric material shifts resonant frequency proportional to the fields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≫1,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GB" sz="2000" dirty="0"/>
                  <a:t> dielectric </a:t>
                </a:r>
                <a:r>
                  <a:rPr lang="en-GB" sz="2000" dirty="0">
                    <a:sym typeface="Wingdings" pitchFamily="2" charset="2"/>
                  </a:rPr>
                  <a:t> pure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measure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Sapphire, Teflon, etc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SE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SE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SE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ja-SE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SE" sz="2000" i="1">
                        <a:latin typeface="Cambria Math" panose="02040503050406030204" pitchFamily="18" charset="0"/>
                      </a:rPr>
                      <m:t>1, </m:t>
                    </m:r>
                    <m:sSub>
                      <m:sSubPr>
                        <m:ctrlPr>
                          <a:rPr lang="en-US" altLang="ja-S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SE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SE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ja-SE" sz="20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ja-SE" sz="2000" i="1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GB" altLang="ja-SE" sz="2000" dirty="0"/>
                  <a:t> material </a:t>
                </a:r>
                <a:r>
                  <a:rPr lang="en-GB" altLang="ja-SE" sz="2000" dirty="0">
                    <a:sym typeface="Wingdings" pitchFamily="2" charset="2"/>
                  </a:rPr>
                  <a:t> pure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SE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SE" sz="20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SE" sz="2000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SE" sz="20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ja-SE" sz="2000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SE" sz="20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ja-SE" sz="2000" dirty="0"/>
                  <a:t> measure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altLang="ja-SE" sz="2000" dirty="0"/>
                  <a:t>Ferrite?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308773B-888D-302F-258D-949307F23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1" y="4963628"/>
                <a:ext cx="5984979" cy="1938992"/>
              </a:xfrm>
              <a:prstGeom prst="rect">
                <a:avLst/>
              </a:prstGeom>
              <a:blipFill>
                <a:blip r:embed="rId14"/>
                <a:stretch>
                  <a:fillRect l="-846" t="-1299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A211D98-6F11-E615-7DED-AAA8D972B13F}"/>
              </a:ext>
            </a:extLst>
          </p:cNvPr>
          <p:cNvSpPr txBox="1"/>
          <p:nvPr/>
        </p:nvSpPr>
        <p:spPr>
          <a:xfrm>
            <a:off x="6169182" y="4993811"/>
            <a:ext cx="5846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Deform the cavity wall 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E-field region: push in </a:t>
            </a:r>
            <a:r>
              <a:rPr lang="en-GB" sz="2000" dirty="0">
                <a:sym typeface="Wingdings" pitchFamily="2" charset="2"/>
              </a:rPr>
              <a:t> lower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itchFamily="2" charset="2"/>
              </a:rPr>
              <a:t>H-field region: push in higher frequency</a:t>
            </a:r>
          </a:p>
          <a:p>
            <a:r>
              <a:rPr lang="en-GB" sz="2000" dirty="0">
                <a:sym typeface="Wingdings" pitchFamily="2" charset="2"/>
              </a:rPr>
              <a:t>(energy conservation of work against Lorentz force)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ym typeface="Wingdings" pitchFamily="2" charset="2"/>
              </a:rPr>
              <a:t>Inserting a metal = decreasing the volume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1653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8ACAF-7499-79D3-2507-464033E1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12" y="0"/>
            <a:ext cx="10788574" cy="1325563"/>
          </a:xfrm>
        </p:spPr>
        <p:txBody>
          <a:bodyPr/>
          <a:lstStyle/>
          <a:p>
            <a:r>
              <a:rPr lang="en-GB" dirty="0"/>
              <a:t>Frequency Perturbation </a:t>
            </a:r>
            <a:r>
              <a:rPr lang="en-GB" dirty="0">
                <a:sym typeface="Wingdings" pitchFamily="2" charset="2"/>
              </a:rPr>
              <a:t> field measurement</a:t>
            </a:r>
            <a:endParaRPr lang="en-GB" dirty="0"/>
          </a:p>
        </p:txBody>
      </p:sp>
      <p:sp>
        <p:nvSpPr>
          <p:cNvPr id="3" name="円柱 2">
            <a:extLst>
              <a:ext uri="{FF2B5EF4-FFF2-40B4-BE49-F238E27FC236}">
                <a16:creationId xmlns:a16="http://schemas.microsoft.com/office/drawing/2014/main" id="{759A7C40-2329-997A-9AE4-9297BD0EB7FD}"/>
              </a:ext>
            </a:extLst>
          </p:cNvPr>
          <p:cNvSpPr/>
          <p:nvPr/>
        </p:nvSpPr>
        <p:spPr>
          <a:xfrm rot="16200000">
            <a:off x="1120655" y="2833130"/>
            <a:ext cx="2928830" cy="2543820"/>
          </a:xfrm>
          <a:prstGeom prst="can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9B728CC-8C40-E445-FF8D-321BA65182ED}"/>
              </a:ext>
            </a:extLst>
          </p:cNvPr>
          <p:cNvCxnSpPr>
            <a:cxnSpLocks/>
          </p:cNvCxnSpPr>
          <p:nvPr/>
        </p:nvCxnSpPr>
        <p:spPr>
          <a:xfrm>
            <a:off x="631112" y="4098162"/>
            <a:ext cx="42585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/楕円 5">
            <a:extLst>
              <a:ext uri="{FF2B5EF4-FFF2-40B4-BE49-F238E27FC236}">
                <a16:creationId xmlns:a16="http://schemas.microsoft.com/office/drawing/2014/main" id="{135B97E7-5EDD-66F2-43FD-0D656E132EEE}"/>
              </a:ext>
            </a:extLst>
          </p:cNvPr>
          <p:cNvSpPr/>
          <p:nvPr/>
        </p:nvSpPr>
        <p:spPr>
          <a:xfrm>
            <a:off x="2585070" y="3929720"/>
            <a:ext cx="350635" cy="33688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ADACB9E-4D04-23D7-DE0D-C747EF383F04}"/>
              </a:ext>
            </a:extLst>
          </p:cNvPr>
          <p:cNvSpPr/>
          <p:nvPr/>
        </p:nvSpPr>
        <p:spPr>
          <a:xfrm>
            <a:off x="2585070" y="2626869"/>
            <a:ext cx="259677" cy="322610"/>
          </a:xfrm>
          <a:custGeom>
            <a:avLst/>
            <a:gdLst>
              <a:gd name="connsiteX0" fmla="*/ 96964 w 227593"/>
              <a:gd name="connsiteY0" fmla="*/ 0 h 351677"/>
              <a:gd name="connsiteX1" fmla="*/ 90089 w 227593"/>
              <a:gd name="connsiteY1" fmla="*/ 123754 h 351677"/>
              <a:gd name="connsiteX2" fmla="*/ 712 w 227593"/>
              <a:gd name="connsiteY2" fmla="*/ 240632 h 351677"/>
              <a:gd name="connsiteX3" fmla="*/ 55713 w 227593"/>
              <a:gd name="connsiteY3" fmla="*/ 343760 h 351677"/>
              <a:gd name="connsiteX4" fmla="*/ 186342 w 227593"/>
              <a:gd name="connsiteY4" fmla="*/ 336885 h 351677"/>
              <a:gd name="connsiteX5" fmla="*/ 227593 w 227593"/>
              <a:gd name="connsiteY5" fmla="*/ 275008 h 351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593" h="351677">
                <a:moveTo>
                  <a:pt x="96964" y="0"/>
                </a:moveTo>
                <a:cubicBezTo>
                  <a:pt x="101547" y="41824"/>
                  <a:pt x="106131" y="83649"/>
                  <a:pt x="90089" y="123754"/>
                </a:cubicBezTo>
                <a:cubicBezTo>
                  <a:pt x="74047" y="163859"/>
                  <a:pt x="6441" y="203964"/>
                  <a:pt x="712" y="240632"/>
                </a:cubicBezTo>
                <a:cubicBezTo>
                  <a:pt x="-5017" y="277300"/>
                  <a:pt x="24775" y="327718"/>
                  <a:pt x="55713" y="343760"/>
                </a:cubicBezTo>
                <a:cubicBezTo>
                  <a:pt x="86651" y="359802"/>
                  <a:pt x="157695" y="348344"/>
                  <a:pt x="186342" y="336885"/>
                </a:cubicBezTo>
                <a:cubicBezTo>
                  <a:pt x="214989" y="325426"/>
                  <a:pt x="221291" y="300217"/>
                  <a:pt x="227593" y="27500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カギ線コネクタ 8">
            <a:extLst>
              <a:ext uri="{FF2B5EF4-FFF2-40B4-BE49-F238E27FC236}">
                <a16:creationId xmlns:a16="http://schemas.microsoft.com/office/drawing/2014/main" id="{E93CB60A-4137-A4B6-16A8-9123B2C7B96B}"/>
              </a:ext>
            </a:extLst>
          </p:cNvPr>
          <p:cNvCxnSpPr>
            <a:cxnSpLocks/>
            <a:stCxn id="7" idx="0"/>
            <a:endCxn id="10" idx="1"/>
          </p:cNvCxnSpPr>
          <p:nvPr/>
        </p:nvCxnSpPr>
        <p:spPr>
          <a:xfrm flipV="1">
            <a:off x="2695703" y="1703775"/>
            <a:ext cx="1280366" cy="923094"/>
          </a:xfrm>
          <a:prstGeom prst="bentConnector3">
            <a:avLst>
              <a:gd name="adj1" fmla="val 6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48D296-B83D-05F5-F537-2DF205768943}"/>
              </a:ext>
            </a:extLst>
          </p:cNvPr>
          <p:cNvSpPr txBox="1"/>
          <p:nvPr/>
        </p:nvSpPr>
        <p:spPr>
          <a:xfrm>
            <a:off x="3976069" y="1472942"/>
            <a:ext cx="871087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VNA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759AC7D-A1BA-0262-42BE-E0D9FC0C8454}"/>
              </a:ext>
            </a:extLst>
          </p:cNvPr>
          <p:cNvCxnSpPr/>
          <p:nvPr/>
        </p:nvCxnSpPr>
        <p:spPr>
          <a:xfrm>
            <a:off x="2935705" y="3836908"/>
            <a:ext cx="4812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FDAAD53-3B46-041A-D007-15B687FDC31C}"/>
                  </a:ext>
                </a:extLst>
              </p:cNvPr>
              <p:cNvSpPr txBox="1"/>
              <p:nvPr/>
            </p:nvSpPr>
            <p:spPr>
              <a:xfrm>
                <a:off x="5162864" y="1660183"/>
                <a:ext cx="402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Metal </a:t>
                </a:r>
                <a:r>
                  <a:rPr lang="en-GB" sz="2400" b="1" dirty="0"/>
                  <a:t>sphere</a:t>
                </a:r>
                <a:r>
                  <a:rPr lang="en-GB" sz="2400" dirty="0"/>
                  <a:t> with a radius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FDAAD53-3B46-041A-D007-15B687FDC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64" y="1660183"/>
                <a:ext cx="4028232" cy="461665"/>
              </a:xfrm>
              <a:prstGeom prst="rect">
                <a:avLst/>
              </a:prstGeom>
              <a:blipFill>
                <a:blip r:embed="rId3"/>
                <a:stretch>
                  <a:fillRect l="-25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7BF045-A0E7-305B-E015-774A449AABB7}"/>
                  </a:ext>
                </a:extLst>
              </p:cNvPr>
              <p:cNvSpPr txBox="1"/>
              <p:nvPr/>
            </p:nvSpPr>
            <p:spPr>
              <a:xfrm>
                <a:off x="5346219" y="2282667"/>
                <a:ext cx="5124801" cy="843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7BF045-A0E7-305B-E015-774A449AA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19" y="2282667"/>
                <a:ext cx="5124801" cy="843116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73DD3E5-72A9-7C3A-28FE-18D592347DBF}"/>
                  </a:ext>
                </a:extLst>
              </p:cNvPr>
              <p:cNvSpPr txBox="1"/>
              <p:nvPr/>
            </p:nvSpPr>
            <p:spPr>
              <a:xfrm>
                <a:off x="4331517" y="3490721"/>
                <a:ext cx="5156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73DD3E5-72A9-7C3A-28FE-18D592347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17" y="3490721"/>
                <a:ext cx="5156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434F103-292E-ED70-3325-7CC429D0A828}"/>
                  </a:ext>
                </a:extLst>
              </p:cNvPr>
              <p:cNvSpPr txBox="1"/>
              <p:nvPr/>
            </p:nvSpPr>
            <p:spPr>
              <a:xfrm>
                <a:off x="5162864" y="3461044"/>
                <a:ext cx="3950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Metal </a:t>
                </a:r>
                <a:r>
                  <a:rPr lang="en-GB" sz="2400" b="1" dirty="0"/>
                  <a:t>sphere</a:t>
                </a:r>
                <a:r>
                  <a:rPr lang="en-GB" sz="2400" dirty="0"/>
                  <a:t> with a radius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434F103-292E-ED70-3325-7CC429D0A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864" y="3461044"/>
                <a:ext cx="3950920" cy="461665"/>
              </a:xfrm>
              <a:prstGeom prst="rect">
                <a:avLst/>
              </a:prstGeom>
              <a:blipFill>
                <a:blip r:embed="rId6"/>
                <a:stretch>
                  <a:fillRect l="-2564" t="-10811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2817D3D-C570-B20D-EB2D-EC6A9E88105C}"/>
                  </a:ext>
                </a:extLst>
              </p:cNvPr>
              <p:cNvSpPr txBox="1"/>
              <p:nvPr/>
            </p:nvSpPr>
            <p:spPr>
              <a:xfrm>
                <a:off x="5289277" y="4129718"/>
                <a:ext cx="6902723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SE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S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SE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SE" sz="2400" i="1">
                              <a:latin typeface="Cambria Math" panose="02040503050406030204" pitchFamily="18" charset="0"/>
                            </a:rPr>
                            <m:t>)−</m:t>
                          </m:r>
                          <m:f>
                            <m:fPr>
                              <m:ctrlP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S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SE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S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SE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ja-SE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ja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2817D3D-C570-B20D-EB2D-EC6A9E881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277" y="4129718"/>
                <a:ext cx="6902723" cy="766235"/>
              </a:xfrm>
              <a:prstGeom prst="rect">
                <a:avLst/>
              </a:prstGeom>
              <a:blipFill>
                <a:blip r:embed="rId7"/>
                <a:stretch>
                  <a:fillRect l="-550" t="-1613"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9098B0C-4800-D8DE-CE11-653AFF9E860A}"/>
              </a:ext>
            </a:extLst>
          </p:cNvPr>
          <p:cNvSpPr txBox="1"/>
          <p:nvPr/>
        </p:nvSpPr>
        <p:spPr>
          <a:xfrm>
            <a:off x="5241149" y="5157119"/>
            <a:ext cx="66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Ellipsoidal</a:t>
            </a:r>
            <a:r>
              <a:rPr lang="en-GB" sz="2400" dirty="0"/>
              <a:t> bead could resolve field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F4F9772-045D-97EB-22F5-A3B8F30ED1A5}"/>
                  </a:ext>
                </a:extLst>
              </p:cNvPr>
              <p:cNvSpPr txBox="1"/>
              <p:nvPr/>
            </p:nvSpPr>
            <p:spPr>
              <a:xfrm>
                <a:off x="728770" y="6088031"/>
                <a:ext cx="11515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is possible if we measure a resonator with a well-defined resonant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F4F9772-045D-97EB-22F5-A3B8F30ED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70" y="6088031"/>
                <a:ext cx="11515940" cy="461665"/>
              </a:xfrm>
              <a:prstGeom prst="rect">
                <a:avLst/>
              </a:prstGeom>
              <a:blipFill>
                <a:blip r:embed="rId8"/>
                <a:stretch>
                  <a:fillRect l="-881" t="-10811" b="-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74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C1CF5-9821-1D4C-F7A0-AFE62009D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8D5F6-77BA-6F4D-1A89-D21F0B07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48"/>
            <a:ext cx="10515600" cy="895117"/>
          </a:xfrm>
        </p:spPr>
        <p:txBody>
          <a:bodyPr>
            <a:normAutofit fontScale="90000"/>
          </a:bodyPr>
          <a:lstStyle/>
          <a:p>
            <a:r>
              <a:rPr lang="en-GB" dirty="0"/>
              <a:t>Non-resonant perturbation: Lorentz reciprocity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830CAD-F67E-6CD6-1E4C-A88FE9750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" y="830025"/>
            <a:ext cx="5120232" cy="2801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C118D5-BB21-F501-C20C-2C666B1BEC5A}"/>
                  </a:ext>
                </a:extLst>
              </p:cNvPr>
              <p:cNvSpPr txBox="1"/>
              <p:nvPr/>
            </p:nvSpPr>
            <p:spPr>
              <a:xfrm>
                <a:off x="90616" y="4479420"/>
                <a:ext cx="119616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the resonance is unclear and resonant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cannot be identified, change in reflection coefficient is 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6C118D5-BB21-F501-C20C-2C666B1BE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6" y="4479420"/>
                <a:ext cx="11961683" cy="830997"/>
              </a:xfrm>
              <a:prstGeom prst="rect">
                <a:avLst/>
              </a:prstGeom>
              <a:blipFill>
                <a:blip r:embed="rId3"/>
                <a:stretch>
                  <a:fillRect l="-849" t="-5970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9CFD58-721D-E0B2-2798-95FC18D8E41B}"/>
                  </a:ext>
                </a:extLst>
              </p:cNvPr>
              <p:cNvSpPr txBox="1"/>
              <p:nvPr/>
            </p:nvSpPr>
            <p:spPr>
              <a:xfrm>
                <a:off x="4287742" y="5147102"/>
                <a:ext cx="2230418" cy="977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ΔΓ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9CFD58-721D-E0B2-2798-95FC18D8E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42" y="5147102"/>
                <a:ext cx="2230418" cy="977447"/>
              </a:xfrm>
              <a:prstGeom prst="rect">
                <a:avLst/>
              </a:prstGeom>
              <a:blipFill>
                <a:blip r:embed="rId4"/>
                <a:stretch>
                  <a:fillRect l="-3390" r="-56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8CCB7E-0272-22D5-02E9-7BBED53E4899}"/>
              </a:ext>
            </a:extLst>
          </p:cNvPr>
          <p:cNvSpPr txBox="1"/>
          <p:nvPr/>
        </p:nvSpPr>
        <p:spPr>
          <a:xfrm>
            <a:off x="26908" y="3641220"/>
            <a:ext cx="3422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C.W. Steele. “A </a:t>
            </a:r>
            <a:r>
              <a:rPr lang="en-GB" sz="1200" dirty="0" err="1"/>
              <a:t>Nonresonant</a:t>
            </a:r>
            <a:r>
              <a:rPr lang="en-GB" sz="1200" dirty="0"/>
              <a:t> Perturbation Theory”. In: IEEE Transactions on Microwave Theory and Techniques 14.2 (1966), pp. 70–74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EC25AF0-CF66-4B48-0916-AF3C0EE8F12E}"/>
                  </a:ext>
                </a:extLst>
              </p:cNvPr>
              <p:cNvSpPr txBox="1"/>
              <p:nvPr/>
            </p:nvSpPr>
            <p:spPr>
              <a:xfrm>
                <a:off x="88188" y="6217898"/>
                <a:ext cx="89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ΔΓ</m:t>
                    </m:r>
                  </m:oMath>
                </a14:m>
                <a:r>
                  <a:rPr lang="en-GB" sz="2400" dirty="0"/>
                  <a:t> w/ and w/o perturbation is useful even for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non-resonators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EC25AF0-CF66-4B48-0916-AF3C0EE8F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8" y="6217898"/>
                <a:ext cx="8953500" cy="461665"/>
              </a:xfrm>
              <a:prstGeom prst="rect">
                <a:avLst/>
              </a:prstGeom>
              <a:blipFill>
                <a:blip r:embed="rId5"/>
                <a:stretch>
                  <a:fillRect l="-99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611A12A-2FBB-DB14-09B2-0721B4201FE2}"/>
                  </a:ext>
                </a:extLst>
              </p:cNvPr>
              <p:cNvSpPr txBox="1"/>
              <p:nvPr/>
            </p:nvSpPr>
            <p:spPr>
              <a:xfrm>
                <a:off x="6518160" y="999588"/>
                <a:ext cx="3478709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D611A12A-2FBB-DB14-09B2-0721B4201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160" y="999588"/>
                <a:ext cx="3478709" cy="464101"/>
              </a:xfrm>
              <a:prstGeom prst="rect">
                <a:avLst/>
              </a:prstGeom>
              <a:blipFill>
                <a:blip r:embed="rId6"/>
                <a:stretch>
                  <a:fillRect l="-2182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F1EAF3-F4FE-1B15-C293-4582ACBF7E8E}"/>
              </a:ext>
            </a:extLst>
          </p:cNvPr>
          <p:cNvSpPr txBox="1"/>
          <p:nvPr/>
        </p:nvSpPr>
        <p:spPr>
          <a:xfrm>
            <a:off x="6790666" y="1788785"/>
            <a:ext cx="97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field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3ED0FEE-6224-A50C-9E62-AC24EDA10843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279616" y="1523645"/>
            <a:ext cx="146220" cy="265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992E334-0C19-2CCA-B755-519B8036BCAF}"/>
              </a:ext>
            </a:extLst>
          </p:cNvPr>
          <p:cNvSpPr txBox="1"/>
          <p:nvPr/>
        </p:nvSpPr>
        <p:spPr>
          <a:xfrm>
            <a:off x="7876686" y="1823590"/>
            <a:ext cx="128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perturbed field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8F90597-C744-C281-8621-9289F0503320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8137036" y="1463689"/>
            <a:ext cx="384175" cy="359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8245726-FF46-78E2-EA07-16083B0EE580}"/>
                  </a:ext>
                </a:extLst>
              </p:cNvPr>
              <p:cNvSpPr txBox="1"/>
              <p:nvPr/>
            </p:nvSpPr>
            <p:spPr>
              <a:xfrm>
                <a:off x="5048161" y="2519056"/>
                <a:ext cx="7102842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𝑡𝑎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20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ja-SE" sz="20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20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altLang="ja-S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ja-SE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S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SE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SE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20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altLang="ja-SE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sz="20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ja-SE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F8245726-FF46-78E2-EA07-16083B0EE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161" y="2519056"/>
                <a:ext cx="7102842" cy="787523"/>
              </a:xfrm>
              <a:prstGeom prst="rect">
                <a:avLst/>
              </a:prstGeom>
              <a:blipFill>
                <a:blip r:embed="rId7"/>
                <a:stretch>
                  <a:fillRect l="-357" t="-153968" r="-357" b="-225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C6F0D1A-3D0E-E0E8-75B9-B1F1791660FB}"/>
                  </a:ext>
                </a:extLst>
              </p:cNvPr>
              <p:cNvSpPr txBox="1"/>
              <p:nvPr/>
            </p:nvSpPr>
            <p:spPr>
              <a:xfrm>
                <a:off x="4865897" y="3326602"/>
                <a:ext cx="41574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SE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≡ </m:t>
                      </m:r>
                      <m:sSub>
                        <m:sSubPr>
                          <m:ctrlP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ja-S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𝜔𝜖</m:t>
                      </m:r>
                      <m:r>
                        <a:rPr lang="en-US" altLang="ja-SE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ja-SE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ja-SE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GB" sz="2000" b="1" i="1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C6F0D1A-3D0E-E0E8-75B9-B1F179166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97" y="3326602"/>
                <a:ext cx="4157438" cy="400110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D7236F-7127-CB17-11E6-D1EBCB624952}"/>
              </a:ext>
            </a:extLst>
          </p:cNvPr>
          <p:cNvSpPr txBox="1"/>
          <p:nvPr/>
        </p:nvSpPr>
        <p:spPr>
          <a:xfrm>
            <a:off x="4724485" y="3771534"/>
            <a:ext cx="706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Change in reflection coefficient is given by field and current integrated over the volume of the perturbing object</a:t>
            </a:r>
          </a:p>
        </p:txBody>
      </p:sp>
    </p:spTree>
    <p:extLst>
      <p:ext uri="{BB962C8B-B14F-4D97-AF65-F5344CB8AC3E}">
        <p14:creationId xmlns:p14="http://schemas.microsoft.com/office/powerpoint/2010/main" val="404140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8A78E-284D-3A1B-5B9B-E071A1D8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45FC0-FB91-4737-B3EB-4C300EB7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interesting experiments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93EF72D-E3A6-CB38-BE43-2DC8800CE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Redo 1-port calibration (review of Hands-on 2)</a:t>
                </a:r>
              </a:p>
              <a:p>
                <a:r>
                  <a:rPr lang="en-GB" dirty="0"/>
                  <a:t>Identify fundamental mode and scan the field via the bead</a:t>
                </a:r>
              </a:p>
              <a:p>
                <a:r>
                  <a:rPr lang="en-GB" dirty="0"/>
                  <a:t>Reconstruct the field distribution from the frequency shift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  <a:p>
                <a:r>
                  <a:rPr lang="en-GB" altLang="ja-SE" dirty="0"/>
                  <a:t>Reconstruct the field distribution from the reflectivity shift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S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ja-S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SE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ja-SE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S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S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S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SE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ja-SE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S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S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SE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altLang="ja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ja-S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SE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ja-S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SE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ja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SE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altLang="ja-SE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  <m:r>
                                        <a:rPr lang="en-US" altLang="ja-SE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ja-SE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S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SE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S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altLang="ja-SE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ja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SE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SE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altLang="ja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SE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ja-SE" b="0" i="1" smtClean="0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rad>
                    </m:oMath>
                  </m:oMathPara>
                </a14:m>
                <a:endParaRPr lang="en-GB" altLang="ja-SE" dirty="0"/>
              </a:p>
              <a:p>
                <a:r>
                  <a:rPr lang="en-GB" dirty="0"/>
                  <a:t>Compare with the analytical solution</a:t>
                </a:r>
              </a:p>
              <a:p>
                <a:r>
                  <a:rPr lang="en-GB" dirty="0"/>
                  <a:t>Try to measure higher order modes?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93EF72D-E3A6-CB38-BE43-2DC8800CE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65" t="-3252" b="-2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8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460</Words>
  <Application>Microsoft Macintosh PowerPoint</Application>
  <PresentationFormat>ワイド画面</PresentationFormat>
  <Paragraphs>94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Cambria Math</vt:lpstr>
      <vt:lpstr>Wingdings</vt:lpstr>
      <vt:lpstr>Office テーマ</vt:lpstr>
      <vt:lpstr>RF Technology for fundamental physics Hands-on instructions 3: Cavity field measurement with beads-pulling method and VNA</vt:lpstr>
      <vt:lpstr>Pill-box cavity modes</vt:lpstr>
      <vt:lpstr>Resonant cavity perturbation: Slater’s theorem</vt:lpstr>
      <vt:lpstr>Frequency Perturbation  field measurement</vt:lpstr>
      <vt:lpstr>Non-resonant perturbation: Lorentz reciprocity</vt:lpstr>
      <vt:lpstr>List of interesting 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Akira Miyazaki</dc:creator>
  <cp:lastModifiedBy>Akira Miyazaki</cp:lastModifiedBy>
  <cp:revision>29</cp:revision>
  <dcterms:created xsi:type="dcterms:W3CDTF">2025-04-24T09:34:29Z</dcterms:created>
  <dcterms:modified xsi:type="dcterms:W3CDTF">2025-08-07T18:25:22Z</dcterms:modified>
</cp:coreProperties>
</file>